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82"/>
  </p:notesMasterIdLst>
  <p:sldIdLst>
    <p:sldId id="256" r:id="rId2"/>
    <p:sldId id="308" r:id="rId3"/>
    <p:sldId id="376" r:id="rId4"/>
    <p:sldId id="377" r:id="rId5"/>
    <p:sldId id="378" r:id="rId6"/>
    <p:sldId id="379" r:id="rId7"/>
    <p:sldId id="380" r:id="rId8"/>
    <p:sldId id="381" r:id="rId9"/>
    <p:sldId id="382" r:id="rId10"/>
    <p:sldId id="383" r:id="rId11"/>
    <p:sldId id="404" r:id="rId12"/>
    <p:sldId id="384" r:id="rId13"/>
    <p:sldId id="385" r:id="rId14"/>
    <p:sldId id="386" r:id="rId15"/>
    <p:sldId id="387" r:id="rId16"/>
    <p:sldId id="388" r:id="rId17"/>
    <p:sldId id="322" r:id="rId18"/>
    <p:sldId id="405" r:id="rId19"/>
    <p:sldId id="406" r:id="rId20"/>
    <p:sldId id="324" r:id="rId21"/>
    <p:sldId id="313" r:id="rId22"/>
    <p:sldId id="314" r:id="rId23"/>
    <p:sldId id="316" r:id="rId24"/>
    <p:sldId id="317" r:id="rId25"/>
    <p:sldId id="318" r:id="rId26"/>
    <p:sldId id="319" r:id="rId27"/>
    <p:sldId id="320" r:id="rId28"/>
    <p:sldId id="321" r:id="rId29"/>
    <p:sldId id="366" r:id="rId30"/>
    <p:sldId id="367" r:id="rId31"/>
    <p:sldId id="368" r:id="rId32"/>
    <p:sldId id="369" r:id="rId33"/>
    <p:sldId id="370" r:id="rId34"/>
    <p:sldId id="371" r:id="rId35"/>
    <p:sldId id="330" r:id="rId36"/>
    <p:sldId id="390" r:id="rId37"/>
    <p:sldId id="391" r:id="rId38"/>
    <p:sldId id="392" r:id="rId39"/>
    <p:sldId id="393" r:id="rId40"/>
    <p:sldId id="396" r:id="rId41"/>
    <p:sldId id="394" r:id="rId42"/>
    <p:sldId id="397" r:id="rId43"/>
    <p:sldId id="398" r:id="rId44"/>
    <p:sldId id="399" r:id="rId45"/>
    <p:sldId id="400" r:id="rId46"/>
    <p:sldId id="401" r:id="rId47"/>
    <p:sldId id="402" r:id="rId48"/>
    <p:sldId id="403" r:id="rId49"/>
    <p:sldId id="331" r:id="rId50"/>
    <p:sldId id="332" r:id="rId51"/>
    <p:sldId id="333" r:id="rId52"/>
    <p:sldId id="334" r:id="rId53"/>
    <p:sldId id="336" r:id="rId54"/>
    <p:sldId id="337" r:id="rId55"/>
    <p:sldId id="338" r:id="rId56"/>
    <p:sldId id="339" r:id="rId57"/>
    <p:sldId id="375" r:id="rId58"/>
    <p:sldId id="341" r:id="rId59"/>
    <p:sldId id="342" r:id="rId60"/>
    <p:sldId id="343" r:id="rId61"/>
    <p:sldId id="344" r:id="rId62"/>
    <p:sldId id="345" r:id="rId63"/>
    <p:sldId id="346" r:id="rId64"/>
    <p:sldId id="347" r:id="rId65"/>
    <p:sldId id="350" r:id="rId66"/>
    <p:sldId id="351" r:id="rId67"/>
    <p:sldId id="352" r:id="rId68"/>
    <p:sldId id="353" r:id="rId69"/>
    <p:sldId id="373" r:id="rId70"/>
    <p:sldId id="355" r:id="rId71"/>
    <p:sldId id="357" r:id="rId72"/>
    <p:sldId id="358" r:id="rId73"/>
    <p:sldId id="359" r:id="rId74"/>
    <p:sldId id="360" r:id="rId75"/>
    <p:sldId id="361" r:id="rId76"/>
    <p:sldId id="362" r:id="rId77"/>
    <p:sldId id="363" r:id="rId78"/>
    <p:sldId id="364" r:id="rId79"/>
    <p:sldId id="365" r:id="rId80"/>
    <p:sldId id="389" r:id="rId81"/>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autoAdjust="0"/>
    <p:restoredTop sz="82646" autoAdjust="0"/>
  </p:normalViewPr>
  <p:slideViewPr>
    <p:cSldViewPr snapToGrid="0" snapToObjects="1">
      <p:cViewPr varScale="1">
        <p:scale>
          <a:sx n="85" d="100"/>
          <a:sy n="85" d="100"/>
        </p:scale>
        <p:origin x="-1528" y="-104"/>
      </p:cViewPr>
      <p:guideLst>
        <p:guide orient="horz" pos="2160"/>
        <p:guide pos="2880"/>
      </p:guideLst>
    </p:cSldViewPr>
  </p:slideViewPr>
  <p:outlineViewPr>
    <p:cViewPr>
      <p:scale>
        <a:sx n="33" d="100"/>
        <a:sy n="33" d="100"/>
      </p:scale>
      <p:origin x="0" y="392"/>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notesMaster" Target="notesMasters/notesMaster1.xml"/><Relationship Id="rId83" Type="http://schemas.openxmlformats.org/officeDocument/2006/relationships/printerSettings" Target="printerSettings/printerSettings1.bin"/><Relationship Id="rId84" Type="http://schemas.openxmlformats.org/officeDocument/2006/relationships/presProps" Target="presProps.xml"/><Relationship Id="rId85" Type="http://schemas.openxmlformats.org/officeDocument/2006/relationships/viewProps" Target="viewProps.xml"/><Relationship Id="rId86" Type="http://schemas.openxmlformats.org/officeDocument/2006/relationships/theme" Target="theme/theme1.xml"/><Relationship Id="rId8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2D7082-1EDC-AD4D-8402-EED816EC7A80}" type="doc">
      <dgm:prSet loTypeId="urn:microsoft.com/office/officeart/2005/8/layout/lProcess2" loCatId="" qsTypeId="urn:microsoft.com/office/officeart/2005/8/quickstyle/simple2" qsCatId="simple" csTypeId="urn:microsoft.com/office/officeart/2005/8/colors/accent1_2" csCatId="accent1" phldr="1"/>
      <dgm:spPr/>
      <dgm:t>
        <a:bodyPr/>
        <a:lstStyle/>
        <a:p>
          <a:endParaRPr kumimoji="1" lang="ja-JP" altLang="en-US"/>
        </a:p>
      </dgm:t>
    </dgm:pt>
    <dgm:pt modelId="{0F75C20F-A798-F141-B821-44BE1EE35C94}">
      <dgm:prSet phldrT="[テキスト]"/>
      <dgm:spPr/>
      <dgm:t>
        <a:bodyPr/>
        <a:lstStyle/>
        <a:p>
          <a:endParaRPr kumimoji="1" lang="ja-JP" altLang="en-US" dirty="0"/>
        </a:p>
      </dgm:t>
    </dgm:pt>
    <dgm:pt modelId="{389AC5A2-04C3-1A4E-BC22-DB130CC5BE40}" type="parTrans" cxnId="{F5D979B3-D707-DB45-95DE-5EFD5F126735}">
      <dgm:prSet/>
      <dgm:spPr/>
      <dgm:t>
        <a:bodyPr/>
        <a:lstStyle/>
        <a:p>
          <a:endParaRPr kumimoji="1" lang="ja-JP" altLang="en-US"/>
        </a:p>
      </dgm:t>
    </dgm:pt>
    <dgm:pt modelId="{D487DD90-12F2-5F4F-9B61-CB6B9F936AE3}" type="sibTrans" cxnId="{F5D979B3-D707-DB45-95DE-5EFD5F126735}">
      <dgm:prSet/>
      <dgm:spPr/>
      <dgm:t>
        <a:bodyPr/>
        <a:lstStyle/>
        <a:p>
          <a:endParaRPr kumimoji="1" lang="ja-JP" altLang="en-US"/>
        </a:p>
      </dgm:t>
    </dgm:pt>
    <dgm:pt modelId="{5B64B5DB-B6A8-5844-95F4-258789B51DD7}">
      <dgm:prSet phldrT="[テキスト]"/>
      <dgm:spPr/>
      <dgm:t>
        <a:bodyPr/>
        <a:lstStyle/>
        <a:p>
          <a:r>
            <a:rPr kumimoji="1" lang="ja-JP" altLang="en-US" dirty="0" smtClean="0"/>
            <a:t>戦略</a:t>
          </a:r>
        </a:p>
      </dgm:t>
    </dgm:pt>
    <dgm:pt modelId="{064410B1-B2B1-E147-A800-0B4BECB6B0D2}" type="parTrans" cxnId="{65ADC848-069E-B344-B629-AF5F99208F6D}">
      <dgm:prSet/>
      <dgm:spPr/>
      <dgm:t>
        <a:bodyPr/>
        <a:lstStyle/>
        <a:p>
          <a:endParaRPr kumimoji="1" lang="ja-JP" altLang="en-US"/>
        </a:p>
      </dgm:t>
    </dgm:pt>
    <dgm:pt modelId="{2DA84C4D-DF29-274B-8746-2618A8622745}" type="sibTrans" cxnId="{65ADC848-069E-B344-B629-AF5F99208F6D}">
      <dgm:prSet/>
      <dgm:spPr/>
      <dgm:t>
        <a:bodyPr/>
        <a:lstStyle/>
        <a:p>
          <a:endParaRPr kumimoji="1" lang="ja-JP" altLang="en-US"/>
        </a:p>
      </dgm:t>
    </dgm:pt>
    <dgm:pt modelId="{A22C4627-2537-A941-A88E-5CAEF2C5DEA7}">
      <dgm:prSet phldrT="[テキスト]"/>
      <dgm:spPr/>
      <dgm:t>
        <a:bodyPr/>
        <a:lstStyle/>
        <a:p>
          <a:r>
            <a:rPr kumimoji="1" lang="ja-JP" altLang="en-US" dirty="0" smtClean="0"/>
            <a:t>プロセス</a:t>
          </a:r>
          <a:endParaRPr kumimoji="1" lang="ja-JP" altLang="en-US" dirty="0"/>
        </a:p>
      </dgm:t>
    </dgm:pt>
    <dgm:pt modelId="{D74680CB-9352-1B46-8D7F-08A32D6A82E5}" type="parTrans" cxnId="{8CFB7D3F-98B2-1C4C-ABAE-E4BFBCD11F20}">
      <dgm:prSet/>
      <dgm:spPr/>
      <dgm:t>
        <a:bodyPr/>
        <a:lstStyle/>
        <a:p>
          <a:endParaRPr kumimoji="1" lang="ja-JP" altLang="en-US"/>
        </a:p>
      </dgm:t>
    </dgm:pt>
    <dgm:pt modelId="{7704D156-58F4-4743-81A8-9F2175F5A5F7}" type="sibTrans" cxnId="{8CFB7D3F-98B2-1C4C-ABAE-E4BFBCD11F20}">
      <dgm:prSet/>
      <dgm:spPr/>
      <dgm:t>
        <a:bodyPr/>
        <a:lstStyle/>
        <a:p>
          <a:endParaRPr kumimoji="1" lang="ja-JP" altLang="en-US"/>
        </a:p>
      </dgm:t>
    </dgm:pt>
    <dgm:pt modelId="{B84649FE-4DE3-8340-BBDD-F0E643CB40B1}">
      <dgm:prSet phldrT="[テキスト]"/>
      <dgm:spPr/>
      <dgm:t>
        <a:bodyPr/>
        <a:lstStyle/>
        <a:p>
          <a:r>
            <a:rPr kumimoji="1" lang="ja-JP" altLang="en-US" dirty="0" smtClean="0"/>
            <a:t>探索</a:t>
          </a:r>
          <a:endParaRPr kumimoji="1" lang="ja-JP" altLang="en-US" dirty="0"/>
        </a:p>
      </dgm:t>
    </dgm:pt>
    <dgm:pt modelId="{4ED7CBB5-3BC0-4743-AAF9-5F2DD1615A91}" type="parTrans" cxnId="{86FBE434-F47E-6445-A765-D6C3706E274C}">
      <dgm:prSet/>
      <dgm:spPr/>
      <dgm:t>
        <a:bodyPr/>
        <a:lstStyle/>
        <a:p>
          <a:endParaRPr kumimoji="1" lang="ja-JP" altLang="en-US"/>
        </a:p>
      </dgm:t>
    </dgm:pt>
    <dgm:pt modelId="{51E7C7E6-9851-2C42-B5C2-BA83357E4E36}" type="sibTrans" cxnId="{86FBE434-F47E-6445-A765-D6C3706E274C}">
      <dgm:prSet/>
      <dgm:spPr/>
      <dgm:t>
        <a:bodyPr/>
        <a:lstStyle/>
        <a:p>
          <a:endParaRPr kumimoji="1" lang="ja-JP" altLang="en-US"/>
        </a:p>
      </dgm:t>
    </dgm:pt>
    <dgm:pt modelId="{EC35A7A0-0E95-E84A-953B-209A828BA5E1}">
      <dgm:prSet phldrT="[テキスト]"/>
      <dgm:spPr/>
      <dgm:t>
        <a:bodyPr/>
        <a:lstStyle/>
        <a:p>
          <a:r>
            <a:rPr kumimoji="1" lang="ja-JP" altLang="en-US" dirty="0" smtClean="0"/>
            <a:t>ビジネスモデルキャンパス</a:t>
          </a:r>
          <a:endParaRPr kumimoji="1" lang="ja-JP" altLang="en-US" dirty="0"/>
        </a:p>
      </dgm:t>
    </dgm:pt>
    <dgm:pt modelId="{625D2A4C-EE26-3049-9DC7-EC7F9D414D4F}" type="parTrans" cxnId="{2C6CD92A-F042-7547-B73A-BADBA7315B96}">
      <dgm:prSet/>
      <dgm:spPr/>
      <dgm:t>
        <a:bodyPr/>
        <a:lstStyle/>
        <a:p>
          <a:endParaRPr kumimoji="1" lang="ja-JP" altLang="en-US"/>
        </a:p>
      </dgm:t>
    </dgm:pt>
    <dgm:pt modelId="{7105B846-25E9-0C45-BC45-E69BE5728CF1}" type="sibTrans" cxnId="{2C6CD92A-F042-7547-B73A-BADBA7315B96}">
      <dgm:prSet/>
      <dgm:spPr/>
      <dgm:t>
        <a:bodyPr/>
        <a:lstStyle/>
        <a:p>
          <a:endParaRPr kumimoji="1" lang="ja-JP" altLang="en-US"/>
        </a:p>
      </dgm:t>
    </dgm:pt>
    <dgm:pt modelId="{B4F6F144-3DCC-1740-A297-42B6009DD742}">
      <dgm:prSet phldrT="[テキスト]"/>
      <dgm:spPr/>
      <dgm:t>
        <a:bodyPr/>
        <a:lstStyle/>
        <a:p>
          <a:r>
            <a:rPr kumimoji="1" lang="ja-JP" altLang="en-US" dirty="0" smtClean="0"/>
            <a:t>顧客開発</a:t>
          </a:r>
        </a:p>
        <a:p>
          <a:r>
            <a:rPr kumimoji="1" lang="ja-JP" altLang="en-US" dirty="0" smtClean="0"/>
            <a:t>アジャイル開発</a:t>
          </a:r>
          <a:endParaRPr kumimoji="1" lang="ja-JP" altLang="en-US" dirty="0"/>
        </a:p>
      </dgm:t>
    </dgm:pt>
    <dgm:pt modelId="{2844073F-9219-8645-A028-CED119663104}" type="parTrans" cxnId="{E5B39FDE-5548-934D-AA8A-1AC8A703F8B5}">
      <dgm:prSet/>
      <dgm:spPr/>
      <dgm:t>
        <a:bodyPr/>
        <a:lstStyle/>
        <a:p>
          <a:endParaRPr kumimoji="1" lang="ja-JP" altLang="en-US"/>
        </a:p>
      </dgm:t>
    </dgm:pt>
    <dgm:pt modelId="{4DDB2973-37F7-4B4F-8464-635C2780F0DA}" type="sibTrans" cxnId="{E5B39FDE-5548-934D-AA8A-1AC8A703F8B5}">
      <dgm:prSet/>
      <dgm:spPr/>
      <dgm:t>
        <a:bodyPr/>
        <a:lstStyle/>
        <a:p>
          <a:endParaRPr kumimoji="1" lang="ja-JP" altLang="en-US"/>
        </a:p>
      </dgm:t>
    </dgm:pt>
    <dgm:pt modelId="{103B2546-0BBB-6047-A237-1477A7A14ADD}">
      <dgm:prSet phldrT="[テキスト]"/>
      <dgm:spPr/>
      <dgm:t>
        <a:bodyPr/>
        <a:lstStyle/>
        <a:p>
          <a:r>
            <a:rPr kumimoji="1" lang="ja-JP" altLang="en-US" dirty="0" smtClean="0"/>
            <a:t>実行</a:t>
          </a:r>
          <a:endParaRPr kumimoji="1" lang="ja-JP" altLang="en-US" dirty="0"/>
        </a:p>
      </dgm:t>
    </dgm:pt>
    <dgm:pt modelId="{B8E4C1AD-1999-184C-A20C-4E0FA2083CDC}" type="parTrans" cxnId="{D9C180F1-D9CE-2140-8A66-7DE2C049BFA6}">
      <dgm:prSet/>
      <dgm:spPr/>
      <dgm:t>
        <a:bodyPr/>
        <a:lstStyle/>
        <a:p>
          <a:endParaRPr kumimoji="1" lang="ja-JP" altLang="en-US"/>
        </a:p>
      </dgm:t>
    </dgm:pt>
    <dgm:pt modelId="{CDAC3256-1C10-2245-B851-14C6503D1753}" type="sibTrans" cxnId="{D9C180F1-D9CE-2140-8A66-7DE2C049BFA6}">
      <dgm:prSet/>
      <dgm:spPr/>
      <dgm:t>
        <a:bodyPr/>
        <a:lstStyle/>
        <a:p>
          <a:endParaRPr kumimoji="1" lang="ja-JP" altLang="en-US"/>
        </a:p>
      </dgm:t>
    </dgm:pt>
    <dgm:pt modelId="{742F2EA8-C383-9E4A-8E78-C87869A4E645}">
      <dgm:prSet phldrT="[テキスト]"/>
      <dgm:spPr/>
      <dgm:t>
        <a:bodyPr/>
        <a:lstStyle/>
        <a:p>
          <a:r>
            <a:rPr kumimoji="1" lang="ja-JP" altLang="en-US" dirty="0" smtClean="0"/>
            <a:t>オペレーションプラン</a:t>
          </a:r>
        </a:p>
        <a:p>
          <a:r>
            <a:rPr kumimoji="1" lang="ja-JP" altLang="en-US" dirty="0" smtClean="0"/>
            <a:t>財務見通し</a:t>
          </a:r>
          <a:endParaRPr kumimoji="1" lang="ja-JP" altLang="en-US" dirty="0"/>
        </a:p>
      </dgm:t>
    </dgm:pt>
    <dgm:pt modelId="{4BB60798-CDED-5244-A9A2-1A6DBB29EC16}" type="parTrans" cxnId="{6BA24228-4C90-2343-93EE-6050048E0DA1}">
      <dgm:prSet/>
      <dgm:spPr/>
      <dgm:t>
        <a:bodyPr/>
        <a:lstStyle/>
        <a:p>
          <a:endParaRPr kumimoji="1" lang="ja-JP" altLang="en-US"/>
        </a:p>
      </dgm:t>
    </dgm:pt>
    <dgm:pt modelId="{13EC64A2-F457-514D-A200-D86E8702D9AE}" type="sibTrans" cxnId="{6BA24228-4C90-2343-93EE-6050048E0DA1}">
      <dgm:prSet/>
      <dgm:spPr/>
      <dgm:t>
        <a:bodyPr/>
        <a:lstStyle/>
        <a:p>
          <a:endParaRPr kumimoji="1" lang="ja-JP" altLang="en-US"/>
        </a:p>
      </dgm:t>
    </dgm:pt>
    <dgm:pt modelId="{69C0D91D-D036-8146-B4A0-0AF9E967648E}">
      <dgm:prSet phldrT="[テキスト]"/>
      <dgm:spPr/>
      <dgm:t>
        <a:bodyPr/>
        <a:lstStyle/>
        <a:p>
          <a:r>
            <a:rPr kumimoji="1" lang="ja-JP" altLang="en-US" dirty="0" smtClean="0"/>
            <a:t>プロダクマネジメント</a:t>
          </a:r>
        </a:p>
        <a:p>
          <a:r>
            <a:rPr kumimoji="1" lang="ja-JP" altLang="en-US" dirty="0" smtClean="0"/>
            <a:t>アジャイル</a:t>
          </a:r>
          <a:r>
            <a:rPr kumimoji="1" lang="en-US" altLang="ja-JP" dirty="0" smtClean="0"/>
            <a:t>or</a:t>
          </a:r>
          <a:r>
            <a:rPr kumimoji="1" lang="ja-JP" altLang="en-US" dirty="0" smtClean="0"/>
            <a:t>ウォーターフォル開発</a:t>
          </a:r>
        </a:p>
      </dgm:t>
    </dgm:pt>
    <dgm:pt modelId="{766B8D6E-0472-8D45-B956-A2CF3664888E}" type="parTrans" cxnId="{FFE2A452-CF45-5440-A148-6AD24FFA05FA}">
      <dgm:prSet/>
      <dgm:spPr/>
      <dgm:t>
        <a:bodyPr/>
        <a:lstStyle/>
        <a:p>
          <a:endParaRPr kumimoji="1" lang="ja-JP" altLang="en-US"/>
        </a:p>
      </dgm:t>
    </dgm:pt>
    <dgm:pt modelId="{4E73A536-4E89-CE46-A141-39420D96B2EA}" type="sibTrans" cxnId="{FFE2A452-CF45-5440-A148-6AD24FFA05FA}">
      <dgm:prSet/>
      <dgm:spPr/>
      <dgm:t>
        <a:bodyPr/>
        <a:lstStyle/>
        <a:p>
          <a:endParaRPr kumimoji="1" lang="ja-JP" altLang="en-US"/>
        </a:p>
      </dgm:t>
    </dgm:pt>
    <dgm:pt modelId="{DA958E55-CCEB-D04B-9DDB-D90AFAD4C804}">
      <dgm:prSet phldrT="[テキスト]"/>
      <dgm:spPr/>
      <dgm:t>
        <a:bodyPr/>
        <a:lstStyle/>
        <a:p>
          <a:r>
            <a:rPr kumimoji="1" lang="ja-JP" altLang="en-US" dirty="0" smtClean="0"/>
            <a:t>組織</a:t>
          </a:r>
          <a:endParaRPr kumimoji="1" lang="ja-JP" altLang="en-US" dirty="0"/>
        </a:p>
      </dgm:t>
    </dgm:pt>
    <dgm:pt modelId="{12FD20AD-91A4-9C4D-BB9E-A0079DDEF83A}" type="parTrans" cxnId="{56FB0888-5D4B-AF4D-B362-570D9D7A1579}">
      <dgm:prSet/>
      <dgm:spPr/>
      <dgm:t>
        <a:bodyPr/>
        <a:lstStyle/>
        <a:p>
          <a:endParaRPr kumimoji="1" lang="ja-JP" altLang="en-US"/>
        </a:p>
      </dgm:t>
    </dgm:pt>
    <dgm:pt modelId="{541EAF02-AA45-204C-9E0C-CCCBBBCB2917}" type="sibTrans" cxnId="{56FB0888-5D4B-AF4D-B362-570D9D7A1579}">
      <dgm:prSet/>
      <dgm:spPr/>
      <dgm:t>
        <a:bodyPr/>
        <a:lstStyle/>
        <a:p>
          <a:endParaRPr kumimoji="1" lang="ja-JP" altLang="en-US"/>
        </a:p>
      </dgm:t>
    </dgm:pt>
    <dgm:pt modelId="{84075DE6-75D0-2346-AFB3-AF0BEF5EF081}">
      <dgm:prSet phldrT="[テキスト]"/>
      <dgm:spPr/>
      <dgm:t>
        <a:bodyPr/>
        <a:lstStyle/>
        <a:p>
          <a:r>
            <a:rPr kumimoji="1" lang="ja-JP" altLang="en-US" dirty="0" smtClean="0"/>
            <a:t>顧客開発チーム</a:t>
          </a:r>
        </a:p>
        <a:p>
          <a:r>
            <a:rPr kumimoji="1" lang="ja-JP" altLang="en-US" dirty="0" smtClean="0"/>
            <a:t>クロスファンクショナルチーム</a:t>
          </a:r>
          <a:endParaRPr kumimoji="1" lang="ja-JP" altLang="en-US" dirty="0"/>
        </a:p>
      </dgm:t>
    </dgm:pt>
    <dgm:pt modelId="{327CC215-A2C6-F64E-B7BE-8E98E9441CA7}" type="parTrans" cxnId="{32FD246D-C58C-7F4E-85DA-B7DC8C31D2EE}">
      <dgm:prSet/>
      <dgm:spPr/>
      <dgm:t>
        <a:bodyPr/>
        <a:lstStyle/>
        <a:p>
          <a:endParaRPr kumimoji="1" lang="ja-JP" altLang="en-US"/>
        </a:p>
      </dgm:t>
    </dgm:pt>
    <dgm:pt modelId="{EB2E1D92-9D33-1B4C-8E8B-E99FA48E6DEF}" type="sibTrans" cxnId="{32FD246D-C58C-7F4E-85DA-B7DC8C31D2EE}">
      <dgm:prSet/>
      <dgm:spPr/>
      <dgm:t>
        <a:bodyPr/>
        <a:lstStyle/>
        <a:p>
          <a:endParaRPr kumimoji="1" lang="ja-JP" altLang="en-US"/>
        </a:p>
      </dgm:t>
    </dgm:pt>
    <dgm:pt modelId="{AC8831B1-A308-C847-A6DF-000045E57525}">
      <dgm:prSet phldrT="[テキスト]"/>
      <dgm:spPr/>
      <dgm:t>
        <a:bodyPr/>
        <a:lstStyle/>
        <a:p>
          <a:r>
            <a:rPr kumimoji="1" lang="ja-JP" altLang="en-US" dirty="0" smtClean="0"/>
            <a:t>機能別組織</a:t>
          </a:r>
        </a:p>
        <a:p>
          <a:r>
            <a:rPr kumimoji="1" lang="ja-JP" altLang="en-US" dirty="0" smtClean="0"/>
            <a:t>事業部制組織</a:t>
          </a:r>
          <a:endParaRPr kumimoji="1" lang="ja-JP" altLang="en-US" dirty="0"/>
        </a:p>
      </dgm:t>
    </dgm:pt>
    <dgm:pt modelId="{B9E91F09-932C-FF47-941C-F891377A3F46}" type="parTrans" cxnId="{E29F7266-F4ED-8241-8B21-DB6D95B51E49}">
      <dgm:prSet/>
      <dgm:spPr/>
      <dgm:t>
        <a:bodyPr/>
        <a:lstStyle/>
        <a:p>
          <a:endParaRPr kumimoji="1" lang="ja-JP" altLang="en-US"/>
        </a:p>
      </dgm:t>
    </dgm:pt>
    <dgm:pt modelId="{D7381D66-3A55-AB4A-8746-6FEE204D4C7A}" type="sibTrans" cxnId="{E29F7266-F4ED-8241-8B21-DB6D95B51E49}">
      <dgm:prSet/>
      <dgm:spPr/>
      <dgm:t>
        <a:bodyPr/>
        <a:lstStyle/>
        <a:p>
          <a:endParaRPr kumimoji="1" lang="ja-JP" altLang="en-US"/>
        </a:p>
      </dgm:t>
    </dgm:pt>
    <dgm:pt modelId="{C9E9FAE5-E68C-544E-B909-317A4DEB2668}" type="pres">
      <dgm:prSet presAssocID="{7F2D7082-1EDC-AD4D-8402-EED816EC7A80}" presName="theList" presStyleCnt="0">
        <dgm:presLayoutVars>
          <dgm:dir/>
          <dgm:animLvl val="lvl"/>
          <dgm:resizeHandles val="exact"/>
        </dgm:presLayoutVars>
      </dgm:prSet>
      <dgm:spPr/>
      <dgm:t>
        <a:bodyPr/>
        <a:lstStyle/>
        <a:p>
          <a:endParaRPr kumimoji="1" lang="ja-JP" altLang="en-US"/>
        </a:p>
      </dgm:t>
    </dgm:pt>
    <dgm:pt modelId="{0242A36F-2D06-3349-8AD4-DF107AB420E1}" type="pres">
      <dgm:prSet presAssocID="{0F75C20F-A798-F141-B821-44BE1EE35C94}" presName="compNode" presStyleCnt="0"/>
      <dgm:spPr/>
    </dgm:pt>
    <dgm:pt modelId="{627F9835-CFFB-CF4C-AE19-173FBD0DD884}" type="pres">
      <dgm:prSet presAssocID="{0F75C20F-A798-F141-B821-44BE1EE35C94}" presName="aNode" presStyleLbl="bgShp" presStyleIdx="0" presStyleCnt="3"/>
      <dgm:spPr/>
      <dgm:t>
        <a:bodyPr/>
        <a:lstStyle/>
        <a:p>
          <a:endParaRPr kumimoji="1" lang="ja-JP" altLang="en-US"/>
        </a:p>
      </dgm:t>
    </dgm:pt>
    <dgm:pt modelId="{28331DC4-C1A9-8F4A-B9EF-683E141350F9}" type="pres">
      <dgm:prSet presAssocID="{0F75C20F-A798-F141-B821-44BE1EE35C94}" presName="textNode" presStyleLbl="bgShp" presStyleIdx="0" presStyleCnt="3"/>
      <dgm:spPr/>
      <dgm:t>
        <a:bodyPr/>
        <a:lstStyle/>
        <a:p>
          <a:endParaRPr kumimoji="1" lang="ja-JP" altLang="en-US"/>
        </a:p>
      </dgm:t>
    </dgm:pt>
    <dgm:pt modelId="{F0DF43DB-7795-4D49-8C55-F3309250C364}" type="pres">
      <dgm:prSet presAssocID="{0F75C20F-A798-F141-B821-44BE1EE35C94}" presName="compChildNode" presStyleCnt="0"/>
      <dgm:spPr/>
    </dgm:pt>
    <dgm:pt modelId="{EBF9F596-DA08-E740-B2AC-36DB3DDA0531}" type="pres">
      <dgm:prSet presAssocID="{0F75C20F-A798-F141-B821-44BE1EE35C94}" presName="theInnerList" presStyleCnt="0"/>
      <dgm:spPr/>
    </dgm:pt>
    <dgm:pt modelId="{831A6D86-908D-D640-933A-650E53BD22E0}" type="pres">
      <dgm:prSet presAssocID="{5B64B5DB-B6A8-5844-95F4-258789B51DD7}" presName="childNode" presStyleLbl="node1" presStyleIdx="0" presStyleCnt="9">
        <dgm:presLayoutVars>
          <dgm:bulletEnabled val="1"/>
        </dgm:presLayoutVars>
      </dgm:prSet>
      <dgm:spPr/>
      <dgm:t>
        <a:bodyPr/>
        <a:lstStyle/>
        <a:p>
          <a:endParaRPr kumimoji="1" lang="ja-JP" altLang="en-US"/>
        </a:p>
      </dgm:t>
    </dgm:pt>
    <dgm:pt modelId="{88CD637E-6DB2-5949-A03E-683FDA11362C}" type="pres">
      <dgm:prSet presAssocID="{5B64B5DB-B6A8-5844-95F4-258789B51DD7}" presName="aSpace2" presStyleCnt="0"/>
      <dgm:spPr/>
    </dgm:pt>
    <dgm:pt modelId="{C9FC0D5F-7B24-9D4C-8A87-3701E3B8A7AF}" type="pres">
      <dgm:prSet presAssocID="{A22C4627-2537-A941-A88E-5CAEF2C5DEA7}" presName="childNode" presStyleLbl="node1" presStyleIdx="1" presStyleCnt="9">
        <dgm:presLayoutVars>
          <dgm:bulletEnabled val="1"/>
        </dgm:presLayoutVars>
      </dgm:prSet>
      <dgm:spPr/>
      <dgm:t>
        <a:bodyPr/>
        <a:lstStyle/>
        <a:p>
          <a:endParaRPr kumimoji="1" lang="ja-JP" altLang="en-US"/>
        </a:p>
      </dgm:t>
    </dgm:pt>
    <dgm:pt modelId="{81F7EA06-F04B-6747-805C-0EA73D060C53}" type="pres">
      <dgm:prSet presAssocID="{A22C4627-2537-A941-A88E-5CAEF2C5DEA7}" presName="aSpace2" presStyleCnt="0"/>
      <dgm:spPr/>
    </dgm:pt>
    <dgm:pt modelId="{C11D7CD5-3E81-3F4C-B6E7-9E9A8A81D1CA}" type="pres">
      <dgm:prSet presAssocID="{DA958E55-CCEB-D04B-9DDB-D90AFAD4C804}" presName="childNode" presStyleLbl="node1" presStyleIdx="2" presStyleCnt="9">
        <dgm:presLayoutVars>
          <dgm:bulletEnabled val="1"/>
        </dgm:presLayoutVars>
      </dgm:prSet>
      <dgm:spPr/>
      <dgm:t>
        <a:bodyPr/>
        <a:lstStyle/>
        <a:p>
          <a:endParaRPr kumimoji="1" lang="ja-JP" altLang="en-US"/>
        </a:p>
      </dgm:t>
    </dgm:pt>
    <dgm:pt modelId="{4728D2D1-270E-7546-97DC-3FC363D31669}" type="pres">
      <dgm:prSet presAssocID="{0F75C20F-A798-F141-B821-44BE1EE35C94}" presName="aSpace" presStyleCnt="0"/>
      <dgm:spPr/>
    </dgm:pt>
    <dgm:pt modelId="{5DA8E565-0743-E241-87B2-7D11C33DD29A}" type="pres">
      <dgm:prSet presAssocID="{B84649FE-4DE3-8340-BBDD-F0E643CB40B1}" presName="compNode" presStyleCnt="0"/>
      <dgm:spPr/>
    </dgm:pt>
    <dgm:pt modelId="{74429FC5-BB57-154A-96BF-25CF67D02CF0}" type="pres">
      <dgm:prSet presAssocID="{B84649FE-4DE3-8340-BBDD-F0E643CB40B1}" presName="aNode" presStyleLbl="bgShp" presStyleIdx="1" presStyleCnt="3"/>
      <dgm:spPr/>
      <dgm:t>
        <a:bodyPr/>
        <a:lstStyle/>
        <a:p>
          <a:endParaRPr kumimoji="1" lang="ja-JP" altLang="en-US"/>
        </a:p>
      </dgm:t>
    </dgm:pt>
    <dgm:pt modelId="{71E885BC-6C3F-9748-8817-67F25AA4AC4F}" type="pres">
      <dgm:prSet presAssocID="{B84649FE-4DE3-8340-BBDD-F0E643CB40B1}" presName="textNode" presStyleLbl="bgShp" presStyleIdx="1" presStyleCnt="3"/>
      <dgm:spPr/>
      <dgm:t>
        <a:bodyPr/>
        <a:lstStyle/>
        <a:p>
          <a:endParaRPr kumimoji="1" lang="ja-JP" altLang="en-US"/>
        </a:p>
      </dgm:t>
    </dgm:pt>
    <dgm:pt modelId="{24AEEFC1-CB6D-C24F-93CE-E0A19DD12EB3}" type="pres">
      <dgm:prSet presAssocID="{B84649FE-4DE3-8340-BBDD-F0E643CB40B1}" presName="compChildNode" presStyleCnt="0"/>
      <dgm:spPr/>
    </dgm:pt>
    <dgm:pt modelId="{C18B5890-2451-3D48-8BE9-E2AE77A351E1}" type="pres">
      <dgm:prSet presAssocID="{B84649FE-4DE3-8340-BBDD-F0E643CB40B1}" presName="theInnerList" presStyleCnt="0"/>
      <dgm:spPr/>
    </dgm:pt>
    <dgm:pt modelId="{4C312310-DCD3-2941-8E7D-DC5B5019E645}" type="pres">
      <dgm:prSet presAssocID="{EC35A7A0-0E95-E84A-953B-209A828BA5E1}" presName="childNode" presStyleLbl="node1" presStyleIdx="3" presStyleCnt="9">
        <dgm:presLayoutVars>
          <dgm:bulletEnabled val="1"/>
        </dgm:presLayoutVars>
      </dgm:prSet>
      <dgm:spPr/>
      <dgm:t>
        <a:bodyPr/>
        <a:lstStyle/>
        <a:p>
          <a:endParaRPr kumimoji="1" lang="ja-JP" altLang="en-US"/>
        </a:p>
      </dgm:t>
    </dgm:pt>
    <dgm:pt modelId="{D07FC60E-3CB6-7242-B9F6-AB1643743D13}" type="pres">
      <dgm:prSet presAssocID="{EC35A7A0-0E95-E84A-953B-209A828BA5E1}" presName="aSpace2" presStyleCnt="0"/>
      <dgm:spPr/>
    </dgm:pt>
    <dgm:pt modelId="{453122DE-23D4-8D48-9AED-7677BF8952D5}" type="pres">
      <dgm:prSet presAssocID="{B4F6F144-3DCC-1740-A297-42B6009DD742}" presName="childNode" presStyleLbl="node1" presStyleIdx="4" presStyleCnt="9">
        <dgm:presLayoutVars>
          <dgm:bulletEnabled val="1"/>
        </dgm:presLayoutVars>
      </dgm:prSet>
      <dgm:spPr/>
      <dgm:t>
        <a:bodyPr/>
        <a:lstStyle/>
        <a:p>
          <a:endParaRPr kumimoji="1" lang="ja-JP" altLang="en-US"/>
        </a:p>
      </dgm:t>
    </dgm:pt>
    <dgm:pt modelId="{167873FC-08C0-C248-9EE0-8A232D11C5BC}" type="pres">
      <dgm:prSet presAssocID="{B4F6F144-3DCC-1740-A297-42B6009DD742}" presName="aSpace2" presStyleCnt="0"/>
      <dgm:spPr/>
    </dgm:pt>
    <dgm:pt modelId="{9CE1A6D5-5E9C-394E-A113-24E41B0FF542}" type="pres">
      <dgm:prSet presAssocID="{84075DE6-75D0-2346-AFB3-AF0BEF5EF081}" presName="childNode" presStyleLbl="node1" presStyleIdx="5" presStyleCnt="9">
        <dgm:presLayoutVars>
          <dgm:bulletEnabled val="1"/>
        </dgm:presLayoutVars>
      </dgm:prSet>
      <dgm:spPr/>
      <dgm:t>
        <a:bodyPr/>
        <a:lstStyle/>
        <a:p>
          <a:endParaRPr kumimoji="1" lang="ja-JP" altLang="en-US"/>
        </a:p>
      </dgm:t>
    </dgm:pt>
    <dgm:pt modelId="{D916728F-5B77-DF47-BE32-252BE25855D2}" type="pres">
      <dgm:prSet presAssocID="{B84649FE-4DE3-8340-BBDD-F0E643CB40B1}" presName="aSpace" presStyleCnt="0"/>
      <dgm:spPr/>
    </dgm:pt>
    <dgm:pt modelId="{9E155F37-4314-C644-8D9F-80158BEA6A26}" type="pres">
      <dgm:prSet presAssocID="{103B2546-0BBB-6047-A237-1477A7A14ADD}" presName="compNode" presStyleCnt="0"/>
      <dgm:spPr/>
    </dgm:pt>
    <dgm:pt modelId="{9B386F64-F64A-8548-988F-CDDBEE2CF0CD}" type="pres">
      <dgm:prSet presAssocID="{103B2546-0BBB-6047-A237-1477A7A14ADD}" presName="aNode" presStyleLbl="bgShp" presStyleIdx="2" presStyleCnt="3"/>
      <dgm:spPr/>
      <dgm:t>
        <a:bodyPr/>
        <a:lstStyle/>
        <a:p>
          <a:endParaRPr kumimoji="1" lang="ja-JP" altLang="en-US"/>
        </a:p>
      </dgm:t>
    </dgm:pt>
    <dgm:pt modelId="{FBD88919-879B-8742-ADDF-DA715B072A9E}" type="pres">
      <dgm:prSet presAssocID="{103B2546-0BBB-6047-A237-1477A7A14ADD}" presName="textNode" presStyleLbl="bgShp" presStyleIdx="2" presStyleCnt="3"/>
      <dgm:spPr/>
      <dgm:t>
        <a:bodyPr/>
        <a:lstStyle/>
        <a:p>
          <a:endParaRPr kumimoji="1" lang="ja-JP" altLang="en-US"/>
        </a:p>
      </dgm:t>
    </dgm:pt>
    <dgm:pt modelId="{4D7D461D-F38C-B440-83C5-35E39CFDFEC5}" type="pres">
      <dgm:prSet presAssocID="{103B2546-0BBB-6047-A237-1477A7A14ADD}" presName="compChildNode" presStyleCnt="0"/>
      <dgm:spPr/>
    </dgm:pt>
    <dgm:pt modelId="{D2FC19BF-3A2B-9F40-BCD7-76E443878354}" type="pres">
      <dgm:prSet presAssocID="{103B2546-0BBB-6047-A237-1477A7A14ADD}" presName="theInnerList" presStyleCnt="0"/>
      <dgm:spPr/>
    </dgm:pt>
    <dgm:pt modelId="{03193CB5-C818-5745-8B39-68691E55BF19}" type="pres">
      <dgm:prSet presAssocID="{742F2EA8-C383-9E4A-8E78-C87869A4E645}" presName="childNode" presStyleLbl="node1" presStyleIdx="6" presStyleCnt="9">
        <dgm:presLayoutVars>
          <dgm:bulletEnabled val="1"/>
        </dgm:presLayoutVars>
      </dgm:prSet>
      <dgm:spPr/>
      <dgm:t>
        <a:bodyPr/>
        <a:lstStyle/>
        <a:p>
          <a:endParaRPr kumimoji="1" lang="ja-JP" altLang="en-US"/>
        </a:p>
      </dgm:t>
    </dgm:pt>
    <dgm:pt modelId="{2E18EF40-AEE2-7D47-BC17-F3B85D12AE11}" type="pres">
      <dgm:prSet presAssocID="{742F2EA8-C383-9E4A-8E78-C87869A4E645}" presName="aSpace2" presStyleCnt="0"/>
      <dgm:spPr/>
    </dgm:pt>
    <dgm:pt modelId="{918AB5CA-50E5-7149-8854-15BAAC051BAD}" type="pres">
      <dgm:prSet presAssocID="{69C0D91D-D036-8146-B4A0-0AF9E967648E}" presName="childNode" presStyleLbl="node1" presStyleIdx="7" presStyleCnt="9">
        <dgm:presLayoutVars>
          <dgm:bulletEnabled val="1"/>
        </dgm:presLayoutVars>
      </dgm:prSet>
      <dgm:spPr/>
      <dgm:t>
        <a:bodyPr/>
        <a:lstStyle/>
        <a:p>
          <a:endParaRPr kumimoji="1" lang="ja-JP" altLang="en-US"/>
        </a:p>
      </dgm:t>
    </dgm:pt>
    <dgm:pt modelId="{E08BDBB4-8FB9-6946-92FE-96BD96F7C7E8}" type="pres">
      <dgm:prSet presAssocID="{69C0D91D-D036-8146-B4A0-0AF9E967648E}" presName="aSpace2" presStyleCnt="0"/>
      <dgm:spPr/>
    </dgm:pt>
    <dgm:pt modelId="{DC2D78F8-9B7C-EB41-923B-2667CE069E35}" type="pres">
      <dgm:prSet presAssocID="{AC8831B1-A308-C847-A6DF-000045E57525}" presName="childNode" presStyleLbl="node1" presStyleIdx="8" presStyleCnt="9">
        <dgm:presLayoutVars>
          <dgm:bulletEnabled val="1"/>
        </dgm:presLayoutVars>
      </dgm:prSet>
      <dgm:spPr/>
      <dgm:t>
        <a:bodyPr/>
        <a:lstStyle/>
        <a:p>
          <a:endParaRPr kumimoji="1" lang="ja-JP" altLang="en-US"/>
        </a:p>
      </dgm:t>
    </dgm:pt>
  </dgm:ptLst>
  <dgm:cxnLst>
    <dgm:cxn modelId="{E5B39FDE-5548-934D-AA8A-1AC8A703F8B5}" srcId="{B84649FE-4DE3-8340-BBDD-F0E643CB40B1}" destId="{B4F6F144-3DCC-1740-A297-42B6009DD742}" srcOrd="1" destOrd="0" parTransId="{2844073F-9219-8645-A028-CED119663104}" sibTransId="{4DDB2973-37F7-4B4F-8464-635C2780F0DA}"/>
    <dgm:cxn modelId="{FE167C26-30CD-6944-98BC-A8044A61A3F9}" type="presOf" srcId="{B84649FE-4DE3-8340-BBDD-F0E643CB40B1}" destId="{71E885BC-6C3F-9748-8817-67F25AA4AC4F}" srcOrd="1" destOrd="0" presId="urn:microsoft.com/office/officeart/2005/8/layout/lProcess2"/>
    <dgm:cxn modelId="{918E2558-59A5-BE4B-8B49-D102089D572D}" type="presOf" srcId="{0F75C20F-A798-F141-B821-44BE1EE35C94}" destId="{627F9835-CFFB-CF4C-AE19-173FBD0DD884}" srcOrd="0" destOrd="0" presId="urn:microsoft.com/office/officeart/2005/8/layout/lProcess2"/>
    <dgm:cxn modelId="{F5D979B3-D707-DB45-95DE-5EFD5F126735}" srcId="{7F2D7082-1EDC-AD4D-8402-EED816EC7A80}" destId="{0F75C20F-A798-F141-B821-44BE1EE35C94}" srcOrd="0" destOrd="0" parTransId="{389AC5A2-04C3-1A4E-BC22-DB130CC5BE40}" sibTransId="{D487DD90-12F2-5F4F-9B61-CB6B9F936AE3}"/>
    <dgm:cxn modelId="{DC6D5139-04BF-CB48-9BC3-12D4000C1F8F}" type="presOf" srcId="{0F75C20F-A798-F141-B821-44BE1EE35C94}" destId="{28331DC4-C1A9-8F4A-B9EF-683E141350F9}" srcOrd="1" destOrd="0" presId="urn:microsoft.com/office/officeart/2005/8/layout/lProcess2"/>
    <dgm:cxn modelId="{D9C180F1-D9CE-2140-8A66-7DE2C049BFA6}" srcId="{7F2D7082-1EDC-AD4D-8402-EED816EC7A80}" destId="{103B2546-0BBB-6047-A237-1477A7A14ADD}" srcOrd="2" destOrd="0" parTransId="{B8E4C1AD-1999-184C-A20C-4E0FA2083CDC}" sibTransId="{CDAC3256-1C10-2245-B851-14C6503D1753}"/>
    <dgm:cxn modelId="{FFE2A452-CF45-5440-A148-6AD24FFA05FA}" srcId="{103B2546-0BBB-6047-A237-1477A7A14ADD}" destId="{69C0D91D-D036-8146-B4A0-0AF9E967648E}" srcOrd="1" destOrd="0" parTransId="{766B8D6E-0472-8D45-B956-A2CF3664888E}" sibTransId="{4E73A536-4E89-CE46-A141-39420D96B2EA}"/>
    <dgm:cxn modelId="{A2645F62-1D43-D74C-94D4-B82C2CD97170}" type="presOf" srcId="{AC8831B1-A308-C847-A6DF-000045E57525}" destId="{DC2D78F8-9B7C-EB41-923B-2667CE069E35}" srcOrd="0" destOrd="0" presId="urn:microsoft.com/office/officeart/2005/8/layout/lProcess2"/>
    <dgm:cxn modelId="{2F566C05-3674-5D4F-944A-9CA71CD0E44E}" type="presOf" srcId="{742F2EA8-C383-9E4A-8E78-C87869A4E645}" destId="{03193CB5-C818-5745-8B39-68691E55BF19}" srcOrd="0" destOrd="0" presId="urn:microsoft.com/office/officeart/2005/8/layout/lProcess2"/>
    <dgm:cxn modelId="{2C6CD92A-F042-7547-B73A-BADBA7315B96}" srcId="{B84649FE-4DE3-8340-BBDD-F0E643CB40B1}" destId="{EC35A7A0-0E95-E84A-953B-209A828BA5E1}" srcOrd="0" destOrd="0" parTransId="{625D2A4C-EE26-3049-9DC7-EC7F9D414D4F}" sibTransId="{7105B846-25E9-0C45-BC45-E69BE5728CF1}"/>
    <dgm:cxn modelId="{8CFB7D3F-98B2-1C4C-ABAE-E4BFBCD11F20}" srcId="{0F75C20F-A798-F141-B821-44BE1EE35C94}" destId="{A22C4627-2537-A941-A88E-5CAEF2C5DEA7}" srcOrd="1" destOrd="0" parTransId="{D74680CB-9352-1B46-8D7F-08A32D6A82E5}" sibTransId="{7704D156-58F4-4743-81A8-9F2175F5A5F7}"/>
    <dgm:cxn modelId="{56FB0888-5D4B-AF4D-B362-570D9D7A1579}" srcId="{0F75C20F-A798-F141-B821-44BE1EE35C94}" destId="{DA958E55-CCEB-D04B-9DDB-D90AFAD4C804}" srcOrd="2" destOrd="0" parTransId="{12FD20AD-91A4-9C4D-BB9E-A0079DDEF83A}" sibTransId="{541EAF02-AA45-204C-9E0C-CCCBBBCB2917}"/>
    <dgm:cxn modelId="{91906352-6EA8-E642-BCF9-E7973E8FD504}" type="presOf" srcId="{103B2546-0BBB-6047-A237-1477A7A14ADD}" destId="{9B386F64-F64A-8548-988F-CDDBEE2CF0CD}" srcOrd="0" destOrd="0" presId="urn:microsoft.com/office/officeart/2005/8/layout/lProcess2"/>
    <dgm:cxn modelId="{6763152D-1C65-094E-84CB-766EE587F3E1}" type="presOf" srcId="{84075DE6-75D0-2346-AFB3-AF0BEF5EF081}" destId="{9CE1A6D5-5E9C-394E-A113-24E41B0FF542}" srcOrd="0" destOrd="0" presId="urn:microsoft.com/office/officeart/2005/8/layout/lProcess2"/>
    <dgm:cxn modelId="{1146A1F0-ADC4-1342-97D3-C78FDB968636}" type="presOf" srcId="{B84649FE-4DE3-8340-BBDD-F0E643CB40B1}" destId="{74429FC5-BB57-154A-96BF-25CF67D02CF0}" srcOrd="0" destOrd="0" presId="urn:microsoft.com/office/officeart/2005/8/layout/lProcess2"/>
    <dgm:cxn modelId="{58E4DD1B-0831-F940-8C7F-CA4D6CCC69E0}" type="presOf" srcId="{69C0D91D-D036-8146-B4A0-0AF9E967648E}" destId="{918AB5CA-50E5-7149-8854-15BAAC051BAD}" srcOrd="0" destOrd="0" presId="urn:microsoft.com/office/officeart/2005/8/layout/lProcess2"/>
    <dgm:cxn modelId="{6BA24228-4C90-2343-93EE-6050048E0DA1}" srcId="{103B2546-0BBB-6047-A237-1477A7A14ADD}" destId="{742F2EA8-C383-9E4A-8E78-C87869A4E645}" srcOrd="0" destOrd="0" parTransId="{4BB60798-CDED-5244-A9A2-1A6DBB29EC16}" sibTransId="{13EC64A2-F457-514D-A200-D86E8702D9AE}"/>
    <dgm:cxn modelId="{C648462C-9838-0A4D-A90A-BE1B34477416}" type="presOf" srcId="{B4F6F144-3DCC-1740-A297-42B6009DD742}" destId="{453122DE-23D4-8D48-9AED-7677BF8952D5}" srcOrd="0" destOrd="0" presId="urn:microsoft.com/office/officeart/2005/8/layout/lProcess2"/>
    <dgm:cxn modelId="{E29F7266-F4ED-8241-8B21-DB6D95B51E49}" srcId="{103B2546-0BBB-6047-A237-1477A7A14ADD}" destId="{AC8831B1-A308-C847-A6DF-000045E57525}" srcOrd="2" destOrd="0" parTransId="{B9E91F09-932C-FF47-941C-F891377A3F46}" sibTransId="{D7381D66-3A55-AB4A-8746-6FEE204D4C7A}"/>
    <dgm:cxn modelId="{7315F4A0-A84E-C14C-96B6-F9C0BF520E86}" type="presOf" srcId="{A22C4627-2537-A941-A88E-5CAEF2C5DEA7}" destId="{C9FC0D5F-7B24-9D4C-8A87-3701E3B8A7AF}" srcOrd="0" destOrd="0" presId="urn:microsoft.com/office/officeart/2005/8/layout/lProcess2"/>
    <dgm:cxn modelId="{32FD246D-C58C-7F4E-85DA-B7DC8C31D2EE}" srcId="{B84649FE-4DE3-8340-BBDD-F0E643CB40B1}" destId="{84075DE6-75D0-2346-AFB3-AF0BEF5EF081}" srcOrd="2" destOrd="0" parTransId="{327CC215-A2C6-F64E-B7BE-8E98E9441CA7}" sibTransId="{EB2E1D92-9D33-1B4C-8E8B-E99FA48E6DEF}"/>
    <dgm:cxn modelId="{CF731862-0E39-FA47-9D5E-121CEB48BB77}" type="presOf" srcId="{7F2D7082-1EDC-AD4D-8402-EED816EC7A80}" destId="{C9E9FAE5-E68C-544E-B909-317A4DEB2668}" srcOrd="0" destOrd="0" presId="urn:microsoft.com/office/officeart/2005/8/layout/lProcess2"/>
    <dgm:cxn modelId="{86FBE434-F47E-6445-A765-D6C3706E274C}" srcId="{7F2D7082-1EDC-AD4D-8402-EED816EC7A80}" destId="{B84649FE-4DE3-8340-BBDD-F0E643CB40B1}" srcOrd="1" destOrd="0" parTransId="{4ED7CBB5-3BC0-4743-AAF9-5F2DD1615A91}" sibTransId="{51E7C7E6-9851-2C42-B5C2-BA83357E4E36}"/>
    <dgm:cxn modelId="{58167AE4-5B6B-0443-B8E0-673BDD50A431}" type="presOf" srcId="{103B2546-0BBB-6047-A237-1477A7A14ADD}" destId="{FBD88919-879B-8742-ADDF-DA715B072A9E}" srcOrd="1" destOrd="0" presId="urn:microsoft.com/office/officeart/2005/8/layout/lProcess2"/>
    <dgm:cxn modelId="{BA731A1B-60F9-B647-A8E0-E0EA855543CF}" type="presOf" srcId="{DA958E55-CCEB-D04B-9DDB-D90AFAD4C804}" destId="{C11D7CD5-3E81-3F4C-B6E7-9E9A8A81D1CA}" srcOrd="0" destOrd="0" presId="urn:microsoft.com/office/officeart/2005/8/layout/lProcess2"/>
    <dgm:cxn modelId="{74BAE83B-8E00-ED49-8EE7-7C772CB129B9}" type="presOf" srcId="{5B64B5DB-B6A8-5844-95F4-258789B51DD7}" destId="{831A6D86-908D-D640-933A-650E53BD22E0}" srcOrd="0" destOrd="0" presId="urn:microsoft.com/office/officeart/2005/8/layout/lProcess2"/>
    <dgm:cxn modelId="{FF02BD4E-E5AA-0A47-85B1-A5866F719C86}" type="presOf" srcId="{EC35A7A0-0E95-E84A-953B-209A828BA5E1}" destId="{4C312310-DCD3-2941-8E7D-DC5B5019E645}" srcOrd="0" destOrd="0" presId="urn:microsoft.com/office/officeart/2005/8/layout/lProcess2"/>
    <dgm:cxn modelId="{65ADC848-069E-B344-B629-AF5F99208F6D}" srcId="{0F75C20F-A798-F141-B821-44BE1EE35C94}" destId="{5B64B5DB-B6A8-5844-95F4-258789B51DD7}" srcOrd="0" destOrd="0" parTransId="{064410B1-B2B1-E147-A800-0B4BECB6B0D2}" sibTransId="{2DA84C4D-DF29-274B-8746-2618A8622745}"/>
    <dgm:cxn modelId="{16218C11-02A5-854F-888F-3852D82DCA70}" type="presParOf" srcId="{C9E9FAE5-E68C-544E-B909-317A4DEB2668}" destId="{0242A36F-2D06-3349-8AD4-DF107AB420E1}" srcOrd="0" destOrd="0" presId="urn:microsoft.com/office/officeart/2005/8/layout/lProcess2"/>
    <dgm:cxn modelId="{E4ED751A-4EFD-9544-B057-8B9FA534C021}" type="presParOf" srcId="{0242A36F-2D06-3349-8AD4-DF107AB420E1}" destId="{627F9835-CFFB-CF4C-AE19-173FBD0DD884}" srcOrd="0" destOrd="0" presId="urn:microsoft.com/office/officeart/2005/8/layout/lProcess2"/>
    <dgm:cxn modelId="{C7688204-8C8E-D74D-8ED5-8C7F8F710575}" type="presParOf" srcId="{0242A36F-2D06-3349-8AD4-DF107AB420E1}" destId="{28331DC4-C1A9-8F4A-B9EF-683E141350F9}" srcOrd="1" destOrd="0" presId="urn:microsoft.com/office/officeart/2005/8/layout/lProcess2"/>
    <dgm:cxn modelId="{81CB6761-2476-034E-AEB2-959C62F91A0E}" type="presParOf" srcId="{0242A36F-2D06-3349-8AD4-DF107AB420E1}" destId="{F0DF43DB-7795-4D49-8C55-F3309250C364}" srcOrd="2" destOrd="0" presId="urn:microsoft.com/office/officeart/2005/8/layout/lProcess2"/>
    <dgm:cxn modelId="{21E94251-9746-8C4C-9327-4A3D75F7987C}" type="presParOf" srcId="{F0DF43DB-7795-4D49-8C55-F3309250C364}" destId="{EBF9F596-DA08-E740-B2AC-36DB3DDA0531}" srcOrd="0" destOrd="0" presId="urn:microsoft.com/office/officeart/2005/8/layout/lProcess2"/>
    <dgm:cxn modelId="{24CC83B8-83C0-4B40-ADDC-FEB83E50025D}" type="presParOf" srcId="{EBF9F596-DA08-E740-B2AC-36DB3DDA0531}" destId="{831A6D86-908D-D640-933A-650E53BD22E0}" srcOrd="0" destOrd="0" presId="urn:microsoft.com/office/officeart/2005/8/layout/lProcess2"/>
    <dgm:cxn modelId="{41BDEF72-6A5E-E34C-95F2-A6C638546E74}" type="presParOf" srcId="{EBF9F596-DA08-E740-B2AC-36DB3DDA0531}" destId="{88CD637E-6DB2-5949-A03E-683FDA11362C}" srcOrd="1" destOrd="0" presId="urn:microsoft.com/office/officeart/2005/8/layout/lProcess2"/>
    <dgm:cxn modelId="{56506227-255A-324C-AE06-573797EEAA2B}" type="presParOf" srcId="{EBF9F596-DA08-E740-B2AC-36DB3DDA0531}" destId="{C9FC0D5F-7B24-9D4C-8A87-3701E3B8A7AF}" srcOrd="2" destOrd="0" presId="urn:microsoft.com/office/officeart/2005/8/layout/lProcess2"/>
    <dgm:cxn modelId="{8619CC01-EBC1-D04B-9A6D-8A434E7FC48D}" type="presParOf" srcId="{EBF9F596-DA08-E740-B2AC-36DB3DDA0531}" destId="{81F7EA06-F04B-6747-805C-0EA73D060C53}" srcOrd="3" destOrd="0" presId="urn:microsoft.com/office/officeart/2005/8/layout/lProcess2"/>
    <dgm:cxn modelId="{09DD21EB-B26B-3C4C-86ED-E81E20271EFE}" type="presParOf" srcId="{EBF9F596-DA08-E740-B2AC-36DB3DDA0531}" destId="{C11D7CD5-3E81-3F4C-B6E7-9E9A8A81D1CA}" srcOrd="4" destOrd="0" presId="urn:microsoft.com/office/officeart/2005/8/layout/lProcess2"/>
    <dgm:cxn modelId="{4202996E-1563-A54C-A2D2-82216CA9F291}" type="presParOf" srcId="{C9E9FAE5-E68C-544E-B909-317A4DEB2668}" destId="{4728D2D1-270E-7546-97DC-3FC363D31669}" srcOrd="1" destOrd="0" presId="urn:microsoft.com/office/officeart/2005/8/layout/lProcess2"/>
    <dgm:cxn modelId="{AEB29B57-3FDF-DA44-AFE2-9F4C2B0379FE}" type="presParOf" srcId="{C9E9FAE5-E68C-544E-B909-317A4DEB2668}" destId="{5DA8E565-0743-E241-87B2-7D11C33DD29A}" srcOrd="2" destOrd="0" presId="urn:microsoft.com/office/officeart/2005/8/layout/lProcess2"/>
    <dgm:cxn modelId="{6456D15E-0638-144B-BAE6-397A002E77A7}" type="presParOf" srcId="{5DA8E565-0743-E241-87B2-7D11C33DD29A}" destId="{74429FC5-BB57-154A-96BF-25CF67D02CF0}" srcOrd="0" destOrd="0" presId="urn:microsoft.com/office/officeart/2005/8/layout/lProcess2"/>
    <dgm:cxn modelId="{3EB66409-31FF-E641-BBE1-83183F040EA7}" type="presParOf" srcId="{5DA8E565-0743-E241-87B2-7D11C33DD29A}" destId="{71E885BC-6C3F-9748-8817-67F25AA4AC4F}" srcOrd="1" destOrd="0" presId="urn:microsoft.com/office/officeart/2005/8/layout/lProcess2"/>
    <dgm:cxn modelId="{9607DB00-684D-6943-A97A-0FEEB7118D15}" type="presParOf" srcId="{5DA8E565-0743-E241-87B2-7D11C33DD29A}" destId="{24AEEFC1-CB6D-C24F-93CE-E0A19DD12EB3}" srcOrd="2" destOrd="0" presId="urn:microsoft.com/office/officeart/2005/8/layout/lProcess2"/>
    <dgm:cxn modelId="{BF4E0A69-763C-6D4D-927C-88ADFA6E79A6}" type="presParOf" srcId="{24AEEFC1-CB6D-C24F-93CE-E0A19DD12EB3}" destId="{C18B5890-2451-3D48-8BE9-E2AE77A351E1}" srcOrd="0" destOrd="0" presId="urn:microsoft.com/office/officeart/2005/8/layout/lProcess2"/>
    <dgm:cxn modelId="{25CD112A-65A6-8E4F-AF28-B0D8290E75CF}" type="presParOf" srcId="{C18B5890-2451-3D48-8BE9-E2AE77A351E1}" destId="{4C312310-DCD3-2941-8E7D-DC5B5019E645}" srcOrd="0" destOrd="0" presId="urn:microsoft.com/office/officeart/2005/8/layout/lProcess2"/>
    <dgm:cxn modelId="{DD2F850B-C609-3042-835D-2668203D4053}" type="presParOf" srcId="{C18B5890-2451-3D48-8BE9-E2AE77A351E1}" destId="{D07FC60E-3CB6-7242-B9F6-AB1643743D13}" srcOrd="1" destOrd="0" presId="urn:microsoft.com/office/officeart/2005/8/layout/lProcess2"/>
    <dgm:cxn modelId="{53B3B6D8-A332-064E-8E43-880F6E2B8668}" type="presParOf" srcId="{C18B5890-2451-3D48-8BE9-E2AE77A351E1}" destId="{453122DE-23D4-8D48-9AED-7677BF8952D5}" srcOrd="2" destOrd="0" presId="urn:microsoft.com/office/officeart/2005/8/layout/lProcess2"/>
    <dgm:cxn modelId="{8F58E330-5935-8547-8AF6-81260F53BC47}" type="presParOf" srcId="{C18B5890-2451-3D48-8BE9-E2AE77A351E1}" destId="{167873FC-08C0-C248-9EE0-8A232D11C5BC}" srcOrd="3" destOrd="0" presId="urn:microsoft.com/office/officeart/2005/8/layout/lProcess2"/>
    <dgm:cxn modelId="{279D7793-F5AE-7C43-9597-6541FB237337}" type="presParOf" srcId="{C18B5890-2451-3D48-8BE9-E2AE77A351E1}" destId="{9CE1A6D5-5E9C-394E-A113-24E41B0FF542}" srcOrd="4" destOrd="0" presId="urn:microsoft.com/office/officeart/2005/8/layout/lProcess2"/>
    <dgm:cxn modelId="{9A239B48-CD7B-3145-A844-AD7D56C54FB4}" type="presParOf" srcId="{C9E9FAE5-E68C-544E-B909-317A4DEB2668}" destId="{D916728F-5B77-DF47-BE32-252BE25855D2}" srcOrd="3" destOrd="0" presId="urn:microsoft.com/office/officeart/2005/8/layout/lProcess2"/>
    <dgm:cxn modelId="{2ABC2E5C-1775-1E47-AF47-5270EB27DBEC}" type="presParOf" srcId="{C9E9FAE5-E68C-544E-B909-317A4DEB2668}" destId="{9E155F37-4314-C644-8D9F-80158BEA6A26}" srcOrd="4" destOrd="0" presId="urn:microsoft.com/office/officeart/2005/8/layout/lProcess2"/>
    <dgm:cxn modelId="{38059CDD-3956-ED4D-A9E9-9A019F856DC8}" type="presParOf" srcId="{9E155F37-4314-C644-8D9F-80158BEA6A26}" destId="{9B386F64-F64A-8548-988F-CDDBEE2CF0CD}" srcOrd="0" destOrd="0" presId="urn:microsoft.com/office/officeart/2005/8/layout/lProcess2"/>
    <dgm:cxn modelId="{B0979295-D889-9A4C-A6CB-D20F7F602322}" type="presParOf" srcId="{9E155F37-4314-C644-8D9F-80158BEA6A26}" destId="{FBD88919-879B-8742-ADDF-DA715B072A9E}" srcOrd="1" destOrd="0" presId="urn:microsoft.com/office/officeart/2005/8/layout/lProcess2"/>
    <dgm:cxn modelId="{9DBFBCF8-D859-AE45-8532-C5ABFB9FF20A}" type="presParOf" srcId="{9E155F37-4314-C644-8D9F-80158BEA6A26}" destId="{4D7D461D-F38C-B440-83C5-35E39CFDFEC5}" srcOrd="2" destOrd="0" presId="urn:microsoft.com/office/officeart/2005/8/layout/lProcess2"/>
    <dgm:cxn modelId="{8F3C63F4-8428-D64F-A368-42D54EEBB31D}" type="presParOf" srcId="{4D7D461D-F38C-B440-83C5-35E39CFDFEC5}" destId="{D2FC19BF-3A2B-9F40-BCD7-76E443878354}" srcOrd="0" destOrd="0" presId="urn:microsoft.com/office/officeart/2005/8/layout/lProcess2"/>
    <dgm:cxn modelId="{FAFF7E56-8F57-8D44-ACBC-226218BAFAE8}" type="presParOf" srcId="{D2FC19BF-3A2B-9F40-BCD7-76E443878354}" destId="{03193CB5-C818-5745-8B39-68691E55BF19}" srcOrd="0" destOrd="0" presId="urn:microsoft.com/office/officeart/2005/8/layout/lProcess2"/>
    <dgm:cxn modelId="{ABDFE032-096D-864F-A979-542AAFBADE3A}" type="presParOf" srcId="{D2FC19BF-3A2B-9F40-BCD7-76E443878354}" destId="{2E18EF40-AEE2-7D47-BC17-F3B85D12AE11}" srcOrd="1" destOrd="0" presId="urn:microsoft.com/office/officeart/2005/8/layout/lProcess2"/>
    <dgm:cxn modelId="{5CFFB9ED-0694-9943-B68A-A9E5F958DAF6}" type="presParOf" srcId="{D2FC19BF-3A2B-9F40-BCD7-76E443878354}" destId="{918AB5CA-50E5-7149-8854-15BAAC051BAD}" srcOrd="2" destOrd="0" presId="urn:microsoft.com/office/officeart/2005/8/layout/lProcess2"/>
    <dgm:cxn modelId="{8481EF63-9FE1-B540-88F5-225B807D83C9}" type="presParOf" srcId="{D2FC19BF-3A2B-9F40-BCD7-76E443878354}" destId="{E08BDBB4-8FB9-6946-92FE-96BD96F7C7E8}" srcOrd="3" destOrd="0" presId="urn:microsoft.com/office/officeart/2005/8/layout/lProcess2"/>
    <dgm:cxn modelId="{98341E93-DEFC-EE4C-899C-7071A861EB6A}" type="presParOf" srcId="{D2FC19BF-3A2B-9F40-BCD7-76E443878354}" destId="{DC2D78F8-9B7C-EB41-923B-2667CE069E35}"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B529887-6EFD-824B-AEDF-481B0BC7BA21}" type="doc">
      <dgm:prSet loTypeId="urn:microsoft.com/office/officeart/2005/8/layout/chevron2" loCatId="" qsTypeId="urn:microsoft.com/office/officeart/2005/8/quickstyle/simple2" qsCatId="simple" csTypeId="urn:microsoft.com/office/officeart/2005/8/colors/accent1_2" csCatId="accent1" phldr="1"/>
      <dgm:spPr/>
      <dgm:t>
        <a:bodyPr/>
        <a:lstStyle/>
        <a:p>
          <a:endParaRPr kumimoji="1" lang="ja-JP" altLang="en-US"/>
        </a:p>
      </dgm:t>
    </dgm:pt>
    <dgm:pt modelId="{4021ED1F-9F9B-6B4B-B7DC-000B6BFBF122}">
      <dgm:prSet phldrT="[テキスト]" custT="1"/>
      <dgm:spPr/>
      <dgm:t>
        <a:bodyPr/>
        <a:lstStyle/>
        <a:p>
          <a:r>
            <a:rPr kumimoji="1" lang="ja-JP" altLang="en-US" sz="1200" dirty="0" smtClean="0"/>
            <a:t>獲得</a:t>
          </a:r>
          <a:br>
            <a:rPr kumimoji="1" lang="ja-JP" altLang="en-US" sz="1200" dirty="0" smtClean="0"/>
          </a:br>
          <a:r>
            <a:rPr kumimoji="1" lang="en-US" altLang="ja-JP" sz="1200" dirty="0" smtClean="0"/>
            <a:t>(Acquisition)</a:t>
          </a:r>
          <a:endParaRPr kumimoji="1" lang="ja-JP" altLang="en-US" sz="1200" dirty="0"/>
        </a:p>
      </dgm:t>
    </dgm:pt>
    <dgm:pt modelId="{B0762453-F174-C842-AD9D-B5301935EEE0}" type="parTrans" cxnId="{7904BEF5-CAC7-5546-8FB0-DA3C30690657}">
      <dgm:prSet/>
      <dgm:spPr/>
      <dgm:t>
        <a:bodyPr/>
        <a:lstStyle/>
        <a:p>
          <a:endParaRPr kumimoji="1" lang="ja-JP" altLang="en-US"/>
        </a:p>
      </dgm:t>
    </dgm:pt>
    <dgm:pt modelId="{724C52BE-9B91-C844-AE2D-697BF7E87EA6}" type="sibTrans" cxnId="{7904BEF5-CAC7-5546-8FB0-DA3C30690657}">
      <dgm:prSet/>
      <dgm:spPr/>
      <dgm:t>
        <a:bodyPr/>
        <a:lstStyle/>
        <a:p>
          <a:endParaRPr kumimoji="1" lang="ja-JP" altLang="en-US"/>
        </a:p>
      </dgm:t>
    </dgm:pt>
    <dgm:pt modelId="{7EC8FA60-3BC1-F64F-A104-03BAB888012A}">
      <dgm:prSet phldrT="[テキスト]" custT="1"/>
      <dgm:spPr/>
      <dgm:t>
        <a:bodyPr/>
        <a:lstStyle/>
        <a:p>
          <a:r>
            <a:rPr kumimoji="1" lang="ja-JP" altLang="en-US" sz="1400" dirty="0" smtClean="0"/>
            <a:t>ユーザーはどうやってあなたを見つけるか？</a:t>
          </a:r>
          <a:endParaRPr kumimoji="1" lang="ja-JP" altLang="en-US" sz="1400" dirty="0"/>
        </a:p>
      </dgm:t>
    </dgm:pt>
    <dgm:pt modelId="{E626951C-8D68-094E-9826-C4386D930EA5}" type="parTrans" cxnId="{5ACFC072-64E6-7949-B221-836B03CC9383}">
      <dgm:prSet/>
      <dgm:spPr/>
      <dgm:t>
        <a:bodyPr/>
        <a:lstStyle/>
        <a:p>
          <a:endParaRPr kumimoji="1" lang="ja-JP" altLang="en-US"/>
        </a:p>
      </dgm:t>
    </dgm:pt>
    <dgm:pt modelId="{AEC76648-824F-2E4C-9099-F3DD8AA27995}" type="sibTrans" cxnId="{5ACFC072-64E6-7949-B221-836B03CC9383}">
      <dgm:prSet/>
      <dgm:spPr/>
      <dgm:t>
        <a:bodyPr/>
        <a:lstStyle/>
        <a:p>
          <a:endParaRPr kumimoji="1" lang="ja-JP" altLang="en-US"/>
        </a:p>
      </dgm:t>
    </dgm:pt>
    <dgm:pt modelId="{830DBFEE-55C0-CB43-87A1-81AAB1F0250D}">
      <dgm:prSet phldrT="[テキスト]" custT="1"/>
      <dgm:spPr/>
      <dgm:t>
        <a:bodyPr/>
        <a:lstStyle/>
        <a:p>
          <a:r>
            <a:rPr kumimoji="1" lang="ja-JP" altLang="en-US" sz="1200" dirty="0" smtClean="0"/>
            <a:t>活性化</a:t>
          </a:r>
          <a:r>
            <a:rPr kumimoji="1" lang="en-US" altLang="ja-JP" sz="1200" dirty="0" smtClean="0"/>
            <a:t/>
          </a:r>
          <a:br>
            <a:rPr kumimoji="1" lang="en-US" altLang="ja-JP" sz="1200" dirty="0" smtClean="0"/>
          </a:br>
          <a:r>
            <a:rPr kumimoji="1" lang="en-US" altLang="ja-JP" sz="1200" dirty="0" smtClean="0"/>
            <a:t>(Activation)</a:t>
          </a:r>
          <a:endParaRPr kumimoji="1" lang="ja-JP" altLang="en-US" sz="1200" dirty="0"/>
        </a:p>
      </dgm:t>
    </dgm:pt>
    <dgm:pt modelId="{7EC3D2CA-E2C1-6344-A2B5-9408B0508B09}" type="parTrans" cxnId="{DE73A55C-F5E2-0941-ADE8-BD46BA8F779C}">
      <dgm:prSet/>
      <dgm:spPr/>
      <dgm:t>
        <a:bodyPr/>
        <a:lstStyle/>
        <a:p>
          <a:endParaRPr kumimoji="1" lang="ja-JP" altLang="en-US"/>
        </a:p>
      </dgm:t>
    </dgm:pt>
    <dgm:pt modelId="{B31B4711-32DC-4345-99D2-7D8E16803047}" type="sibTrans" cxnId="{DE73A55C-F5E2-0941-ADE8-BD46BA8F779C}">
      <dgm:prSet/>
      <dgm:spPr/>
      <dgm:t>
        <a:bodyPr/>
        <a:lstStyle/>
        <a:p>
          <a:endParaRPr kumimoji="1" lang="ja-JP" altLang="en-US"/>
        </a:p>
      </dgm:t>
    </dgm:pt>
    <dgm:pt modelId="{744A559C-0A76-4A41-8AC5-141BD021C192}">
      <dgm:prSet phldrT="[テキスト]" custT="1"/>
      <dgm:spPr/>
      <dgm:t>
        <a:bodyPr/>
        <a:lstStyle/>
        <a:p>
          <a:r>
            <a:rPr kumimoji="1" lang="ja-JP" altLang="en-US" sz="1400" dirty="0" smtClean="0"/>
            <a:t>ユーザーは最初の体験に満足したか？</a:t>
          </a:r>
          <a:endParaRPr kumimoji="1" lang="ja-JP" altLang="en-US" sz="1400" dirty="0"/>
        </a:p>
      </dgm:t>
    </dgm:pt>
    <dgm:pt modelId="{EB47EB82-8BB7-EE41-8637-E13CBEE2B36C}" type="parTrans" cxnId="{5708923C-0374-6440-9AC9-4E4F82630672}">
      <dgm:prSet/>
      <dgm:spPr/>
      <dgm:t>
        <a:bodyPr/>
        <a:lstStyle/>
        <a:p>
          <a:endParaRPr kumimoji="1" lang="ja-JP" altLang="en-US"/>
        </a:p>
      </dgm:t>
    </dgm:pt>
    <dgm:pt modelId="{83F94C6F-B161-D54D-A427-84AD14888B5F}" type="sibTrans" cxnId="{5708923C-0374-6440-9AC9-4E4F82630672}">
      <dgm:prSet/>
      <dgm:spPr/>
      <dgm:t>
        <a:bodyPr/>
        <a:lstStyle/>
        <a:p>
          <a:endParaRPr kumimoji="1" lang="ja-JP" altLang="en-US"/>
        </a:p>
      </dgm:t>
    </dgm:pt>
    <dgm:pt modelId="{34F6839E-D959-F24F-834A-D6D6C32DD2BE}">
      <dgm:prSet phldrT="[テキスト]" custT="1"/>
      <dgm:spPr/>
      <dgm:t>
        <a:bodyPr/>
        <a:lstStyle/>
        <a:p>
          <a:r>
            <a:rPr kumimoji="1" lang="ja-JP" altLang="en-US" sz="1200" dirty="0" smtClean="0"/>
            <a:t>定着</a:t>
          </a:r>
          <a:br>
            <a:rPr kumimoji="1" lang="ja-JP" altLang="en-US" sz="1200" dirty="0" smtClean="0"/>
          </a:br>
          <a:r>
            <a:rPr kumimoji="1" lang="en-US" altLang="ja-JP" sz="1200" dirty="0" smtClean="0"/>
            <a:t>(Retention)</a:t>
          </a:r>
          <a:endParaRPr kumimoji="1" lang="ja-JP" altLang="en-US" sz="1200" dirty="0"/>
        </a:p>
      </dgm:t>
    </dgm:pt>
    <dgm:pt modelId="{70C824FF-DC20-CB4D-9826-3008882B4A85}" type="parTrans" cxnId="{CE7871F8-DB4F-D647-A325-CF65BA9C4481}">
      <dgm:prSet/>
      <dgm:spPr/>
      <dgm:t>
        <a:bodyPr/>
        <a:lstStyle/>
        <a:p>
          <a:endParaRPr kumimoji="1" lang="ja-JP" altLang="en-US"/>
        </a:p>
      </dgm:t>
    </dgm:pt>
    <dgm:pt modelId="{84A48EC8-BD85-624B-BEBE-B1E80C7DEC36}" type="sibTrans" cxnId="{CE7871F8-DB4F-D647-A325-CF65BA9C4481}">
      <dgm:prSet/>
      <dgm:spPr/>
      <dgm:t>
        <a:bodyPr/>
        <a:lstStyle/>
        <a:p>
          <a:endParaRPr kumimoji="1" lang="ja-JP" altLang="en-US"/>
        </a:p>
      </dgm:t>
    </dgm:pt>
    <dgm:pt modelId="{0BB9DD52-6414-2041-9F77-FE8CE7CFA236}">
      <dgm:prSet phldrT="[テキスト]" custT="1"/>
      <dgm:spPr/>
      <dgm:t>
        <a:bodyPr/>
        <a:lstStyle/>
        <a:p>
          <a:r>
            <a:rPr kumimoji="1" lang="ja-JP" altLang="en-US" sz="1400" dirty="0" smtClean="0"/>
            <a:t>ユーザーは戻ってくるのか？</a:t>
          </a:r>
          <a:endParaRPr kumimoji="1" lang="ja-JP" altLang="en-US" sz="1400" dirty="0"/>
        </a:p>
      </dgm:t>
    </dgm:pt>
    <dgm:pt modelId="{3AD7208F-466F-D649-BE8F-F35395FDE78B}" type="parTrans" cxnId="{EAC4289B-9026-9D42-9145-A84A8D300F72}">
      <dgm:prSet/>
      <dgm:spPr/>
      <dgm:t>
        <a:bodyPr/>
        <a:lstStyle/>
        <a:p>
          <a:endParaRPr kumimoji="1" lang="ja-JP" altLang="en-US"/>
        </a:p>
      </dgm:t>
    </dgm:pt>
    <dgm:pt modelId="{BD863F33-0313-2740-9463-7F50867D310C}" type="sibTrans" cxnId="{EAC4289B-9026-9D42-9145-A84A8D300F72}">
      <dgm:prSet/>
      <dgm:spPr/>
      <dgm:t>
        <a:bodyPr/>
        <a:lstStyle/>
        <a:p>
          <a:endParaRPr kumimoji="1" lang="ja-JP" altLang="en-US"/>
        </a:p>
      </dgm:t>
    </dgm:pt>
    <dgm:pt modelId="{211C5E43-CDDA-1F42-80CB-CA26BE5B383C}">
      <dgm:prSet phldrT="[テキスト]" custT="1"/>
      <dgm:spPr/>
      <dgm:t>
        <a:bodyPr/>
        <a:lstStyle/>
        <a:p>
          <a:r>
            <a:rPr kumimoji="1" lang="ja-JP" altLang="en-US" sz="1200" dirty="0" smtClean="0"/>
            <a:t>収益</a:t>
          </a:r>
          <a:br>
            <a:rPr kumimoji="1" lang="ja-JP" altLang="en-US" sz="1200" dirty="0" smtClean="0"/>
          </a:br>
          <a:r>
            <a:rPr kumimoji="1" lang="en-US" altLang="ja-JP" sz="1200" dirty="0" smtClean="0"/>
            <a:t>(Revenue)</a:t>
          </a:r>
          <a:endParaRPr kumimoji="1" lang="ja-JP" altLang="en-US" sz="1200" dirty="0"/>
        </a:p>
      </dgm:t>
    </dgm:pt>
    <dgm:pt modelId="{9028C6F6-8C24-5B42-BA42-EABF50E5DBAE}" type="parTrans" cxnId="{8E444AA2-9FFE-6D4F-9B24-B65D57BC25EA}">
      <dgm:prSet/>
      <dgm:spPr/>
      <dgm:t>
        <a:bodyPr/>
        <a:lstStyle/>
        <a:p>
          <a:endParaRPr kumimoji="1" lang="ja-JP" altLang="en-US"/>
        </a:p>
      </dgm:t>
    </dgm:pt>
    <dgm:pt modelId="{20667395-5842-9947-BB9D-2151333983AD}" type="sibTrans" cxnId="{8E444AA2-9FFE-6D4F-9B24-B65D57BC25EA}">
      <dgm:prSet/>
      <dgm:spPr/>
      <dgm:t>
        <a:bodyPr/>
        <a:lstStyle/>
        <a:p>
          <a:endParaRPr kumimoji="1" lang="ja-JP" altLang="en-US"/>
        </a:p>
      </dgm:t>
    </dgm:pt>
    <dgm:pt modelId="{F5606472-8A6F-5240-809D-D4CF98F02897}">
      <dgm:prSet phldrT="[テキスト]" custT="1"/>
      <dgm:spPr/>
      <dgm:t>
        <a:bodyPr/>
        <a:lstStyle/>
        <a:p>
          <a:r>
            <a:rPr kumimoji="1" lang="ja-JP" altLang="en-US" sz="1400" dirty="0" smtClean="0"/>
            <a:t>どうやってお金を儲けるのか？</a:t>
          </a:r>
          <a:endParaRPr kumimoji="1" lang="ja-JP" altLang="en-US" sz="1400" dirty="0"/>
        </a:p>
      </dgm:t>
    </dgm:pt>
    <dgm:pt modelId="{C0E96613-E8EE-874A-88AB-F1C7A0468043}" type="parTrans" cxnId="{0D1ACEB9-8950-344E-B061-85C661FBD953}">
      <dgm:prSet/>
      <dgm:spPr/>
      <dgm:t>
        <a:bodyPr/>
        <a:lstStyle/>
        <a:p>
          <a:endParaRPr kumimoji="1" lang="ja-JP" altLang="en-US"/>
        </a:p>
      </dgm:t>
    </dgm:pt>
    <dgm:pt modelId="{1E32172F-6FF1-9040-BADB-CF7080048ED5}" type="sibTrans" cxnId="{0D1ACEB9-8950-344E-B061-85C661FBD953}">
      <dgm:prSet/>
      <dgm:spPr/>
      <dgm:t>
        <a:bodyPr/>
        <a:lstStyle/>
        <a:p>
          <a:endParaRPr kumimoji="1" lang="ja-JP" altLang="en-US"/>
        </a:p>
      </dgm:t>
    </dgm:pt>
    <dgm:pt modelId="{ECB0D6D8-B40A-A447-8F4F-98B98B8597EB}">
      <dgm:prSet phldrT="[テキスト]" custT="1"/>
      <dgm:spPr/>
      <dgm:t>
        <a:bodyPr/>
        <a:lstStyle/>
        <a:p>
          <a:r>
            <a:rPr kumimoji="1" lang="ja-JP" altLang="en-US" sz="1200" dirty="0" smtClean="0"/>
            <a:t>紹介</a:t>
          </a:r>
          <a:br>
            <a:rPr kumimoji="1" lang="ja-JP" altLang="en-US" sz="1200" dirty="0" smtClean="0"/>
          </a:br>
          <a:r>
            <a:rPr kumimoji="1" lang="en-US" altLang="ja-JP" sz="1200" dirty="0" smtClean="0"/>
            <a:t>(Referral)</a:t>
          </a:r>
          <a:endParaRPr kumimoji="1" lang="ja-JP" altLang="en-US" sz="1200" dirty="0"/>
        </a:p>
      </dgm:t>
    </dgm:pt>
    <dgm:pt modelId="{CC19F93D-99FA-5B49-8EA7-356CFF3B524B}" type="parTrans" cxnId="{164CEE0D-5277-954D-A9ED-7F3F5BB1EEE9}">
      <dgm:prSet/>
      <dgm:spPr/>
      <dgm:t>
        <a:bodyPr/>
        <a:lstStyle/>
        <a:p>
          <a:endParaRPr kumimoji="1" lang="ja-JP" altLang="en-US"/>
        </a:p>
      </dgm:t>
    </dgm:pt>
    <dgm:pt modelId="{C4EFB3A8-2B9B-BD4F-8C6C-0D9FB1D456DA}" type="sibTrans" cxnId="{164CEE0D-5277-954D-A9ED-7F3F5BB1EEE9}">
      <dgm:prSet/>
      <dgm:spPr/>
      <dgm:t>
        <a:bodyPr/>
        <a:lstStyle/>
        <a:p>
          <a:endParaRPr kumimoji="1" lang="ja-JP" altLang="en-US"/>
        </a:p>
      </dgm:t>
    </dgm:pt>
    <dgm:pt modelId="{D0BF5129-E513-CC4D-BC8E-41AEC5EFF89D}">
      <dgm:prSet phldrT="[テキスト]" custT="1"/>
      <dgm:spPr/>
      <dgm:t>
        <a:bodyPr/>
        <a:lstStyle/>
        <a:p>
          <a:r>
            <a:rPr kumimoji="1" lang="ja-JP" altLang="en-US" sz="1400" dirty="0" smtClean="0"/>
            <a:t>ユーザーは他のユーザーに紹介してくれるのか？</a:t>
          </a:r>
          <a:endParaRPr kumimoji="1" lang="ja-JP" altLang="en-US" sz="1400" dirty="0"/>
        </a:p>
      </dgm:t>
    </dgm:pt>
    <dgm:pt modelId="{62BC1A64-ED8F-3345-A9AD-3F0740669E07}" type="parTrans" cxnId="{794D4919-67C7-CE45-B136-3B07B17940CB}">
      <dgm:prSet/>
      <dgm:spPr/>
      <dgm:t>
        <a:bodyPr/>
        <a:lstStyle/>
        <a:p>
          <a:endParaRPr kumimoji="1" lang="ja-JP" altLang="en-US"/>
        </a:p>
      </dgm:t>
    </dgm:pt>
    <dgm:pt modelId="{C5D97A07-FFD0-7443-B81F-B3098B2C2E86}" type="sibTrans" cxnId="{794D4919-67C7-CE45-B136-3B07B17940CB}">
      <dgm:prSet/>
      <dgm:spPr/>
      <dgm:t>
        <a:bodyPr/>
        <a:lstStyle/>
        <a:p>
          <a:endParaRPr kumimoji="1" lang="ja-JP" altLang="en-US"/>
        </a:p>
      </dgm:t>
    </dgm:pt>
    <dgm:pt modelId="{EB5A6E8D-40BC-C942-A3F8-00392C11900C}" type="pres">
      <dgm:prSet presAssocID="{3B529887-6EFD-824B-AEDF-481B0BC7BA21}" presName="linearFlow" presStyleCnt="0">
        <dgm:presLayoutVars>
          <dgm:dir/>
          <dgm:animLvl val="lvl"/>
          <dgm:resizeHandles val="exact"/>
        </dgm:presLayoutVars>
      </dgm:prSet>
      <dgm:spPr/>
      <dgm:t>
        <a:bodyPr/>
        <a:lstStyle/>
        <a:p>
          <a:endParaRPr kumimoji="1" lang="ja-JP" altLang="en-US"/>
        </a:p>
      </dgm:t>
    </dgm:pt>
    <dgm:pt modelId="{C1C3E7B7-536E-C740-8548-4918F0B6603A}" type="pres">
      <dgm:prSet presAssocID="{4021ED1F-9F9B-6B4B-B7DC-000B6BFBF122}" presName="composite" presStyleCnt="0"/>
      <dgm:spPr/>
    </dgm:pt>
    <dgm:pt modelId="{7C7CA38B-2E14-5647-B6DA-481DFCA6C95C}" type="pres">
      <dgm:prSet presAssocID="{4021ED1F-9F9B-6B4B-B7DC-000B6BFBF122}" presName="parentText" presStyleLbl="alignNode1" presStyleIdx="0" presStyleCnt="5">
        <dgm:presLayoutVars>
          <dgm:chMax val="1"/>
          <dgm:bulletEnabled val="1"/>
        </dgm:presLayoutVars>
      </dgm:prSet>
      <dgm:spPr/>
      <dgm:t>
        <a:bodyPr/>
        <a:lstStyle/>
        <a:p>
          <a:endParaRPr kumimoji="1" lang="ja-JP" altLang="en-US"/>
        </a:p>
      </dgm:t>
    </dgm:pt>
    <dgm:pt modelId="{E79654FF-B41E-C449-91E7-5E3183CD5359}" type="pres">
      <dgm:prSet presAssocID="{4021ED1F-9F9B-6B4B-B7DC-000B6BFBF122}" presName="descendantText" presStyleLbl="alignAcc1" presStyleIdx="0" presStyleCnt="5">
        <dgm:presLayoutVars>
          <dgm:bulletEnabled val="1"/>
        </dgm:presLayoutVars>
      </dgm:prSet>
      <dgm:spPr/>
      <dgm:t>
        <a:bodyPr/>
        <a:lstStyle/>
        <a:p>
          <a:endParaRPr kumimoji="1" lang="ja-JP" altLang="en-US"/>
        </a:p>
      </dgm:t>
    </dgm:pt>
    <dgm:pt modelId="{0347FD10-98D4-CD4C-BEEB-0EF4A938367A}" type="pres">
      <dgm:prSet presAssocID="{724C52BE-9B91-C844-AE2D-697BF7E87EA6}" presName="sp" presStyleCnt="0"/>
      <dgm:spPr/>
    </dgm:pt>
    <dgm:pt modelId="{6AEDCEF7-1485-BC43-8169-2F4241EE3033}" type="pres">
      <dgm:prSet presAssocID="{830DBFEE-55C0-CB43-87A1-81AAB1F0250D}" presName="composite" presStyleCnt="0"/>
      <dgm:spPr/>
    </dgm:pt>
    <dgm:pt modelId="{3602AFA2-F847-194D-9C2B-916057109157}" type="pres">
      <dgm:prSet presAssocID="{830DBFEE-55C0-CB43-87A1-81AAB1F0250D}" presName="parentText" presStyleLbl="alignNode1" presStyleIdx="1" presStyleCnt="5">
        <dgm:presLayoutVars>
          <dgm:chMax val="1"/>
          <dgm:bulletEnabled val="1"/>
        </dgm:presLayoutVars>
      </dgm:prSet>
      <dgm:spPr/>
      <dgm:t>
        <a:bodyPr/>
        <a:lstStyle/>
        <a:p>
          <a:endParaRPr kumimoji="1" lang="ja-JP" altLang="en-US"/>
        </a:p>
      </dgm:t>
    </dgm:pt>
    <dgm:pt modelId="{D5D959C9-05FF-4F43-84E7-C8E144015A32}" type="pres">
      <dgm:prSet presAssocID="{830DBFEE-55C0-CB43-87A1-81AAB1F0250D}" presName="descendantText" presStyleLbl="alignAcc1" presStyleIdx="1" presStyleCnt="5">
        <dgm:presLayoutVars>
          <dgm:bulletEnabled val="1"/>
        </dgm:presLayoutVars>
      </dgm:prSet>
      <dgm:spPr/>
      <dgm:t>
        <a:bodyPr/>
        <a:lstStyle/>
        <a:p>
          <a:endParaRPr kumimoji="1" lang="ja-JP" altLang="en-US"/>
        </a:p>
      </dgm:t>
    </dgm:pt>
    <dgm:pt modelId="{8FF7F4CC-8B6A-204B-A77F-45123FA0CAE3}" type="pres">
      <dgm:prSet presAssocID="{B31B4711-32DC-4345-99D2-7D8E16803047}" presName="sp" presStyleCnt="0"/>
      <dgm:spPr/>
    </dgm:pt>
    <dgm:pt modelId="{6F1E5DEE-7EAC-DE4F-92CD-0EBF151077A2}" type="pres">
      <dgm:prSet presAssocID="{34F6839E-D959-F24F-834A-D6D6C32DD2BE}" presName="composite" presStyleCnt="0"/>
      <dgm:spPr/>
    </dgm:pt>
    <dgm:pt modelId="{BDAEA0AE-AFCA-484C-AC4D-A7AC727713DE}" type="pres">
      <dgm:prSet presAssocID="{34F6839E-D959-F24F-834A-D6D6C32DD2BE}" presName="parentText" presStyleLbl="alignNode1" presStyleIdx="2" presStyleCnt="5">
        <dgm:presLayoutVars>
          <dgm:chMax val="1"/>
          <dgm:bulletEnabled val="1"/>
        </dgm:presLayoutVars>
      </dgm:prSet>
      <dgm:spPr/>
      <dgm:t>
        <a:bodyPr/>
        <a:lstStyle/>
        <a:p>
          <a:endParaRPr kumimoji="1" lang="ja-JP" altLang="en-US"/>
        </a:p>
      </dgm:t>
    </dgm:pt>
    <dgm:pt modelId="{AFF56965-3EAC-C745-85D7-A3AE4DA6DA14}" type="pres">
      <dgm:prSet presAssocID="{34F6839E-D959-F24F-834A-D6D6C32DD2BE}" presName="descendantText" presStyleLbl="alignAcc1" presStyleIdx="2" presStyleCnt="5">
        <dgm:presLayoutVars>
          <dgm:bulletEnabled val="1"/>
        </dgm:presLayoutVars>
      </dgm:prSet>
      <dgm:spPr/>
      <dgm:t>
        <a:bodyPr/>
        <a:lstStyle/>
        <a:p>
          <a:endParaRPr kumimoji="1" lang="ja-JP" altLang="en-US"/>
        </a:p>
      </dgm:t>
    </dgm:pt>
    <dgm:pt modelId="{9B2B4942-E7AA-534D-BDA0-9C7661EA0767}" type="pres">
      <dgm:prSet presAssocID="{84A48EC8-BD85-624B-BEBE-B1E80C7DEC36}" presName="sp" presStyleCnt="0"/>
      <dgm:spPr/>
    </dgm:pt>
    <dgm:pt modelId="{7327933F-9412-DF4D-ABAC-DDEFBF9EDAC9}" type="pres">
      <dgm:prSet presAssocID="{211C5E43-CDDA-1F42-80CB-CA26BE5B383C}" presName="composite" presStyleCnt="0"/>
      <dgm:spPr/>
    </dgm:pt>
    <dgm:pt modelId="{D2C86A30-8D45-394F-A8F1-E520FE6514DB}" type="pres">
      <dgm:prSet presAssocID="{211C5E43-CDDA-1F42-80CB-CA26BE5B383C}" presName="parentText" presStyleLbl="alignNode1" presStyleIdx="3" presStyleCnt="5">
        <dgm:presLayoutVars>
          <dgm:chMax val="1"/>
          <dgm:bulletEnabled val="1"/>
        </dgm:presLayoutVars>
      </dgm:prSet>
      <dgm:spPr/>
      <dgm:t>
        <a:bodyPr/>
        <a:lstStyle/>
        <a:p>
          <a:endParaRPr kumimoji="1" lang="ja-JP" altLang="en-US"/>
        </a:p>
      </dgm:t>
    </dgm:pt>
    <dgm:pt modelId="{D1AB748E-7824-E346-99A8-2BA486069651}" type="pres">
      <dgm:prSet presAssocID="{211C5E43-CDDA-1F42-80CB-CA26BE5B383C}" presName="descendantText" presStyleLbl="alignAcc1" presStyleIdx="3" presStyleCnt="5">
        <dgm:presLayoutVars>
          <dgm:bulletEnabled val="1"/>
        </dgm:presLayoutVars>
      </dgm:prSet>
      <dgm:spPr/>
      <dgm:t>
        <a:bodyPr/>
        <a:lstStyle/>
        <a:p>
          <a:endParaRPr kumimoji="1" lang="ja-JP" altLang="en-US"/>
        </a:p>
      </dgm:t>
    </dgm:pt>
    <dgm:pt modelId="{4FD56351-151B-7046-8D37-A03AA7FF6F3C}" type="pres">
      <dgm:prSet presAssocID="{20667395-5842-9947-BB9D-2151333983AD}" presName="sp" presStyleCnt="0"/>
      <dgm:spPr/>
    </dgm:pt>
    <dgm:pt modelId="{C261B807-F35F-C642-A377-455EDF3F5469}" type="pres">
      <dgm:prSet presAssocID="{ECB0D6D8-B40A-A447-8F4F-98B98B8597EB}" presName="composite" presStyleCnt="0"/>
      <dgm:spPr/>
    </dgm:pt>
    <dgm:pt modelId="{9C7BE4FC-DF9E-D146-AF8B-9BFABB706B9E}" type="pres">
      <dgm:prSet presAssocID="{ECB0D6D8-B40A-A447-8F4F-98B98B8597EB}" presName="parentText" presStyleLbl="alignNode1" presStyleIdx="4" presStyleCnt="5">
        <dgm:presLayoutVars>
          <dgm:chMax val="1"/>
          <dgm:bulletEnabled val="1"/>
        </dgm:presLayoutVars>
      </dgm:prSet>
      <dgm:spPr/>
      <dgm:t>
        <a:bodyPr/>
        <a:lstStyle/>
        <a:p>
          <a:endParaRPr kumimoji="1" lang="ja-JP" altLang="en-US"/>
        </a:p>
      </dgm:t>
    </dgm:pt>
    <dgm:pt modelId="{CA5FBA82-9202-2D4D-9F02-DF39A39F0C21}" type="pres">
      <dgm:prSet presAssocID="{ECB0D6D8-B40A-A447-8F4F-98B98B8597EB}" presName="descendantText" presStyleLbl="alignAcc1" presStyleIdx="4" presStyleCnt="5">
        <dgm:presLayoutVars>
          <dgm:bulletEnabled val="1"/>
        </dgm:presLayoutVars>
      </dgm:prSet>
      <dgm:spPr/>
      <dgm:t>
        <a:bodyPr/>
        <a:lstStyle/>
        <a:p>
          <a:endParaRPr kumimoji="1" lang="ja-JP" altLang="en-US"/>
        </a:p>
      </dgm:t>
    </dgm:pt>
  </dgm:ptLst>
  <dgm:cxnLst>
    <dgm:cxn modelId="{25C782BF-75B5-3B4B-8F66-F9A4EFD04FD0}" type="presOf" srcId="{830DBFEE-55C0-CB43-87A1-81AAB1F0250D}" destId="{3602AFA2-F847-194D-9C2B-916057109157}" srcOrd="0" destOrd="0" presId="urn:microsoft.com/office/officeart/2005/8/layout/chevron2"/>
    <dgm:cxn modelId="{FFA4AADF-023B-3E43-9409-75C8CF59484D}" type="presOf" srcId="{34F6839E-D959-F24F-834A-D6D6C32DD2BE}" destId="{BDAEA0AE-AFCA-484C-AC4D-A7AC727713DE}" srcOrd="0" destOrd="0" presId="urn:microsoft.com/office/officeart/2005/8/layout/chevron2"/>
    <dgm:cxn modelId="{1619E7C7-F88B-CE41-A7CA-A40EB0563668}" type="presOf" srcId="{7EC8FA60-3BC1-F64F-A104-03BAB888012A}" destId="{E79654FF-B41E-C449-91E7-5E3183CD5359}" srcOrd="0" destOrd="0" presId="urn:microsoft.com/office/officeart/2005/8/layout/chevron2"/>
    <dgm:cxn modelId="{F4946EA8-778C-3E41-823E-123A4CB7C3A9}" type="presOf" srcId="{ECB0D6D8-B40A-A447-8F4F-98B98B8597EB}" destId="{9C7BE4FC-DF9E-D146-AF8B-9BFABB706B9E}" srcOrd="0" destOrd="0" presId="urn:microsoft.com/office/officeart/2005/8/layout/chevron2"/>
    <dgm:cxn modelId="{5708923C-0374-6440-9AC9-4E4F82630672}" srcId="{830DBFEE-55C0-CB43-87A1-81AAB1F0250D}" destId="{744A559C-0A76-4A41-8AC5-141BD021C192}" srcOrd="0" destOrd="0" parTransId="{EB47EB82-8BB7-EE41-8637-E13CBEE2B36C}" sibTransId="{83F94C6F-B161-D54D-A427-84AD14888B5F}"/>
    <dgm:cxn modelId="{164CEE0D-5277-954D-A9ED-7F3F5BB1EEE9}" srcId="{3B529887-6EFD-824B-AEDF-481B0BC7BA21}" destId="{ECB0D6D8-B40A-A447-8F4F-98B98B8597EB}" srcOrd="4" destOrd="0" parTransId="{CC19F93D-99FA-5B49-8EA7-356CFF3B524B}" sibTransId="{C4EFB3A8-2B9B-BD4F-8C6C-0D9FB1D456DA}"/>
    <dgm:cxn modelId="{5ACFC072-64E6-7949-B221-836B03CC9383}" srcId="{4021ED1F-9F9B-6B4B-B7DC-000B6BFBF122}" destId="{7EC8FA60-3BC1-F64F-A104-03BAB888012A}" srcOrd="0" destOrd="0" parTransId="{E626951C-8D68-094E-9826-C4386D930EA5}" sibTransId="{AEC76648-824F-2E4C-9099-F3DD8AA27995}"/>
    <dgm:cxn modelId="{8E444AA2-9FFE-6D4F-9B24-B65D57BC25EA}" srcId="{3B529887-6EFD-824B-AEDF-481B0BC7BA21}" destId="{211C5E43-CDDA-1F42-80CB-CA26BE5B383C}" srcOrd="3" destOrd="0" parTransId="{9028C6F6-8C24-5B42-BA42-EABF50E5DBAE}" sibTransId="{20667395-5842-9947-BB9D-2151333983AD}"/>
    <dgm:cxn modelId="{2F8EC4FF-157A-C94E-ABF4-9C48E206AE5C}" type="presOf" srcId="{4021ED1F-9F9B-6B4B-B7DC-000B6BFBF122}" destId="{7C7CA38B-2E14-5647-B6DA-481DFCA6C95C}" srcOrd="0" destOrd="0" presId="urn:microsoft.com/office/officeart/2005/8/layout/chevron2"/>
    <dgm:cxn modelId="{CE7871F8-DB4F-D647-A325-CF65BA9C4481}" srcId="{3B529887-6EFD-824B-AEDF-481B0BC7BA21}" destId="{34F6839E-D959-F24F-834A-D6D6C32DD2BE}" srcOrd="2" destOrd="0" parTransId="{70C824FF-DC20-CB4D-9826-3008882B4A85}" sibTransId="{84A48EC8-BD85-624B-BEBE-B1E80C7DEC36}"/>
    <dgm:cxn modelId="{EAC4289B-9026-9D42-9145-A84A8D300F72}" srcId="{34F6839E-D959-F24F-834A-D6D6C32DD2BE}" destId="{0BB9DD52-6414-2041-9F77-FE8CE7CFA236}" srcOrd="0" destOrd="0" parTransId="{3AD7208F-466F-D649-BE8F-F35395FDE78B}" sibTransId="{BD863F33-0313-2740-9463-7F50867D310C}"/>
    <dgm:cxn modelId="{C46E2DCF-12DA-6B40-BB00-3D3E2A54B5D6}" type="presOf" srcId="{211C5E43-CDDA-1F42-80CB-CA26BE5B383C}" destId="{D2C86A30-8D45-394F-A8F1-E520FE6514DB}" srcOrd="0" destOrd="0" presId="urn:microsoft.com/office/officeart/2005/8/layout/chevron2"/>
    <dgm:cxn modelId="{BC87B9C8-6CF9-2B4A-9A45-1A6005273C37}" type="presOf" srcId="{3B529887-6EFD-824B-AEDF-481B0BC7BA21}" destId="{EB5A6E8D-40BC-C942-A3F8-00392C11900C}" srcOrd="0" destOrd="0" presId="urn:microsoft.com/office/officeart/2005/8/layout/chevron2"/>
    <dgm:cxn modelId="{0D1ACEB9-8950-344E-B061-85C661FBD953}" srcId="{211C5E43-CDDA-1F42-80CB-CA26BE5B383C}" destId="{F5606472-8A6F-5240-809D-D4CF98F02897}" srcOrd="0" destOrd="0" parTransId="{C0E96613-E8EE-874A-88AB-F1C7A0468043}" sibTransId="{1E32172F-6FF1-9040-BADB-CF7080048ED5}"/>
    <dgm:cxn modelId="{7904BEF5-CAC7-5546-8FB0-DA3C30690657}" srcId="{3B529887-6EFD-824B-AEDF-481B0BC7BA21}" destId="{4021ED1F-9F9B-6B4B-B7DC-000B6BFBF122}" srcOrd="0" destOrd="0" parTransId="{B0762453-F174-C842-AD9D-B5301935EEE0}" sibTransId="{724C52BE-9B91-C844-AE2D-697BF7E87EA6}"/>
    <dgm:cxn modelId="{73AEAE58-49D0-B846-9972-D8A019C59812}" type="presOf" srcId="{F5606472-8A6F-5240-809D-D4CF98F02897}" destId="{D1AB748E-7824-E346-99A8-2BA486069651}" srcOrd="0" destOrd="0" presId="urn:microsoft.com/office/officeart/2005/8/layout/chevron2"/>
    <dgm:cxn modelId="{918DDCD3-A09E-6441-B781-7EED35ECBF47}" type="presOf" srcId="{0BB9DD52-6414-2041-9F77-FE8CE7CFA236}" destId="{AFF56965-3EAC-C745-85D7-A3AE4DA6DA14}" srcOrd="0" destOrd="0" presId="urn:microsoft.com/office/officeart/2005/8/layout/chevron2"/>
    <dgm:cxn modelId="{794D4919-67C7-CE45-B136-3B07B17940CB}" srcId="{ECB0D6D8-B40A-A447-8F4F-98B98B8597EB}" destId="{D0BF5129-E513-CC4D-BC8E-41AEC5EFF89D}" srcOrd="0" destOrd="0" parTransId="{62BC1A64-ED8F-3345-A9AD-3F0740669E07}" sibTransId="{C5D97A07-FFD0-7443-B81F-B3098B2C2E86}"/>
    <dgm:cxn modelId="{110AE49F-A095-E14A-928B-A9BEA717E721}" type="presOf" srcId="{744A559C-0A76-4A41-8AC5-141BD021C192}" destId="{D5D959C9-05FF-4F43-84E7-C8E144015A32}" srcOrd="0" destOrd="0" presId="urn:microsoft.com/office/officeart/2005/8/layout/chevron2"/>
    <dgm:cxn modelId="{DE73A55C-F5E2-0941-ADE8-BD46BA8F779C}" srcId="{3B529887-6EFD-824B-AEDF-481B0BC7BA21}" destId="{830DBFEE-55C0-CB43-87A1-81AAB1F0250D}" srcOrd="1" destOrd="0" parTransId="{7EC3D2CA-E2C1-6344-A2B5-9408B0508B09}" sibTransId="{B31B4711-32DC-4345-99D2-7D8E16803047}"/>
    <dgm:cxn modelId="{A3EA69E5-0B59-5D47-9CC2-EA418E1A62FC}" type="presOf" srcId="{D0BF5129-E513-CC4D-BC8E-41AEC5EFF89D}" destId="{CA5FBA82-9202-2D4D-9F02-DF39A39F0C21}" srcOrd="0" destOrd="0" presId="urn:microsoft.com/office/officeart/2005/8/layout/chevron2"/>
    <dgm:cxn modelId="{9FF521B5-A0E5-C546-8A85-AC14B58C68F5}" type="presParOf" srcId="{EB5A6E8D-40BC-C942-A3F8-00392C11900C}" destId="{C1C3E7B7-536E-C740-8548-4918F0B6603A}" srcOrd="0" destOrd="0" presId="urn:microsoft.com/office/officeart/2005/8/layout/chevron2"/>
    <dgm:cxn modelId="{048C1E31-1F0D-9348-8544-27F85E5B9604}" type="presParOf" srcId="{C1C3E7B7-536E-C740-8548-4918F0B6603A}" destId="{7C7CA38B-2E14-5647-B6DA-481DFCA6C95C}" srcOrd="0" destOrd="0" presId="urn:microsoft.com/office/officeart/2005/8/layout/chevron2"/>
    <dgm:cxn modelId="{5ADFB61A-72A7-754E-870D-AB6988BA180B}" type="presParOf" srcId="{C1C3E7B7-536E-C740-8548-4918F0B6603A}" destId="{E79654FF-B41E-C449-91E7-5E3183CD5359}" srcOrd="1" destOrd="0" presId="urn:microsoft.com/office/officeart/2005/8/layout/chevron2"/>
    <dgm:cxn modelId="{DCCD4FCF-AFE7-AE46-A63C-4264C4216454}" type="presParOf" srcId="{EB5A6E8D-40BC-C942-A3F8-00392C11900C}" destId="{0347FD10-98D4-CD4C-BEEB-0EF4A938367A}" srcOrd="1" destOrd="0" presId="urn:microsoft.com/office/officeart/2005/8/layout/chevron2"/>
    <dgm:cxn modelId="{8750E689-B53C-CA4D-8FC6-051096AA3A8E}" type="presParOf" srcId="{EB5A6E8D-40BC-C942-A3F8-00392C11900C}" destId="{6AEDCEF7-1485-BC43-8169-2F4241EE3033}" srcOrd="2" destOrd="0" presId="urn:microsoft.com/office/officeart/2005/8/layout/chevron2"/>
    <dgm:cxn modelId="{DED1EDB7-6649-A143-913E-92AB375F073F}" type="presParOf" srcId="{6AEDCEF7-1485-BC43-8169-2F4241EE3033}" destId="{3602AFA2-F847-194D-9C2B-916057109157}" srcOrd="0" destOrd="0" presId="urn:microsoft.com/office/officeart/2005/8/layout/chevron2"/>
    <dgm:cxn modelId="{023C9C7C-8189-7C4B-83FF-7EF2CE562305}" type="presParOf" srcId="{6AEDCEF7-1485-BC43-8169-2F4241EE3033}" destId="{D5D959C9-05FF-4F43-84E7-C8E144015A32}" srcOrd="1" destOrd="0" presId="urn:microsoft.com/office/officeart/2005/8/layout/chevron2"/>
    <dgm:cxn modelId="{74596259-2C47-3D4F-8AB3-37661E51BB02}" type="presParOf" srcId="{EB5A6E8D-40BC-C942-A3F8-00392C11900C}" destId="{8FF7F4CC-8B6A-204B-A77F-45123FA0CAE3}" srcOrd="3" destOrd="0" presId="urn:microsoft.com/office/officeart/2005/8/layout/chevron2"/>
    <dgm:cxn modelId="{D6FAF26D-B9CA-5046-8B5D-F8C1EBE97290}" type="presParOf" srcId="{EB5A6E8D-40BC-C942-A3F8-00392C11900C}" destId="{6F1E5DEE-7EAC-DE4F-92CD-0EBF151077A2}" srcOrd="4" destOrd="0" presId="urn:microsoft.com/office/officeart/2005/8/layout/chevron2"/>
    <dgm:cxn modelId="{62014E08-DEC8-D648-98F5-DFB9B60732F0}" type="presParOf" srcId="{6F1E5DEE-7EAC-DE4F-92CD-0EBF151077A2}" destId="{BDAEA0AE-AFCA-484C-AC4D-A7AC727713DE}" srcOrd="0" destOrd="0" presId="urn:microsoft.com/office/officeart/2005/8/layout/chevron2"/>
    <dgm:cxn modelId="{CBAFAA1E-0C30-A747-81F7-4E44633B99BB}" type="presParOf" srcId="{6F1E5DEE-7EAC-DE4F-92CD-0EBF151077A2}" destId="{AFF56965-3EAC-C745-85D7-A3AE4DA6DA14}" srcOrd="1" destOrd="0" presId="urn:microsoft.com/office/officeart/2005/8/layout/chevron2"/>
    <dgm:cxn modelId="{8053615D-7F1A-7142-B5F1-F8C1CADF462E}" type="presParOf" srcId="{EB5A6E8D-40BC-C942-A3F8-00392C11900C}" destId="{9B2B4942-E7AA-534D-BDA0-9C7661EA0767}" srcOrd="5" destOrd="0" presId="urn:microsoft.com/office/officeart/2005/8/layout/chevron2"/>
    <dgm:cxn modelId="{F5CE6EEE-C098-4140-9702-AC85446ADD93}" type="presParOf" srcId="{EB5A6E8D-40BC-C942-A3F8-00392C11900C}" destId="{7327933F-9412-DF4D-ABAC-DDEFBF9EDAC9}" srcOrd="6" destOrd="0" presId="urn:microsoft.com/office/officeart/2005/8/layout/chevron2"/>
    <dgm:cxn modelId="{7B081DD0-A344-FF47-8042-26B108069E91}" type="presParOf" srcId="{7327933F-9412-DF4D-ABAC-DDEFBF9EDAC9}" destId="{D2C86A30-8D45-394F-A8F1-E520FE6514DB}" srcOrd="0" destOrd="0" presId="urn:microsoft.com/office/officeart/2005/8/layout/chevron2"/>
    <dgm:cxn modelId="{82FD9E65-16E8-7F42-AF34-969F34A0F218}" type="presParOf" srcId="{7327933F-9412-DF4D-ABAC-DDEFBF9EDAC9}" destId="{D1AB748E-7824-E346-99A8-2BA486069651}" srcOrd="1" destOrd="0" presId="urn:microsoft.com/office/officeart/2005/8/layout/chevron2"/>
    <dgm:cxn modelId="{388E68B0-467F-D444-89D4-98EDF6C30A85}" type="presParOf" srcId="{EB5A6E8D-40BC-C942-A3F8-00392C11900C}" destId="{4FD56351-151B-7046-8D37-A03AA7FF6F3C}" srcOrd="7" destOrd="0" presId="urn:microsoft.com/office/officeart/2005/8/layout/chevron2"/>
    <dgm:cxn modelId="{F7BA8A95-5CBA-934D-B193-5DAA8B086A53}" type="presParOf" srcId="{EB5A6E8D-40BC-C942-A3F8-00392C11900C}" destId="{C261B807-F35F-C642-A377-455EDF3F5469}" srcOrd="8" destOrd="0" presId="urn:microsoft.com/office/officeart/2005/8/layout/chevron2"/>
    <dgm:cxn modelId="{70BE1662-A4A8-714D-8768-F9C48FB84DBE}" type="presParOf" srcId="{C261B807-F35F-C642-A377-455EDF3F5469}" destId="{9C7BE4FC-DF9E-D146-AF8B-9BFABB706B9E}" srcOrd="0" destOrd="0" presId="urn:microsoft.com/office/officeart/2005/8/layout/chevron2"/>
    <dgm:cxn modelId="{0C8EB8AF-4A88-D249-AB95-CE7592C2CA95}" type="presParOf" srcId="{C261B807-F35F-C642-A377-455EDF3F5469}" destId="{CA5FBA82-9202-2D4D-9F02-DF39A39F0C2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69C0627-66F4-9849-859F-0030A427E0DD}" type="doc">
      <dgm:prSet loTypeId="urn:microsoft.com/office/officeart/2005/8/layout/funnel1" loCatId="" qsTypeId="urn:microsoft.com/office/officeart/2005/8/quickstyle/simple4" qsCatId="simple" csTypeId="urn:microsoft.com/office/officeart/2005/8/colors/accent1_2" csCatId="accent1" phldr="1"/>
      <dgm:spPr/>
      <dgm:t>
        <a:bodyPr/>
        <a:lstStyle/>
        <a:p>
          <a:endParaRPr kumimoji="1" lang="ja-JP" altLang="en-US"/>
        </a:p>
      </dgm:t>
    </dgm:pt>
    <dgm:pt modelId="{E3970FEA-77D0-A844-9FC1-10FBD72FB4CE}">
      <dgm:prSet phldrT="[テキスト]"/>
      <dgm:spPr/>
      <dgm:t>
        <a:bodyPr/>
        <a:lstStyle/>
        <a:p>
          <a:r>
            <a:rPr kumimoji="1" lang="ja-JP" altLang="en-US" dirty="0" smtClean="0"/>
            <a:t>指標</a:t>
          </a:r>
          <a:endParaRPr kumimoji="1" lang="ja-JP" altLang="en-US" dirty="0"/>
        </a:p>
      </dgm:t>
    </dgm:pt>
    <dgm:pt modelId="{6C8731B8-8FBC-6043-9340-D62423B0C2A6}" type="parTrans" cxnId="{0BC18884-1F20-6E4A-B2E0-8DF115D60733}">
      <dgm:prSet/>
      <dgm:spPr/>
      <dgm:t>
        <a:bodyPr/>
        <a:lstStyle/>
        <a:p>
          <a:endParaRPr kumimoji="1" lang="ja-JP" altLang="en-US"/>
        </a:p>
      </dgm:t>
    </dgm:pt>
    <dgm:pt modelId="{7A2581FA-3EFB-834C-8139-557261AE0FE0}" type="sibTrans" cxnId="{0BC18884-1F20-6E4A-B2E0-8DF115D60733}">
      <dgm:prSet/>
      <dgm:spPr/>
      <dgm:t>
        <a:bodyPr/>
        <a:lstStyle/>
        <a:p>
          <a:endParaRPr kumimoji="1" lang="ja-JP" altLang="en-US"/>
        </a:p>
      </dgm:t>
    </dgm:pt>
    <dgm:pt modelId="{4F64563D-28E4-CD41-8687-348296DA111B}">
      <dgm:prSet phldrT="[テキスト]"/>
      <dgm:spPr/>
      <dgm:t>
        <a:bodyPr/>
        <a:lstStyle/>
        <a:p>
          <a:r>
            <a:rPr kumimoji="1" lang="ja-JP" altLang="en-US" dirty="0" smtClean="0"/>
            <a:t>指標</a:t>
          </a:r>
          <a:endParaRPr kumimoji="1" lang="ja-JP" altLang="en-US" dirty="0"/>
        </a:p>
      </dgm:t>
    </dgm:pt>
    <dgm:pt modelId="{31C86E8A-22A2-FC43-A5AB-B3722B02EA24}" type="parTrans" cxnId="{A8B6B38A-9254-FF4C-9310-E84E30C0F67D}">
      <dgm:prSet/>
      <dgm:spPr/>
      <dgm:t>
        <a:bodyPr/>
        <a:lstStyle/>
        <a:p>
          <a:endParaRPr kumimoji="1" lang="ja-JP" altLang="en-US"/>
        </a:p>
      </dgm:t>
    </dgm:pt>
    <dgm:pt modelId="{DE7C8F17-8E21-1E4E-BFB1-C59EB2B724DA}" type="sibTrans" cxnId="{A8B6B38A-9254-FF4C-9310-E84E30C0F67D}">
      <dgm:prSet/>
      <dgm:spPr/>
      <dgm:t>
        <a:bodyPr/>
        <a:lstStyle/>
        <a:p>
          <a:endParaRPr kumimoji="1" lang="ja-JP" altLang="en-US"/>
        </a:p>
      </dgm:t>
    </dgm:pt>
    <dgm:pt modelId="{C5C3A208-FEBC-6F4D-8B2B-01D235C78CB2}">
      <dgm:prSet phldrT="[テキスト]"/>
      <dgm:spPr/>
      <dgm:t>
        <a:bodyPr/>
        <a:lstStyle/>
        <a:p>
          <a:r>
            <a:rPr kumimoji="1" lang="ja-JP" altLang="en-US" dirty="0" smtClean="0"/>
            <a:t>指標</a:t>
          </a:r>
          <a:endParaRPr kumimoji="1" lang="ja-JP" altLang="en-US" dirty="0"/>
        </a:p>
      </dgm:t>
    </dgm:pt>
    <dgm:pt modelId="{823FF91A-C390-4349-865D-7994FBA09014}" type="parTrans" cxnId="{975979C9-9A85-DB4B-B4EC-4F1421B0002B}">
      <dgm:prSet/>
      <dgm:spPr/>
      <dgm:t>
        <a:bodyPr/>
        <a:lstStyle/>
        <a:p>
          <a:endParaRPr kumimoji="1" lang="ja-JP" altLang="en-US"/>
        </a:p>
      </dgm:t>
    </dgm:pt>
    <dgm:pt modelId="{82ED2D6E-B8F7-9B4D-8C19-155032393794}" type="sibTrans" cxnId="{975979C9-9A85-DB4B-B4EC-4F1421B0002B}">
      <dgm:prSet/>
      <dgm:spPr/>
      <dgm:t>
        <a:bodyPr/>
        <a:lstStyle/>
        <a:p>
          <a:endParaRPr kumimoji="1" lang="ja-JP" altLang="en-US"/>
        </a:p>
      </dgm:t>
    </dgm:pt>
    <dgm:pt modelId="{D1C32BC3-A1B4-A14B-A07C-ABDBB89F74A0}">
      <dgm:prSet phldrT="[テキスト]"/>
      <dgm:spPr/>
      <dgm:t>
        <a:bodyPr/>
        <a:lstStyle/>
        <a:p>
          <a:r>
            <a:rPr kumimoji="1" lang="ja-JP" altLang="en-US" dirty="0" smtClean="0"/>
            <a:t>コンバージョン</a:t>
          </a:r>
          <a:endParaRPr kumimoji="1" lang="ja-JP" altLang="en-US" dirty="0"/>
        </a:p>
      </dgm:t>
    </dgm:pt>
    <dgm:pt modelId="{8BBF7251-BB0A-904D-9A2C-F3F28AE1FF1A}" type="parTrans" cxnId="{273AD7E2-61FE-7F4C-A673-4D14748FCDBA}">
      <dgm:prSet/>
      <dgm:spPr/>
      <dgm:t>
        <a:bodyPr/>
        <a:lstStyle/>
        <a:p>
          <a:endParaRPr kumimoji="1" lang="ja-JP" altLang="en-US"/>
        </a:p>
      </dgm:t>
    </dgm:pt>
    <dgm:pt modelId="{35C78F1A-CB64-EF44-AC2F-326CDE515DA2}" type="sibTrans" cxnId="{273AD7E2-61FE-7F4C-A673-4D14748FCDBA}">
      <dgm:prSet/>
      <dgm:spPr/>
      <dgm:t>
        <a:bodyPr/>
        <a:lstStyle/>
        <a:p>
          <a:endParaRPr kumimoji="1" lang="ja-JP" altLang="en-US"/>
        </a:p>
      </dgm:t>
    </dgm:pt>
    <dgm:pt modelId="{D6531F14-388A-0B4A-9307-86E927411DEA}" type="pres">
      <dgm:prSet presAssocID="{869C0627-66F4-9849-859F-0030A427E0DD}" presName="Name0" presStyleCnt="0">
        <dgm:presLayoutVars>
          <dgm:chMax val="4"/>
          <dgm:resizeHandles val="exact"/>
        </dgm:presLayoutVars>
      </dgm:prSet>
      <dgm:spPr/>
      <dgm:t>
        <a:bodyPr/>
        <a:lstStyle/>
        <a:p>
          <a:endParaRPr kumimoji="1" lang="ja-JP" altLang="en-US"/>
        </a:p>
      </dgm:t>
    </dgm:pt>
    <dgm:pt modelId="{3830A51E-B85B-1C44-A658-BEEA36A14F8B}" type="pres">
      <dgm:prSet presAssocID="{869C0627-66F4-9849-859F-0030A427E0DD}" presName="ellipse" presStyleLbl="trBgShp" presStyleIdx="0" presStyleCnt="1"/>
      <dgm:spPr/>
    </dgm:pt>
    <dgm:pt modelId="{3BFF6B89-61D4-8440-A203-9FA9F63F8F0E}" type="pres">
      <dgm:prSet presAssocID="{869C0627-66F4-9849-859F-0030A427E0DD}" presName="arrow1" presStyleLbl="fgShp" presStyleIdx="0" presStyleCnt="1"/>
      <dgm:spPr/>
    </dgm:pt>
    <dgm:pt modelId="{F4BC8DBF-CC1B-4C49-B939-867B36F3E2CB}" type="pres">
      <dgm:prSet presAssocID="{869C0627-66F4-9849-859F-0030A427E0DD}" presName="rectangle" presStyleLbl="revTx" presStyleIdx="0" presStyleCnt="1">
        <dgm:presLayoutVars>
          <dgm:bulletEnabled val="1"/>
        </dgm:presLayoutVars>
      </dgm:prSet>
      <dgm:spPr/>
      <dgm:t>
        <a:bodyPr/>
        <a:lstStyle/>
        <a:p>
          <a:endParaRPr kumimoji="1" lang="ja-JP" altLang="en-US"/>
        </a:p>
      </dgm:t>
    </dgm:pt>
    <dgm:pt modelId="{1DD00911-0797-094A-AFB0-B71944B59457}" type="pres">
      <dgm:prSet presAssocID="{4F64563D-28E4-CD41-8687-348296DA111B}" presName="item1" presStyleLbl="node1" presStyleIdx="0" presStyleCnt="3">
        <dgm:presLayoutVars>
          <dgm:bulletEnabled val="1"/>
        </dgm:presLayoutVars>
      </dgm:prSet>
      <dgm:spPr/>
      <dgm:t>
        <a:bodyPr/>
        <a:lstStyle/>
        <a:p>
          <a:endParaRPr kumimoji="1" lang="ja-JP" altLang="en-US"/>
        </a:p>
      </dgm:t>
    </dgm:pt>
    <dgm:pt modelId="{EA2AA668-FE0E-2845-B20F-0D47B74E2A76}" type="pres">
      <dgm:prSet presAssocID="{C5C3A208-FEBC-6F4D-8B2B-01D235C78CB2}" presName="item2" presStyleLbl="node1" presStyleIdx="1" presStyleCnt="3">
        <dgm:presLayoutVars>
          <dgm:bulletEnabled val="1"/>
        </dgm:presLayoutVars>
      </dgm:prSet>
      <dgm:spPr/>
      <dgm:t>
        <a:bodyPr/>
        <a:lstStyle/>
        <a:p>
          <a:endParaRPr kumimoji="1" lang="ja-JP" altLang="en-US"/>
        </a:p>
      </dgm:t>
    </dgm:pt>
    <dgm:pt modelId="{49765ACD-28C6-F246-B48D-716F87F8CAB2}" type="pres">
      <dgm:prSet presAssocID="{D1C32BC3-A1B4-A14B-A07C-ABDBB89F74A0}" presName="item3" presStyleLbl="node1" presStyleIdx="2" presStyleCnt="3">
        <dgm:presLayoutVars>
          <dgm:bulletEnabled val="1"/>
        </dgm:presLayoutVars>
      </dgm:prSet>
      <dgm:spPr/>
      <dgm:t>
        <a:bodyPr/>
        <a:lstStyle/>
        <a:p>
          <a:endParaRPr kumimoji="1" lang="ja-JP" altLang="en-US"/>
        </a:p>
      </dgm:t>
    </dgm:pt>
    <dgm:pt modelId="{2B2EE65B-F419-5747-8F2D-194AABD26245}" type="pres">
      <dgm:prSet presAssocID="{869C0627-66F4-9849-859F-0030A427E0DD}" presName="funnel" presStyleLbl="trAlignAcc1" presStyleIdx="0" presStyleCnt="1"/>
      <dgm:spPr/>
    </dgm:pt>
  </dgm:ptLst>
  <dgm:cxnLst>
    <dgm:cxn modelId="{A298C6B9-BB5E-C042-B915-CFBE8B4AC8CA}" type="presOf" srcId="{D1C32BC3-A1B4-A14B-A07C-ABDBB89F74A0}" destId="{F4BC8DBF-CC1B-4C49-B939-867B36F3E2CB}" srcOrd="0" destOrd="0" presId="urn:microsoft.com/office/officeart/2005/8/layout/funnel1"/>
    <dgm:cxn modelId="{0BC18884-1F20-6E4A-B2E0-8DF115D60733}" srcId="{869C0627-66F4-9849-859F-0030A427E0DD}" destId="{E3970FEA-77D0-A844-9FC1-10FBD72FB4CE}" srcOrd="0" destOrd="0" parTransId="{6C8731B8-8FBC-6043-9340-D62423B0C2A6}" sibTransId="{7A2581FA-3EFB-834C-8139-557261AE0FE0}"/>
    <dgm:cxn modelId="{8C6392E0-5C24-A34A-AE67-9F669C17E22C}" type="presOf" srcId="{4F64563D-28E4-CD41-8687-348296DA111B}" destId="{EA2AA668-FE0E-2845-B20F-0D47B74E2A76}" srcOrd="0" destOrd="0" presId="urn:microsoft.com/office/officeart/2005/8/layout/funnel1"/>
    <dgm:cxn modelId="{4EA9C46E-F5BB-A347-BB18-41817A947251}" type="presOf" srcId="{C5C3A208-FEBC-6F4D-8B2B-01D235C78CB2}" destId="{1DD00911-0797-094A-AFB0-B71944B59457}" srcOrd="0" destOrd="0" presId="urn:microsoft.com/office/officeart/2005/8/layout/funnel1"/>
    <dgm:cxn modelId="{273AD7E2-61FE-7F4C-A673-4D14748FCDBA}" srcId="{869C0627-66F4-9849-859F-0030A427E0DD}" destId="{D1C32BC3-A1B4-A14B-A07C-ABDBB89F74A0}" srcOrd="3" destOrd="0" parTransId="{8BBF7251-BB0A-904D-9A2C-F3F28AE1FF1A}" sibTransId="{35C78F1A-CB64-EF44-AC2F-326CDE515DA2}"/>
    <dgm:cxn modelId="{A8B6B38A-9254-FF4C-9310-E84E30C0F67D}" srcId="{869C0627-66F4-9849-859F-0030A427E0DD}" destId="{4F64563D-28E4-CD41-8687-348296DA111B}" srcOrd="1" destOrd="0" parTransId="{31C86E8A-22A2-FC43-A5AB-B3722B02EA24}" sibTransId="{DE7C8F17-8E21-1E4E-BFB1-C59EB2B724DA}"/>
    <dgm:cxn modelId="{0FF3B86B-218D-D74E-A557-A2C0EE31D6D6}" type="presOf" srcId="{869C0627-66F4-9849-859F-0030A427E0DD}" destId="{D6531F14-388A-0B4A-9307-86E927411DEA}" srcOrd="0" destOrd="0" presId="urn:microsoft.com/office/officeart/2005/8/layout/funnel1"/>
    <dgm:cxn modelId="{1B873199-6C0C-A445-8C19-220712663182}" type="presOf" srcId="{E3970FEA-77D0-A844-9FC1-10FBD72FB4CE}" destId="{49765ACD-28C6-F246-B48D-716F87F8CAB2}" srcOrd="0" destOrd="0" presId="urn:microsoft.com/office/officeart/2005/8/layout/funnel1"/>
    <dgm:cxn modelId="{975979C9-9A85-DB4B-B4EC-4F1421B0002B}" srcId="{869C0627-66F4-9849-859F-0030A427E0DD}" destId="{C5C3A208-FEBC-6F4D-8B2B-01D235C78CB2}" srcOrd="2" destOrd="0" parTransId="{823FF91A-C390-4349-865D-7994FBA09014}" sibTransId="{82ED2D6E-B8F7-9B4D-8C19-155032393794}"/>
    <dgm:cxn modelId="{604677CA-8A8C-9F4B-ADBB-7FE6ECAA30E7}" type="presParOf" srcId="{D6531F14-388A-0B4A-9307-86E927411DEA}" destId="{3830A51E-B85B-1C44-A658-BEEA36A14F8B}" srcOrd="0" destOrd="0" presId="urn:microsoft.com/office/officeart/2005/8/layout/funnel1"/>
    <dgm:cxn modelId="{0FF551A2-5792-1E44-8798-CD86AFE130C1}" type="presParOf" srcId="{D6531F14-388A-0B4A-9307-86E927411DEA}" destId="{3BFF6B89-61D4-8440-A203-9FA9F63F8F0E}" srcOrd="1" destOrd="0" presId="urn:microsoft.com/office/officeart/2005/8/layout/funnel1"/>
    <dgm:cxn modelId="{9713750D-7D59-5F44-B55F-BDB1310EC9B7}" type="presParOf" srcId="{D6531F14-388A-0B4A-9307-86E927411DEA}" destId="{F4BC8DBF-CC1B-4C49-B939-867B36F3E2CB}" srcOrd="2" destOrd="0" presId="urn:microsoft.com/office/officeart/2005/8/layout/funnel1"/>
    <dgm:cxn modelId="{8B1959F7-0316-EC47-8F68-0ACD65554B9D}" type="presParOf" srcId="{D6531F14-388A-0B4A-9307-86E927411DEA}" destId="{1DD00911-0797-094A-AFB0-B71944B59457}" srcOrd="3" destOrd="0" presId="urn:microsoft.com/office/officeart/2005/8/layout/funnel1"/>
    <dgm:cxn modelId="{EE5C7CF0-5218-D64B-94DB-52D9BED2F4E7}" type="presParOf" srcId="{D6531F14-388A-0B4A-9307-86E927411DEA}" destId="{EA2AA668-FE0E-2845-B20F-0D47B74E2A76}" srcOrd="4" destOrd="0" presId="urn:microsoft.com/office/officeart/2005/8/layout/funnel1"/>
    <dgm:cxn modelId="{0E38EAB4-53DE-7B41-ABF2-FC9BA5FD19C7}" type="presParOf" srcId="{D6531F14-388A-0B4A-9307-86E927411DEA}" destId="{49765ACD-28C6-F246-B48D-716F87F8CAB2}" srcOrd="5" destOrd="0" presId="urn:microsoft.com/office/officeart/2005/8/layout/funnel1"/>
    <dgm:cxn modelId="{B525D444-293D-7747-BA2B-7855DA73F05C}" type="presParOf" srcId="{D6531F14-388A-0B4A-9307-86E927411DEA}" destId="{2B2EE65B-F419-5747-8F2D-194AABD26245}" srcOrd="6" destOrd="0" presId="urn:microsoft.com/office/officeart/2005/8/layout/funnel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63E865F-468F-0C49-BEF6-2FAB54D3C3DF}" type="doc">
      <dgm:prSet loTypeId="urn:microsoft.com/office/officeart/2005/8/layout/hProcess9" loCatId="" qsTypeId="urn:microsoft.com/office/officeart/2005/8/quickstyle/simple4" qsCatId="simple" csTypeId="urn:microsoft.com/office/officeart/2005/8/colors/accent1_2" csCatId="accent1" phldr="1"/>
      <dgm:spPr/>
    </dgm:pt>
    <dgm:pt modelId="{11CE464B-9849-D143-8FEB-5E382B5637A7}">
      <dgm:prSet phldrT="[テキスト]" custT="1">
        <dgm:style>
          <a:lnRef idx="3">
            <a:schemeClr val="lt1"/>
          </a:lnRef>
          <a:fillRef idx="1">
            <a:schemeClr val="accent1"/>
          </a:fillRef>
          <a:effectRef idx="1">
            <a:schemeClr val="accent1"/>
          </a:effectRef>
          <a:fontRef idx="minor">
            <a:schemeClr val="lt1"/>
          </a:fontRef>
        </dgm:style>
      </dgm:prSet>
      <dgm:spPr>
        <a:solidFill>
          <a:srgbClr val="008000"/>
        </a:solidFill>
      </dgm:spPr>
      <dgm:t>
        <a:bodyPr/>
        <a:lstStyle/>
        <a:p>
          <a:r>
            <a:rPr kumimoji="1" lang="ja-JP" altLang="en-US" sz="1800" dirty="0" smtClean="0"/>
            <a:t>プラン</a:t>
          </a:r>
          <a:r>
            <a:rPr kumimoji="1" lang="en-US" altLang="ja-JP" sz="1800" dirty="0" smtClean="0"/>
            <a:t>A</a:t>
          </a:r>
          <a:r>
            <a:rPr kumimoji="1" lang="ja-JP" altLang="en-US" sz="1800" dirty="0" smtClean="0"/>
            <a:t>を文書化する</a:t>
          </a:r>
          <a:endParaRPr kumimoji="1" lang="ja-JP" altLang="en-US" sz="1800" dirty="0"/>
        </a:p>
      </dgm:t>
    </dgm:pt>
    <dgm:pt modelId="{B50B7089-CD13-834F-AD97-F9589436914C}" type="parTrans" cxnId="{CCFE33F5-66AB-E548-93CF-4DAC5BF431BD}">
      <dgm:prSet/>
      <dgm:spPr/>
      <dgm:t>
        <a:bodyPr/>
        <a:lstStyle/>
        <a:p>
          <a:endParaRPr kumimoji="1" lang="ja-JP" altLang="en-US"/>
        </a:p>
      </dgm:t>
    </dgm:pt>
    <dgm:pt modelId="{A99850B8-A465-7545-B7AB-C0C89DC237FB}" type="sibTrans" cxnId="{CCFE33F5-66AB-E548-93CF-4DAC5BF431BD}">
      <dgm:prSet/>
      <dgm:spPr/>
      <dgm:t>
        <a:bodyPr/>
        <a:lstStyle/>
        <a:p>
          <a:endParaRPr kumimoji="1" lang="ja-JP" altLang="en-US"/>
        </a:p>
      </dgm:t>
    </dgm:pt>
    <dgm:pt modelId="{BD0A218D-9DC5-8448-A51E-723D7504D0A5}">
      <dgm:prSet phldrT="[テキスト]" custT="1">
        <dgm:style>
          <a:lnRef idx="3">
            <a:schemeClr val="lt1"/>
          </a:lnRef>
          <a:fillRef idx="1">
            <a:schemeClr val="accent1"/>
          </a:fillRef>
          <a:effectRef idx="1">
            <a:schemeClr val="accent1"/>
          </a:effectRef>
          <a:fontRef idx="minor">
            <a:schemeClr val="lt1"/>
          </a:fontRef>
        </dgm:style>
      </dgm:prSet>
      <dgm:spPr>
        <a:solidFill>
          <a:srgbClr val="FF0000"/>
        </a:solidFill>
      </dgm:spPr>
      <dgm:t>
        <a:bodyPr/>
        <a:lstStyle/>
        <a:p>
          <a:r>
            <a:rPr kumimoji="1" lang="ja-JP" altLang="en-US" sz="1800" dirty="0" smtClean="0"/>
            <a:t>プランで最も</a:t>
          </a:r>
          <a:r>
            <a:rPr kumimoji="1" lang="ja-JP" altLang="en-US" sz="1800" smtClean="0"/>
            <a:t>リスクの</a:t>
          </a:r>
          <a:br>
            <a:rPr kumimoji="1" lang="ja-JP" altLang="en-US" sz="1800" smtClean="0"/>
          </a:br>
          <a:r>
            <a:rPr kumimoji="1" lang="ja-JP" altLang="en-US" sz="1800" smtClean="0"/>
            <a:t>高い</a:t>
          </a:r>
          <a:r>
            <a:rPr kumimoji="1" lang="ja-JP" altLang="en-US" sz="1800" dirty="0" smtClean="0"/>
            <a:t>部分をみつける</a:t>
          </a:r>
          <a:endParaRPr kumimoji="1" lang="ja-JP" altLang="en-US" sz="1800" dirty="0"/>
        </a:p>
      </dgm:t>
    </dgm:pt>
    <dgm:pt modelId="{600CF240-13A1-6444-92A0-3B89BF26D305}" type="parTrans" cxnId="{D0A65971-CE9D-5044-AD55-7948751762C9}">
      <dgm:prSet/>
      <dgm:spPr/>
      <dgm:t>
        <a:bodyPr/>
        <a:lstStyle/>
        <a:p>
          <a:endParaRPr kumimoji="1" lang="ja-JP" altLang="en-US"/>
        </a:p>
      </dgm:t>
    </dgm:pt>
    <dgm:pt modelId="{646F426A-2547-0F4A-8351-9BB324A88291}" type="sibTrans" cxnId="{D0A65971-CE9D-5044-AD55-7948751762C9}">
      <dgm:prSet/>
      <dgm:spPr/>
      <dgm:t>
        <a:bodyPr/>
        <a:lstStyle/>
        <a:p>
          <a:endParaRPr kumimoji="1" lang="ja-JP" altLang="en-US"/>
        </a:p>
      </dgm:t>
    </dgm:pt>
    <dgm:pt modelId="{F57D4896-0858-8B45-9842-76CB89CEDBA5}">
      <dgm:prSet phldrT="[テキスト]" custT="1">
        <dgm:style>
          <a:lnRef idx="3">
            <a:schemeClr val="lt1"/>
          </a:lnRef>
          <a:fillRef idx="1">
            <a:schemeClr val="accent1"/>
          </a:fillRef>
          <a:effectRef idx="1">
            <a:schemeClr val="accent1"/>
          </a:effectRef>
          <a:fontRef idx="minor">
            <a:schemeClr val="lt1"/>
          </a:fontRef>
        </dgm:style>
      </dgm:prSet>
      <dgm:spPr/>
      <dgm:t>
        <a:bodyPr/>
        <a:lstStyle/>
        <a:p>
          <a:r>
            <a:rPr kumimoji="1" lang="ja-JP" altLang="en-US" sz="1800" dirty="0" smtClean="0"/>
            <a:t>プランを体系的に</a:t>
          </a:r>
          <a:br>
            <a:rPr kumimoji="1" lang="ja-JP" altLang="en-US" sz="1800" dirty="0" smtClean="0"/>
          </a:br>
          <a:r>
            <a:rPr kumimoji="1" lang="ja-JP" altLang="en-US" sz="1800" dirty="0" smtClean="0"/>
            <a:t>テストする</a:t>
          </a:r>
          <a:endParaRPr kumimoji="1" lang="ja-JP" altLang="en-US" sz="1800" dirty="0"/>
        </a:p>
      </dgm:t>
    </dgm:pt>
    <dgm:pt modelId="{2CB5D16E-C422-2343-AA9D-FFC9B0A53D4B}" type="parTrans" cxnId="{BF91D8F7-C50B-8243-BE7C-0B3A05DDB4F5}">
      <dgm:prSet/>
      <dgm:spPr/>
      <dgm:t>
        <a:bodyPr/>
        <a:lstStyle/>
        <a:p>
          <a:endParaRPr kumimoji="1" lang="ja-JP" altLang="en-US"/>
        </a:p>
      </dgm:t>
    </dgm:pt>
    <dgm:pt modelId="{18F0E94B-2B8D-764B-8C79-D1A25A042606}" type="sibTrans" cxnId="{BF91D8F7-C50B-8243-BE7C-0B3A05DDB4F5}">
      <dgm:prSet/>
      <dgm:spPr/>
      <dgm:t>
        <a:bodyPr/>
        <a:lstStyle/>
        <a:p>
          <a:endParaRPr kumimoji="1" lang="ja-JP" altLang="en-US"/>
        </a:p>
      </dgm:t>
    </dgm:pt>
    <dgm:pt modelId="{E5DF65D5-9743-6B43-8DB8-6FBE7F4096B9}" type="pres">
      <dgm:prSet presAssocID="{663E865F-468F-0C49-BEF6-2FAB54D3C3DF}" presName="CompostProcess" presStyleCnt="0">
        <dgm:presLayoutVars>
          <dgm:dir/>
          <dgm:resizeHandles val="exact"/>
        </dgm:presLayoutVars>
      </dgm:prSet>
      <dgm:spPr/>
    </dgm:pt>
    <dgm:pt modelId="{630EE811-75E0-224A-BDF6-531C9057E07D}" type="pres">
      <dgm:prSet presAssocID="{663E865F-468F-0C49-BEF6-2FAB54D3C3DF}" presName="arrow" presStyleLbl="bgShp" presStyleIdx="0" presStyleCnt="1"/>
      <dgm:spPr/>
    </dgm:pt>
    <dgm:pt modelId="{CA2B42F2-0D1F-3E41-BEBC-986AD9C8A1EA}" type="pres">
      <dgm:prSet presAssocID="{663E865F-468F-0C49-BEF6-2FAB54D3C3DF}" presName="linearProcess" presStyleCnt="0"/>
      <dgm:spPr/>
    </dgm:pt>
    <dgm:pt modelId="{23163C8A-EBF0-1E47-96E2-2D511B046E95}" type="pres">
      <dgm:prSet presAssocID="{11CE464B-9849-D143-8FEB-5E382B5637A7}" presName="textNode" presStyleLbl="node1" presStyleIdx="0" presStyleCnt="3">
        <dgm:presLayoutVars>
          <dgm:bulletEnabled val="1"/>
        </dgm:presLayoutVars>
      </dgm:prSet>
      <dgm:spPr/>
      <dgm:t>
        <a:bodyPr/>
        <a:lstStyle/>
        <a:p>
          <a:endParaRPr kumimoji="1" lang="ja-JP" altLang="en-US"/>
        </a:p>
      </dgm:t>
    </dgm:pt>
    <dgm:pt modelId="{09842EB4-AF86-AD40-B855-8D770B625847}" type="pres">
      <dgm:prSet presAssocID="{A99850B8-A465-7545-B7AB-C0C89DC237FB}" presName="sibTrans" presStyleCnt="0"/>
      <dgm:spPr/>
    </dgm:pt>
    <dgm:pt modelId="{403A10D7-E03C-C843-982D-833CF5D40ADE}" type="pres">
      <dgm:prSet presAssocID="{BD0A218D-9DC5-8448-A51E-723D7504D0A5}" presName="textNode" presStyleLbl="node1" presStyleIdx="1" presStyleCnt="3">
        <dgm:presLayoutVars>
          <dgm:bulletEnabled val="1"/>
        </dgm:presLayoutVars>
      </dgm:prSet>
      <dgm:spPr/>
      <dgm:t>
        <a:bodyPr/>
        <a:lstStyle/>
        <a:p>
          <a:endParaRPr kumimoji="1" lang="ja-JP" altLang="en-US"/>
        </a:p>
      </dgm:t>
    </dgm:pt>
    <dgm:pt modelId="{31AB56B0-82A4-6447-A183-4F789FFC02C1}" type="pres">
      <dgm:prSet presAssocID="{646F426A-2547-0F4A-8351-9BB324A88291}" presName="sibTrans" presStyleCnt="0"/>
      <dgm:spPr/>
    </dgm:pt>
    <dgm:pt modelId="{1F92BC01-536A-2945-BC61-A584626B3A03}" type="pres">
      <dgm:prSet presAssocID="{F57D4896-0858-8B45-9842-76CB89CEDBA5}" presName="textNode" presStyleLbl="node1" presStyleIdx="2" presStyleCnt="3">
        <dgm:presLayoutVars>
          <dgm:bulletEnabled val="1"/>
        </dgm:presLayoutVars>
      </dgm:prSet>
      <dgm:spPr/>
      <dgm:t>
        <a:bodyPr/>
        <a:lstStyle/>
        <a:p>
          <a:endParaRPr kumimoji="1" lang="ja-JP" altLang="en-US"/>
        </a:p>
      </dgm:t>
    </dgm:pt>
  </dgm:ptLst>
  <dgm:cxnLst>
    <dgm:cxn modelId="{CCFE33F5-66AB-E548-93CF-4DAC5BF431BD}" srcId="{663E865F-468F-0C49-BEF6-2FAB54D3C3DF}" destId="{11CE464B-9849-D143-8FEB-5E382B5637A7}" srcOrd="0" destOrd="0" parTransId="{B50B7089-CD13-834F-AD97-F9589436914C}" sibTransId="{A99850B8-A465-7545-B7AB-C0C89DC237FB}"/>
    <dgm:cxn modelId="{D0A65971-CE9D-5044-AD55-7948751762C9}" srcId="{663E865F-468F-0C49-BEF6-2FAB54D3C3DF}" destId="{BD0A218D-9DC5-8448-A51E-723D7504D0A5}" srcOrd="1" destOrd="0" parTransId="{600CF240-13A1-6444-92A0-3B89BF26D305}" sibTransId="{646F426A-2547-0F4A-8351-9BB324A88291}"/>
    <dgm:cxn modelId="{F006A684-4031-7F44-9BA6-68E2D64ADE28}" type="presOf" srcId="{663E865F-468F-0C49-BEF6-2FAB54D3C3DF}" destId="{E5DF65D5-9743-6B43-8DB8-6FBE7F4096B9}" srcOrd="0" destOrd="0" presId="urn:microsoft.com/office/officeart/2005/8/layout/hProcess9"/>
    <dgm:cxn modelId="{DF533DB1-6AF7-FD42-BE24-20D12B5C9425}" type="presOf" srcId="{11CE464B-9849-D143-8FEB-5E382B5637A7}" destId="{23163C8A-EBF0-1E47-96E2-2D511B046E95}" srcOrd="0" destOrd="0" presId="urn:microsoft.com/office/officeart/2005/8/layout/hProcess9"/>
    <dgm:cxn modelId="{E7B62815-8544-5847-94A6-8334F6CF4276}" type="presOf" srcId="{F57D4896-0858-8B45-9842-76CB89CEDBA5}" destId="{1F92BC01-536A-2945-BC61-A584626B3A03}" srcOrd="0" destOrd="0" presId="urn:microsoft.com/office/officeart/2005/8/layout/hProcess9"/>
    <dgm:cxn modelId="{AAAE5E68-6330-6D44-8CA2-3003DBE82AF3}" type="presOf" srcId="{BD0A218D-9DC5-8448-A51E-723D7504D0A5}" destId="{403A10D7-E03C-C843-982D-833CF5D40ADE}" srcOrd="0" destOrd="0" presId="urn:microsoft.com/office/officeart/2005/8/layout/hProcess9"/>
    <dgm:cxn modelId="{BF91D8F7-C50B-8243-BE7C-0B3A05DDB4F5}" srcId="{663E865F-468F-0C49-BEF6-2FAB54D3C3DF}" destId="{F57D4896-0858-8B45-9842-76CB89CEDBA5}" srcOrd="2" destOrd="0" parTransId="{2CB5D16E-C422-2343-AA9D-FFC9B0A53D4B}" sibTransId="{18F0E94B-2B8D-764B-8C79-D1A25A042606}"/>
    <dgm:cxn modelId="{CD7C4E21-CF4F-BD44-A066-BD9408191FCF}" type="presParOf" srcId="{E5DF65D5-9743-6B43-8DB8-6FBE7F4096B9}" destId="{630EE811-75E0-224A-BDF6-531C9057E07D}" srcOrd="0" destOrd="0" presId="urn:microsoft.com/office/officeart/2005/8/layout/hProcess9"/>
    <dgm:cxn modelId="{00911B8E-80D4-5142-A9F6-599A694620C3}" type="presParOf" srcId="{E5DF65D5-9743-6B43-8DB8-6FBE7F4096B9}" destId="{CA2B42F2-0D1F-3E41-BEBC-986AD9C8A1EA}" srcOrd="1" destOrd="0" presId="urn:microsoft.com/office/officeart/2005/8/layout/hProcess9"/>
    <dgm:cxn modelId="{D012ED9D-BF12-E04D-A76A-059E9E4C8BCB}" type="presParOf" srcId="{CA2B42F2-0D1F-3E41-BEBC-986AD9C8A1EA}" destId="{23163C8A-EBF0-1E47-96E2-2D511B046E95}" srcOrd="0" destOrd="0" presId="urn:microsoft.com/office/officeart/2005/8/layout/hProcess9"/>
    <dgm:cxn modelId="{4B3C25B3-6DC8-7F47-B076-301C7D03D34F}" type="presParOf" srcId="{CA2B42F2-0D1F-3E41-BEBC-986AD9C8A1EA}" destId="{09842EB4-AF86-AD40-B855-8D770B625847}" srcOrd="1" destOrd="0" presId="urn:microsoft.com/office/officeart/2005/8/layout/hProcess9"/>
    <dgm:cxn modelId="{1C828ECF-2313-0D41-8D7F-2EC4C6E6BE0D}" type="presParOf" srcId="{CA2B42F2-0D1F-3E41-BEBC-986AD9C8A1EA}" destId="{403A10D7-E03C-C843-982D-833CF5D40ADE}" srcOrd="2" destOrd="0" presId="urn:microsoft.com/office/officeart/2005/8/layout/hProcess9"/>
    <dgm:cxn modelId="{5E5685F3-0327-FF41-8C98-549E09E6B94B}" type="presParOf" srcId="{CA2B42F2-0D1F-3E41-BEBC-986AD9C8A1EA}" destId="{31AB56B0-82A4-6447-A183-4F789FFC02C1}" srcOrd="3" destOrd="0" presId="urn:microsoft.com/office/officeart/2005/8/layout/hProcess9"/>
    <dgm:cxn modelId="{08CDAE9C-511F-A44A-81BF-C83B62FE9FAE}" type="presParOf" srcId="{CA2B42F2-0D1F-3E41-BEBC-986AD9C8A1EA}" destId="{1F92BC01-536A-2945-BC61-A584626B3A03}"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63E865F-468F-0C49-BEF6-2FAB54D3C3DF}" type="doc">
      <dgm:prSet loTypeId="urn:microsoft.com/office/officeart/2005/8/layout/hProcess9" loCatId="" qsTypeId="urn:microsoft.com/office/officeart/2005/8/quickstyle/simple4" qsCatId="simple" csTypeId="urn:microsoft.com/office/officeart/2005/8/colors/accent1_2" csCatId="accent1" phldr="1"/>
      <dgm:spPr/>
    </dgm:pt>
    <dgm:pt modelId="{11CE464B-9849-D143-8FEB-5E382B5637A7}">
      <dgm:prSet phldrT="[テキスト]" custT="1">
        <dgm:style>
          <a:lnRef idx="3">
            <a:schemeClr val="lt1"/>
          </a:lnRef>
          <a:fillRef idx="1">
            <a:schemeClr val="accent1"/>
          </a:fillRef>
          <a:effectRef idx="1">
            <a:schemeClr val="accent1"/>
          </a:effectRef>
          <a:fontRef idx="minor">
            <a:schemeClr val="lt1"/>
          </a:fontRef>
        </dgm:style>
      </dgm:prSet>
      <dgm:spPr>
        <a:solidFill>
          <a:srgbClr val="008000"/>
        </a:solidFill>
      </dgm:spPr>
      <dgm:t>
        <a:bodyPr/>
        <a:lstStyle/>
        <a:p>
          <a:r>
            <a:rPr kumimoji="1" lang="ja-JP" altLang="en-US" sz="1800" dirty="0" smtClean="0"/>
            <a:t>プラン</a:t>
          </a:r>
          <a:r>
            <a:rPr kumimoji="1" lang="en-US" altLang="ja-JP" sz="1800" dirty="0" smtClean="0"/>
            <a:t>A</a:t>
          </a:r>
          <a:r>
            <a:rPr kumimoji="1" lang="ja-JP" altLang="en-US" sz="1800" dirty="0" smtClean="0"/>
            <a:t>を文書化する</a:t>
          </a:r>
          <a:endParaRPr kumimoji="1" lang="ja-JP" altLang="en-US" sz="1800" dirty="0"/>
        </a:p>
      </dgm:t>
    </dgm:pt>
    <dgm:pt modelId="{B50B7089-CD13-834F-AD97-F9589436914C}" type="parTrans" cxnId="{CCFE33F5-66AB-E548-93CF-4DAC5BF431BD}">
      <dgm:prSet/>
      <dgm:spPr/>
      <dgm:t>
        <a:bodyPr/>
        <a:lstStyle/>
        <a:p>
          <a:endParaRPr kumimoji="1" lang="ja-JP" altLang="en-US"/>
        </a:p>
      </dgm:t>
    </dgm:pt>
    <dgm:pt modelId="{A99850B8-A465-7545-B7AB-C0C89DC237FB}" type="sibTrans" cxnId="{CCFE33F5-66AB-E548-93CF-4DAC5BF431BD}">
      <dgm:prSet/>
      <dgm:spPr/>
      <dgm:t>
        <a:bodyPr/>
        <a:lstStyle/>
        <a:p>
          <a:endParaRPr kumimoji="1" lang="ja-JP" altLang="en-US"/>
        </a:p>
      </dgm:t>
    </dgm:pt>
    <dgm:pt modelId="{BD0A218D-9DC5-8448-A51E-723D7504D0A5}">
      <dgm:prSet phldrT="[テキスト]" custT="1">
        <dgm:style>
          <a:lnRef idx="3">
            <a:schemeClr val="lt1"/>
          </a:lnRef>
          <a:fillRef idx="1">
            <a:schemeClr val="accent1"/>
          </a:fillRef>
          <a:effectRef idx="1">
            <a:schemeClr val="accent1"/>
          </a:effectRef>
          <a:fontRef idx="minor">
            <a:schemeClr val="lt1"/>
          </a:fontRef>
        </dgm:style>
      </dgm:prSet>
      <dgm:spPr>
        <a:solidFill>
          <a:srgbClr val="008000"/>
        </a:solidFill>
      </dgm:spPr>
      <dgm:t>
        <a:bodyPr/>
        <a:lstStyle/>
        <a:p>
          <a:r>
            <a:rPr kumimoji="1" lang="ja-JP" altLang="en-US" sz="1800" dirty="0" smtClean="0"/>
            <a:t>プランで最も</a:t>
          </a:r>
          <a:r>
            <a:rPr kumimoji="1" lang="ja-JP" altLang="en-US" sz="1800" smtClean="0"/>
            <a:t>リスクの</a:t>
          </a:r>
          <a:br>
            <a:rPr kumimoji="1" lang="ja-JP" altLang="en-US" sz="1800" smtClean="0"/>
          </a:br>
          <a:r>
            <a:rPr kumimoji="1" lang="ja-JP" altLang="en-US" sz="1800" smtClean="0"/>
            <a:t>高い</a:t>
          </a:r>
          <a:r>
            <a:rPr kumimoji="1" lang="ja-JP" altLang="en-US" sz="1800" dirty="0" smtClean="0"/>
            <a:t>部分をみつける</a:t>
          </a:r>
          <a:endParaRPr kumimoji="1" lang="ja-JP" altLang="en-US" sz="1800" dirty="0"/>
        </a:p>
      </dgm:t>
    </dgm:pt>
    <dgm:pt modelId="{600CF240-13A1-6444-92A0-3B89BF26D305}" type="parTrans" cxnId="{D0A65971-CE9D-5044-AD55-7948751762C9}">
      <dgm:prSet/>
      <dgm:spPr/>
      <dgm:t>
        <a:bodyPr/>
        <a:lstStyle/>
        <a:p>
          <a:endParaRPr kumimoji="1" lang="ja-JP" altLang="en-US"/>
        </a:p>
      </dgm:t>
    </dgm:pt>
    <dgm:pt modelId="{646F426A-2547-0F4A-8351-9BB324A88291}" type="sibTrans" cxnId="{D0A65971-CE9D-5044-AD55-7948751762C9}">
      <dgm:prSet/>
      <dgm:spPr/>
      <dgm:t>
        <a:bodyPr/>
        <a:lstStyle/>
        <a:p>
          <a:endParaRPr kumimoji="1" lang="ja-JP" altLang="en-US"/>
        </a:p>
      </dgm:t>
    </dgm:pt>
    <dgm:pt modelId="{F57D4896-0858-8B45-9842-76CB89CEDBA5}">
      <dgm:prSet phldrT="[テキスト]" custT="1">
        <dgm:style>
          <a:lnRef idx="3">
            <a:schemeClr val="lt1"/>
          </a:lnRef>
          <a:fillRef idx="1">
            <a:schemeClr val="accent1"/>
          </a:fillRef>
          <a:effectRef idx="1">
            <a:schemeClr val="accent1"/>
          </a:effectRef>
          <a:fontRef idx="minor">
            <a:schemeClr val="lt1"/>
          </a:fontRef>
        </dgm:style>
      </dgm:prSet>
      <dgm:spPr>
        <a:solidFill>
          <a:srgbClr val="FF0000"/>
        </a:solidFill>
      </dgm:spPr>
      <dgm:t>
        <a:bodyPr/>
        <a:lstStyle/>
        <a:p>
          <a:r>
            <a:rPr kumimoji="1" lang="ja-JP" altLang="en-US" sz="1800" dirty="0" smtClean="0"/>
            <a:t>プランを体系的に</a:t>
          </a:r>
          <a:br>
            <a:rPr kumimoji="1" lang="ja-JP" altLang="en-US" sz="1800" dirty="0" smtClean="0"/>
          </a:br>
          <a:r>
            <a:rPr kumimoji="1" lang="ja-JP" altLang="en-US" sz="1800" dirty="0" smtClean="0"/>
            <a:t>テストする</a:t>
          </a:r>
          <a:endParaRPr kumimoji="1" lang="ja-JP" altLang="en-US" sz="1800" dirty="0"/>
        </a:p>
      </dgm:t>
    </dgm:pt>
    <dgm:pt modelId="{2CB5D16E-C422-2343-AA9D-FFC9B0A53D4B}" type="parTrans" cxnId="{BF91D8F7-C50B-8243-BE7C-0B3A05DDB4F5}">
      <dgm:prSet/>
      <dgm:spPr/>
      <dgm:t>
        <a:bodyPr/>
        <a:lstStyle/>
        <a:p>
          <a:endParaRPr kumimoji="1" lang="ja-JP" altLang="en-US"/>
        </a:p>
      </dgm:t>
    </dgm:pt>
    <dgm:pt modelId="{18F0E94B-2B8D-764B-8C79-D1A25A042606}" type="sibTrans" cxnId="{BF91D8F7-C50B-8243-BE7C-0B3A05DDB4F5}">
      <dgm:prSet/>
      <dgm:spPr/>
      <dgm:t>
        <a:bodyPr/>
        <a:lstStyle/>
        <a:p>
          <a:endParaRPr kumimoji="1" lang="ja-JP" altLang="en-US"/>
        </a:p>
      </dgm:t>
    </dgm:pt>
    <dgm:pt modelId="{E5DF65D5-9743-6B43-8DB8-6FBE7F4096B9}" type="pres">
      <dgm:prSet presAssocID="{663E865F-468F-0C49-BEF6-2FAB54D3C3DF}" presName="CompostProcess" presStyleCnt="0">
        <dgm:presLayoutVars>
          <dgm:dir/>
          <dgm:resizeHandles val="exact"/>
        </dgm:presLayoutVars>
      </dgm:prSet>
      <dgm:spPr/>
    </dgm:pt>
    <dgm:pt modelId="{630EE811-75E0-224A-BDF6-531C9057E07D}" type="pres">
      <dgm:prSet presAssocID="{663E865F-468F-0C49-BEF6-2FAB54D3C3DF}" presName="arrow" presStyleLbl="bgShp" presStyleIdx="0" presStyleCnt="1"/>
      <dgm:spPr/>
    </dgm:pt>
    <dgm:pt modelId="{CA2B42F2-0D1F-3E41-BEBC-986AD9C8A1EA}" type="pres">
      <dgm:prSet presAssocID="{663E865F-468F-0C49-BEF6-2FAB54D3C3DF}" presName="linearProcess" presStyleCnt="0"/>
      <dgm:spPr/>
    </dgm:pt>
    <dgm:pt modelId="{23163C8A-EBF0-1E47-96E2-2D511B046E95}" type="pres">
      <dgm:prSet presAssocID="{11CE464B-9849-D143-8FEB-5E382B5637A7}" presName="textNode" presStyleLbl="node1" presStyleIdx="0" presStyleCnt="3">
        <dgm:presLayoutVars>
          <dgm:bulletEnabled val="1"/>
        </dgm:presLayoutVars>
      </dgm:prSet>
      <dgm:spPr/>
      <dgm:t>
        <a:bodyPr/>
        <a:lstStyle/>
        <a:p>
          <a:endParaRPr kumimoji="1" lang="ja-JP" altLang="en-US"/>
        </a:p>
      </dgm:t>
    </dgm:pt>
    <dgm:pt modelId="{09842EB4-AF86-AD40-B855-8D770B625847}" type="pres">
      <dgm:prSet presAssocID="{A99850B8-A465-7545-B7AB-C0C89DC237FB}" presName="sibTrans" presStyleCnt="0"/>
      <dgm:spPr/>
    </dgm:pt>
    <dgm:pt modelId="{403A10D7-E03C-C843-982D-833CF5D40ADE}" type="pres">
      <dgm:prSet presAssocID="{BD0A218D-9DC5-8448-A51E-723D7504D0A5}" presName="textNode" presStyleLbl="node1" presStyleIdx="1" presStyleCnt="3">
        <dgm:presLayoutVars>
          <dgm:bulletEnabled val="1"/>
        </dgm:presLayoutVars>
      </dgm:prSet>
      <dgm:spPr/>
      <dgm:t>
        <a:bodyPr/>
        <a:lstStyle/>
        <a:p>
          <a:endParaRPr kumimoji="1" lang="ja-JP" altLang="en-US"/>
        </a:p>
      </dgm:t>
    </dgm:pt>
    <dgm:pt modelId="{31AB56B0-82A4-6447-A183-4F789FFC02C1}" type="pres">
      <dgm:prSet presAssocID="{646F426A-2547-0F4A-8351-9BB324A88291}" presName="sibTrans" presStyleCnt="0"/>
      <dgm:spPr/>
    </dgm:pt>
    <dgm:pt modelId="{1F92BC01-536A-2945-BC61-A584626B3A03}" type="pres">
      <dgm:prSet presAssocID="{F57D4896-0858-8B45-9842-76CB89CEDBA5}" presName="textNode" presStyleLbl="node1" presStyleIdx="2" presStyleCnt="3">
        <dgm:presLayoutVars>
          <dgm:bulletEnabled val="1"/>
        </dgm:presLayoutVars>
      </dgm:prSet>
      <dgm:spPr/>
      <dgm:t>
        <a:bodyPr/>
        <a:lstStyle/>
        <a:p>
          <a:endParaRPr kumimoji="1" lang="ja-JP" altLang="en-US"/>
        </a:p>
      </dgm:t>
    </dgm:pt>
  </dgm:ptLst>
  <dgm:cxnLst>
    <dgm:cxn modelId="{CCFE33F5-66AB-E548-93CF-4DAC5BF431BD}" srcId="{663E865F-468F-0C49-BEF6-2FAB54D3C3DF}" destId="{11CE464B-9849-D143-8FEB-5E382B5637A7}" srcOrd="0" destOrd="0" parTransId="{B50B7089-CD13-834F-AD97-F9589436914C}" sibTransId="{A99850B8-A465-7545-B7AB-C0C89DC237FB}"/>
    <dgm:cxn modelId="{D0A65971-CE9D-5044-AD55-7948751762C9}" srcId="{663E865F-468F-0C49-BEF6-2FAB54D3C3DF}" destId="{BD0A218D-9DC5-8448-A51E-723D7504D0A5}" srcOrd="1" destOrd="0" parTransId="{600CF240-13A1-6444-92A0-3B89BF26D305}" sibTransId="{646F426A-2547-0F4A-8351-9BB324A88291}"/>
    <dgm:cxn modelId="{2B5C0F68-91C0-B747-AE99-8F23E9043816}" type="presOf" srcId="{BD0A218D-9DC5-8448-A51E-723D7504D0A5}" destId="{403A10D7-E03C-C843-982D-833CF5D40ADE}" srcOrd="0" destOrd="0" presId="urn:microsoft.com/office/officeart/2005/8/layout/hProcess9"/>
    <dgm:cxn modelId="{4030F5B8-3AA0-654F-8DF0-024107B16CC6}" type="presOf" srcId="{F57D4896-0858-8B45-9842-76CB89CEDBA5}" destId="{1F92BC01-536A-2945-BC61-A584626B3A03}" srcOrd="0" destOrd="0" presId="urn:microsoft.com/office/officeart/2005/8/layout/hProcess9"/>
    <dgm:cxn modelId="{CDFF1F0F-9A82-364F-AB03-C9527AF6181B}" type="presOf" srcId="{11CE464B-9849-D143-8FEB-5E382B5637A7}" destId="{23163C8A-EBF0-1E47-96E2-2D511B046E95}" srcOrd="0" destOrd="0" presId="urn:microsoft.com/office/officeart/2005/8/layout/hProcess9"/>
    <dgm:cxn modelId="{BF91D8F7-C50B-8243-BE7C-0B3A05DDB4F5}" srcId="{663E865F-468F-0C49-BEF6-2FAB54D3C3DF}" destId="{F57D4896-0858-8B45-9842-76CB89CEDBA5}" srcOrd="2" destOrd="0" parTransId="{2CB5D16E-C422-2343-AA9D-FFC9B0A53D4B}" sibTransId="{18F0E94B-2B8D-764B-8C79-D1A25A042606}"/>
    <dgm:cxn modelId="{453544F9-913D-614C-971C-55E96885E73E}" type="presOf" srcId="{663E865F-468F-0C49-BEF6-2FAB54D3C3DF}" destId="{E5DF65D5-9743-6B43-8DB8-6FBE7F4096B9}" srcOrd="0" destOrd="0" presId="urn:microsoft.com/office/officeart/2005/8/layout/hProcess9"/>
    <dgm:cxn modelId="{939CCF4A-DC16-134D-ADE6-096A15C0BC61}" type="presParOf" srcId="{E5DF65D5-9743-6B43-8DB8-6FBE7F4096B9}" destId="{630EE811-75E0-224A-BDF6-531C9057E07D}" srcOrd="0" destOrd="0" presId="urn:microsoft.com/office/officeart/2005/8/layout/hProcess9"/>
    <dgm:cxn modelId="{E4888C33-0137-DF4B-A6F7-477C6AD0AD21}" type="presParOf" srcId="{E5DF65D5-9743-6B43-8DB8-6FBE7F4096B9}" destId="{CA2B42F2-0D1F-3E41-BEBC-986AD9C8A1EA}" srcOrd="1" destOrd="0" presId="urn:microsoft.com/office/officeart/2005/8/layout/hProcess9"/>
    <dgm:cxn modelId="{3C020E38-0EAB-B54B-8A30-56AD16DF3E20}" type="presParOf" srcId="{CA2B42F2-0D1F-3E41-BEBC-986AD9C8A1EA}" destId="{23163C8A-EBF0-1E47-96E2-2D511B046E95}" srcOrd="0" destOrd="0" presId="urn:microsoft.com/office/officeart/2005/8/layout/hProcess9"/>
    <dgm:cxn modelId="{A358414C-4C1D-1F46-8D43-866A419534F3}" type="presParOf" srcId="{CA2B42F2-0D1F-3E41-BEBC-986AD9C8A1EA}" destId="{09842EB4-AF86-AD40-B855-8D770B625847}" srcOrd="1" destOrd="0" presId="urn:microsoft.com/office/officeart/2005/8/layout/hProcess9"/>
    <dgm:cxn modelId="{CBFD9824-A617-244E-A29D-5EDC343CE0C1}" type="presParOf" srcId="{CA2B42F2-0D1F-3E41-BEBC-986AD9C8A1EA}" destId="{403A10D7-E03C-C843-982D-833CF5D40ADE}" srcOrd="2" destOrd="0" presId="urn:microsoft.com/office/officeart/2005/8/layout/hProcess9"/>
    <dgm:cxn modelId="{CF5C1C1A-20E8-2147-A7C2-3CBA3DA5488C}" type="presParOf" srcId="{CA2B42F2-0D1F-3E41-BEBC-986AD9C8A1EA}" destId="{31AB56B0-82A4-6447-A183-4F789FFC02C1}" srcOrd="3" destOrd="0" presId="urn:microsoft.com/office/officeart/2005/8/layout/hProcess9"/>
    <dgm:cxn modelId="{EA374070-01FD-9F43-8F67-6D48FAEFA87C}" type="presParOf" srcId="{CA2B42F2-0D1F-3E41-BEBC-986AD9C8A1EA}" destId="{1F92BC01-536A-2945-BC61-A584626B3A03}"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BB71C6A-0F4B-4D4B-8BC0-540D5F0C7A42}" type="doc">
      <dgm:prSet loTypeId="urn:microsoft.com/office/officeart/2005/8/layout/process1" loCatId="" qsTypeId="urn:microsoft.com/office/officeart/2005/8/quickstyle/simple2" qsCatId="simple" csTypeId="urn:microsoft.com/office/officeart/2005/8/colors/accent1_2" csCatId="accent1" phldr="1"/>
      <dgm:spPr/>
    </dgm:pt>
    <dgm:pt modelId="{42D8E049-CD78-D34D-95D1-D8BEB5FE5561}">
      <dgm:prSet phldrT="[テキスト]" custT="1"/>
      <dgm:spPr>
        <a:solidFill>
          <a:srgbClr val="008000"/>
        </a:solidFill>
      </dgm:spPr>
      <dgm:t>
        <a:bodyPr/>
        <a:lstStyle/>
        <a:p>
          <a:r>
            <a:rPr kumimoji="1" lang="en-US" altLang="ja-JP" sz="1600" dirty="0" smtClean="0"/>
            <a:t>PROBLEM/SOLUTION</a:t>
          </a:r>
          <a:br>
            <a:rPr kumimoji="1" lang="en-US" altLang="ja-JP" sz="1600" dirty="0" smtClean="0"/>
          </a:br>
          <a:r>
            <a:rPr kumimoji="1" lang="en-US" altLang="ja-JP" sz="1600" dirty="0" smtClean="0"/>
            <a:t>FIT</a:t>
          </a:r>
          <a:endParaRPr kumimoji="1" lang="ja-JP" altLang="en-US" sz="1600" dirty="0"/>
        </a:p>
      </dgm:t>
    </dgm:pt>
    <dgm:pt modelId="{5C136AAC-EC8E-704E-B2DE-755A07A7FB9D}" type="parTrans" cxnId="{9D37025F-14AC-684E-A382-ABE37CF14525}">
      <dgm:prSet/>
      <dgm:spPr/>
      <dgm:t>
        <a:bodyPr/>
        <a:lstStyle/>
        <a:p>
          <a:endParaRPr kumimoji="1" lang="ja-JP" altLang="en-US"/>
        </a:p>
      </dgm:t>
    </dgm:pt>
    <dgm:pt modelId="{5BA25CED-EDAF-A64B-B28E-C42A69ED8C6F}" type="sibTrans" cxnId="{9D37025F-14AC-684E-A382-ABE37CF14525}">
      <dgm:prSet/>
      <dgm:spPr/>
      <dgm:t>
        <a:bodyPr/>
        <a:lstStyle/>
        <a:p>
          <a:endParaRPr kumimoji="1" lang="ja-JP" altLang="en-US"/>
        </a:p>
      </dgm:t>
    </dgm:pt>
    <dgm:pt modelId="{563F9068-8FB5-6F47-92F7-671B2FFE3154}">
      <dgm:prSet phldrT="[テキスト]" custT="1"/>
      <dgm:spPr>
        <a:solidFill>
          <a:srgbClr val="008000"/>
        </a:solidFill>
      </dgm:spPr>
      <dgm:t>
        <a:bodyPr/>
        <a:lstStyle/>
        <a:p>
          <a:r>
            <a:rPr kumimoji="1" lang="en-US" altLang="ja-JP" sz="1600" dirty="0" smtClean="0"/>
            <a:t>PRODUCT/MARKET</a:t>
          </a:r>
          <a:br>
            <a:rPr kumimoji="1" lang="en-US" altLang="ja-JP" sz="1600" dirty="0" smtClean="0"/>
          </a:br>
          <a:r>
            <a:rPr kumimoji="1" lang="en-US" altLang="ja-JP" sz="1600" dirty="0" smtClean="0"/>
            <a:t>FIT</a:t>
          </a:r>
          <a:endParaRPr kumimoji="1" lang="ja-JP" altLang="en-US" sz="1600" dirty="0"/>
        </a:p>
      </dgm:t>
    </dgm:pt>
    <dgm:pt modelId="{87277F3A-0B7E-7D48-9ACB-0A041CE0AE5E}" type="parTrans" cxnId="{E543FF3F-AE7B-4544-8F0E-8A991FD1496F}">
      <dgm:prSet/>
      <dgm:spPr/>
      <dgm:t>
        <a:bodyPr/>
        <a:lstStyle/>
        <a:p>
          <a:endParaRPr kumimoji="1" lang="ja-JP" altLang="en-US"/>
        </a:p>
      </dgm:t>
    </dgm:pt>
    <dgm:pt modelId="{D4E7843A-EC4B-EE4F-8C2B-B871CCFB7BCE}" type="sibTrans" cxnId="{E543FF3F-AE7B-4544-8F0E-8A991FD1496F}">
      <dgm:prSet/>
      <dgm:spPr/>
      <dgm:t>
        <a:bodyPr/>
        <a:lstStyle/>
        <a:p>
          <a:endParaRPr kumimoji="1" lang="ja-JP" altLang="en-US"/>
        </a:p>
      </dgm:t>
    </dgm:pt>
    <dgm:pt modelId="{9A654CA2-0BC4-FF4E-8585-041BD200D195}">
      <dgm:prSet phldrT="[テキスト]" custT="1"/>
      <dgm:spPr>
        <a:solidFill>
          <a:srgbClr val="FF0000"/>
        </a:solidFill>
      </dgm:spPr>
      <dgm:t>
        <a:bodyPr/>
        <a:lstStyle/>
        <a:p>
          <a:r>
            <a:rPr kumimoji="1" lang="en-US" altLang="ja-JP" sz="1600" dirty="0" smtClean="0"/>
            <a:t>SCALE</a:t>
          </a:r>
          <a:endParaRPr kumimoji="1" lang="ja-JP" altLang="en-US" sz="1600" dirty="0"/>
        </a:p>
      </dgm:t>
    </dgm:pt>
    <dgm:pt modelId="{8787F60B-1011-674E-B5FF-8834B0CC2200}" type="parTrans" cxnId="{E4FC01DA-D0B2-1A40-871A-42B61EE5162A}">
      <dgm:prSet/>
      <dgm:spPr/>
      <dgm:t>
        <a:bodyPr/>
        <a:lstStyle/>
        <a:p>
          <a:endParaRPr kumimoji="1" lang="ja-JP" altLang="en-US"/>
        </a:p>
      </dgm:t>
    </dgm:pt>
    <dgm:pt modelId="{527555FD-BC09-0D49-BD04-932EB23C1CAC}" type="sibTrans" cxnId="{E4FC01DA-D0B2-1A40-871A-42B61EE5162A}">
      <dgm:prSet/>
      <dgm:spPr/>
      <dgm:t>
        <a:bodyPr/>
        <a:lstStyle/>
        <a:p>
          <a:endParaRPr kumimoji="1" lang="ja-JP" altLang="en-US"/>
        </a:p>
      </dgm:t>
    </dgm:pt>
    <dgm:pt modelId="{D4B9735B-2986-5D4F-8026-25EE504E55A2}" type="pres">
      <dgm:prSet presAssocID="{2BB71C6A-0F4B-4D4B-8BC0-540D5F0C7A42}" presName="Name0" presStyleCnt="0">
        <dgm:presLayoutVars>
          <dgm:dir/>
          <dgm:resizeHandles val="exact"/>
        </dgm:presLayoutVars>
      </dgm:prSet>
      <dgm:spPr/>
    </dgm:pt>
    <dgm:pt modelId="{7DBEC25B-C257-0D43-904F-107784AE7AA9}" type="pres">
      <dgm:prSet presAssocID="{42D8E049-CD78-D34D-95D1-D8BEB5FE5561}" presName="node" presStyleLbl="node1" presStyleIdx="0" presStyleCnt="3">
        <dgm:presLayoutVars>
          <dgm:bulletEnabled val="1"/>
        </dgm:presLayoutVars>
      </dgm:prSet>
      <dgm:spPr/>
      <dgm:t>
        <a:bodyPr/>
        <a:lstStyle/>
        <a:p>
          <a:endParaRPr kumimoji="1" lang="ja-JP" altLang="en-US"/>
        </a:p>
      </dgm:t>
    </dgm:pt>
    <dgm:pt modelId="{5EBEFD47-05B3-CB4F-8BCD-BE9C5A20F687}" type="pres">
      <dgm:prSet presAssocID="{5BA25CED-EDAF-A64B-B28E-C42A69ED8C6F}" presName="sibTrans" presStyleLbl="sibTrans2D1" presStyleIdx="0" presStyleCnt="2"/>
      <dgm:spPr/>
      <dgm:t>
        <a:bodyPr/>
        <a:lstStyle/>
        <a:p>
          <a:endParaRPr kumimoji="1" lang="ja-JP" altLang="en-US"/>
        </a:p>
      </dgm:t>
    </dgm:pt>
    <dgm:pt modelId="{4DFC2A6B-51AD-2A48-82A0-86458ED8FB8F}" type="pres">
      <dgm:prSet presAssocID="{5BA25CED-EDAF-A64B-B28E-C42A69ED8C6F}" presName="connectorText" presStyleLbl="sibTrans2D1" presStyleIdx="0" presStyleCnt="2"/>
      <dgm:spPr/>
      <dgm:t>
        <a:bodyPr/>
        <a:lstStyle/>
        <a:p>
          <a:endParaRPr kumimoji="1" lang="ja-JP" altLang="en-US"/>
        </a:p>
      </dgm:t>
    </dgm:pt>
    <dgm:pt modelId="{A71F3882-29B0-C040-8C4D-BF5535E8D68B}" type="pres">
      <dgm:prSet presAssocID="{563F9068-8FB5-6F47-92F7-671B2FFE3154}" presName="node" presStyleLbl="node1" presStyleIdx="1" presStyleCnt="3">
        <dgm:presLayoutVars>
          <dgm:bulletEnabled val="1"/>
        </dgm:presLayoutVars>
      </dgm:prSet>
      <dgm:spPr/>
      <dgm:t>
        <a:bodyPr/>
        <a:lstStyle/>
        <a:p>
          <a:endParaRPr kumimoji="1" lang="ja-JP" altLang="en-US"/>
        </a:p>
      </dgm:t>
    </dgm:pt>
    <dgm:pt modelId="{945EAB11-BDE0-864B-B15F-99F7098CC86E}" type="pres">
      <dgm:prSet presAssocID="{D4E7843A-EC4B-EE4F-8C2B-B871CCFB7BCE}" presName="sibTrans" presStyleLbl="sibTrans2D1" presStyleIdx="1" presStyleCnt="2"/>
      <dgm:spPr/>
      <dgm:t>
        <a:bodyPr/>
        <a:lstStyle/>
        <a:p>
          <a:endParaRPr kumimoji="1" lang="ja-JP" altLang="en-US"/>
        </a:p>
      </dgm:t>
    </dgm:pt>
    <dgm:pt modelId="{CB07DC0D-2E8E-8C42-811A-2E225AFDD252}" type="pres">
      <dgm:prSet presAssocID="{D4E7843A-EC4B-EE4F-8C2B-B871CCFB7BCE}" presName="connectorText" presStyleLbl="sibTrans2D1" presStyleIdx="1" presStyleCnt="2"/>
      <dgm:spPr/>
      <dgm:t>
        <a:bodyPr/>
        <a:lstStyle/>
        <a:p>
          <a:endParaRPr kumimoji="1" lang="ja-JP" altLang="en-US"/>
        </a:p>
      </dgm:t>
    </dgm:pt>
    <dgm:pt modelId="{AE9270A4-0384-834C-BFC7-20E66D40BBB0}" type="pres">
      <dgm:prSet presAssocID="{9A654CA2-0BC4-FF4E-8585-041BD200D195}" presName="node" presStyleLbl="node1" presStyleIdx="2" presStyleCnt="3">
        <dgm:presLayoutVars>
          <dgm:bulletEnabled val="1"/>
        </dgm:presLayoutVars>
      </dgm:prSet>
      <dgm:spPr/>
      <dgm:t>
        <a:bodyPr/>
        <a:lstStyle/>
        <a:p>
          <a:endParaRPr kumimoji="1" lang="ja-JP" altLang="en-US"/>
        </a:p>
      </dgm:t>
    </dgm:pt>
  </dgm:ptLst>
  <dgm:cxnLst>
    <dgm:cxn modelId="{9D37025F-14AC-684E-A382-ABE37CF14525}" srcId="{2BB71C6A-0F4B-4D4B-8BC0-540D5F0C7A42}" destId="{42D8E049-CD78-D34D-95D1-D8BEB5FE5561}" srcOrd="0" destOrd="0" parTransId="{5C136AAC-EC8E-704E-B2DE-755A07A7FB9D}" sibTransId="{5BA25CED-EDAF-A64B-B28E-C42A69ED8C6F}"/>
    <dgm:cxn modelId="{E4FC01DA-D0B2-1A40-871A-42B61EE5162A}" srcId="{2BB71C6A-0F4B-4D4B-8BC0-540D5F0C7A42}" destId="{9A654CA2-0BC4-FF4E-8585-041BD200D195}" srcOrd="2" destOrd="0" parTransId="{8787F60B-1011-674E-B5FF-8834B0CC2200}" sibTransId="{527555FD-BC09-0D49-BD04-932EB23C1CAC}"/>
    <dgm:cxn modelId="{CDB5255E-9D7B-5D43-82BC-FCBBE04C2930}" type="presOf" srcId="{D4E7843A-EC4B-EE4F-8C2B-B871CCFB7BCE}" destId="{945EAB11-BDE0-864B-B15F-99F7098CC86E}" srcOrd="0" destOrd="0" presId="urn:microsoft.com/office/officeart/2005/8/layout/process1"/>
    <dgm:cxn modelId="{E543FF3F-AE7B-4544-8F0E-8A991FD1496F}" srcId="{2BB71C6A-0F4B-4D4B-8BC0-540D5F0C7A42}" destId="{563F9068-8FB5-6F47-92F7-671B2FFE3154}" srcOrd="1" destOrd="0" parTransId="{87277F3A-0B7E-7D48-9ACB-0A041CE0AE5E}" sibTransId="{D4E7843A-EC4B-EE4F-8C2B-B871CCFB7BCE}"/>
    <dgm:cxn modelId="{5059E87D-FF6B-A043-BFD1-F75B8BFB8676}" type="presOf" srcId="{9A654CA2-0BC4-FF4E-8585-041BD200D195}" destId="{AE9270A4-0384-834C-BFC7-20E66D40BBB0}" srcOrd="0" destOrd="0" presId="urn:microsoft.com/office/officeart/2005/8/layout/process1"/>
    <dgm:cxn modelId="{25409CF5-41D7-FD40-B5A7-3DB70A7F9E7C}" type="presOf" srcId="{D4E7843A-EC4B-EE4F-8C2B-B871CCFB7BCE}" destId="{CB07DC0D-2E8E-8C42-811A-2E225AFDD252}" srcOrd="1" destOrd="0" presId="urn:microsoft.com/office/officeart/2005/8/layout/process1"/>
    <dgm:cxn modelId="{58CC90CC-CB68-3146-8CA5-F94700AE6BB9}" type="presOf" srcId="{2BB71C6A-0F4B-4D4B-8BC0-540D5F0C7A42}" destId="{D4B9735B-2986-5D4F-8026-25EE504E55A2}" srcOrd="0" destOrd="0" presId="urn:microsoft.com/office/officeart/2005/8/layout/process1"/>
    <dgm:cxn modelId="{33813FDC-90C8-D941-BA87-CCB032604C7D}" type="presOf" srcId="{563F9068-8FB5-6F47-92F7-671B2FFE3154}" destId="{A71F3882-29B0-C040-8C4D-BF5535E8D68B}" srcOrd="0" destOrd="0" presId="urn:microsoft.com/office/officeart/2005/8/layout/process1"/>
    <dgm:cxn modelId="{5DC37FAA-BB01-2B46-BC79-1294F3E27363}" type="presOf" srcId="{5BA25CED-EDAF-A64B-B28E-C42A69ED8C6F}" destId="{5EBEFD47-05B3-CB4F-8BCD-BE9C5A20F687}" srcOrd="0" destOrd="0" presId="urn:microsoft.com/office/officeart/2005/8/layout/process1"/>
    <dgm:cxn modelId="{2D7C4757-E8CF-C641-8E3F-C1BBB45D66B9}" type="presOf" srcId="{5BA25CED-EDAF-A64B-B28E-C42A69ED8C6F}" destId="{4DFC2A6B-51AD-2A48-82A0-86458ED8FB8F}" srcOrd="1" destOrd="0" presId="urn:microsoft.com/office/officeart/2005/8/layout/process1"/>
    <dgm:cxn modelId="{3E92B40A-9491-704D-9786-567EC155543C}" type="presOf" srcId="{42D8E049-CD78-D34D-95D1-D8BEB5FE5561}" destId="{7DBEC25B-C257-0D43-904F-107784AE7AA9}" srcOrd="0" destOrd="0" presId="urn:microsoft.com/office/officeart/2005/8/layout/process1"/>
    <dgm:cxn modelId="{89CA4843-6B77-0E4E-A500-40EDD8B8427A}" type="presParOf" srcId="{D4B9735B-2986-5D4F-8026-25EE504E55A2}" destId="{7DBEC25B-C257-0D43-904F-107784AE7AA9}" srcOrd="0" destOrd="0" presId="urn:microsoft.com/office/officeart/2005/8/layout/process1"/>
    <dgm:cxn modelId="{2F3EB4E0-76B2-FD48-8310-037B7465D9E3}" type="presParOf" srcId="{D4B9735B-2986-5D4F-8026-25EE504E55A2}" destId="{5EBEFD47-05B3-CB4F-8BCD-BE9C5A20F687}" srcOrd="1" destOrd="0" presId="urn:microsoft.com/office/officeart/2005/8/layout/process1"/>
    <dgm:cxn modelId="{101574C0-D286-FD4E-9FA5-812067024AF0}" type="presParOf" srcId="{5EBEFD47-05B3-CB4F-8BCD-BE9C5A20F687}" destId="{4DFC2A6B-51AD-2A48-82A0-86458ED8FB8F}" srcOrd="0" destOrd="0" presId="urn:microsoft.com/office/officeart/2005/8/layout/process1"/>
    <dgm:cxn modelId="{A7593557-2ED5-0B47-AA37-F8743E61642F}" type="presParOf" srcId="{D4B9735B-2986-5D4F-8026-25EE504E55A2}" destId="{A71F3882-29B0-C040-8C4D-BF5535E8D68B}" srcOrd="2" destOrd="0" presId="urn:microsoft.com/office/officeart/2005/8/layout/process1"/>
    <dgm:cxn modelId="{6BCDDB47-8AF8-4D4B-83EA-9AB2F32C11B8}" type="presParOf" srcId="{D4B9735B-2986-5D4F-8026-25EE504E55A2}" destId="{945EAB11-BDE0-864B-B15F-99F7098CC86E}" srcOrd="3" destOrd="0" presId="urn:microsoft.com/office/officeart/2005/8/layout/process1"/>
    <dgm:cxn modelId="{907E178B-8CBB-0E4C-99DC-AA09721A50C6}" type="presParOf" srcId="{945EAB11-BDE0-864B-B15F-99F7098CC86E}" destId="{CB07DC0D-2E8E-8C42-811A-2E225AFDD252}" srcOrd="0" destOrd="0" presId="urn:microsoft.com/office/officeart/2005/8/layout/process1"/>
    <dgm:cxn modelId="{399B41B0-FDE7-AE49-8ECE-A81850A19475}" type="presParOf" srcId="{D4B9735B-2986-5D4F-8026-25EE504E55A2}" destId="{AE9270A4-0384-834C-BFC7-20E66D40BBB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AD193C-EEB2-7F4A-859F-3BBE476F53F0}" type="doc">
      <dgm:prSet loTypeId="urn:microsoft.com/office/officeart/2005/8/layout/pyramid1" loCatId="" qsTypeId="urn:microsoft.com/office/officeart/2005/8/quickstyle/simple4" qsCatId="simple" csTypeId="urn:microsoft.com/office/officeart/2005/8/colors/accent1_2" csCatId="accent1" phldr="1"/>
      <dgm:spPr/>
    </dgm:pt>
    <dgm:pt modelId="{5AA5B7C0-D94C-914F-BD92-882695C0D549}">
      <dgm:prSet phldrT="[テキスト]"/>
      <dgm:spPr/>
      <dgm:t>
        <a:bodyPr/>
        <a:lstStyle/>
        <a:p>
          <a:r>
            <a:rPr kumimoji="1" lang="en-US" altLang="ja-JP" dirty="0" smtClean="0"/>
            <a:t>Product</a:t>
          </a:r>
          <a:endParaRPr kumimoji="1" lang="ja-JP" altLang="en-US" dirty="0"/>
        </a:p>
      </dgm:t>
    </dgm:pt>
    <dgm:pt modelId="{946901FB-1688-C94E-BD70-E7FA1CE5CAEE}" type="parTrans" cxnId="{D178E09B-506D-5848-A488-DB874BC8AF6F}">
      <dgm:prSet/>
      <dgm:spPr/>
      <dgm:t>
        <a:bodyPr/>
        <a:lstStyle/>
        <a:p>
          <a:endParaRPr kumimoji="1" lang="ja-JP" altLang="en-US"/>
        </a:p>
      </dgm:t>
    </dgm:pt>
    <dgm:pt modelId="{5F6A71D3-47D8-274D-9D34-467CC2CD0068}" type="sibTrans" cxnId="{D178E09B-506D-5848-A488-DB874BC8AF6F}">
      <dgm:prSet/>
      <dgm:spPr/>
      <dgm:t>
        <a:bodyPr/>
        <a:lstStyle/>
        <a:p>
          <a:endParaRPr kumimoji="1" lang="ja-JP" altLang="en-US"/>
        </a:p>
      </dgm:t>
    </dgm:pt>
    <dgm:pt modelId="{915BFC19-BD35-A849-AB50-028A9150CDC1}">
      <dgm:prSet phldrT="[テキスト]"/>
      <dgm:spPr/>
      <dgm:t>
        <a:bodyPr/>
        <a:lstStyle/>
        <a:p>
          <a:r>
            <a:rPr kumimoji="1" lang="en-US" altLang="ja-JP" dirty="0" smtClean="0"/>
            <a:t>Strategy</a:t>
          </a:r>
          <a:endParaRPr kumimoji="1" lang="ja-JP" altLang="en-US" dirty="0"/>
        </a:p>
      </dgm:t>
    </dgm:pt>
    <dgm:pt modelId="{80160DD7-8FC0-734D-A6C7-EF9B28B708F8}" type="parTrans" cxnId="{23DA196B-BBAD-F340-962C-A474B530C1AE}">
      <dgm:prSet/>
      <dgm:spPr/>
      <dgm:t>
        <a:bodyPr/>
        <a:lstStyle/>
        <a:p>
          <a:endParaRPr kumimoji="1" lang="ja-JP" altLang="en-US"/>
        </a:p>
      </dgm:t>
    </dgm:pt>
    <dgm:pt modelId="{1E113CB4-A781-CA4A-B681-00C231CBBF39}" type="sibTrans" cxnId="{23DA196B-BBAD-F340-962C-A474B530C1AE}">
      <dgm:prSet/>
      <dgm:spPr/>
      <dgm:t>
        <a:bodyPr/>
        <a:lstStyle/>
        <a:p>
          <a:endParaRPr kumimoji="1" lang="ja-JP" altLang="en-US"/>
        </a:p>
      </dgm:t>
    </dgm:pt>
    <dgm:pt modelId="{39BF646F-D1D4-3B48-BAFB-55B4667C90C0}">
      <dgm:prSet phldrT="[テキスト]"/>
      <dgm:spPr/>
      <dgm:t>
        <a:bodyPr/>
        <a:lstStyle/>
        <a:p>
          <a:r>
            <a:rPr kumimoji="1" lang="en-US" altLang="ja-JP" dirty="0" smtClean="0"/>
            <a:t>Vision</a:t>
          </a:r>
          <a:endParaRPr kumimoji="1" lang="ja-JP" altLang="en-US" dirty="0"/>
        </a:p>
      </dgm:t>
    </dgm:pt>
    <dgm:pt modelId="{6A4A8AAC-7C2D-724E-A720-9E43BFE6E5AB}" type="parTrans" cxnId="{5618709F-4DEC-4D44-992C-53963E2B59F6}">
      <dgm:prSet/>
      <dgm:spPr/>
      <dgm:t>
        <a:bodyPr/>
        <a:lstStyle/>
        <a:p>
          <a:endParaRPr kumimoji="1" lang="ja-JP" altLang="en-US"/>
        </a:p>
      </dgm:t>
    </dgm:pt>
    <dgm:pt modelId="{878FA1DE-0ED5-DE40-BC44-590A7035CCFC}" type="sibTrans" cxnId="{5618709F-4DEC-4D44-992C-53963E2B59F6}">
      <dgm:prSet/>
      <dgm:spPr/>
      <dgm:t>
        <a:bodyPr/>
        <a:lstStyle/>
        <a:p>
          <a:endParaRPr kumimoji="1" lang="ja-JP" altLang="en-US"/>
        </a:p>
      </dgm:t>
    </dgm:pt>
    <dgm:pt modelId="{AA570822-C524-8C47-A7C6-9D91A1724ABF}" type="pres">
      <dgm:prSet presAssocID="{4FAD193C-EEB2-7F4A-859F-3BBE476F53F0}" presName="Name0" presStyleCnt="0">
        <dgm:presLayoutVars>
          <dgm:dir/>
          <dgm:animLvl val="lvl"/>
          <dgm:resizeHandles val="exact"/>
        </dgm:presLayoutVars>
      </dgm:prSet>
      <dgm:spPr/>
    </dgm:pt>
    <dgm:pt modelId="{796B8413-A61A-C142-B3E6-2893311519D0}" type="pres">
      <dgm:prSet presAssocID="{5AA5B7C0-D94C-914F-BD92-882695C0D549}" presName="Name8" presStyleCnt="0"/>
      <dgm:spPr/>
    </dgm:pt>
    <dgm:pt modelId="{FBA9C603-EAFF-CF4B-9C62-40188EC62375}" type="pres">
      <dgm:prSet presAssocID="{5AA5B7C0-D94C-914F-BD92-882695C0D549}" presName="level" presStyleLbl="node1" presStyleIdx="0" presStyleCnt="3">
        <dgm:presLayoutVars>
          <dgm:chMax val="1"/>
          <dgm:bulletEnabled val="1"/>
        </dgm:presLayoutVars>
      </dgm:prSet>
      <dgm:spPr/>
      <dgm:t>
        <a:bodyPr/>
        <a:lstStyle/>
        <a:p>
          <a:endParaRPr kumimoji="1" lang="ja-JP" altLang="en-US"/>
        </a:p>
      </dgm:t>
    </dgm:pt>
    <dgm:pt modelId="{EB4870B9-5CBD-214C-9D75-FB13F9F2ADC6}" type="pres">
      <dgm:prSet presAssocID="{5AA5B7C0-D94C-914F-BD92-882695C0D549}" presName="levelTx" presStyleLbl="revTx" presStyleIdx="0" presStyleCnt="0">
        <dgm:presLayoutVars>
          <dgm:chMax val="1"/>
          <dgm:bulletEnabled val="1"/>
        </dgm:presLayoutVars>
      </dgm:prSet>
      <dgm:spPr/>
      <dgm:t>
        <a:bodyPr/>
        <a:lstStyle/>
        <a:p>
          <a:endParaRPr kumimoji="1" lang="ja-JP" altLang="en-US"/>
        </a:p>
      </dgm:t>
    </dgm:pt>
    <dgm:pt modelId="{275F0E7E-253D-E143-B3FD-916DFBE64C4C}" type="pres">
      <dgm:prSet presAssocID="{915BFC19-BD35-A849-AB50-028A9150CDC1}" presName="Name8" presStyleCnt="0"/>
      <dgm:spPr/>
    </dgm:pt>
    <dgm:pt modelId="{5E1F2800-C69D-9340-8AD6-492817754ED4}" type="pres">
      <dgm:prSet presAssocID="{915BFC19-BD35-A849-AB50-028A9150CDC1}" presName="level" presStyleLbl="node1" presStyleIdx="1" presStyleCnt="3">
        <dgm:presLayoutVars>
          <dgm:chMax val="1"/>
          <dgm:bulletEnabled val="1"/>
        </dgm:presLayoutVars>
      </dgm:prSet>
      <dgm:spPr/>
      <dgm:t>
        <a:bodyPr/>
        <a:lstStyle/>
        <a:p>
          <a:endParaRPr kumimoji="1" lang="ja-JP" altLang="en-US"/>
        </a:p>
      </dgm:t>
    </dgm:pt>
    <dgm:pt modelId="{45266097-017D-8040-8843-54AE6C541095}" type="pres">
      <dgm:prSet presAssocID="{915BFC19-BD35-A849-AB50-028A9150CDC1}" presName="levelTx" presStyleLbl="revTx" presStyleIdx="0" presStyleCnt="0">
        <dgm:presLayoutVars>
          <dgm:chMax val="1"/>
          <dgm:bulletEnabled val="1"/>
        </dgm:presLayoutVars>
      </dgm:prSet>
      <dgm:spPr/>
      <dgm:t>
        <a:bodyPr/>
        <a:lstStyle/>
        <a:p>
          <a:endParaRPr kumimoji="1" lang="ja-JP" altLang="en-US"/>
        </a:p>
      </dgm:t>
    </dgm:pt>
    <dgm:pt modelId="{3422F130-8019-7E4E-B675-89650DDC71C6}" type="pres">
      <dgm:prSet presAssocID="{39BF646F-D1D4-3B48-BAFB-55B4667C90C0}" presName="Name8" presStyleCnt="0"/>
      <dgm:spPr/>
    </dgm:pt>
    <dgm:pt modelId="{DB0640CD-5834-9341-B322-22BE3D56095B}" type="pres">
      <dgm:prSet presAssocID="{39BF646F-D1D4-3B48-BAFB-55B4667C90C0}" presName="level" presStyleLbl="node1" presStyleIdx="2" presStyleCnt="3">
        <dgm:presLayoutVars>
          <dgm:chMax val="1"/>
          <dgm:bulletEnabled val="1"/>
        </dgm:presLayoutVars>
      </dgm:prSet>
      <dgm:spPr/>
      <dgm:t>
        <a:bodyPr/>
        <a:lstStyle/>
        <a:p>
          <a:endParaRPr kumimoji="1" lang="ja-JP" altLang="en-US"/>
        </a:p>
      </dgm:t>
    </dgm:pt>
    <dgm:pt modelId="{5FF0D540-1BF7-2746-8E7E-36958E470719}" type="pres">
      <dgm:prSet presAssocID="{39BF646F-D1D4-3B48-BAFB-55B4667C90C0}" presName="levelTx" presStyleLbl="revTx" presStyleIdx="0" presStyleCnt="0">
        <dgm:presLayoutVars>
          <dgm:chMax val="1"/>
          <dgm:bulletEnabled val="1"/>
        </dgm:presLayoutVars>
      </dgm:prSet>
      <dgm:spPr/>
      <dgm:t>
        <a:bodyPr/>
        <a:lstStyle/>
        <a:p>
          <a:endParaRPr kumimoji="1" lang="ja-JP" altLang="en-US"/>
        </a:p>
      </dgm:t>
    </dgm:pt>
  </dgm:ptLst>
  <dgm:cxnLst>
    <dgm:cxn modelId="{23DA196B-BBAD-F340-962C-A474B530C1AE}" srcId="{4FAD193C-EEB2-7F4A-859F-3BBE476F53F0}" destId="{915BFC19-BD35-A849-AB50-028A9150CDC1}" srcOrd="1" destOrd="0" parTransId="{80160DD7-8FC0-734D-A6C7-EF9B28B708F8}" sibTransId="{1E113CB4-A781-CA4A-B681-00C231CBBF39}"/>
    <dgm:cxn modelId="{7898FCB5-B0BB-7A43-A955-90891F11BB2C}" type="presOf" srcId="{39BF646F-D1D4-3B48-BAFB-55B4667C90C0}" destId="{DB0640CD-5834-9341-B322-22BE3D56095B}" srcOrd="0" destOrd="0" presId="urn:microsoft.com/office/officeart/2005/8/layout/pyramid1"/>
    <dgm:cxn modelId="{23C0F30C-92CC-4F4B-AEC4-8C1028B5BAE8}" type="presOf" srcId="{5AA5B7C0-D94C-914F-BD92-882695C0D549}" destId="{EB4870B9-5CBD-214C-9D75-FB13F9F2ADC6}" srcOrd="1" destOrd="0" presId="urn:microsoft.com/office/officeart/2005/8/layout/pyramid1"/>
    <dgm:cxn modelId="{FBDCAA18-5156-F149-A6B1-7C293ACCEBA9}" type="presOf" srcId="{915BFC19-BD35-A849-AB50-028A9150CDC1}" destId="{5E1F2800-C69D-9340-8AD6-492817754ED4}" srcOrd="0" destOrd="0" presId="urn:microsoft.com/office/officeart/2005/8/layout/pyramid1"/>
    <dgm:cxn modelId="{D178E09B-506D-5848-A488-DB874BC8AF6F}" srcId="{4FAD193C-EEB2-7F4A-859F-3BBE476F53F0}" destId="{5AA5B7C0-D94C-914F-BD92-882695C0D549}" srcOrd="0" destOrd="0" parTransId="{946901FB-1688-C94E-BD70-E7FA1CE5CAEE}" sibTransId="{5F6A71D3-47D8-274D-9D34-467CC2CD0068}"/>
    <dgm:cxn modelId="{6824416E-B0D5-814A-BE5D-CBF9A6C09374}" type="presOf" srcId="{5AA5B7C0-D94C-914F-BD92-882695C0D549}" destId="{FBA9C603-EAFF-CF4B-9C62-40188EC62375}" srcOrd="0" destOrd="0" presId="urn:microsoft.com/office/officeart/2005/8/layout/pyramid1"/>
    <dgm:cxn modelId="{D051CB33-86AC-D34A-8DFB-811F9056FC1F}" type="presOf" srcId="{4FAD193C-EEB2-7F4A-859F-3BBE476F53F0}" destId="{AA570822-C524-8C47-A7C6-9D91A1724ABF}" srcOrd="0" destOrd="0" presId="urn:microsoft.com/office/officeart/2005/8/layout/pyramid1"/>
    <dgm:cxn modelId="{2C8B38ED-DBE6-BF46-8D8E-678497267F9C}" type="presOf" srcId="{39BF646F-D1D4-3B48-BAFB-55B4667C90C0}" destId="{5FF0D540-1BF7-2746-8E7E-36958E470719}" srcOrd="1" destOrd="0" presId="urn:microsoft.com/office/officeart/2005/8/layout/pyramid1"/>
    <dgm:cxn modelId="{5618709F-4DEC-4D44-992C-53963E2B59F6}" srcId="{4FAD193C-EEB2-7F4A-859F-3BBE476F53F0}" destId="{39BF646F-D1D4-3B48-BAFB-55B4667C90C0}" srcOrd="2" destOrd="0" parTransId="{6A4A8AAC-7C2D-724E-A720-9E43BFE6E5AB}" sibTransId="{878FA1DE-0ED5-DE40-BC44-590A7035CCFC}"/>
    <dgm:cxn modelId="{25ACD1BD-4620-F148-B047-30C48DD4B7FB}" type="presOf" srcId="{915BFC19-BD35-A849-AB50-028A9150CDC1}" destId="{45266097-017D-8040-8843-54AE6C541095}" srcOrd="1" destOrd="0" presId="urn:microsoft.com/office/officeart/2005/8/layout/pyramid1"/>
    <dgm:cxn modelId="{9DDD9E1B-1ECB-C94C-B0F2-0C6501E791D0}" type="presParOf" srcId="{AA570822-C524-8C47-A7C6-9D91A1724ABF}" destId="{796B8413-A61A-C142-B3E6-2893311519D0}" srcOrd="0" destOrd="0" presId="urn:microsoft.com/office/officeart/2005/8/layout/pyramid1"/>
    <dgm:cxn modelId="{3FB69BFA-CB9B-6C4F-8ADD-919107527F8B}" type="presParOf" srcId="{796B8413-A61A-C142-B3E6-2893311519D0}" destId="{FBA9C603-EAFF-CF4B-9C62-40188EC62375}" srcOrd="0" destOrd="0" presId="urn:microsoft.com/office/officeart/2005/8/layout/pyramid1"/>
    <dgm:cxn modelId="{B324D708-FC6A-0049-B311-9901DCE68501}" type="presParOf" srcId="{796B8413-A61A-C142-B3E6-2893311519D0}" destId="{EB4870B9-5CBD-214C-9D75-FB13F9F2ADC6}" srcOrd="1" destOrd="0" presId="urn:microsoft.com/office/officeart/2005/8/layout/pyramid1"/>
    <dgm:cxn modelId="{5966FC0C-8C7A-FD47-B00B-E3900D84B5AF}" type="presParOf" srcId="{AA570822-C524-8C47-A7C6-9D91A1724ABF}" destId="{275F0E7E-253D-E143-B3FD-916DFBE64C4C}" srcOrd="1" destOrd="0" presId="urn:microsoft.com/office/officeart/2005/8/layout/pyramid1"/>
    <dgm:cxn modelId="{2141DF05-CD8B-F142-A891-B0E30E3012F1}" type="presParOf" srcId="{275F0E7E-253D-E143-B3FD-916DFBE64C4C}" destId="{5E1F2800-C69D-9340-8AD6-492817754ED4}" srcOrd="0" destOrd="0" presId="urn:microsoft.com/office/officeart/2005/8/layout/pyramid1"/>
    <dgm:cxn modelId="{42E7311E-94C7-434E-9F72-3889BD0C3A2B}" type="presParOf" srcId="{275F0E7E-253D-E143-B3FD-916DFBE64C4C}" destId="{45266097-017D-8040-8843-54AE6C541095}" srcOrd="1" destOrd="0" presId="urn:microsoft.com/office/officeart/2005/8/layout/pyramid1"/>
    <dgm:cxn modelId="{B555D331-11E7-F243-96A0-A327E8B641BD}" type="presParOf" srcId="{AA570822-C524-8C47-A7C6-9D91A1724ABF}" destId="{3422F130-8019-7E4E-B675-89650DDC71C6}" srcOrd="2" destOrd="0" presId="urn:microsoft.com/office/officeart/2005/8/layout/pyramid1"/>
    <dgm:cxn modelId="{0DF9AFBB-3945-704E-B7A5-54901014C0A4}" type="presParOf" srcId="{3422F130-8019-7E4E-B675-89650DDC71C6}" destId="{DB0640CD-5834-9341-B322-22BE3D56095B}" srcOrd="0" destOrd="0" presId="urn:microsoft.com/office/officeart/2005/8/layout/pyramid1"/>
    <dgm:cxn modelId="{EE898493-18D9-164B-81E0-FDB3002EA25E}" type="presParOf" srcId="{3422F130-8019-7E4E-B675-89650DDC71C6}" destId="{5FF0D540-1BF7-2746-8E7E-36958E470719}"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AD193C-EEB2-7F4A-859F-3BBE476F53F0}" type="doc">
      <dgm:prSet loTypeId="urn:microsoft.com/office/officeart/2005/8/layout/pyramid1" loCatId="" qsTypeId="urn:microsoft.com/office/officeart/2005/8/quickstyle/simple4" qsCatId="simple" csTypeId="urn:microsoft.com/office/officeart/2005/8/colors/accent1_2" csCatId="accent1" phldr="1"/>
      <dgm:spPr/>
    </dgm:pt>
    <dgm:pt modelId="{5AA5B7C0-D94C-914F-BD92-882695C0D549}">
      <dgm:prSet phldrT="[テキスト]"/>
      <dgm:spPr/>
      <dgm:t>
        <a:bodyPr/>
        <a:lstStyle/>
        <a:p>
          <a:r>
            <a:rPr kumimoji="1" lang="en-US" altLang="ja-JP" dirty="0" smtClean="0"/>
            <a:t>Product</a:t>
          </a:r>
          <a:endParaRPr kumimoji="1" lang="ja-JP" altLang="en-US" dirty="0"/>
        </a:p>
      </dgm:t>
    </dgm:pt>
    <dgm:pt modelId="{946901FB-1688-C94E-BD70-E7FA1CE5CAEE}" type="parTrans" cxnId="{D178E09B-506D-5848-A488-DB874BC8AF6F}">
      <dgm:prSet/>
      <dgm:spPr/>
      <dgm:t>
        <a:bodyPr/>
        <a:lstStyle/>
        <a:p>
          <a:endParaRPr kumimoji="1" lang="ja-JP" altLang="en-US"/>
        </a:p>
      </dgm:t>
    </dgm:pt>
    <dgm:pt modelId="{5F6A71D3-47D8-274D-9D34-467CC2CD0068}" type="sibTrans" cxnId="{D178E09B-506D-5848-A488-DB874BC8AF6F}">
      <dgm:prSet/>
      <dgm:spPr/>
      <dgm:t>
        <a:bodyPr/>
        <a:lstStyle/>
        <a:p>
          <a:endParaRPr kumimoji="1" lang="ja-JP" altLang="en-US"/>
        </a:p>
      </dgm:t>
    </dgm:pt>
    <dgm:pt modelId="{915BFC19-BD35-A849-AB50-028A9150CDC1}">
      <dgm:prSet phldrT="[テキスト]"/>
      <dgm:spPr/>
      <dgm:t>
        <a:bodyPr/>
        <a:lstStyle/>
        <a:p>
          <a:r>
            <a:rPr kumimoji="1" lang="en-US" altLang="ja-JP" dirty="0" smtClean="0"/>
            <a:t>Strategy</a:t>
          </a:r>
          <a:endParaRPr kumimoji="1" lang="ja-JP" altLang="en-US" dirty="0"/>
        </a:p>
      </dgm:t>
    </dgm:pt>
    <dgm:pt modelId="{80160DD7-8FC0-734D-A6C7-EF9B28B708F8}" type="parTrans" cxnId="{23DA196B-BBAD-F340-962C-A474B530C1AE}">
      <dgm:prSet/>
      <dgm:spPr/>
      <dgm:t>
        <a:bodyPr/>
        <a:lstStyle/>
        <a:p>
          <a:endParaRPr kumimoji="1" lang="ja-JP" altLang="en-US"/>
        </a:p>
      </dgm:t>
    </dgm:pt>
    <dgm:pt modelId="{1E113CB4-A781-CA4A-B681-00C231CBBF39}" type="sibTrans" cxnId="{23DA196B-BBAD-F340-962C-A474B530C1AE}">
      <dgm:prSet/>
      <dgm:spPr/>
      <dgm:t>
        <a:bodyPr/>
        <a:lstStyle/>
        <a:p>
          <a:endParaRPr kumimoji="1" lang="ja-JP" altLang="en-US"/>
        </a:p>
      </dgm:t>
    </dgm:pt>
    <dgm:pt modelId="{39BF646F-D1D4-3B48-BAFB-55B4667C90C0}">
      <dgm:prSet phldrT="[テキスト]"/>
      <dgm:spPr/>
      <dgm:t>
        <a:bodyPr/>
        <a:lstStyle/>
        <a:p>
          <a:r>
            <a:rPr kumimoji="1" lang="en-US" altLang="ja-JP" dirty="0" smtClean="0"/>
            <a:t>Vision</a:t>
          </a:r>
          <a:endParaRPr kumimoji="1" lang="ja-JP" altLang="en-US" dirty="0"/>
        </a:p>
      </dgm:t>
    </dgm:pt>
    <dgm:pt modelId="{6A4A8AAC-7C2D-724E-A720-9E43BFE6E5AB}" type="parTrans" cxnId="{5618709F-4DEC-4D44-992C-53963E2B59F6}">
      <dgm:prSet/>
      <dgm:spPr/>
      <dgm:t>
        <a:bodyPr/>
        <a:lstStyle/>
        <a:p>
          <a:endParaRPr kumimoji="1" lang="ja-JP" altLang="en-US"/>
        </a:p>
      </dgm:t>
    </dgm:pt>
    <dgm:pt modelId="{878FA1DE-0ED5-DE40-BC44-590A7035CCFC}" type="sibTrans" cxnId="{5618709F-4DEC-4D44-992C-53963E2B59F6}">
      <dgm:prSet/>
      <dgm:spPr/>
      <dgm:t>
        <a:bodyPr/>
        <a:lstStyle/>
        <a:p>
          <a:endParaRPr kumimoji="1" lang="ja-JP" altLang="en-US"/>
        </a:p>
      </dgm:t>
    </dgm:pt>
    <dgm:pt modelId="{AA570822-C524-8C47-A7C6-9D91A1724ABF}" type="pres">
      <dgm:prSet presAssocID="{4FAD193C-EEB2-7F4A-859F-3BBE476F53F0}" presName="Name0" presStyleCnt="0">
        <dgm:presLayoutVars>
          <dgm:dir/>
          <dgm:animLvl val="lvl"/>
          <dgm:resizeHandles val="exact"/>
        </dgm:presLayoutVars>
      </dgm:prSet>
      <dgm:spPr/>
    </dgm:pt>
    <dgm:pt modelId="{796B8413-A61A-C142-B3E6-2893311519D0}" type="pres">
      <dgm:prSet presAssocID="{5AA5B7C0-D94C-914F-BD92-882695C0D549}" presName="Name8" presStyleCnt="0"/>
      <dgm:spPr/>
    </dgm:pt>
    <dgm:pt modelId="{FBA9C603-EAFF-CF4B-9C62-40188EC62375}" type="pres">
      <dgm:prSet presAssocID="{5AA5B7C0-D94C-914F-BD92-882695C0D549}" presName="level" presStyleLbl="node1" presStyleIdx="0" presStyleCnt="3">
        <dgm:presLayoutVars>
          <dgm:chMax val="1"/>
          <dgm:bulletEnabled val="1"/>
        </dgm:presLayoutVars>
      </dgm:prSet>
      <dgm:spPr/>
      <dgm:t>
        <a:bodyPr/>
        <a:lstStyle/>
        <a:p>
          <a:endParaRPr kumimoji="1" lang="ja-JP" altLang="en-US"/>
        </a:p>
      </dgm:t>
    </dgm:pt>
    <dgm:pt modelId="{EB4870B9-5CBD-214C-9D75-FB13F9F2ADC6}" type="pres">
      <dgm:prSet presAssocID="{5AA5B7C0-D94C-914F-BD92-882695C0D549}" presName="levelTx" presStyleLbl="revTx" presStyleIdx="0" presStyleCnt="0">
        <dgm:presLayoutVars>
          <dgm:chMax val="1"/>
          <dgm:bulletEnabled val="1"/>
        </dgm:presLayoutVars>
      </dgm:prSet>
      <dgm:spPr/>
      <dgm:t>
        <a:bodyPr/>
        <a:lstStyle/>
        <a:p>
          <a:endParaRPr kumimoji="1" lang="ja-JP" altLang="en-US"/>
        </a:p>
      </dgm:t>
    </dgm:pt>
    <dgm:pt modelId="{275F0E7E-253D-E143-B3FD-916DFBE64C4C}" type="pres">
      <dgm:prSet presAssocID="{915BFC19-BD35-A849-AB50-028A9150CDC1}" presName="Name8" presStyleCnt="0"/>
      <dgm:spPr/>
    </dgm:pt>
    <dgm:pt modelId="{5E1F2800-C69D-9340-8AD6-492817754ED4}" type="pres">
      <dgm:prSet presAssocID="{915BFC19-BD35-A849-AB50-028A9150CDC1}" presName="level" presStyleLbl="node1" presStyleIdx="1" presStyleCnt="3">
        <dgm:presLayoutVars>
          <dgm:chMax val="1"/>
          <dgm:bulletEnabled val="1"/>
        </dgm:presLayoutVars>
      </dgm:prSet>
      <dgm:spPr/>
      <dgm:t>
        <a:bodyPr/>
        <a:lstStyle/>
        <a:p>
          <a:endParaRPr kumimoji="1" lang="ja-JP" altLang="en-US"/>
        </a:p>
      </dgm:t>
    </dgm:pt>
    <dgm:pt modelId="{45266097-017D-8040-8843-54AE6C541095}" type="pres">
      <dgm:prSet presAssocID="{915BFC19-BD35-A849-AB50-028A9150CDC1}" presName="levelTx" presStyleLbl="revTx" presStyleIdx="0" presStyleCnt="0">
        <dgm:presLayoutVars>
          <dgm:chMax val="1"/>
          <dgm:bulletEnabled val="1"/>
        </dgm:presLayoutVars>
      </dgm:prSet>
      <dgm:spPr/>
      <dgm:t>
        <a:bodyPr/>
        <a:lstStyle/>
        <a:p>
          <a:endParaRPr kumimoji="1" lang="ja-JP" altLang="en-US"/>
        </a:p>
      </dgm:t>
    </dgm:pt>
    <dgm:pt modelId="{3422F130-8019-7E4E-B675-89650DDC71C6}" type="pres">
      <dgm:prSet presAssocID="{39BF646F-D1D4-3B48-BAFB-55B4667C90C0}" presName="Name8" presStyleCnt="0"/>
      <dgm:spPr/>
    </dgm:pt>
    <dgm:pt modelId="{DB0640CD-5834-9341-B322-22BE3D56095B}" type="pres">
      <dgm:prSet presAssocID="{39BF646F-D1D4-3B48-BAFB-55B4667C90C0}" presName="level" presStyleLbl="node1" presStyleIdx="2" presStyleCnt="3">
        <dgm:presLayoutVars>
          <dgm:chMax val="1"/>
          <dgm:bulletEnabled val="1"/>
        </dgm:presLayoutVars>
      </dgm:prSet>
      <dgm:spPr/>
      <dgm:t>
        <a:bodyPr/>
        <a:lstStyle/>
        <a:p>
          <a:endParaRPr kumimoji="1" lang="ja-JP" altLang="en-US"/>
        </a:p>
      </dgm:t>
    </dgm:pt>
    <dgm:pt modelId="{5FF0D540-1BF7-2746-8E7E-36958E470719}" type="pres">
      <dgm:prSet presAssocID="{39BF646F-D1D4-3B48-BAFB-55B4667C90C0}" presName="levelTx" presStyleLbl="revTx" presStyleIdx="0" presStyleCnt="0">
        <dgm:presLayoutVars>
          <dgm:chMax val="1"/>
          <dgm:bulletEnabled val="1"/>
        </dgm:presLayoutVars>
      </dgm:prSet>
      <dgm:spPr/>
      <dgm:t>
        <a:bodyPr/>
        <a:lstStyle/>
        <a:p>
          <a:endParaRPr kumimoji="1" lang="ja-JP" altLang="en-US"/>
        </a:p>
      </dgm:t>
    </dgm:pt>
  </dgm:ptLst>
  <dgm:cxnLst>
    <dgm:cxn modelId="{8F53F30B-D0F5-5148-BF3F-C9CF5D5F70AC}" type="presOf" srcId="{915BFC19-BD35-A849-AB50-028A9150CDC1}" destId="{45266097-017D-8040-8843-54AE6C541095}" srcOrd="1" destOrd="0" presId="urn:microsoft.com/office/officeart/2005/8/layout/pyramid1"/>
    <dgm:cxn modelId="{23DA196B-BBAD-F340-962C-A474B530C1AE}" srcId="{4FAD193C-EEB2-7F4A-859F-3BBE476F53F0}" destId="{915BFC19-BD35-A849-AB50-028A9150CDC1}" srcOrd="1" destOrd="0" parTransId="{80160DD7-8FC0-734D-A6C7-EF9B28B708F8}" sibTransId="{1E113CB4-A781-CA4A-B681-00C231CBBF39}"/>
    <dgm:cxn modelId="{D1619933-1E3D-D643-828C-3DCEE640C38F}" type="presOf" srcId="{4FAD193C-EEB2-7F4A-859F-3BBE476F53F0}" destId="{AA570822-C524-8C47-A7C6-9D91A1724ABF}" srcOrd="0" destOrd="0" presId="urn:microsoft.com/office/officeart/2005/8/layout/pyramid1"/>
    <dgm:cxn modelId="{827A132C-44CC-0243-A031-25BF656E9E45}" type="presOf" srcId="{5AA5B7C0-D94C-914F-BD92-882695C0D549}" destId="{EB4870B9-5CBD-214C-9D75-FB13F9F2ADC6}" srcOrd="1" destOrd="0" presId="urn:microsoft.com/office/officeart/2005/8/layout/pyramid1"/>
    <dgm:cxn modelId="{BDAA3FF2-2015-084E-B03C-D7C3E8A4B96A}" type="presOf" srcId="{5AA5B7C0-D94C-914F-BD92-882695C0D549}" destId="{FBA9C603-EAFF-CF4B-9C62-40188EC62375}" srcOrd="0" destOrd="0" presId="urn:microsoft.com/office/officeart/2005/8/layout/pyramid1"/>
    <dgm:cxn modelId="{D178E09B-506D-5848-A488-DB874BC8AF6F}" srcId="{4FAD193C-EEB2-7F4A-859F-3BBE476F53F0}" destId="{5AA5B7C0-D94C-914F-BD92-882695C0D549}" srcOrd="0" destOrd="0" parTransId="{946901FB-1688-C94E-BD70-E7FA1CE5CAEE}" sibTransId="{5F6A71D3-47D8-274D-9D34-467CC2CD0068}"/>
    <dgm:cxn modelId="{6712F9F3-5A60-4944-9780-1ED132F84346}" type="presOf" srcId="{39BF646F-D1D4-3B48-BAFB-55B4667C90C0}" destId="{DB0640CD-5834-9341-B322-22BE3D56095B}" srcOrd="0" destOrd="0" presId="urn:microsoft.com/office/officeart/2005/8/layout/pyramid1"/>
    <dgm:cxn modelId="{5618709F-4DEC-4D44-992C-53963E2B59F6}" srcId="{4FAD193C-EEB2-7F4A-859F-3BBE476F53F0}" destId="{39BF646F-D1D4-3B48-BAFB-55B4667C90C0}" srcOrd="2" destOrd="0" parTransId="{6A4A8AAC-7C2D-724E-A720-9E43BFE6E5AB}" sibTransId="{878FA1DE-0ED5-DE40-BC44-590A7035CCFC}"/>
    <dgm:cxn modelId="{B68AEEFB-0C1A-974B-B145-576C6715880F}" type="presOf" srcId="{39BF646F-D1D4-3B48-BAFB-55B4667C90C0}" destId="{5FF0D540-1BF7-2746-8E7E-36958E470719}" srcOrd="1" destOrd="0" presId="urn:microsoft.com/office/officeart/2005/8/layout/pyramid1"/>
    <dgm:cxn modelId="{B0CA4C12-6391-BA4D-A6BD-FA0CBAB8D43F}" type="presOf" srcId="{915BFC19-BD35-A849-AB50-028A9150CDC1}" destId="{5E1F2800-C69D-9340-8AD6-492817754ED4}" srcOrd="0" destOrd="0" presId="urn:microsoft.com/office/officeart/2005/8/layout/pyramid1"/>
    <dgm:cxn modelId="{296E4E35-605D-914A-8D14-012218332922}" type="presParOf" srcId="{AA570822-C524-8C47-A7C6-9D91A1724ABF}" destId="{796B8413-A61A-C142-B3E6-2893311519D0}" srcOrd="0" destOrd="0" presId="urn:microsoft.com/office/officeart/2005/8/layout/pyramid1"/>
    <dgm:cxn modelId="{2CB11DB6-291A-5641-9900-16F21F0461C6}" type="presParOf" srcId="{796B8413-A61A-C142-B3E6-2893311519D0}" destId="{FBA9C603-EAFF-CF4B-9C62-40188EC62375}" srcOrd="0" destOrd="0" presId="urn:microsoft.com/office/officeart/2005/8/layout/pyramid1"/>
    <dgm:cxn modelId="{EF08325A-B6EC-7041-A6B9-F2AB1474B54C}" type="presParOf" srcId="{796B8413-A61A-C142-B3E6-2893311519D0}" destId="{EB4870B9-5CBD-214C-9D75-FB13F9F2ADC6}" srcOrd="1" destOrd="0" presId="urn:microsoft.com/office/officeart/2005/8/layout/pyramid1"/>
    <dgm:cxn modelId="{D59C11E7-E6F6-EC47-93AF-D6A17A4A43C4}" type="presParOf" srcId="{AA570822-C524-8C47-A7C6-9D91A1724ABF}" destId="{275F0E7E-253D-E143-B3FD-916DFBE64C4C}" srcOrd="1" destOrd="0" presId="urn:microsoft.com/office/officeart/2005/8/layout/pyramid1"/>
    <dgm:cxn modelId="{891513E0-305F-7042-9D05-8AB69CD8E47B}" type="presParOf" srcId="{275F0E7E-253D-E143-B3FD-916DFBE64C4C}" destId="{5E1F2800-C69D-9340-8AD6-492817754ED4}" srcOrd="0" destOrd="0" presId="urn:microsoft.com/office/officeart/2005/8/layout/pyramid1"/>
    <dgm:cxn modelId="{E1B11B7C-332C-CE48-BA63-380F40EBA3BC}" type="presParOf" srcId="{275F0E7E-253D-E143-B3FD-916DFBE64C4C}" destId="{45266097-017D-8040-8843-54AE6C541095}" srcOrd="1" destOrd="0" presId="urn:microsoft.com/office/officeart/2005/8/layout/pyramid1"/>
    <dgm:cxn modelId="{9466D1C4-3FB7-1144-BEF8-A6C88FBCA688}" type="presParOf" srcId="{AA570822-C524-8C47-A7C6-9D91A1724ABF}" destId="{3422F130-8019-7E4E-B675-89650DDC71C6}" srcOrd="2" destOrd="0" presId="urn:microsoft.com/office/officeart/2005/8/layout/pyramid1"/>
    <dgm:cxn modelId="{C7AF17AB-F2DA-344D-9ACF-DB461F27EDCE}" type="presParOf" srcId="{3422F130-8019-7E4E-B675-89650DDC71C6}" destId="{DB0640CD-5834-9341-B322-22BE3D56095B}" srcOrd="0" destOrd="0" presId="urn:microsoft.com/office/officeart/2005/8/layout/pyramid1"/>
    <dgm:cxn modelId="{FE1A5550-1EEF-A045-A4B7-F582EA9F9845}" type="presParOf" srcId="{3422F130-8019-7E4E-B675-89650DDC71C6}" destId="{5FF0D540-1BF7-2746-8E7E-36958E470719}"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FAD193C-EEB2-7F4A-859F-3BBE476F53F0}" type="doc">
      <dgm:prSet loTypeId="urn:microsoft.com/office/officeart/2005/8/layout/pyramid1" loCatId="" qsTypeId="urn:microsoft.com/office/officeart/2005/8/quickstyle/simple4" qsCatId="simple" csTypeId="urn:microsoft.com/office/officeart/2005/8/colors/accent1_2" csCatId="accent1" phldr="1"/>
      <dgm:spPr/>
    </dgm:pt>
    <dgm:pt modelId="{5AA5B7C0-D94C-914F-BD92-882695C0D549}">
      <dgm:prSet phldrT="[テキスト]"/>
      <dgm:spPr>
        <a:solidFill>
          <a:schemeClr val="accent3">
            <a:lumMod val="60000"/>
            <a:lumOff val="40000"/>
          </a:schemeClr>
        </a:solidFill>
      </dgm:spPr>
      <dgm:t>
        <a:bodyPr/>
        <a:lstStyle/>
        <a:p>
          <a:r>
            <a:rPr kumimoji="1" lang="en-US" altLang="ja-JP" dirty="0" smtClean="0"/>
            <a:t>Product</a:t>
          </a:r>
          <a:endParaRPr kumimoji="1" lang="ja-JP" altLang="en-US" dirty="0"/>
        </a:p>
      </dgm:t>
    </dgm:pt>
    <dgm:pt modelId="{946901FB-1688-C94E-BD70-E7FA1CE5CAEE}" type="parTrans" cxnId="{D178E09B-506D-5848-A488-DB874BC8AF6F}">
      <dgm:prSet/>
      <dgm:spPr/>
      <dgm:t>
        <a:bodyPr/>
        <a:lstStyle/>
        <a:p>
          <a:endParaRPr kumimoji="1" lang="ja-JP" altLang="en-US"/>
        </a:p>
      </dgm:t>
    </dgm:pt>
    <dgm:pt modelId="{5F6A71D3-47D8-274D-9D34-467CC2CD0068}" type="sibTrans" cxnId="{D178E09B-506D-5848-A488-DB874BC8AF6F}">
      <dgm:prSet/>
      <dgm:spPr/>
      <dgm:t>
        <a:bodyPr/>
        <a:lstStyle/>
        <a:p>
          <a:endParaRPr kumimoji="1" lang="ja-JP" altLang="en-US"/>
        </a:p>
      </dgm:t>
    </dgm:pt>
    <dgm:pt modelId="{915BFC19-BD35-A849-AB50-028A9150CDC1}">
      <dgm:prSet phldrT="[テキスト]"/>
      <dgm:spPr>
        <a:solidFill>
          <a:schemeClr val="accent6">
            <a:lumMod val="60000"/>
            <a:lumOff val="40000"/>
          </a:schemeClr>
        </a:solidFill>
      </dgm:spPr>
      <dgm:t>
        <a:bodyPr/>
        <a:lstStyle/>
        <a:p>
          <a:r>
            <a:rPr kumimoji="1" lang="en-US" altLang="ja-JP" dirty="0" smtClean="0"/>
            <a:t>Strategy</a:t>
          </a:r>
          <a:endParaRPr kumimoji="1" lang="ja-JP" altLang="en-US" dirty="0"/>
        </a:p>
      </dgm:t>
    </dgm:pt>
    <dgm:pt modelId="{80160DD7-8FC0-734D-A6C7-EF9B28B708F8}" type="parTrans" cxnId="{23DA196B-BBAD-F340-962C-A474B530C1AE}">
      <dgm:prSet/>
      <dgm:spPr/>
      <dgm:t>
        <a:bodyPr/>
        <a:lstStyle/>
        <a:p>
          <a:endParaRPr kumimoji="1" lang="ja-JP" altLang="en-US"/>
        </a:p>
      </dgm:t>
    </dgm:pt>
    <dgm:pt modelId="{1E113CB4-A781-CA4A-B681-00C231CBBF39}" type="sibTrans" cxnId="{23DA196B-BBAD-F340-962C-A474B530C1AE}">
      <dgm:prSet/>
      <dgm:spPr/>
      <dgm:t>
        <a:bodyPr/>
        <a:lstStyle/>
        <a:p>
          <a:endParaRPr kumimoji="1" lang="ja-JP" altLang="en-US"/>
        </a:p>
      </dgm:t>
    </dgm:pt>
    <dgm:pt modelId="{39BF646F-D1D4-3B48-BAFB-55B4667C90C0}">
      <dgm:prSet phldrT="[テキスト]"/>
      <dgm:spPr/>
      <dgm:t>
        <a:bodyPr/>
        <a:lstStyle/>
        <a:p>
          <a:r>
            <a:rPr kumimoji="1" lang="en-US" altLang="ja-JP" dirty="0" smtClean="0"/>
            <a:t>Vision</a:t>
          </a:r>
          <a:endParaRPr kumimoji="1" lang="ja-JP" altLang="en-US" dirty="0"/>
        </a:p>
      </dgm:t>
    </dgm:pt>
    <dgm:pt modelId="{6A4A8AAC-7C2D-724E-A720-9E43BFE6E5AB}" type="parTrans" cxnId="{5618709F-4DEC-4D44-992C-53963E2B59F6}">
      <dgm:prSet/>
      <dgm:spPr/>
      <dgm:t>
        <a:bodyPr/>
        <a:lstStyle/>
        <a:p>
          <a:endParaRPr kumimoji="1" lang="ja-JP" altLang="en-US"/>
        </a:p>
      </dgm:t>
    </dgm:pt>
    <dgm:pt modelId="{878FA1DE-0ED5-DE40-BC44-590A7035CCFC}" type="sibTrans" cxnId="{5618709F-4DEC-4D44-992C-53963E2B59F6}">
      <dgm:prSet/>
      <dgm:spPr/>
      <dgm:t>
        <a:bodyPr/>
        <a:lstStyle/>
        <a:p>
          <a:endParaRPr kumimoji="1" lang="ja-JP" altLang="en-US"/>
        </a:p>
      </dgm:t>
    </dgm:pt>
    <dgm:pt modelId="{AA570822-C524-8C47-A7C6-9D91A1724ABF}" type="pres">
      <dgm:prSet presAssocID="{4FAD193C-EEB2-7F4A-859F-3BBE476F53F0}" presName="Name0" presStyleCnt="0">
        <dgm:presLayoutVars>
          <dgm:dir/>
          <dgm:animLvl val="lvl"/>
          <dgm:resizeHandles val="exact"/>
        </dgm:presLayoutVars>
      </dgm:prSet>
      <dgm:spPr/>
    </dgm:pt>
    <dgm:pt modelId="{796B8413-A61A-C142-B3E6-2893311519D0}" type="pres">
      <dgm:prSet presAssocID="{5AA5B7C0-D94C-914F-BD92-882695C0D549}" presName="Name8" presStyleCnt="0"/>
      <dgm:spPr/>
    </dgm:pt>
    <dgm:pt modelId="{FBA9C603-EAFF-CF4B-9C62-40188EC62375}" type="pres">
      <dgm:prSet presAssocID="{5AA5B7C0-D94C-914F-BD92-882695C0D549}" presName="level" presStyleLbl="node1" presStyleIdx="0" presStyleCnt="3">
        <dgm:presLayoutVars>
          <dgm:chMax val="1"/>
          <dgm:bulletEnabled val="1"/>
        </dgm:presLayoutVars>
      </dgm:prSet>
      <dgm:spPr/>
      <dgm:t>
        <a:bodyPr/>
        <a:lstStyle/>
        <a:p>
          <a:endParaRPr kumimoji="1" lang="ja-JP" altLang="en-US"/>
        </a:p>
      </dgm:t>
    </dgm:pt>
    <dgm:pt modelId="{EB4870B9-5CBD-214C-9D75-FB13F9F2ADC6}" type="pres">
      <dgm:prSet presAssocID="{5AA5B7C0-D94C-914F-BD92-882695C0D549}" presName="levelTx" presStyleLbl="revTx" presStyleIdx="0" presStyleCnt="0">
        <dgm:presLayoutVars>
          <dgm:chMax val="1"/>
          <dgm:bulletEnabled val="1"/>
        </dgm:presLayoutVars>
      </dgm:prSet>
      <dgm:spPr/>
      <dgm:t>
        <a:bodyPr/>
        <a:lstStyle/>
        <a:p>
          <a:endParaRPr kumimoji="1" lang="ja-JP" altLang="en-US"/>
        </a:p>
      </dgm:t>
    </dgm:pt>
    <dgm:pt modelId="{275F0E7E-253D-E143-B3FD-916DFBE64C4C}" type="pres">
      <dgm:prSet presAssocID="{915BFC19-BD35-A849-AB50-028A9150CDC1}" presName="Name8" presStyleCnt="0"/>
      <dgm:spPr/>
    </dgm:pt>
    <dgm:pt modelId="{5E1F2800-C69D-9340-8AD6-492817754ED4}" type="pres">
      <dgm:prSet presAssocID="{915BFC19-BD35-A849-AB50-028A9150CDC1}" presName="level" presStyleLbl="node1" presStyleIdx="1" presStyleCnt="3">
        <dgm:presLayoutVars>
          <dgm:chMax val="1"/>
          <dgm:bulletEnabled val="1"/>
        </dgm:presLayoutVars>
      </dgm:prSet>
      <dgm:spPr/>
      <dgm:t>
        <a:bodyPr/>
        <a:lstStyle/>
        <a:p>
          <a:endParaRPr kumimoji="1" lang="ja-JP" altLang="en-US"/>
        </a:p>
      </dgm:t>
    </dgm:pt>
    <dgm:pt modelId="{45266097-017D-8040-8843-54AE6C541095}" type="pres">
      <dgm:prSet presAssocID="{915BFC19-BD35-A849-AB50-028A9150CDC1}" presName="levelTx" presStyleLbl="revTx" presStyleIdx="0" presStyleCnt="0">
        <dgm:presLayoutVars>
          <dgm:chMax val="1"/>
          <dgm:bulletEnabled val="1"/>
        </dgm:presLayoutVars>
      </dgm:prSet>
      <dgm:spPr/>
      <dgm:t>
        <a:bodyPr/>
        <a:lstStyle/>
        <a:p>
          <a:endParaRPr kumimoji="1" lang="ja-JP" altLang="en-US"/>
        </a:p>
      </dgm:t>
    </dgm:pt>
    <dgm:pt modelId="{3422F130-8019-7E4E-B675-89650DDC71C6}" type="pres">
      <dgm:prSet presAssocID="{39BF646F-D1D4-3B48-BAFB-55B4667C90C0}" presName="Name8" presStyleCnt="0"/>
      <dgm:spPr/>
    </dgm:pt>
    <dgm:pt modelId="{DB0640CD-5834-9341-B322-22BE3D56095B}" type="pres">
      <dgm:prSet presAssocID="{39BF646F-D1D4-3B48-BAFB-55B4667C90C0}" presName="level" presStyleLbl="node1" presStyleIdx="2" presStyleCnt="3">
        <dgm:presLayoutVars>
          <dgm:chMax val="1"/>
          <dgm:bulletEnabled val="1"/>
        </dgm:presLayoutVars>
      </dgm:prSet>
      <dgm:spPr/>
      <dgm:t>
        <a:bodyPr/>
        <a:lstStyle/>
        <a:p>
          <a:endParaRPr kumimoji="1" lang="ja-JP" altLang="en-US"/>
        </a:p>
      </dgm:t>
    </dgm:pt>
    <dgm:pt modelId="{5FF0D540-1BF7-2746-8E7E-36958E470719}" type="pres">
      <dgm:prSet presAssocID="{39BF646F-D1D4-3B48-BAFB-55B4667C90C0}" presName="levelTx" presStyleLbl="revTx" presStyleIdx="0" presStyleCnt="0">
        <dgm:presLayoutVars>
          <dgm:chMax val="1"/>
          <dgm:bulletEnabled val="1"/>
        </dgm:presLayoutVars>
      </dgm:prSet>
      <dgm:spPr/>
      <dgm:t>
        <a:bodyPr/>
        <a:lstStyle/>
        <a:p>
          <a:endParaRPr kumimoji="1" lang="ja-JP" altLang="en-US"/>
        </a:p>
      </dgm:t>
    </dgm:pt>
  </dgm:ptLst>
  <dgm:cxnLst>
    <dgm:cxn modelId="{889B138D-D1EB-5649-A68B-7DB250FD6047}" type="presOf" srcId="{39BF646F-D1D4-3B48-BAFB-55B4667C90C0}" destId="{5FF0D540-1BF7-2746-8E7E-36958E470719}" srcOrd="1" destOrd="0" presId="urn:microsoft.com/office/officeart/2005/8/layout/pyramid1"/>
    <dgm:cxn modelId="{EED8B67A-9B95-4C40-94A7-4EB62A5C0692}" type="presOf" srcId="{915BFC19-BD35-A849-AB50-028A9150CDC1}" destId="{45266097-017D-8040-8843-54AE6C541095}" srcOrd="1" destOrd="0" presId="urn:microsoft.com/office/officeart/2005/8/layout/pyramid1"/>
    <dgm:cxn modelId="{5618709F-4DEC-4D44-992C-53963E2B59F6}" srcId="{4FAD193C-EEB2-7F4A-859F-3BBE476F53F0}" destId="{39BF646F-D1D4-3B48-BAFB-55B4667C90C0}" srcOrd="2" destOrd="0" parTransId="{6A4A8AAC-7C2D-724E-A720-9E43BFE6E5AB}" sibTransId="{878FA1DE-0ED5-DE40-BC44-590A7035CCFC}"/>
    <dgm:cxn modelId="{D178E09B-506D-5848-A488-DB874BC8AF6F}" srcId="{4FAD193C-EEB2-7F4A-859F-3BBE476F53F0}" destId="{5AA5B7C0-D94C-914F-BD92-882695C0D549}" srcOrd="0" destOrd="0" parTransId="{946901FB-1688-C94E-BD70-E7FA1CE5CAEE}" sibTransId="{5F6A71D3-47D8-274D-9D34-467CC2CD0068}"/>
    <dgm:cxn modelId="{D584DE38-789D-E84D-BF91-B18C354C5E6E}" type="presOf" srcId="{5AA5B7C0-D94C-914F-BD92-882695C0D549}" destId="{FBA9C603-EAFF-CF4B-9C62-40188EC62375}" srcOrd="0" destOrd="0" presId="urn:microsoft.com/office/officeart/2005/8/layout/pyramid1"/>
    <dgm:cxn modelId="{F982C895-77FF-B545-AB88-C50E7C6BC20A}" type="presOf" srcId="{5AA5B7C0-D94C-914F-BD92-882695C0D549}" destId="{EB4870B9-5CBD-214C-9D75-FB13F9F2ADC6}" srcOrd="1" destOrd="0" presId="urn:microsoft.com/office/officeart/2005/8/layout/pyramid1"/>
    <dgm:cxn modelId="{23DA196B-BBAD-F340-962C-A474B530C1AE}" srcId="{4FAD193C-EEB2-7F4A-859F-3BBE476F53F0}" destId="{915BFC19-BD35-A849-AB50-028A9150CDC1}" srcOrd="1" destOrd="0" parTransId="{80160DD7-8FC0-734D-A6C7-EF9B28B708F8}" sibTransId="{1E113CB4-A781-CA4A-B681-00C231CBBF39}"/>
    <dgm:cxn modelId="{397D58DE-195E-2949-A8A3-A81EC558EC77}" type="presOf" srcId="{915BFC19-BD35-A849-AB50-028A9150CDC1}" destId="{5E1F2800-C69D-9340-8AD6-492817754ED4}" srcOrd="0" destOrd="0" presId="urn:microsoft.com/office/officeart/2005/8/layout/pyramid1"/>
    <dgm:cxn modelId="{8CAF12D9-91AF-984C-B09B-2A31708162C7}" type="presOf" srcId="{4FAD193C-EEB2-7F4A-859F-3BBE476F53F0}" destId="{AA570822-C524-8C47-A7C6-9D91A1724ABF}" srcOrd="0" destOrd="0" presId="urn:microsoft.com/office/officeart/2005/8/layout/pyramid1"/>
    <dgm:cxn modelId="{53F1894A-8407-BB49-B753-4D95C5B54874}" type="presOf" srcId="{39BF646F-D1D4-3B48-BAFB-55B4667C90C0}" destId="{DB0640CD-5834-9341-B322-22BE3D56095B}" srcOrd="0" destOrd="0" presId="urn:microsoft.com/office/officeart/2005/8/layout/pyramid1"/>
    <dgm:cxn modelId="{AFEF1BC1-1193-5941-B490-05DF1BED5AC9}" type="presParOf" srcId="{AA570822-C524-8C47-A7C6-9D91A1724ABF}" destId="{796B8413-A61A-C142-B3E6-2893311519D0}" srcOrd="0" destOrd="0" presId="urn:microsoft.com/office/officeart/2005/8/layout/pyramid1"/>
    <dgm:cxn modelId="{B17E2DF6-2B21-884D-85FE-A05F96B21D6E}" type="presParOf" srcId="{796B8413-A61A-C142-B3E6-2893311519D0}" destId="{FBA9C603-EAFF-CF4B-9C62-40188EC62375}" srcOrd="0" destOrd="0" presId="urn:microsoft.com/office/officeart/2005/8/layout/pyramid1"/>
    <dgm:cxn modelId="{FACCBEB9-25DB-074D-BA53-1C1252FD8074}" type="presParOf" srcId="{796B8413-A61A-C142-B3E6-2893311519D0}" destId="{EB4870B9-5CBD-214C-9D75-FB13F9F2ADC6}" srcOrd="1" destOrd="0" presId="urn:microsoft.com/office/officeart/2005/8/layout/pyramid1"/>
    <dgm:cxn modelId="{EC63EE21-6998-6C46-9279-DED1D853B063}" type="presParOf" srcId="{AA570822-C524-8C47-A7C6-9D91A1724ABF}" destId="{275F0E7E-253D-E143-B3FD-916DFBE64C4C}" srcOrd="1" destOrd="0" presId="urn:microsoft.com/office/officeart/2005/8/layout/pyramid1"/>
    <dgm:cxn modelId="{945F98BD-0342-9A42-ADBD-8A189C1402F2}" type="presParOf" srcId="{275F0E7E-253D-E143-B3FD-916DFBE64C4C}" destId="{5E1F2800-C69D-9340-8AD6-492817754ED4}" srcOrd="0" destOrd="0" presId="urn:microsoft.com/office/officeart/2005/8/layout/pyramid1"/>
    <dgm:cxn modelId="{F7343812-396F-3146-BAEB-7FB3055696DA}" type="presParOf" srcId="{275F0E7E-253D-E143-B3FD-916DFBE64C4C}" destId="{45266097-017D-8040-8843-54AE6C541095}" srcOrd="1" destOrd="0" presId="urn:microsoft.com/office/officeart/2005/8/layout/pyramid1"/>
    <dgm:cxn modelId="{93B24D03-2F49-794D-BE3E-45243895AD70}" type="presParOf" srcId="{AA570822-C524-8C47-A7C6-9D91A1724ABF}" destId="{3422F130-8019-7E4E-B675-89650DDC71C6}" srcOrd="2" destOrd="0" presId="urn:microsoft.com/office/officeart/2005/8/layout/pyramid1"/>
    <dgm:cxn modelId="{A02F8FE5-5CBF-3B40-A337-2530AA77CF8F}" type="presParOf" srcId="{3422F130-8019-7E4E-B675-89650DDC71C6}" destId="{DB0640CD-5834-9341-B322-22BE3D56095B}" srcOrd="0" destOrd="0" presId="urn:microsoft.com/office/officeart/2005/8/layout/pyramid1"/>
    <dgm:cxn modelId="{516F6557-E3D0-C140-8DAD-B536432B6207}" type="presParOf" srcId="{3422F130-8019-7E4E-B675-89650DDC71C6}" destId="{5FF0D540-1BF7-2746-8E7E-36958E470719}" srcOrd="1" destOrd="0" presId="urn:microsoft.com/office/officeart/2005/8/layout/pyramid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FAD193C-EEB2-7F4A-859F-3BBE476F53F0}" type="doc">
      <dgm:prSet loTypeId="urn:microsoft.com/office/officeart/2005/8/layout/pyramid1" loCatId="" qsTypeId="urn:microsoft.com/office/officeart/2005/8/quickstyle/simple4" qsCatId="simple" csTypeId="urn:microsoft.com/office/officeart/2005/8/colors/accent1_2" csCatId="accent1" phldr="1"/>
      <dgm:spPr/>
    </dgm:pt>
    <dgm:pt modelId="{5AA5B7C0-D94C-914F-BD92-882695C0D549}">
      <dgm:prSet phldrT="[テキスト]"/>
      <dgm:spPr/>
      <dgm:t>
        <a:bodyPr/>
        <a:lstStyle/>
        <a:p>
          <a:r>
            <a:rPr kumimoji="1" lang="en-US" altLang="ja-JP" dirty="0" smtClean="0"/>
            <a:t>Product</a:t>
          </a:r>
          <a:endParaRPr kumimoji="1" lang="ja-JP" altLang="en-US" dirty="0"/>
        </a:p>
      </dgm:t>
    </dgm:pt>
    <dgm:pt modelId="{946901FB-1688-C94E-BD70-E7FA1CE5CAEE}" type="parTrans" cxnId="{D178E09B-506D-5848-A488-DB874BC8AF6F}">
      <dgm:prSet/>
      <dgm:spPr/>
      <dgm:t>
        <a:bodyPr/>
        <a:lstStyle/>
        <a:p>
          <a:endParaRPr kumimoji="1" lang="ja-JP" altLang="en-US"/>
        </a:p>
      </dgm:t>
    </dgm:pt>
    <dgm:pt modelId="{5F6A71D3-47D8-274D-9D34-467CC2CD0068}" type="sibTrans" cxnId="{D178E09B-506D-5848-A488-DB874BC8AF6F}">
      <dgm:prSet/>
      <dgm:spPr/>
      <dgm:t>
        <a:bodyPr/>
        <a:lstStyle/>
        <a:p>
          <a:endParaRPr kumimoji="1" lang="ja-JP" altLang="en-US"/>
        </a:p>
      </dgm:t>
    </dgm:pt>
    <dgm:pt modelId="{915BFC19-BD35-A849-AB50-028A9150CDC1}">
      <dgm:prSet phldrT="[テキスト]"/>
      <dgm:spPr/>
      <dgm:t>
        <a:bodyPr/>
        <a:lstStyle/>
        <a:p>
          <a:r>
            <a:rPr kumimoji="1" lang="en-US" altLang="ja-JP" dirty="0" smtClean="0"/>
            <a:t>Strategy</a:t>
          </a:r>
          <a:endParaRPr kumimoji="1" lang="ja-JP" altLang="en-US" dirty="0"/>
        </a:p>
      </dgm:t>
    </dgm:pt>
    <dgm:pt modelId="{80160DD7-8FC0-734D-A6C7-EF9B28B708F8}" type="parTrans" cxnId="{23DA196B-BBAD-F340-962C-A474B530C1AE}">
      <dgm:prSet/>
      <dgm:spPr/>
      <dgm:t>
        <a:bodyPr/>
        <a:lstStyle/>
        <a:p>
          <a:endParaRPr kumimoji="1" lang="ja-JP" altLang="en-US"/>
        </a:p>
      </dgm:t>
    </dgm:pt>
    <dgm:pt modelId="{1E113CB4-A781-CA4A-B681-00C231CBBF39}" type="sibTrans" cxnId="{23DA196B-BBAD-F340-962C-A474B530C1AE}">
      <dgm:prSet/>
      <dgm:spPr/>
      <dgm:t>
        <a:bodyPr/>
        <a:lstStyle/>
        <a:p>
          <a:endParaRPr kumimoji="1" lang="ja-JP" altLang="en-US"/>
        </a:p>
      </dgm:t>
    </dgm:pt>
    <dgm:pt modelId="{39BF646F-D1D4-3B48-BAFB-55B4667C90C0}">
      <dgm:prSet phldrT="[テキスト]"/>
      <dgm:spPr/>
      <dgm:t>
        <a:bodyPr/>
        <a:lstStyle/>
        <a:p>
          <a:r>
            <a:rPr kumimoji="1" lang="en-US" altLang="ja-JP" dirty="0" smtClean="0"/>
            <a:t>Vision</a:t>
          </a:r>
          <a:endParaRPr kumimoji="1" lang="ja-JP" altLang="en-US" dirty="0"/>
        </a:p>
      </dgm:t>
    </dgm:pt>
    <dgm:pt modelId="{6A4A8AAC-7C2D-724E-A720-9E43BFE6E5AB}" type="parTrans" cxnId="{5618709F-4DEC-4D44-992C-53963E2B59F6}">
      <dgm:prSet/>
      <dgm:spPr/>
      <dgm:t>
        <a:bodyPr/>
        <a:lstStyle/>
        <a:p>
          <a:endParaRPr kumimoji="1" lang="ja-JP" altLang="en-US"/>
        </a:p>
      </dgm:t>
    </dgm:pt>
    <dgm:pt modelId="{878FA1DE-0ED5-DE40-BC44-590A7035CCFC}" type="sibTrans" cxnId="{5618709F-4DEC-4D44-992C-53963E2B59F6}">
      <dgm:prSet/>
      <dgm:spPr/>
      <dgm:t>
        <a:bodyPr/>
        <a:lstStyle/>
        <a:p>
          <a:endParaRPr kumimoji="1" lang="ja-JP" altLang="en-US"/>
        </a:p>
      </dgm:t>
    </dgm:pt>
    <dgm:pt modelId="{AA570822-C524-8C47-A7C6-9D91A1724ABF}" type="pres">
      <dgm:prSet presAssocID="{4FAD193C-EEB2-7F4A-859F-3BBE476F53F0}" presName="Name0" presStyleCnt="0">
        <dgm:presLayoutVars>
          <dgm:dir/>
          <dgm:animLvl val="lvl"/>
          <dgm:resizeHandles val="exact"/>
        </dgm:presLayoutVars>
      </dgm:prSet>
      <dgm:spPr/>
    </dgm:pt>
    <dgm:pt modelId="{796B8413-A61A-C142-B3E6-2893311519D0}" type="pres">
      <dgm:prSet presAssocID="{5AA5B7C0-D94C-914F-BD92-882695C0D549}" presName="Name8" presStyleCnt="0"/>
      <dgm:spPr/>
    </dgm:pt>
    <dgm:pt modelId="{FBA9C603-EAFF-CF4B-9C62-40188EC62375}" type="pres">
      <dgm:prSet presAssocID="{5AA5B7C0-D94C-914F-BD92-882695C0D549}" presName="level" presStyleLbl="node1" presStyleIdx="0" presStyleCnt="3">
        <dgm:presLayoutVars>
          <dgm:chMax val="1"/>
          <dgm:bulletEnabled val="1"/>
        </dgm:presLayoutVars>
      </dgm:prSet>
      <dgm:spPr/>
      <dgm:t>
        <a:bodyPr/>
        <a:lstStyle/>
        <a:p>
          <a:endParaRPr kumimoji="1" lang="ja-JP" altLang="en-US"/>
        </a:p>
      </dgm:t>
    </dgm:pt>
    <dgm:pt modelId="{EB4870B9-5CBD-214C-9D75-FB13F9F2ADC6}" type="pres">
      <dgm:prSet presAssocID="{5AA5B7C0-D94C-914F-BD92-882695C0D549}" presName="levelTx" presStyleLbl="revTx" presStyleIdx="0" presStyleCnt="0">
        <dgm:presLayoutVars>
          <dgm:chMax val="1"/>
          <dgm:bulletEnabled val="1"/>
        </dgm:presLayoutVars>
      </dgm:prSet>
      <dgm:spPr/>
      <dgm:t>
        <a:bodyPr/>
        <a:lstStyle/>
        <a:p>
          <a:endParaRPr kumimoji="1" lang="ja-JP" altLang="en-US"/>
        </a:p>
      </dgm:t>
    </dgm:pt>
    <dgm:pt modelId="{275F0E7E-253D-E143-B3FD-916DFBE64C4C}" type="pres">
      <dgm:prSet presAssocID="{915BFC19-BD35-A849-AB50-028A9150CDC1}" presName="Name8" presStyleCnt="0"/>
      <dgm:spPr/>
    </dgm:pt>
    <dgm:pt modelId="{5E1F2800-C69D-9340-8AD6-492817754ED4}" type="pres">
      <dgm:prSet presAssocID="{915BFC19-BD35-A849-AB50-028A9150CDC1}" presName="level" presStyleLbl="node1" presStyleIdx="1" presStyleCnt="3">
        <dgm:presLayoutVars>
          <dgm:chMax val="1"/>
          <dgm:bulletEnabled val="1"/>
        </dgm:presLayoutVars>
      </dgm:prSet>
      <dgm:spPr/>
      <dgm:t>
        <a:bodyPr/>
        <a:lstStyle/>
        <a:p>
          <a:endParaRPr kumimoji="1" lang="ja-JP" altLang="en-US"/>
        </a:p>
      </dgm:t>
    </dgm:pt>
    <dgm:pt modelId="{45266097-017D-8040-8843-54AE6C541095}" type="pres">
      <dgm:prSet presAssocID="{915BFC19-BD35-A849-AB50-028A9150CDC1}" presName="levelTx" presStyleLbl="revTx" presStyleIdx="0" presStyleCnt="0">
        <dgm:presLayoutVars>
          <dgm:chMax val="1"/>
          <dgm:bulletEnabled val="1"/>
        </dgm:presLayoutVars>
      </dgm:prSet>
      <dgm:spPr/>
      <dgm:t>
        <a:bodyPr/>
        <a:lstStyle/>
        <a:p>
          <a:endParaRPr kumimoji="1" lang="ja-JP" altLang="en-US"/>
        </a:p>
      </dgm:t>
    </dgm:pt>
    <dgm:pt modelId="{3422F130-8019-7E4E-B675-89650DDC71C6}" type="pres">
      <dgm:prSet presAssocID="{39BF646F-D1D4-3B48-BAFB-55B4667C90C0}" presName="Name8" presStyleCnt="0"/>
      <dgm:spPr/>
    </dgm:pt>
    <dgm:pt modelId="{DB0640CD-5834-9341-B322-22BE3D56095B}" type="pres">
      <dgm:prSet presAssocID="{39BF646F-D1D4-3B48-BAFB-55B4667C90C0}" presName="level" presStyleLbl="node1" presStyleIdx="2" presStyleCnt="3">
        <dgm:presLayoutVars>
          <dgm:chMax val="1"/>
          <dgm:bulletEnabled val="1"/>
        </dgm:presLayoutVars>
      </dgm:prSet>
      <dgm:spPr/>
      <dgm:t>
        <a:bodyPr/>
        <a:lstStyle/>
        <a:p>
          <a:endParaRPr kumimoji="1" lang="ja-JP" altLang="en-US"/>
        </a:p>
      </dgm:t>
    </dgm:pt>
    <dgm:pt modelId="{5FF0D540-1BF7-2746-8E7E-36958E470719}" type="pres">
      <dgm:prSet presAssocID="{39BF646F-D1D4-3B48-BAFB-55B4667C90C0}" presName="levelTx" presStyleLbl="revTx" presStyleIdx="0" presStyleCnt="0">
        <dgm:presLayoutVars>
          <dgm:chMax val="1"/>
          <dgm:bulletEnabled val="1"/>
        </dgm:presLayoutVars>
      </dgm:prSet>
      <dgm:spPr/>
      <dgm:t>
        <a:bodyPr/>
        <a:lstStyle/>
        <a:p>
          <a:endParaRPr kumimoji="1" lang="ja-JP" altLang="en-US"/>
        </a:p>
      </dgm:t>
    </dgm:pt>
  </dgm:ptLst>
  <dgm:cxnLst>
    <dgm:cxn modelId="{23DA196B-BBAD-F340-962C-A474B530C1AE}" srcId="{4FAD193C-EEB2-7F4A-859F-3BBE476F53F0}" destId="{915BFC19-BD35-A849-AB50-028A9150CDC1}" srcOrd="1" destOrd="0" parTransId="{80160DD7-8FC0-734D-A6C7-EF9B28B708F8}" sibTransId="{1E113CB4-A781-CA4A-B681-00C231CBBF39}"/>
    <dgm:cxn modelId="{66A7452F-7739-4D4B-949B-FB7B7C32D37B}" type="presOf" srcId="{915BFC19-BD35-A849-AB50-028A9150CDC1}" destId="{5E1F2800-C69D-9340-8AD6-492817754ED4}" srcOrd="0" destOrd="0" presId="urn:microsoft.com/office/officeart/2005/8/layout/pyramid1"/>
    <dgm:cxn modelId="{D178E09B-506D-5848-A488-DB874BC8AF6F}" srcId="{4FAD193C-EEB2-7F4A-859F-3BBE476F53F0}" destId="{5AA5B7C0-D94C-914F-BD92-882695C0D549}" srcOrd="0" destOrd="0" parTransId="{946901FB-1688-C94E-BD70-E7FA1CE5CAEE}" sibTransId="{5F6A71D3-47D8-274D-9D34-467CC2CD0068}"/>
    <dgm:cxn modelId="{C024DC04-8829-DD40-BF9C-25A6AD1B7F18}" type="presOf" srcId="{5AA5B7C0-D94C-914F-BD92-882695C0D549}" destId="{EB4870B9-5CBD-214C-9D75-FB13F9F2ADC6}" srcOrd="1" destOrd="0" presId="urn:microsoft.com/office/officeart/2005/8/layout/pyramid1"/>
    <dgm:cxn modelId="{64A18615-EA27-FF43-9EA7-46E4C2FEC22A}" type="presOf" srcId="{39BF646F-D1D4-3B48-BAFB-55B4667C90C0}" destId="{5FF0D540-1BF7-2746-8E7E-36958E470719}" srcOrd="1" destOrd="0" presId="urn:microsoft.com/office/officeart/2005/8/layout/pyramid1"/>
    <dgm:cxn modelId="{5618709F-4DEC-4D44-992C-53963E2B59F6}" srcId="{4FAD193C-EEB2-7F4A-859F-3BBE476F53F0}" destId="{39BF646F-D1D4-3B48-BAFB-55B4667C90C0}" srcOrd="2" destOrd="0" parTransId="{6A4A8AAC-7C2D-724E-A720-9E43BFE6E5AB}" sibTransId="{878FA1DE-0ED5-DE40-BC44-590A7035CCFC}"/>
    <dgm:cxn modelId="{06544ECB-F2B6-C041-9AFE-7054D8D6887F}" type="presOf" srcId="{4FAD193C-EEB2-7F4A-859F-3BBE476F53F0}" destId="{AA570822-C524-8C47-A7C6-9D91A1724ABF}" srcOrd="0" destOrd="0" presId="urn:microsoft.com/office/officeart/2005/8/layout/pyramid1"/>
    <dgm:cxn modelId="{77F6C912-9BEF-3845-B91C-52D5B569716B}" type="presOf" srcId="{5AA5B7C0-D94C-914F-BD92-882695C0D549}" destId="{FBA9C603-EAFF-CF4B-9C62-40188EC62375}" srcOrd="0" destOrd="0" presId="urn:microsoft.com/office/officeart/2005/8/layout/pyramid1"/>
    <dgm:cxn modelId="{C91B8F6B-87B8-BE42-B98B-C3EECEAA8B39}" type="presOf" srcId="{915BFC19-BD35-A849-AB50-028A9150CDC1}" destId="{45266097-017D-8040-8843-54AE6C541095}" srcOrd="1" destOrd="0" presId="urn:microsoft.com/office/officeart/2005/8/layout/pyramid1"/>
    <dgm:cxn modelId="{366B7E53-D3E5-E04D-B251-0E29B632E7CA}" type="presOf" srcId="{39BF646F-D1D4-3B48-BAFB-55B4667C90C0}" destId="{DB0640CD-5834-9341-B322-22BE3D56095B}" srcOrd="0" destOrd="0" presId="urn:microsoft.com/office/officeart/2005/8/layout/pyramid1"/>
    <dgm:cxn modelId="{111AA1C4-0B35-4740-BDB8-2083DDE697A3}" type="presParOf" srcId="{AA570822-C524-8C47-A7C6-9D91A1724ABF}" destId="{796B8413-A61A-C142-B3E6-2893311519D0}" srcOrd="0" destOrd="0" presId="urn:microsoft.com/office/officeart/2005/8/layout/pyramid1"/>
    <dgm:cxn modelId="{8EA01AAE-E0E7-F54F-ADC5-AD3DF4065FFB}" type="presParOf" srcId="{796B8413-A61A-C142-B3E6-2893311519D0}" destId="{FBA9C603-EAFF-CF4B-9C62-40188EC62375}" srcOrd="0" destOrd="0" presId="urn:microsoft.com/office/officeart/2005/8/layout/pyramid1"/>
    <dgm:cxn modelId="{C038E292-D91F-E545-B0C1-4E59E17D7E0D}" type="presParOf" srcId="{796B8413-A61A-C142-B3E6-2893311519D0}" destId="{EB4870B9-5CBD-214C-9D75-FB13F9F2ADC6}" srcOrd="1" destOrd="0" presId="urn:microsoft.com/office/officeart/2005/8/layout/pyramid1"/>
    <dgm:cxn modelId="{BB3A0B05-D776-E148-894E-B3AE6F87D9DC}" type="presParOf" srcId="{AA570822-C524-8C47-A7C6-9D91A1724ABF}" destId="{275F0E7E-253D-E143-B3FD-916DFBE64C4C}" srcOrd="1" destOrd="0" presId="urn:microsoft.com/office/officeart/2005/8/layout/pyramid1"/>
    <dgm:cxn modelId="{6991A410-B19E-644B-AB34-4F52F2E4D9DF}" type="presParOf" srcId="{275F0E7E-253D-E143-B3FD-916DFBE64C4C}" destId="{5E1F2800-C69D-9340-8AD6-492817754ED4}" srcOrd="0" destOrd="0" presId="urn:microsoft.com/office/officeart/2005/8/layout/pyramid1"/>
    <dgm:cxn modelId="{1F35948B-8379-8D42-96DD-DB49D2AB08FF}" type="presParOf" srcId="{275F0E7E-253D-E143-B3FD-916DFBE64C4C}" destId="{45266097-017D-8040-8843-54AE6C541095}" srcOrd="1" destOrd="0" presId="urn:microsoft.com/office/officeart/2005/8/layout/pyramid1"/>
    <dgm:cxn modelId="{B85301ED-B7A7-004C-AEDC-7B5D4F824A6A}" type="presParOf" srcId="{AA570822-C524-8C47-A7C6-9D91A1724ABF}" destId="{3422F130-8019-7E4E-B675-89650DDC71C6}" srcOrd="2" destOrd="0" presId="urn:microsoft.com/office/officeart/2005/8/layout/pyramid1"/>
    <dgm:cxn modelId="{723A139A-5304-D744-8BC1-61CDDE1F3666}" type="presParOf" srcId="{3422F130-8019-7E4E-B675-89650DDC71C6}" destId="{DB0640CD-5834-9341-B322-22BE3D56095B}" srcOrd="0" destOrd="0" presId="urn:microsoft.com/office/officeart/2005/8/layout/pyramid1"/>
    <dgm:cxn modelId="{27575BAD-9787-4A4D-AA13-3C897E8A04D8}" type="presParOf" srcId="{3422F130-8019-7E4E-B675-89650DDC71C6}" destId="{5FF0D540-1BF7-2746-8E7E-36958E470719}"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BB71C6A-0F4B-4D4B-8BC0-540D5F0C7A42}" type="doc">
      <dgm:prSet loTypeId="urn:microsoft.com/office/officeart/2005/8/layout/process1" loCatId="" qsTypeId="urn:microsoft.com/office/officeart/2005/8/quickstyle/simple2" qsCatId="simple" csTypeId="urn:microsoft.com/office/officeart/2005/8/colors/accent1_2" csCatId="accent1" phldr="1"/>
      <dgm:spPr/>
    </dgm:pt>
    <dgm:pt modelId="{42D8E049-CD78-D34D-95D1-D8BEB5FE5561}">
      <dgm:prSet phldrT="[テキスト]" custT="1"/>
      <dgm:spPr/>
      <dgm:t>
        <a:bodyPr/>
        <a:lstStyle/>
        <a:p>
          <a:r>
            <a:rPr kumimoji="1" lang="en-US" altLang="ja-JP" sz="1600" dirty="0" smtClean="0"/>
            <a:t>PROBLEM/SOLUTION</a:t>
          </a:r>
          <a:br>
            <a:rPr kumimoji="1" lang="en-US" altLang="ja-JP" sz="1600" dirty="0" smtClean="0"/>
          </a:br>
          <a:r>
            <a:rPr kumimoji="1" lang="en-US" altLang="ja-JP" sz="1600" dirty="0" smtClean="0"/>
            <a:t>FIT</a:t>
          </a:r>
          <a:endParaRPr kumimoji="1" lang="ja-JP" altLang="en-US" sz="1600" dirty="0"/>
        </a:p>
      </dgm:t>
    </dgm:pt>
    <dgm:pt modelId="{5C136AAC-EC8E-704E-B2DE-755A07A7FB9D}" type="parTrans" cxnId="{9D37025F-14AC-684E-A382-ABE37CF14525}">
      <dgm:prSet/>
      <dgm:spPr/>
      <dgm:t>
        <a:bodyPr/>
        <a:lstStyle/>
        <a:p>
          <a:endParaRPr kumimoji="1" lang="ja-JP" altLang="en-US"/>
        </a:p>
      </dgm:t>
    </dgm:pt>
    <dgm:pt modelId="{5BA25CED-EDAF-A64B-B28E-C42A69ED8C6F}" type="sibTrans" cxnId="{9D37025F-14AC-684E-A382-ABE37CF14525}">
      <dgm:prSet/>
      <dgm:spPr/>
      <dgm:t>
        <a:bodyPr/>
        <a:lstStyle/>
        <a:p>
          <a:endParaRPr kumimoji="1" lang="ja-JP" altLang="en-US"/>
        </a:p>
      </dgm:t>
    </dgm:pt>
    <dgm:pt modelId="{563F9068-8FB5-6F47-92F7-671B2FFE3154}">
      <dgm:prSet phldrT="[テキスト]" custT="1"/>
      <dgm:spPr/>
      <dgm:t>
        <a:bodyPr/>
        <a:lstStyle/>
        <a:p>
          <a:r>
            <a:rPr kumimoji="1" lang="en-US" altLang="ja-JP" sz="1600" dirty="0" smtClean="0"/>
            <a:t>PRODUCT/MARKET</a:t>
          </a:r>
          <a:br>
            <a:rPr kumimoji="1" lang="en-US" altLang="ja-JP" sz="1600" dirty="0" smtClean="0"/>
          </a:br>
          <a:r>
            <a:rPr kumimoji="1" lang="en-US" altLang="ja-JP" sz="1600" dirty="0" smtClean="0"/>
            <a:t>FIT</a:t>
          </a:r>
          <a:endParaRPr kumimoji="1" lang="ja-JP" altLang="en-US" sz="1600" dirty="0"/>
        </a:p>
      </dgm:t>
    </dgm:pt>
    <dgm:pt modelId="{87277F3A-0B7E-7D48-9ACB-0A041CE0AE5E}" type="parTrans" cxnId="{E543FF3F-AE7B-4544-8F0E-8A991FD1496F}">
      <dgm:prSet/>
      <dgm:spPr/>
      <dgm:t>
        <a:bodyPr/>
        <a:lstStyle/>
        <a:p>
          <a:endParaRPr kumimoji="1" lang="ja-JP" altLang="en-US"/>
        </a:p>
      </dgm:t>
    </dgm:pt>
    <dgm:pt modelId="{D4E7843A-EC4B-EE4F-8C2B-B871CCFB7BCE}" type="sibTrans" cxnId="{E543FF3F-AE7B-4544-8F0E-8A991FD1496F}">
      <dgm:prSet/>
      <dgm:spPr/>
      <dgm:t>
        <a:bodyPr/>
        <a:lstStyle/>
        <a:p>
          <a:endParaRPr kumimoji="1" lang="ja-JP" altLang="en-US"/>
        </a:p>
      </dgm:t>
    </dgm:pt>
    <dgm:pt modelId="{9A654CA2-0BC4-FF4E-8585-041BD200D195}">
      <dgm:prSet phldrT="[テキスト]" custT="1"/>
      <dgm:spPr/>
      <dgm:t>
        <a:bodyPr/>
        <a:lstStyle/>
        <a:p>
          <a:r>
            <a:rPr kumimoji="1" lang="en-US" altLang="ja-JP" sz="1600" dirty="0" smtClean="0"/>
            <a:t>SCALE</a:t>
          </a:r>
          <a:endParaRPr kumimoji="1" lang="ja-JP" altLang="en-US" sz="1600" dirty="0"/>
        </a:p>
      </dgm:t>
    </dgm:pt>
    <dgm:pt modelId="{8787F60B-1011-674E-B5FF-8834B0CC2200}" type="parTrans" cxnId="{E4FC01DA-D0B2-1A40-871A-42B61EE5162A}">
      <dgm:prSet/>
      <dgm:spPr/>
      <dgm:t>
        <a:bodyPr/>
        <a:lstStyle/>
        <a:p>
          <a:endParaRPr kumimoji="1" lang="ja-JP" altLang="en-US"/>
        </a:p>
      </dgm:t>
    </dgm:pt>
    <dgm:pt modelId="{527555FD-BC09-0D49-BD04-932EB23C1CAC}" type="sibTrans" cxnId="{E4FC01DA-D0B2-1A40-871A-42B61EE5162A}">
      <dgm:prSet/>
      <dgm:spPr/>
      <dgm:t>
        <a:bodyPr/>
        <a:lstStyle/>
        <a:p>
          <a:endParaRPr kumimoji="1" lang="ja-JP" altLang="en-US"/>
        </a:p>
      </dgm:t>
    </dgm:pt>
    <dgm:pt modelId="{D4B9735B-2986-5D4F-8026-25EE504E55A2}" type="pres">
      <dgm:prSet presAssocID="{2BB71C6A-0F4B-4D4B-8BC0-540D5F0C7A42}" presName="Name0" presStyleCnt="0">
        <dgm:presLayoutVars>
          <dgm:dir/>
          <dgm:resizeHandles val="exact"/>
        </dgm:presLayoutVars>
      </dgm:prSet>
      <dgm:spPr/>
    </dgm:pt>
    <dgm:pt modelId="{7DBEC25B-C257-0D43-904F-107784AE7AA9}" type="pres">
      <dgm:prSet presAssocID="{42D8E049-CD78-D34D-95D1-D8BEB5FE5561}" presName="node" presStyleLbl="node1" presStyleIdx="0" presStyleCnt="3">
        <dgm:presLayoutVars>
          <dgm:bulletEnabled val="1"/>
        </dgm:presLayoutVars>
      </dgm:prSet>
      <dgm:spPr/>
      <dgm:t>
        <a:bodyPr/>
        <a:lstStyle/>
        <a:p>
          <a:endParaRPr kumimoji="1" lang="ja-JP" altLang="en-US"/>
        </a:p>
      </dgm:t>
    </dgm:pt>
    <dgm:pt modelId="{5EBEFD47-05B3-CB4F-8BCD-BE9C5A20F687}" type="pres">
      <dgm:prSet presAssocID="{5BA25CED-EDAF-A64B-B28E-C42A69ED8C6F}" presName="sibTrans" presStyleLbl="sibTrans2D1" presStyleIdx="0" presStyleCnt="2"/>
      <dgm:spPr/>
      <dgm:t>
        <a:bodyPr/>
        <a:lstStyle/>
        <a:p>
          <a:endParaRPr kumimoji="1" lang="ja-JP" altLang="en-US"/>
        </a:p>
      </dgm:t>
    </dgm:pt>
    <dgm:pt modelId="{4DFC2A6B-51AD-2A48-82A0-86458ED8FB8F}" type="pres">
      <dgm:prSet presAssocID="{5BA25CED-EDAF-A64B-B28E-C42A69ED8C6F}" presName="connectorText" presStyleLbl="sibTrans2D1" presStyleIdx="0" presStyleCnt="2"/>
      <dgm:spPr/>
      <dgm:t>
        <a:bodyPr/>
        <a:lstStyle/>
        <a:p>
          <a:endParaRPr kumimoji="1" lang="ja-JP" altLang="en-US"/>
        </a:p>
      </dgm:t>
    </dgm:pt>
    <dgm:pt modelId="{A71F3882-29B0-C040-8C4D-BF5535E8D68B}" type="pres">
      <dgm:prSet presAssocID="{563F9068-8FB5-6F47-92F7-671B2FFE3154}" presName="node" presStyleLbl="node1" presStyleIdx="1" presStyleCnt="3">
        <dgm:presLayoutVars>
          <dgm:bulletEnabled val="1"/>
        </dgm:presLayoutVars>
      </dgm:prSet>
      <dgm:spPr/>
      <dgm:t>
        <a:bodyPr/>
        <a:lstStyle/>
        <a:p>
          <a:endParaRPr kumimoji="1" lang="ja-JP" altLang="en-US"/>
        </a:p>
      </dgm:t>
    </dgm:pt>
    <dgm:pt modelId="{945EAB11-BDE0-864B-B15F-99F7098CC86E}" type="pres">
      <dgm:prSet presAssocID="{D4E7843A-EC4B-EE4F-8C2B-B871CCFB7BCE}" presName="sibTrans" presStyleLbl="sibTrans2D1" presStyleIdx="1" presStyleCnt="2"/>
      <dgm:spPr/>
      <dgm:t>
        <a:bodyPr/>
        <a:lstStyle/>
        <a:p>
          <a:endParaRPr kumimoji="1" lang="ja-JP" altLang="en-US"/>
        </a:p>
      </dgm:t>
    </dgm:pt>
    <dgm:pt modelId="{CB07DC0D-2E8E-8C42-811A-2E225AFDD252}" type="pres">
      <dgm:prSet presAssocID="{D4E7843A-EC4B-EE4F-8C2B-B871CCFB7BCE}" presName="connectorText" presStyleLbl="sibTrans2D1" presStyleIdx="1" presStyleCnt="2"/>
      <dgm:spPr/>
      <dgm:t>
        <a:bodyPr/>
        <a:lstStyle/>
        <a:p>
          <a:endParaRPr kumimoji="1" lang="ja-JP" altLang="en-US"/>
        </a:p>
      </dgm:t>
    </dgm:pt>
    <dgm:pt modelId="{AE9270A4-0384-834C-BFC7-20E66D40BBB0}" type="pres">
      <dgm:prSet presAssocID="{9A654CA2-0BC4-FF4E-8585-041BD200D195}" presName="node" presStyleLbl="node1" presStyleIdx="2" presStyleCnt="3">
        <dgm:presLayoutVars>
          <dgm:bulletEnabled val="1"/>
        </dgm:presLayoutVars>
      </dgm:prSet>
      <dgm:spPr/>
      <dgm:t>
        <a:bodyPr/>
        <a:lstStyle/>
        <a:p>
          <a:endParaRPr kumimoji="1" lang="ja-JP" altLang="en-US"/>
        </a:p>
      </dgm:t>
    </dgm:pt>
  </dgm:ptLst>
  <dgm:cxnLst>
    <dgm:cxn modelId="{9D37025F-14AC-684E-A382-ABE37CF14525}" srcId="{2BB71C6A-0F4B-4D4B-8BC0-540D5F0C7A42}" destId="{42D8E049-CD78-D34D-95D1-D8BEB5FE5561}" srcOrd="0" destOrd="0" parTransId="{5C136AAC-EC8E-704E-B2DE-755A07A7FB9D}" sibTransId="{5BA25CED-EDAF-A64B-B28E-C42A69ED8C6F}"/>
    <dgm:cxn modelId="{AD519A7A-0E42-9A4C-97DD-3905ADC26404}" type="presOf" srcId="{9A654CA2-0BC4-FF4E-8585-041BD200D195}" destId="{AE9270A4-0384-834C-BFC7-20E66D40BBB0}" srcOrd="0" destOrd="0" presId="urn:microsoft.com/office/officeart/2005/8/layout/process1"/>
    <dgm:cxn modelId="{E4FC01DA-D0B2-1A40-871A-42B61EE5162A}" srcId="{2BB71C6A-0F4B-4D4B-8BC0-540D5F0C7A42}" destId="{9A654CA2-0BC4-FF4E-8585-041BD200D195}" srcOrd="2" destOrd="0" parTransId="{8787F60B-1011-674E-B5FF-8834B0CC2200}" sibTransId="{527555FD-BC09-0D49-BD04-932EB23C1CAC}"/>
    <dgm:cxn modelId="{DCC1303D-50A1-DC4A-A5E0-A60905572DE4}" type="presOf" srcId="{D4E7843A-EC4B-EE4F-8C2B-B871CCFB7BCE}" destId="{CB07DC0D-2E8E-8C42-811A-2E225AFDD252}" srcOrd="1" destOrd="0" presId="urn:microsoft.com/office/officeart/2005/8/layout/process1"/>
    <dgm:cxn modelId="{E543FF3F-AE7B-4544-8F0E-8A991FD1496F}" srcId="{2BB71C6A-0F4B-4D4B-8BC0-540D5F0C7A42}" destId="{563F9068-8FB5-6F47-92F7-671B2FFE3154}" srcOrd="1" destOrd="0" parTransId="{87277F3A-0B7E-7D48-9ACB-0A041CE0AE5E}" sibTransId="{D4E7843A-EC4B-EE4F-8C2B-B871CCFB7BCE}"/>
    <dgm:cxn modelId="{4BB05F0B-7E33-FC45-BCF7-DBF5EC1E6A43}" type="presOf" srcId="{5BA25CED-EDAF-A64B-B28E-C42A69ED8C6F}" destId="{5EBEFD47-05B3-CB4F-8BCD-BE9C5A20F687}" srcOrd="0" destOrd="0" presId="urn:microsoft.com/office/officeart/2005/8/layout/process1"/>
    <dgm:cxn modelId="{DD74B3D5-A10D-474C-A24F-1A774D1A694A}" type="presOf" srcId="{5BA25CED-EDAF-A64B-B28E-C42A69ED8C6F}" destId="{4DFC2A6B-51AD-2A48-82A0-86458ED8FB8F}" srcOrd="1" destOrd="0" presId="urn:microsoft.com/office/officeart/2005/8/layout/process1"/>
    <dgm:cxn modelId="{AB372045-ECA7-8E4D-9EEB-846883BE3EF3}" type="presOf" srcId="{563F9068-8FB5-6F47-92F7-671B2FFE3154}" destId="{A71F3882-29B0-C040-8C4D-BF5535E8D68B}" srcOrd="0" destOrd="0" presId="urn:microsoft.com/office/officeart/2005/8/layout/process1"/>
    <dgm:cxn modelId="{49FA8D39-2421-C640-97F0-658A68F5E959}" type="presOf" srcId="{42D8E049-CD78-D34D-95D1-D8BEB5FE5561}" destId="{7DBEC25B-C257-0D43-904F-107784AE7AA9}" srcOrd="0" destOrd="0" presId="urn:microsoft.com/office/officeart/2005/8/layout/process1"/>
    <dgm:cxn modelId="{BAB601BB-8FD0-7948-99EA-A1A7A3C493B6}" type="presOf" srcId="{2BB71C6A-0F4B-4D4B-8BC0-540D5F0C7A42}" destId="{D4B9735B-2986-5D4F-8026-25EE504E55A2}" srcOrd="0" destOrd="0" presId="urn:microsoft.com/office/officeart/2005/8/layout/process1"/>
    <dgm:cxn modelId="{2015C14B-6E70-8D4F-A5E8-F7950C0E3D70}" type="presOf" srcId="{D4E7843A-EC4B-EE4F-8C2B-B871CCFB7BCE}" destId="{945EAB11-BDE0-864B-B15F-99F7098CC86E}" srcOrd="0" destOrd="0" presId="urn:microsoft.com/office/officeart/2005/8/layout/process1"/>
    <dgm:cxn modelId="{6C7F8B6E-6AA5-FE4A-9610-0B2A6002A3E9}" type="presParOf" srcId="{D4B9735B-2986-5D4F-8026-25EE504E55A2}" destId="{7DBEC25B-C257-0D43-904F-107784AE7AA9}" srcOrd="0" destOrd="0" presId="urn:microsoft.com/office/officeart/2005/8/layout/process1"/>
    <dgm:cxn modelId="{308C248A-3A07-DC48-9632-DECA380EE131}" type="presParOf" srcId="{D4B9735B-2986-5D4F-8026-25EE504E55A2}" destId="{5EBEFD47-05B3-CB4F-8BCD-BE9C5A20F687}" srcOrd="1" destOrd="0" presId="urn:microsoft.com/office/officeart/2005/8/layout/process1"/>
    <dgm:cxn modelId="{58AFD21D-FA5E-FA4E-9CCA-974EBA784072}" type="presParOf" srcId="{5EBEFD47-05B3-CB4F-8BCD-BE9C5A20F687}" destId="{4DFC2A6B-51AD-2A48-82A0-86458ED8FB8F}" srcOrd="0" destOrd="0" presId="urn:microsoft.com/office/officeart/2005/8/layout/process1"/>
    <dgm:cxn modelId="{853E02E4-FF5A-264F-AF74-A13BE284C88E}" type="presParOf" srcId="{D4B9735B-2986-5D4F-8026-25EE504E55A2}" destId="{A71F3882-29B0-C040-8C4D-BF5535E8D68B}" srcOrd="2" destOrd="0" presId="urn:microsoft.com/office/officeart/2005/8/layout/process1"/>
    <dgm:cxn modelId="{8AEA082F-F856-2045-8DBD-966AB396EBC6}" type="presParOf" srcId="{D4B9735B-2986-5D4F-8026-25EE504E55A2}" destId="{945EAB11-BDE0-864B-B15F-99F7098CC86E}" srcOrd="3" destOrd="0" presId="urn:microsoft.com/office/officeart/2005/8/layout/process1"/>
    <dgm:cxn modelId="{AA717B6D-A2B1-1F46-AE47-AFD05D99EBAF}" type="presParOf" srcId="{945EAB11-BDE0-864B-B15F-99F7098CC86E}" destId="{CB07DC0D-2E8E-8C42-811A-2E225AFDD252}" srcOrd="0" destOrd="0" presId="urn:microsoft.com/office/officeart/2005/8/layout/process1"/>
    <dgm:cxn modelId="{A6EC18D6-D4CE-C244-A743-052C05596439}" type="presParOf" srcId="{D4B9735B-2986-5D4F-8026-25EE504E55A2}" destId="{AE9270A4-0384-834C-BFC7-20E66D40BBB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BB71C6A-0F4B-4D4B-8BC0-540D5F0C7A42}" type="doc">
      <dgm:prSet loTypeId="urn:microsoft.com/office/officeart/2005/8/layout/process1" loCatId="" qsTypeId="urn:microsoft.com/office/officeart/2005/8/quickstyle/simple2" qsCatId="simple" csTypeId="urn:microsoft.com/office/officeart/2005/8/colors/accent1_2" csCatId="accent1" phldr="1"/>
      <dgm:spPr/>
    </dgm:pt>
    <dgm:pt modelId="{42D8E049-CD78-D34D-95D1-D8BEB5FE5561}">
      <dgm:prSet phldrT="[テキスト]" custT="1"/>
      <dgm:spPr/>
      <dgm:t>
        <a:bodyPr/>
        <a:lstStyle/>
        <a:p>
          <a:r>
            <a:rPr kumimoji="1" lang="en-US" altLang="ja-JP" sz="1600" dirty="0" smtClean="0"/>
            <a:t>PROBLEM/SOLUTION</a:t>
          </a:r>
          <a:br>
            <a:rPr kumimoji="1" lang="en-US" altLang="ja-JP" sz="1600" dirty="0" smtClean="0"/>
          </a:br>
          <a:r>
            <a:rPr kumimoji="1" lang="en-US" altLang="ja-JP" sz="1600" dirty="0" smtClean="0"/>
            <a:t>FIT</a:t>
          </a:r>
          <a:endParaRPr kumimoji="1" lang="ja-JP" altLang="en-US" sz="1600" dirty="0"/>
        </a:p>
      </dgm:t>
    </dgm:pt>
    <dgm:pt modelId="{5C136AAC-EC8E-704E-B2DE-755A07A7FB9D}" type="parTrans" cxnId="{9D37025F-14AC-684E-A382-ABE37CF14525}">
      <dgm:prSet/>
      <dgm:spPr/>
      <dgm:t>
        <a:bodyPr/>
        <a:lstStyle/>
        <a:p>
          <a:endParaRPr kumimoji="1" lang="ja-JP" altLang="en-US"/>
        </a:p>
      </dgm:t>
    </dgm:pt>
    <dgm:pt modelId="{5BA25CED-EDAF-A64B-B28E-C42A69ED8C6F}" type="sibTrans" cxnId="{9D37025F-14AC-684E-A382-ABE37CF14525}">
      <dgm:prSet/>
      <dgm:spPr/>
      <dgm:t>
        <a:bodyPr/>
        <a:lstStyle/>
        <a:p>
          <a:endParaRPr kumimoji="1" lang="ja-JP" altLang="en-US"/>
        </a:p>
      </dgm:t>
    </dgm:pt>
    <dgm:pt modelId="{563F9068-8FB5-6F47-92F7-671B2FFE3154}">
      <dgm:prSet phldrT="[テキスト]" custT="1"/>
      <dgm:spPr/>
      <dgm:t>
        <a:bodyPr/>
        <a:lstStyle/>
        <a:p>
          <a:r>
            <a:rPr kumimoji="1" lang="en-US" altLang="ja-JP" sz="1600" dirty="0" smtClean="0"/>
            <a:t>PRODUCT/MARKET</a:t>
          </a:r>
          <a:br>
            <a:rPr kumimoji="1" lang="en-US" altLang="ja-JP" sz="1600" dirty="0" smtClean="0"/>
          </a:br>
          <a:r>
            <a:rPr kumimoji="1" lang="en-US" altLang="ja-JP" sz="1600" dirty="0" smtClean="0"/>
            <a:t>FIT</a:t>
          </a:r>
          <a:endParaRPr kumimoji="1" lang="ja-JP" altLang="en-US" sz="1600" dirty="0"/>
        </a:p>
      </dgm:t>
    </dgm:pt>
    <dgm:pt modelId="{87277F3A-0B7E-7D48-9ACB-0A041CE0AE5E}" type="parTrans" cxnId="{E543FF3F-AE7B-4544-8F0E-8A991FD1496F}">
      <dgm:prSet/>
      <dgm:spPr/>
      <dgm:t>
        <a:bodyPr/>
        <a:lstStyle/>
        <a:p>
          <a:endParaRPr kumimoji="1" lang="ja-JP" altLang="en-US"/>
        </a:p>
      </dgm:t>
    </dgm:pt>
    <dgm:pt modelId="{D4E7843A-EC4B-EE4F-8C2B-B871CCFB7BCE}" type="sibTrans" cxnId="{E543FF3F-AE7B-4544-8F0E-8A991FD1496F}">
      <dgm:prSet/>
      <dgm:spPr/>
      <dgm:t>
        <a:bodyPr/>
        <a:lstStyle/>
        <a:p>
          <a:endParaRPr kumimoji="1" lang="ja-JP" altLang="en-US"/>
        </a:p>
      </dgm:t>
    </dgm:pt>
    <dgm:pt modelId="{9A654CA2-0BC4-FF4E-8585-041BD200D195}">
      <dgm:prSet phldrT="[テキスト]" custT="1"/>
      <dgm:spPr/>
      <dgm:t>
        <a:bodyPr/>
        <a:lstStyle/>
        <a:p>
          <a:r>
            <a:rPr kumimoji="1" lang="en-US" altLang="ja-JP" sz="1600" smtClean="0"/>
            <a:t>SCALE</a:t>
          </a:r>
          <a:endParaRPr kumimoji="1" lang="ja-JP" altLang="en-US" sz="1600" dirty="0"/>
        </a:p>
      </dgm:t>
    </dgm:pt>
    <dgm:pt modelId="{8787F60B-1011-674E-B5FF-8834B0CC2200}" type="parTrans" cxnId="{E4FC01DA-D0B2-1A40-871A-42B61EE5162A}">
      <dgm:prSet/>
      <dgm:spPr/>
      <dgm:t>
        <a:bodyPr/>
        <a:lstStyle/>
        <a:p>
          <a:endParaRPr kumimoji="1" lang="ja-JP" altLang="en-US"/>
        </a:p>
      </dgm:t>
    </dgm:pt>
    <dgm:pt modelId="{527555FD-BC09-0D49-BD04-932EB23C1CAC}" type="sibTrans" cxnId="{E4FC01DA-D0B2-1A40-871A-42B61EE5162A}">
      <dgm:prSet/>
      <dgm:spPr/>
      <dgm:t>
        <a:bodyPr/>
        <a:lstStyle/>
        <a:p>
          <a:endParaRPr kumimoji="1" lang="ja-JP" altLang="en-US"/>
        </a:p>
      </dgm:t>
    </dgm:pt>
    <dgm:pt modelId="{D4B9735B-2986-5D4F-8026-25EE504E55A2}" type="pres">
      <dgm:prSet presAssocID="{2BB71C6A-0F4B-4D4B-8BC0-540D5F0C7A42}" presName="Name0" presStyleCnt="0">
        <dgm:presLayoutVars>
          <dgm:dir/>
          <dgm:resizeHandles val="exact"/>
        </dgm:presLayoutVars>
      </dgm:prSet>
      <dgm:spPr/>
    </dgm:pt>
    <dgm:pt modelId="{7DBEC25B-C257-0D43-904F-107784AE7AA9}" type="pres">
      <dgm:prSet presAssocID="{42D8E049-CD78-D34D-95D1-D8BEB5FE5561}" presName="node" presStyleLbl="node1" presStyleIdx="0" presStyleCnt="3">
        <dgm:presLayoutVars>
          <dgm:bulletEnabled val="1"/>
        </dgm:presLayoutVars>
      </dgm:prSet>
      <dgm:spPr/>
      <dgm:t>
        <a:bodyPr/>
        <a:lstStyle/>
        <a:p>
          <a:endParaRPr kumimoji="1" lang="ja-JP" altLang="en-US"/>
        </a:p>
      </dgm:t>
    </dgm:pt>
    <dgm:pt modelId="{5EBEFD47-05B3-CB4F-8BCD-BE9C5A20F687}" type="pres">
      <dgm:prSet presAssocID="{5BA25CED-EDAF-A64B-B28E-C42A69ED8C6F}" presName="sibTrans" presStyleLbl="sibTrans2D1" presStyleIdx="0" presStyleCnt="2"/>
      <dgm:spPr/>
      <dgm:t>
        <a:bodyPr/>
        <a:lstStyle/>
        <a:p>
          <a:endParaRPr kumimoji="1" lang="ja-JP" altLang="en-US"/>
        </a:p>
      </dgm:t>
    </dgm:pt>
    <dgm:pt modelId="{4DFC2A6B-51AD-2A48-82A0-86458ED8FB8F}" type="pres">
      <dgm:prSet presAssocID="{5BA25CED-EDAF-A64B-B28E-C42A69ED8C6F}" presName="connectorText" presStyleLbl="sibTrans2D1" presStyleIdx="0" presStyleCnt="2"/>
      <dgm:spPr/>
      <dgm:t>
        <a:bodyPr/>
        <a:lstStyle/>
        <a:p>
          <a:endParaRPr kumimoji="1" lang="ja-JP" altLang="en-US"/>
        </a:p>
      </dgm:t>
    </dgm:pt>
    <dgm:pt modelId="{A71F3882-29B0-C040-8C4D-BF5535E8D68B}" type="pres">
      <dgm:prSet presAssocID="{563F9068-8FB5-6F47-92F7-671B2FFE3154}" presName="node" presStyleLbl="node1" presStyleIdx="1" presStyleCnt="3">
        <dgm:presLayoutVars>
          <dgm:bulletEnabled val="1"/>
        </dgm:presLayoutVars>
      </dgm:prSet>
      <dgm:spPr/>
      <dgm:t>
        <a:bodyPr/>
        <a:lstStyle/>
        <a:p>
          <a:endParaRPr kumimoji="1" lang="ja-JP" altLang="en-US"/>
        </a:p>
      </dgm:t>
    </dgm:pt>
    <dgm:pt modelId="{945EAB11-BDE0-864B-B15F-99F7098CC86E}" type="pres">
      <dgm:prSet presAssocID="{D4E7843A-EC4B-EE4F-8C2B-B871CCFB7BCE}" presName="sibTrans" presStyleLbl="sibTrans2D1" presStyleIdx="1" presStyleCnt="2"/>
      <dgm:spPr/>
      <dgm:t>
        <a:bodyPr/>
        <a:lstStyle/>
        <a:p>
          <a:endParaRPr kumimoji="1" lang="ja-JP" altLang="en-US"/>
        </a:p>
      </dgm:t>
    </dgm:pt>
    <dgm:pt modelId="{CB07DC0D-2E8E-8C42-811A-2E225AFDD252}" type="pres">
      <dgm:prSet presAssocID="{D4E7843A-EC4B-EE4F-8C2B-B871CCFB7BCE}" presName="connectorText" presStyleLbl="sibTrans2D1" presStyleIdx="1" presStyleCnt="2"/>
      <dgm:spPr/>
      <dgm:t>
        <a:bodyPr/>
        <a:lstStyle/>
        <a:p>
          <a:endParaRPr kumimoji="1" lang="ja-JP" altLang="en-US"/>
        </a:p>
      </dgm:t>
    </dgm:pt>
    <dgm:pt modelId="{AE9270A4-0384-834C-BFC7-20E66D40BBB0}" type="pres">
      <dgm:prSet presAssocID="{9A654CA2-0BC4-FF4E-8585-041BD200D195}" presName="node" presStyleLbl="node1" presStyleIdx="2" presStyleCnt="3">
        <dgm:presLayoutVars>
          <dgm:bulletEnabled val="1"/>
        </dgm:presLayoutVars>
      </dgm:prSet>
      <dgm:spPr/>
      <dgm:t>
        <a:bodyPr/>
        <a:lstStyle/>
        <a:p>
          <a:endParaRPr kumimoji="1" lang="ja-JP" altLang="en-US"/>
        </a:p>
      </dgm:t>
    </dgm:pt>
  </dgm:ptLst>
  <dgm:cxnLst>
    <dgm:cxn modelId="{9D37025F-14AC-684E-A382-ABE37CF14525}" srcId="{2BB71C6A-0F4B-4D4B-8BC0-540D5F0C7A42}" destId="{42D8E049-CD78-D34D-95D1-D8BEB5FE5561}" srcOrd="0" destOrd="0" parTransId="{5C136AAC-EC8E-704E-B2DE-755A07A7FB9D}" sibTransId="{5BA25CED-EDAF-A64B-B28E-C42A69ED8C6F}"/>
    <dgm:cxn modelId="{E4FC01DA-D0B2-1A40-871A-42B61EE5162A}" srcId="{2BB71C6A-0F4B-4D4B-8BC0-540D5F0C7A42}" destId="{9A654CA2-0BC4-FF4E-8585-041BD200D195}" srcOrd="2" destOrd="0" parTransId="{8787F60B-1011-674E-B5FF-8834B0CC2200}" sibTransId="{527555FD-BC09-0D49-BD04-932EB23C1CAC}"/>
    <dgm:cxn modelId="{E543FF3F-AE7B-4544-8F0E-8A991FD1496F}" srcId="{2BB71C6A-0F4B-4D4B-8BC0-540D5F0C7A42}" destId="{563F9068-8FB5-6F47-92F7-671B2FFE3154}" srcOrd="1" destOrd="0" parTransId="{87277F3A-0B7E-7D48-9ACB-0A041CE0AE5E}" sibTransId="{D4E7843A-EC4B-EE4F-8C2B-B871CCFB7BCE}"/>
    <dgm:cxn modelId="{1E5984F8-1F6B-9B47-B151-3923E123433F}" type="presOf" srcId="{D4E7843A-EC4B-EE4F-8C2B-B871CCFB7BCE}" destId="{CB07DC0D-2E8E-8C42-811A-2E225AFDD252}" srcOrd="1" destOrd="0" presId="urn:microsoft.com/office/officeart/2005/8/layout/process1"/>
    <dgm:cxn modelId="{0FA97AB3-D124-684F-B937-7ED8FF40893D}" type="presOf" srcId="{5BA25CED-EDAF-A64B-B28E-C42A69ED8C6F}" destId="{5EBEFD47-05B3-CB4F-8BCD-BE9C5A20F687}" srcOrd="0" destOrd="0" presId="urn:microsoft.com/office/officeart/2005/8/layout/process1"/>
    <dgm:cxn modelId="{DF28E85A-99C2-954E-B913-9EA898C58ECE}" type="presOf" srcId="{5BA25CED-EDAF-A64B-B28E-C42A69ED8C6F}" destId="{4DFC2A6B-51AD-2A48-82A0-86458ED8FB8F}" srcOrd="1" destOrd="0" presId="urn:microsoft.com/office/officeart/2005/8/layout/process1"/>
    <dgm:cxn modelId="{E348F645-45E2-054B-B439-5E077BE12F89}" type="presOf" srcId="{D4E7843A-EC4B-EE4F-8C2B-B871CCFB7BCE}" destId="{945EAB11-BDE0-864B-B15F-99F7098CC86E}" srcOrd="0" destOrd="0" presId="urn:microsoft.com/office/officeart/2005/8/layout/process1"/>
    <dgm:cxn modelId="{809643C8-93B7-8C4B-A231-053075DE627C}" type="presOf" srcId="{9A654CA2-0BC4-FF4E-8585-041BD200D195}" destId="{AE9270A4-0384-834C-BFC7-20E66D40BBB0}" srcOrd="0" destOrd="0" presId="urn:microsoft.com/office/officeart/2005/8/layout/process1"/>
    <dgm:cxn modelId="{9A6F17DD-128A-1A4F-AE07-CB633DB3A7A5}" type="presOf" srcId="{42D8E049-CD78-D34D-95D1-D8BEB5FE5561}" destId="{7DBEC25B-C257-0D43-904F-107784AE7AA9}" srcOrd="0" destOrd="0" presId="urn:microsoft.com/office/officeart/2005/8/layout/process1"/>
    <dgm:cxn modelId="{B332CD03-45C8-CE49-BCB7-ED7886AC665F}" type="presOf" srcId="{563F9068-8FB5-6F47-92F7-671B2FFE3154}" destId="{A71F3882-29B0-C040-8C4D-BF5535E8D68B}" srcOrd="0" destOrd="0" presId="urn:microsoft.com/office/officeart/2005/8/layout/process1"/>
    <dgm:cxn modelId="{7B990A2D-5F5F-C44A-8F56-146D58C48A19}" type="presOf" srcId="{2BB71C6A-0F4B-4D4B-8BC0-540D5F0C7A42}" destId="{D4B9735B-2986-5D4F-8026-25EE504E55A2}" srcOrd="0" destOrd="0" presId="urn:microsoft.com/office/officeart/2005/8/layout/process1"/>
    <dgm:cxn modelId="{D7245192-5815-3443-A67C-4AC8DEBB0EF9}" type="presParOf" srcId="{D4B9735B-2986-5D4F-8026-25EE504E55A2}" destId="{7DBEC25B-C257-0D43-904F-107784AE7AA9}" srcOrd="0" destOrd="0" presId="urn:microsoft.com/office/officeart/2005/8/layout/process1"/>
    <dgm:cxn modelId="{747BE6BF-BB3C-FD4D-B7C9-83C6ABCD84A6}" type="presParOf" srcId="{D4B9735B-2986-5D4F-8026-25EE504E55A2}" destId="{5EBEFD47-05B3-CB4F-8BCD-BE9C5A20F687}" srcOrd="1" destOrd="0" presId="urn:microsoft.com/office/officeart/2005/8/layout/process1"/>
    <dgm:cxn modelId="{A8B213BD-B821-B443-9DB4-8D84FDF19170}" type="presParOf" srcId="{5EBEFD47-05B3-CB4F-8BCD-BE9C5A20F687}" destId="{4DFC2A6B-51AD-2A48-82A0-86458ED8FB8F}" srcOrd="0" destOrd="0" presId="urn:microsoft.com/office/officeart/2005/8/layout/process1"/>
    <dgm:cxn modelId="{2ED2F45E-DBDD-DE44-BE42-5A3AD7E1383B}" type="presParOf" srcId="{D4B9735B-2986-5D4F-8026-25EE504E55A2}" destId="{A71F3882-29B0-C040-8C4D-BF5535E8D68B}" srcOrd="2" destOrd="0" presId="urn:microsoft.com/office/officeart/2005/8/layout/process1"/>
    <dgm:cxn modelId="{C591EBF6-B061-424D-9C5E-A9E305B5198D}" type="presParOf" srcId="{D4B9735B-2986-5D4F-8026-25EE504E55A2}" destId="{945EAB11-BDE0-864B-B15F-99F7098CC86E}" srcOrd="3" destOrd="0" presId="urn:microsoft.com/office/officeart/2005/8/layout/process1"/>
    <dgm:cxn modelId="{6AC9E9C1-C911-7249-A78B-FA6589CE4D0D}" type="presParOf" srcId="{945EAB11-BDE0-864B-B15F-99F7098CC86E}" destId="{CB07DC0D-2E8E-8C42-811A-2E225AFDD252}" srcOrd="0" destOrd="0" presId="urn:microsoft.com/office/officeart/2005/8/layout/process1"/>
    <dgm:cxn modelId="{7DAB621D-6662-274E-8E37-187DD49F0982}" type="presParOf" srcId="{D4B9735B-2986-5D4F-8026-25EE504E55A2}" destId="{AE9270A4-0384-834C-BFC7-20E66D40BBB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BB71C6A-0F4B-4D4B-8BC0-540D5F0C7A42}" type="doc">
      <dgm:prSet loTypeId="urn:microsoft.com/office/officeart/2005/8/layout/process1" loCatId="" qsTypeId="urn:microsoft.com/office/officeart/2005/8/quickstyle/simple2" qsCatId="simple" csTypeId="urn:microsoft.com/office/officeart/2005/8/colors/accent1_2" csCatId="accent1" phldr="1"/>
      <dgm:spPr/>
    </dgm:pt>
    <dgm:pt modelId="{42D8E049-CD78-D34D-95D1-D8BEB5FE5561}">
      <dgm:prSet phldrT="[テキスト]" custT="1"/>
      <dgm:spPr/>
      <dgm:t>
        <a:bodyPr/>
        <a:lstStyle/>
        <a:p>
          <a:r>
            <a:rPr kumimoji="1" lang="en-US" altLang="ja-JP" sz="1600" dirty="0" smtClean="0"/>
            <a:t>PROBLEM/SOLUTION</a:t>
          </a:r>
          <a:br>
            <a:rPr kumimoji="1" lang="en-US" altLang="ja-JP" sz="1600" dirty="0" smtClean="0"/>
          </a:br>
          <a:r>
            <a:rPr kumimoji="1" lang="en-US" altLang="ja-JP" sz="1600" dirty="0" smtClean="0"/>
            <a:t>FIT</a:t>
          </a:r>
          <a:endParaRPr kumimoji="1" lang="ja-JP" altLang="en-US" sz="1600" dirty="0"/>
        </a:p>
      </dgm:t>
    </dgm:pt>
    <dgm:pt modelId="{5C136AAC-EC8E-704E-B2DE-755A07A7FB9D}" type="parTrans" cxnId="{9D37025F-14AC-684E-A382-ABE37CF14525}">
      <dgm:prSet/>
      <dgm:spPr/>
      <dgm:t>
        <a:bodyPr/>
        <a:lstStyle/>
        <a:p>
          <a:endParaRPr kumimoji="1" lang="ja-JP" altLang="en-US"/>
        </a:p>
      </dgm:t>
    </dgm:pt>
    <dgm:pt modelId="{5BA25CED-EDAF-A64B-B28E-C42A69ED8C6F}" type="sibTrans" cxnId="{9D37025F-14AC-684E-A382-ABE37CF14525}">
      <dgm:prSet/>
      <dgm:spPr/>
      <dgm:t>
        <a:bodyPr/>
        <a:lstStyle/>
        <a:p>
          <a:endParaRPr kumimoji="1" lang="ja-JP" altLang="en-US"/>
        </a:p>
      </dgm:t>
    </dgm:pt>
    <dgm:pt modelId="{563F9068-8FB5-6F47-92F7-671B2FFE3154}">
      <dgm:prSet phldrT="[テキスト]" custT="1"/>
      <dgm:spPr/>
      <dgm:t>
        <a:bodyPr/>
        <a:lstStyle/>
        <a:p>
          <a:r>
            <a:rPr kumimoji="1" lang="en-US" altLang="ja-JP" sz="1600" dirty="0" smtClean="0"/>
            <a:t>PRODUCT/MARKET</a:t>
          </a:r>
          <a:br>
            <a:rPr kumimoji="1" lang="en-US" altLang="ja-JP" sz="1600" dirty="0" smtClean="0"/>
          </a:br>
          <a:r>
            <a:rPr kumimoji="1" lang="en-US" altLang="ja-JP" sz="1600" dirty="0" smtClean="0"/>
            <a:t>FIT</a:t>
          </a:r>
          <a:endParaRPr kumimoji="1" lang="ja-JP" altLang="en-US" sz="1600" dirty="0"/>
        </a:p>
      </dgm:t>
    </dgm:pt>
    <dgm:pt modelId="{87277F3A-0B7E-7D48-9ACB-0A041CE0AE5E}" type="parTrans" cxnId="{E543FF3F-AE7B-4544-8F0E-8A991FD1496F}">
      <dgm:prSet/>
      <dgm:spPr/>
      <dgm:t>
        <a:bodyPr/>
        <a:lstStyle/>
        <a:p>
          <a:endParaRPr kumimoji="1" lang="ja-JP" altLang="en-US"/>
        </a:p>
      </dgm:t>
    </dgm:pt>
    <dgm:pt modelId="{D4E7843A-EC4B-EE4F-8C2B-B871CCFB7BCE}" type="sibTrans" cxnId="{E543FF3F-AE7B-4544-8F0E-8A991FD1496F}">
      <dgm:prSet/>
      <dgm:spPr/>
      <dgm:t>
        <a:bodyPr/>
        <a:lstStyle/>
        <a:p>
          <a:endParaRPr kumimoji="1" lang="ja-JP" altLang="en-US"/>
        </a:p>
      </dgm:t>
    </dgm:pt>
    <dgm:pt modelId="{9A654CA2-0BC4-FF4E-8585-041BD200D195}">
      <dgm:prSet phldrT="[テキスト]" custT="1"/>
      <dgm:spPr/>
      <dgm:t>
        <a:bodyPr/>
        <a:lstStyle/>
        <a:p>
          <a:r>
            <a:rPr kumimoji="1" lang="en-US" altLang="ja-JP" sz="1600" smtClean="0"/>
            <a:t>SCALE</a:t>
          </a:r>
          <a:endParaRPr kumimoji="1" lang="ja-JP" altLang="en-US" sz="1600" dirty="0"/>
        </a:p>
      </dgm:t>
    </dgm:pt>
    <dgm:pt modelId="{8787F60B-1011-674E-B5FF-8834B0CC2200}" type="parTrans" cxnId="{E4FC01DA-D0B2-1A40-871A-42B61EE5162A}">
      <dgm:prSet/>
      <dgm:spPr/>
      <dgm:t>
        <a:bodyPr/>
        <a:lstStyle/>
        <a:p>
          <a:endParaRPr kumimoji="1" lang="ja-JP" altLang="en-US"/>
        </a:p>
      </dgm:t>
    </dgm:pt>
    <dgm:pt modelId="{527555FD-BC09-0D49-BD04-932EB23C1CAC}" type="sibTrans" cxnId="{E4FC01DA-D0B2-1A40-871A-42B61EE5162A}">
      <dgm:prSet/>
      <dgm:spPr/>
      <dgm:t>
        <a:bodyPr/>
        <a:lstStyle/>
        <a:p>
          <a:endParaRPr kumimoji="1" lang="ja-JP" altLang="en-US"/>
        </a:p>
      </dgm:t>
    </dgm:pt>
    <dgm:pt modelId="{D4B9735B-2986-5D4F-8026-25EE504E55A2}" type="pres">
      <dgm:prSet presAssocID="{2BB71C6A-0F4B-4D4B-8BC0-540D5F0C7A42}" presName="Name0" presStyleCnt="0">
        <dgm:presLayoutVars>
          <dgm:dir/>
          <dgm:resizeHandles val="exact"/>
        </dgm:presLayoutVars>
      </dgm:prSet>
      <dgm:spPr/>
    </dgm:pt>
    <dgm:pt modelId="{7DBEC25B-C257-0D43-904F-107784AE7AA9}" type="pres">
      <dgm:prSet presAssocID="{42D8E049-CD78-D34D-95D1-D8BEB5FE5561}" presName="node" presStyleLbl="node1" presStyleIdx="0" presStyleCnt="3">
        <dgm:presLayoutVars>
          <dgm:bulletEnabled val="1"/>
        </dgm:presLayoutVars>
      </dgm:prSet>
      <dgm:spPr/>
      <dgm:t>
        <a:bodyPr/>
        <a:lstStyle/>
        <a:p>
          <a:endParaRPr kumimoji="1" lang="ja-JP" altLang="en-US"/>
        </a:p>
      </dgm:t>
    </dgm:pt>
    <dgm:pt modelId="{5EBEFD47-05B3-CB4F-8BCD-BE9C5A20F687}" type="pres">
      <dgm:prSet presAssocID="{5BA25CED-EDAF-A64B-B28E-C42A69ED8C6F}" presName="sibTrans" presStyleLbl="sibTrans2D1" presStyleIdx="0" presStyleCnt="2"/>
      <dgm:spPr/>
      <dgm:t>
        <a:bodyPr/>
        <a:lstStyle/>
        <a:p>
          <a:endParaRPr kumimoji="1" lang="ja-JP" altLang="en-US"/>
        </a:p>
      </dgm:t>
    </dgm:pt>
    <dgm:pt modelId="{4DFC2A6B-51AD-2A48-82A0-86458ED8FB8F}" type="pres">
      <dgm:prSet presAssocID="{5BA25CED-EDAF-A64B-B28E-C42A69ED8C6F}" presName="connectorText" presStyleLbl="sibTrans2D1" presStyleIdx="0" presStyleCnt="2"/>
      <dgm:spPr/>
      <dgm:t>
        <a:bodyPr/>
        <a:lstStyle/>
        <a:p>
          <a:endParaRPr kumimoji="1" lang="ja-JP" altLang="en-US"/>
        </a:p>
      </dgm:t>
    </dgm:pt>
    <dgm:pt modelId="{A71F3882-29B0-C040-8C4D-BF5535E8D68B}" type="pres">
      <dgm:prSet presAssocID="{563F9068-8FB5-6F47-92F7-671B2FFE3154}" presName="node" presStyleLbl="node1" presStyleIdx="1" presStyleCnt="3">
        <dgm:presLayoutVars>
          <dgm:bulletEnabled val="1"/>
        </dgm:presLayoutVars>
      </dgm:prSet>
      <dgm:spPr/>
      <dgm:t>
        <a:bodyPr/>
        <a:lstStyle/>
        <a:p>
          <a:endParaRPr kumimoji="1" lang="ja-JP" altLang="en-US"/>
        </a:p>
      </dgm:t>
    </dgm:pt>
    <dgm:pt modelId="{945EAB11-BDE0-864B-B15F-99F7098CC86E}" type="pres">
      <dgm:prSet presAssocID="{D4E7843A-EC4B-EE4F-8C2B-B871CCFB7BCE}" presName="sibTrans" presStyleLbl="sibTrans2D1" presStyleIdx="1" presStyleCnt="2"/>
      <dgm:spPr/>
      <dgm:t>
        <a:bodyPr/>
        <a:lstStyle/>
        <a:p>
          <a:endParaRPr kumimoji="1" lang="ja-JP" altLang="en-US"/>
        </a:p>
      </dgm:t>
    </dgm:pt>
    <dgm:pt modelId="{CB07DC0D-2E8E-8C42-811A-2E225AFDD252}" type="pres">
      <dgm:prSet presAssocID="{D4E7843A-EC4B-EE4F-8C2B-B871CCFB7BCE}" presName="connectorText" presStyleLbl="sibTrans2D1" presStyleIdx="1" presStyleCnt="2"/>
      <dgm:spPr/>
      <dgm:t>
        <a:bodyPr/>
        <a:lstStyle/>
        <a:p>
          <a:endParaRPr kumimoji="1" lang="ja-JP" altLang="en-US"/>
        </a:p>
      </dgm:t>
    </dgm:pt>
    <dgm:pt modelId="{AE9270A4-0384-834C-BFC7-20E66D40BBB0}" type="pres">
      <dgm:prSet presAssocID="{9A654CA2-0BC4-FF4E-8585-041BD200D195}" presName="node" presStyleLbl="node1" presStyleIdx="2" presStyleCnt="3">
        <dgm:presLayoutVars>
          <dgm:bulletEnabled val="1"/>
        </dgm:presLayoutVars>
      </dgm:prSet>
      <dgm:spPr/>
      <dgm:t>
        <a:bodyPr/>
        <a:lstStyle/>
        <a:p>
          <a:endParaRPr kumimoji="1" lang="ja-JP" altLang="en-US"/>
        </a:p>
      </dgm:t>
    </dgm:pt>
  </dgm:ptLst>
  <dgm:cxnLst>
    <dgm:cxn modelId="{F2FF4783-1F3F-ED40-BADD-CEE016A401FD}" type="presOf" srcId="{2BB71C6A-0F4B-4D4B-8BC0-540D5F0C7A42}" destId="{D4B9735B-2986-5D4F-8026-25EE504E55A2}" srcOrd="0" destOrd="0" presId="urn:microsoft.com/office/officeart/2005/8/layout/process1"/>
    <dgm:cxn modelId="{52F67DEA-7168-2840-AC96-C7262E22EDA8}" type="presOf" srcId="{563F9068-8FB5-6F47-92F7-671B2FFE3154}" destId="{A71F3882-29B0-C040-8C4D-BF5535E8D68B}" srcOrd="0" destOrd="0" presId="urn:microsoft.com/office/officeart/2005/8/layout/process1"/>
    <dgm:cxn modelId="{FCF901AC-F897-EB41-A4F8-15867494D530}" type="presOf" srcId="{5BA25CED-EDAF-A64B-B28E-C42A69ED8C6F}" destId="{5EBEFD47-05B3-CB4F-8BCD-BE9C5A20F687}" srcOrd="0" destOrd="0" presId="urn:microsoft.com/office/officeart/2005/8/layout/process1"/>
    <dgm:cxn modelId="{E7AEF458-7B56-2F49-A470-9C6447A963F4}" type="presOf" srcId="{D4E7843A-EC4B-EE4F-8C2B-B871CCFB7BCE}" destId="{945EAB11-BDE0-864B-B15F-99F7098CC86E}" srcOrd="0" destOrd="0" presId="urn:microsoft.com/office/officeart/2005/8/layout/process1"/>
    <dgm:cxn modelId="{56E9C900-0AD9-464C-964F-601835DFBA05}" type="presOf" srcId="{9A654CA2-0BC4-FF4E-8585-041BD200D195}" destId="{AE9270A4-0384-834C-BFC7-20E66D40BBB0}" srcOrd="0" destOrd="0" presId="urn:microsoft.com/office/officeart/2005/8/layout/process1"/>
    <dgm:cxn modelId="{593E4AA0-0708-E44D-8558-5C2BCCAA21F7}" type="presOf" srcId="{D4E7843A-EC4B-EE4F-8C2B-B871CCFB7BCE}" destId="{CB07DC0D-2E8E-8C42-811A-2E225AFDD252}" srcOrd="1" destOrd="0" presId="urn:microsoft.com/office/officeart/2005/8/layout/process1"/>
    <dgm:cxn modelId="{9D37025F-14AC-684E-A382-ABE37CF14525}" srcId="{2BB71C6A-0F4B-4D4B-8BC0-540D5F0C7A42}" destId="{42D8E049-CD78-D34D-95D1-D8BEB5FE5561}" srcOrd="0" destOrd="0" parTransId="{5C136AAC-EC8E-704E-B2DE-755A07A7FB9D}" sibTransId="{5BA25CED-EDAF-A64B-B28E-C42A69ED8C6F}"/>
    <dgm:cxn modelId="{E4FC01DA-D0B2-1A40-871A-42B61EE5162A}" srcId="{2BB71C6A-0F4B-4D4B-8BC0-540D5F0C7A42}" destId="{9A654CA2-0BC4-FF4E-8585-041BD200D195}" srcOrd="2" destOrd="0" parTransId="{8787F60B-1011-674E-B5FF-8834B0CC2200}" sibTransId="{527555FD-BC09-0D49-BD04-932EB23C1CAC}"/>
    <dgm:cxn modelId="{A02DCE41-C50B-EA45-9905-C03830703DC8}" type="presOf" srcId="{42D8E049-CD78-D34D-95D1-D8BEB5FE5561}" destId="{7DBEC25B-C257-0D43-904F-107784AE7AA9}" srcOrd="0" destOrd="0" presId="urn:microsoft.com/office/officeart/2005/8/layout/process1"/>
    <dgm:cxn modelId="{E543FF3F-AE7B-4544-8F0E-8A991FD1496F}" srcId="{2BB71C6A-0F4B-4D4B-8BC0-540D5F0C7A42}" destId="{563F9068-8FB5-6F47-92F7-671B2FFE3154}" srcOrd="1" destOrd="0" parTransId="{87277F3A-0B7E-7D48-9ACB-0A041CE0AE5E}" sibTransId="{D4E7843A-EC4B-EE4F-8C2B-B871CCFB7BCE}"/>
    <dgm:cxn modelId="{1A2627E7-ADE6-4646-8376-1F70B60D525C}" type="presOf" srcId="{5BA25CED-EDAF-A64B-B28E-C42A69ED8C6F}" destId="{4DFC2A6B-51AD-2A48-82A0-86458ED8FB8F}" srcOrd="1" destOrd="0" presId="urn:microsoft.com/office/officeart/2005/8/layout/process1"/>
    <dgm:cxn modelId="{D685D9EB-A949-7148-A602-5718B9CD846F}" type="presParOf" srcId="{D4B9735B-2986-5D4F-8026-25EE504E55A2}" destId="{7DBEC25B-C257-0D43-904F-107784AE7AA9}" srcOrd="0" destOrd="0" presId="urn:microsoft.com/office/officeart/2005/8/layout/process1"/>
    <dgm:cxn modelId="{282261B2-11E8-E74C-A2E3-5FA81AD3E7DF}" type="presParOf" srcId="{D4B9735B-2986-5D4F-8026-25EE504E55A2}" destId="{5EBEFD47-05B3-CB4F-8BCD-BE9C5A20F687}" srcOrd="1" destOrd="0" presId="urn:microsoft.com/office/officeart/2005/8/layout/process1"/>
    <dgm:cxn modelId="{5447F73A-6E66-F24F-BB34-339362AACA12}" type="presParOf" srcId="{5EBEFD47-05B3-CB4F-8BCD-BE9C5A20F687}" destId="{4DFC2A6B-51AD-2A48-82A0-86458ED8FB8F}" srcOrd="0" destOrd="0" presId="urn:microsoft.com/office/officeart/2005/8/layout/process1"/>
    <dgm:cxn modelId="{7919DF6F-AA50-6446-9634-C986453372CF}" type="presParOf" srcId="{D4B9735B-2986-5D4F-8026-25EE504E55A2}" destId="{A71F3882-29B0-C040-8C4D-BF5535E8D68B}" srcOrd="2" destOrd="0" presId="urn:microsoft.com/office/officeart/2005/8/layout/process1"/>
    <dgm:cxn modelId="{7FF464A1-489E-DA4C-B0C8-8E0E6AFF44A0}" type="presParOf" srcId="{D4B9735B-2986-5D4F-8026-25EE504E55A2}" destId="{945EAB11-BDE0-864B-B15F-99F7098CC86E}" srcOrd="3" destOrd="0" presId="urn:microsoft.com/office/officeart/2005/8/layout/process1"/>
    <dgm:cxn modelId="{35E82A64-5259-854F-88B8-9AE365E4EC16}" type="presParOf" srcId="{945EAB11-BDE0-864B-B15F-99F7098CC86E}" destId="{CB07DC0D-2E8E-8C42-811A-2E225AFDD252}" srcOrd="0" destOrd="0" presId="urn:microsoft.com/office/officeart/2005/8/layout/process1"/>
    <dgm:cxn modelId="{393D2492-CF10-1A48-9B97-20DDCE843385}" type="presParOf" srcId="{D4B9735B-2986-5D4F-8026-25EE504E55A2}" destId="{AE9270A4-0384-834C-BFC7-20E66D40BBB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63E865F-468F-0C49-BEF6-2FAB54D3C3DF}" type="doc">
      <dgm:prSet loTypeId="urn:microsoft.com/office/officeart/2005/8/layout/hProcess9" loCatId="" qsTypeId="urn:microsoft.com/office/officeart/2005/8/quickstyle/simple4" qsCatId="simple" csTypeId="urn:microsoft.com/office/officeart/2005/8/colors/accent1_2" csCatId="accent1" phldr="1"/>
      <dgm:spPr/>
    </dgm:pt>
    <dgm:pt modelId="{11CE464B-9849-D143-8FEB-5E382B5637A7}">
      <dgm:prSet phldrT="[テキスト]" custT="1">
        <dgm:style>
          <a:lnRef idx="3">
            <a:schemeClr val="lt1"/>
          </a:lnRef>
          <a:fillRef idx="1">
            <a:schemeClr val="accent1"/>
          </a:fillRef>
          <a:effectRef idx="1">
            <a:schemeClr val="accent1"/>
          </a:effectRef>
          <a:fontRef idx="minor">
            <a:schemeClr val="lt1"/>
          </a:fontRef>
        </dgm:style>
      </dgm:prSet>
      <dgm:spPr>
        <a:solidFill>
          <a:srgbClr val="FF0000"/>
        </a:solidFill>
      </dgm:spPr>
      <dgm:t>
        <a:bodyPr/>
        <a:lstStyle/>
        <a:p>
          <a:r>
            <a:rPr kumimoji="1" lang="ja-JP" altLang="en-US" sz="1800" dirty="0" smtClean="0"/>
            <a:t>プラン</a:t>
          </a:r>
          <a:r>
            <a:rPr kumimoji="1" lang="en-US" altLang="ja-JP" sz="1800" dirty="0" smtClean="0"/>
            <a:t>A</a:t>
          </a:r>
          <a:r>
            <a:rPr kumimoji="1" lang="ja-JP" altLang="en-US" sz="1800" dirty="0" smtClean="0"/>
            <a:t>を文書化する</a:t>
          </a:r>
          <a:endParaRPr kumimoji="1" lang="ja-JP" altLang="en-US" sz="1800" dirty="0"/>
        </a:p>
      </dgm:t>
    </dgm:pt>
    <dgm:pt modelId="{B50B7089-CD13-834F-AD97-F9589436914C}" type="parTrans" cxnId="{CCFE33F5-66AB-E548-93CF-4DAC5BF431BD}">
      <dgm:prSet/>
      <dgm:spPr/>
      <dgm:t>
        <a:bodyPr/>
        <a:lstStyle/>
        <a:p>
          <a:endParaRPr kumimoji="1" lang="ja-JP" altLang="en-US"/>
        </a:p>
      </dgm:t>
    </dgm:pt>
    <dgm:pt modelId="{A99850B8-A465-7545-B7AB-C0C89DC237FB}" type="sibTrans" cxnId="{CCFE33F5-66AB-E548-93CF-4DAC5BF431BD}">
      <dgm:prSet/>
      <dgm:spPr/>
      <dgm:t>
        <a:bodyPr/>
        <a:lstStyle/>
        <a:p>
          <a:endParaRPr kumimoji="1" lang="ja-JP" altLang="en-US"/>
        </a:p>
      </dgm:t>
    </dgm:pt>
    <dgm:pt modelId="{BD0A218D-9DC5-8448-A51E-723D7504D0A5}">
      <dgm:prSet phldrT="[テキスト]" custT="1">
        <dgm:style>
          <a:lnRef idx="3">
            <a:schemeClr val="lt1"/>
          </a:lnRef>
          <a:fillRef idx="1">
            <a:schemeClr val="accent1"/>
          </a:fillRef>
          <a:effectRef idx="1">
            <a:schemeClr val="accent1"/>
          </a:effectRef>
          <a:fontRef idx="minor">
            <a:schemeClr val="lt1"/>
          </a:fontRef>
        </dgm:style>
      </dgm:prSet>
      <dgm:spPr/>
      <dgm:t>
        <a:bodyPr/>
        <a:lstStyle/>
        <a:p>
          <a:r>
            <a:rPr kumimoji="1" lang="ja-JP" altLang="en-US" sz="1800" dirty="0" smtClean="0"/>
            <a:t>プランで最も</a:t>
          </a:r>
          <a:r>
            <a:rPr kumimoji="1" lang="ja-JP" altLang="en-US" sz="1800" smtClean="0"/>
            <a:t>リスクの</a:t>
          </a:r>
          <a:br>
            <a:rPr kumimoji="1" lang="ja-JP" altLang="en-US" sz="1800" smtClean="0"/>
          </a:br>
          <a:r>
            <a:rPr kumimoji="1" lang="ja-JP" altLang="en-US" sz="1800" smtClean="0"/>
            <a:t>高い</a:t>
          </a:r>
          <a:r>
            <a:rPr kumimoji="1" lang="ja-JP" altLang="en-US" sz="1800" dirty="0" smtClean="0"/>
            <a:t>部分をみつける</a:t>
          </a:r>
          <a:endParaRPr kumimoji="1" lang="ja-JP" altLang="en-US" sz="1800" dirty="0"/>
        </a:p>
      </dgm:t>
    </dgm:pt>
    <dgm:pt modelId="{600CF240-13A1-6444-92A0-3B89BF26D305}" type="parTrans" cxnId="{D0A65971-CE9D-5044-AD55-7948751762C9}">
      <dgm:prSet/>
      <dgm:spPr/>
      <dgm:t>
        <a:bodyPr/>
        <a:lstStyle/>
        <a:p>
          <a:endParaRPr kumimoji="1" lang="ja-JP" altLang="en-US"/>
        </a:p>
      </dgm:t>
    </dgm:pt>
    <dgm:pt modelId="{646F426A-2547-0F4A-8351-9BB324A88291}" type="sibTrans" cxnId="{D0A65971-CE9D-5044-AD55-7948751762C9}">
      <dgm:prSet/>
      <dgm:spPr/>
      <dgm:t>
        <a:bodyPr/>
        <a:lstStyle/>
        <a:p>
          <a:endParaRPr kumimoji="1" lang="ja-JP" altLang="en-US"/>
        </a:p>
      </dgm:t>
    </dgm:pt>
    <dgm:pt modelId="{F57D4896-0858-8B45-9842-76CB89CEDBA5}">
      <dgm:prSet phldrT="[テキスト]" custT="1">
        <dgm:style>
          <a:lnRef idx="3">
            <a:schemeClr val="lt1"/>
          </a:lnRef>
          <a:fillRef idx="1">
            <a:schemeClr val="accent1"/>
          </a:fillRef>
          <a:effectRef idx="1">
            <a:schemeClr val="accent1"/>
          </a:effectRef>
          <a:fontRef idx="minor">
            <a:schemeClr val="lt1"/>
          </a:fontRef>
        </dgm:style>
      </dgm:prSet>
      <dgm:spPr/>
      <dgm:t>
        <a:bodyPr/>
        <a:lstStyle/>
        <a:p>
          <a:r>
            <a:rPr kumimoji="1" lang="ja-JP" altLang="en-US" sz="1800" dirty="0" smtClean="0"/>
            <a:t>プランを体系的に</a:t>
          </a:r>
          <a:br>
            <a:rPr kumimoji="1" lang="ja-JP" altLang="en-US" sz="1800" dirty="0" smtClean="0"/>
          </a:br>
          <a:r>
            <a:rPr kumimoji="1" lang="ja-JP" altLang="en-US" sz="1800" dirty="0" smtClean="0"/>
            <a:t>テストする</a:t>
          </a:r>
          <a:endParaRPr kumimoji="1" lang="ja-JP" altLang="en-US" sz="1800" dirty="0"/>
        </a:p>
      </dgm:t>
    </dgm:pt>
    <dgm:pt modelId="{2CB5D16E-C422-2343-AA9D-FFC9B0A53D4B}" type="parTrans" cxnId="{BF91D8F7-C50B-8243-BE7C-0B3A05DDB4F5}">
      <dgm:prSet/>
      <dgm:spPr/>
      <dgm:t>
        <a:bodyPr/>
        <a:lstStyle/>
        <a:p>
          <a:endParaRPr kumimoji="1" lang="ja-JP" altLang="en-US"/>
        </a:p>
      </dgm:t>
    </dgm:pt>
    <dgm:pt modelId="{18F0E94B-2B8D-764B-8C79-D1A25A042606}" type="sibTrans" cxnId="{BF91D8F7-C50B-8243-BE7C-0B3A05DDB4F5}">
      <dgm:prSet/>
      <dgm:spPr/>
      <dgm:t>
        <a:bodyPr/>
        <a:lstStyle/>
        <a:p>
          <a:endParaRPr kumimoji="1" lang="ja-JP" altLang="en-US"/>
        </a:p>
      </dgm:t>
    </dgm:pt>
    <dgm:pt modelId="{E5DF65D5-9743-6B43-8DB8-6FBE7F4096B9}" type="pres">
      <dgm:prSet presAssocID="{663E865F-468F-0C49-BEF6-2FAB54D3C3DF}" presName="CompostProcess" presStyleCnt="0">
        <dgm:presLayoutVars>
          <dgm:dir/>
          <dgm:resizeHandles val="exact"/>
        </dgm:presLayoutVars>
      </dgm:prSet>
      <dgm:spPr/>
    </dgm:pt>
    <dgm:pt modelId="{630EE811-75E0-224A-BDF6-531C9057E07D}" type="pres">
      <dgm:prSet presAssocID="{663E865F-468F-0C49-BEF6-2FAB54D3C3DF}" presName="arrow" presStyleLbl="bgShp" presStyleIdx="0" presStyleCnt="1"/>
      <dgm:spPr/>
    </dgm:pt>
    <dgm:pt modelId="{CA2B42F2-0D1F-3E41-BEBC-986AD9C8A1EA}" type="pres">
      <dgm:prSet presAssocID="{663E865F-468F-0C49-BEF6-2FAB54D3C3DF}" presName="linearProcess" presStyleCnt="0"/>
      <dgm:spPr/>
    </dgm:pt>
    <dgm:pt modelId="{23163C8A-EBF0-1E47-96E2-2D511B046E95}" type="pres">
      <dgm:prSet presAssocID="{11CE464B-9849-D143-8FEB-5E382B5637A7}" presName="textNode" presStyleLbl="node1" presStyleIdx="0" presStyleCnt="3">
        <dgm:presLayoutVars>
          <dgm:bulletEnabled val="1"/>
        </dgm:presLayoutVars>
      </dgm:prSet>
      <dgm:spPr/>
      <dgm:t>
        <a:bodyPr/>
        <a:lstStyle/>
        <a:p>
          <a:endParaRPr kumimoji="1" lang="ja-JP" altLang="en-US"/>
        </a:p>
      </dgm:t>
    </dgm:pt>
    <dgm:pt modelId="{09842EB4-AF86-AD40-B855-8D770B625847}" type="pres">
      <dgm:prSet presAssocID="{A99850B8-A465-7545-B7AB-C0C89DC237FB}" presName="sibTrans" presStyleCnt="0"/>
      <dgm:spPr/>
    </dgm:pt>
    <dgm:pt modelId="{403A10D7-E03C-C843-982D-833CF5D40ADE}" type="pres">
      <dgm:prSet presAssocID="{BD0A218D-9DC5-8448-A51E-723D7504D0A5}" presName="textNode" presStyleLbl="node1" presStyleIdx="1" presStyleCnt="3">
        <dgm:presLayoutVars>
          <dgm:bulletEnabled val="1"/>
        </dgm:presLayoutVars>
      </dgm:prSet>
      <dgm:spPr/>
      <dgm:t>
        <a:bodyPr/>
        <a:lstStyle/>
        <a:p>
          <a:endParaRPr kumimoji="1" lang="ja-JP" altLang="en-US"/>
        </a:p>
      </dgm:t>
    </dgm:pt>
    <dgm:pt modelId="{31AB56B0-82A4-6447-A183-4F789FFC02C1}" type="pres">
      <dgm:prSet presAssocID="{646F426A-2547-0F4A-8351-9BB324A88291}" presName="sibTrans" presStyleCnt="0"/>
      <dgm:spPr/>
    </dgm:pt>
    <dgm:pt modelId="{1F92BC01-536A-2945-BC61-A584626B3A03}" type="pres">
      <dgm:prSet presAssocID="{F57D4896-0858-8B45-9842-76CB89CEDBA5}" presName="textNode" presStyleLbl="node1" presStyleIdx="2" presStyleCnt="3">
        <dgm:presLayoutVars>
          <dgm:bulletEnabled val="1"/>
        </dgm:presLayoutVars>
      </dgm:prSet>
      <dgm:spPr/>
      <dgm:t>
        <a:bodyPr/>
        <a:lstStyle/>
        <a:p>
          <a:endParaRPr kumimoji="1" lang="ja-JP" altLang="en-US"/>
        </a:p>
      </dgm:t>
    </dgm:pt>
  </dgm:ptLst>
  <dgm:cxnLst>
    <dgm:cxn modelId="{BF91D8F7-C50B-8243-BE7C-0B3A05DDB4F5}" srcId="{663E865F-468F-0C49-BEF6-2FAB54D3C3DF}" destId="{F57D4896-0858-8B45-9842-76CB89CEDBA5}" srcOrd="2" destOrd="0" parTransId="{2CB5D16E-C422-2343-AA9D-FFC9B0A53D4B}" sibTransId="{18F0E94B-2B8D-764B-8C79-D1A25A042606}"/>
    <dgm:cxn modelId="{D0A65971-CE9D-5044-AD55-7948751762C9}" srcId="{663E865F-468F-0C49-BEF6-2FAB54D3C3DF}" destId="{BD0A218D-9DC5-8448-A51E-723D7504D0A5}" srcOrd="1" destOrd="0" parTransId="{600CF240-13A1-6444-92A0-3B89BF26D305}" sibTransId="{646F426A-2547-0F4A-8351-9BB324A88291}"/>
    <dgm:cxn modelId="{1F6DCAA8-2D45-A942-A3EE-8C7900078475}" type="presOf" srcId="{11CE464B-9849-D143-8FEB-5E382B5637A7}" destId="{23163C8A-EBF0-1E47-96E2-2D511B046E95}" srcOrd="0" destOrd="0" presId="urn:microsoft.com/office/officeart/2005/8/layout/hProcess9"/>
    <dgm:cxn modelId="{CCFE33F5-66AB-E548-93CF-4DAC5BF431BD}" srcId="{663E865F-468F-0C49-BEF6-2FAB54D3C3DF}" destId="{11CE464B-9849-D143-8FEB-5E382B5637A7}" srcOrd="0" destOrd="0" parTransId="{B50B7089-CD13-834F-AD97-F9589436914C}" sibTransId="{A99850B8-A465-7545-B7AB-C0C89DC237FB}"/>
    <dgm:cxn modelId="{FA254683-2016-F34B-ACB5-440113493546}" type="presOf" srcId="{F57D4896-0858-8B45-9842-76CB89CEDBA5}" destId="{1F92BC01-536A-2945-BC61-A584626B3A03}" srcOrd="0" destOrd="0" presId="urn:microsoft.com/office/officeart/2005/8/layout/hProcess9"/>
    <dgm:cxn modelId="{F05193C6-81E8-814D-95D3-205699855AAA}" type="presOf" srcId="{BD0A218D-9DC5-8448-A51E-723D7504D0A5}" destId="{403A10D7-E03C-C843-982D-833CF5D40ADE}" srcOrd="0" destOrd="0" presId="urn:microsoft.com/office/officeart/2005/8/layout/hProcess9"/>
    <dgm:cxn modelId="{3464CF2C-3C19-9B4B-A00D-EE867550D207}" type="presOf" srcId="{663E865F-468F-0C49-BEF6-2FAB54D3C3DF}" destId="{E5DF65D5-9743-6B43-8DB8-6FBE7F4096B9}" srcOrd="0" destOrd="0" presId="urn:microsoft.com/office/officeart/2005/8/layout/hProcess9"/>
    <dgm:cxn modelId="{AB10FA88-1CF6-C140-B771-EEA7980C8608}" type="presParOf" srcId="{E5DF65D5-9743-6B43-8DB8-6FBE7F4096B9}" destId="{630EE811-75E0-224A-BDF6-531C9057E07D}" srcOrd="0" destOrd="0" presId="urn:microsoft.com/office/officeart/2005/8/layout/hProcess9"/>
    <dgm:cxn modelId="{C62D6059-CCB6-804D-9E0F-FA2DE7E5590D}" type="presParOf" srcId="{E5DF65D5-9743-6B43-8DB8-6FBE7F4096B9}" destId="{CA2B42F2-0D1F-3E41-BEBC-986AD9C8A1EA}" srcOrd="1" destOrd="0" presId="urn:microsoft.com/office/officeart/2005/8/layout/hProcess9"/>
    <dgm:cxn modelId="{A243EBC2-DBA7-B74C-A4DD-D70A9CBC098B}" type="presParOf" srcId="{CA2B42F2-0D1F-3E41-BEBC-986AD9C8A1EA}" destId="{23163C8A-EBF0-1E47-96E2-2D511B046E95}" srcOrd="0" destOrd="0" presId="urn:microsoft.com/office/officeart/2005/8/layout/hProcess9"/>
    <dgm:cxn modelId="{5A0587E2-3244-844B-812A-5FF6A2A3C5EC}" type="presParOf" srcId="{CA2B42F2-0D1F-3E41-BEBC-986AD9C8A1EA}" destId="{09842EB4-AF86-AD40-B855-8D770B625847}" srcOrd="1" destOrd="0" presId="urn:microsoft.com/office/officeart/2005/8/layout/hProcess9"/>
    <dgm:cxn modelId="{48FC8634-22AA-5C4B-B165-881B1CCE899B}" type="presParOf" srcId="{CA2B42F2-0D1F-3E41-BEBC-986AD9C8A1EA}" destId="{403A10D7-E03C-C843-982D-833CF5D40ADE}" srcOrd="2" destOrd="0" presId="urn:microsoft.com/office/officeart/2005/8/layout/hProcess9"/>
    <dgm:cxn modelId="{CAD594C2-7F5F-8144-8E22-A403CDA69098}" type="presParOf" srcId="{CA2B42F2-0D1F-3E41-BEBC-986AD9C8A1EA}" destId="{31AB56B0-82A4-6447-A183-4F789FFC02C1}" srcOrd="3" destOrd="0" presId="urn:microsoft.com/office/officeart/2005/8/layout/hProcess9"/>
    <dgm:cxn modelId="{834CC7F5-86A1-6943-9E59-393396D89E2C}" type="presParOf" srcId="{CA2B42F2-0D1F-3E41-BEBC-986AD9C8A1EA}" destId="{1F92BC01-536A-2945-BC61-A584626B3A03}"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7F9835-CFFB-CF4C-AE19-173FBD0DD884}">
      <dsp:nvSpPr>
        <dsp:cNvPr id="0" name=""/>
        <dsp:cNvSpPr/>
      </dsp:nvSpPr>
      <dsp:spPr>
        <a:xfrm>
          <a:off x="1004" y="0"/>
          <a:ext cx="2611933" cy="45259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0030" tIns="240030" rIns="240030" bIns="240030" numCol="1" spcCol="1270" anchor="ctr" anchorCtr="0">
          <a:noAutofit/>
        </a:bodyPr>
        <a:lstStyle/>
        <a:p>
          <a:pPr lvl="0" algn="ctr" defTabSz="2800350">
            <a:lnSpc>
              <a:spcPct val="90000"/>
            </a:lnSpc>
            <a:spcBef>
              <a:spcPct val="0"/>
            </a:spcBef>
            <a:spcAft>
              <a:spcPct val="35000"/>
            </a:spcAft>
          </a:pPr>
          <a:endParaRPr kumimoji="1" lang="ja-JP" altLang="en-US" sz="6300" kern="1200" dirty="0"/>
        </a:p>
      </dsp:txBody>
      <dsp:txXfrm>
        <a:off x="1004" y="0"/>
        <a:ext cx="2611933" cy="1357788"/>
      </dsp:txXfrm>
    </dsp:sp>
    <dsp:sp modelId="{831A6D86-908D-D640-933A-650E53BD22E0}">
      <dsp:nvSpPr>
        <dsp:cNvPr id="0" name=""/>
        <dsp:cNvSpPr/>
      </dsp:nvSpPr>
      <dsp:spPr>
        <a:xfrm>
          <a:off x="262197" y="1358175"/>
          <a:ext cx="2089546" cy="889170"/>
        </a:xfrm>
        <a:prstGeom prst="roundRect">
          <a:avLst>
            <a:gd name="adj" fmla="val 10000"/>
          </a:avLst>
        </a:prstGeom>
        <a:solidFill>
          <a:schemeClr val="accent1">
            <a:hueOff val="0"/>
            <a:satOff val="0"/>
            <a:lumOff val="0"/>
            <a:alphaOff val="0"/>
          </a:schemeClr>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kumimoji="1" lang="ja-JP" altLang="en-US" sz="1600" kern="1200" dirty="0" smtClean="0"/>
            <a:t>戦略</a:t>
          </a:r>
        </a:p>
      </dsp:txBody>
      <dsp:txXfrm>
        <a:off x="288240" y="1384218"/>
        <a:ext cx="2037460" cy="837084"/>
      </dsp:txXfrm>
    </dsp:sp>
    <dsp:sp modelId="{C9FC0D5F-7B24-9D4C-8A87-3701E3B8A7AF}">
      <dsp:nvSpPr>
        <dsp:cNvPr id="0" name=""/>
        <dsp:cNvSpPr/>
      </dsp:nvSpPr>
      <dsp:spPr>
        <a:xfrm>
          <a:off x="262197" y="2384141"/>
          <a:ext cx="2089546" cy="889170"/>
        </a:xfrm>
        <a:prstGeom prst="roundRect">
          <a:avLst>
            <a:gd name="adj" fmla="val 10000"/>
          </a:avLst>
        </a:prstGeom>
        <a:solidFill>
          <a:schemeClr val="accent1">
            <a:hueOff val="0"/>
            <a:satOff val="0"/>
            <a:lumOff val="0"/>
            <a:alphaOff val="0"/>
          </a:schemeClr>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kumimoji="1" lang="ja-JP" altLang="en-US" sz="1600" kern="1200" dirty="0" smtClean="0"/>
            <a:t>プロセス</a:t>
          </a:r>
          <a:endParaRPr kumimoji="1" lang="ja-JP" altLang="en-US" sz="1600" kern="1200" dirty="0"/>
        </a:p>
      </dsp:txBody>
      <dsp:txXfrm>
        <a:off x="288240" y="2410184"/>
        <a:ext cx="2037460" cy="837084"/>
      </dsp:txXfrm>
    </dsp:sp>
    <dsp:sp modelId="{C11D7CD5-3E81-3F4C-B6E7-9E9A8A81D1CA}">
      <dsp:nvSpPr>
        <dsp:cNvPr id="0" name=""/>
        <dsp:cNvSpPr/>
      </dsp:nvSpPr>
      <dsp:spPr>
        <a:xfrm>
          <a:off x="262197" y="3410107"/>
          <a:ext cx="2089546" cy="889170"/>
        </a:xfrm>
        <a:prstGeom prst="roundRect">
          <a:avLst>
            <a:gd name="adj" fmla="val 10000"/>
          </a:avLst>
        </a:prstGeom>
        <a:solidFill>
          <a:schemeClr val="accent1">
            <a:hueOff val="0"/>
            <a:satOff val="0"/>
            <a:lumOff val="0"/>
            <a:alphaOff val="0"/>
          </a:schemeClr>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kumimoji="1" lang="ja-JP" altLang="en-US" sz="1600" kern="1200" dirty="0" smtClean="0"/>
            <a:t>組織</a:t>
          </a:r>
          <a:endParaRPr kumimoji="1" lang="ja-JP" altLang="en-US" sz="1600" kern="1200" dirty="0"/>
        </a:p>
      </dsp:txBody>
      <dsp:txXfrm>
        <a:off x="288240" y="3436150"/>
        <a:ext cx="2037460" cy="837084"/>
      </dsp:txXfrm>
    </dsp:sp>
    <dsp:sp modelId="{74429FC5-BB57-154A-96BF-25CF67D02CF0}">
      <dsp:nvSpPr>
        <dsp:cNvPr id="0" name=""/>
        <dsp:cNvSpPr/>
      </dsp:nvSpPr>
      <dsp:spPr>
        <a:xfrm>
          <a:off x="2808833" y="0"/>
          <a:ext cx="2611933" cy="45259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0030" tIns="240030" rIns="240030" bIns="240030" numCol="1" spcCol="1270" anchor="ctr" anchorCtr="0">
          <a:noAutofit/>
        </a:bodyPr>
        <a:lstStyle/>
        <a:p>
          <a:pPr lvl="0" algn="ctr" defTabSz="2800350">
            <a:lnSpc>
              <a:spcPct val="90000"/>
            </a:lnSpc>
            <a:spcBef>
              <a:spcPct val="0"/>
            </a:spcBef>
            <a:spcAft>
              <a:spcPct val="35000"/>
            </a:spcAft>
          </a:pPr>
          <a:r>
            <a:rPr kumimoji="1" lang="ja-JP" altLang="en-US" sz="6300" kern="1200" dirty="0" smtClean="0"/>
            <a:t>探索</a:t>
          </a:r>
          <a:endParaRPr kumimoji="1" lang="ja-JP" altLang="en-US" sz="6300" kern="1200" dirty="0"/>
        </a:p>
      </dsp:txBody>
      <dsp:txXfrm>
        <a:off x="2808833" y="0"/>
        <a:ext cx="2611933" cy="1357788"/>
      </dsp:txXfrm>
    </dsp:sp>
    <dsp:sp modelId="{4C312310-DCD3-2941-8E7D-DC5B5019E645}">
      <dsp:nvSpPr>
        <dsp:cNvPr id="0" name=""/>
        <dsp:cNvSpPr/>
      </dsp:nvSpPr>
      <dsp:spPr>
        <a:xfrm>
          <a:off x="3070026" y="1358175"/>
          <a:ext cx="2089546" cy="889170"/>
        </a:xfrm>
        <a:prstGeom prst="roundRect">
          <a:avLst>
            <a:gd name="adj" fmla="val 10000"/>
          </a:avLst>
        </a:prstGeom>
        <a:solidFill>
          <a:schemeClr val="accent1">
            <a:hueOff val="0"/>
            <a:satOff val="0"/>
            <a:lumOff val="0"/>
            <a:alphaOff val="0"/>
          </a:schemeClr>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kumimoji="1" lang="ja-JP" altLang="en-US" sz="1600" kern="1200" dirty="0" smtClean="0"/>
            <a:t>ビジネスモデルキャンパス</a:t>
          </a:r>
          <a:endParaRPr kumimoji="1" lang="ja-JP" altLang="en-US" sz="1600" kern="1200" dirty="0"/>
        </a:p>
      </dsp:txBody>
      <dsp:txXfrm>
        <a:off x="3096069" y="1384218"/>
        <a:ext cx="2037460" cy="837084"/>
      </dsp:txXfrm>
    </dsp:sp>
    <dsp:sp modelId="{453122DE-23D4-8D48-9AED-7677BF8952D5}">
      <dsp:nvSpPr>
        <dsp:cNvPr id="0" name=""/>
        <dsp:cNvSpPr/>
      </dsp:nvSpPr>
      <dsp:spPr>
        <a:xfrm>
          <a:off x="3070026" y="2384141"/>
          <a:ext cx="2089546" cy="889170"/>
        </a:xfrm>
        <a:prstGeom prst="roundRect">
          <a:avLst>
            <a:gd name="adj" fmla="val 10000"/>
          </a:avLst>
        </a:prstGeom>
        <a:solidFill>
          <a:schemeClr val="accent1">
            <a:hueOff val="0"/>
            <a:satOff val="0"/>
            <a:lumOff val="0"/>
            <a:alphaOff val="0"/>
          </a:schemeClr>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kumimoji="1" lang="ja-JP" altLang="en-US" sz="1600" kern="1200" dirty="0" smtClean="0"/>
            <a:t>顧客開発</a:t>
          </a:r>
        </a:p>
        <a:p>
          <a:pPr lvl="0" algn="ctr" defTabSz="711200">
            <a:lnSpc>
              <a:spcPct val="90000"/>
            </a:lnSpc>
            <a:spcBef>
              <a:spcPct val="0"/>
            </a:spcBef>
            <a:spcAft>
              <a:spcPct val="35000"/>
            </a:spcAft>
          </a:pPr>
          <a:r>
            <a:rPr kumimoji="1" lang="ja-JP" altLang="en-US" sz="1600" kern="1200" dirty="0" smtClean="0"/>
            <a:t>アジャイル開発</a:t>
          </a:r>
          <a:endParaRPr kumimoji="1" lang="ja-JP" altLang="en-US" sz="1600" kern="1200" dirty="0"/>
        </a:p>
      </dsp:txBody>
      <dsp:txXfrm>
        <a:off x="3096069" y="2410184"/>
        <a:ext cx="2037460" cy="837084"/>
      </dsp:txXfrm>
    </dsp:sp>
    <dsp:sp modelId="{9CE1A6D5-5E9C-394E-A113-24E41B0FF542}">
      <dsp:nvSpPr>
        <dsp:cNvPr id="0" name=""/>
        <dsp:cNvSpPr/>
      </dsp:nvSpPr>
      <dsp:spPr>
        <a:xfrm>
          <a:off x="3070026" y="3410107"/>
          <a:ext cx="2089546" cy="889170"/>
        </a:xfrm>
        <a:prstGeom prst="roundRect">
          <a:avLst>
            <a:gd name="adj" fmla="val 10000"/>
          </a:avLst>
        </a:prstGeom>
        <a:solidFill>
          <a:schemeClr val="accent1">
            <a:hueOff val="0"/>
            <a:satOff val="0"/>
            <a:lumOff val="0"/>
            <a:alphaOff val="0"/>
          </a:schemeClr>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kumimoji="1" lang="ja-JP" altLang="en-US" sz="1600" kern="1200" dirty="0" smtClean="0"/>
            <a:t>顧客開発チーム</a:t>
          </a:r>
        </a:p>
        <a:p>
          <a:pPr lvl="0" algn="ctr" defTabSz="711200">
            <a:lnSpc>
              <a:spcPct val="90000"/>
            </a:lnSpc>
            <a:spcBef>
              <a:spcPct val="0"/>
            </a:spcBef>
            <a:spcAft>
              <a:spcPct val="35000"/>
            </a:spcAft>
          </a:pPr>
          <a:r>
            <a:rPr kumimoji="1" lang="ja-JP" altLang="en-US" sz="1600" kern="1200" dirty="0" smtClean="0"/>
            <a:t>クロスファンクショナルチーム</a:t>
          </a:r>
          <a:endParaRPr kumimoji="1" lang="ja-JP" altLang="en-US" sz="1600" kern="1200" dirty="0"/>
        </a:p>
      </dsp:txBody>
      <dsp:txXfrm>
        <a:off x="3096069" y="3436150"/>
        <a:ext cx="2037460" cy="837084"/>
      </dsp:txXfrm>
    </dsp:sp>
    <dsp:sp modelId="{9B386F64-F64A-8548-988F-CDDBEE2CF0CD}">
      <dsp:nvSpPr>
        <dsp:cNvPr id="0" name=""/>
        <dsp:cNvSpPr/>
      </dsp:nvSpPr>
      <dsp:spPr>
        <a:xfrm>
          <a:off x="5616661" y="0"/>
          <a:ext cx="2611933" cy="45259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0030" tIns="240030" rIns="240030" bIns="240030" numCol="1" spcCol="1270" anchor="ctr" anchorCtr="0">
          <a:noAutofit/>
        </a:bodyPr>
        <a:lstStyle/>
        <a:p>
          <a:pPr lvl="0" algn="ctr" defTabSz="2800350">
            <a:lnSpc>
              <a:spcPct val="90000"/>
            </a:lnSpc>
            <a:spcBef>
              <a:spcPct val="0"/>
            </a:spcBef>
            <a:spcAft>
              <a:spcPct val="35000"/>
            </a:spcAft>
          </a:pPr>
          <a:r>
            <a:rPr kumimoji="1" lang="ja-JP" altLang="en-US" sz="6300" kern="1200" dirty="0" smtClean="0"/>
            <a:t>実行</a:t>
          </a:r>
          <a:endParaRPr kumimoji="1" lang="ja-JP" altLang="en-US" sz="6300" kern="1200" dirty="0"/>
        </a:p>
      </dsp:txBody>
      <dsp:txXfrm>
        <a:off x="5616661" y="0"/>
        <a:ext cx="2611933" cy="1357788"/>
      </dsp:txXfrm>
    </dsp:sp>
    <dsp:sp modelId="{03193CB5-C818-5745-8B39-68691E55BF19}">
      <dsp:nvSpPr>
        <dsp:cNvPr id="0" name=""/>
        <dsp:cNvSpPr/>
      </dsp:nvSpPr>
      <dsp:spPr>
        <a:xfrm>
          <a:off x="5877855" y="1358175"/>
          <a:ext cx="2089546" cy="889170"/>
        </a:xfrm>
        <a:prstGeom prst="roundRect">
          <a:avLst>
            <a:gd name="adj" fmla="val 10000"/>
          </a:avLst>
        </a:prstGeom>
        <a:solidFill>
          <a:schemeClr val="accent1">
            <a:hueOff val="0"/>
            <a:satOff val="0"/>
            <a:lumOff val="0"/>
            <a:alphaOff val="0"/>
          </a:schemeClr>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kumimoji="1" lang="ja-JP" altLang="en-US" sz="1600" kern="1200" dirty="0" smtClean="0"/>
            <a:t>オペレーションプラン</a:t>
          </a:r>
        </a:p>
        <a:p>
          <a:pPr lvl="0" algn="ctr" defTabSz="711200">
            <a:lnSpc>
              <a:spcPct val="90000"/>
            </a:lnSpc>
            <a:spcBef>
              <a:spcPct val="0"/>
            </a:spcBef>
            <a:spcAft>
              <a:spcPct val="35000"/>
            </a:spcAft>
          </a:pPr>
          <a:r>
            <a:rPr kumimoji="1" lang="ja-JP" altLang="en-US" sz="1600" kern="1200" dirty="0" smtClean="0"/>
            <a:t>財務見通し</a:t>
          </a:r>
          <a:endParaRPr kumimoji="1" lang="ja-JP" altLang="en-US" sz="1600" kern="1200" dirty="0"/>
        </a:p>
      </dsp:txBody>
      <dsp:txXfrm>
        <a:off x="5903898" y="1384218"/>
        <a:ext cx="2037460" cy="837084"/>
      </dsp:txXfrm>
    </dsp:sp>
    <dsp:sp modelId="{918AB5CA-50E5-7149-8854-15BAAC051BAD}">
      <dsp:nvSpPr>
        <dsp:cNvPr id="0" name=""/>
        <dsp:cNvSpPr/>
      </dsp:nvSpPr>
      <dsp:spPr>
        <a:xfrm>
          <a:off x="5877855" y="2384141"/>
          <a:ext cx="2089546" cy="889170"/>
        </a:xfrm>
        <a:prstGeom prst="roundRect">
          <a:avLst>
            <a:gd name="adj" fmla="val 10000"/>
          </a:avLst>
        </a:prstGeom>
        <a:solidFill>
          <a:schemeClr val="accent1">
            <a:hueOff val="0"/>
            <a:satOff val="0"/>
            <a:lumOff val="0"/>
            <a:alphaOff val="0"/>
          </a:schemeClr>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kumimoji="1" lang="ja-JP" altLang="en-US" sz="1600" kern="1200" dirty="0" smtClean="0"/>
            <a:t>プロダクマネジメント</a:t>
          </a:r>
        </a:p>
        <a:p>
          <a:pPr lvl="0" algn="ctr" defTabSz="711200">
            <a:lnSpc>
              <a:spcPct val="90000"/>
            </a:lnSpc>
            <a:spcBef>
              <a:spcPct val="0"/>
            </a:spcBef>
            <a:spcAft>
              <a:spcPct val="35000"/>
            </a:spcAft>
          </a:pPr>
          <a:r>
            <a:rPr kumimoji="1" lang="ja-JP" altLang="en-US" sz="1600" kern="1200" dirty="0" smtClean="0"/>
            <a:t>アジャイル</a:t>
          </a:r>
          <a:r>
            <a:rPr kumimoji="1" lang="en-US" altLang="ja-JP" sz="1600" kern="1200" dirty="0" smtClean="0"/>
            <a:t>or</a:t>
          </a:r>
          <a:r>
            <a:rPr kumimoji="1" lang="ja-JP" altLang="en-US" sz="1600" kern="1200" dirty="0" smtClean="0"/>
            <a:t>ウォーターフォル開発</a:t>
          </a:r>
        </a:p>
      </dsp:txBody>
      <dsp:txXfrm>
        <a:off x="5903898" y="2410184"/>
        <a:ext cx="2037460" cy="837084"/>
      </dsp:txXfrm>
    </dsp:sp>
    <dsp:sp modelId="{DC2D78F8-9B7C-EB41-923B-2667CE069E35}">
      <dsp:nvSpPr>
        <dsp:cNvPr id="0" name=""/>
        <dsp:cNvSpPr/>
      </dsp:nvSpPr>
      <dsp:spPr>
        <a:xfrm>
          <a:off x="5877855" y="3410107"/>
          <a:ext cx="2089546" cy="889170"/>
        </a:xfrm>
        <a:prstGeom prst="roundRect">
          <a:avLst>
            <a:gd name="adj" fmla="val 10000"/>
          </a:avLst>
        </a:prstGeom>
        <a:solidFill>
          <a:schemeClr val="accent1">
            <a:hueOff val="0"/>
            <a:satOff val="0"/>
            <a:lumOff val="0"/>
            <a:alphaOff val="0"/>
          </a:schemeClr>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kumimoji="1" lang="ja-JP" altLang="en-US" sz="1600" kern="1200" dirty="0" smtClean="0"/>
            <a:t>機能別組織</a:t>
          </a:r>
        </a:p>
        <a:p>
          <a:pPr lvl="0" algn="ctr" defTabSz="711200">
            <a:lnSpc>
              <a:spcPct val="90000"/>
            </a:lnSpc>
            <a:spcBef>
              <a:spcPct val="0"/>
            </a:spcBef>
            <a:spcAft>
              <a:spcPct val="35000"/>
            </a:spcAft>
          </a:pPr>
          <a:r>
            <a:rPr kumimoji="1" lang="ja-JP" altLang="en-US" sz="1600" kern="1200" dirty="0" smtClean="0"/>
            <a:t>事業部制組織</a:t>
          </a:r>
          <a:endParaRPr kumimoji="1" lang="ja-JP" altLang="en-US" sz="1600" kern="1200" dirty="0"/>
        </a:p>
      </dsp:txBody>
      <dsp:txXfrm>
        <a:off x="5903898" y="3436150"/>
        <a:ext cx="2037460" cy="83708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CA38B-2E14-5647-B6DA-481DFCA6C95C}">
      <dsp:nvSpPr>
        <dsp:cNvPr id="0" name=""/>
        <dsp:cNvSpPr/>
      </dsp:nvSpPr>
      <dsp:spPr>
        <a:xfrm rot="5400000">
          <a:off x="-169334" y="174618"/>
          <a:ext cx="1128894" cy="79022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kumimoji="1" lang="ja-JP" altLang="en-US" sz="1200" kern="1200" dirty="0" smtClean="0"/>
            <a:t>獲得</a:t>
          </a:r>
          <a:br>
            <a:rPr kumimoji="1" lang="ja-JP" altLang="en-US" sz="1200" kern="1200" dirty="0" smtClean="0"/>
          </a:br>
          <a:r>
            <a:rPr kumimoji="1" lang="en-US" altLang="ja-JP" sz="1200" kern="1200" dirty="0" smtClean="0"/>
            <a:t>(Acquisition)</a:t>
          </a:r>
          <a:endParaRPr kumimoji="1" lang="ja-JP" altLang="en-US" sz="1200" kern="1200" dirty="0"/>
        </a:p>
      </dsp:txBody>
      <dsp:txXfrm rot="-5400000">
        <a:off x="0" y="400397"/>
        <a:ext cx="790226" cy="338668"/>
      </dsp:txXfrm>
    </dsp:sp>
    <dsp:sp modelId="{E79654FF-B41E-C449-91E7-5E3183CD5359}">
      <dsp:nvSpPr>
        <dsp:cNvPr id="0" name=""/>
        <dsp:cNvSpPr/>
      </dsp:nvSpPr>
      <dsp:spPr>
        <a:xfrm rot="5400000">
          <a:off x="2439790" y="-1644279"/>
          <a:ext cx="734167" cy="4033295"/>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kumimoji="1" lang="ja-JP" altLang="en-US" sz="1400" kern="1200" dirty="0" smtClean="0"/>
            <a:t>ユーザーはどうやってあなたを見つけるか？</a:t>
          </a:r>
          <a:endParaRPr kumimoji="1" lang="ja-JP" altLang="en-US" sz="1400" kern="1200" dirty="0"/>
        </a:p>
      </dsp:txBody>
      <dsp:txXfrm rot="-5400000">
        <a:off x="790227" y="41123"/>
        <a:ext cx="3997456" cy="662489"/>
      </dsp:txXfrm>
    </dsp:sp>
    <dsp:sp modelId="{3602AFA2-F847-194D-9C2B-916057109157}">
      <dsp:nvSpPr>
        <dsp:cNvPr id="0" name=""/>
        <dsp:cNvSpPr/>
      </dsp:nvSpPr>
      <dsp:spPr>
        <a:xfrm rot="5400000">
          <a:off x="-169334" y="1186970"/>
          <a:ext cx="1128894" cy="79022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kumimoji="1" lang="ja-JP" altLang="en-US" sz="1200" kern="1200" dirty="0" smtClean="0"/>
            <a:t>活性化</a:t>
          </a:r>
          <a:r>
            <a:rPr kumimoji="1" lang="en-US" altLang="ja-JP" sz="1200" kern="1200" dirty="0" smtClean="0"/>
            <a:t/>
          </a:r>
          <a:br>
            <a:rPr kumimoji="1" lang="en-US" altLang="ja-JP" sz="1200" kern="1200" dirty="0" smtClean="0"/>
          </a:br>
          <a:r>
            <a:rPr kumimoji="1" lang="en-US" altLang="ja-JP" sz="1200" kern="1200" dirty="0" smtClean="0"/>
            <a:t>(Activation)</a:t>
          </a:r>
          <a:endParaRPr kumimoji="1" lang="ja-JP" altLang="en-US" sz="1200" kern="1200" dirty="0"/>
        </a:p>
      </dsp:txBody>
      <dsp:txXfrm rot="-5400000">
        <a:off x="0" y="1412749"/>
        <a:ext cx="790226" cy="338668"/>
      </dsp:txXfrm>
    </dsp:sp>
    <dsp:sp modelId="{D5D959C9-05FF-4F43-84E7-C8E144015A32}">
      <dsp:nvSpPr>
        <dsp:cNvPr id="0" name=""/>
        <dsp:cNvSpPr/>
      </dsp:nvSpPr>
      <dsp:spPr>
        <a:xfrm rot="5400000">
          <a:off x="2439983" y="-632120"/>
          <a:ext cx="733781" cy="4033295"/>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kumimoji="1" lang="ja-JP" altLang="en-US" sz="1400" kern="1200" dirty="0" smtClean="0"/>
            <a:t>ユーザーは最初の体験に満足したか？</a:t>
          </a:r>
          <a:endParaRPr kumimoji="1" lang="ja-JP" altLang="en-US" sz="1400" kern="1200" dirty="0"/>
        </a:p>
      </dsp:txBody>
      <dsp:txXfrm rot="-5400000">
        <a:off x="790226" y="1053457"/>
        <a:ext cx="3997475" cy="662141"/>
      </dsp:txXfrm>
    </dsp:sp>
    <dsp:sp modelId="{BDAEA0AE-AFCA-484C-AC4D-A7AC727713DE}">
      <dsp:nvSpPr>
        <dsp:cNvPr id="0" name=""/>
        <dsp:cNvSpPr/>
      </dsp:nvSpPr>
      <dsp:spPr>
        <a:xfrm rot="5400000">
          <a:off x="-169334" y="2199322"/>
          <a:ext cx="1128894" cy="79022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kumimoji="1" lang="ja-JP" altLang="en-US" sz="1200" kern="1200" dirty="0" smtClean="0"/>
            <a:t>定着</a:t>
          </a:r>
          <a:br>
            <a:rPr kumimoji="1" lang="ja-JP" altLang="en-US" sz="1200" kern="1200" dirty="0" smtClean="0"/>
          </a:br>
          <a:r>
            <a:rPr kumimoji="1" lang="en-US" altLang="ja-JP" sz="1200" kern="1200" dirty="0" smtClean="0"/>
            <a:t>(Retention)</a:t>
          </a:r>
          <a:endParaRPr kumimoji="1" lang="ja-JP" altLang="en-US" sz="1200" kern="1200" dirty="0"/>
        </a:p>
      </dsp:txBody>
      <dsp:txXfrm rot="-5400000">
        <a:off x="0" y="2425101"/>
        <a:ext cx="790226" cy="338668"/>
      </dsp:txXfrm>
    </dsp:sp>
    <dsp:sp modelId="{AFF56965-3EAC-C745-85D7-A3AE4DA6DA14}">
      <dsp:nvSpPr>
        <dsp:cNvPr id="0" name=""/>
        <dsp:cNvSpPr/>
      </dsp:nvSpPr>
      <dsp:spPr>
        <a:xfrm rot="5400000">
          <a:off x="2439983" y="380231"/>
          <a:ext cx="733781" cy="4033295"/>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kumimoji="1" lang="ja-JP" altLang="en-US" sz="1400" kern="1200" dirty="0" smtClean="0"/>
            <a:t>ユーザーは戻ってくるのか？</a:t>
          </a:r>
          <a:endParaRPr kumimoji="1" lang="ja-JP" altLang="en-US" sz="1400" kern="1200" dirty="0"/>
        </a:p>
      </dsp:txBody>
      <dsp:txXfrm rot="-5400000">
        <a:off x="790226" y="2065808"/>
        <a:ext cx="3997475" cy="662141"/>
      </dsp:txXfrm>
    </dsp:sp>
    <dsp:sp modelId="{D2C86A30-8D45-394F-A8F1-E520FE6514DB}">
      <dsp:nvSpPr>
        <dsp:cNvPr id="0" name=""/>
        <dsp:cNvSpPr/>
      </dsp:nvSpPr>
      <dsp:spPr>
        <a:xfrm rot="5400000">
          <a:off x="-169334" y="3211674"/>
          <a:ext cx="1128894" cy="79022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kumimoji="1" lang="ja-JP" altLang="en-US" sz="1200" kern="1200" dirty="0" smtClean="0"/>
            <a:t>収益</a:t>
          </a:r>
          <a:br>
            <a:rPr kumimoji="1" lang="ja-JP" altLang="en-US" sz="1200" kern="1200" dirty="0" smtClean="0"/>
          </a:br>
          <a:r>
            <a:rPr kumimoji="1" lang="en-US" altLang="ja-JP" sz="1200" kern="1200" dirty="0" smtClean="0"/>
            <a:t>(Revenue)</a:t>
          </a:r>
          <a:endParaRPr kumimoji="1" lang="ja-JP" altLang="en-US" sz="1200" kern="1200" dirty="0"/>
        </a:p>
      </dsp:txBody>
      <dsp:txXfrm rot="-5400000">
        <a:off x="0" y="3437453"/>
        <a:ext cx="790226" cy="338668"/>
      </dsp:txXfrm>
    </dsp:sp>
    <dsp:sp modelId="{D1AB748E-7824-E346-99A8-2BA486069651}">
      <dsp:nvSpPr>
        <dsp:cNvPr id="0" name=""/>
        <dsp:cNvSpPr/>
      </dsp:nvSpPr>
      <dsp:spPr>
        <a:xfrm rot="5400000">
          <a:off x="2439983" y="1392583"/>
          <a:ext cx="733781" cy="4033295"/>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kumimoji="1" lang="ja-JP" altLang="en-US" sz="1400" kern="1200" dirty="0" smtClean="0"/>
            <a:t>どうやってお金を儲けるのか？</a:t>
          </a:r>
          <a:endParaRPr kumimoji="1" lang="ja-JP" altLang="en-US" sz="1400" kern="1200" dirty="0"/>
        </a:p>
      </dsp:txBody>
      <dsp:txXfrm rot="-5400000">
        <a:off x="790226" y="3078160"/>
        <a:ext cx="3997475" cy="662141"/>
      </dsp:txXfrm>
    </dsp:sp>
    <dsp:sp modelId="{9C7BE4FC-DF9E-D146-AF8B-9BFABB706B9E}">
      <dsp:nvSpPr>
        <dsp:cNvPr id="0" name=""/>
        <dsp:cNvSpPr/>
      </dsp:nvSpPr>
      <dsp:spPr>
        <a:xfrm rot="5400000">
          <a:off x="-169334" y="4224026"/>
          <a:ext cx="1128894" cy="79022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kumimoji="1" lang="ja-JP" altLang="en-US" sz="1200" kern="1200" dirty="0" smtClean="0"/>
            <a:t>紹介</a:t>
          </a:r>
          <a:br>
            <a:rPr kumimoji="1" lang="ja-JP" altLang="en-US" sz="1200" kern="1200" dirty="0" smtClean="0"/>
          </a:br>
          <a:r>
            <a:rPr kumimoji="1" lang="en-US" altLang="ja-JP" sz="1200" kern="1200" dirty="0" smtClean="0"/>
            <a:t>(Referral)</a:t>
          </a:r>
          <a:endParaRPr kumimoji="1" lang="ja-JP" altLang="en-US" sz="1200" kern="1200" dirty="0"/>
        </a:p>
      </dsp:txBody>
      <dsp:txXfrm rot="-5400000">
        <a:off x="0" y="4449805"/>
        <a:ext cx="790226" cy="338668"/>
      </dsp:txXfrm>
    </dsp:sp>
    <dsp:sp modelId="{CA5FBA82-9202-2D4D-9F02-DF39A39F0C21}">
      <dsp:nvSpPr>
        <dsp:cNvPr id="0" name=""/>
        <dsp:cNvSpPr/>
      </dsp:nvSpPr>
      <dsp:spPr>
        <a:xfrm rot="5400000">
          <a:off x="2439983" y="2404935"/>
          <a:ext cx="733781" cy="4033295"/>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kumimoji="1" lang="ja-JP" altLang="en-US" sz="1400" kern="1200" dirty="0" smtClean="0"/>
            <a:t>ユーザーは他のユーザーに紹介してくれるのか？</a:t>
          </a:r>
          <a:endParaRPr kumimoji="1" lang="ja-JP" altLang="en-US" sz="1400" kern="1200" dirty="0"/>
        </a:p>
      </dsp:txBody>
      <dsp:txXfrm rot="-5400000">
        <a:off x="790226" y="4090512"/>
        <a:ext cx="3997475" cy="66214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0A51E-B85B-1C44-A658-BEEA36A14F8B}">
      <dsp:nvSpPr>
        <dsp:cNvPr id="0" name=""/>
        <dsp:cNvSpPr/>
      </dsp:nvSpPr>
      <dsp:spPr>
        <a:xfrm>
          <a:off x="788381" y="390468"/>
          <a:ext cx="2881055" cy="1000552"/>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FF6B89-61D4-8440-A203-9FA9F63F8F0E}">
      <dsp:nvSpPr>
        <dsp:cNvPr id="0" name=""/>
        <dsp:cNvSpPr/>
      </dsp:nvSpPr>
      <dsp:spPr>
        <a:xfrm>
          <a:off x="1954204" y="2840482"/>
          <a:ext cx="558344" cy="357340"/>
        </a:xfrm>
        <a:prstGeom prst="downArrow">
          <a:avLst/>
        </a:prstGeom>
        <a:solidFill>
          <a:schemeClr val="accent1">
            <a:tint val="60000"/>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dsp:style>
    </dsp:sp>
    <dsp:sp modelId="{F4BC8DBF-CC1B-4C49-B939-867B36F3E2CB}">
      <dsp:nvSpPr>
        <dsp:cNvPr id="0" name=""/>
        <dsp:cNvSpPr/>
      </dsp:nvSpPr>
      <dsp:spPr>
        <a:xfrm>
          <a:off x="893350" y="3126354"/>
          <a:ext cx="2680051" cy="670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kumimoji="1" lang="ja-JP" altLang="en-US" sz="2300" kern="1200" dirty="0" smtClean="0"/>
            <a:t>コンバージョン</a:t>
          </a:r>
          <a:endParaRPr kumimoji="1" lang="ja-JP" altLang="en-US" sz="2300" kern="1200" dirty="0"/>
        </a:p>
      </dsp:txBody>
      <dsp:txXfrm>
        <a:off x="893350" y="3126354"/>
        <a:ext cx="2680051" cy="670012"/>
      </dsp:txXfrm>
    </dsp:sp>
    <dsp:sp modelId="{1DD00911-0797-094A-AFB0-B71944B59457}">
      <dsp:nvSpPr>
        <dsp:cNvPr id="0" name=""/>
        <dsp:cNvSpPr/>
      </dsp:nvSpPr>
      <dsp:spPr>
        <a:xfrm>
          <a:off x="1835835" y="1468295"/>
          <a:ext cx="1005019" cy="1005019"/>
        </a:xfrm>
        <a:prstGeom prst="ellipse">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kumimoji="1" lang="ja-JP" altLang="en-US" sz="2500" kern="1200" dirty="0" smtClean="0"/>
            <a:t>指標</a:t>
          </a:r>
          <a:endParaRPr kumimoji="1" lang="ja-JP" altLang="en-US" sz="2500" kern="1200" dirty="0"/>
        </a:p>
      </dsp:txBody>
      <dsp:txXfrm>
        <a:off x="1983017" y="1615477"/>
        <a:ext cx="710655" cy="710655"/>
      </dsp:txXfrm>
    </dsp:sp>
    <dsp:sp modelId="{EA2AA668-FE0E-2845-B20F-0D47B74E2A76}">
      <dsp:nvSpPr>
        <dsp:cNvPr id="0" name=""/>
        <dsp:cNvSpPr/>
      </dsp:nvSpPr>
      <dsp:spPr>
        <a:xfrm>
          <a:off x="1116688" y="714307"/>
          <a:ext cx="1005019" cy="1005019"/>
        </a:xfrm>
        <a:prstGeom prst="ellipse">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kumimoji="1" lang="ja-JP" altLang="en-US" sz="2500" kern="1200" dirty="0" smtClean="0"/>
            <a:t>指標</a:t>
          </a:r>
          <a:endParaRPr kumimoji="1" lang="ja-JP" altLang="en-US" sz="2500" kern="1200" dirty="0"/>
        </a:p>
      </dsp:txBody>
      <dsp:txXfrm>
        <a:off x="1263870" y="861489"/>
        <a:ext cx="710655" cy="710655"/>
      </dsp:txXfrm>
    </dsp:sp>
    <dsp:sp modelId="{49765ACD-28C6-F246-B48D-716F87F8CAB2}">
      <dsp:nvSpPr>
        <dsp:cNvPr id="0" name=""/>
        <dsp:cNvSpPr/>
      </dsp:nvSpPr>
      <dsp:spPr>
        <a:xfrm>
          <a:off x="2144041" y="471316"/>
          <a:ext cx="1005019" cy="1005019"/>
        </a:xfrm>
        <a:prstGeom prst="ellipse">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kumimoji="1" lang="ja-JP" altLang="en-US" sz="2500" kern="1200" dirty="0" smtClean="0"/>
            <a:t>指標</a:t>
          </a:r>
          <a:endParaRPr kumimoji="1" lang="ja-JP" altLang="en-US" sz="2500" kern="1200" dirty="0"/>
        </a:p>
      </dsp:txBody>
      <dsp:txXfrm>
        <a:off x="2291223" y="618498"/>
        <a:ext cx="710655" cy="710655"/>
      </dsp:txXfrm>
    </dsp:sp>
    <dsp:sp modelId="{2B2EE65B-F419-5747-8F2D-194AABD26245}">
      <dsp:nvSpPr>
        <dsp:cNvPr id="0" name=""/>
        <dsp:cNvSpPr/>
      </dsp:nvSpPr>
      <dsp:spPr>
        <a:xfrm>
          <a:off x="670012" y="267632"/>
          <a:ext cx="3126727" cy="2501381"/>
        </a:xfrm>
        <a:prstGeom prst="funnel">
          <a:avLst/>
        </a:prstGeom>
        <a:solidFill>
          <a:schemeClr val="lt1">
            <a:alpha val="4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0EE811-75E0-224A-BDF6-531C9057E07D}">
      <dsp:nvSpPr>
        <dsp:cNvPr id="0" name=""/>
        <dsp:cNvSpPr/>
      </dsp:nvSpPr>
      <dsp:spPr>
        <a:xfrm>
          <a:off x="571499" y="0"/>
          <a:ext cx="6477000" cy="4373563"/>
        </a:xfrm>
        <a:prstGeom prst="rightArrow">
          <a:avLst/>
        </a:prstGeom>
        <a:solidFill>
          <a:schemeClr val="accent1">
            <a:tint val="40000"/>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1">
          <a:scrgbClr r="0" g="0" b="0"/>
        </a:fillRef>
        <a:effectRef idx="2">
          <a:scrgbClr r="0" g="0" b="0"/>
        </a:effectRef>
        <a:fontRef idx="minor"/>
      </dsp:style>
    </dsp:sp>
    <dsp:sp modelId="{23163C8A-EBF0-1E47-96E2-2D511B046E95}">
      <dsp:nvSpPr>
        <dsp:cNvPr id="0" name=""/>
        <dsp:cNvSpPr/>
      </dsp:nvSpPr>
      <dsp:spPr>
        <a:xfrm>
          <a:off x="0" y="1312068"/>
          <a:ext cx="2286000" cy="1749425"/>
        </a:xfrm>
        <a:prstGeom prst="roundRect">
          <a:avLst/>
        </a:prstGeom>
        <a:solidFill>
          <a:srgbClr val="008000"/>
        </a:solidFill>
        <a:ln w="41275" cap="flat"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kumimoji="1" lang="ja-JP" altLang="en-US" sz="1800" kern="1200" dirty="0" smtClean="0"/>
            <a:t>プラン</a:t>
          </a:r>
          <a:r>
            <a:rPr kumimoji="1" lang="en-US" altLang="ja-JP" sz="1800" kern="1200" dirty="0" smtClean="0"/>
            <a:t>A</a:t>
          </a:r>
          <a:r>
            <a:rPr kumimoji="1" lang="ja-JP" altLang="en-US" sz="1800" kern="1200" dirty="0" smtClean="0"/>
            <a:t>を文書化する</a:t>
          </a:r>
          <a:endParaRPr kumimoji="1" lang="ja-JP" altLang="en-US" sz="1800" kern="1200" dirty="0"/>
        </a:p>
      </dsp:txBody>
      <dsp:txXfrm>
        <a:off x="85400" y="1397468"/>
        <a:ext cx="2115200" cy="1578625"/>
      </dsp:txXfrm>
    </dsp:sp>
    <dsp:sp modelId="{403A10D7-E03C-C843-982D-833CF5D40ADE}">
      <dsp:nvSpPr>
        <dsp:cNvPr id="0" name=""/>
        <dsp:cNvSpPr/>
      </dsp:nvSpPr>
      <dsp:spPr>
        <a:xfrm>
          <a:off x="2667000" y="1312068"/>
          <a:ext cx="2286000" cy="1749425"/>
        </a:xfrm>
        <a:prstGeom prst="roundRect">
          <a:avLst/>
        </a:prstGeom>
        <a:solidFill>
          <a:srgbClr val="FF0000"/>
        </a:solidFill>
        <a:ln w="41275" cap="flat"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kumimoji="1" lang="ja-JP" altLang="en-US" sz="1800" kern="1200" dirty="0" smtClean="0"/>
            <a:t>プランで最も</a:t>
          </a:r>
          <a:r>
            <a:rPr kumimoji="1" lang="ja-JP" altLang="en-US" sz="1800" kern="1200" smtClean="0"/>
            <a:t>リスクの</a:t>
          </a:r>
          <a:br>
            <a:rPr kumimoji="1" lang="ja-JP" altLang="en-US" sz="1800" kern="1200" smtClean="0"/>
          </a:br>
          <a:r>
            <a:rPr kumimoji="1" lang="ja-JP" altLang="en-US" sz="1800" kern="1200" smtClean="0"/>
            <a:t>高い</a:t>
          </a:r>
          <a:r>
            <a:rPr kumimoji="1" lang="ja-JP" altLang="en-US" sz="1800" kern="1200" dirty="0" smtClean="0"/>
            <a:t>部分をみつける</a:t>
          </a:r>
          <a:endParaRPr kumimoji="1" lang="ja-JP" altLang="en-US" sz="1800" kern="1200" dirty="0"/>
        </a:p>
      </dsp:txBody>
      <dsp:txXfrm>
        <a:off x="2752400" y="1397468"/>
        <a:ext cx="2115200" cy="1578625"/>
      </dsp:txXfrm>
    </dsp:sp>
    <dsp:sp modelId="{1F92BC01-536A-2945-BC61-A584626B3A03}">
      <dsp:nvSpPr>
        <dsp:cNvPr id="0" name=""/>
        <dsp:cNvSpPr/>
      </dsp:nvSpPr>
      <dsp:spPr>
        <a:xfrm>
          <a:off x="5334000" y="1312068"/>
          <a:ext cx="2286000" cy="1749425"/>
        </a:xfrm>
        <a:prstGeom prst="roundRect">
          <a:avLst/>
        </a:prstGeom>
        <a:solidFill>
          <a:schemeClr val="accent1"/>
        </a:solidFill>
        <a:ln w="41275" cap="flat"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kumimoji="1" lang="ja-JP" altLang="en-US" sz="1800" kern="1200" dirty="0" smtClean="0"/>
            <a:t>プランを体系的に</a:t>
          </a:r>
          <a:br>
            <a:rPr kumimoji="1" lang="ja-JP" altLang="en-US" sz="1800" kern="1200" dirty="0" smtClean="0"/>
          </a:br>
          <a:r>
            <a:rPr kumimoji="1" lang="ja-JP" altLang="en-US" sz="1800" kern="1200" dirty="0" smtClean="0"/>
            <a:t>テストする</a:t>
          </a:r>
          <a:endParaRPr kumimoji="1" lang="ja-JP" altLang="en-US" sz="1800" kern="1200" dirty="0"/>
        </a:p>
      </dsp:txBody>
      <dsp:txXfrm>
        <a:off x="5419400" y="1397468"/>
        <a:ext cx="2115200" cy="157862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0EE811-75E0-224A-BDF6-531C9057E07D}">
      <dsp:nvSpPr>
        <dsp:cNvPr id="0" name=""/>
        <dsp:cNvSpPr/>
      </dsp:nvSpPr>
      <dsp:spPr>
        <a:xfrm>
          <a:off x="571499" y="0"/>
          <a:ext cx="6477000" cy="4373563"/>
        </a:xfrm>
        <a:prstGeom prst="rightArrow">
          <a:avLst/>
        </a:prstGeom>
        <a:solidFill>
          <a:schemeClr val="accent1">
            <a:tint val="40000"/>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1">
          <a:scrgbClr r="0" g="0" b="0"/>
        </a:fillRef>
        <a:effectRef idx="2">
          <a:scrgbClr r="0" g="0" b="0"/>
        </a:effectRef>
        <a:fontRef idx="minor"/>
      </dsp:style>
    </dsp:sp>
    <dsp:sp modelId="{23163C8A-EBF0-1E47-96E2-2D511B046E95}">
      <dsp:nvSpPr>
        <dsp:cNvPr id="0" name=""/>
        <dsp:cNvSpPr/>
      </dsp:nvSpPr>
      <dsp:spPr>
        <a:xfrm>
          <a:off x="0" y="1312068"/>
          <a:ext cx="2286000" cy="1749425"/>
        </a:xfrm>
        <a:prstGeom prst="roundRect">
          <a:avLst/>
        </a:prstGeom>
        <a:solidFill>
          <a:srgbClr val="008000"/>
        </a:solidFill>
        <a:ln w="41275" cap="flat"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kumimoji="1" lang="ja-JP" altLang="en-US" sz="1800" kern="1200" dirty="0" smtClean="0"/>
            <a:t>プラン</a:t>
          </a:r>
          <a:r>
            <a:rPr kumimoji="1" lang="en-US" altLang="ja-JP" sz="1800" kern="1200" dirty="0" smtClean="0"/>
            <a:t>A</a:t>
          </a:r>
          <a:r>
            <a:rPr kumimoji="1" lang="ja-JP" altLang="en-US" sz="1800" kern="1200" dirty="0" smtClean="0"/>
            <a:t>を文書化する</a:t>
          </a:r>
          <a:endParaRPr kumimoji="1" lang="ja-JP" altLang="en-US" sz="1800" kern="1200" dirty="0"/>
        </a:p>
      </dsp:txBody>
      <dsp:txXfrm>
        <a:off x="85400" y="1397468"/>
        <a:ext cx="2115200" cy="1578625"/>
      </dsp:txXfrm>
    </dsp:sp>
    <dsp:sp modelId="{403A10D7-E03C-C843-982D-833CF5D40ADE}">
      <dsp:nvSpPr>
        <dsp:cNvPr id="0" name=""/>
        <dsp:cNvSpPr/>
      </dsp:nvSpPr>
      <dsp:spPr>
        <a:xfrm>
          <a:off x="2667000" y="1312068"/>
          <a:ext cx="2286000" cy="1749425"/>
        </a:xfrm>
        <a:prstGeom prst="roundRect">
          <a:avLst/>
        </a:prstGeom>
        <a:solidFill>
          <a:srgbClr val="008000"/>
        </a:solidFill>
        <a:ln w="41275" cap="flat"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kumimoji="1" lang="ja-JP" altLang="en-US" sz="1800" kern="1200" dirty="0" smtClean="0"/>
            <a:t>プランで最も</a:t>
          </a:r>
          <a:r>
            <a:rPr kumimoji="1" lang="ja-JP" altLang="en-US" sz="1800" kern="1200" smtClean="0"/>
            <a:t>リスクの</a:t>
          </a:r>
          <a:br>
            <a:rPr kumimoji="1" lang="ja-JP" altLang="en-US" sz="1800" kern="1200" smtClean="0"/>
          </a:br>
          <a:r>
            <a:rPr kumimoji="1" lang="ja-JP" altLang="en-US" sz="1800" kern="1200" smtClean="0"/>
            <a:t>高い</a:t>
          </a:r>
          <a:r>
            <a:rPr kumimoji="1" lang="ja-JP" altLang="en-US" sz="1800" kern="1200" dirty="0" smtClean="0"/>
            <a:t>部分をみつける</a:t>
          </a:r>
          <a:endParaRPr kumimoji="1" lang="ja-JP" altLang="en-US" sz="1800" kern="1200" dirty="0"/>
        </a:p>
      </dsp:txBody>
      <dsp:txXfrm>
        <a:off x="2752400" y="1397468"/>
        <a:ext cx="2115200" cy="1578625"/>
      </dsp:txXfrm>
    </dsp:sp>
    <dsp:sp modelId="{1F92BC01-536A-2945-BC61-A584626B3A03}">
      <dsp:nvSpPr>
        <dsp:cNvPr id="0" name=""/>
        <dsp:cNvSpPr/>
      </dsp:nvSpPr>
      <dsp:spPr>
        <a:xfrm>
          <a:off x="5334000" y="1312068"/>
          <a:ext cx="2286000" cy="1749425"/>
        </a:xfrm>
        <a:prstGeom prst="roundRect">
          <a:avLst/>
        </a:prstGeom>
        <a:solidFill>
          <a:srgbClr val="FF0000"/>
        </a:solidFill>
        <a:ln w="41275" cap="flat"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kumimoji="1" lang="ja-JP" altLang="en-US" sz="1800" kern="1200" dirty="0" smtClean="0"/>
            <a:t>プランを体系的に</a:t>
          </a:r>
          <a:br>
            <a:rPr kumimoji="1" lang="ja-JP" altLang="en-US" sz="1800" kern="1200" dirty="0" smtClean="0"/>
          </a:br>
          <a:r>
            <a:rPr kumimoji="1" lang="ja-JP" altLang="en-US" sz="1800" kern="1200" dirty="0" smtClean="0"/>
            <a:t>テストする</a:t>
          </a:r>
          <a:endParaRPr kumimoji="1" lang="ja-JP" altLang="en-US" sz="1800" kern="1200" dirty="0"/>
        </a:p>
      </dsp:txBody>
      <dsp:txXfrm>
        <a:off x="5419400" y="1397468"/>
        <a:ext cx="2115200" cy="157862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BEC25B-C257-0D43-904F-107784AE7AA9}">
      <dsp:nvSpPr>
        <dsp:cNvPr id="0" name=""/>
        <dsp:cNvSpPr/>
      </dsp:nvSpPr>
      <dsp:spPr>
        <a:xfrm>
          <a:off x="7233" y="1614418"/>
          <a:ext cx="2161877" cy="1297126"/>
        </a:xfrm>
        <a:prstGeom prst="roundRect">
          <a:avLst>
            <a:gd name="adj" fmla="val 10000"/>
          </a:avLst>
        </a:prstGeom>
        <a:solidFill>
          <a:srgbClr val="008000"/>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PROBLEM/SOLUTION</a:t>
          </a:r>
          <a:br>
            <a:rPr kumimoji="1" lang="en-US" altLang="ja-JP" sz="1600" kern="1200" dirty="0" smtClean="0"/>
          </a:br>
          <a:r>
            <a:rPr kumimoji="1" lang="en-US" altLang="ja-JP" sz="1600" kern="1200" dirty="0" smtClean="0"/>
            <a:t>FIT</a:t>
          </a:r>
          <a:endParaRPr kumimoji="1" lang="ja-JP" altLang="en-US" sz="1600" kern="1200" dirty="0"/>
        </a:p>
      </dsp:txBody>
      <dsp:txXfrm>
        <a:off x="45225" y="1652410"/>
        <a:ext cx="2085893" cy="1221142"/>
      </dsp:txXfrm>
    </dsp:sp>
    <dsp:sp modelId="{5EBEFD47-05B3-CB4F-8BCD-BE9C5A20F687}">
      <dsp:nvSpPr>
        <dsp:cNvPr id="0" name=""/>
        <dsp:cNvSpPr/>
      </dsp:nvSpPr>
      <dsp:spPr>
        <a:xfrm>
          <a:off x="2385298" y="1994908"/>
          <a:ext cx="458317" cy="536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kumimoji="1" lang="ja-JP" altLang="en-US" sz="2300" kern="1200"/>
        </a:p>
      </dsp:txBody>
      <dsp:txXfrm>
        <a:off x="2385298" y="2102137"/>
        <a:ext cx="320822" cy="321687"/>
      </dsp:txXfrm>
    </dsp:sp>
    <dsp:sp modelId="{A71F3882-29B0-C040-8C4D-BF5535E8D68B}">
      <dsp:nvSpPr>
        <dsp:cNvPr id="0" name=""/>
        <dsp:cNvSpPr/>
      </dsp:nvSpPr>
      <dsp:spPr>
        <a:xfrm>
          <a:off x="3033861" y="1614418"/>
          <a:ext cx="2161877" cy="1297126"/>
        </a:xfrm>
        <a:prstGeom prst="roundRect">
          <a:avLst>
            <a:gd name="adj" fmla="val 10000"/>
          </a:avLst>
        </a:prstGeom>
        <a:solidFill>
          <a:srgbClr val="008000"/>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PRODUCT/MARKET</a:t>
          </a:r>
          <a:br>
            <a:rPr kumimoji="1" lang="en-US" altLang="ja-JP" sz="1600" kern="1200" dirty="0" smtClean="0"/>
          </a:br>
          <a:r>
            <a:rPr kumimoji="1" lang="en-US" altLang="ja-JP" sz="1600" kern="1200" dirty="0" smtClean="0"/>
            <a:t>FIT</a:t>
          </a:r>
          <a:endParaRPr kumimoji="1" lang="ja-JP" altLang="en-US" sz="1600" kern="1200" dirty="0"/>
        </a:p>
      </dsp:txBody>
      <dsp:txXfrm>
        <a:off x="3071853" y="1652410"/>
        <a:ext cx="2085893" cy="1221142"/>
      </dsp:txXfrm>
    </dsp:sp>
    <dsp:sp modelId="{945EAB11-BDE0-864B-B15F-99F7098CC86E}">
      <dsp:nvSpPr>
        <dsp:cNvPr id="0" name=""/>
        <dsp:cNvSpPr/>
      </dsp:nvSpPr>
      <dsp:spPr>
        <a:xfrm>
          <a:off x="5411926" y="1994908"/>
          <a:ext cx="458317" cy="536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kumimoji="1" lang="ja-JP" altLang="en-US" sz="2300" kern="1200"/>
        </a:p>
      </dsp:txBody>
      <dsp:txXfrm>
        <a:off x="5411926" y="2102137"/>
        <a:ext cx="320822" cy="321687"/>
      </dsp:txXfrm>
    </dsp:sp>
    <dsp:sp modelId="{AE9270A4-0384-834C-BFC7-20E66D40BBB0}">
      <dsp:nvSpPr>
        <dsp:cNvPr id="0" name=""/>
        <dsp:cNvSpPr/>
      </dsp:nvSpPr>
      <dsp:spPr>
        <a:xfrm>
          <a:off x="6060489" y="1614418"/>
          <a:ext cx="2161877" cy="1297126"/>
        </a:xfrm>
        <a:prstGeom prst="roundRect">
          <a:avLst>
            <a:gd name="adj" fmla="val 10000"/>
          </a:avLst>
        </a:prstGeom>
        <a:solidFill>
          <a:srgbClr val="FF0000"/>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SCALE</a:t>
          </a:r>
          <a:endParaRPr kumimoji="1" lang="ja-JP" altLang="en-US" sz="1600" kern="1200" dirty="0"/>
        </a:p>
      </dsp:txBody>
      <dsp:txXfrm>
        <a:off x="6098481" y="1652410"/>
        <a:ext cx="2085893" cy="12211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A9C603-EAFF-CF4B-9C62-40188EC62375}">
      <dsp:nvSpPr>
        <dsp:cNvPr id="0" name=""/>
        <dsp:cNvSpPr/>
      </dsp:nvSpPr>
      <dsp:spPr>
        <a:xfrm>
          <a:off x="1081059" y="0"/>
          <a:ext cx="1081059" cy="1010652"/>
        </a:xfrm>
        <a:prstGeom prst="trapezoid">
          <a:avLst>
            <a:gd name="adj" fmla="val 53483"/>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kumimoji="1" lang="en-US" altLang="ja-JP" sz="2300" kern="1200" dirty="0" smtClean="0"/>
            <a:t>Product</a:t>
          </a:r>
          <a:endParaRPr kumimoji="1" lang="ja-JP" altLang="en-US" sz="2300" kern="1200" dirty="0"/>
        </a:p>
      </dsp:txBody>
      <dsp:txXfrm>
        <a:off x="1081059" y="0"/>
        <a:ext cx="1081059" cy="1010652"/>
      </dsp:txXfrm>
    </dsp:sp>
    <dsp:sp modelId="{5E1F2800-C69D-9340-8AD6-492817754ED4}">
      <dsp:nvSpPr>
        <dsp:cNvPr id="0" name=""/>
        <dsp:cNvSpPr/>
      </dsp:nvSpPr>
      <dsp:spPr>
        <a:xfrm>
          <a:off x="540529" y="1010652"/>
          <a:ext cx="2162119" cy="1010652"/>
        </a:xfrm>
        <a:prstGeom prst="trapezoid">
          <a:avLst>
            <a:gd name="adj" fmla="val 53483"/>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kumimoji="1" lang="en-US" altLang="ja-JP" sz="2300" kern="1200" dirty="0" smtClean="0"/>
            <a:t>Strategy</a:t>
          </a:r>
          <a:endParaRPr kumimoji="1" lang="ja-JP" altLang="en-US" sz="2300" kern="1200" dirty="0"/>
        </a:p>
      </dsp:txBody>
      <dsp:txXfrm>
        <a:off x="918900" y="1010652"/>
        <a:ext cx="1405377" cy="1010652"/>
      </dsp:txXfrm>
    </dsp:sp>
    <dsp:sp modelId="{DB0640CD-5834-9341-B322-22BE3D56095B}">
      <dsp:nvSpPr>
        <dsp:cNvPr id="0" name=""/>
        <dsp:cNvSpPr/>
      </dsp:nvSpPr>
      <dsp:spPr>
        <a:xfrm>
          <a:off x="0" y="2021305"/>
          <a:ext cx="3243178" cy="1010652"/>
        </a:xfrm>
        <a:prstGeom prst="trapezoid">
          <a:avLst>
            <a:gd name="adj" fmla="val 53483"/>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kumimoji="1" lang="en-US" altLang="ja-JP" sz="2300" kern="1200" dirty="0" smtClean="0"/>
            <a:t>Vision</a:t>
          </a:r>
          <a:endParaRPr kumimoji="1" lang="ja-JP" altLang="en-US" sz="2300" kern="1200" dirty="0"/>
        </a:p>
      </dsp:txBody>
      <dsp:txXfrm>
        <a:off x="567556" y="2021305"/>
        <a:ext cx="2108066" cy="10106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A9C603-EAFF-CF4B-9C62-40188EC62375}">
      <dsp:nvSpPr>
        <dsp:cNvPr id="0" name=""/>
        <dsp:cNvSpPr/>
      </dsp:nvSpPr>
      <dsp:spPr>
        <a:xfrm>
          <a:off x="913508" y="0"/>
          <a:ext cx="913508" cy="857807"/>
        </a:xfrm>
        <a:prstGeom prst="trapezoid">
          <a:avLst>
            <a:gd name="adj" fmla="val 53247"/>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kumimoji="1" lang="en-US" altLang="ja-JP" sz="1900" kern="1200" dirty="0" smtClean="0"/>
            <a:t>Product</a:t>
          </a:r>
          <a:endParaRPr kumimoji="1" lang="ja-JP" altLang="en-US" sz="1900" kern="1200" dirty="0"/>
        </a:p>
      </dsp:txBody>
      <dsp:txXfrm>
        <a:off x="913508" y="0"/>
        <a:ext cx="913508" cy="857807"/>
      </dsp:txXfrm>
    </dsp:sp>
    <dsp:sp modelId="{5E1F2800-C69D-9340-8AD6-492817754ED4}">
      <dsp:nvSpPr>
        <dsp:cNvPr id="0" name=""/>
        <dsp:cNvSpPr/>
      </dsp:nvSpPr>
      <dsp:spPr>
        <a:xfrm>
          <a:off x="456754" y="857806"/>
          <a:ext cx="1827017" cy="857807"/>
        </a:xfrm>
        <a:prstGeom prst="trapezoid">
          <a:avLst>
            <a:gd name="adj" fmla="val 53247"/>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kumimoji="1" lang="en-US" altLang="ja-JP" sz="1900" kern="1200" dirty="0" smtClean="0"/>
            <a:t>Strategy</a:t>
          </a:r>
          <a:endParaRPr kumimoji="1" lang="ja-JP" altLang="en-US" sz="1900" kern="1200" dirty="0"/>
        </a:p>
      </dsp:txBody>
      <dsp:txXfrm>
        <a:off x="776482" y="857806"/>
        <a:ext cx="1187561" cy="857807"/>
      </dsp:txXfrm>
    </dsp:sp>
    <dsp:sp modelId="{DB0640CD-5834-9341-B322-22BE3D56095B}">
      <dsp:nvSpPr>
        <dsp:cNvPr id="0" name=""/>
        <dsp:cNvSpPr/>
      </dsp:nvSpPr>
      <dsp:spPr>
        <a:xfrm>
          <a:off x="0" y="1715613"/>
          <a:ext cx="2740525" cy="857807"/>
        </a:xfrm>
        <a:prstGeom prst="trapezoid">
          <a:avLst>
            <a:gd name="adj" fmla="val 53247"/>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kumimoji="1" lang="en-US" altLang="ja-JP" sz="1900" kern="1200" dirty="0" smtClean="0"/>
            <a:t>Vision</a:t>
          </a:r>
          <a:endParaRPr kumimoji="1" lang="ja-JP" altLang="en-US" sz="1900" kern="1200" dirty="0"/>
        </a:p>
      </dsp:txBody>
      <dsp:txXfrm>
        <a:off x="479592" y="1715613"/>
        <a:ext cx="1781341" cy="8578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A9C603-EAFF-CF4B-9C62-40188EC62375}">
      <dsp:nvSpPr>
        <dsp:cNvPr id="0" name=""/>
        <dsp:cNvSpPr/>
      </dsp:nvSpPr>
      <dsp:spPr>
        <a:xfrm>
          <a:off x="913508" y="0"/>
          <a:ext cx="913508" cy="857807"/>
        </a:xfrm>
        <a:prstGeom prst="trapezoid">
          <a:avLst>
            <a:gd name="adj" fmla="val 53247"/>
          </a:avLst>
        </a:prstGeom>
        <a:solidFill>
          <a:schemeClr val="accent3">
            <a:lumMod val="60000"/>
            <a:lumOff val="4000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kumimoji="1" lang="en-US" altLang="ja-JP" sz="1900" kern="1200" dirty="0" smtClean="0"/>
            <a:t>Product</a:t>
          </a:r>
          <a:endParaRPr kumimoji="1" lang="ja-JP" altLang="en-US" sz="1900" kern="1200" dirty="0"/>
        </a:p>
      </dsp:txBody>
      <dsp:txXfrm>
        <a:off x="913508" y="0"/>
        <a:ext cx="913508" cy="857807"/>
      </dsp:txXfrm>
    </dsp:sp>
    <dsp:sp modelId="{5E1F2800-C69D-9340-8AD6-492817754ED4}">
      <dsp:nvSpPr>
        <dsp:cNvPr id="0" name=""/>
        <dsp:cNvSpPr/>
      </dsp:nvSpPr>
      <dsp:spPr>
        <a:xfrm>
          <a:off x="456754" y="857806"/>
          <a:ext cx="1827017" cy="857807"/>
        </a:xfrm>
        <a:prstGeom prst="trapezoid">
          <a:avLst>
            <a:gd name="adj" fmla="val 53247"/>
          </a:avLst>
        </a:prstGeom>
        <a:solidFill>
          <a:schemeClr val="accent6">
            <a:lumMod val="60000"/>
            <a:lumOff val="4000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kumimoji="1" lang="en-US" altLang="ja-JP" sz="1900" kern="1200" dirty="0" smtClean="0"/>
            <a:t>Strategy</a:t>
          </a:r>
          <a:endParaRPr kumimoji="1" lang="ja-JP" altLang="en-US" sz="1900" kern="1200" dirty="0"/>
        </a:p>
      </dsp:txBody>
      <dsp:txXfrm>
        <a:off x="776482" y="857806"/>
        <a:ext cx="1187561" cy="857807"/>
      </dsp:txXfrm>
    </dsp:sp>
    <dsp:sp modelId="{DB0640CD-5834-9341-B322-22BE3D56095B}">
      <dsp:nvSpPr>
        <dsp:cNvPr id="0" name=""/>
        <dsp:cNvSpPr/>
      </dsp:nvSpPr>
      <dsp:spPr>
        <a:xfrm>
          <a:off x="0" y="1715613"/>
          <a:ext cx="2740525" cy="857807"/>
        </a:xfrm>
        <a:prstGeom prst="trapezoid">
          <a:avLst>
            <a:gd name="adj" fmla="val 53247"/>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kumimoji="1" lang="en-US" altLang="ja-JP" sz="1900" kern="1200" dirty="0" smtClean="0"/>
            <a:t>Vision</a:t>
          </a:r>
          <a:endParaRPr kumimoji="1" lang="ja-JP" altLang="en-US" sz="1900" kern="1200" dirty="0"/>
        </a:p>
      </dsp:txBody>
      <dsp:txXfrm>
        <a:off x="479592" y="1715613"/>
        <a:ext cx="1781341" cy="8578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A9C603-EAFF-CF4B-9C62-40188EC62375}">
      <dsp:nvSpPr>
        <dsp:cNvPr id="0" name=""/>
        <dsp:cNvSpPr/>
      </dsp:nvSpPr>
      <dsp:spPr>
        <a:xfrm>
          <a:off x="1081059" y="0"/>
          <a:ext cx="1081059" cy="1010652"/>
        </a:xfrm>
        <a:prstGeom prst="trapezoid">
          <a:avLst>
            <a:gd name="adj" fmla="val 53483"/>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kumimoji="1" lang="en-US" altLang="ja-JP" sz="2300" kern="1200" dirty="0" smtClean="0"/>
            <a:t>Product</a:t>
          </a:r>
          <a:endParaRPr kumimoji="1" lang="ja-JP" altLang="en-US" sz="2300" kern="1200" dirty="0"/>
        </a:p>
      </dsp:txBody>
      <dsp:txXfrm>
        <a:off x="1081059" y="0"/>
        <a:ext cx="1081059" cy="1010652"/>
      </dsp:txXfrm>
    </dsp:sp>
    <dsp:sp modelId="{5E1F2800-C69D-9340-8AD6-492817754ED4}">
      <dsp:nvSpPr>
        <dsp:cNvPr id="0" name=""/>
        <dsp:cNvSpPr/>
      </dsp:nvSpPr>
      <dsp:spPr>
        <a:xfrm>
          <a:off x="540529" y="1010652"/>
          <a:ext cx="2162119" cy="1010652"/>
        </a:xfrm>
        <a:prstGeom prst="trapezoid">
          <a:avLst>
            <a:gd name="adj" fmla="val 53483"/>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kumimoji="1" lang="en-US" altLang="ja-JP" sz="2300" kern="1200" dirty="0" smtClean="0"/>
            <a:t>Strategy</a:t>
          </a:r>
          <a:endParaRPr kumimoji="1" lang="ja-JP" altLang="en-US" sz="2300" kern="1200" dirty="0"/>
        </a:p>
      </dsp:txBody>
      <dsp:txXfrm>
        <a:off x="918900" y="1010652"/>
        <a:ext cx="1405377" cy="1010652"/>
      </dsp:txXfrm>
    </dsp:sp>
    <dsp:sp modelId="{DB0640CD-5834-9341-B322-22BE3D56095B}">
      <dsp:nvSpPr>
        <dsp:cNvPr id="0" name=""/>
        <dsp:cNvSpPr/>
      </dsp:nvSpPr>
      <dsp:spPr>
        <a:xfrm>
          <a:off x="0" y="2021305"/>
          <a:ext cx="3243178" cy="1010652"/>
        </a:xfrm>
        <a:prstGeom prst="trapezoid">
          <a:avLst>
            <a:gd name="adj" fmla="val 53483"/>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kumimoji="1" lang="en-US" altLang="ja-JP" sz="2300" kern="1200" dirty="0" smtClean="0"/>
            <a:t>Vision</a:t>
          </a:r>
          <a:endParaRPr kumimoji="1" lang="ja-JP" altLang="en-US" sz="2300" kern="1200" dirty="0"/>
        </a:p>
      </dsp:txBody>
      <dsp:txXfrm>
        <a:off x="567556" y="2021305"/>
        <a:ext cx="2108066" cy="10106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BEC25B-C257-0D43-904F-107784AE7AA9}">
      <dsp:nvSpPr>
        <dsp:cNvPr id="0" name=""/>
        <dsp:cNvSpPr/>
      </dsp:nvSpPr>
      <dsp:spPr>
        <a:xfrm>
          <a:off x="6697" y="1586260"/>
          <a:ext cx="2001738" cy="1201042"/>
        </a:xfrm>
        <a:prstGeom prst="roundRect">
          <a:avLst>
            <a:gd name="adj" fmla="val 10000"/>
          </a:avLst>
        </a:prstGeom>
        <a:solidFill>
          <a:schemeClr val="accent1">
            <a:hueOff val="0"/>
            <a:satOff val="0"/>
            <a:lumOff val="0"/>
            <a:alphaOff val="0"/>
          </a:schemeClr>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PROBLEM/SOLUTION</a:t>
          </a:r>
          <a:br>
            <a:rPr kumimoji="1" lang="en-US" altLang="ja-JP" sz="1600" kern="1200" dirty="0" smtClean="0"/>
          </a:br>
          <a:r>
            <a:rPr kumimoji="1" lang="en-US" altLang="ja-JP" sz="1600" kern="1200" dirty="0" smtClean="0"/>
            <a:t>FIT</a:t>
          </a:r>
          <a:endParaRPr kumimoji="1" lang="ja-JP" altLang="en-US" sz="1600" kern="1200" dirty="0"/>
        </a:p>
      </dsp:txBody>
      <dsp:txXfrm>
        <a:off x="41874" y="1621437"/>
        <a:ext cx="1931384" cy="1130688"/>
      </dsp:txXfrm>
    </dsp:sp>
    <dsp:sp modelId="{5EBEFD47-05B3-CB4F-8BCD-BE9C5A20F687}">
      <dsp:nvSpPr>
        <dsp:cNvPr id="0" name=""/>
        <dsp:cNvSpPr/>
      </dsp:nvSpPr>
      <dsp:spPr>
        <a:xfrm>
          <a:off x="2208609" y="1938565"/>
          <a:ext cx="424368" cy="4964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kumimoji="1" lang="ja-JP" altLang="en-US" sz="2100" kern="1200"/>
        </a:p>
      </dsp:txBody>
      <dsp:txXfrm>
        <a:off x="2208609" y="2037851"/>
        <a:ext cx="297058" cy="297859"/>
      </dsp:txXfrm>
    </dsp:sp>
    <dsp:sp modelId="{A71F3882-29B0-C040-8C4D-BF5535E8D68B}">
      <dsp:nvSpPr>
        <dsp:cNvPr id="0" name=""/>
        <dsp:cNvSpPr/>
      </dsp:nvSpPr>
      <dsp:spPr>
        <a:xfrm>
          <a:off x="2809130" y="1586260"/>
          <a:ext cx="2001738" cy="1201042"/>
        </a:xfrm>
        <a:prstGeom prst="roundRect">
          <a:avLst>
            <a:gd name="adj" fmla="val 10000"/>
          </a:avLst>
        </a:prstGeom>
        <a:solidFill>
          <a:schemeClr val="accent1">
            <a:hueOff val="0"/>
            <a:satOff val="0"/>
            <a:lumOff val="0"/>
            <a:alphaOff val="0"/>
          </a:schemeClr>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PRODUCT/MARKET</a:t>
          </a:r>
          <a:br>
            <a:rPr kumimoji="1" lang="en-US" altLang="ja-JP" sz="1600" kern="1200" dirty="0" smtClean="0"/>
          </a:br>
          <a:r>
            <a:rPr kumimoji="1" lang="en-US" altLang="ja-JP" sz="1600" kern="1200" dirty="0" smtClean="0"/>
            <a:t>FIT</a:t>
          </a:r>
          <a:endParaRPr kumimoji="1" lang="ja-JP" altLang="en-US" sz="1600" kern="1200" dirty="0"/>
        </a:p>
      </dsp:txBody>
      <dsp:txXfrm>
        <a:off x="2844307" y="1621437"/>
        <a:ext cx="1931384" cy="1130688"/>
      </dsp:txXfrm>
    </dsp:sp>
    <dsp:sp modelId="{945EAB11-BDE0-864B-B15F-99F7098CC86E}">
      <dsp:nvSpPr>
        <dsp:cNvPr id="0" name=""/>
        <dsp:cNvSpPr/>
      </dsp:nvSpPr>
      <dsp:spPr>
        <a:xfrm>
          <a:off x="5011042" y="1938565"/>
          <a:ext cx="424368" cy="4964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kumimoji="1" lang="ja-JP" altLang="en-US" sz="2100" kern="1200"/>
        </a:p>
      </dsp:txBody>
      <dsp:txXfrm>
        <a:off x="5011042" y="2037851"/>
        <a:ext cx="297058" cy="297859"/>
      </dsp:txXfrm>
    </dsp:sp>
    <dsp:sp modelId="{AE9270A4-0384-834C-BFC7-20E66D40BBB0}">
      <dsp:nvSpPr>
        <dsp:cNvPr id="0" name=""/>
        <dsp:cNvSpPr/>
      </dsp:nvSpPr>
      <dsp:spPr>
        <a:xfrm>
          <a:off x="5611564" y="1586260"/>
          <a:ext cx="2001738" cy="1201042"/>
        </a:xfrm>
        <a:prstGeom prst="roundRect">
          <a:avLst>
            <a:gd name="adj" fmla="val 10000"/>
          </a:avLst>
        </a:prstGeom>
        <a:solidFill>
          <a:schemeClr val="accent1">
            <a:hueOff val="0"/>
            <a:satOff val="0"/>
            <a:lumOff val="0"/>
            <a:alphaOff val="0"/>
          </a:schemeClr>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SCALE</a:t>
          </a:r>
          <a:endParaRPr kumimoji="1" lang="ja-JP" altLang="en-US" sz="1600" kern="1200" dirty="0"/>
        </a:p>
      </dsp:txBody>
      <dsp:txXfrm>
        <a:off x="5646741" y="1621437"/>
        <a:ext cx="1931384" cy="113068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BEC25B-C257-0D43-904F-107784AE7AA9}">
      <dsp:nvSpPr>
        <dsp:cNvPr id="0" name=""/>
        <dsp:cNvSpPr/>
      </dsp:nvSpPr>
      <dsp:spPr>
        <a:xfrm>
          <a:off x="6697" y="1586260"/>
          <a:ext cx="2001738" cy="1201042"/>
        </a:xfrm>
        <a:prstGeom prst="roundRect">
          <a:avLst>
            <a:gd name="adj" fmla="val 10000"/>
          </a:avLst>
        </a:prstGeom>
        <a:solidFill>
          <a:schemeClr val="accent1">
            <a:hueOff val="0"/>
            <a:satOff val="0"/>
            <a:lumOff val="0"/>
            <a:alphaOff val="0"/>
          </a:schemeClr>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PROBLEM/SOLUTION</a:t>
          </a:r>
          <a:br>
            <a:rPr kumimoji="1" lang="en-US" altLang="ja-JP" sz="1600" kern="1200" dirty="0" smtClean="0"/>
          </a:br>
          <a:r>
            <a:rPr kumimoji="1" lang="en-US" altLang="ja-JP" sz="1600" kern="1200" dirty="0" smtClean="0"/>
            <a:t>FIT</a:t>
          </a:r>
          <a:endParaRPr kumimoji="1" lang="ja-JP" altLang="en-US" sz="1600" kern="1200" dirty="0"/>
        </a:p>
      </dsp:txBody>
      <dsp:txXfrm>
        <a:off x="41874" y="1621437"/>
        <a:ext cx="1931384" cy="1130688"/>
      </dsp:txXfrm>
    </dsp:sp>
    <dsp:sp modelId="{5EBEFD47-05B3-CB4F-8BCD-BE9C5A20F687}">
      <dsp:nvSpPr>
        <dsp:cNvPr id="0" name=""/>
        <dsp:cNvSpPr/>
      </dsp:nvSpPr>
      <dsp:spPr>
        <a:xfrm>
          <a:off x="2208609" y="1938565"/>
          <a:ext cx="424368" cy="4964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kumimoji="1" lang="ja-JP" altLang="en-US" sz="2100" kern="1200"/>
        </a:p>
      </dsp:txBody>
      <dsp:txXfrm>
        <a:off x="2208609" y="2037851"/>
        <a:ext cx="297058" cy="297859"/>
      </dsp:txXfrm>
    </dsp:sp>
    <dsp:sp modelId="{A71F3882-29B0-C040-8C4D-BF5535E8D68B}">
      <dsp:nvSpPr>
        <dsp:cNvPr id="0" name=""/>
        <dsp:cNvSpPr/>
      </dsp:nvSpPr>
      <dsp:spPr>
        <a:xfrm>
          <a:off x="2809130" y="1586260"/>
          <a:ext cx="2001738" cy="1201042"/>
        </a:xfrm>
        <a:prstGeom prst="roundRect">
          <a:avLst>
            <a:gd name="adj" fmla="val 10000"/>
          </a:avLst>
        </a:prstGeom>
        <a:solidFill>
          <a:schemeClr val="accent1">
            <a:hueOff val="0"/>
            <a:satOff val="0"/>
            <a:lumOff val="0"/>
            <a:alphaOff val="0"/>
          </a:schemeClr>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PRODUCT/MARKET</a:t>
          </a:r>
          <a:br>
            <a:rPr kumimoji="1" lang="en-US" altLang="ja-JP" sz="1600" kern="1200" dirty="0" smtClean="0"/>
          </a:br>
          <a:r>
            <a:rPr kumimoji="1" lang="en-US" altLang="ja-JP" sz="1600" kern="1200" dirty="0" smtClean="0"/>
            <a:t>FIT</a:t>
          </a:r>
          <a:endParaRPr kumimoji="1" lang="ja-JP" altLang="en-US" sz="1600" kern="1200" dirty="0"/>
        </a:p>
      </dsp:txBody>
      <dsp:txXfrm>
        <a:off x="2844307" y="1621437"/>
        <a:ext cx="1931384" cy="1130688"/>
      </dsp:txXfrm>
    </dsp:sp>
    <dsp:sp modelId="{945EAB11-BDE0-864B-B15F-99F7098CC86E}">
      <dsp:nvSpPr>
        <dsp:cNvPr id="0" name=""/>
        <dsp:cNvSpPr/>
      </dsp:nvSpPr>
      <dsp:spPr>
        <a:xfrm>
          <a:off x="5011042" y="1938565"/>
          <a:ext cx="424368" cy="4964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kumimoji="1" lang="ja-JP" altLang="en-US" sz="2100" kern="1200"/>
        </a:p>
      </dsp:txBody>
      <dsp:txXfrm>
        <a:off x="5011042" y="2037851"/>
        <a:ext cx="297058" cy="297859"/>
      </dsp:txXfrm>
    </dsp:sp>
    <dsp:sp modelId="{AE9270A4-0384-834C-BFC7-20E66D40BBB0}">
      <dsp:nvSpPr>
        <dsp:cNvPr id="0" name=""/>
        <dsp:cNvSpPr/>
      </dsp:nvSpPr>
      <dsp:spPr>
        <a:xfrm>
          <a:off x="5611564" y="1586260"/>
          <a:ext cx="2001738" cy="1201042"/>
        </a:xfrm>
        <a:prstGeom prst="roundRect">
          <a:avLst>
            <a:gd name="adj" fmla="val 10000"/>
          </a:avLst>
        </a:prstGeom>
        <a:solidFill>
          <a:schemeClr val="accent1">
            <a:hueOff val="0"/>
            <a:satOff val="0"/>
            <a:lumOff val="0"/>
            <a:alphaOff val="0"/>
          </a:schemeClr>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altLang="ja-JP" sz="1600" kern="1200" smtClean="0"/>
            <a:t>SCALE</a:t>
          </a:r>
          <a:endParaRPr kumimoji="1" lang="ja-JP" altLang="en-US" sz="1600" kern="1200" dirty="0"/>
        </a:p>
      </dsp:txBody>
      <dsp:txXfrm>
        <a:off x="5646741" y="1621437"/>
        <a:ext cx="1931384" cy="113068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BEC25B-C257-0D43-904F-107784AE7AA9}">
      <dsp:nvSpPr>
        <dsp:cNvPr id="0" name=""/>
        <dsp:cNvSpPr/>
      </dsp:nvSpPr>
      <dsp:spPr>
        <a:xfrm>
          <a:off x="6697" y="1586260"/>
          <a:ext cx="2001738" cy="1201042"/>
        </a:xfrm>
        <a:prstGeom prst="roundRect">
          <a:avLst>
            <a:gd name="adj" fmla="val 10000"/>
          </a:avLst>
        </a:prstGeom>
        <a:solidFill>
          <a:schemeClr val="accent1">
            <a:hueOff val="0"/>
            <a:satOff val="0"/>
            <a:lumOff val="0"/>
            <a:alphaOff val="0"/>
          </a:schemeClr>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PROBLEM/SOLUTION</a:t>
          </a:r>
          <a:br>
            <a:rPr kumimoji="1" lang="en-US" altLang="ja-JP" sz="1600" kern="1200" dirty="0" smtClean="0"/>
          </a:br>
          <a:r>
            <a:rPr kumimoji="1" lang="en-US" altLang="ja-JP" sz="1600" kern="1200" dirty="0" smtClean="0"/>
            <a:t>FIT</a:t>
          </a:r>
          <a:endParaRPr kumimoji="1" lang="ja-JP" altLang="en-US" sz="1600" kern="1200" dirty="0"/>
        </a:p>
      </dsp:txBody>
      <dsp:txXfrm>
        <a:off x="41874" y="1621437"/>
        <a:ext cx="1931384" cy="1130688"/>
      </dsp:txXfrm>
    </dsp:sp>
    <dsp:sp modelId="{5EBEFD47-05B3-CB4F-8BCD-BE9C5A20F687}">
      <dsp:nvSpPr>
        <dsp:cNvPr id="0" name=""/>
        <dsp:cNvSpPr/>
      </dsp:nvSpPr>
      <dsp:spPr>
        <a:xfrm>
          <a:off x="2208609" y="1938565"/>
          <a:ext cx="424368" cy="4964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kumimoji="1" lang="ja-JP" altLang="en-US" sz="2100" kern="1200"/>
        </a:p>
      </dsp:txBody>
      <dsp:txXfrm>
        <a:off x="2208609" y="2037851"/>
        <a:ext cx="297058" cy="297859"/>
      </dsp:txXfrm>
    </dsp:sp>
    <dsp:sp modelId="{A71F3882-29B0-C040-8C4D-BF5535E8D68B}">
      <dsp:nvSpPr>
        <dsp:cNvPr id="0" name=""/>
        <dsp:cNvSpPr/>
      </dsp:nvSpPr>
      <dsp:spPr>
        <a:xfrm>
          <a:off x="2809130" y="1586260"/>
          <a:ext cx="2001738" cy="1201042"/>
        </a:xfrm>
        <a:prstGeom prst="roundRect">
          <a:avLst>
            <a:gd name="adj" fmla="val 10000"/>
          </a:avLst>
        </a:prstGeom>
        <a:solidFill>
          <a:schemeClr val="accent1">
            <a:hueOff val="0"/>
            <a:satOff val="0"/>
            <a:lumOff val="0"/>
            <a:alphaOff val="0"/>
          </a:schemeClr>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PRODUCT/MARKET</a:t>
          </a:r>
          <a:br>
            <a:rPr kumimoji="1" lang="en-US" altLang="ja-JP" sz="1600" kern="1200" dirty="0" smtClean="0"/>
          </a:br>
          <a:r>
            <a:rPr kumimoji="1" lang="en-US" altLang="ja-JP" sz="1600" kern="1200" dirty="0" smtClean="0"/>
            <a:t>FIT</a:t>
          </a:r>
          <a:endParaRPr kumimoji="1" lang="ja-JP" altLang="en-US" sz="1600" kern="1200" dirty="0"/>
        </a:p>
      </dsp:txBody>
      <dsp:txXfrm>
        <a:off x="2844307" y="1621437"/>
        <a:ext cx="1931384" cy="1130688"/>
      </dsp:txXfrm>
    </dsp:sp>
    <dsp:sp modelId="{945EAB11-BDE0-864B-B15F-99F7098CC86E}">
      <dsp:nvSpPr>
        <dsp:cNvPr id="0" name=""/>
        <dsp:cNvSpPr/>
      </dsp:nvSpPr>
      <dsp:spPr>
        <a:xfrm>
          <a:off x="5011042" y="1938565"/>
          <a:ext cx="424368" cy="4964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kumimoji="1" lang="ja-JP" altLang="en-US" sz="2100" kern="1200"/>
        </a:p>
      </dsp:txBody>
      <dsp:txXfrm>
        <a:off x="5011042" y="2037851"/>
        <a:ext cx="297058" cy="297859"/>
      </dsp:txXfrm>
    </dsp:sp>
    <dsp:sp modelId="{AE9270A4-0384-834C-BFC7-20E66D40BBB0}">
      <dsp:nvSpPr>
        <dsp:cNvPr id="0" name=""/>
        <dsp:cNvSpPr/>
      </dsp:nvSpPr>
      <dsp:spPr>
        <a:xfrm>
          <a:off x="5611564" y="1586260"/>
          <a:ext cx="2001738" cy="1201042"/>
        </a:xfrm>
        <a:prstGeom prst="roundRect">
          <a:avLst>
            <a:gd name="adj" fmla="val 10000"/>
          </a:avLst>
        </a:prstGeom>
        <a:solidFill>
          <a:schemeClr val="accent1">
            <a:hueOff val="0"/>
            <a:satOff val="0"/>
            <a:lumOff val="0"/>
            <a:alphaOff val="0"/>
          </a:schemeClr>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altLang="ja-JP" sz="1600" kern="1200" smtClean="0"/>
            <a:t>SCALE</a:t>
          </a:r>
          <a:endParaRPr kumimoji="1" lang="ja-JP" altLang="en-US" sz="1600" kern="1200" dirty="0"/>
        </a:p>
      </dsp:txBody>
      <dsp:txXfrm>
        <a:off x="5646741" y="1621437"/>
        <a:ext cx="1931384" cy="113068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0EE811-75E0-224A-BDF6-531C9057E07D}">
      <dsp:nvSpPr>
        <dsp:cNvPr id="0" name=""/>
        <dsp:cNvSpPr/>
      </dsp:nvSpPr>
      <dsp:spPr>
        <a:xfrm>
          <a:off x="571499" y="0"/>
          <a:ext cx="6477000" cy="4373563"/>
        </a:xfrm>
        <a:prstGeom prst="rightArrow">
          <a:avLst/>
        </a:prstGeom>
        <a:solidFill>
          <a:schemeClr val="accent1">
            <a:tint val="40000"/>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1">
          <a:scrgbClr r="0" g="0" b="0"/>
        </a:fillRef>
        <a:effectRef idx="2">
          <a:scrgbClr r="0" g="0" b="0"/>
        </a:effectRef>
        <a:fontRef idx="minor"/>
      </dsp:style>
    </dsp:sp>
    <dsp:sp modelId="{23163C8A-EBF0-1E47-96E2-2D511B046E95}">
      <dsp:nvSpPr>
        <dsp:cNvPr id="0" name=""/>
        <dsp:cNvSpPr/>
      </dsp:nvSpPr>
      <dsp:spPr>
        <a:xfrm>
          <a:off x="0" y="1312068"/>
          <a:ext cx="2286000" cy="1749425"/>
        </a:xfrm>
        <a:prstGeom prst="roundRect">
          <a:avLst/>
        </a:prstGeom>
        <a:solidFill>
          <a:srgbClr val="FF0000"/>
        </a:solidFill>
        <a:ln w="41275" cap="flat"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kumimoji="1" lang="ja-JP" altLang="en-US" sz="1800" kern="1200" dirty="0" smtClean="0"/>
            <a:t>プラン</a:t>
          </a:r>
          <a:r>
            <a:rPr kumimoji="1" lang="en-US" altLang="ja-JP" sz="1800" kern="1200" dirty="0" smtClean="0"/>
            <a:t>A</a:t>
          </a:r>
          <a:r>
            <a:rPr kumimoji="1" lang="ja-JP" altLang="en-US" sz="1800" kern="1200" dirty="0" smtClean="0"/>
            <a:t>を文書化する</a:t>
          </a:r>
          <a:endParaRPr kumimoji="1" lang="ja-JP" altLang="en-US" sz="1800" kern="1200" dirty="0"/>
        </a:p>
      </dsp:txBody>
      <dsp:txXfrm>
        <a:off x="85400" y="1397468"/>
        <a:ext cx="2115200" cy="1578625"/>
      </dsp:txXfrm>
    </dsp:sp>
    <dsp:sp modelId="{403A10D7-E03C-C843-982D-833CF5D40ADE}">
      <dsp:nvSpPr>
        <dsp:cNvPr id="0" name=""/>
        <dsp:cNvSpPr/>
      </dsp:nvSpPr>
      <dsp:spPr>
        <a:xfrm>
          <a:off x="2667000" y="1312068"/>
          <a:ext cx="2286000" cy="1749425"/>
        </a:xfrm>
        <a:prstGeom prst="roundRect">
          <a:avLst/>
        </a:prstGeom>
        <a:solidFill>
          <a:schemeClr val="accent1"/>
        </a:solidFill>
        <a:ln w="41275" cap="flat"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kumimoji="1" lang="ja-JP" altLang="en-US" sz="1800" kern="1200" dirty="0" smtClean="0"/>
            <a:t>プランで最も</a:t>
          </a:r>
          <a:r>
            <a:rPr kumimoji="1" lang="ja-JP" altLang="en-US" sz="1800" kern="1200" smtClean="0"/>
            <a:t>リスクの</a:t>
          </a:r>
          <a:br>
            <a:rPr kumimoji="1" lang="ja-JP" altLang="en-US" sz="1800" kern="1200" smtClean="0"/>
          </a:br>
          <a:r>
            <a:rPr kumimoji="1" lang="ja-JP" altLang="en-US" sz="1800" kern="1200" smtClean="0"/>
            <a:t>高い</a:t>
          </a:r>
          <a:r>
            <a:rPr kumimoji="1" lang="ja-JP" altLang="en-US" sz="1800" kern="1200" dirty="0" smtClean="0"/>
            <a:t>部分をみつける</a:t>
          </a:r>
          <a:endParaRPr kumimoji="1" lang="ja-JP" altLang="en-US" sz="1800" kern="1200" dirty="0"/>
        </a:p>
      </dsp:txBody>
      <dsp:txXfrm>
        <a:off x="2752400" y="1397468"/>
        <a:ext cx="2115200" cy="1578625"/>
      </dsp:txXfrm>
    </dsp:sp>
    <dsp:sp modelId="{1F92BC01-536A-2945-BC61-A584626B3A03}">
      <dsp:nvSpPr>
        <dsp:cNvPr id="0" name=""/>
        <dsp:cNvSpPr/>
      </dsp:nvSpPr>
      <dsp:spPr>
        <a:xfrm>
          <a:off x="5334000" y="1312068"/>
          <a:ext cx="2286000" cy="1749425"/>
        </a:xfrm>
        <a:prstGeom prst="roundRect">
          <a:avLst/>
        </a:prstGeom>
        <a:solidFill>
          <a:schemeClr val="accent1"/>
        </a:solidFill>
        <a:ln w="41275" cap="flat"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kumimoji="1" lang="ja-JP" altLang="en-US" sz="1800" kern="1200" dirty="0" smtClean="0"/>
            <a:t>プランを体系的に</a:t>
          </a:r>
          <a:br>
            <a:rPr kumimoji="1" lang="ja-JP" altLang="en-US" sz="1800" kern="1200" dirty="0" smtClean="0"/>
          </a:br>
          <a:r>
            <a:rPr kumimoji="1" lang="ja-JP" altLang="en-US" sz="1800" kern="1200" dirty="0" smtClean="0"/>
            <a:t>テストする</a:t>
          </a:r>
          <a:endParaRPr kumimoji="1" lang="ja-JP" altLang="en-US" sz="1800" kern="1200" dirty="0"/>
        </a:p>
      </dsp:txBody>
      <dsp:txXfrm>
        <a:off x="5419400" y="1397468"/>
        <a:ext cx="2115200" cy="1578625"/>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1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3909DF-951B-2645-8EE8-BB33E1869998}" type="datetimeFigureOut">
              <a:rPr kumimoji="1" lang="ja-JP" altLang="en-US" smtClean="0"/>
              <a:t>2014/09/28</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2E646E-C7E7-BF40-961F-03F5C4175611}" type="slidenum">
              <a:rPr kumimoji="1" lang="ja-JP" altLang="en-US" smtClean="0"/>
              <a:t>‹#›</a:t>
            </a:fld>
            <a:endParaRPr kumimoji="1" lang="ja-JP" altLang="en-US"/>
          </a:p>
        </p:txBody>
      </p:sp>
    </p:spTree>
    <p:extLst>
      <p:ext uri="{BB962C8B-B14F-4D97-AF65-F5344CB8AC3E}">
        <p14:creationId xmlns:p14="http://schemas.microsoft.com/office/powerpoint/2010/main" val="3986448007"/>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可能性のあるビジネスモデルが複数できたら、次は優先順位をつける。</a:t>
            </a:r>
          </a:p>
          <a:p>
            <a:r>
              <a:rPr lang="ja-JP" altLang="en-US" dirty="0" smtClean="0"/>
              <a:t>リスクの優先順位を間違えるのは最もムダなこと。</a:t>
            </a:r>
          </a:p>
          <a:p>
            <a:endParaRPr kumimoji="1" lang="ja-JP" altLang="en-US" dirty="0"/>
          </a:p>
        </p:txBody>
      </p:sp>
      <p:sp>
        <p:nvSpPr>
          <p:cNvPr id="4" name="スライド番号プレースホルダー 3"/>
          <p:cNvSpPr>
            <a:spLocks noGrp="1"/>
          </p:cNvSpPr>
          <p:nvPr>
            <p:ph type="sldNum" sz="quarter" idx="10"/>
          </p:nvPr>
        </p:nvSpPr>
        <p:spPr/>
        <p:txBody>
          <a:bodyPr/>
          <a:lstStyle/>
          <a:p>
            <a:fld id="{C12E646E-C7E7-BF40-961F-03F5C4175611}" type="slidenum">
              <a:rPr kumimoji="1" lang="ja-JP" altLang="en-US" smtClean="0"/>
              <a:t>65</a:t>
            </a:fld>
            <a:endParaRPr kumimoji="1" lang="ja-JP" altLang="en-US"/>
          </a:p>
        </p:txBody>
      </p:sp>
    </p:spTree>
    <p:extLst>
      <p:ext uri="{BB962C8B-B14F-4D97-AF65-F5344CB8AC3E}">
        <p14:creationId xmlns:p14="http://schemas.microsoft.com/office/powerpoint/2010/main" val="3413933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0E6B3286-CC00-E849-8850-DFF82D90467B}" type="slidenum">
              <a:rPr kumimoji="1" lang="ja-JP" altLang="en-US" smtClean="0"/>
              <a:t>80</a:t>
            </a:fld>
            <a:endParaRPr kumimoji="1" lang="ja-JP" altLang="en-US"/>
          </a:p>
        </p:txBody>
      </p:sp>
    </p:spTree>
    <p:extLst>
      <p:ext uri="{BB962C8B-B14F-4D97-AF65-F5344CB8AC3E}">
        <p14:creationId xmlns:p14="http://schemas.microsoft.com/office/powerpoint/2010/main" val="1579913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初期の学習は反復的かつ定性的なので、仮説の検証には時間がかかる。また、顧客セグメントが広すぎたり狭すぎたり、場合によっては間違った顧客セグメントをターゲットにしていることもある。 なのでまずリスクに優先順位をつけて、他のビジネスモデルの可能性を顧客以外の誰か（アドバイザーなど）と一緒にブレインストーミングする。「正しい」アドバイザーとは、「プラン全体」のリスクを特定してくれたり、モデルの改良やダメ出しを手伝ってくれるような人。「アドバイザー」に厳密な定義はない。</a:t>
            </a:r>
          </a:p>
          <a:p>
            <a:endParaRPr kumimoji="1" lang="ja-JP" altLang="en-US" dirty="0"/>
          </a:p>
        </p:txBody>
      </p:sp>
      <p:sp>
        <p:nvSpPr>
          <p:cNvPr id="4" name="スライド番号プレースホルダー 3"/>
          <p:cNvSpPr>
            <a:spLocks noGrp="1"/>
          </p:cNvSpPr>
          <p:nvPr>
            <p:ph type="sldNum" sz="quarter" idx="10"/>
          </p:nvPr>
        </p:nvSpPr>
        <p:spPr/>
        <p:txBody>
          <a:bodyPr/>
          <a:lstStyle/>
          <a:p>
            <a:fld id="{C12E646E-C7E7-BF40-961F-03F5C4175611}" type="slidenum">
              <a:rPr kumimoji="1" lang="ja-JP" altLang="en-US" smtClean="0"/>
              <a:t>66</a:t>
            </a:fld>
            <a:endParaRPr kumimoji="1" lang="ja-JP" altLang="en-US"/>
          </a:p>
        </p:txBody>
      </p:sp>
    </p:spTree>
    <p:extLst>
      <p:ext uri="{BB962C8B-B14F-4D97-AF65-F5344CB8AC3E}">
        <p14:creationId xmlns:p14="http://schemas.microsoft.com/office/powerpoint/2010/main" val="3413933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初期の学習は反復的かつ定性的なので、仮説の検証には時間がかかる。また、顧客セグメントが広すぎたり狭すぎたり、場合によっては間違った顧客セグメントをターゲットにしていることもある。 なのでまずリスクに優先順位をつけて、他のビジネスモデルの可能性を顧客以外の誰か（アドバイザーなど）と一緒にブレインストーミングする。「正しい」アドバイザーとは、「プラン全体」のリスクを特定してくれたり、モデルの改良やダメ出しを手伝ってくれるような人。「アドバイザー」に厳密な定義はない。</a:t>
            </a:r>
          </a:p>
          <a:p>
            <a:endParaRPr kumimoji="1" lang="ja-JP" altLang="en-US" dirty="0"/>
          </a:p>
        </p:txBody>
      </p:sp>
      <p:sp>
        <p:nvSpPr>
          <p:cNvPr id="4" name="スライド番号プレースホルダー 3"/>
          <p:cNvSpPr>
            <a:spLocks noGrp="1"/>
          </p:cNvSpPr>
          <p:nvPr>
            <p:ph type="sldNum" sz="quarter" idx="10"/>
          </p:nvPr>
        </p:nvSpPr>
        <p:spPr/>
        <p:txBody>
          <a:bodyPr/>
          <a:lstStyle/>
          <a:p>
            <a:fld id="{C12E646E-C7E7-BF40-961F-03F5C4175611}" type="slidenum">
              <a:rPr kumimoji="1" lang="ja-JP" altLang="en-US" smtClean="0"/>
              <a:t>67</a:t>
            </a:fld>
            <a:endParaRPr kumimoji="1" lang="ja-JP" altLang="en-US"/>
          </a:p>
        </p:txBody>
      </p:sp>
    </p:spTree>
    <p:extLst>
      <p:ext uri="{BB962C8B-B14F-4D97-AF65-F5344CB8AC3E}">
        <p14:creationId xmlns:p14="http://schemas.microsoft.com/office/powerpoint/2010/main" val="3413933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初期の学習は反復的かつ定性的なので、仮説の検証には時間がかかる。また、顧客セグメントが広すぎたり狭すぎたり、場合によっては間違った顧客セグメントをターゲットにしていることもある。 なのでまずリスクに優先順位をつけて、他のビジネスモデルの可能性を顧客以外の誰か（アドバイザーなど）と一緒にブレインストーミングする。「正しい」アドバイザーとは、「プラン全体」のリスクを特定してくれたり、モデルの改良やダメ出しを手伝ってくれるような人。「アドバイザー」に厳密な定義はない。</a:t>
            </a:r>
          </a:p>
          <a:p>
            <a:endParaRPr kumimoji="1" lang="ja-JP" altLang="en-US" dirty="0"/>
          </a:p>
        </p:txBody>
      </p:sp>
      <p:sp>
        <p:nvSpPr>
          <p:cNvPr id="4" name="スライド番号プレースホルダー 3"/>
          <p:cNvSpPr>
            <a:spLocks noGrp="1"/>
          </p:cNvSpPr>
          <p:nvPr>
            <p:ph type="sldNum" sz="quarter" idx="10"/>
          </p:nvPr>
        </p:nvSpPr>
        <p:spPr/>
        <p:txBody>
          <a:bodyPr/>
          <a:lstStyle/>
          <a:p>
            <a:fld id="{C12E646E-C7E7-BF40-961F-03F5C4175611}" type="slidenum">
              <a:rPr kumimoji="1" lang="ja-JP" altLang="en-US" smtClean="0"/>
              <a:t>68</a:t>
            </a:fld>
            <a:endParaRPr kumimoji="1" lang="ja-JP" altLang="en-US"/>
          </a:p>
        </p:txBody>
      </p:sp>
    </p:spTree>
    <p:extLst>
      <p:ext uri="{BB962C8B-B14F-4D97-AF65-F5344CB8AC3E}">
        <p14:creationId xmlns:p14="http://schemas.microsoft.com/office/powerpoint/2010/main" val="3413933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初期の学習は反復的かつ定性的なので、仮説の検証には時間がかかる。また、顧客セグメントが広すぎたり狭すぎたり、場合によっては間違った顧客セグメントをターゲットにしていることもある。 なのでまずリスクに優先順位をつけて、他のビジネスモデルの可能性を顧客以外の誰か（アドバイザーなど）と一緒にブレインストーミングする。「正しい」アドバイザーとは、「プラン全体」のリスクを特定してくれたり、モデルの改良やダメ出しを手伝ってくれるような人。「アドバイザー」に厳密な定義はない。</a:t>
            </a:r>
          </a:p>
          <a:p>
            <a:endParaRPr kumimoji="1" lang="ja-JP" altLang="en-US" dirty="0"/>
          </a:p>
        </p:txBody>
      </p:sp>
      <p:sp>
        <p:nvSpPr>
          <p:cNvPr id="4" name="スライド番号プレースホルダー 3"/>
          <p:cNvSpPr>
            <a:spLocks noGrp="1"/>
          </p:cNvSpPr>
          <p:nvPr>
            <p:ph type="sldNum" sz="quarter" idx="10"/>
          </p:nvPr>
        </p:nvSpPr>
        <p:spPr/>
        <p:txBody>
          <a:bodyPr/>
          <a:lstStyle/>
          <a:p>
            <a:fld id="{C12E646E-C7E7-BF40-961F-03F5C4175611}" type="slidenum">
              <a:rPr kumimoji="1" lang="ja-JP" altLang="en-US" smtClean="0"/>
              <a:t>69</a:t>
            </a:fld>
            <a:endParaRPr kumimoji="1" lang="ja-JP" altLang="en-US"/>
          </a:p>
        </p:txBody>
      </p:sp>
    </p:spTree>
    <p:extLst>
      <p:ext uri="{BB962C8B-B14F-4D97-AF65-F5344CB8AC3E}">
        <p14:creationId xmlns:p14="http://schemas.microsoft.com/office/powerpoint/2010/main" val="3413933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近しい人から始める。</a:t>
            </a:r>
          </a:p>
          <a:p>
            <a:r>
              <a:rPr lang="ja-JP" altLang="en-US" dirty="0" smtClean="0"/>
              <a:t>紹介をお願いする。</a:t>
            </a:r>
          </a:p>
          <a:p>
            <a:r>
              <a:rPr lang="ja-JP" altLang="en-US" dirty="0" smtClean="0"/>
              <a:t>地元で探す。</a:t>
            </a:r>
          </a:p>
          <a:p>
            <a:r>
              <a:rPr lang="ja-JP" altLang="en-US" dirty="0" smtClean="0"/>
              <a:t>予告ページで探す。</a:t>
            </a:r>
          </a:p>
          <a:p>
            <a:r>
              <a:rPr lang="ja-JP" altLang="en-US" dirty="0" smtClean="0"/>
              <a:t>予告ページでメールアドレスを登録してもらう。</a:t>
            </a:r>
          </a:p>
          <a:p>
            <a:r>
              <a:rPr lang="ja-JP" altLang="en-US" dirty="0" smtClean="0"/>
              <a:t>何らかの形でお返しをする。</a:t>
            </a:r>
          </a:p>
          <a:p>
            <a:r>
              <a:rPr lang="ja-JP" altLang="en-US" dirty="0" smtClean="0"/>
              <a:t>電話・メール・</a:t>
            </a:r>
            <a:r>
              <a:rPr lang="en-US" altLang="ja-JP" dirty="0" smtClean="0"/>
              <a:t>LinkedIn</a:t>
            </a:r>
            <a:r>
              <a:rPr lang="ja-JP" altLang="en-US" dirty="0" smtClean="0"/>
              <a:t>を使って依頼する。</a:t>
            </a:r>
          </a:p>
          <a:p>
            <a:endParaRPr kumimoji="1" lang="ja-JP" altLang="en-US" dirty="0"/>
          </a:p>
        </p:txBody>
      </p:sp>
      <p:sp>
        <p:nvSpPr>
          <p:cNvPr id="4" name="スライド番号プレースホルダー 3"/>
          <p:cNvSpPr>
            <a:spLocks noGrp="1"/>
          </p:cNvSpPr>
          <p:nvPr>
            <p:ph type="sldNum" sz="quarter" idx="10"/>
          </p:nvPr>
        </p:nvSpPr>
        <p:spPr/>
        <p:txBody>
          <a:bodyPr/>
          <a:lstStyle/>
          <a:p>
            <a:fld id="{C12E646E-C7E7-BF40-961F-03F5C4175611}" type="slidenum">
              <a:rPr kumimoji="1" lang="ja-JP" altLang="en-US" smtClean="0"/>
              <a:t>71</a:t>
            </a:fld>
            <a:endParaRPr kumimoji="1" lang="ja-JP" altLang="en-US"/>
          </a:p>
        </p:txBody>
      </p:sp>
    </p:spTree>
    <p:extLst>
      <p:ext uri="{BB962C8B-B14F-4D97-AF65-F5344CB8AC3E}">
        <p14:creationId xmlns:p14="http://schemas.microsoft.com/office/powerpoint/2010/main" val="3413933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近しい人から始める。</a:t>
            </a:r>
          </a:p>
          <a:p>
            <a:r>
              <a:rPr lang="ja-JP" altLang="en-US" dirty="0" smtClean="0"/>
              <a:t>紹介をお願いする。</a:t>
            </a:r>
          </a:p>
          <a:p>
            <a:r>
              <a:rPr lang="ja-JP" altLang="en-US" dirty="0" smtClean="0"/>
              <a:t>地元で探す。</a:t>
            </a:r>
          </a:p>
          <a:p>
            <a:r>
              <a:rPr lang="ja-JP" altLang="en-US" dirty="0" smtClean="0"/>
              <a:t>予告ページで探す。</a:t>
            </a:r>
          </a:p>
          <a:p>
            <a:r>
              <a:rPr lang="ja-JP" altLang="en-US" dirty="0" smtClean="0"/>
              <a:t>予告ページでメールアドレスを登録してもらう。</a:t>
            </a:r>
          </a:p>
          <a:p>
            <a:r>
              <a:rPr lang="ja-JP" altLang="en-US" dirty="0" smtClean="0"/>
              <a:t>何らかの形でお返しをする。</a:t>
            </a:r>
          </a:p>
          <a:p>
            <a:r>
              <a:rPr lang="ja-JP" altLang="en-US" dirty="0" smtClean="0"/>
              <a:t>電話・メール・</a:t>
            </a:r>
            <a:r>
              <a:rPr lang="en-US" altLang="ja-JP" dirty="0" smtClean="0"/>
              <a:t>LinkedIn</a:t>
            </a:r>
            <a:r>
              <a:rPr lang="ja-JP" altLang="en-US" smtClean="0"/>
              <a:t>を使って依頼する。</a:t>
            </a:r>
          </a:p>
          <a:p>
            <a:endParaRPr kumimoji="1" lang="ja-JP" altLang="en-US" dirty="0"/>
          </a:p>
        </p:txBody>
      </p:sp>
      <p:sp>
        <p:nvSpPr>
          <p:cNvPr id="4" name="スライド番号プレースホルダー 3"/>
          <p:cNvSpPr>
            <a:spLocks noGrp="1"/>
          </p:cNvSpPr>
          <p:nvPr>
            <p:ph type="sldNum" sz="quarter" idx="10"/>
          </p:nvPr>
        </p:nvSpPr>
        <p:spPr/>
        <p:txBody>
          <a:bodyPr/>
          <a:lstStyle/>
          <a:p>
            <a:fld id="{C12E646E-C7E7-BF40-961F-03F5C4175611}" type="slidenum">
              <a:rPr kumimoji="1" lang="ja-JP" altLang="en-US" smtClean="0"/>
              <a:t>72</a:t>
            </a:fld>
            <a:endParaRPr kumimoji="1" lang="ja-JP" altLang="en-US"/>
          </a:p>
        </p:txBody>
      </p:sp>
    </p:spTree>
    <p:extLst>
      <p:ext uri="{BB962C8B-B14F-4D97-AF65-F5344CB8AC3E}">
        <p14:creationId xmlns:p14="http://schemas.microsoft.com/office/powerpoint/2010/main" val="3413933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近しい人から始める。</a:t>
            </a:r>
          </a:p>
          <a:p>
            <a:r>
              <a:rPr lang="ja-JP" altLang="en-US" dirty="0" smtClean="0"/>
              <a:t>紹介をお願いする。</a:t>
            </a:r>
          </a:p>
          <a:p>
            <a:r>
              <a:rPr lang="ja-JP" altLang="en-US" dirty="0" smtClean="0"/>
              <a:t>地元で探す。</a:t>
            </a:r>
          </a:p>
          <a:p>
            <a:r>
              <a:rPr lang="ja-JP" altLang="en-US" dirty="0" smtClean="0"/>
              <a:t>予告ページで探す。</a:t>
            </a:r>
          </a:p>
          <a:p>
            <a:r>
              <a:rPr lang="ja-JP" altLang="en-US" dirty="0" smtClean="0"/>
              <a:t>予告ページでメールアドレスを登録してもらう。</a:t>
            </a:r>
          </a:p>
          <a:p>
            <a:r>
              <a:rPr lang="ja-JP" altLang="en-US" dirty="0" smtClean="0"/>
              <a:t>何らかの形でお返しをする。</a:t>
            </a:r>
          </a:p>
          <a:p>
            <a:r>
              <a:rPr lang="ja-JP" altLang="en-US" dirty="0" smtClean="0"/>
              <a:t>電話・メール・</a:t>
            </a:r>
            <a:r>
              <a:rPr lang="en-US" altLang="ja-JP" dirty="0" smtClean="0"/>
              <a:t>LinkedIn</a:t>
            </a:r>
            <a:r>
              <a:rPr lang="ja-JP" altLang="en-US" smtClean="0"/>
              <a:t>を使って依頼する。</a:t>
            </a:r>
          </a:p>
          <a:p>
            <a:endParaRPr kumimoji="1" lang="ja-JP" altLang="en-US" dirty="0"/>
          </a:p>
        </p:txBody>
      </p:sp>
      <p:sp>
        <p:nvSpPr>
          <p:cNvPr id="4" name="スライド番号プレースホルダー 3"/>
          <p:cNvSpPr>
            <a:spLocks noGrp="1"/>
          </p:cNvSpPr>
          <p:nvPr>
            <p:ph type="sldNum" sz="quarter" idx="10"/>
          </p:nvPr>
        </p:nvSpPr>
        <p:spPr/>
        <p:txBody>
          <a:bodyPr/>
          <a:lstStyle/>
          <a:p>
            <a:fld id="{C12E646E-C7E7-BF40-961F-03F5C4175611}" type="slidenum">
              <a:rPr kumimoji="1" lang="ja-JP" altLang="en-US" smtClean="0"/>
              <a:t>73</a:t>
            </a:fld>
            <a:endParaRPr kumimoji="1" lang="ja-JP" altLang="en-US"/>
          </a:p>
        </p:txBody>
      </p:sp>
    </p:spTree>
    <p:extLst>
      <p:ext uri="{BB962C8B-B14F-4D97-AF65-F5344CB8AC3E}">
        <p14:creationId xmlns:p14="http://schemas.microsoft.com/office/powerpoint/2010/main" val="3413933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12E646E-C7E7-BF40-961F-03F5C4175611}" type="slidenum">
              <a:rPr kumimoji="1" lang="ja-JP" altLang="en-US" smtClean="0"/>
              <a:t>74</a:t>
            </a:fld>
            <a:endParaRPr kumimoji="1" lang="ja-JP" altLang="en-US"/>
          </a:p>
        </p:txBody>
      </p:sp>
    </p:spTree>
    <p:extLst>
      <p:ext uri="{BB962C8B-B14F-4D97-AF65-F5344CB8AC3E}">
        <p14:creationId xmlns:p14="http://schemas.microsoft.com/office/powerpoint/2010/main" val="3413933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55AED156-8DAD-4F45-95B1-82F445AB9DD4}" type="datetimeFigureOut">
              <a:rPr kumimoji="1" lang="ja-JP" altLang="en-US" smtClean="0"/>
              <a:t>2014/09/28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60783ADF-A157-A149-871F-597A68A734F5}"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55AED156-8DAD-4F45-95B1-82F445AB9DD4}" type="datetimeFigureOut">
              <a:rPr kumimoji="1" lang="ja-JP" altLang="en-US" smtClean="0"/>
              <a:t>2014/09/28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0783ADF-A157-A149-871F-597A68A734F5}"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55AED156-8DAD-4F45-95B1-82F445AB9DD4}" type="datetimeFigureOut">
              <a:rPr kumimoji="1" lang="ja-JP" altLang="en-US" smtClean="0"/>
              <a:t>2014/09/28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0783ADF-A157-A149-871F-597A68A734F5}"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5AED156-8DAD-4F45-95B1-82F445AB9DD4}" type="datetimeFigureOut">
              <a:rPr kumimoji="1" lang="ja-JP" altLang="en-US" smtClean="0"/>
              <a:t>2014/09/28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0783ADF-A157-A149-871F-597A68A734F5}"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7" name="Date Placeholder 6"/>
          <p:cNvSpPr>
            <a:spLocks noGrp="1"/>
          </p:cNvSpPr>
          <p:nvPr>
            <p:ph type="dt" sz="half" idx="10"/>
          </p:nvPr>
        </p:nvSpPr>
        <p:spPr/>
        <p:txBody>
          <a:bodyPr/>
          <a:lstStyle/>
          <a:p>
            <a:fld id="{55AED156-8DAD-4F45-95B1-82F445AB9DD4}" type="datetimeFigureOut">
              <a:rPr kumimoji="1" lang="ja-JP" altLang="en-US" smtClean="0"/>
              <a:t>2014/09/28</a:t>
            </a:fld>
            <a:endParaRPr kumimoji="1" lang="ja-JP" altLang="en-US"/>
          </a:p>
        </p:txBody>
      </p:sp>
      <p:sp>
        <p:nvSpPr>
          <p:cNvPr id="8" name="Slide Number Placeholder 7"/>
          <p:cNvSpPr>
            <a:spLocks noGrp="1"/>
          </p:cNvSpPr>
          <p:nvPr>
            <p:ph type="sldNum" sz="quarter" idx="11"/>
          </p:nvPr>
        </p:nvSpPr>
        <p:spPr/>
        <p:txBody>
          <a:bodyPr/>
          <a:lstStyle/>
          <a:p>
            <a:fld id="{60783ADF-A157-A149-871F-597A68A734F5}" type="slidenum">
              <a:rPr kumimoji="1" lang="ja-JP" altLang="en-US" smtClean="0"/>
              <a:t>‹#›</a:t>
            </a:fld>
            <a:endParaRPr kumimoji="1" lang="ja-JP" altLang="en-US"/>
          </a:p>
        </p:txBody>
      </p:sp>
      <p:sp>
        <p:nvSpPr>
          <p:cNvPr id="9" name="Footer Placeholder 8"/>
          <p:cNvSpPr>
            <a:spLocks noGrp="1"/>
          </p:cNvSpPr>
          <p:nvPr>
            <p:ph type="ftr" sz="quarter" idx="12"/>
          </p:nvPr>
        </p:nvSpPr>
        <p:spPr/>
        <p:txBody>
          <a:bodyPr/>
          <a:lstStyle/>
          <a:p>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5AED156-8DAD-4F45-95B1-82F445AB9DD4}" type="datetimeFigureOut">
              <a:rPr kumimoji="1" lang="ja-JP" altLang="en-US" smtClean="0"/>
              <a:t>2014/09/28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0783ADF-A157-A149-871F-597A68A734F5}"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ja-JP" altLang="en-US" smtClean="0"/>
              <a:t>マスター テキストの書式設定</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55AED156-8DAD-4F45-95B1-82F445AB9DD4}" type="datetimeFigureOut">
              <a:rPr kumimoji="1" lang="ja-JP" altLang="en-US" smtClean="0"/>
              <a:t>2014/09/28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0783ADF-A157-A149-871F-597A68A734F5}"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55AED156-8DAD-4F45-95B1-82F445AB9DD4}" type="datetimeFigureOut">
              <a:rPr kumimoji="1" lang="ja-JP" altLang="en-US" smtClean="0"/>
              <a:t>2014/09/28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0783ADF-A157-A149-871F-597A68A734F5}"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AED156-8DAD-4F45-95B1-82F445AB9DD4}" type="datetimeFigureOut">
              <a:rPr kumimoji="1" lang="ja-JP" altLang="en-US" smtClean="0"/>
              <a:t>2014/09/28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0783ADF-A157-A149-871F-597A68A734F5}"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55AED156-8DAD-4F45-95B1-82F445AB9DD4}" type="datetimeFigureOut">
              <a:rPr kumimoji="1" lang="ja-JP" altLang="en-US" smtClean="0"/>
              <a:t>2014/09/28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0783ADF-A157-A149-871F-597A68A734F5}" type="slidenum">
              <a:rPr kumimoji="1" lang="ja-JP" altLang="en-US" smtClean="0"/>
              <a:t>‹#›</a:t>
            </a:fld>
            <a:endParaRPr kumimoji="1" lang="ja-JP" altLang="en-US"/>
          </a:p>
        </p:txBody>
      </p:sp>
      <p:sp>
        <p:nvSpPr>
          <p:cNvPr id="8" name="Title 7"/>
          <p:cNvSpPr>
            <a:spLocks noGrp="1"/>
          </p:cNvSpPr>
          <p:nvPr>
            <p:ph type="title"/>
          </p:nvPr>
        </p:nvSpPr>
        <p:spPr/>
        <p:txBody>
          <a:bodyPr/>
          <a:lstStyle/>
          <a:p>
            <a:r>
              <a:rPr lang="ja-JP" altLang="en-US" smtClean="0"/>
              <a:t>マスター タイトルの書式設定</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55AED156-8DAD-4F45-95B1-82F445AB9DD4}" type="datetimeFigureOut">
              <a:rPr kumimoji="1" lang="ja-JP" altLang="en-US" smtClean="0"/>
              <a:t>2014/09/28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60783ADF-A157-A149-871F-597A68A734F5}" type="slidenum">
              <a:rPr kumimoji="1" lang="ja-JP" altLang="en-US" smtClean="0"/>
              <a:t>‹#›</a:t>
            </a:fld>
            <a:endParaRPr kumimoji="1" lang="ja-JP" alt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ja-JP" altLang="en-US" smtClean="0"/>
              <a:t>マスター タイトルの書式設定</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55AED156-8DAD-4F45-95B1-82F445AB9DD4}" type="datetimeFigureOut">
              <a:rPr kumimoji="1" lang="ja-JP" altLang="en-US" smtClean="0"/>
              <a:t>2014/09/28</a:t>
            </a:fld>
            <a:endParaRPr kumimoji="1" lang="ja-JP" alt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kumimoji="1" lang="ja-JP" alt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60783ADF-A157-A149-871F-597A68A734F5}" type="slidenum">
              <a:rPr kumimoji="1" lang="ja-JP" altLang="en-US" smtClean="0"/>
              <a:t>‹#›</a:t>
            </a:fld>
            <a:endParaRPr kumimoji="1" lang="ja-JP" alt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kumimoji="1"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kumimoji="1"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kumimoji="1"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k2works" TargetMode="External"/><Relationship Id="rId4" Type="http://schemas.openxmlformats.org/officeDocument/2006/relationships/hyperlink" Target="https://twitter.com/k2works" TargetMode="Externa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 Id="rId3" Type="http://schemas.openxmlformats.org/officeDocument/2006/relationships/hyperlink" Target="http://www.imvu.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7" Type="http://schemas.openxmlformats.org/officeDocument/2006/relationships/diagramData" Target="../diagrams/data4.xml"/><Relationship Id="rId8" Type="http://schemas.openxmlformats.org/officeDocument/2006/relationships/diagramLayout" Target="../diagrams/layout4.xml"/><Relationship Id="rId9" Type="http://schemas.openxmlformats.org/officeDocument/2006/relationships/diagramQuickStyle" Target="../diagrams/quickStyle4.xml"/><Relationship Id="rId10" Type="http://schemas.openxmlformats.org/officeDocument/2006/relationships/diagramColors" Target="../diagrams/colors4.xml"/><Relationship Id="rId11"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diagramData" Target="../diagrams/data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youtu.be/QoAOzMTLP5s" TargetMode="External"/><Relationship Id="rId3" Type="http://schemas.openxmlformats.org/officeDocument/2006/relationships/image" Target="../media/image11.png"/></Relationships>
</file>

<file path=ppt/slides/_rels/slide42.xml.rels><?xml version="1.0" encoding="UTF-8" standalone="yes"?>
<Relationships xmlns="http://schemas.openxmlformats.org/package/2006/relationships"><Relationship Id="rId11" Type="http://schemas.openxmlformats.org/officeDocument/2006/relationships/image" Target="../media/image21.png"/><Relationship Id="rId12" Type="http://schemas.openxmlformats.org/officeDocument/2006/relationships/image" Target="../media/image22.png"/><Relationship Id="rId13"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9" Type="http://schemas.openxmlformats.org/officeDocument/2006/relationships/image" Target="../media/image19.png"/><Relationship Id="rId10" Type="http://schemas.openxmlformats.org/officeDocument/2006/relationships/image" Target="../media/image20.png"/></Relationships>
</file>

<file path=ppt/slides/_rels/slide43.xml.rels><?xml version="1.0" encoding="UTF-8" standalone="yes"?>
<Relationships xmlns="http://schemas.openxmlformats.org/package/2006/relationships"><Relationship Id="rId11" Type="http://schemas.openxmlformats.org/officeDocument/2006/relationships/image" Target="../media/image21.png"/><Relationship Id="rId12" Type="http://schemas.openxmlformats.org/officeDocument/2006/relationships/image" Target="../media/image22.png"/><Relationship Id="rId13"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9" Type="http://schemas.openxmlformats.org/officeDocument/2006/relationships/image" Target="../media/image19.png"/><Relationship Id="rId10" Type="http://schemas.openxmlformats.org/officeDocument/2006/relationships/image" Target="../media/image20.png"/></Relationships>
</file>

<file path=ppt/slides/_rels/slide44.xml.rels><?xml version="1.0" encoding="UTF-8" standalone="yes"?>
<Relationships xmlns="http://schemas.openxmlformats.org/package/2006/relationships"><Relationship Id="rId11" Type="http://schemas.openxmlformats.org/officeDocument/2006/relationships/image" Target="../media/image21.png"/><Relationship Id="rId12" Type="http://schemas.openxmlformats.org/officeDocument/2006/relationships/image" Target="../media/image22.png"/><Relationship Id="rId13"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9" Type="http://schemas.openxmlformats.org/officeDocument/2006/relationships/image" Target="../media/image19.png"/><Relationship Id="rId10" Type="http://schemas.openxmlformats.org/officeDocument/2006/relationships/image" Target="../media/image20.png"/></Relationships>
</file>

<file path=ppt/slides/_rels/slide45.xml.rels><?xml version="1.0" encoding="UTF-8" standalone="yes"?>
<Relationships xmlns="http://schemas.openxmlformats.org/package/2006/relationships"><Relationship Id="rId11" Type="http://schemas.openxmlformats.org/officeDocument/2006/relationships/image" Target="../media/image21.png"/><Relationship Id="rId12" Type="http://schemas.openxmlformats.org/officeDocument/2006/relationships/image" Target="../media/image22.png"/><Relationship Id="rId13"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9" Type="http://schemas.openxmlformats.org/officeDocument/2006/relationships/image" Target="../media/image19.png"/><Relationship Id="rId10" Type="http://schemas.openxmlformats.org/officeDocument/2006/relationships/image" Target="../media/image2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jpg"/><Relationship Id="rId3" Type="http://schemas.openxmlformats.org/officeDocument/2006/relationships/image" Target="../media/image25.jpg"/></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diagramData" Target="../diagrams/data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diagramData" Target="../diagrams/data7.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8.xml"/><Relationship Id="rId4" Type="http://schemas.openxmlformats.org/officeDocument/2006/relationships/diagramQuickStyle" Target="../diagrams/quickStyle8.xml"/><Relationship Id="rId5" Type="http://schemas.openxmlformats.org/officeDocument/2006/relationships/diagramColors" Target="../diagrams/colors8.xml"/><Relationship Id="rId6" Type="http://schemas.microsoft.com/office/2007/relationships/diagramDrawing" Target="../diagrams/drawing8.xml"/><Relationship Id="rId1" Type="http://schemas.openxmlformats.org/officeDocument/2006/relationships/slideLayout" Target="../slideLayouts/slideLayout2.xml"/><Relationship Id="rId2" Type="http://schemas.openxmlformats.org/officeDocument/2006/relationships/diagramData" Target="../diagrams/data8.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9.xml"/><Relationship Id="rId4" Type="http://schemas.openxmlformats.org/officeDocument/2006/relationships/diagramQuickStyle" Target="../diagrams/quickStyle9.xml"/><Relationship Id="rId5" Type="http://schemas.openxmlformats.org/officeDocument/2006/relationships/diagramColors" Target="../diagrams/colors9.xml"/><Relationship Id="rId6" Type="http://schemas.microsoft.com/office/2007/relationships/diagramDrawing" Target="../diagrams/drawing9.xml"/><Relationship Id="rId1" Type="http://schemas.openxmlformats.org/officeDocument/2006/relationships/slideLayout" Target="../slideLayouts/slideLayout2.xml"/><Relationship Id="rId2" Type="http://schemas.openxmlformats.org/officeDocument/2006/relationships/diagramData" Target="../diagrams/data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www.businessmodelgeneration.com/"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10.xml"/><Relationship Id="rId4" Type="http://schemas.openxmlformats.org/officeDocument/2006/relationships/diagramQuickStyle" Target="../diagrams/quickStyle10.xml"/><Relationship Id="rId5" Type="http://schemas.openxmlformats.org/officeDocument/2006/relationships/diagramColors" Target="../diagrams/colors10.xml"/><Relationship Id="rId6" Type="http://schemas.microsoft.com/office/2007/relationships/diagramDrawing" Target="../diagrams/drawing10.xml"/><Relationship Id="rId7" Type="http://schemas.openxmlformats.org/officeDocument/2006/relationships/diagramData" Target="../diagrams/data11.xml"/><Relationship Id="rId8" Type="http://schemas.openxmlformats.org/officeDocument/2006/relationships/diagramLayout" Target="../diagrams/layout11.xml"/><Relationship Id="rId9" Type="http://schemas.openxmlformats.org/officeDocument/2006/relationships/diagramQuickStyle" Target="../diagrams/quickStyle11.xml"/><Relationship Id="rId10" Type="http://schemas.openxmlformats.org/officeDocument/2006/relationships/diagramColors" Target="../diagrams/colors11.xml"/><Relationship Id="rId11" Type="http://schemas.microsoft.com/office/2007/relationships/diagramDrawing" Target="../diagrams/drawing11.xml"/><Relationship Id="rId1" Type="http://schemas.openxmlformats.org/officeDocument/2006/relationships/slideLayout" Target="../slideLayouts/slideLayout2.xml"/><Relationship Id="rId2" Type="http://schemas.openxmlformats.org/officeDocument/2006/relationships/diagramData" Target="../diagrams/data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12.xml"/><Relationship Id="rId4" Type="http://schemas.openxmlformats.org/officeDocument/2006/relationships/diagramQuickStyle" Target="../diagrams/quickStyle12.xml"/><Relationship Id="rId5" Type="http://schemas.openxmlformats.org/officeDocument/2006/relationships/diagramColors" Target="../diagrams/colors12.xml"/><Relationship Id="rId6" Type="http://schemas.microsoft.com/office/2007/relationships/diagramDrawing" Target="../diagrams/drawing12.xml"/><Relationship Id="rId1" Type="http://schemas.openxmlformats.org/officeDocument/2006/relationships/slideLayout" Target="../slideLayouts/slideLayout2.xml"/><Relationship Id="rId2" Type="http://schemas.openxmlformats.org/officeDocument/2006/relationships/diagramData" Target="../diagrams/data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13.xml"/><Relationship Id="rId4" Type="http://schemas.openxmlformats.org/officeDocument/2006/relationships/diagramQuickStyle" Target="../diagrams/quickStyle13.xml"/><Relationship Id="rId5" Type="http://schemas.openxmlformats.org/officeDocument/2006/relationships/diagramColors" Target="../diagrams/colors13.xml"/><Relationship Id="rId6" Type="http://schemas.microsoft.com/office/2007/relationships/diagramDrawing" Target="../diagrams/drawing13.xml"/><Relationship Id="rId1" Type="http://schemas.openxmlformats.org/officeDocument/2006/relationships/slideLayout" Target="../slideLayouts/slideLayout2.xml"/><Relationship Id="rId2" Type="http://schemas.openxmlformats.org/officeDocument/2006/relationships/diagramData" Target="../diagrams/data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7.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79.xml.rels><?xml version="1.0" encoding="UTF-8" standalone="yes"?>
<Relationships xmlns="http://schemas.openxmlformats.org/package/2006/relationships"><Relationship Id="rId3" Type="http://schemas.openxmlformats.org/officeDocument/2006/relationships/diagramLayout" Target="../diagrams/layout14.xml"/><Relationship Id="rId4" Type="http://schemas.openxmlformats.org/officeDocument/2006/relationships/diagramQuickStyle" Target="../diagrams/quickStyle14.xml"/><Relationship Id="rId5" Type="http://schemas.openxmlformats.org/officeDocument/2006/relationships/diagramColors" Target="../diagrams/colors14.xml"/><Relationship Id="rId6" Type="http://schemas.microsoft.com/office/2007/relationships/diagramDrawing" Target="../diagrams/drawing14.xml"/><Relationship Id="rId1" Type="http://schemas.openxmlformats.org/officeDocument/2006/relationships/slideLayout" Target="../slideLayouts/slideLayout2.xml"/><Relationship Id="rId2" Type="http://schemas.openxmlformats.org/officeDocument/2006/relationships/diagramData" Target="../diagrams/data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enterprisezine.jp/bizgene/detail/4153"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dirty="0" smtClean="0"/>
              <a:t>リーンスタートアップの</a:t>
            </a:r>
            <a:r>
              <a:rPr lang="ja-JP" altLang="en-US" dirty="0" smtClean="0"/>
              <a:t>奇妙な冒険</a:t>
            </a:r>
            <a:endParaRPr kumimoji="1" lang="ja-JP" altLang="en-US" dirty="0"/>
          </a:p>
        </p:txBody>
      </p:sp>
      <p:sp>
        <p:nvSpPr>
          <p:cNvPr id="3" name="サブタイトル 2"/>
          <p:cNvSpPr>
            <a:spLocks noGrp="1"/>
          </p:cNvSpPr>
          <p:nvPr>
            <p:ph type="subTitle" idx="1"/>
          </p:nvPr>
        </p:nvSpPr>
        <p:spPr/>
        <p:txBody>
          <a:bodyPr/>
          <a:lstStyle/>
          <a:p>
            <a:r>
              <a:rPr lang="en-US" altLang="ja-JP" dirty="0"/>
              <a:t>2014/</a:t>
            </a:r>
            <a:r>
              <a:rPr lang="en-US" altLang="ja-JP" dirty="0" smtClean="0"/>
              <a:t>09/27</a:t>
            </a:r>
            <a:endParaRPr lang="en-US" altLang="ja-JP" dirty="0"/>
          </a:p>
          <a:p>
            <a:endParaRPr lang="ja-JP" altLang="en-US" dirty="0"/>
          </a:p>
          <a:p>
            <a:endParaRPr kumimoji="1" lang="ja-JP" altLang="en-US" dirty="0"/>
          </a:p>
        </p:txBody>
      </p:sp>
    </p:spTree>
    <p:extLst>
      <p:ext uri="{BB962C8B-B14F-4D97-AF65-F5344CB8AC3E}">
        <p14:creationId xmlns:p14="http://schemas.microsoft.com/office/powerpoint/2010/main" val="3232138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イントロ</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6000" dirty="0" smtClean="0"/>
              <a:t>なぜ？</a:t>
            </a:r>
            <a:endParaRPr kumimoji="1" lang="ja-JP" altLang="en-US" sz="6000" dirty="0"/>
          </a:p>
        </p:txBody>
      </p:sp>
    </p:spTree>
    <p:extLst>
      <p:ext uri="{BB962C8B-B14F-4D97-AF65-F5344CB8AC3E}">
        <p14:creationId xmlns:p14="http://schemas.microsoft.com/office/powerpoint/2010/main" val="2402080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イントロ</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4400" dirty="0" smtClean="0"/>
              <a:t>そんなインターネット時代のビジネス成功を説明するために生まれたのが</a:t>
            </a:r>
            <a:r>
              <a:rPr lang="ja-JP" altLang="en-US" sz="4400" dirty="0" smtClean="0"/>
              <a:t>顧客開発モデル</a:t>
            </a:r>
            <a:endParaRPr kumimoji="1" lang="ja-JP" altLang="en-US" sz="4400" dirty="0"/>
          </a:p>
        </p:txBody>
      </p:sp>
    </p:spTree>
    <p:extLst>
      <p:ext uri="{BB962C8B-B14F-4D97-AF65-F5344CB8AC3E}">
        <p14:creationId xmlns:p14="http://schemas.microsoft.com/office/powerpoint/2010/main" val="456336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顧客開発モデル</a:t>
            </a:r>
            <a:r>
              <a:rPr kumimoji="1" lang="ja-JP" altLang="en-US" dirty="0" smtClean="0"/>
              <a:t>とは</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「ヒト・モノ・カネを散々投じた挙句誰も欲しがらないものを開発してしまう」という新事業・新商品の典型的失敗を避けるためのプロセス</a:t>
            </a:r>
            <a:endParaRPr lang="en-US" altLang="ja-JP" dirty="0" smtClean="0"/>
          </a:p>
          <a:p>
            <a:r>
              <a:rPr kumimoji="1" lang="ja-JP" altLang="en-US" dirty="0" smtClean="0"/>
              <a:t>４つのプロセスで顧客を相手に仮説検証を繰り返し、再現可能でスケーラブルなビジネスモデルを探索する。</a:t>
            </a:r>
            <a:endParaRPr kumimoji="1" lang="ja-JP" altLang="en-US" dirty="0"/>
          </a:p>
        </p:txBody>
      </p:sp>
    </p:spTree>
    <p:extLst>
      <p:ext uri="{BB962C8B-B14F-4D97-AF65-F5344CB8AC3E}">
        <p14:creationId xmlns:p14="http://schemas.microsoft.com/office/powerpoint/2010/main" val="999606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顧客開発モデル</a:t>
            </a:r>
            <a:endParaRPr kumimoji="1" lang="ja-JP" altLang="en-US" dirty="0"/>
          </a:p>
        </p:txBody>
      </p:sp>
      <p:grpSp>
        <p:nvGrpSpPr>
          <p:cNvPr id="17" name="図形グループ 16"/>
          <p:cNvGrpSpPr/>
          <p:nvPr/>
        </p:nvGrpSpPr>
        <p:grpSpPr>
          <a:xfrm>
            <a:off x="190500" y="1881501"/>
            <a:ext cx="8794513" cy="4392298"/>
            <a:chOff x="243417" y="2384524"/>
            <a:chExt cx="8898464" cy="3206551"/>
          </a:xfrm>
        </p:grpSpPr>
        <p:sp>
          <p:nvSpPr>
            <p:cNvPr id="18" name="正方形/長方形 17"/>
            <p:cNvSpPr/>
            <p:nvPr/>
          </p:nvSpPr>
          <p:spPr>
            <a:xfrm>
              <a:off x="243417" y="2384524"/>
              <a:ext cx="3948547" cy="2917961"/>
            </a:xfrm>
            <a:prstGeom prst="rect">
              <a:avLst/>
            </a:prstGeom>
            <a:solidFill>
              <a:srgbClr val="FF0000"/>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0" name="フリーフォーム 19"/>
            <p:cNvSpPr/>
            <p:nvPr/>
          </p:nvSpPr>
          <p:spPr>
            <a:xfrm>
              <a:off x="1041528" y="4773405"/>
              <a:ext cx="3402471" cy="817670"/>
            </a:xfrm>
            <a:custGeom>
              <a:avLst/>
              <a:gdLst>
                <a:gd name="connsiteX0" fmla="*/ 0 w 3402471"/>
                <a:gd name="connsiteY0" fmla="*/ 0 h 817670"/>
                <a:gd name="connsiteX1" fmla="*/ 3402471 w 3402471"/>
                <a:gd name="connsiteY1" fmla="*/ 0 h 817670"/>
                <a:gd name="connsiteX2" fmla="*/ 3402471 w 3402471"/>
                <a:gd name="connsiteY2" fmla="*/ 817670 h 817670"/>
                <a:gd name="connsiteX3" fmla="*/ 0 w 3402471"/>
                <a:gd name="connsiteY3" fmla="*/ 817670 h 817670"/>
                <a:gd name="connsiteX4" fmla="*/ 0 w 3402471"/>
                <a:gd name="connsiteY4" fmla="*/ 0 h 817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2471" h="817670">
                  <a:moveTo>
                    <a:pt x="0" y="0"/>
                  </a:moveTo>
                  <a:lnTo>
                    <a:pt x="3402471" y="0"/>
                  </a:lnTo>
                  <a:lnTo>
                    <a:pt x="3402471" y="817670"/>
                  </a:lnTo>
                  <a:lnTo>
                    <a:pt x="0" y="81767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7630" tIns="87630" rIns="87630" bIns="87630" numCol="1" spcCol="1270" anchor="ctr" anchorCtr="0">
              <a:noAutofit/>
            </a:bodyPr>
            <a:lstStyle/>
            <a:p>
              <a:pPr lvl="0" algn="ctr" defTabSz="2044700">
                <a:lnSpc>
                  <a:spcPct val="90000"/>
                </a:lnSpc>
                <a:spcBef>
                  <a:spcPct val="0"/>
                </a:spcBef>
                <a:spcAft>
                  <a:spcPct val="5000"/>
                </a:spcAft>
              </a:pPr>
              <a:r>
                <a:rPr kumimoji="1" lang="ja-JP" altLang="en-US" sz="4600" kern="1200" dirty="0" smtClean="0"/>
                <a:t>探索</a:t>
              </a:r>
              <a:endParaRPr kumimoji="1" lang="ja-JP" altLang="en-US" sz="4600" kern="1200" dirty="0"/>
            </a:p>
          </p:txBody>
        </p:sp>
        <p:sp>
          <p:nvSpPr>
            <p:cNvPr id="21" name="正方形/長方形 20"/>
            <p:cNvSpPr/>
            <p:nvPr/>
          </p:nvSpPr>
          <p:spPr>
            <a:xfrm>
              <a:off x="4941299" y="2384524"/>
              <a:ext cx="3948547" cy="2917961"/>
            </a:xfrm>
            <a:prstGeom prst="rect">
              <a:avLst/>
            </a:prstGeom>
            <a:solidFill>
              <a:srgbClr val="008000"/>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31" name="フリーフォーム 30"/>
            <p:cNvSpPr/>
            <p:nvPr/>
          </p:nvSpPr>
          <p:spPr>
            <a:xfrm>
              <a:off x="5739410" y="4773405"/>
              <a:ext cx="3402471" cy="817670"/>
            </a:xfrm>
            <a:custGeom>
              <a:avLst/>
              <a:gdLst>
                <a:gd name="connsiteX0" fmla="*/ 0 w 3402471"/>
                <a:gd name="connsiteY0" fmla="*/ 0 h 817670"/>
                <a:gd name="connsiteX1" fmla="*/ 3402471 w 3402471"/>
                <a:gd name="connsiteY1" fmla="*/ 0 h 817670"/>
                <a:gd name="connsiteX2" fmla="*/ 3402471 w 3402471"/>
                <a:gd name="connsiteY2" fmla="*/ 817670 h 817670"/>
                <a:gd name="connsiteX3" fmla="*/ 0 w 3402471"/>
                <a:gd name="connsiteY3" fmla="*/ 817670 h 817670"/>
                <a:gd name="connsiteX4" fmla="*/ 0 w 3402471"/>
                <a:gd name="connsiteY4" fmla="*/ 0 h 817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2471" h="817670">
                  <a:moveTo>
                    <a:pt x="0" y="0"/>
                  </a:moveTo>
                  <a:lnTo>
                    <a:pt x="3402471" y="0"/>
                  </a:lnTo>
                  <a:lnTo>
                    <a:pt x="3402471" y="817670"/>
                  </a:lnTo>
                  <a:lnTo>
                    <a:pt x="0" y="81767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7630" tIns="87630" rIns="87630" bIns="87630" numCol="1" spcCol="1270" anchor="ctr" anchorCtr="0">
              <a:noAutofit/>
            </a:bodyPr>
            <a:lstStyle/>
            <a:p>
              <a:pPr lvl="0" algn="ctr" defTabSz="2044700">
                <a:lnSpc>
                  <a:spcPct val="90000"/>
                </a:lnSpc>
                <a:spcBef>
                  <a:spcPct val="0"/>
                </a:spcBef>
                <a:spcAft>
                  <a:spcPct val="5000"/>
                </a:spcAft>
              </a:pPr>
              <a:r>
                <a:rPr kumimoji="1" lang="ja-JP" altLang="en-US" sz="4600" kern="1200" dirty="0" smtClean="0"/>
                <a:t>実行</a:t>
              </a:r>
              <a:endParaRPr kumimoji="1" lang="ja-JP" altLang="en-US" sz="4600" kern="1200" dirty="0"/>
            </a:p>
          </p:txBody>
        </p:sp>
      </p:grpSp>
      <p:grpSp>
        <p:nvGrpSpPr>
          <p:cNvPr id="52" name="図形グループ 51"/>
          <p:cNvGrpSpPr/>
          <p:nvPr/>
        </p:nvGrpSpPr>
        <p:grpSpPr>
          <a:xfrm>
            <a:off x="253475" y="2112187"/>
            <a:ext cx="8457047" cy="2903212"/>
            <a:chOff x="337863" y="2476499"/>
            <a:chExt cx="8457047" cy="2903212"/>
          </a:xfrm>
        </p:grpSpPr>
        <p:grpSp>
          <p:nvGrpSpPr>
            <p:cNvPr id="53" name="図形グループ 52"/>
            <p:cNvGrpSpPr/>
            <p:nvPr/>
          </p:nvGrpSpPr>
          <p:grpSpPr>
            <a:xfrm>
              <a:off x="337863" y="2476499"/>
              <a:ext cx="4544041" cy="2903212"/>
              <a:chOff x="337863" y="2476499"/>
              <a:chExt cx="4544041" cy="2903212"/>
            </a:xfrm>
          </p:grpSpPr>
          <p:sp>
            <p:nvSpPr>
              <p:cNvPr id="62" name="フリーフォーム 61"/>
              <p:cNvSpPr/>
              <p:nvPr/>
            </p:nvSpPr>
            <p:spPr>
              <a:xfrm>
                <a:off x="1994312" y="3205305"/>
                <a:ext cx="596949" cy="396588"/>
              </a:xfrm>
              <a:custGeom>
                <a:avLst/>
                <a:gdLst>
                  <a:gd name="connsiteX0" fmla="*/ 0 w 596949"/>
                  <a:gd name="connsiteY0" fmla="*/ 59488 h 396588"/>
                  <a:gd name="connsiteX1" fmla="*/ 398655 w 596949"/>
                  <a:gd name="connsiteY1" fmla="*/ 59488 h 396588"/>
                  <a:gd name="connsiteX2" fmla="*/ 398655 w 596949"/>
                  <a:gd name="connsiteY2" fmla="*/ 0 h 396588"/>
                  <a:gd name="connsiteX3" fmla="*/ 596949 w 596949"/>
                  <a:gd name="connsiteY3" fmla="*/ 198294 h 396588"/>
                  <a:gd name="connsiteX4" fmla="*/ 398655 w 596949"/>
                  <a:gd name="connsiteY4" fmla="*/ 396588 h 396588"/>
                  <a:gd name="connsiteX5" fmla="*/ 398655 w 596949"/>
                  <a:gd name="connsiteY5" fmla="*/ 337100 h 396588"/>
                  <a:gd name="connsiteX6" fmla="*/ 0 w 596949"/>
                  <a:gd name="connsiteY6" fmla="*/ 337100 h 396588"/>
                  <a:gd name="connsiteX7" fmla="*/ 0 w 596949"/>
                  <a:gd name="connsiteY7" fmla="*/ 59488 h 39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6949" h="396588">
                    <a:moveTo>
                      <a:pt x="0" y="59488"/>
                    </a:moveTo>
                    <a:lnTo>
                      <a:pt x="398655" y="59488"/>
                    </a:lnTo>
                    <a:lnTo>
                      <a:pt x="398655" y="0"/>
                    </a:lnTo>
                    <a:lnTo>
                      <a:pt x="596949" y="198294"/>
                    </a:lnTo>
                    <a:lnTo>
                      <a:pt x="398655" y="396588"/>
                    </a:lnTo>
                    <a:lnTo>
                      <a:pt x="398655" y="337100"/>
                    </a:lnTo>
                    <a:lnTo>
                      <a:pt x="0" y="337100"/>
                    </a:lnTo>
                    <a:lnTo>
                      <a:pt x="0" y="59488"/>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4957" tIns="70918" rIns="161667" bIns="70918" numCol="1" spcCol="1270" anchor="ctr" anchorCtr="0">
                <a:noAutofit/>
              </a:bodyPr>
              <a:lstStyle/>
              <a:p>
                <a:pPr lvl="0" algn="ctr" defTabSz="800100">
                  <a:lnSpc>
                    <a:spcPct val="90000"/>
                  </a:lnSpc>
                  <a:spcBef>
                    <a:spcPct val="0"/>
                  </a:spcBef>
                  <a:spcAft>
                    <a:spcPct val="35000"/>
                  </a:spcAft>
                </a:pPr>
                <a:endParaRPr kumimoji="1" lang="ja-JP" altLang="en-US" sz="1800" kern="1200" dirty="0"/>
              </a:p>
            </p:txBody>
          </p:sp>
          <p:sp>
            <p:nvSpPr>
              <p:cNvPr id="63" name="フリーフォーム 62"/>
              <p:cNvSpPr/>
              <p:nvPr/>
            </p:nvSpPr>
            <p:spPr>
              <a:xfrm>
                <a:off x="337863" y="2623577"/>
                <a:ext cx="1585119" cy="1585119"/>
              </a:xfrm>
              <a:custGeom>
                <a:avLst/>
                <a:gdLst>
                  <a:gd name="connsiteX0" fmla="*/ 0 w 1585119"/>
                  <a:gd name="connsiteY0" fmla="*/ 792560 h 1585119"/>
                  <a:gd name="connsiteX1" fmla="*/ 792560 w 1585119"/>
                  <a:gd name="connsiteY1" fmla="*/ 0 h 1585119"/>
                  <a:gd name="connsiteX2" fmla="*/ 1585120 w 1585119"/>
                  <a:gd name="connsiteY2" fmla="*/ 792560 h 1585119"/>
                  <a:gd name="connsiteX3" fmla="*/ 792560 w 1585119"/>
                  <a:gd name="connsiteY3" fmla="*/ 1585120 h 1585119"/>
                  <a:gd name="connsiteX4" fmla="*/ 0 w 1585119"/>
                  <a:gd name="connsiteY4" fmla="*/ 792560 h 158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5119" h="1585119">
                    <a:moveTo>
                      <a:pt x="0" y="792560"/>
                    </a:moveTo>
                    <a:cubicBezTo>
                      <a:pt x="0" y="354841"/>
                      <a:pt x="354841" y="0"/>
                      <a:pt x="792560" y="0"/>
                    </a:cubicBezTo>
                    <a:cubicBezTo>
                      <a:pt x="1230279" y="0"/>
                      <a:pt x="1585120" y="354841"/>
                      <a:pt x="1585120" y="792560"/>
                    </a:cubicBezTo>
                    <a:cubicBezTo>
                      <a:pt x="1585120" y="1230279"/>
                      <a:pt x="1230279" y="1585120"/>
                      <a:pt x="792560" y="1585120"/>
                    </a:cubicBezTo>
                    <a:cubicBezTo>
                      <a:pt x="354841" y="1585120"/>
                      <a:pt x="0" y="1230279"/>
                      <a:pt x="0" y="792560"/>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45470" tIns="245470" rIns="245470" bIns="245470" numCol="1" spcCol="1270" anchor="ctr" anchorCtr="0">
                <a:noAutofit/>
              </a:bodyPr>
              <a:lstStyle/>
              <a:p>
                <a:pPr lvl="0" algn="ctr" defTabSz="933450">
                  <a:lnSpc>
                    <a:spcPct val="90000"/>
                  </a:lnSpc>
                  <a:spcBef>
                    <a:spcPct val="0"/>
                  </a:spcBef>
                  <a:spcAft>
                    <a:spcPct val="35000"/>
                  </a:spcAft>
                </a:pPr>
                <a:r>
                  <a:rPr kumimoji="1" lang="ja-JP" altLang="en-US" sz="2100" kern="1200" dirty="0" smtClean="0"/>
                  <a:t>顧客</a:t>
                </a:r>
                <a:r>
                  <a:rPr lang="ja-JP" altLang="en-US" sz="2100" dirty="0" smtClean="0"/>
                  <a:t>発見</a:t>
                </a:r>
                <a:r>
                  <a:rPr kumimoji="1" lang="en-US" altLang="ja-JP" sz="1400" kern="1200" dirty="0" smtClean="0"/>
                  <a:t>(</a:t>
                </a:r>
                <a:r>
                  <a:rPr kumimoji="1" lang="ja-JP" altLang="en-US" sz="1400" kern="1200" dirty="0" smtClean="0"/>
                  <a:t>聞いて検証</a:t>
                </a:r>
                <a:r>
                  <a:rPr kumimoji="1" lang="en-US" altLang="ja-JP" sz="1400" kern="1200" dirty="0" smtClean="0"/>
                  <a:t>)</a:t>
                </a:r>
                <a:endParaRPr kumimoji="1" lang="ja-JP" altLang="en-US" sz="1400" kern="1200" dirty="0"/>
              </a:p>
            </p:txBody>
          </p:sp>
          <p:sp>
            <p:nvSpPr>
              <p:cNvPr id="64" name="フリーフォーム 63"/>
              <p:cNvSpPr/>
              <p:nvPr/>
            </p:nvSpPr>
            <p:spPr>
              <a:xfrm>
                <a:off x="4284955" y="3205305"/>
                <a:ext cx="596949" cy="396588"/>
              </a:xfrm>
              <a:custGeom>
                <a:avLst/>
                <a:gdLst>
                  <a:gd name="connsiteX0" fmla="*/ 0 w 596949"/>
                  <a:gd name="connsiteY0" fmla="*/ 59488 h 396588"/>
                  <a:gd name="connsiteX1" fmla="*/ 398655 w 596949"/>
                  <a:gd name="connsiteY1" fmla="*/ 59488 h 396588"/>
                  <a:gd name="connsiteX2" fmla="*/ 398655 w 596949"/>
                  <a:gd name="connsiteY2" fmla="*/ 0 h 396588"/>
                  <a:gd name="connsiteX3" fmla="*/ 596949 w 596949"/>
                  <a:gd name="connsiteY3" fmla="*/ 198294 h 396588"/>
                  <a:gd name="connsiteX4" fmla="*/ 398655 w 596949"/>
                  <a:gd name="connsiteY4" fmla="*/ 396588 h 396588"/>
                  <a:gd name="connsiteX5" fmla="*/ 398655 w 596949"/>
                  <a:gd name="connsiteY5" fmla="*/ 337100 h 396588"/>
                  <a:gd name="connsiteX6" fmla="*/ 0 w 596949"/>
                  <a:gd name="connsiteY6" fmla="*/ 337100 h 396588"/>
                  <a:gd name="connsiteX7" fmla="*/ 0 w 596949"/>
                  <a:gd name="connsiteY7" fmla="*/ 59488 h 39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6949" h="396588">
                    <a:moveTo>
                      <a:pt x="0" y="59488"/>
                    </a:moveTo>
                    <a:lnTo>
                      <a:pt x="398655" y="59488"/>
                    </a:lnTo>
                    <a:lnTo>
                      <a:pt x="398655" y="0"/>
                    </a:lnTo>
                    <a:lnTo>
                      <a:pt x="596949" y="198294"/>
                    </a:lnTo>
                    <a:lnTo>
                      <a:pt x="398655" y="396588"/>
                    </a:lnTo>
                    <a:lnTo>
                      <a:pt x="398655" y="337100"/>
                    </a:lnTo>
                    <a:lnTo>
                      <a:pt x="0" y="337100"/>
                    </a:lnTo>
                    <a:lnTo>
                      <a:pt x="0" y="59488"/>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4957" tIns="70918" rIns="161667" bIns="70918" numCol="1" spcCol="1270" anchor="ctr" anchorCtr="0">
                <a:noAutofit/>
              </a:bodyPr>
              <a:lstStyle/>
              <a:p>
                <a:pPr lvl="0" algn="ctr" defTabSz="800100">
                  <a:lnSpc>
                    <a:spcPct val="90000"/>
                  </a:lnSpc>
                  <a:spcBef>
                    <a:spcPct val="0"/>
                  </a:spcBef>
                  <a:spcAft>
                    <a:spcPct val="35000"/>
                  </a:spcAft>
                </a:pPr>
                <a:endParaRPr kumimoji="1" lang="ja-JP" altLang="en-US" sz="1800" kern="1200" dirty="0"/>
              </a:p>
            </p:txBody>
          </p:sp>
          <p:sp>
            <p:nvSpPr>
              <p:cNvPr id="65" name="フリーフォーム 64"/>
              <p:cNvSpPr/>
              <p:nvPr/>
            </p:nvSpPr>
            <p:spPr>
              <a:xfrm>
                <a:off x="2628506" y="2623577"/>
                <a:ext cx="1585119" cy="1585119"/>
              </a:xfrm>
              <a:custGeom>
                <a:avLst/>
                <a:gdLst>
                  <a:gd name="connsiteX0" fmla="*/ 0 w 1585119"/>
                  <a:gd name="connsiteY0" fmla="*/ 792560 h 1585119"/>
                  <a:gd name="connsiteX1" fmla="*/ 792560 w 1585119"/>
                  <a:gd name="connsiteY1" fmla="*/ 0 h 1585119"/>
                  <a:gd name="connsiteX2" fmla="*/ 1585120 w 1585119"/>
                  <a:gd name="connsiteY2" fmla="*/ 792560 h 1585119"/>
                  <a:gd name="connsiteX3" fmla="*/ 792560 w 1585119"/>
                  <a:gd name="connsiteY3" fmla="*/ 1585120 h 1585119"/>
                  <a:gd name="connsiteX4" fmla="*/ 0 w 1585119"/>
                  <a:gd name="connsiteY4" fmla="*/ 792560 h 158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5119" h="1585119">
                    <a:moveTo>
                      <a:pt x="0" y="792560"/>
                    </a:moveTo>
                    <a:cubicBezTo>
                      <a:pt x="0" y="354841"/>
                      <a:pt x="354841" y="0"/>
                      <a:pt x="792560" y="0"/>
                    </a:cubicBezTo>
                    <a:cubicBezTo>
                      <a:pt x="1230279" y="0"/>
                      <a:pt x="1585120" y="354841"/>
                      <a:pt x="1585120" y="792560"/>
                    </a:cubicBezTo>
                    <a:cubicBezTo>
                      <a:pt x="1585120" y="1230279"/>
                      <a:pt x="1230279" y="1585120"/>
                      <a:pt x="792560" y="1585120"/>
                    </a:cubicBezTo>
                    <a:cubicBezTo>
                      <a:pt x="354841" y="1585120"/>
                      <a:pt x="0" y="1230279"/>
                      <a:pt x="0" y="792560"/>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45470" tIns="245470" rIns="245470" bIns="245470" numCol="1" spcCol="1270" anchor="ctr" anchorCtr="0">
                <a:noAutofit/>
              </a:bodyPr>
              <a:lstStyle/>
              <a:p>
                <a:pPr lvl="0" algn="ctr" defTabSz="933450">
                  <a:lnSpc>
                    <a:spcPct val="90000"/>
                  </a:lnSpc>
                  <a:spcBef>
                    <a:spcPct val="0"/>
                  </a:spcBef>
                  <a:spcAft>
                    <a:spcPct val="35000"/>
                  </a:spcAft>
                </a:pPr>
                <a:r>
                  <a:rPr kumimoji="1" lang="ja-JP" altLang="en-US" sz="2100" kern="1200" dirty="0" smtClean="0"/>
                  <a:t>顧客実証</a:t>
                </a:r>
                <a:r>
                  <a:rPr kumimoji="1" lang="en-US" altLang="ja-JP" sz="1400" kern="1200" dirty="0" smtClean="0"/>
                  <a:t>(</a:t>
                </a:r>
                <a:r>
                  <a:rPr kumimoji="1" lang="ja-JP" altLang="en-US" sz="1400" kern="1200" dirty="0" smtClean="0"/>
                  <a:t>売って検証</a:t>
                </a:r>
                <a:r>
                  <a:rPr kumimoji="1" lang="en-US" altLang="ja-JP" sz="1400" kern="1200" dirty="0" smtClean="0"/>
                  <a:t>)</a:t>
                </a:r>
                <a:endParaRPr kumimoji="1" lang="ja-JP" altLang="en-US" sz="1400" kern="1200" dirty="0"/>
              </a:p>
            </p:txBody>
          </p:sp>
          <p:sp>
            <p:nvSpPr>
              <p:cNvPr id="66" name="正方形/長方形 65"/>
              <p:cNvSpPr/>
              <p:nvPr/>
            </p:nvSpPr>
            <p:spPr>
              <a:xfrm>
                <a:off x="1493563" y="4394200"/>
                <a:ext cx="1585119" cy="985511"/>
              </a:xfrm>
              <a:prstGeom prst="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45470" tIns="245470" rIns="245470" bIns="245470" numCol="1" spcCol="1270" anchor="ctr" anchorCtr="0">
                <a:noAutofit/>
              </a:bodyPr>
              <a:lstStyle/>
              <a:p>
                <a:pPr lvl="0" algn="ctr" defTabSz="933450">
                  <a:lnSpc>
                    <a:spcPct val="90000"/>
                  </a:lnSpc>
                  <a:spcBef>
                    <a:spcPct val="0"/>
                  </a:spcBef>
                  <a:spcAft>
                    <a:spcPct val="35000"/>
                  </a:spcAft>
                </a:pPr>
                <a:r>
                  <a:rPr kumimoji="1" lang="ja-JP" altLang="en-US" sz="2100" kern="1200" dirty="0" smtClean="0"/>
                  <a:t>ピボット</a:t>
                </a:r>
                <a:endParaRPr kumimoji="1" lang="en-US" altLang="ja-JP" sz="2100" kern="1200" dirty="0" smtClean="0"/>
              </a:p>
              <a:p>
                <a:pPr lvl="0" algn="ctr" defTabSz="933450">
                  <a:lnSpc>
                    <a:spcPct val="90000"/>
                  </a:lnSpc>
                  <a:spcBef>
                    <a:spcPct val="0"/>
                  </a:spcBef>
                  <a:spcAft>
                    <a:spcPct val="35000"/>
                  </a:spcAft>
                </a:pPr>
                <a:r>
                  <a:rPr kumimoji="1" lang="en-US" altLang="ja-JP" sz="1400" kern="1200" dirty="0" smtClean="0"/>
                  <a:t>(</a:t>
                </a:r>
                <a:r>
                  <a:rPr lang="ja-JP" altLang="en-US" sz="1400" dirty="0" smtClean="0"/>
                  <a:t>軌道修正</a:t>
                </a:r>
                <a:r>
                  <a:rPr kumimoji="1" lang="en-US" altLang="ja-JP" sz="1400" kern="1200" dirty="0" smtClean="0"/>
                  <a:t>)</a:t>
                </a:r>
                <a:endParaRPr kumimoji="1" lang="ja-JP" altLang="en-US" sz="1400" kern="1200" dirty="0"/>
              </a:p>
            </p:txBody>
          </p:sp>
          <p:sp>
            <p:nvSpPr>
              <p:cNvPr id="67" name="右矢印 66"/>
              <p:cNvSpPr/>
              <p:nvPr/>
            </p:nvSpPr>
            <p:spPr>
              <a:xfrm>
                <a:off x="965200" y="2476499"/>
                <a:ext cx="386086" cy="327540"/>
              </a:xfrm>
              <a:prstGeom prst="rightArrow">
                <a:avLst/>
              </a:prstGeom>
              <a:solidFill>
                <a:schemeClr val="bg1">
                  <a:lumMod val="85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4957" tIns="70918" rIns="161667" bIns="70918" numCol="1" spcCol="1270" anchor="ctr" anchorCtr="0">
                <a:noAutofit/>
              </a:bodyPr>
              <a:lstStyle/>
              <a:p>
                <a:pPr lvl="0" algn="ctr" defTabSz="800100">
                  <a:lnSpc>
                    <a:spcPct val="90000"/>
                  </a:lnSpc>
                  <a:spcBef>
                    <a:spcPct val="0"/>
                  </a:spcBef>
                  <a:spcAft>
                    <a:spcPct val="35000"/>
                  </a:spcAft>
                </a:pPr>
                <a:endParaRPr kumimoji="1" lang="ja-JP" altLang="en-US" sz="1800" kern="1200" dirty="0"/>
              </a:p>
            </p:txBody>
          </p:sp>
          <p:sp>
            <p:nvSpPr>
              <p:cNvPr id="68" name="左矢印 67"/>
              <p:cNvSpPr/>
              <p:nvPr/>
            </p:nvSpPr>
            <p:spPr>
              <a:xfrm>
                <a:off x="924557" y="4044926"/>
                <a:ext cx="386086" cy="327540"/>
              </a:xfrm>
              <a:prstGeom prst="leftArrow">
                <a:avLst/>
              </a:prstGeom>
              <a:solidFill>
                <a:schemeClr val="bg1">
                  <a:lumMod val="85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4957" tIns="70918" rIns="161667" bIns="70918" numCol="1" spcCol="1270" anchor="ctr" anchorCtr="0">
                <a:noAutofit/>
              </a:bodyPr>
              <a:lstStyle/>
              <a:p>
                <a:pPr lvl="0" algn="ctr" defTabSz="800100">
                  <a:lnSpc>
                    <a:spcPct val="90000"/>
                  </a:lnSpc>
                  <a:spcBef>
                    <a:spcPct val="0"/>
                  </a:spcBef>
                  <a:spcAft>
                    <a:spcPct val="35000"/>
                  </a:spcAft>
                </a:pPr>
                <a:endParaRPr kumimoji="1" lang="ja-JP" altLang="en-US" sz="1800" kern="1200" dirty="0"/>
              </a:p>
            </p:txBody>
          </p:sp>
          <p:sp>
            <p:nvSpPr>
              <p:cNvPr id="69" name="屈折矢印 68"/>
              <p:cNvSpPr/>
              <p:nvPr/>
            </p:nvSpPr>
            <p:spPr>
              <a:xfrm rot="16200000" flipH="1">
                <a:off x="3258757" y="4584011"/>
                <a:ext cx="644123" cy="604693"/>
              </a:xfrm>
              <a:prstGeom prst="bentUpArrow">
                <a:avLst>
                  <a:gd name="adj1" fmla="val 25000"/>
                  <a:gd name="adj2" fmla="val 25000"/>
                  <a:gd name="adj3" fmla="val 22872"/>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4957" tIns="70918" rIns="161667" bIns="70918" numCol="1" spcCol="1270" anchor="ctr" anchorCtr="0">
                <a:noAutofit/>
              </a:bodyPr>
              <a:lstStyle/>
              <a:p>
                <a:pPr lvl="0" algn="ctr" defTabSz="800100">
                  <a:lnSpc>
                    <a:spcPct val="90000"/>
                  </a:lnSpc>
                  <a:spcBef>
                    <a:spcPct val="0"/>
                  </a:spcBef>
                  <a:spcAft>
                    <a:spcPct val="35000"/>
                  </a:spcAft>
                </a:pPr>
                <a:endParaRPr kumimoji="1" lang="ja-JP" altLang="en-US" sz="1800" kern="1200" dirty="0"/>
              </a:p>
            </p:txBody>
          </p:sp>
          <p:sp>
            <p:nvSpPr>
              <p:cNvPr id="70" name="屈折矢印 69"/>
              <p:cNvSpPr/>
              <p:nvPr/>
            </p:nvSpPr>
            <p:spPr>
              <a:xfrm flipH="1">
                <a:off x="642849" y="4564294"/>
                <a:ext cx="670103" cy="604693"/>
              </a:xfrm>
              <a:prstGeom prst="bentUpArrow">
                <a:avLst>
                  <a:gd name="adj1" fmla="val 25000"/>
                  <a:gd name="adj2" fmla="val 25000"/>
                  <a:gd name="adj3" fmla="val 22872"/>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4957" tIns="70918" rIns="161667" bIns="70918" numCol="1" spcCol="1270" anchor="ctr" anchorCtr="0">
                <a:noAutofit/>
              </a:bodyPr>
              <a:lstStyle/>
              <a:p>
                <a:pPr lvl="0" algn="ctr" defTabSz="800100">
                  <a:lnSpc>
                    <a:spcPct val="90000"/>
                  </a:lnSpc>
                  <a:spcBef>
                    <a:spcPct val="0"/>
                  </a:spcBef>
                  <a:spcAft>
                    <a:spcPct val="35000"/>
                  </a:spcAft>
                </a:pPr>
                <a:endParaRPr kumimoji="1" lang="ja-JP" altLang="en-US" sz="1800" kern="1200" dirty="0"/>
              </a:p>
            </p:txBody>
          </p:sp>
          <p:sp>
            <p:nvSpPr>
              <p:cNvPr id="71" name="右矢印 70"/>
              <p:cNvSpPr/>
              <p:nvPr/>
            </p:nvSpPr>
            <p:spPr>
              <a:xfrm>
                <a:off x="3276600" y="2495572"/>
                <a:ext cx="386086" cy="327540"/>
              </a:xfrm>
              <a:prstGeom prst="rightArrow">
                <a:avLst/>
              </a:prstGeom>
              <a:solidFill>
                <a:schemeClr val="bg1">
                  <a:lumMod val="85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4957" tIns="70918" rIns="161667" bIns="70918" numCol="1" spcCol="1270" anchor="ctr" anchorCtr="0">
                <a:noAutofit/>
              </a:bodyPr>
              <a:lstStyle/>
              <a:p>
                <a:pPr lvl="0" algn="ctr" defTabSz="800100">
                  <a:lnSpc>
                    <a:spcPct val="90000"/>
                  </a:lnSpc>
                  <a:spcBef>
                    <a:spcPct val="0"/>
                  </a:spcBef>
                  <a:spcAft>
                    <a:spcPct val="35000"/>
                  </a:spcAft>
                </a:pPr>
                <a:endParaRPr kumimoji="1" lang="ja-JP" altLang="en-US" sz="1800" kern="1200" dirty="0"/>
              </a:p>
            </p:txBody>
          </p:sp>
          <p:sp>
            <p:nvSpPr>
              <p:cNvPr id="72" name="左矢印 71"/>
              <p:cNvSpPr/>
              <p:nvPr/>
            </p:nvSpPr>
            <p:spPr>
              <a:xfrm>
                <a:off x="3235957" y="4063999"/>
                <a:ext cx="386086" cy="327540"/>
              </a:xfrm>
              <a:prstGeom prst="leftArrow">
                <a:avLst/>
              </a:prstGeom>
              <a:solidFill>
                <a:schemeClr val="bg1">
                  <a:lumMod val="85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4957" tIns="70918" rIns="161667" bIns="70918" numCol="1" spcCol="1270" anchor="ctr" anchorCtr="0">
                <a:noAutofit/>
              </a:bodyPr>
              <a:lstStyle/>
              <a:p>
                <a:pPr lvl="0" algn="ctr" defTabSz="800100">
                  <a:lnSpc>
                    <a:spcPct val="90000"/>
                  </a:lnSpc>
                  <a:spcBef>
                    <a:spcPct val="0"/>
                  </a:spcBef>
                  <a:spcAft>
                    <a:spcPct val="35000"/>
                  </a:spcAft>
                </a:pPr>
                <a:endParaRPr kumimoji="1" lang="ja-JP" altLang="en-US" sz="1800" kern="1200" dirty="0"/>
              </a:p>
            </p:txBody>
          </p:sp>
        </p:grpSp>
        <p:grpSp>
          <p:nvGrpSpPr>
            <p:cNvPr id="54" name="図形グループ 53"/>
            <p:cNvGrpSpPr/>
            <p:nvPr/>
          </p:nvGrpSpPr>
          <p:grpSpPr>
            <a:xfrm>
              <a:off x="4919148" y="2501945"/>
              <a:ext cx="3875762" cy="1895967"/>
              <a:chOff x="4919148" y="2501945"/>
              <a:chExt cx="3875762" cy="1895967"/>
            </a:xfrm>
          </p:grpSpPr>
          <p:sp>
            <p:nvSpPr>
              <p:cNvPr id="55" name="フリーフォーム 54"/>
              <p:cNvSpPr/>
              <p:nvPr/>
            </p:nvSpPr>
            <p:spPr>
              <a:xfrm>
                <a:off x="6575598" y="3205305"/>
                <a:ext cx="596949" cy="396588"/>
              </a:xfrm>
              <a:custGeom>
                <a:avLst/>
                <a:gdLst>
                  <a:gd name="connsiteX0" fmla="*/ 0 w 596949"/>
                  <a:gd name="connsiteY0" fmla="*/ 59488 h 396588"/>
                  <a:gd name="connsiteX1" fmla="*/ 398655 w 596949"/>
                  <a:gd name="connsiteY1" fmla="*/ 59488 h 396588"/>
                  <a:gd name="connsiteX2" fmla="*/ 398655 w 596949"/>
                  <a:gd name="connsiteY2" fmla="*/ 0 h 396588"/>
                  <a:gd name="connsiteX3" fmla="*/ 596949 w 596949"/>
                  <a:gd name="connsiteY3" fmla="*/ 198294 h 396588"/>
                  <a:gd name="connsiteX4" fmla="*/ 398655 w 596949"/>
                  <a:gd name="connsiteY4" fmla="*/ 396588 h 396588"/>
                  <a:gd name="connsiteX5" fmla="*/ 398655 w 596949"/>
                  <a:gd name="connsiteY5" fmla="*/ 337100 h 396588"/>
                  <a:gd name="connsiteX6" fmla="*/ 0 w 596949"/>
                  <a:gd name="connsiteY6" fmla="*/ 337100 h 396588"/>
                  <a:gd name="connsiteX7" fmla="*/ 0 w 596949"/>
                  <a:gd name="connsiteY7" fmla="*/ 59488 h 39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6949" h="396588">
                    <a:moveTo>
                      <a:pt x="0" y="59488"/>
                    </a:moveTo>
                    <a:lnTo>
                      <a:pt x="398655" y="59488"/>
                    </a:lnTo>
                    <a:lnTo>
                      <a:pt x="398655" y="0"/>
                    </a:lnTo>
                    <a:lnTo>
                      <a:pt x="596949" y="198294"/>
                    </a:lnTo>
                    <a:lnTo>
                      <a:pt x="398655" y="396588"/>
                    </a:lnTo>
                    <a:lnTo>
                      <a:pt x="398655" y="337100"/>
                    </a:lnTo>
                    <a:lnTo>
                      <a:pt x="0" y="337100"/>
                    </a:lnTo>
                    <a:lnTo>
                      <a:pt x="0" y="59488"/>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4957" tIns="70918" rIns="161667" bIns="70918" numCol="1" spcCol="1270" anchor="ctr" anchorCtr="0">
                <a:noAutofit/>
              </a:bodyPr>
              <a:lstStyle/>
              <a:p>
                <a:pPr lvl="0" algn="ctr" defTabSz="800100">
                  <a:lnSpc>
                    <a:spcPct val="90000"/>
                  </a:lnSpc>
                  <a:spcBef>
                    <a:spcPct val="0"/>
                  </a:spcBef>
                  <a:spcAft>
                    <a:spcPct val="35000"/>
                  </a:spcAft>
                </a:pPr>
                <a:endParaRPr kumimoji="1" lang="ja-JP" altLang="en-US" sz="1800" kern="1200" dirty="0"/>
              </a:p>
            </p:txBody>
          </p:sp>
          <p:sp>
            <p:nvSpPr>
              <p:cNvPr id="56" name="フリーフォーム 55"/>
              <p:cNvSpPr/>
              <p:nvPr/>
            </p:nvSpPr>
            <p:spPr>
              <a:xfrm>
                <a:off x="4919148" y="2623577"/>
                <a:ext cx="1585119" cy="1585119"/>
              </a:xfrm>
              <a:custGeom>
                <a:avLst/>
                <a:gdLst>
                  <a:gd name="connsiteX0" fmla="*/ 0 w 1585119"/>
                  <a:gd name="connsiteY0" fmla="*/ 792560 h 1585119"/>
                  <a:gd name="connsiteX1" fmla="*/ 792560 w 1585119"/>
                  <a:gd name="connsiteY1" fmla="*/ 0 h 1585119"/>
                  <a:gd name="connsiteX2" fmla="*/ 1585120 w 1585119"/>
                  <a:gd name="connsiteY2" fmla="*/ 792560 h 1585119"/>
                  <a:gd name="connsiteX3" fmla="*/ 792560 w 1585119"/>
                  <a:gd name="connsiteY3" fmla="*/ 1585120 h 1585119"/>
                  <a:gd name="connsiteX4" fmla="*/ 0 w 1585119"/>
                  <a:gd name="connsiteY4" fmla="*/ 792560 h 158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5119" h="1585119">
                    <a:moveTo>
                      <a:pt x="0" y="792560"/>
                    </a:moveTo>
                    <a:cubicBezTo>
                      <a:pt x="0" y="354841"/>
                      <a:pt x="354841" y="0"/>
                      <a:pt x="792560" y="0"/>
                    </a:cubicBezTo>
                    <a:cubicBezTo>
                      <a:pt x="1230279" y="0"/>
                      <a:pt x="1585120" y="354841"/>
                      <a:pt x="1585120" y="792560"/>
                    </a:cubicBezTo>
                    <a:cubicBezTo>
                      <a:pt x="1585120" y="1230279"/>
                      <a:pt x="1230279" y="1585120"/>
                      <a:pt x="792560" y="1585120"/>
                    </a:cubicBezTo>
                    <a:cubicBezTo>
                      <a:pt x="354841" y="1585120"/>
                      <a:pt x="0" y="1230279"/>
                      <a:pt x="0" y="792560"/>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44835" tIns="244835" rIns="244835" bIns="244835" numCol="1" spcCol="1270" anchor="ctr" anchorCtr="0">
                <a:noAutofit/>
              </a:bodyPr>
              <a:lstStyle/>
              <a:p>
                <a:pPr lvl="0" algn="ctr" defTabSz="889000">
                  <a:lnSpc>
                    <a:spcPct val="90000"/>
                  </a:lnSpc>
                  <a:spcBef>
                    <a:spcPct val="0"/>
                  </a:spcBef>
                  <a:spcAft>
                    <a:spcPct val="35000"/>
                  </a:spcAft>
                </a:pPr>
                <a:r>
                  <a:rPr kumimoji="1" lang="ja-JP" altLang="en-US" sz="2000" kern="1200" dirty="0" smtClean="0"/>
                  <a:t>顧客開拓</a:t>
                </a:r>
                <a:r>
                  <a:rPr kumimoji="1" lang="en-US" altLang="ja-JP" sz="1400" kern="1200" dirty="0" smtClean="0"/>
                  <a:t>(</a:t>
                </a:r>
                <a:r>
                  <a:rPr kumimoji="1" lang="ja-JP" altLang="en-US" sz="1400" kern="1200" dirty="0" smtClean="0"/>
                  <a:t>リーチを検証</a:t>
                </a:r>
                <a:r>
                  <a:rPr kumimoji="1" lang="en-US" altLang="ja-JP" sz="1400" kern="1200" dirty="0" smtClean="0"/>
                  <a:t>)</a:t>
                </a:r>
                <a:endParaRPr kumimoji="1" lang="ja-JP" altLang="en-US" sz="1400" kern="1200" dirty="0"/>
              </a:p>
            </p:txBody>
          </p:sp>
          <p:sp>
            <p:nvSpPr>
              <p:cNvPr id="57" name="フリーフォーム 56"/>
              <p:cNvSpPr/>
              <p:nvPr/>
            </p:nvSpPr>
            <p:spPr>
              <a:xfrm>
                <a:off x="7209791" y="2623577"/>
                <a:ext cx="1585119" cy="1585119"/>
              </a:xfrm>
              <a:custGeom>
                <a:avLst/>
                <a:gdLst>
                  <a:gd name="connsiteX0" fmla="*/ 0 w 1585119"/>
                  <a:gd name="connsiteY0" fmla="*/ 792560 h 1585119"/>
                  <a:gd name="connsiteX1" fmla="*/ 792560 w 1585119"/>
                  <a:gd name="connsiteY1" fmla="*/ 0 h 1585119"/>
                  <a:gd name="connsiteX2" fmla="*/ 1585120 w 1585119"/>
                  <a:gd name="connsiteY2" fmla="*/ 792560 h 1585119"/>
                  <a:gd name="connsiteX3" fmla="*/ 792560 w 1585119"/>
                  <a:gd name="connsiteY3" fmla="*/ 1585120 h 1585119"/>
                  <a:gd name="connsiteX4" fmla="*/ 0 w 1585119"/>
                  <a:gd name="connsiteY4" fmla="*/ 792560 h 158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5119" h="1585119">
                    <a:moveTo>
                      <a:pt x="0" y="792560"/>
                    </a:moveTo>
                    <a:cubicBezTo>
                      <a:pt x="0" y="354841"/>
                      <a:pt x="354841" y="0"/>
                      <a:pt x="792560" y="0"/>
                    </a:cubicBezTo>
                    <a:cubicBezTo>
                      <a:pt x="1230279" y="0"/>
                      <a:pt x="1585120" y="354841"/>
                      <a:pt x="1585120" y="792560"/>
                    </a:cubicBezTo>
                    <a:cubicBezTo>
                      <a:pt x="1585120" y="1230279"/>
                      <a:pt x="1230279" y="1585120"/>
                      <a:pt x="792560" y="1585120"/>
                    </a:cubicBezTo>
                    <a:cubicBezTo>
                      <a:pt x="354841" y="1585120"/>
                      <a:pt x="0" y="1230279"/>
                      <a:pt x="0" y="792560"/>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44200" tIns="244200" rIns="244200" bIns="244200" numCol="1" spcCol="1270" anchor="ctr" anchorCtr="0">
                <a:noAutofit/>
              </a:bodyPr>
              <a:lstStyle/>
              <a:p>
                <a:pPr lvl="0" algn="ctr" defTabSz="844550">
                  <a:lnSpc>
                    <a:spcPct val="90000"/>
                  </a:lnSpc>
                  <a:spcBef>
                    <a:spcPct val="0"/>
                  </a:spcBef>
                  <a:spcAft>
                    <a:spcPct val="35000"/>
                  </a:spcAft>
                </a:pPr>
                <a:r>
                  <a:rPr kumimoji="1" lang="ja-JP" altLang="en-US" sz="1900" kern="1200" dirty="0" smtClean="0"/>
                  <a:t>組織構築</a:t>
                </a:r>
                <a:r>
                  <a:rPr kumimoji="1" lang="en-US" altLang="ja-JP" sz="1400" kern="1200" dirty="0" smtClean="0"/>
                  <a:t>(</a:t>
                </a:r>
                <a:r>
                  <a:rPr kumimoji="1" lang="ja-JP" altLang="en-US" sz="1400" kern="1200" dirty="0" smtClean="0"/>
                  <a:t>本格拡大</a:t>
                </a:r>
                <a:r>
                  <a:rPr kumimoji="1" lang="en-US" altLang="ja-JP" sz="1400" kern="1200" dirty="0" smtClean="0"/>
                  <a:t>)</a:t>
                </a:r>
                <a:endParaRPr kumimoji="1" lang="ja-JP" altLang="en-US" sz="1400" kern="1200" dirty="0"/>
              </a:p>
            </p:txBody>
          </p:sp>
          <p:sp>
            <p:nvSpPr>
              <p:cNvPr id="58" name="右矢印 57"/>
              <p:cNvSpPr/>
              <p:nvPr/>
            </p:nvSpPr>
            <p:spPr>
              <a:xfrm>
                <a:off x="5486400" y="2501945"/>
                <a:ext cx="386086" cy="327540"/>
              </a:xfrm>
              <a:prstGeom prst="rightArrow">
                <a:avLst/>
              </a:prstGeom>
              <a:solidFill>
                <a:schemeClr val="bg1">
                  <a:lumMod val="85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4957" tIns="70918" rIns="161667" bIns="70918" numCol="1" spcCol="1270" anchor="ctr" anchorCtr="0">
                <a:noAutofit/>
              </a:bodyPr>
              <a:lstStyle/>
              <a:p>
                <a:pPr lvl="0" algn="ctr" defTabSz="800100">
                  <a:lnSpc>
                    <a:spcPct val="90000"/>
                  </a:lnSpc>
                  <a:spcBef>
                    <a:spcPct val="0"/>
                  </a:spcBef>
                  <a:spcAft>
                    <a:spcPct val="35000"/>
                  </a:spcAft>
                </a:pPr>
                <a:endParaRPr kumimoji="1" lang="ja-JP" altLang="en-US" sz="1800" kern="1200" dirty="0"/>
              </a:p>
            </p:txBody>
          </p:sp>
          <p:sp>
            <p:nvSpPr>
              <p:cNvPr id="59" name="左矢印 58"/>
              <p:cNvSpPr/>
              <p:nvPr/>
            </p:nvSpPr>
            <p:spPr>
              <a:xfrm>
                <a:off x="5445757" y="4070372"/>
                <a:ext cx="386086" cy="327540"/>
              </a:xfrm>
              <a:prstGeom prst="leftArrow">
                <a:avLst/>
              </a:prstGeom>
              <a:solidFill>
                <a:schemeClr val="bg1">
                  <a:lumMod val="85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4957" tIns="70918" rIns="161667" bIns="70918" numCol="1" spcCol="1270" anchor="ctr" anchorCtr="0">
                <a:noAutofit/>
              </a:bodyPr>
              <a:lstStyle/>
              <a:p>
                <a:pPr lvl="0" algn="ctr" defTabSz="800100">
                  <a:lnSpc>
                    <a:spcPct val="90000"/>
                  </a:lnSpc>
                  <a:spcBef>
                    <a:spcPct val="0"/>
                  </a:spcBef>
                  <a:spcAft>
                    <a:spcPct val="35000"/>
                  </a:spcAft>
                </a:pPr>
                <a:endParaRPr kumimoji="1" lang="ja-JP" altLang="en-US" sz="1800" kern="1200" dirty="0"/>
              </a:p>
            </p:txBody>
          </p:sp>
          <p:sp>
            <p:nvSpPr>
              <p:cNvPr id="60" name="右矢印 59"/>
              <p:cNvSpPr/>
              <p:nvPr/>
            </p:nvSpPr>
            <p:spPr>
              <a:xfrm>
                <a:off x="7797800" y="2501945"/>
                <a:ext cx="386086" cy="327540"/>
              </a:xfrm>
              <a:prstGeom prst="rightArrow">
                <a:avLst/>
              </a:prstGeom>
              <a:solidFill>
                <a:schemeClr val="bg1">
                  <a:lumMod val="85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4957" tIns="70918" rIns="161667" bIns="70918" numCol="1" spcCol="1270" anchor="ctr" anchorCtr="0">
                <a:noAutofit/>
              </a:bodyPr>
              <a:lstStyle/>
              <a:p>
                <a:pPr lvl="0" algn="ctr" defTabSz="800100">
                  <a:lnSpc>
                    <a:spcPct val="90000"/>
                  </a:lnSpc>
                  <a:spcBef>
                    <a:spcPct val="0"/>
                  </a:spcBef>
                  <a:spcAft>
                    <a:spcPct val="35000"/>
                  </a:spcAft>
                </a:pPr>
                <a:endParaRPr kumimoji="1" lang="ja-JP" altLang="en-US" sz="1800" kern="1200" dirty="0"/>
              </a:p>
            </p:txBody>
          </p:sp>
          <p:sp>
            <p:nvSpPr>
              <p:cNvPr id="61" name="左矢印 60"/>
              <p:cNvSpPr/>
              <p:nvPr/>
            </p:nvSpPr>
            <p:spPr>
              <a:xfrm>
                <a:off x="7757157" y="4070372"/>
                <a:ext cx="386086" cy="327540"/>
              </a:xfrm>
              <a:prstGeom prst="leftArrow">
                <a:avLst/>
              </a:prstGeom>
              <a:solidFill>
                <a:schemeClr val="bg1">
                  <a:lumMod val="85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4957" tIns="70918" rIns="161667" bIns="70918" numCol="1" spcCol="1270" anchor="ctr" anchorCtr="0">
                <a:noAutofit/>
              </a:bodyPr>
              <a:lstStyle/>
              <a:p>
                <a:pPr lvl="0" algn="ctr" defTabSz="800100">
                  <a:lnSpc>
                    <a:spcPct val="90000"/>
                  </a:lnSpc>
                  <a:spcBef>
                    <a:spcPct val="0"/>
                  </a:spcBef>
                  <a:spcAft>
                    <a:spcPct val="35000"/>
                  </a:spcAft>
                </a:pPr>
                <a:endParaRPr kumimoji="1" lang="ja-JP" altLang="en-US" sz="1800" kern="1200" dirty="0"/>
              </a:p>
            </p:txBody>
          </p:sp>
        </p:grpSp>
      </p:grpSp>
    </p:spTree>
    <p:extLst>
      <p:ext uri="{BB962C8B-B14F-4D97-AF65-F5344CB8AC3E}">
        <p14:creationId xmlns:p14="http://schemas.microsoft.com/office/powerpoint/2010/main" val="2819529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３つの領域２つのステップ</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2491222523"/>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フリーフォーム 5"/>
          <p:cNvSpPr/>
          <p:nvPr/>
        </p:nvSpPr>
        <p:spPr>
          <a:xfrm>
            <a:off x="5745455" y="3637104"/>
            <a:ext cx="553745" cy="1074595"/>
          </a:xfrm>
          <a:custGeom>
            <a:avLst/>
            <a:gdLst>
              <a:gd name="connsiteX0" fmla="*/ 0 w 596949"/>
              <a:gd name="connsiteY0" fmla="*/ 59488 h 396588"/>
              <a:gd name="connsiteX1" fmla="*/ 398655 w 596949"/>
              <a:gd name="connsiteY1" fmla="*/ 59488 h 396588"/>
              <a:gd name="connsiteX2" fmla="*/ 398655 w 596949"/>
              <a:gd name="connsiteY2" fmla="*/ 0 h 396588"/>
              <a:gd name="connsiteX3" fmla="*/ 596949 w 596949"/>
              <a:gd name="connsiteY3" fmla="*/ 198294 h 396588"/>
              <a:gd name="connsiteX4" fmla="*/ 398655 w 596949"/>
              <a:gd name="connsiteY4" fmla="*/ 396588 h 396588"/>
              <a:gd name="connsiteX5" fmla="*/ 398655 w 596949"/>
              <a:gd name="connsiteY5" fmla="*/ 337100 h 396588"/>
              <a:gd name="connsiteX6" fmla="*/ 0 w 596949"/>
              <a:gd name="connsiteY6" fmla="*/ 337100 h 396588"/>
              <a:gd name="connsiteX7" fmla="*/ 0 w 596949"/>
              <a:gd name="connsiteY7" fmla="*/ 59488 h 39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6949" h="396588">
                <a:moveTo>
                  <a:pt x="0" y="59488"/>
                </a:moveTo>
                <a:lnTo>
                  <a:pt x="398655" y="59488"/>
                </a:lnTo>
                <a:lnTo>
                  <a:pt x="398655" y="0"/>
                </a:lnTo>
                <a:lnTo>
                  <a:pt x="596949" y="198294"/>
                </a:lnTo>
                <a:lnTo>
                  <a:pt x="398655" y="396588"/>
                </a:lnTo>
                <a:lnTo>
                  <a:pt x="398655" y="337100"/>
                </a:lnTo>
                <a:lnTo>
                  <a:pt x="0" y="337100"/>
                </a:lnTo>
                <a:lnTo>
                  <a:pt x="0" y="59488"/>
                </a:lnTo>
                <a:close/>
              </a:path>
            </a:pathLst>
          </a:custGeom>
          <a:solidFill>
            <a:schemeClr val="tx2">
              <a:lumMod val="60000"/>
              <a:lumOff val="40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4957" tIns="70918" rIns="161667" bIns="70918" numCol="1" spcCol="1270" anchor="ctr" anchorCtr="0">
            <a:noAutofit/>
          </a:bodyPr>
          <a:lstStyle/>
          <a:p>
            <a:pPr lvl="0" algn="ctr" defTabSz="800100">
              <a:lnSpc>
                <a:spcPct val="90000"/>
              </a:lnSpc>
              <a:spcBef>
                <a:spcPct val="0"/>
              </a:spcBef>
              <a:spcAft>
                <a:spcPct val="35000"/>
              </a:spcAft>
            </a:pPr>
            <a:endParaRPr kumimoji="1" lang="ja-JP" altLang="en-US" sz="1800" kern="1200" dirty="0"/>
          </a:p>
        </p:txBody>
      </p:sp>
    </p:spTree>
    <p:extLst>
      <p:ext uri="{BB962C8B-B14F-4D97-AF65-F5344CB8AC3E}">
        <p14:creationId xmlns:p14="http://schemas.microsoft.com/office/powerpoint/2010/main" val="413432414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顧客開発</a:t>
            </a:r>
            <a:r>
              <a:rPr lang="ja-JP" altLang="en-US" dirty="0" smtClean="0"/>
              <a:t>モデルマニフェスト</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pPr marL="514350" indent="-514350">
              <a:buFont typeface="+mj-lt"/>
              <a:buAutoNum type="arabicPeriod"/>
            </a:pPr>
            <a:r>
              <a:rPr lang="en-US" altLang="en-US" dirty="0" smtClean="0"/>
              <a:t>There Are No Facts Inside Your Building , So Get Out Side.</a:t>
            </a:r>
            <a:br>
              <a:rPr lang="en-US" altLang="en-US" dirty="0" smtClean="0"/>
            </a:br>
            <a:r>
              <a:rPr lang="en-US" altLang="en-US" dirty="0" smtClean="0"/>
              <a:t>(会社の中には事実は無い、外</a:t>
            </a:r>
            <a:r>
              <a:rPr lang="ja-JP" altLang="en-US" dirty="0" smtClean="0"/>
              <a:t>で</a:t>
            </a:r>
            <a:r>
              <a:rPr lang="en-US" altLang="en-US" dirty="0" smtClean="0"/>
              <a:t>見つけろ)</a:t>
            </a:r>
          </a:p>
          <a:p>
            <a:pPr marL="514350" indent="-514350">
              <a:buFont typeface="+mj-lt"/>
              <a:buAutoNum type="arabicPeriod"/>
            </a:pPr>
            <a:r>
              <a:rPr lang="en-US" altLang="en-US" dirty="0" smtClean="0"/>
              <a:t>Pair Customer Development with Agile Development.</a:t>
            </a:r>
            <a:br>
              <a:rPr lang="en-US" altLang="en-US" dirty="0" smtClean="0"/>
            </a:br>
            <a:r>
              <a:rPr lang="en-US" altLang="en-US" dirty="0" smtClean="0"/>
              <a:t>(顧客開発はアジャイル開発とペアで)</a:t>
            </a:r>
          </a:p>
          <a:p>
            <a:pPr marL="514350" indent="-514350">
              <a:buFont typeface="+mj-lt"/>
              <a:buAutoNum type="arabicPeriod"/>
            </a:pPr>
            <a:r>
              <a:rPr lang="en-US" altLang="en-US" dirty="0" smtClean="0"/>
              <a:t>Failure is an Integral Part of The Search.</a:t>
            </a:r>
            <a:br>
              <a:rPr lang="en-US" altLang="en-US" dirty="0" smtClean="0"/>
            </a:br>
            <a:r>
              <a:rPr lang="en-US" altLang="en-US" dirty="0" smtClean="0"/>
              <a:t>(</a:t>
            </a:r>
            <a:r>
              <a:rPr lang="ja-JP" altLang="en-US" dirty="0" smtClean="0"/>
              <a:t>失敗は探索の欠くことのできない要素である</a:t>
            </a:r>
            <a:r>
              <a:rPr lang="en-US" altLang="en-US" dirty="0" smtClean="0"/>
              <a:t>)</a:t>
            </a:r>
          </a:p>
          <a:p>
            <a:pPr marL="514350" indent="-514350">
              <a:buFont typeface="+mj-lt"/>
              <a:buAutoNum type="arabicPeriod"/>
            </a:pPr>
            <a:r>
              <a:rPr lang="en-US" altLang="en-US" dirty="0" smtClean="0"/>
              <a:t>Make Continuous Iterations and Pivots.</a:t>
            </a:r>
            <a:br>
              <a:rPr lang="en-US" altLang="en-US" dirty="0" smtClean="0"/>
            </a:br>
            <a:r>
              <a:rPr lang="en-US" altLang="en-US" dirty="0" smtClean="0"/>
              <a:t>(</a:t>
            </a:r>
            <a:r>
              <a:rPr lang="ja-JP" altLang="en-US" dirty="0" smtClean="0"/>
              <a:t>継続的イテレーションとピボット</a:t>
            </a:r>
            <a:r>
              <a:rPr lang="en-US" altLang="en-US" dirty="0" smtClean="0"/>
              <a:t>)</a:t>
            </a:r>
          </a:p>
          <a:p>
            <a:pPr marL="514350" indent="-514350">
              <a:buFont typeface="+mj-lt"/>
              <a:buAutoNum type="arabicPeriod"/>
            </a:pPr>
            <a:r>
              <a:rPr lang="en-US" altLang="en-US" dirty="0" smtClean="0"/>
              <a:t>No Business Plan Survives First Contact with Customers. So Use a Business Model Canvas.</a:t>
            </a:r>
            <a:br>
              <a:rPr lang="en-US" altLang="en-US" dirty="0" smtClean="0"/>
            </a:br>
            <a:r>
              <a:rPr lang="en-US" altLang="en-US" dirty="0" smtClean="0"/>
              <a:t>(</a:t>
            </a:r>
            <a:r>
              <a:rPr lang="ja-JP" altLang="en-US" dirty="0" smtClean="0"/>
              <a:t>どんなビジネスプランも最初の顧客との接触がなければ生き残れない。だからビジネスモデルキャンバスを使え</a:t>
            </a:r>
            <a:r>
              <a:rPr lang="en-US" altLang="en-US" dirty="0" smtClean="0"/>
              <a:t>)</a:t>
            </a:r>
          </a:p>
          <a:p>
            <a:pPr marL="514350" indent="-514350">
              <a:buFont typeface="+mj-lt"/>
              <a:buAutoNum type="arabicPeriod"/>
            </a:pPr>
            <a:r>
              <a:rPr lang="en-US" altLang="en-US" dirty="0" smtClean="0"/>
              <a:t>Design Experiments and Test to Validate Your Hypotheses.</a:t>
            </a:r>
            <a:br>
              <a:rPr lang="en-US" altLang="en-US" dirty="0" smtClean="0"/>
            </a:br>
            <a:r>
              <a:rPr lang="en-US" altLang="en-US" dirty="0" smtClean="0"/>
              <a:t>(</a:t>
            </a:r>
            <a:r>
              <a:rPr lang="ja-JP" altLang="en-US" dirty="0" smtClean="0"/>
              <a:t>実験的に設計し仮説をテスト検証せよ</a:t>
            </a:r>
            <a:r>
              <a:rPr lang="en-US" altLang="en-US" dirty="0" smtClean="0"/>
              <a:t>)</a:t>
            </a:r>
          </a:p>
          <a:p>
            <a:pPr marL="514350" indent="-514350">
              <a:buFont typeface="+mj-lt"/>
              <a:buAutoNum type="arabicPeriod"/>
            </a:pPr>
            <a:r>
              <a:rPr lang="en-US" altLang="en-US" dirty="0" smtClean="0"/>
              <a:t>Agree on Market Type. It Changes Everything.</a:t>
            </a:r>
            <a:br>
              <a:rPr lang="en-US" altLang="en-US" dirty="0" smtClean="0"/>
            </a:br>
            <a:r>
              <a:rPr lang="en-US" altLang="en-US" dirty="0" smtClean="0"/>
              <a:t>(</a:t>
            </a:r>
            <a:r>
              <a:rPr lang="ja-JP" altLang="en-US" dirty="0" smtClean="0"/>
              <a:t>常に変化する市場タイプに適応せよ</a:t>
            </a:r>
            <a:r>
              <a:rPr lang="en-US" altLang="en-US" dirty="0" smtClean="0"/>
              <a:t>)</a:t>
            </a:r>
          </a:p>
          <a:p>
            <a:pPr marL="514350" indent="-514350">
              <a:buFont typeface="+mj-lt"/>
              <a:buAutoNum type="arabicPeriod"/>
            </a:pPr>
            <a:endParaRPr kumimoji="1" lang="ja-JP" altLang="en-US" dirty="0"/>
          </a:p>
        </p:txBody>
      </p:sp>
    </p:spTree>
    <p:extLst>
      <p:ext uri="{BB962C8B-B14F-4D97-AF65-F5344CB8AC3E}">
        <p14:creationId xmlns:p14="http://schemas.microsoft.com/office/powerpoint/2010/main" val="49761547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顧客開発</a:t>
            </a:r>
            <a:r>
              <a:rPr lang="ja-JP" altLang="en-US" dirty="0" smtClean="0"/>
              <a:t>モデルマニフェスト</a:t>
            </a:r>
            <a:endParaRPr kumimoji="1" lang="ja-JP" altLang="en-US" dirty="0"/>
          </a:p>
        </p:txBody>
      </p:sp>
      <p:sp>
        <p:nvSpPr>
          <p:cNvPr id="3" name="コンテンツ プレースホルダー 2"/>
          <p:cNvSpPr>
            <a:spLocks noGrp="1"/>
          </p:cNvSpPr>
          <p:nvPr>
            <p:ph idx="1"/>
          </p:nvPr>
        </p:nvSpPr>
        <p:spPr/>
        <p:txBody>
          <a:bodyPr>
            <a:normAutofit fontScale="85000" lnSpcReduction="10000"/>
          </a:bodyPr>
          <a:lstStyle/>
          <a:p>
            <a:pPr marL="514350" indent="-514350">
              <a:buFont typeface="+mj-lt"/>
              <a:buAutoNum type="arabicPeriod" startAt="8"/>
            </a:pPr>
            <a:r>
              <a:rPr lang="en-US" altLang="en-US" dirty="0" smtClean="0"/>
              <a:t>Startup Metrics Differ from Those in Existing Companies.</a:t>
            </a:r>
            <a:br>
              <a:rPr lang="en-US" altLang="en-US" dirty="0" smtClean="0"/>
            </a:br>
            <a:r>
              <a:rPr lang="en-US" altLang="en-US" dirty="0" smtClean="0"/>
              <a:t>(</a:t>
            </a:r>
            <a:r>
              <a:rPr lang="ja-JP" altLang="en-US" dirty="0" smtClean="0"/>
              <a:t>スタートアップの指標は既存企業のものとは違う</a:t>
            </a:r>
            <a:r>
              <a:rPr lang="en-US" altLang="en-US" dirty="0" smtClean="0"/>
              <a:t>)</a:t>
            </a:r>
          </a:p>
          <a:p>
            <a:pPr marL="514350" indent="-514350">
              <a:buFont typeface="+mj-lt"/>
              <a:buAutoNum type="arabicPeriod" startAt="8"/>
            </a:pPr>
            <a:r>
              <a:rPr kumimoji="1" lang="en-US" altLang="ja-JP" dirty="0" smtClean="0"/>
              <a:t>Fast Decision-Making, Cycle Time, Speed and Tempo.</a:t>
            </a:r>
            <a:br>
              <a:rPr kumimoji="1" lang="en-US" altLang="ja-JP" dirty="0" smtClean="0"/>
            </a:br>
            <a:r>
              <a:rPr lang="en-US" altLang="ja-JP" dirty="0" smtClean="0"/>
              <a:t>(</a:t>
            </a:r>
            <a:r>
              <a:rPr lang="ja-JP" altLang="en-US" dirty="0" smtClean="0"/>
              <a:t>迅速な意思決定</a:t>
            </a:r>
            <a:r>
              <a:rPr lang="en-US" altLang="ja-JP" dirty="0" smtClean="0"/>
              <a:t>,</a:t>
            </a:r>
            <a:r>
              <a:rPr lang="ja-JP" altLang="en-US" dirty="0" smtClean="0"/>
              <a:t>サイクル</a:t>
            </a:r>
            <a:r>
              <a:rPr lang="en-US" altLang="ja-JP" dirty="0" smtClean="0"/>
              <a:t>,</a:t>
            </a:r>
            <a:r>
              <a:rPr lang="ja-JP" altLang="en-US" dirty="0" smtClean="0"/>
              <a:t>スピードそしてテンポ</a:t>
            </a:r>
            <a:r>
              <a:rPr lang="en-US" altLang="ja-JP" dirty="0" smtClean="0"/>
              <a:t>)</a:t>
            </a:r>
          </a:p>
          <a:p>
            <a:pPr marL="514350" indent="-514350">
              <a:buFont typeface="+mj-lt"/>
              <a:buAutoNum type="arabicPeriod" startAt="8"/>
            </a:pPr>
            <a:r>
              <a:rPr kumimoji="1" lang="en-US" altLang="ja-JP" dirty="0" smtClean="0"/>
              <a:t>It’s All About Passion.</a:t>
            </a:r>
            <a:r>
              <a:rPr lang="en-US" altLang="ja-JP" dirty="0" smtClean="0"/>
              <a:t/>
            </a:r>
            <a:br>
              <a:rPr lang="en-US" altLang="ja-JP" dirty="0" smtClean="0"/>
            </a:br>
            <a:r>
              <a:rPr lang="en-US" altLang="ja-JP" dirty="0" smtClean="0"/>
              <a:t>(</a:t>
            </a:r>
            <a:r>
              <a:rPr lang="ja-JP" altLang="en-US" dirty="0" smtClean="0"/>
              <a:t>なにはなくとも情熱</a:t>
            </a:r>
            <a:r>
              <a:rPr lang="en-US" altLang="ja-JP" dirty="0" smtClean="0"/>
              <a:t>)</a:t>
            </a:r>
          </a:p>
          <a:p>
            <a:pPr marL="514350" indent="-514350">
              <a:buFont typeface="+mj-lt"/>
              <a:buAutoNum type="arabicPeriod" startAt="8"/>
            </a:pPr>
            <a:r>
              <a:rPr lang="en-US" altLang="ja-JP" dirty="0" smtClean="0"/>
              <a:t>Startup Job Titles Are Very Different from a Large Company’s.</a:t>
            </a:r>
            <a:br>
              <a:rPr lang="en-US" altLang="ja-JP" dirty="0" smtClean="0"/>
            </a:br>
            <a:r>
              <a:rPr lang="en-US" altLang="ja-JP" dirty="0" smtClean="0"/>
              <a:t>(</a:t>
            </a:r>
            <a:r>
              <a:rPr lang="ja-JP" altLang="en-US" dirty="0" smtClean="0"/>
              <a:t>スタートアップの職種は大企業のそれとは違う</a:t>
            </a:r>
            <a:r>
              <a:rPr lang="en-US" altLang="ja-JP" dirty="0" smtClean="0"/>
              <a:t>)</a:t>
            </a:r>
          </a:p>
          <a:p>
            <a:pPr marL="514350" indent="-514350">
              <a:buFont typeface="+mj-lt"/>
              <a:buAutoNum type="arabicPeriod" startAt="8"/>
            </a:pPr>
            <a:r>
              <a:rPr lang="en-US" altLang="ja-JP" dirty="0" smtClean="0"/>
              <a:t>Preserve All Cash Until Needed The Spend.</a:t>
            </a:r>
            <a:br>
              <a:rPr lang="en-US" altLang="ja-JP" dirty="0" smtClean="0"/>
            </a:br>
            <a:r>
              <a:rPr lang="en-US" altLang="ja-JP" dirty="0" smtClean="0"/>
              <a:t>(</a:t>
            </a:r>
            <a:r>
              <a:rPr lang="ja-JP" altLang="en-US" dirty="0" smtClean="0"/>
              <a:t>必要になるまで全てのお金は節約する</a:t>
            </a:r>
            <a:r>
              <a:rPr lang="en-US" altLang="ja-JP" dirty="0" smtClean="0"/>
              <a:t>)</a:t>
            </a:r>
          </a:p>
          <a:p>
            <a:pPr marL="514350" indent="-514350">
              <a:buFont typeface="+mj-lt"/>
              <a:buAutoNum type="arabicPeriod" startAt="8"/>
            </a:pPr>
            <a:r>
              <a:rPr lang="en-US" altLang="ja-JP" dirty="0" smtClean="0"/>
              <a:t>Communicate and Share Learning.</a:t>
            </a:r>
            <a:br>
              <a:rPr lang="en-US" altLang="ja-JP" dirty="0" smtClean="0"/>
            </a:br>
            <a:r>
              <a:rPr lang="en-US" altLang="ja-JP" dirty="0" smtClean="0"/>
              <a:t>(</a:t>
            </a:r>
            <a:r>
              <a:rPr lang="ja-JP" altLang="en-US" dirty="0" smtClean="0"/>
              <a:t>コミュニケーションと学びの共有</a:t>
            </a:r>
            <a:r>
              <a:rPr lang="en-US" altLang="ja-JP" dirty="0" smtClean="0"/>
              <a:t>)</a:t>
            </a:r>
          </a:p>
          <a:p>
            <a:pPr marL="514350" indent="-514350">
              <a:buFont typeface="+mj-lt"/>
              <a:buAutoNum type="arabicPeriod" startAt="8"/>
            </a:pPr>
            <a:r>
              <a:rPr lang="en-US" altLang="ja-JP" dirty="0" smtClean="0"/>
              <a:t>Customer Development Success Begins with Buy-In.</a:t>
            </a:r>
            <a:br>
              <a:rPr lang="en-US" altLang="ja-JP" dirty="0" smtClean="0"/>
            </a:br>
            <a:r>
              <a:rPr lang="en-US" altLang="ja-JP" dirty="0" smtClean="0"/>
              <a:t>(</a:t>
            </a:r>
            <a:r>
              <a:rPr lang="ja-JP" altLang="en-US" dirty="0" smtClean="0"/>
              <a:t>顧客開発は受け入れるところから成功が始まる</a:t>
            </a:r>
            <a:r>
              <a:rPr lang="en-US" altLang="ja-JP" dirty="0" smtClean="0"/>
              <a:t>) </a:t>
            </a:r>
          </a:p>
          <a:p>
            <a:pPr marL="514350" indent="-514350">
              <a:buFont typeface="+mj-lt"/>
              <a:buAutoNum type="arabicPeriod" startAt="8"/>
            </a:pPr>
            <a:endParaRPr kumimoji="1" lang="en-US" altLang="ja-JP" dirty="0" smtClean="0"/>
          </a:p>
        </p:txBody>
      </p:sp>
    </p:spTree>
    <p:extLst>
      <p:ext uri="{BB962C8B-B14F-4D97-AF65-F5344CB8AC3E}">
        <p14:creationId xmlns:p14="http://schemas.microsoft.com/office/powerpoint/2010/main" val="143571947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第２部構成</a:t>
            </a:r>
            <a:endParaRPr kumimoji="1" lang="ja-JP" altLang="en-US" dirty="0"/>
          </a:p>
        </p:txBody>
      </p:sp>
      <p:sp>
        <p:nvSpPr>
          <p:cNvPr id="3" name="コンテンツ プレースホルダー 2"/>
          <p:cNvSpPr>
            <a:spLocks noGrp="1"/>
          </p:cNvSpPr>
          <p:nvPr>
            <p:ph idx="1"/>
          </p:nvPr>
        </p:nvSpPr>
        <p:spPr/>
        <p:txBody>
          <a:bodyPr/>
          <a:lstStyle/>
          <a:p>
            <a:pPr marL="457200" indent="-457200">
              <a:buFont typeface="+mj-lt"/>
              <a:buAutoNum type="arabicPeriod"/>
            </a:pPr>
            <a:r>
              <a:rPr lang="ja-JP" altLang="en-US" dirty="0" smtClean="0"/>
              <a:t>イントロ</a:t>
            </a:r>
            <a:endParaRPr kumimoji="1" lang="en-US" altLang="en-US" dirty="0" smtClean="0"/>
          </a:p>
          <a:p>
            <a:pPr marL="457200" indent="-457200">
              <a:buFont typeface="+mj-lt"/>
              <a:buAutoNum type="arabicPeriod"/>
            </a:pPr>
            <a:r>
              <a:rPr kumimoji="1" lang="en-US" altLang="en-US" dirty="0" smtClean="0"/>
              <a:t>リーンスタートアップ</a:t>
            </a:r>
            <a:r>
              <a:rPr kumimoji="1" lang="en-US" altLang="en-US" dirty="0" smtClean="0"/>
              <a:t>とは</a:t>
            </a:r>
            <a:endParaRPr kumimoji="1" lang="en-US" altLang="ja-JP" dirty="0" smtClean="0"/>
          </a:p>
          <a:p>
            <a:pPr marL="457200" indent="-457200">
              <a:buFont typeface="+mj-lt"/>
              <a:buAutoNum type="arabicPeriod"/>
            </a:pPr>
            <a:r>
              <a:rPr lang="ja-JP" altLang="en-US" dirty="0" smtClean="0"/>
              <a:t>メカニズム</a:t>
            </a:r>
            <a:endParaRPr lang="en-US" altLang="ja-JP" dirty="0" smtClean="0"/>
          </a:p>
          <a:p>
            <a:pPr marL="457200" indent="-457200">
              <a:buFont typeface="+mj-lt"/>
              <a:buAutoNum type="arabicPeriod"/>
            </a:pPr>
            <a:r>
              <a:rPr lang="ja-JP" altLang="en-US" dirty="0" smtClean="0"/>
              <a:t>プロセス</a:t>
            </a:r>
            <a:endParaRPr lang="en-US" altLang="ja-JP" dirty="0" smtClean="0"/>
          </a:p>
          <a:p>
            <a:pPr marL="457200" indent="-457200">
              <a:buFont typeface="+mj-lt"/>
              <a:buAutoNum type="arabicPeriod"/>
            </a:pPr>
            <a:r>
              <a:rPr lang="ja-JP" altLang="en-US" dirty="0" smtClean="0"/>
              <a:t>まとめ</a:t>
            </a:r>
          </a:p>
        </p:txBody>
      </p:sp>
    </p:spTree>
    <p:extLst>
      <p:ext uri="{BB962C8B-B14F-4D97-AF65-F5344CB8AC3E}">
        <p14:creationId xmlns:p14="http://schemas.microsoft.com/office/powerpoint/2010/main" val="3794286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イントロ</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4000" dirty="0" smtClean="0"/>
              <a:t>顧客開発モデルに影響を受け実際に適用した人が出てきました。</a:t>
            </a:r>
            <a:endParaRPr kumimoji="1" lang="ja-JP" altLang="en-US" sz="4000" dirty="0"/>
          </a:p>
        </p:txBody>
      </p:sp>
    </p:spTree>
    <p:extLst>
      <p:ext uri="{BB962C8B-B14F-4D97-AF65-F5344CB8AC3E}">
        <p14:creationId xmlns:p14="http://schemas.microsoft.com/office/powerpoint/2010/main" val="2301964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イントロ</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4000" dirty="0" smtClean="0"/>
              <a:t>顧客開発モデルを源流に</a:t>
            </a:r>
            <a:r>
              <a:rPr lang="ja-JP" altLang="en-US" sz="4000" dirty="0" smtClean="0"/>
              <a:t>スタートアップ</a:t>
            </a:r>
            <a:r>
              <a:rPr lang="ja-JP" altLang="en-US" sz="4000" dirty="0"/>
              <a:t>に適したマネジメント原理</a:t>
            </a:r>
            <a:r>
              <a:rPr lang="ja-JP" altLang="en-US" sz="4000" dirty="0" smtClean="0"/>
              <a:t>と</a:t>
            </a:r>
            <a:r>
              <a:rPr lang="ja-JP" altLang="en-US" sz="4000" dirty="0" smtClean="0"/>
              <a:t>して生み出された</a:t>
            </a:r>
            <a:endParaRPr lang="en-US" altLang="ja-JP" sz="4000" dirty="0"/>
          </a:p>
        </p:txBody>
      </p:sp>
    </p:spTree>
    <p:extLst>
      <p:ext uri="{BB962C8B-B14F-4D97-AF65-F5344CB8AC3E}">
        <p14:creationId xmlns:p14="http://schemas.microsoft.com/office/powerpoint/2010/main" val="2870169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github.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7260" y="4136157"/>
            <a:ext cx="5741640" cy="2721843"/>
          </a:xfrm>
          <a:prstGeom prst="rect">
            <a:avLst/>
          </a:prstGeom>
        </p:spPr>
      </p:pic>
      <p:sp>
        <p:nvSpPr>
          <p:cNvPr id="17409" name="Rectangle 1"/>
          <p:cNvSpPr>
            <a:spLocks noGrp="1" noChangeArrowheads="1"/>
          </p:cNvSpPr>
          <p:nvPr>
            <p:ph type="title"/>
          </p:nvPr>
        </p:nvSpPr>
        <p:spPr/>
        <p:txBody>
          <a:bodyPr/>
          <a:lstStyle/>
          <a:p>
            <a:pPr>
              <a:defRPr/>
            </a:pPr>
            <a:r>
              <a:rPr kumimoji="0" lang="ja-JP" altLang="en-US" smtClean="0"/>
              <a:t>自己紹介</a:t>
            </a:r>
          </a:p>
        </p:txBody>
      </p:sp>
      <p:sp>
        <p:nvSpPr>
          <p:cNvPr id="17410" name="Rectangle 2"/>
          <p:cNvSpPr>
            <a:spLocks noGrp="1" noChangeArrowheads="1"/>
          </p:cNvSpPr>
          <p:nvPr>
            <p:ph idx="1"/>
          </p:nvPr>
        </p:nvSpPr>
        <p:spPr/>
        <p:txBody>
          <a:bodyPr anchor="t"/>
          <a:lstStyle/>
          <a:p>
            <a:pPr marL="625056">
              <a:defRPr/>
            </a:pPr>
            <a:r>
              <a:rPr kumimoji="0" lang="ja-JP" altLang="en-US" dirty="0" smtClean="0"/>
              <a:t>名前　カキギ　カツユキ</a:t>
            </a:r>
            <a:endParaRPr kumimoji="0" lang="en-US" altLang="ja-JP" dirty="0" smtClean="0"/>
          </a:p>
          <a:p>
            <a:pPr marL="625056">
              <a:defRPr/>
            </a:pPr>
            <a:r>
              <a:rPr kumimoji="0" lang="ja-JP" altLang="en-US" dirty="0" smtClean="0"/>
              <a:t>仕事　</a:t>
            </a:r>
            <a:r>
              <a:rPr kumimoji="0" lang="ja-JP" altLang="en-US" sz="2800" dirty="0"/>
              <a:t>インターネット通販事業</a:t>
            </a:r>
            <a:r>
              <a:rPr kumimoji="0" lang="en-US" altLang="ja-JP" sz="2800" dirty="0"/>
              <a:t/>
            </a:r>
            <a:br>
              <a:rPr kumimoji="0" lang="en-US" altLang="ja-JP" sz="2800" dirty="0"/>
            </a:br>
            <a:r>
              <a:rPr kumimoji="0" lang="ja-JP" altLang="en-US" sz="2800" dirty="0"/>
              <a:t>　　（</a:t>
            </a:r>
            <a:r>
              <a:rPr kumimoji="0" lang="en-US" altLang="ja-JP" sz="2800" dirty="0"/>
              <a:t>EC</a:t>
            </a:r>
            <a:r>
              <a:rPr kumimoji="0" lang="ja-JP" altLang="en-US" sz="2800" dirty="0"/>
              <a:t>コンサルティング企画室）</a:t>
            </a:r>
            <a:r>
              <a:rPr kumimoji="0" lang="ja-JP" altLang="en-US" dirty="0" smtClean="0"/>
              <a:t>　</a:t>
            </a:r>
            <a:endParaRPr kumimoji="0" lang="en-US" altLang="ja-JP" dirty="0" smtClean="0"/>
          </a:p>
          <a:p>
            <a:pPr marL="625056">
              <a:defRPr/>
            </a:pPr>
            <a:r>
              <a:rPr kumimoji="0" lang="ja-JP" altLang="en-US" dirty="0" smtClean="0"/>
              <a:t>趣味　山登り・ランニング</a:t>
            </a:r>
            <a:endParaRPr kumimoji="0" lang="en-US" altLang="ja-JP" dirty="0" smtClean="0"/>
          </a:p>
          <a:p>
            <a:pPr marL="625056">
              <a:defRPr/>
            </a:pPr>
            <a:r>
              <a:rPr kumimoji="0" lang="en-US" altLang="ja-JP" dirty="0" err="1" smtClean="0"/>
              <a:t>Github</a:t>
            </a:r>
            <a:r>
              <a:rPr kumimoji="0" lang="en-US" altLang="ja-JP" dirty="0" smtClean="0"/>
              <a:t>: </a:t>
            </a:r>
            <a:r>
              <a:rPr kumimoji="0" lang="en-US" altLang="ja-JP" dirty="0">
                <a:hlinkClick r:id="rId3"/>
              </a:rPr>
              <a:t>https://github.com/</a:t>
            </a:r>
            <a:r>
              <a:rPr kumimoji="0" lang="en-US" altLang="ja-JP" dirty="0" smtClean="0">
                <a:hlinkClick r:id="rId3"/>
              </a:rPr>
              <a:t>k2works</a:t>
            </a:r>
            <a:endParaRPr kumimoji="0" lang="en-US" altLang="ja-JP" dirty="0" smtClean="0"/>
          </a:p>
          <a:p>
            <a:pPr marL="625056">
              <a:defRPr/>
            </a:pPr>
            <a:r>
              <a:rPr kumimoji="0" lang="en-US" altLang="ja-JP" dirty="0"/>
              <a:t>Twitter: </a:t>
            </a:r>
            <a:r>
              <a:rPr kumimoji="0" lang="en-US" altLang="ja-JP" dirty="0">
                <a:hlinkClick r:id="rId4"/>
              </a:rPr>
              <a:t>https://</a:t>
            </a:r>
            <a:r>
              <a:rPr kumimoji="0" lang="en-US" altLang="ja-JP" dirty="0" err="1">
                <a:hlinkClick r:id="rId4"/>
              </a:rPr>
              <a:t>twitter.com</a:t>
            </a:r>
            <a:r>
              <a:rPr kumimoji="0" lang="en-US" altLang="ja-JP" dirty="0">
                <a:hlinkClick r:id="rId4"/>
              </a:rPr>
              <a:t>/k2works</a:t>
            </a:r>
            <a:endParaRPr kumimoji="0" lang="en-US" altLang="ja-JP" dirty="0" smtClean="0"/>
          </a:p>
        </p:txBody>
      </p:sp>
    </p:spTree>
    <p:extLst>
      <p:ext uri="{BB962C8B-B14F-4D97-AF65-F5344CB8AC3E}">
        <p14:creationId xmlns:p14="http://schemas.microsoft.com/office/powerpoint/2010/main" val="3113993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51noBxGCoJL._SL500_AA300_.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4480" y="4685723"/>
            <a:ext cx="2098844" cy="2098844"/>
          </a:xfrm>
          <a:prstGeom prst="rect">
            <a:avLst/>
          </a:prstGeom>
        </p:spPr>
      </p:pic>
      <p:sp>
        <p:nvSpPr>
          <p:cNvPr id="2" name="タイトル 1"/>
          <p:cNvSpPr>
            <a:spLocks noGrp="1"/>
          </p:cNvSpPr>
          <p:nvPr>
            <p:ph type="title"/>
          </p:nvPr>
        </p:nvSpPr>
        <p:spPr/>
        <p:txBody>
          <a:bodyPr/>
          <a:lstStyle/>
          <a:p>
            <a:r>
              <a:rPr lang="ja-JP" altLang="en-US" dirty="0" smtClean="0"/>
              <a:t>イントロ</a:t>
            </a:r>
            <a:endParaRPr kumimoji="1" lang="ja-JP" altLang="en-US" dirty="0"/>
          </a:p>
        </p:txBody>
      </p:sp>
      <p:sp>
        <p:nvSpPr>
          <p:cNvPr id="4" name="コンテンツ プレースホルダー 3"/>
          <p:cNvSpPr>
            <a:spLocks noGrp="1"/>
          </p:cNvSpPr>
          <p:nvPr>
            <p:ph idx="1"/>
          </p:nvPr>
        </p:nvSpPr>
        <p:spPr/>
        <p:txBody>
          <a:bodyPr/>
          <a:lstStyle/>
          <a:p>
            <a:pPr marL="0" indent="0">
              <a:buNone/>
            </a:pPr>
            <a:r>
              <a:rPr kumimoji="1" lang="ja-JP" altLang="en-US" dirty="0" smtClean="0"/>
              <a:t>それがリーンスタートアップ</a:t>
            </a:r>
            <a:endParaRPr kumimoji="1" lang="en-US" altLang="ja-JP" dirty="0" smtClean="0"/>
          </a:p>
          <a:p>
            <a:pPr marL="0" indent="0">
              <a:buNone/>
            </a:pPr>
            <a:endParaRPr kumimoji="1" lang="en-US" altLang="ja-JP" dirty="0" smtClean="0"/>
          </a:p>
          <a:p>
            <a:pPr marL="0" indent="0">
              <a:buNone/>
            </a:pPr>
            <a:r>
              <a:rPr lang="ja-JP" altLang="en-US" dirty="0"/>
              <a:t>アメリカの起業家エリック・リース氏が</a:t>
            </a:r>
            <a:r>
              <a:rPr lang="en-US" altLang="ja-JP" dirty="0"/>
              <a:t>2008</a:t>
            </a:r>
            <a:r>
              <a:rPr lang="ja-JP" altLang="en-US" dirty="0"/>
              <a:t>年に提唱した、起業や新規事業などの立ち上げ（スタートアップ）のためのマネジメント手法の</a:t>
            </a:r>
            <a:r>
              <a:rPr lang="ja-JP" altLang="en-US" dirty="0" smtClean="0"/>
              <a:t>ことで</a:t>
            </a:r>
            <a:r>
              <a:rPr lang="ja-JP" altLang="en-US" dirty="0" smtClean="0">
                <a:hlinkClick r:id="rId3"/>
              </a:rPr>
              <a:t>このサービス</a:t>
            </a:r>
            <a:r>
              <a:rPr lang="ja-JP" altLang="en-US" dirty="0" smtClean="0"/>
              <a:t>を構築した際に実践された。</a:t>
            </a:r>
            <a:endParaRPr kumimoji="1" lang="en-US" altLang="ja-JP" dirty="0" smtClean="0"/>
          </a:p>
          <a:p>
            <a:pPr marL="0" indent="0">
              <a:buNone/>
            </a:pPr>
            <a:endParaRPr kumimoji="1" lang="ja-JP" altLang="en-US" dirty="0"/>
          </a:p>
        </p:txBody>
      </p:sp>
    </p:spTree>
    <p:extLst>
      <p:ext uri="{BB962C8B-B14F-4D97-AF65-F5344CB8AC3E}">
        <p14:creationId xmlns:p14="http://schemas.microsoft.com/office/powerpoint/2010/main" val="234206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リーンスタートアップとは</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dirty="0" smtClean="0"/>
              <a:t>In </a:t>
            </a:r>
            <a:r>
              <a:rPr lang="en-US" altLang="ja-JP" dirty="0"/>
              <a:t>other </a:t>
            </a:r>
            <a:r>
              <a:rPr lang="en-US" altLang="ja-JP" dirty="0" smtClean="0"/>
              <a:t>words, the </a:t>
            </a:r>
            <a:r>
              <a:rPr lang="en-US" altLang="ja-JP" dirty="0"/>
              <a:t>Lean Startup is a new way of looking at the development of innovative new products that emphasizes fast iteration and customer insight, a huge vision, and great ambition, all at the same time</a:t>
            </a:r>
            <a:r>
              <a:rPr lang="en-US" altLang="ja-JP" dirty="0" smtClean="0"/>
              <a:t>.</a:t>
            </a:r>
          </a:p>
          <a:p>
            <a:pPr marL="0" indent="0">
              <a:buNone/>
            </a:pPr>
            <a:r>
              <a:rPr lang="en-US" altLang="ja-JP" dirty="0" smtClean="0"/>
              <a:t> </a:t>
            </a:r>
            <a:r>
              <a:rPr lang="en-US" altLang="ja-JP" dirty="0"/>
              <a:t>(</a:t>
            </a:r>
            <a:r>
              <a:rPr lang="ja-JP" altLang="en-US" dirty="0"/>
              <a:t>つまり、リーン・スタートアップとは、サイクルタイムの短縮と顧客に対する洞察、大いなるビジョン、大望とさまざまなポイントに等しく気を配りながら、</a:t>
            </a:r>
            <a:r>
              <a:rPr lang="ja-JP" altLang="en-US" dirty="0">
                <a:solidFill>
                  <a:schemeClr val="tx2"/>
                </a:solidFill>
              </a:rPr>
              <a:t>「検証による学び」を通して画期的な新製品を開発する方法</a:t>
            </a:r>
            <a:r>
              <a:rPr lang="ja-JP" altLang="en-US" dirty="0"/>
              <a:t>なのである。</a:t>
            </a:r>
            <a:r>
              <a:rPr lang="en-US" altLang="ja-JP" dirty="0" smtClean="0"/>
              <a:t>)</a:t>
            </a:r>
          </a:p>
          <a:p>
            <a:pPr marL="0" indent="0">
              <a:buNone/>
            </a:pPr>
            <a:r>
              <a:rPr lang="en-US" altLang="ja-JP" dirty="0" smtClean="0"/>
              <a:t> </a:t>
            </a:r>
            <a:r>
              <a:rPr lang="en-US" altLang="ja-JP" dirty="0"/>
              <a:t>『The Lean Startup』</a:t>
            </a:r>
            <a:endParaRPr kumimoji="1" lang="ja-JP" altLang="en-US" dirty="0"/>
          </a:p>
        </p:txBody>
      </p:sp>
    </p:spTree>
    <p:extLst>
      <p:ext uri="{BB962C8B-B14F-4D97-AF65-F5344CB8AC3E}">
        <p14:creationId xmlns:p14="http://schemas.microsoft.com/office/powerpoint/2010/main" val="4210246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図表 3"/>
          <p:cNvGraphicFramePr/>
          <p:nvPr>
            <p:extLst>
              <p:ext uri="{D42A27DB-BD31-4B8C-83A1-F6EECF244321}">
                <p14:modId xmlns:p14="http://schemas.microsoft.com/office/powerpoint/2010/main" val="617684889"/>
              </p:ext>
            </p:extLst>
          </p:nvPr>
        </p:nvGraphicFramePr>
        <p:xfrm>
          <a:off x="5401725" y="3378200"/>
          <a:ext cx="3243179" cy="30319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タイトル 1"/>
          <p:cNvSpPr>
            <a:spLocks noGrp="1"/>
          </p:cNvSpPr>
          <p:nvPr>
            <p:ph type="title"/>
          </p:nvPr>
        </p:nvSpPr>
        <p:spPr/>
        <p:txBody>
          <a:bodyPr/>
          <a:lstStyle/>
          <a:p>
            <a:r>
              <a:rPr kumimoji="1" lang="ja-JP" altLang="en-US" dirty="0" smtClean="0"/>
              <a:t>メカニズム</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成長エンジン</a:t>
            </a:r>
            <a:endParaRPr kumimoji="1" lang="en-US" altLang="ja-JP" dirty="0" smtClean="0"/>
          </a:p>
          <a:p>
            <a:pPr lvl="1"/>
            <a:r>
              <a:rPr lang="ja-JP" altLang="en-US" sz="1800" dirty="0"/>
              <a:t>スタートアップのビジョン</a:t>
            </a:r>
            <a:r>
              <a:rPr lang="en-US" altLang="ja-JP" sz="1800" dirty="0"/>
              <a:t>(vision)</a:t>
            </a:r>
            <a:r>
              <a:rPr lang="ja-JP" altLang="en-US" sz="1800" dirty="0"/>
              <a:t>・・・繁栄し、世界を変える事業を構築</a:t>
            </a:r>
            <a:r>
              <a:rPr lang="ja-JP" altLang="en-US" sz="1800" dirty="0" smtClean="0"/>
              <a:t>する</a:t>
            </a:r>
            <a:endParaRPr lang="ja-JP" altLang="en-US" sz="1800" dirty="0"/>
          </a:p>
          <a:p>
            <a:pPr lvl="1"/>
            <a:r>
              <a:rPr lang="ja-JP" altLang="en-US" sz="1800" dirty="0"/>
              <a:t>戦略</a:t>
            </a:r>
            <a:r>
              <a:rPr lang="en-US" altLang="ja-JP" sz="1800" dirty="0"/>
              <a:t>(strategy)</a:t>
            </a:r>
            <a:r>
              <a:rPr lang="ja-JP" altLang="en-US" sz="1800" dirty="0"/>
              <a:t>・・・ビジジョンを実現するために採用</a:t>
            </a:r>
          </a:p>
          <a:p>
            <a:pPr lvl="1"/>
            <a:r>
              <a:rPr lang="ja-JP" altLang="en-US" sz="1800" dirty="0"/>
              <a:t>製品</a:t>
            </a:r>
            <a:r>
              <a:rPr lang="en-US" altLang="ja-JP" sz="1800" dirty="0"/>
              <a:t>(product)</a:t>
            </a:r>
            <a:r>
              <a:rPr lang="ja-JP" altLang="en-US" sz="1800" dirty="0"/>
              <a:t>・・・戦略から生み出される成果物</a:t>
            </a:r>
          </a:p>
          <a:p>
            <a:pPr lvl="1"/>
            <a:endParaRPr kumimoji="1" lang="ja-JP" altLang="en-US" dirty="0"/>
          </a:p>
        </p:txBody>
      </p:sp>
    </p:spTree>
    <p:extLst>
      <p:ext uri="{BB962C8B-B14F-4D97-AF65-F5344CB8AC3E}">
        <p14:creationId xmlns:p14="http://schemas.microsoft.com/office/powerpoint/2010/main" val="2989172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ja-JP" altLang="en-US" dirty="0" smtClean="0"/>
              <a:t>プロセス</a:t>
            </a:r>
            <a:endParaRPr lang="en-US" dirty="0"/>
          </a:p>
        </p:txBody>
      </p:sp>
      <p:grpSp>
        <p:nvGrpSpPr>
          <p:cNvPr id="2" name="図形グループ 1"/>
          <p:cNvGrpSpPr/>
          <p:nvPr/>
        </p:nvGrpSpPr>
        <p:grpSpPr>
          <a:xfrm>
            <a:off x="2071366" y="1295400"/>
            <a:ext cx="4967932" cy="4981899"/>
            <a:chOff x="2071366" y="1295400"/>
            <a:chExt cx="4967932" cy="4981899"/>
          </a:xfrm>
        </p:grpSpPr>
        <p:sp>
          <p:nvSpPr>
            <p:cNvPr id="5" name="Oval 4"/>
            <p:cNvSpPr/>
            <p:nvPr/>
          </p:nvSpPr>
          <p:spPr>
            <a:xfrm>
              <a:off x="3586321" y="4228200"/>
              <a:ext cx="2385647" cy="811831"/>
            </a:xfrm>
            <a:custGeom>
              <a:avLst/>
              <a:gdLst/>
              <a:ahLst/>
              <a:cxnLst/>
              <a:rect l="l" t="t" r="r" b="b"/>
              <a:pathLst>
                <a:path w="2704975" h="920498">
                  <a:moveTo>
                    <a:pt x="2661361" y="0"/>
                  </a:moveTo>
                  <a:lnTo>
                    <a:pt x="2704975" y="33770"/>
                  </a:lnTo>
                  <a:cubicBezTo>
                    <a:pt x="2373765" y="566748"/>
                    <a:pt x="1782617" y="920498"/>
                    <a:pt x="1108845" y="920498"/>
                  </a:cubicBezTo>
                  <a:cubicBezTo>
                    <a:pt x="724109" y="920498"/>
                    <a:pt x="366314" y="805154"/>
                    <a:pt x="69050" y="605831"/>
                  </a:cubicBezTo>
                  <a:lnTo>
                    <a:pt x="85022" y="706672"/>
                  </a:lnTo>
                  <a:lnTo>
                    <a:pt x="30833" y="715255"/>
                  </a:lnTo>
                  <a:lnTo>
                    <a:pt x="0" y="520577"/>
                  </a:lnTo>
                  <a:lnTo>
                    <a:pt x="191997" y="490168"/>
                  </a:lnTo>
                  <a:lnTo>
                    <a:pt x="200579" y="544357"/>
                  </a:lnTo>
                  <a:lnTo>
                    <a:pt x="99975" y="560291"/>
                  </a:lnTo>
                  <a:cubicBezTo>
                    <a:pt x="388352" y="753781"/>
                    <a:pt x="735536" y="865634"/>
                    <a:pt x="1108845" y="865634"/>
                  </a:cubicBezTo>
                  <a:cubicBezTo>
                    <a:pt x="1764976" y="865634"/>
                    <a:pt x="2340402" y="520101"/>
                    <a:pt x="2661361" y="0"/>
                  </a:cubicBez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4"/>
            <p:cNvSpPr/>
            <p:nvPr/>
          </p:nvSpPr>
          <p:spPr>
            <a:xfrm>
              <a:off x="4550233" y="1717444"/>
              <a:ext cx="1769269" cy="1883299"/>
            </a:xfrm>
            <a:custGeom>
              <a:avLst/>
              <a:gdLst/>
              <a:ahLst/>
              <a:cxnLst/>
              <a:rect l="l" t="t" r="r" b="b"/>
              <a:pathLst>
                <a:path w="2006093" h="2135385">
                  <a:moveTo>
                    <a:pt x="15910" y="0"/>
                  </a:moveTo>
                  <a:cubicBezTo>
                    <a:pt x="1056229" y="0"/>
                    <a:pt x="1899574" y="843345"/>
                    <a:pt x="1899574" y="1883664"/>
                  </a:cubicBezTo>
                  <a:lnTo>
                    <a:pt x="1891841" y="2036813"/>
                  </a:lnTo>
                  <a:lnTo>
                    <a:pt x="1976212" y="1982022"/>
                  </a:lnTo>
                  <a:lnTo>
                    <a:pt x="2006093" y="2028034"/>
                  </a:lnTo>
                  <a:lnTo>
                    <a:pt x="1840788" y="2135385"/>
                  </a:lnTo>
                  <a:lnTo>
                    <a:pt x="1734916" y="1972356"/>
                  </a:lnTo>
                  <a:lnTo>
                    <a:pt x="1780928" y="1942475"/>
                  </a:lnTo>
                  <a:lnTo>
                    <a:pt x="1837353" y="2029361"/>
                  </a:lnTo>
                  <a:cubicBezTo>
                    <a:pt x="1842776" y="1981389"/>
                    <a:pt x="1844710" y="1932752"/>
                    <a:pt x="1844710" y="1883664"/>
                  </a:cubicBezTo>
                  <a:cubicBezTo>
                    <a:pt x="1844710" y="873646"/>
                    <a:pt x="1025928" y="54864"/>
                    <a:pt x="15910" y="54864"/>
                  </a:cubicBezTo>
                  <a:lnTo>
                    <a:pt x="12879" y="54977"/>
                  </a:lnTo>
                  <a:lnTo>
                    <a:pt x="0" y="596"/>
                  </a:lnTo>
                  <a:cubicBezTo>
                    <a:pt x="5295" y="22"/>
                    <a:pt x="10600" y="0"/>
                    <a:pt x="15910" y="0"/>
                  </a:cubicBez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4"/>
            <p:cNvSpPr/>
            <p:nvPr/>
          </p:nvSpPr>
          <p:spPr>
            <a:xfrm>
              <a:off x="2902970" y="1791656"/>
              <a:ext cx="1072074" cy="2368919"/>
            </a:xfrm>
            <a:custGeom>
              <a:avLst/>
              <a:gdLst/>
              <a:ahLst/>
              <a:cxnLst/>
              <a:rect l="l" t="t" r="r" b="b"/>
              <a:pathLst>
                <a:path w="1215575" h="2686008">
                  <a:moveTo>
                    <a:pt x="1030358" y="0"/>
                  </a:moveTo>
                  <a:lnTo>
                    <a:pt x="1215575" y="67413"/>
                  </a:lnTo>
                  <a:lnTo>
                    <a:pt x="1149090" y="250080"/>
                  </a:lnTo>
                  <a:lnTo>
                    <a:pt x="1097535" y="231316"/>
                  </a:lnTo>
                  <a:lnTo>
                    <a:pt x="1133347" y="132922"/>
                  </a:lnTo>
                  <a:cubicBezTo>
                    <a:pt x="497217" y="418065"/>
                    <a:pt x="54864" y="1057135"/>
                    <a:pt x="54864" y="1799519"/>
                  </a:cubicBezTo>
                  <a:cubicBezTo>
                    <a:pt x="54864" y="2115897"/>
                    <a:pt x="135202" y="2413512"/>
                    <a:pt x="276679" y="2673026"/>
                  </a:cubicBezTo>
                  <a:lnTo>
                    <a:pt x="221867" y="2686008"/>
                  </a:lnTo>
                  <a:cubicBezTo>
                    <a:pt x="80093" y="2422010"/>
                    <a:pt x="0" y="2120118"/>
                    <a:pt x="0" y="1799519"/>
                  </a:cubicBezTo>
                  <a:cubicBezTo>
                    <a:pt x="0" y="1037151"/>
                    <a:pt x="452900" y="380563"/>
                    <a:pt x="1104946" y="85532"/>
                  </a:cubicBezTo>
                  <a:lnTo>
                    <a:pt x="1011594" y="51555"/>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050822" y="1295400"/>
              <a:ext cx="1026884" cy="1026884"/>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2000" dirty="0" smtClean="0">
                  <a:latin typeface="Franklin Gothic Demi Cond" pitchFamily="34" charset="0"/>
                </a:rPr>
                <a:t>仮説</a:t>
              </a:r>
              <a:endParaRPr lang="en-US" sz="2000" dirty="0">
                <a:latin typeface="Franklin Gothic Demi Cond" pitchFamily="34" charset="0"/>
              </a:endParaRPr>
            </a:p>
          </p:txBody>
        </p:sp>
        <p:sp>
          <p:nvSpPr>
            <p:cNvPr id="11" name="Oval 10"/>
            <p:cNvSpPr/>
            <p:nvPr/>
          </p:nvSpPr>
          <p:spPr>
            <a:xfrm>
              <a:off x="5413848" y="3635519"/>
              <a:ext cx="1026884" cy="1026884"/>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2000" dirty="0" smtClean="0">
                  <a:latin typeface="Franklin Gothic Demi Cond" pitchFamily="34" charset="0"/>
                </a:rPr>
                <a:t>製品</a:t>
              </a:r>
              <a:endParaRPr lang="en-US" sz="2000" dirty="0">
                <a:latin typeface="Franklin Gothic Demi Cond" pitchFamily="34" charset="0"/>
              </a:endParaRPr>
            </a:p>
          </p:txBody>
        </p:sp>
        <p:sp>
          <p:nvSpPr>
            <p:cNvPr id="12" name="Oval 11"/>
            <p:cNvSpPr/>
            <p:nvPr/>
          </p:nvSpPr>
          <p:spPr>
            <a:xfrm>
              <a:off x="2682540" y="3623242"/>
              <a:ext cx="1026884" cy="1026884"/>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2000" dirty="0" smtClean="0">
                  <a:latin typeface="Franklin Gothic Demi Cond" pitchFamily="34" charset="0"/>
                </a:rPr>
                <a:t>データ</a:t>
              </a:r>
              <a:endParaRPr lang="en-US" sz="2000" dirty="0">
                <a:latin typeface="Franklin Gothic Demi Cond" pitchFamily="34" charset="0"/>
              </a:endParaRPr>
            </a:p>
          </p:txBody>
        </p:sp>
        <p:sp>
          <p:nvSpPr>
            <p:cNvPr id="36" name="Oval 35"/>
            <p:cNvSpPr/>
            <p:nvPr/>
          </p:nvSpPr>
          <p:spPr>
            <a:xfrm>
              <a:off x="5910264" y="1515831"/>
              <a:ext cx="1129034" cy="1129035"/>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2000" dirty="0" smtClean="0">
                  <a:latin typeface="Franklin Gothic Demi Cond" pitchFamily="34" charset="0"/>
                </a:rPr>
                <a:t>構築</a:t>
              </a:r>
              <a:endParaRPr lang="en-US" sz="2000" dirty="0">
                <a:latin typeface="Franklin Gothic Demi Cond" pitchFamily="34" charset="0"/>
              </a:endParaRPr>
            </a:p>
          </p:txBody>
        </p:sp>
        <p:sp>
          <p:nvSpPr>
            <p:cNvPr id="37" name="Oval 36"/>
            <p:cNvSpPr/>
            <p:nvPr/>
          </p:nvSpPr>
          <p:spPr>
            <a:xfrm>
              <a:off x="2071366" y="1515831"/>
              <a:ext cx="1129034" cy="1129035"/>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2000" dirty="0" smtClean="0">
                  <a:latin typeface="Franklin Gothic Demi Cond" pitchFamily="34" charset="0"/>
                </a:rPr>
                <a:t>学習</a:t>
              </a:r>
              <a:endParaRPr lang="en-US" sz="2000" dirty="0">
                <a:latin typeface="Franklin Gothic Demi Cond" pitchFamily="34" charset="0"/>
              </a:endParaRPr>
            </a:p>
          </p:txBody>
        </p:sp>
        <p:sp>
          <p:nvSpPr>
            <p:cNvPr id="38" name="Oval 37"/>
            <p:cNvSpPr/>
            <p:nvPr/>
          </p:nvSpPr>
          <p:spPr>
            <a:xfrm>
              <a:off x="4042611" y="5148264"/>
              <a:ext cx="1129034" cy="1129035"/>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dirty="0" smtClean="0">
                  <a:latin typeface="Franklin Gothic Demi Cond" pitchFamily="34" charset="0"/>
                </a:rPr>
                <a:t>計測</a:t>
              </a:r>
              <a:endParaRPr lang="en-US" dirty="0">
                <a:latin typeface="Franklin Gothic Demi Cond" pitchFamily="34" charset="0"/>
              </a:endParaRPr>
            </a:p>
          </p:txBody>
        </p:sp>
        <p:sp>
          <p:nvSpPr>
            <p:cNvPr id="41" name="Rectangle 40"/>
            <p:cNvSpPr/>
            <p:nvPr/>
          </p:nvSpPr>
          <p:spPr>
            <a:xfrm>
              <a:off x="3408679" y="2576284"/>
              <a:ext cx="2326642" cy="95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ja-JP" altLang="en-US" sz="1400" b="1" dirty="0" smtClean="0">
                  <a:solidFill>
                    <a:schemeClr val="bg1"/>
                  </a:solidFill>
                  <a:latin typeface="Trebuchet MS" pitchFamily="34" charset="0"/>
                </a:rPr>
                <a:t>構築・測定・学習のサイクルを回しながら仮説を検証</a:t>
              </a:r>
              <a:endParaRPr lang="en-US" altLang="ja-JP" sz="1400" b="1" dirty="0" smtClean="0">
                <a:solidFill>
                  <a:schemeClr val="bg1"/>
                </a:solidFill>
                <a:latin typeface="Trebuchet MS" pitchFamily="34" charset="0"/>
              </a:endParaRPr>
            </a:p>
            <a:p>
              <a:pPr algn="ctr"/>
              <a:r>
                <a:rPr lang="ja-JP" altLang="en-US" sz="1400" b="1" dirty="0" smtClean="0">
                  <a:solidFill>
                    <a:schemeClr val="bg1"/>
                  </a:solidFill>
                  <a:latin typeface="Trebuchet MS" pitchFamily="34" charset="0"/>
                </a:rPr>
                <a:t>仮説に問題があれば方向転換</a:t>
              </a:r>
              <a:r>
                <a:rPr lang="en-US" altLang="ja-JP" sz="1400" b="1" dirty="0" smtClean="0">
                  <a:solidFill>
                    <a:schemeClr val="bg1"/>
                  </a:solidFill>
                  <a:latin typeface="Trebuchet MS" pitchFamily="34" charset="0"/>
                </a:rPr>
                <a:t>(Pivot)</a:t>
              </a:r>
              <a:r>
                <a:rPr lang="ja-JP" altLang="en-US" sz="1400" b="1" dirty="0" smtClean="0">
                  <a:solidFill>
                    <a:schemeClr val="bg1"/>
                  </a:solidFill>
                  <a:latin typeface="Trebuchet MS" pitchFamily="34" charset="0"/>
                </a:rPr>
                <a:t>する</a:t>
              </a:r>
              <a:endParaRPr lang="en-US" sz="1400" b="1" dirty="0">
                <a:solidFill>
                  <a:schemeClr val="bg1"/>
                </a:solidFill>
                <a:latin typeface="Trebuchet MS" pitchFamily="34" charset="0"/>
              </a:endParaRPr>
            </a:p>
          </p:txBody>
        </p:sp>
      </p:grpSp>
    </p:spTree>
    <p:extLst>
      <p:ext uri="{BB962C8B-B14F-4D97-AF65-F5344CB8AC3E}">
        <p14:creationId xmlns:p14="http://schemas.microsoft.com/office/powerpoint/2010/main" val="143366932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プロセス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仮説</a:t>
            </a:r>
            <a:endParaRPr lang="en-US" altLang="ja-JP" dirty="0" smtClean="0"/>
          </a:p>
          <a:p>
            <a:r>
              <a:rPr lang="ja-JP" altLang="en-US" dirty="0"/>
              <a:t>価値仮説</a:t>
            </a:r>
            <a:r>
              <a:rPr lang="en-US" altLang="ja-JP" dirty="0"/>
              <a:t>(value hypothesis)</a:t>
            </a:r>
            <a:r>
              <a:rPr lang="ja-JP" altLang="en-US" dirty="0"/>
              <a:t>・・・顧客が使うようになったとき、製品やサービスが本当に価値を提供できるか否かを判断するもの</a:t>
            </a:r>
          </a:p>
          <a:p>
            <a:r>
              <a:rPr lang="ja-JP" altLang="en-US" dirty="0"/>
              <a:t>成長仮説</a:t>
            </a:r>
            <a:r>
              <a:rPr lang="en-US" altLang="ja-JP" dirty="0"/>
              <a:t>(growth hypothesis)</a:t>
            </a:r>
            <a:r>
              <a:rPr lang="ja-JP" altLang="en-US" dirty="0"/>
              <a:t>・・・新しい顧客が製品やサービスをどうとらえるかを判断するもの</a:t>
            </a:r>
          </a:p>
          <a:p>
            <a:endParaRPr kumimoji="1" lang="en-US" altLang="ja-JP" dirty="0" smtClean="0"/>
          </a:p>
        </p:txBody>
      </p:sp>
    </p:spTree>
    <p:extLst>
      <p:ext uri="{BB962C8B-B14F-4D97-AF65-F5344CB8AC3E}">
        <p14:creationId xmlns:p14="http://schemas.microsoft.com/office/powerpoint/2010/main" val="38217873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プロセス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構築</a:t>
            </a:r>
            <a:endParaRPr kumimoji="1" lang="en-US" altLang="ja-JP" dirty="0" smtClean="0"/>
          </a:p>
          <a:p>
            <a:pPr marL="0" indent="0">
              <a:buNone/>
            </a:pPr>
            <a:r>
              <a:rPr lang="ja-JP" altLang="en-US" dirty="0" smtClean="0"/>
              <a:t>実用</a:t>
            </a:r>
            <a:r>
              <a:rPr lang="ja-JP" altLang="en-US" dirty="0"/>
              <a:t>最小限の製品</a:t>
            </a:r>
            <a:r>
              <a:rPr lang="en-US" altLang="ja-JP" dirty="0"/>
              <a:t>(minimum viable product</a:t>
            </a:r>
            <a:r>
              <a:rPr lang="en-US" altLang="ja-JP" dirty="0" smtClean="0"/>
              <a:t>)</a:t>
            </a:r>
            <a:endParaRPr lang="en-US" altLang="ja-JP" dirty="0"/>
          </a:p>
          <a:p>
            <a:pPr marL="0" indent="0">
              <a:buNone/>
            </a:pPr>
            <a:r>
              <a:rPr lang="en-US" altLang="ja-JP" dirty="0" smtClean="0"/>
              <a:t>MVP</a:t>
            </a:r>
            <a:r>
              <a:rPr lang="ja-JP" altLang="en-US" dirty="0"/>
              <a:t>とは構築</a:t>
            </a:r>
            <a:r>
              <a:rPr lang="en-US" altLang="ja-JP" dirty="0"/>
              <a:t>-</a:t>
            </a:r>
            <a:r>
              <a:rPr lang="ja-JP" altLang="en-US" dirty="0"/>
              <a:t>計測</a:t>
            </a:r>
            <a:r>
              <a:rPr lang="en-US" altLang="ja-JP" dirty="0"/>
              <a:t>-</a:t>
            </a:r>
            <a:r>
              <a:rPr lang="ja-JP" altLang="en-US" dirty="0"/>
              <a:t>学習のループを回せるレベルの製品で、最小限の労力と時間で開発できるものをいう。</a:t>
            </a:r>
            <a:endParaRPr kumimoji="1" lang="ja-JP" altLang="en-US" dirty="0"/>
          </a:p>
        </p:txBody>
      </p:sp>
    </p:spTree>
    <p:extLst>
      <p:ext uri="{BB962C8B-B14F-4D97-AF65-F5344CB8AC3E}">
        <p14:creationId xmlns:p14="http://schemas.microsoft.com/office/powerpoint/2010/main" val="2567286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プロセス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計測</a:t>
            </a:r>
            <a:endParaRPr lang="en-US" altLang="ja-JP" dirty="0" smtClean="0"/>
          </a:p>
          <a:p>
            <a:pPr marL="0" indent="0">
              <a:buNone/>
            </a:pPr>
            <a:r>
              <a:rPr lang="ja-JP" altLang="en-US" dirty="0" smtClean="0"/>
              <a:t>革新</a:t>
            </a:r>
            <a:r>
              <a:rPr lang="ja-JP" altLang="en-US" dirty="0"/>
              <a:t>会計</a:t>
            </a:r>
            <a:r>
              <a:rPr lang="en-US" altLang="ja-JP" dirty="0" smtClean="0"/>
              <a:t>(innovation </a:t>
            </a:r>
            <a:r>
              <a:rPr lang="en-US" altLang="ja-JP" dirty="0"/>
              <a:t>accounting</a:t>
            </a:r>
            <a:r>
              <a:rPr lang="en-US" altLang="ja-JP" dirty="0" smtClean="0"/>
              <a:t>)</a:t>
            </a:r>
            <a:endParaRPr lang="en-US" altLang="ja-JP" dirty="0"/>
          </a:p>
          <a:p>
            <a:pPr marL="0" indent="0">
              <a:buNone/>
            </a:pPr>
            <a:r>
              <a:rPr lang="ja-JP" altLang="en-US" dirty="0" smtClean="0"/>
              <a:t>この</a:t>
            </a:r>
            <a:r>
              <a:rPr lang="ja-JP" altLang="en-US" dirty="0"/>
              <a:t>アプローチを活用するとエンジンのチューニングが成果を上げているか否かを定量的に測れるし学びの中間目標</a:t>
            </a:r>
            <a:r>
              <a:rPr lang="en-US" altLang="ja-JP" dirty="0"/>
              <a:t>(learning milestone)</a:t>
            </a:r>
            <a:r>
              <a:rPr lang="ja-JP" altLang="en-US" dirty="0"/>
              <a:t>も設定できる。</a:t>
            </a:r>
            <a:endParaRPr kumimoji="1" lang="ja-JP" altLang="en-US" dirty="0"/>
          </a:p>
        </p:txBody>
      </p:sp>
    </p:spTree>
    <p:extLst>
      <p:ext uri="{BB962C8B-B14F-4D97-AF65-F5344CB8AC3E}">
        <p14:creationId xmlns:p14="http://schemas.microsoft.com/office/powerpoint/2010/main" val="775656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プロセス</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dirty="0" smtClean="0"/>
              <a:t>学習</a:t>
            </a:r>
            <a:endParaRPr lang="en-US" altLang="ja-JP" dirty="0" smtClean="0"/>
          </a:p>
          <a:p>
            <a:pPr marL="0" indent="0">
              <a:buNone/>
            </a:pPr>
            <a:r>
              <a:rPr lang="ja-JP" altLang="en-US" dirty="0" smtClean="0"/>
              <a:t>方向転換</a:t>
            </a:r>
            <a:r>
              <a:rPr lang="en-US" altLang="ja-JP" dirty="0" smtClean="0"/>
              <a:t>(</a:t>
            </a:r>
            <a:r>
              <a:rPr lang="ja-JP" altLang="en-US" dirty="0" smtClean="0"/>
              <a:t>あるいは辛抱</a:t>
            </a:r>
            <a:r>
              <a:rPr lang="en-US" altLang="ja-JP" dirty="0" smtClean="0"/>
              <a:t>)</a:t>
            </a:r>
            <a:endParaRPr lang="en-US" altLang="ja-JP" dirty="0"/>
          </a:p>
          <a:p>
            <a:pPr marL="0" indent="0">
              <a:buNone/>
            </a:pPr>
            <a:r>
              <a:rPr lang="ja-JP" altLang="en-US" dirty="0"/>
              <a:t>成長のエンジンを加速させるためのフィードバックループを回す段階で戦略変更の必要性が発生してくる。この変更が「ピボット（方向転換）」である。製品、戦略、成長のエンジンに関する根本的な仮説を新たに策定し、それを検証できるコースに方向転換する。ピボットとは新しい戦略的仮説であり、新しく</a:t>
            </a:r>
            <a:r>
              <a:rPr lang="en-US" altLang="ja-JP" dirty="0"/>
              <a:t>MVP</a:t>
            </a:r>
            <a:r>
              <a:rPr lang="ja-JP" altLang="en-US" dirty="0"/>
              <a:t>で検証しなければならない</a:t>
            </a:r>
            <a:r>
              <a:rPr lang="ja-JP" altLang="en-US" dirty="0" smtClean="0"/>
              <a:t>。</a:t>
            </a:r>
            <a:endParaRPr lang="ja-JP" altLang="en-US" dirty="0"/>
          </a:p>
        </p:txBody>
      </p:sp>
    </p:spTree>
    <p:extLst>
      <p:ext uri="{BB962C8B-B14F-4D97-AF65-F5344CB8AC3E}">
        <p14:creationId xmlns:p14="http://schemas.microsoft.com/office/powerpoint/2010/main" val="39409007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図形グループ 7"/>
          <p:cNvGrpSpPr/>
          <p:nvPr/>
        </p:nvGrpSpPr>
        <p:grpSpPr>
          <a:xfrm>
            <a:off x="4359140" y="4013293"/>
            <a:ext cx="2255408" cy="2261749"/>
            <a:chOff x="2071366" y="1295400"/>
            <a:chExt cx="4967932" cy="4981899"/>
          </a:xfrm>
        </p:grpSpPr>
        <p:sp>
          <p:nvSpPr>
            <p:cNvPr id="9" name="Oval 4"/>
            <p:cNvSpPr/>
            <p:nvPr/>
          </p:nvSpPr>
          <p:spPr>
            <a:xfrm>
              <a:off x="3586321" y="4228200"/>
              <a:ext cx="2385647" cy="811831"/>
            </a:xfrm>
            <a:custGeom>
              <a:avLst/>
              <a:gdLst/>
              <a:ahLst/>
              <a:cxnLst/>
              <a:rect l="l" t="t" r="r" b="b"/>
              <a:pathLst>
                <a:path w="2704975" h="920498">
                  <a:moveTo>
                    <a:pt x="2661361" y="0"/>
                  </a:moveTo>
                  <a:lnTo>
                    <a:pt x="2704975" y="33770"/>
                  </a:lnTo>
                  <a:cubicBezTo>
                    <a:pt x="2373765" y="566748"/>
                    <a:pt x="1782617" y="920498"/>
                    <a:pt x="1108845" y="920498"/>
                  </a:cubicBezTo>
                  <a:cubicBezTo>
                    <a:pt x="724109" y="920498"/>
                    <a:pt x="366314" y="805154"/>
                    <a:pt x="69050" y="605831"/>
                  </a:cubicBezTo>
                  <a:lnTo>
                    <a:pt x="85022" y="706672"/>
                  </a:lnTo>
                  <a:lnTo>
                    <a:pt x="30833" y="715255"/>
                  </a:lnTo>
                  <a:lnTo>
                    <a:pt x="0" y="520577"/>
                  </a:lnTo>
                  <a:lnTo>
                    <a:pt x="191997" y="490168"/>
                  </a:lnTo>
                  <a:lnTo>
                    <a:pt x="200579" y="544357"/>
                  </a:lnTo>
                  <a:lnTo>
                    <a:pt x="99975" y="560291"/>
                  </a:lnTo>
                  <a:cubicBezTo>
                    <a:pt x="388352" y="753781"/>
                    <a:pt x="735536" y="865634"/>
                    <a:pt x="1108845" y="865634"/>
                  </a:cubicBezTo>
                  <a:cubicBezTo>
                    <a:pt x="1764976" y="865634"/>
                    <a:pt x="2340402" y="520101"/>
                    <a:pt x="2661361" y="0"/>
                  </a:cubicBez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0" name="Oval 4"/>
            <p:cNvSpPr/>
            <p:nvPr/>
          </p:nvSpPr>
          <p:spPr>
            <a:xfrm>
              <a:off x="4550233" y="1717444"/>
              <a:ext cx="1769269" cy="1883299"/>
            </a:xfrm>
            <a:custGeom>
              <a:avLst/>
              <a:gdLst/>
              <a:ahLst/>
              <a:cxnLst/>
              <a:rect l="l" t="t" r="r" b="b"/>
              <a:pathLst>
                <a:path w="2006093" h="2135385">
                  <a:moveTo>
                    <a:pt x="15910" y="0"/>
                  </a:moveTo>
                  <a:cubicBezTo>
                    <a:pt x="1056229" y="0"/>
                    <a:pt x="1899574" y="843345"/>
                    <a:pt x="1899574" y="1883664"/>
                  </a:cubicBezTo>
                  <a:lnTo>
                    <a:pt x="1891841" y="2036813"/>
                  </a:lnTo>
                  <a:lnTo>
                    <a:pt x="1976212" y="1982022"/>
                  </a:lnTo>
                  <a:lnTo>
                    <a:pt x="2006093" y="2028034"/>
                  </a:lnTo>
                  <a:lnTo>
                    <a:pt x="1840788" y="2135385"/>
                  </a:lnTo>
                  <a:lnTo>
                    <a:pt x="1734916" y="1972356"/>
                  </a:lnTo>
                  <a:lnTo>
                    <a:pt x="1780928" y="1942475"/>
                  </a:lnTo>
                  <a:lnTo>
                    <a:pt x="1837353" y="2029361"/>
                  </a:lnTo>
                  <a:cubicBezTo>
                    <a:pt x="1842776" y="1981389"/>
                    <a:pt x="1844710" y="1932752"/>
                    <a:pt x="1844710" y="1883664"/>
                  </a:cubicBezTo>
                  <a:cubicBezTo>
                    <a:pt x="1844710" y="873646"/>
                    <a:pt x="1025928" y="54864"/>
                    <a:pt x="15910" y="54864"/>
                  </a:cubicBezTo>
                  <a:lnTo>
                    <a:pt x="12879" y="54977"/>
                  </a:lnTo>
                  <a:lnTo>
                    <a:pt x="0" y="596"/>
                  </a:lnTo>
                  <a:cubicBezTo>
                    <a:pt x="5295" y="22"/>
                    <a:pt x="10600" y="0"/>
                    <a:pt x="15910" y="0"/>
                  </a:cubicBez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 name="Oval 4"/>
            <p:cNvSpPr/>
            <p:nvPr/>
          </p:nvSpPr>
          <p:spPr>
            <a:xfrm>
              <a:off x="2902970" y="1791656"/>
              <a:ext cx="1072074" cy="2368919"/>
            </a:xfrm>
            <a:custGeom>
              <a:avLst/>
              <a:gdLst/>
              <a:ahLst/>
              <a:cxnLst/>
              <a:rect l="l" t="t" r="r" b="b"/>
              <a:pathLst>
                <a:path w="1215575" h="2686008">
                  <a:moveTo>
                    <a:pt x="1030358" y="0"/>
                  </a:moveTo>
                  <a:lnTo>
                    <a:pt x="1215575" y="67413"/>
                  </a:lnTo>
                  <a:lnTo>
                    <a:pt x="1149090" y="250080"/>
                  </a:lnTo>
                  <a:lnTo>
                    <a:pt x="1097535" y="231316"/>
                  </a:lnTo>
                  <a:lnTo>
                    <a:pt x="1133347" y="132922"/>
                  </a:lnTo>
                  <a:cubicBezTo>
                    <a:pt x="497217" y="418065"/>
                    <a:pt x="54864" y="1057135"/>
                    <a:pt x="54864" y="1799519"/>
                  </a:cubicBezTo>
                  <a:cubicBezTo>
                    <a:pt x="54864" y="2115897"/>
                    <a:pt x="135202" y="2413512"/>
                    <a:pt x="276679" y="2673026"/>
                  </a:cubicBezTo>
                  <a:lnTo>
                    <a:pt x="221867" y="2686008"/>
                  </a:lnTo>
                  <a:cubicBezTo>
                    <a:pt x="80093" y="2422010"/>
                    <a:pt x="0" y="2120118"/>
                    <a:pt x="0" y="1799519"/>
                  </a:cubicBezTo>
                  <a:cubicBezTo>
                    <a:pt x="0" y="1037151"/>
                    <a:pt x="452900" y="380563"/>
                    <a:pt x="1104946" y="85532"/>
                  </a:cubicBezTo>
                  <a:lnTo>
                    <a:pt x="1011594" y="51555"/>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Oval 9"/>
            <p:cNvSpPr/>
            <p:nvPr/>
          </p:nvSpPr>
          <p:spPr>
            <a:xfrm>
              <a:off x="4050822" y="1295400"/>
              <a:ext cx="1026884" cy="1026884"/>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800" dirty="0" smtClean="0">
                  <a:latin typeface="Franklin Gothic Demi Cond" pitchFamily="34" charset="0"/>
                </a:rPr>
                <a:t>仮説</a:t>
              </a:r>
              <a:endParaRPr lang="en-US" sz="800" dirty="0">
                <a:latin typeface="Franklin Gothic Demi Cond" pitchFamily="34" charset="0"/>
              </a:endParaRPr>
            </a:p>
          </p:txBody>
        </p:sp>
        <p:sp>
          <p:nvSpPr>
            <p:cNvPr id="13" name="Oval 10"/>
            <p:cNvSpPr/>
            <p:nvPr/>
          </p:nvSpPr>
          <p:spPr>
            <a:xfrm>
              <a:off x="5413848" y="3635519"/>
              <a:ext cx="1026884" cy="1026884"/>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800" dirty="0" smtClean="0">
                  <a:latin typeface="Franklin Gothic Demi Cond" pitchFamily="34" charset="0"/>
                </a:rPr>
                <a:t>製品</a:t>
              </a:r>
              <a:endParaRPr lang="en-US" sz="800" dirty="0">
                <a:latin typeface="Franklin Gothic Demi Cond" pitchFamily="34" charset="0"/>
              </a:endParaRPr>
            </a:p>
          </p:txBody>
        </p:sp>
        <p:sp>
          <p:nvSpPr>
            <p:cNvPr id="14" name="Oval 11"/>
            <p:cNvSpPr/>
            <p:nvPr/>
          </p:nvSpPr>
          <p:spPr>
            <a:xfrm>
              <a:off x="2682540" y="3623242"/>
              <a:ext cx="1026884" cy="1026884"/>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800" dirty="0" smtClean="0">
                  <a:latin typeface="Franklin Gothic Demi Cond" pitchFamily="34" charset="0"/>
                </a:rPr>
                <a:t>データ</a:t>
              </a:r>
              <a:endParaRPr lang="en-US" sz="800" dirty="0">
                <a:latin typeface="Franklin Gothic Demi Cond" pitchFamily="34" charset="0"/>
              </a:endParaRPr>
            </a:p>
          </p:txBody>
        </p:sp>
        <p:sp>
          <p:nvSpPr>
            <p:cNvPr id="15" name="Oval 35"/>
            <p:cNvSpPr/>
            <p:nvPr/>
          </p:nvSpPr>
          <p:spPr>
            <a:xfrm>
              <a:off x="5910264" y="1515831"/>
              <a:ext cx="1129034" cy="1129035"/>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800" dirty="0" smtClean="0">
                  <a:latin typeface="Franklin Gothic Demi Cond" pitchFamily="34" charset="0"/>
                </a:rPr>
                <a:t>構築</a:t>
              </a:r>
              <a:endParaRPr lang="en-US" sz="800" dirty="0">
                <a:latin typeface="Franklin Gothic Demi Cond" pitchFamily="34" charset="0"/>
              </a:endParaRPr>
            </a:p>
          </p:txBody>
        </p:sp>
        <p:sp>
          <p:nvSpPr>
            <p:cNvPr id="16" name="Oval 36"/>
            <p:cNvSpPr/>
            <p:nvPr/>
          </p:nvSpPr>
          <p:spPr>
            <a:xfrm>
              <a:off x="2071366" y="1515831"/>
              <a:ext cx="1129034" cy="1129035"/>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800" dirty="0" smtClean="0">
                  <a:latin typeface="Franklin Gothic Demi Cond" pitchFamily="34" charset="0"/>
                </a:rPr>
                <a:t>学習</a:t>
              </a:r>
              <a:endParaRPr lang="en-US" sz="800" dirty="0">
                <a:latin typeface="Franklin Gothic Demi Cond" pitchFamily="34" charset="0"/>
              </a:endParaRPr>
            </a:p>
          </p:txBody>
        </p:sp>
        <p:sp>
          <p:nvSpPr>
            <p:cNvPr id="17" name="Oval 37"/>
            <p:cNvSpPr/>
            <p:nvPr/>
          </p:nvSpPr>
          <p:spPr>
            <a:xfrm>
              <a:off x="4042611" y="5148264"/>
              <a:ext cx="1129034" cy="1129035"/>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800" dirty="0" smtClean="0">
                  <a:latin typeface="Franklin Gothic Demi Cond" pitchFamily="34" charset="0"/>
                </a:rPr>
                <a:t>計測</a:t>
              </a:r>
              <a:endParaRPr lang="en-US" sz="800" dirty="0">
                <a:latin typeface="Franklin Gothic Demi Cond" pitchFamily="34" charset="0"/>
              </a:endParaRPr>
            </a:p>
          </p:txBody>
        </p:sp>
      </p:grpSp>
      <p:sp>
        <p:nvSpPr>
          <p:cNvPr id="2" name="タイトル 1"/>
          <p:cNvSpPr>
            <a:spLocks noGrp="1"/>
          </p:cNvSpPr>
          <p:nvPr>
            <p:ph type="title"/>
          </p:nvPr>
        </p:nvSpPr>
        <p:spPr/>
        <p:txBody>
          <a:bodyPr/>
          <a:lstStyle/>
          <a:p>
            <a:r>
              <a:rPr kumimoji="1" lang="ja-JP" altLang="en-US" dirty="0" smtClean="0"/>
              <a:t>プロセス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従来の</a:t>
            </a:r>
            <a:r>
              <a:rPr lang="ja-JP" altLang="en-US" dirty="0"/>
              <a:t>スタートアップ方式がさまざまな仮説に基づいて複雑な計画を立てるの対してリーン・スタートアップ方式では構築ー計測ー学習</a:t>
            </a:r>
            <a:r>
              <a:rPr lang="en-US" altLang="ja-JP" dirty="0"/>
              <a:t>(Build-Measure-Learn)</a:t>
            </a:r>
            <a:r>
              <a:rPr lang="ja-JP" altLang="en-US" dirty="0"/>
              <a:t>というフィードバックループをハンドルとして継続的に調整を行う。</a:t>
            </a:r>
            <a:endParaRPr kumimoji="1" lang="ja-JP" altLang="en-US" dirty="0"/>
          </a:p>
        </p:txBody>
      </p:sp>
      <p:graphicFrame>
        <p:nvGraphicFramePr>
          <p:cNvPr id="4" name="図表 3"/>
          <p:cNvGraphicFramePr/>
          <p:nvPr>
            <p:extLst>
              <p:ext uri="{D42A27DB-BD31-4B8C-83A1-F6EECF244321}">
                <p14:modId xmlns:p14="http://schemas.microsoft.com/office/powerpoint/2010/main" val="3813482116"/>
              </p:ext>
            </p:extLst>
          </p:nvPr>
        </p:nvGraphicFramePr>
        <p:xfrm>
          <a:off x="2208464" y="4141536"/>
          <a:ext cx="2740526" cy="2573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テキスト ボックス 4"/>
          <p:cNvSpPr txBox="1"/>
          <p:nvPr/>
        </p:nvSpPr>
        <p:spPr>
          <a:xfrm>
            <a:off x="4593390" y="4432968"/>
            <a:ext cx="1883610" cy="369332"/>
          </a:xfrm>
          <a:prstGeom prst="rect">
            <a:avLst/>
          </a:prstGeom>
          <a:noFill/>
        </p:spPr>
        <p:txBody>
          <a:bodyPr wrap="square" rtlCol="0">
            <a:spAutoFit/>
          </a:bodyPr>
          <a:lstStyle/>
          <a:p>
            <a:r>
              <a:rPr lang="en-US" altLang="ja-JP" dirty="0" smtClean="0"/>
              <a:t>→</a:t>
            </a:r>
            <a:r>
              <a:rPr lang="ja-JP" altLang="en-US" dirty="0" smtClean="0"/>
              <a:t>　</a:t>
            </a:r>
            <a:r>
              <a:rPr kumimoji="1" lang="en-US" altLang="ja-JP" dirty="0" smtClean="0"/>
              <a:t>Optimize</a:t>
            </a:r>
            <a:r>
              <a:rPr kumimoji="1" lang="ja-JP" altLang="en-US" dirty="0" smtClean="0"/>
              <a:t>　</a:t>
            </a:r>
            <a:r>
              <a:rPr lang="en-US" altLang="ja-JP" dirty="0" smtClean="0"/>
              <a:t>→</a:t>
            </a:r>
            <a:endParaRPr kumimoji="1" lang="ja-JP" altLang="en-US" dirty="0"/>
          </a:p>
        </p:txBody>
      </p:sp>
      <p:sp>
        <p:nvSpPr>
          <p:cNvPr id="6" name="テキスト ボックス 5"/>
          <p:cNvSpPr txBox="1"/>
          <p:nvPr/>
        </p:nvSpPr>
        <p:spPr>
          <a:xfrm>
            <a:off x="4783890" y="5194968"/>
            <a:ext cx="1540710" cy="369332"/>
          </a:xfrm>
          <a:prstGeom prst="rect">
            <a:avLst/>
          </a:prstGeom>
          <a:noFill/>
        </p:spPr>
        <p:txBody>
          <a:bodyPr wrap="square" rtlCol="0">
            <a:spAutoFit/>
          </a:bodyPr>
          <a:lstStyle/>
          <a:p>
            <a:r>
              <a:rPr lang="en-US" altLang="ja-JP" dirty="0" smtClean="0"/>
              <a:t>→</a:t>
            </a:r>
            <a:r>
              <a:rPr lang="ja-JP" altLang="en-US" dirty="0" smtClean="0"/>
              <a:t>　</a:t>
            </a:r>
            <a:r>
              <a:rPr lang="en-US" altLang="ja-JP" dirty="0" smtClean="0"/>
              <a:t>Pivot</a:t>
            </a:r>
            <a:r>
              <a:rPr lang="ja-JP" altLang="en-US" dirty="0" smtClean="0"/>
              <a:t>　</a:t>
            </a:r>
            <a:r>
              <a:rPr lang="en-US" altLang="ja-JP" dirty="0" smtClean="0"/>
              <a:t>→</a:t>
            </a:r>
            <a:endParaRPr kumimoji="1" lang="ja-JP" altLang="en-US" dirty="0"/>
          </a:p>
        </p:txBody>
      </p:sp>
      <p:graphicFrame>
        <p:nvGraphicFramePr>
          <p:cNvPr id="7" name="図表 6"/>
          <p:cNvGraphicFramePr/>
          <p:nvPr>
            <p:extLst>
              <p:ext uri="{D42A27DB-BD31-4B8C-83A1-F6EECF244321}">
                <p14:modId xmlns:p14="http://schemas.microsoft.com/office/powerpoint/2010/main" val="2129602462"/>
              </p:ext>
            </p:extLst>
          </p:nvPr>
        </p:nvGraphicFramePr>
        <p:xfrm>
          <a:off x="6210300" y="4141536"/>
          <a:ext cx="2740526" cy="257342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187664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pic>
        <p:nvPicPr>
          <p:cNvPr id="4" name="コンテンツ プレースホルダー 3" descr="engine.jpg"/>
          <p:cNvPicPr>
            <a:picLocks noGrp="1" noChangeAspect="1"/>
          </p:cNvPicPr>
          <p:nvPr>
            <p:ph idx="1"/>
          </p:nvPr>
        </p:nvPicPr>
        <p:blipFill>
          <a:blip r:embed="rId2">
            <a:extLst>
              <a:ext uri="{28A0092B-C50C-407E-A947-70E740481C1C}">
                <a14:useLocalDpi xmlns:a14="http://schemas.microsoft.com/office/drawing/2010/main" val="0"/>
              </a:ext>
            </a:extLst>
          </a:blip>
          <a:srcRect t="11736" b="11736"/>
          <a:stretch>
            <a:fillRect/>
          </a:stretch>
        </p:blipFill>
        <p:spPr/>
      </p:pic>
      <p:sp>
        <p:nvSpPr>
          <p:cNvPr id="5" name="テキスト ボックス 4"/>
          <p:cNvSpPr txBox="1"/>
          <p:nvPr/>
        </p:nvSpPr>
        <p:spPr>
          <a:xfrm>
            <a:off x="1638300" y="5651500"/>
            <a:ext cx="6327373" cy="369332"/>
          </a:xfrm>
          <a:prstGeom prst="rect">
            <a:avLst/>
          </a:prstGeom>
          <a:noFill/>
        </p:spPr>
        <p:txBody>
          <a:bodyPr wrap="none" rtlCol="0">
            <a:spAutoFit/>
          </a:bodyPr>
          <a:lstStyle/>
          <a:p>
            <a:r>
              <a:rPr lang="pl-PL" altLang="ja-JP" dirty="0" err="1">
                <a:solidFill>
                  <a:srgbClr val="F5C201"/>
                </a:solidFill>
              </a:rPr>
              <a:t>https</a:t>
            </a:r>
            <a:r>
              <a:rPr lang="pl-PL" altLang="ja-JP" dirty="0">
                <a:solidFill>
                  <a:srgbClr val="F5C201"/>
                </a:solidFill>
              </a:rPr>
              <a:t>://</a:t>
            </a:r>
            <a:r>
              <a:rPr lang="pl-PL" altLang="ja-JP" dirty="0" err="1">
                <a:solidFill>
                  <a:srgbClr val="F5C201"/>
                </a:solidFill>
              </a:rPr>
              <a:t>www.flickr.com</a:t>
            </a:r>
            <a:r>
              <a:rPr lang="pl-PL" altLang="ja-JP" dirty="0">
                <a:solidFill>
                  <a:srgbClr val="F5C201"/>
                </a:solidFill>
              </a:rPr>
              <a:t>/</a:t>
            </a:r>
            <a:r>
              <a:rPr lang="pl-PL" altLang="ja-JP" dirty="0" err="1">
                <a:solidFill>
                  <a:srgbClr val="F5C201"/>
                </a:solidFill>
              </a:rPr>
              <a:t>photos</a:t>
            </a:r>
            <a:r>
              <a:rPr lang="pl-PL" altLang="ja-JP" dirty="0">
                <a:solidFill>
                  <a:srgbClr val="F5C201"/>
                </a:solidFill>
              </a:rPr>
              <a:t>/16982169@N03/3258290031/</a:t>
            </a:r>
            <a:endParaRPr kumimoji="1" lang="ja-JP" altLang="en-US" dirty="0">
              <a:solidFill>
                <a:srgbClr val="F5C201"/>
              </a:solidFill>
            </a:endParaRPr>
          </a:p>
        </p:txBody>
      </p:sp>
      <p:sp>
        <p:nvSpPr>
          <p:cNvPr id="6" name="テキスト ボックス 5"/>
          <p:cNvSpPr txBox="1"/>
          <p:nvPr/>
        </p:nvSpPr>
        <p:spPr>
          <a:xfrm>
            <a:off x="647700" y="1930400"/>
            <a:ext cx="6745356" cy="461665"/>
          </a:xfrm>
          <a:prstGeom prst="rect">
            <a:avLst/>
          </a:prstGeom>
          <a:noFill/>
        </p:spPr>
        <p:txBody>
          <a:bodyPr wrap="none" rtlCol="0">
            <a:spAutoFit/>
          </a:bodyPr>
          <a:lstStyle/>
          <a:p>
            <a:r>
              <a:rPr kumimoji="1" lang="ja-JP" altLang="en-US" sz="2400" dirty="0" smtClean="0">
                <a:solidFill>
                  <a:srgbClr val="3366FF"/>
                </a:solidFill>
              </a:rPr>
              <a:t>ビジネスの価値を生み出す成長エンジンを作ったら</a:t>
            </a:r>
            <a:endParaRPr kumimoji="1" lang="ja-JP" altLang="en-US" sz="2400" dirty="0">
              <a:solidFill>
                <a:srgbClr val="3366FF"/>
              </a:solidFill>
            </a:endParaRPr>
          </a:p>
        </p:txBody>
      </p:sp>
    </p:spTree>
    <p:extLst>
      <p:ext uri="{BB962C8B-B14F-4D97-AF65-F5344CB8AC3E}">
        <p14:creationId xmlns:p14="http://schemas.microsoft.com/office/powerpoint/2010/main" val="3338580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構成</a:t>
            </a:r>
            <a:endParaRPr kumimoji="1" lang="ja-JP" altLang="en-US" dirty="0"/>
          </a:p>
        </p:txBody>
      </p:sp>
      <p:sp>
        <p:nvSpPr>
          <p:cNvPr id="3" name="コンテンツ プレースホルダー 2"/>
          <p:cNvSpPr>
            <a:spLocks noGrp="1"/>
          </p:cNvSpPr>
          <p:nvPr>
            <p:ph idx="1"/>
          </p:nvPr>
        </p:nvSpPr>
        <p:spPr/>
        <p:txBody>
          <a:bodyPr/>
          <a:lstStyle/>
          <a:p>
            <a:pPr marL="342900" indent="-342900">
              <a:buFont typeface="Arial"/>
              <a:buChar char="•"/>
            </a:pPr>
            <a:r>
              <a:rPr kumimoji="1" lang="ja-JP" altLang="en-US" dirty="0" smtClean="0"/>
              <a:t>第一部　顧客開発モデル</a:t>
            </a:r>
            <a:endParaRPr kumimoji="1" lang="en-US" altLang="ja-JP" dirty="0" smtClean="0"/>
          </a:p>
          <a:p>
            <a:pPr marL="342900" indent="-342900">
              <a:buFont typeface="Arial"/>
              <a:buChar char="•"/>
            </a:pPr>
            <a:r>
              <a:rPr lang="ja-JP" altLang="en-US" dirty="0" smtClean="0"/>
              <a:t>第二部　リーンスタートアップ</a:t>
            </a:r>
            <a:endParaRPr lang="en-US" altLang="ja-JP" dirty="0" smtClean="0"/>
          </a:p>
          <a:p>
            <a:pPr marL="342900" indent="-342900">
              <a:buFont typeface="Arial"/>
              <a:buChar char="•"/>
            </a:pPr>
            <a:r>
              <a:rPr kumimoji="1" lang="ja-JP" altLang="en-US" dirty="0" smtClean="0"/>
              <a:t>第三部　リーンキャンバス</a:t>
            </a:r>
            <a:endParaRPr kumimoji="1" lang="ja-JP" altLang="en-US" dirty="0"/>
          </a:p>
        </p:txBody>
      </p:sp>
    </p:spTree>
    <p:extLst>
      <p:ext uri="{BB962C8B-B14F-4D97-AF65-F5344CB8AC3E}">
        <p14:creationId xmlns:p14="http://schemas.microsoft.com/office/powerpoint/2010/main" val="34577921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pic>
        <p:nvPicPr>
          <p:cNvPr id="4" name="コンテンツ プレースホルダー 3" descr="agile_operation_01.png"/>
          <p:cNvPicPr>
            <a:picLocks noGrp="1" noChangeAspect="1"/>
          </p:cNvPicPr>
          <p:nvPr>
            <p:ph idx="1"/>
          </p:nvPr>
        </p:nvPicPr>
        <p:blipFill>
          <a:blip r:embed="rId2">
            <a:extLst>
              <a:ext uri="{28A0092B-C50C-407E-A947-70E740481C1C}">
                <a14:useLocalDpi xmlns:a14="http://schemas.microsoft.com/office/drawing/2010/main" val="0"/>
              </a:ext>
            </a:extLst>
          </a:blip>
          <a:srcRect l="17214" r="17214"/>
          <a:stretch>
            <a:fillRect/>
          </a:stretch>
        </p:blipFill>
        <p:spPr/>
      </p:pic>
      <p:sp>
        <p:nvSpPr>
          <p:cNvPr id="5" name="テキスト ボックス 4"/>
          <p:cNvSpPr txBox="1"/>
          <p:nvPr/>
        </p:nvSpPr>
        <p:spPr>
          <a:xfrm>
            <a:off x="647700" y="1930400"/>
            <a:ext cx="4253087" cy="830997"/>
          </a:xfrm>
          <a:prstGeom prst="rect">
            <a:avLst/>
          </a:prstGeom>
          <a:noFill/>
        </p:spPr>
        <p:txBody>
          <a:bodyPr wrap="none" rtlCol="0">
            <a:spAutoFit/>
          </a:bodyPr>
          <a:lstStyle/>
          <a:p>
            <a:r>
              <a:rPr kumimoji="1" lang="ja-JP" altLang="en-US" sz="2400" dirty="0" smtClean="0">
                <a:solidFill>
                  <a:srgbClr val="3366FF"/>
                </a:solidFill>
              </a:rPr>
              <a:t>価値を実現するプロダクトを作り</a:t>
            </a:r>
            <a:endParaRPr kumimoji="1" lang="en-US" altLang="ja-JP" sz="2400" dirty="0" smtClean="0">
              <a:solidFill>
                <a:srgbClr val="3366FF"/>
              </a:solidFill>
            </a:endParaRPr>
          </a:p>
          <a:p>
            <a:r>
              <a:rPr lang="ja-JP" altLang="en-US" sz="2400" dirty="0" smtClean="0">
                <a:solidFill>
                  <a:srgbClr val="3366FF"/>
                </a:solidFill>
              </a:rPr>
              <a:t>（最初は</a:t>
            </a:r>
            <a:r>
              <a:rPr lang="en-US" altLang="ja-JP" sz="2400" dirty="0" smtClean="0">
                <a:solidFill>
                  <a:srgbClr val="3366FF"/>
                </a:solidFill>
              </a:rPr>
              <a:t>MVP</a:t>
            </a:r>
            <a:r>
              <a:rPr lang="ja-JP" altLang="en-US" sz="2400" dirty="0" smtClean="0">
                <a:solidFill>
                  <a:srgbClr val="3366FF"/>
                </a:solidFill>
              </a:rPr>
              <a:t>で）</a:t>
            </a:r>
            <a:endParaRPr kumimoji="1" lang="ja-JP" altLang="en-US" sz="2400" dirty="0">
              <a:solidFill>
                <a:srgbClr val="3366FF"/>
              </a:solidFill>
            </a:endParaRPr>
          </a:p>
        </p:txBody>
      </p:sp>
    </p:spTree>
    <p:extLst>
      <p:ext uri="{BB962C8B-B14F-4D97-AF65-F5344CB8AC3E}">
        <p14:creationId xmlns:p14="http://schemas.microsoft.com/office/powerpoint/2010/main" val="2127591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pic>
        <p:nvPicPr>
          <p:cNvPr id="4" name="コンテンツ プレースホルダー 3" descr="dashboard.jpg"/>
          <p:cNvPicPr>
            <a:picLocks noGrp="1" noChangeAspect="1"/>
          </p:cNvPicPr>
          <p:nvPr>
            <p:ph idx="1"/>
          </p:nvPr>
        </p:nvPicPr>
        <p:blipFill>
          <a:blip r:embed="rId2">
            <a:extLst>
              <a:ext uri="{28A0092B-C50C-407E-A947-70E740481C1C}">
                <a14:useLocalDpi xmlns:a14="http://schemas.microsoft.com/office/drawing/2010/main" val="0"/>
              </a:ext>
            </a:extLst>
          </a:blip>
          <a:srcRect l="12432" r="12432"/>
          <a:stretch>
            <a:fillRect/>
          </a:stretch>
        </p:blipFill>
        <p:spPr/>
      </p:pic>
      <p:sp>
        <p:nvSpPr>
          <p:cNvPr id="5" name="テキスト ボックス 4"/>
          <p:cNvSpPr txBox="1"/>
          <p:nvPr/>
        </p:nvSpPr>
        <p:spPr>
          <a:xfrm>
            <a:off x="2314084" y="5756831"/>
            <a:ext cx="5763116" cy="369332"/>
          </a:xfrm>
          <a:prstGeom prst="rect">
            <a:avLst/>
          </a:prstGeom>
          <a:noFill/>
        </p:spPr>
        <p:txBody>
          <a:bodyPr wrap="none" rtlCol="0">
            <a:spAutoFit/>
          </a:bodyPr>
          <a:lstStyle/>
          <a:p>
            <a:r>
              <a:rPr lang="en-US" altLang="ja-JP" dirty="0">
                <a:solidFill>
                  <a:schemeClr val="accent2"/>
                </a:solidFill>
              </a:rPr>
              <a:t>https://</a:t>
            </a:r>
            <a:r>
              <a:rPr lang="en-US" altLang="ja-JP" dirty="0" err="1">
                <a:solidFill>
                  <a:schemeClr val="accent2"/>
                </a:solidFill>
              </a:rPr>
              <a:t>www.flickr.com</a:t>
            </a:r>
            <a:r>
              <a:rPr lang="en-US" altLang="ja-JP" dirty="0">
                <a:solidFill>
                  <a:schemeClr val="accent2"/>
                </a:solidFill>
              </a:rPr>
              <a:t>/photos/</a:t>
            </a:r>
            <a:r>
              <a:rPr lang="en-US" altLang="ja-JP" dirty="0" err="1">
                <a:solidFill>
                  <a:schemeClr val="accent2"/>
                </a:solidFill>
              </a:rPr>
              <a:t>alekcander</a:t>
            </a:r>
            <a:r>
              <a:rPr lang="en-US" altLang="ja-JP" dirty="0">
                <a:solidFill>
                  <a:schemeClr val="accent2"/>
                </a:solidFill>
              </a:rPr>
              <a:t>/7090978347/</a:t>
            </a:r>
            <a:endParaRPr kumimoji="1" lang="ja-JP" altLang="en-US" dirty="0">
              <a:solidFill>
                <a:schemeClr val="accent2"/>
              </a:solidFill>
            </a:endParaRPr>
          </a:p>
        </p:txBody>
      </p:sp>
      <p:sp>
        <p:nvSpPr>
          <p:cNvPr id="6" name="テキスト ボックス 5"/>
          <p:cNvSpPr txBox="1"/>
          <p:nvPr/>
        </p:nvSpPr>
        <p:spPr>
          <a:xfrm>
            <a:off x="5130800" y="1930399"/>
            <a:ext cx="2845250" cy="461665"/>
          </a:xfrm>
          <a:prstGeom prst="rect">
            <a:avLst/>
          </a:prstGeom>
          <a:noFill/>
        </p:spPr>
        <p:txBody>
          <a:bodyPr wrap="none" rtlCol="0">
            <a:spAutoFit/>
          </a:bodyPr>
          <a:lstStyle/>
          <a:p>
            <a:r>
              <a:rPr kumimoji="1" lang="ja-JP" altLang="en-US" sz="2400" dirty="0" smtClean="0">
                <a:solidFill>
                  <a:srgbClr val="3366FF"/>
                </a:solidFill>
              </a:rPr>
              <a:t>プロダクトを計測して</a:t>
            </a:r>
            <a:endParaRPr kumimoji="1" lang="ja-JP" altLang="en-US" sz="2400" dirty="0">
              <a:solidFill>
                <a:srgbClr val="3366FF"/>
              </a:solidFill>
            </a:endParaRPr>
          </a:p>
        </p:txBody>
      </p:sp>
    </p:spTree>
    <p:extLst>
      <p:ext uri="{BB962C8B-B14F-4D97-AF65-F5344CB8AC3E}">
        <p14:creationId xmlns:p14="http://schemas.microsoft.com/office/powerpoint/2010/main" val="3888427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pic>
        <p:nvPicPr>
          <p:cNvPr id="4" name="コンテンツ プレースホルダー 3" descr="steering.jpg"/>
          <p:cNvPicPr>
            <a:picLocks noGrp="1" noChangeAspect="1"/>
          </p:cNvPicPr>
          <p:nvPr>
            <p:ph idx="1"/>
          </p:nvPr>
        </p:nvPicPr>
        <p:blipFill>
          <a:blip r:embed="rId2">
            <a:extLst>
              <a:ext uri="{28A0092B-C50C-407E-A947-70E740481C1C}">
                <a14:useLocalDpi xmlns:a14="http://schemas.microsoft.com/office/drawing/2010/main" val="0"/>
              </a:ext>
            </a:extLst>
          </a:blip>
          <a:srcRect t="6682" b="6682"/>
          <a:stretch>
            <a:fillRect/>
          </a:stretch>
        </p:blipFill>
        <p:spPr/>
      </p:pic>
      <p:sp>
        <p:nvSpPr>
          <p:cNvPr id="5" name="テキスト ボックス 4"/>
          <p:cNvSpPr txBox="1"/>
          <p:nvPr/>
        </p:nvSpPr>
        <p:spPr>
          <a:xfrm>
            <a:off x="1698531" y="5756831"/>
            <a:ext cx="6378669" cy="369332"/>
          </a:xfrm>
          <a:prstGeom prst="rect">
            <a:avLst/>
          </a:prstGeom>
          <a:noFill/>
        </p:spPr>
        <p:txBody>
          <a:bodyPr wrap="none" rtlCol="0">
            <a:spAutoFit/>
          </a:bodyPr>
          <a:lstStyle/>
          <a:p>
            <a:r>
              <a:rPr lang="en-US" altLang="ja-JP" dirty="0">
                <a:solidFill>
                  <a:srgbClr val="F5C201"/>
                </a:solidFill>
              </a:rPr>
              <a:t>https://</a:t>
            </a:r>
            <a:r>
              <a:rPr lang="en-US" altLang="ja-JP" dirty="0" err="1">
                <a:solidFill>
                  <a:srgbClr val="F5C201"/>
                </a:solidFill>
              </a:rPr>
              <a:t>www.flickr.com</a:t>
            </a:r>
            <a:r>
              <a:rPr lang="en-US" altLang="ja-JP" dirty="0">
                <a:solidFill>
                  <a:srgbClr val="F5C201"/>
                </a:solidFill>
              </a:rPr>
              <a:t>/photos/</a:t>
            </a:r>
            <a:r>
              <a:rPr lang="en-US" altLang="ja-JP" dirty="0" err="1">
                <a:solidFill>
                  <a:srgbClr val="F5C201"/>
                </a:solidFill>
              </a:rPr>
              <a:t>stevensnodgrass</a:t>
            </a:r>
            <a:r>
              <a:rPr lang="en-US" altLang="ja-JP" dirty="0">
                <a:solidFill>
                  <a:srgbClr val="F5C201"/>
                </a:solidFill>
              </a:rPr>
              <a:t>/8630272192/</a:t>
            </a:r>
            <a:endParaRPr kumimoji="1" lang="ja-JP" altLang="en-US" dirty="0">
              <a:solidFill>
                <a:srgbClr val="F5C201"/>
              </a:solidFill>
            </a:endParaRPr>
          </a:p>
        </p:txBody>
      </p:sp>
      <p:sp>
        <p:nvSpPr>
          <p:cNvPr id="6" name="テキスト ボックス 5"/>
          <p:cNvSpPr txBox="1"/>
          <p:nvPr/>
        </p:nvSpPr>
        <p:spPr>
          <a:xfrm>
            <a:off x="2400300" y="1896765"/>
            <a:ext cx="5571958" cy="461665"/>
          </a:xfrm>
          <a:prstGeom prst="rect">
            <a:avLst/>
          </a:prstGeom>
          <a:noFill/>
        </p:spPr>
        <p:txBody>
          <a:bodyPr wrap="none" rtlCol="0">
            <a:spAutoFit/>
          </a:bodyPr>
          <a:lstStyle/>
          <a:p>
            <a:r>
              <a:rPr kumimoji="1" lang="ja-JP" altLang="en-US" sz="2400" dirty="0" smtClean="0">
                <a:solidFill>
                  <a:srgbClr val="3366FF"/>
                </a:solidFill>
              </a:rPr>
              <a:t>フィードバックループを回しながら学習して</a:t>
            </a:r>
            <a:endParaRPr kumimoji="1" lang="ja-JP" altLang="en-US" sz="2400" dirty="0">
              <a:solidFill>
                <a:srgbClr val="3366FF"/>
              </a:solidFill>
            </a:endParaRPr>
          </a:p>
        </p:txBody>
      </p:sp>
    </p:spTree>
    <p:extLst>
      <p:ext uri="{BB962C8B-B14F-4D97-AF65-F5344CB8AC3E}">
        <p14:creationId xmlns:p14="http://schemas.microsoft.com/office/powerpoint/2010/main" val="1658169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pic>
        <p:nvPicPr>
          <p:cNvPr id="4" name="コンテンツ プレースホルダー 3" descr="tuning.jpg"/>
          <p:cNvPicPr>
            <a:picLocks noGrp="1" noChangeAspect="1"/>
          </p:cNvPicPr>
          <p:nvPr>
            <p:ph idx="1"/>
          </p:nvPr>
        </p:nvPicPr>
        <p:blipFill>
          <a:blip r:embed="rId2">
            <a:extLst>
              <a:ext uri="{28A0092B-C50C-407E-A947-70E740481C1C}">
                <a14:useLocalDpi xmlns:a14="http://schemas.microsoft.com/office/drawing/2010/main" val="0"/>
              </a:ext>
            </a:extLst>
          </a:blip>
          <a:srcRect t="6784" b="6784"/>
          <a:stretch>
            <a:fillRect/>
          </a:stretch>
        </p:blipFill>
        <p:spPr/>
      </p:pic>
      <p:sp>
        <p:nvSpPr>
          <p:cNvPr id="5" name="テキスト ボックス 4"/>
          <p:cNvSpPr txBox="1"/>
          <p:nvPr/>
        </p:nvSpPr>
        <p:spPr>
          <a:xfrm>
            <a:off x="2257331" y="5756831"/>
            <a:ext cx="5775940" cy="369332"/>
          </a:xfrm>
          <a:prstGeom prst="rect">
            <a:avLst/>
          </a:prstGeom>
          <a:noFill/>
        </p:spPr>
        <p:txBody>
          <a:bodyPr wrap="none" rtlCol="0">
            <a:spAutoFit/>
          </a:bodyPr>
          <a:lstStyle/>
          <a:p>
            <a:r>
              <a:rPr lang="en-US" altLang="ja-JP" dirty="0">
                <a:solidFill>
                  <a:srgbClr val="F5C201"/>
                </a:solidFill>
              </a:rPr>
              <a:t>https://</a:t>
            </a:r>
            <a:r>
              <a:rPr lang="en-US" altLang="ja-JP" dirty="0" err="1">
                <a:solidFill>
                  <a:srgbClr val="F5C201"/>
                </a:solidFill>
              </a:rPr>
              <a:t>www.flickr.com</a:t>
            </a:r>
            <a:r>
              <a:rPr lang="en-US" altLang="ja-JP" dirty="0">
                <a:solidFill>
                  <a:srgbClr val="F5C201"/>
                </a:solidFill>
              </a:rPr>
              <a:t>/photos/</a:t>
            </a:r>
            <a:r>
              <a:rPr lang="en-US" altLang="ja-JP" dirty="0" err="1">
                <a:solidFill>
                  <a:srgbClr val="F5C201"/>
                </a:solidFill>
              </a:rPr>
              <a:t>campdarby</a:t>
            </a:r>
            <a:r>
              <a:rPr lang="en-US" altLang="ja-JP" dirty="0">
                <a:solidFill>
                  <a:srgbClr val="F5C201"/>
                </a:solidFill>
              </a:rPr>
              <a:t>/5880740292/</a:t>
            </a:r>
            <a:endParaRPr kumimoji="1" lang="ja-JP" altLang="en-US" dirty="0">
              <a:solidFill>
                <a:srgbClr val="F5C201"/>
              </a:solidFill>
            </a:endParaRPr>
          </a:p>
        </p:txBody>
      </p:sp>
      <p:sp>
        <p:nvSpPr>
          <p:cNvPr id="6" name="テキスト ボックス 5"/>
          <p:cNvSpPr txBox="1"/>
          <p:nvPr/>
        </p:nvSpPr>
        <p:spPr>
          <a:xfrm>
            <a:off x="3644900" y="1905000"/>
            <a:ext cx="4365298" cy="461665"/>
          </a:xfrm>
          <a:prstGeom prst="rect">
            <a:avLst/>
          </a:prstGeom>
          <a:noFill/>
        </p:spPr>
        <p:txBody>
          <a:bodyPr wrap="none" rtlCol="0">
            <a:spAutoFit/>
          </a:bodyPr>
          <a:lstStyle/>
          <a:p>
            <a:r>
              <a:rPr lang="ja-JP" altLang="en-US" sz="2400" dirty="0" smtClean="0">
                <a:solidFill>
                  <a:srgbClr val="3366FF"/>
                </a:solidFill>
              </a:rPr>
              <a:t>成長エンジンをチューニングして</a:t>
            </a:r>
            <a:endParaRPr kumimoji="1" lang="ja-JP" altLang="en-US" sz="2400" dirty="0">
              <a:solidFill>
                <a:srgbClr val="3366FF"/>
              </a:solidFill>
            </a:endParaRPr>
          </a:p>
        </p:txBody>
      </p:sp>
    </p:spTree>
    <p:extLst>
      <p:ext uri="{BB962C8B-B14F-4D97-AF65-F5344CB8AC3E}">
        <p14:creationId xmlns:p14="http://schemas.microsoft.com/office/powerpoint/2010/main" val="33294784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pic>
        <p:nvPicPr>
          <p:cNvPr id="4" name="コンテンツ プレースホルダー 3" descr="speed.jpg"/>
          <p:cNvPicPr>
            <a:picLocks noGrp="1" noChangeAspect="1"/>
          </p:cNvPicPr>
          <p:nvPr>
            <p:ph idx="1"/>
          </p:nvPr>
        </p:nvPicPr>
        <p:blipFill>
          <a:blip r:embed="rId2">
            <a:extLst>
              <a:ext uri="{28A0092B-C50C-407E-A947-70E740481C1C}">
                <a14:useLocalDpi xmlns:a14="http://schemas.microsoft.com/office/drawing/2010/main" val="0"/>
              </a:ext>
            </a:extLst>
          </a:blip>
          <a:srcRect t="6886" b="6886"/>
          <a:stretch>
            <a:fillRect/>
          </a:stretch>
        </p:blipFill>
        <p:spPr/>
      </p:pic>
      <p:sp>
        <p:nvSpPr>
          <p:cNvPr id="5" name="テキスト ボックス 4"/>
          <p:cNvSpPr txBox="1"/>
          <p:nvPr/>
        </p:nvSpPr>
        <p:spPr>
          <a:xfrm>
            <a:off x="2429500" y="5756831"/>
            <a:ext cx="5647700" cy="369332"/>
          </a:xfrm>
          <a:prstGeom prst="rect">
            <a:avLst/>
          </a:prstGeom>
          <a:noFill/>
        </p:spPr>
        <p:txBody>
          <a:bodyPr wrap="none" rtlCol="0">
            <a:spAutoFit/>
          </a:bodyPr>
          <a:lstStyle/>
          <a:p>
            <a:r>
              <a:rPr lang="en-US" altLang="ja-JP" dirty="0">
                <a:solidFill>
                  <a:srgbClr val="F5C201"/>
                </a:solidFill>
              </a:rPr>
              <a:t>https://</a:t>
            </a:r>
            <a:r>
              <a:rPr lang="en-US" altLang="ja-JP" dirty="0" err="1">
                <a:solidFill>
                  <a:srgbClr val="F5C201"/>
                </a:solidFill>
              </a:rPr>
              <a:t>www.flickr.com</a:t>
            </a:r>
            <a:r>
              <a:rPr lang="en-US" altLang="ja-JP" dirty="0">
                <a:solidFill>
                  <a:srgbClr val="F5C201"/>
                </a:solidFill>
              </a:rPr>
              <a:t>/photos/</a:t>
            </a:r>
            <a:r>
              <a:rPr lang="en-US" altLang="ja-JP" dirty="0" err="1">
                <a:solidFill>
                  <a:srgbClr val="F5C201"/>
                </a:solidFill>
              </a:rPr>
              <a:t>albargan</a:t>
            </a:r>
            <a:r>
              <a:rPr lang="en-US" altLang="ja-JP" dirty="0">
                <a:solidFill>
                  <a:srgbClr val="F5C201"/>
                </a:solidFill>
              </a:rPr>
              <a:t>/11352337044/</a:t>
            </a:r>
            <a:endParaRPr kumimoji="1" lang="ja-JP" altLang="en-US" dirty="0">
              <a:solidFill>
                <a:srgbClr val="F5C201"/>
              </a:solidFill>
            </a:endParaRPr>
          </a:p>
        </p:txBody>
      </p:sp>
      <p:sp>
        <p:nvSpPr>
          <p:cNvPr id="6" name="テキスト ボックス 5"/>
          <p:cNvSpPr txBox="1"/>
          <p:nvPr/>
        </p:nvSpPr>
        <p:spPr>
          <a:xfrm>
            <a:off x="4608167" y="1930400"/>
            <a:ext cx="3280465" cy="461665"/>
          </a:xfrm>
          <a:prstGeom prst="rect">
            <a:avLst/>
          </a:prstGeom>
          <a:noFill/>
        </p:spPr>
        <p:txBody>
          <a:bodyPr wrap="none" rtlCol="0">
            <a:spAutoFit/>
          </a:bodyPr>
          <a:lstStyle/>
          <a:p>
            <a:r>
              <a:rPr lang="ja-JP" altLang="en-US" sz="2400" dirty="0" smtClean="0">
                <a:solidFill>
                  <a:srgbClr val="3366FF"/>
                </a:solidFill>
              </a:rPr>
              <a:t>ビジネスを加速させろ！</a:t>
            </a:r>
            <a:endParaRPr kumimoji="1" lang="ja-JP" altLang="en-US" sz="2400" dirty="0">
              <a:solidFill>
                <a:srgbClr val="3366FF"/>
              </a:solidFill>
            </a:endParaRPr>
          </a:p>
        </p:txBody>
      </p:sp>
    </p:spTree>
    <p:extLst>
      <p:ext uri="{BB962C8B-B14F-4D97-AF65-F5344CB8AC3E}">
        <p14:creationId xmlns:p14="http://schemas.microsoft.com/office/powerpoint/2010/main" val="10022532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kumimoji="1" lang="en-US" altLang="ja-JP" dirty="0" smtClean="0"/>
              <a:t>3</a:t>
            </a:r>
            <a:r>
              <a:rPr kumimoji="1" lang="ja-JP" altLang="en-US" dirty="0" smtClean="0"/>
              <a:t>部構成</a:t>
            </a:r>
            <a:endParaRPr kumimoji="1" lang="ja-JP" altLang="en-US" dirty="0"/>
          </a:p>
        </p:txBody>
      </p:sp>
      <p:sp>
        <p:nvSpPr>
          <p:cNvPr id="3" name="コンテンツ プレースホルダー 2"/>
          <p:cNvSpPr>
            <a:spLocks noGrp="1"/>
          </p:cNvSpPr>
          <p:nvPr>
            <p:ph idx="1"/>
          </p:nvPr>
        </p:nvSpPr>
        <p:spPr/>
        <p:txBody>
          <a:bodyPr>
            <a:normAutofit/>
          </a:bodyPr>
          <a:lstStyle/>
          <a:p>
            <a:pPr marL="457200" indent="-457200">
              <a:buFont typeface="+mj-lt"/>
              <a:buAutoNum type="arabicPeriod"/>
            </a:pPr>
            <a:r>
              <a:rPr lang="ja-JP" altLang="en-US" dirty="0" smtClean="0"/>
              <a:t>イントロ</a:t>
            </a:r>
            <a:endParaRPr lang="en-US" altLang="ja-JP" dirty="0" smtClean="0"/>
          </a:p>
          <a:p>
            <a:pPr marL="457200" indent="-457200">
              <a:buFont typeface="+mj-lt"/>
              <a:buAutoNum type="arabicPeriod"/>
            </a:pPr>
            <a:r>
              <a:rPr lang="ja-JP" altLang="en-US" dirty="0" smtClean="0"/>
              <a:t>スタートアップの３つのステージ</a:t>
            </a:r>
            <a:endParaRPr lang="en-US" altLang="ja-JP" dirty="0" smtClean="0"/>
          </a:p>
          <a:p>
            <a:pPr marL="457200" indent="-457200">
              <a:buFont typeface="+mj-lt"/>
              <a:buAutoNum type="arabicPeriod"/>
            </a:pPr>
            <a:r>
              <a:rPr lang="ja-JP" altLang="en-US" dirty="0" smtClean="0"/>
              <a:t>プラン</a:t>
            </a:r>
            <a:r>
              <a:rPr lang="en-US" altLang="ja-JP" dirty="0"/>
              <a:t>A</a:t>
            </a:r>
            <a:r>
              <a:rPr lang="ja-JP" altLang="en-US" dirty="0"/>
              <a:t>を文書化する</a:t>
            </a:r>
          </a:p>
          <a:p>
            <a:pPr marL="457200" indent="-457200">
              <a:buFont typeface="+mj-lt"/>
              <a:buAutoNum type="arabicPeriod"/>
            </a:pPr>
            <a:r>
              <a:rPr lang="ja-JP" altLang="en-US" dirty="0" smtClean="0"/>
              <a:t>プラン</a:t>
            </a:r>
            <a:r>
              <a:rPr lang="ja-JP" altLang="en-US" dirty="0"/>
              <a:t>で最もリスクの高い部分を見つける</a:t>
            </a:r>
          </a:p>
          <a:p>
            <a:pPr marL="457200" indent="-457200">
              <a:buFont typeface="+mj-lt"/>
              <a:buAutoNum type="arabicPeriod"/>
            </a:pPr>
            <a:r>
              <a:rPr lang="ja-JP" altLang="en-US" dirty="0" smtClean="0"/>
              <a:t>プラン</a:t>
            </a:r>
            <a:r>
              <a:rPr lang="ja-JP" altLang="en-US" dirty="0"/>
              <a:t>を体系的にテスト</a:t>
            </a:r>
            <a:r>
              <a:rPr lang="ja-JP" altLang="en-US" dirty="0" smtClean="0"/>
              <a:t>する</a:t>
            </a:r>
            <a:endParaRPr lang="ja-JP" altLang="en-US" dirty="0"/>
          </a:p>
        </p:txBody>
      </p:sp>
    </p:spTree>
    <p:extLst>
      <p:ext uri="{BB962C8B-B14F-4D97-AF65-F5344CB8AC3E}">
        <p14:creationId xmlns:p14="http://schemas.microsoft.com/office/powerpoint/2010/main" val="36779794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イントロ</a:t>
            </a:r>
            <a:endParaRPr kumimoji="1" lang="ja-JP" altLang="en-US" dirty="0"/>
          </a:p>
        </p:txBody>
      </p:sp>
      <p:graphicFrame>
        <p:nvGraphicFramePr>
          <p:cNvPr id="7" name="図表 6"/>
          <p:cNvGraphicFramePr/>
          <p:nvPr>
            <p:extLst>
              <p:ext uri="{D42A27DB-BD31-4B8C-83A1-F6EECF244321}">
                <p14:modId xmlns:p14="http://schemas.microsoft.com/office/powerpoint/2010/main" val="1031801237"/>
              </p:ext>
            </p:extLst>
          </p:nvPr>
        </p:nvGraphicFramePr>
        <p:xfrm>
          <a:off x="4978400" y="3378200"/>
          <a:ext cx="3243179" cy="30319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コンテンツ プレースホルダー 8"/>
          <p:cNvSpPr>
            <a:spLocks noGrp="1"/>
          </p:cNvSpPr>
          <p:nvPr>
            <p:ph idx="1"/>
          </p:nvPr>
        </p:nvSpPr>
        <p:spPr>
          <a:xfrm>
            <a:off x="639679" y="1537018"/>
            <a:ext cx="7620000" cy="4373563"/>
          </a:xfrm>
        </p:spPr>
        <p:txBody>
          <a:bodyPr/>
          <a:lstStyle/>
          <a:p>
            <a:r>
              <a:rPr lang="ja-JP" altLang="en-US" dirty="0"/>
              <a:t>リーンスタートアップ・・・ビジネスにおける価値を作り出すための</a:t>
            </a:r>
            <a:r>
              <a:rPr lang="ja-JP" altLang="en-US" dirty="0" smtClean="0"/>
              <a:t>方法</a:t>
            </a:r>
            <a:endParaRPr lang="en-US" altLang="ja-JP" dirty="0" smtClean="0"/>
          </a:p>
          <a:p>
            <a:endParaRPr lang="ja-JP" altLang="en-US" dirty="0"/>
          </a:p>
          <a:p>
            <a:r>
              <a:rPr lang="ja-JP" altLang="en-US" dirty="0" smtClean="0"/>
              <a:t>リーンスタートアップの成長</a:t>
            </a:r>
            <a:r>
              <a:rPr lang="ja-JP" altLang="en-US" dirty="0"/>
              <a:t>エンジン</a:t>
            </a:r>
            <a:endParaRPr lang="en-US" altLang="ja-JP" dirty="0"/>
          </a:p>
          <a:p>
            <a:pPr lvl="1"/>
            <a:r>
              <a:rPr lang="ja-JP" altLang="en-US" sz="1800" dirty="0"/>
              <a:t>スタートアップのビジョン</a:t>
            </a:r>
            <a:r>
              <a:rPr lang="en-US" altLang="ja-JP" sz="1800" dirty="0"/>
              <a:t>(vision)</a:t>
            </a:r>
            <a:r>
              <a:rPr lang="ja-JP" altLang="en-US" sz="1800" dirty="0"/>
              <a:t>・・・繁栄し、世界を変える事業を構築する</a:t>
            </a:r>
          </a:p>
          <a:p>
            <a:pPr lvl="1"/>
            <a:r>
              <a:rPr lang="ja-JP" altLang="en-US" sz="1800" dirty="0"/>
              <a:t>戦略</a:t>
            </a:r>
            <a:r>
              <a:rPr lang="en-US" altLang="ja-JP" sz="1800" dirty="0"/>
              <a:t>(strategy)</a:t>
            </a:r>
            <a:r>
              <a:rPr lang="ja-JP" altLang="en-US" sz="1800" dirty="0"/>
              <a:t>・・・ビジジョンを実現するために採用</a:t>
            </a:r>
          </a:p>
          <a:p>
            <a:pPr lvl="1"/>
            <a:r>
              <a:rPr lang="ja-JP" altLang="en-US" sz="1800" dirty="0"/>
              <a:t>製品</a:t>
            </a:r>
            <a:r>
              <a:rPr lang="en-US" altLang="ja-JP" sz="1800" dirty="0"/>
              <a:t>(product)</a:t>
            </a:r>
            <a:r>
              <a:rPr lang="ja-JP" altLang="en-US" sz="1800" dirty="0"/>
              <a:t>・・・戦略から生み出される成果物</a:t>
            </a:r>
          </a:p>
          <a:p>
            <a:pPr lvl="1"/>
            <a:endParaRPr lang="ja-JP" altLang="en-US" dirty="0"/>
          </a:p>
          <a:p>
            <a:endParaRPr kumimoji="1" lang="en-US" altLang="ja-JP" dirty="0" smtClean="0"/>
          </a:p>
        </p:txBody>
      </p:sp>
    </p:spTree>
    <p:extLst>
      <p:ext uri="{BB962C8B-B14F-4D97-AF65-F5344CB8AC3E}">
        <p14:creationId xmlns:p14="http://schemas.microsoft.com/office/powerpoint/2010/main" val="1040574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イントロ</a:t>
            </a:r>
            <a:endParaRPr kumimoji="1" lang="ja-JP" altLang="en-US" dirty="0"/>
          </a:p>
        </p:txBody>
      </p:sp>
      <p:sp>
        <p:nvSpPr>
          <p:cNvPr id="3" name="コンテンツ プレースホルダー 2"/>
          <p:cNvSpPr>
            <a:spLocks noGrp="1"/>
          </p:cNvSpPr>
          <p:nvPr>
            <p:ph idx="1"/>
          </p:nvPr>
        </p:nvSpPr>
        <p:spPr/>
        <p:txBody>
          <a:bodyPr anchor="t">
            <a:normAutofit/>
          </a:bodyPr>
          <a:lstStyle/>
          <a:p>
            <a:pPr marL="0" indent="0">
              <a:buNone/>
            </a:pPr>
            <a:r>
              <a:rPr kumimoji="1" lang="en-US" altLang="ja-JP" sz="7200" dirty="0" smtClean="0"/>
              <a:t>Strategy</a:t>
            </a:r>
            <a:r>
              <a:rPr kumimoji="1" lang="ja-JP" altLang="en-US" sz="7200" dirty="0" smtClean="0"/>
              <a:t>（</a:t>
            </a:r>
            <a:r>
              <a:rPr lang="ja-JP" altLang="en-US" sz="7200" dirty="0" smtClean="0"/>
              <a:t>戦略）</a:t>
            </a:r>
            <a:r>
              <a:rPr kumimoji="1" lang="ja-JP" altLang="en-US" sz="7200" dirty="0" smtClean="0"/>
              <a:t>って何よ？</a:t>
            </a:r>
            <a:endParaRPr kumimoji="1" lang="ja-JP" altLang="en-US" sz="7200" dirty="0"/>
          </a:p>
        </p:txBody>
      </p:sp>
    </p:spTree>
    <p:extLst>
      <p:ext uri="{BB962C8B-B14F-4D97-AF65-F5344CB8AC3E}">
        <p14:creationId xmlns:p14="http://schemas.microsoft.com/office/powerpoint/2010/main" val="42058932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
            </a:r>
            <a:br>
              <a:rPr lang="en-US" altLang="ja-JP" dirty="0" smtClean="0"/>
            </a:br>
            <a:r>
              <a:rPr lang="ja-JP" altLang="en-US" dirty="0" smtClean="0"/>
              <a:t>イントロ</a:t>
            </a:r>
            <a:r>
              <a:rPr lang="en-US" altLang="ja-JP" dirty="0"/>
              <a:t/>
            </a:r>
            <a:br>
              <a:rPr lang="en-US" altLang="ja-JP" dirty="0"/>
            </a:br>
            <a:r>
              <a:rPr lang="ja-JP" altLang="en-US" dirty="0" smtClean="0"/>
              <a:t>戦略とは</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dirty="0" smtClean="0"/>
              <a:t>ビジネスにおける戦略</a:t>
            </a:r>
            <a:endParaRPr kumimoji="1" lang="en-US" altLang="ja-JP" dirty="0" smtClean="0"/>
          </a:p>
          <a:p>
            <a:pPr marL="0" indent="0">
              <a:buNone/>
            </a:pPr>
            <a:r>
              <a:rPr lang="ja-JP" altLang="en-US" dirty="0" smtClean="0">
                <a:solidFill>
                  <a:srgbClr val="000000"/>
                </a:solidFill>
              </a:rPr>
              <a:t>‘’</a:t>
            </a:r>
            <a:endParaRPr lang="en-US" altLang="ja-JP" dirty="0">
              <a:solidFill>
                <a:srgbClr val="000000"/>
              </a:solidFill>
            </a:endParaRPr>
          </a:p>
          <a:p>
            <a:pPr marL="0" indent="0">
              <a:buNone/>
            </a:pPr>
            <a:r>
              <a:rPr kumimoji="1" lang="ja-JP" altLang="en-US" dirty="0" smtClean="0">
                <a:solidFill>
                  <a:srgbClr val="FF0000"/>
                </a:solidFill>
              </a:rPr>
              <a:t>「戦略</a:t>
            </a:r>
            <a:r>
              <a:rPr lang="ja-JP" altLang="en-US" dirty="0" smtClean="0">
                <a:solidFill>
                  <a:srgbClr val="FF0000"/>
                </a:solidFill>
              </a:rPr>
              <a:t>」とは「資源の配分であると定義することができる</a:t>
            </a:r>
            <a:r>
              <a:rPr lang="ja-JP" altLang="en-US" dirty="0" smtClean="0"/>
              <a:t>。大本営の立場で（つまり、ラインの指揮官としての指揮権を持たないで）、限りある自軍の能力を最大限に活用するために可能な手段（自由度）は、第一義的には、行動の目的を明示した上で「自軍の資源を配分・配置することにつきる。そしてひとたび配置が決まれば、それらの運用は現場指揮官（ライン・マネジメント）に委ねるほかはない。</a:t>
            </a:r>
            <a:endParaRPr lang="en-US" altLang="ja-JP" dirty="0" smtClean="0"/>
          </a:p>
          <a:p>
            <a:pPr marL="0" indent="0">
              <a:buNone/>
            </a:pPr>
            <a:r>
              <a:rPr lang="en-US" altLang="ja-JP" dirty="0" smtClean="0"/>
              <a:t>『</a:t>
            </a:r>
            <a:r>
              <a:rPr lang="ja-JP" altLang="en-US" dirty="0" smtClean="0"/>
              <a:t>経営参謀の発想法</a:t>
            </a:r>
            <a:r>
              <a:rPr lang="en-US" altLang="ja-JP" dirty="0" smtClean="0"/>
              <a:t>』</a:t>
            </a:r>
          </a:p>
          <a:p>
            <a:pPr marL="0" indent="0">
              <a:buNone/>
            </a:pPr>
            <a:r>
              <a:rPr lang="ja-JP" altLang="en-US" dirty="0" smtClean="0"/>
              <a:t>‘’</a:t>
            </a:r>
            <a:endParaRPr lang="en-US" altLang="ja-JP" dirty="0"/>
          </a:p>
        </p:txBody>
      </p:sp>
    </p:spTree>
    <p:extLst>
      <p:ext uri="{BB962C8B-B14F-4D97-AF65-F5344CB8AC3E}">
        <p14:creationId xmlns:p14="http://schemas.microsoft.com/office/powerpoint/2010/main" val="621511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イントロ</a:t>
            </a:r>
            <a:r>
              <a:rPr kumimoji="1" lang="en-US" altLang="ja-JP" dirty="0" smtClean="0"/>
              <a:t/>
            </a:r>
            <a:br>
              <a:rPr kumimoji="1" lang="en-US" altLang="ja-JP" dirty="0" smtClean="0"/>
            </a:br>
            <a:r>
              <a:rPr kumimoji="1" lang="ja-JP" altLang="en-US" dirty="0" smtClean="0"/>
              <a:t>戦略とは</a:t>
            </a:r>
            <a:endParaRPr kumimoji="1" lang="ja-JP" altLang="en-US" dirty="0"/>
          </a:p>
        </p:txBody>
      </p:sp>
      <p:pic>
        <p:nvPicPr>
          <p:cNvPr id="4" name="コンテンツ プレースホルダー 3" descr="155156466_7f24c7cf0b_b.jpg"/>
          <p:cNvPicPr>
            <a:picLocks noGrp="1" noChangeAspect="1"/>
          </p:cNvPicPr>
          <p:nvPr>
            <p:ph idx="1"/>
          </p:nvPr>
        </p:nvPicPr>
        <p:blipFill>
          <a:blip r:embed="rId2">
            <a:extLst>
              <a:ext uri="{28A0092B-C50C-407E-A947-70E740481C1C}">
                <a14:useLocalDpi xmlns:a14="http://schemas.microsoft.com/office/drawing/2010/main" val="0"/>
              </a:ext>
            </a:extLst>
          </a:blip>
          <a:srcRect t="6848" b="6848"/>
          <a:stretch>
            <a:fillRect/>
          </a:stretch>
        </p:blipFill>
        <p:spPr/>
      </p:pic>
      <p:sp>
        <p:nvSpPr>
          <p:cNvPr id="5" name="正方形/長方形 4"/>
          <p:cNvSpPr/>
          <p:nvPr/>
        </p:nvSpPr>
        <p:spPr>
          <a:xfrm>
            <a:off x="1444585" y="2967335"/>
            <a:ext cx="6254837" cy="923330"/>
          </a:xfrm>
          <a:prstGeom prst="rect">
            <a:avLst/>
          </a:prstGeom>
          <a:noFill/>
        </p:spPr>
        <p:txBody>
          <a:bodyPr wrap="none" lIns="91440" tIns="45720" rIns="91440" bIns="45720">
            <a:spAutoFit/>
          </a:bodyPr>
          <a:lstStyle/>
          <a:p>
            <a:pPr algn="ctr"/>
            <a:r>
              <a:rPr lang="en-US" altLang="en-US" sz="5400" dirty="0" smtClean="0">
                <a:ln w="10160">
                  <a:solidFill>
                    <a:schemeClr val="accent1"/>
                  </a:solidFill>
                  <a:prstDash val="solid"/>
                </a:ln>
                <a:solidFill>
                  <a:srgbClr val="FFFFFF"/>
                </a:solidFill>
              </a:rPr>
              <a:t>戦略とは資源の</a:t>
            </a:r>
            <a:r>
              <a:rPr lang="ja-JP" altLang="en-US" sz="5400" dirty="0" smtClean="0">
                <a:ln w="10160">
                  <a:solidFill>
                    <a:schemeClr val="accent1"/>
                  </a:solidFill>
                  <a:prstDash val="solid"/>
                </a:ln>
                <a:solidFill>
                  <a:srgbClr val="FFFFFF"/>
                </a:solidFill>
              </a:rPr>
              <a:t>配分</a:t>
            </a:r>
            <a:endParaRPr lang="ja-JP" altLang="en-US" sz="5400" dirty="0">
              <a:ln w="10160">
                <a:solidFill>
                  <a:schemeClr val="accent1"/>
                </a:solidFill>
                <a:prstDash val="solid"/>
              </a:ln>
              <a:solidFill>
                <a:srgbClr val="FFFFFF"/>
              </a:solidFill>
            </a:endParaRPr>
          </a:p>
        </p:txBody>
      </p:sp>
    </p:spTree>
    <p:extLst>
      <p:ext uri="{BB962C8B-B14F-4D97-AF65-F5344CB8AC3E}">
        <p14:creationId xmlns:p14="http://schemas.microsoft.com/office/powerpoint/2010/main" val="2398380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kumimoji="1" lang="en-US" altLang="ja-JP" dirty="0" smtClean="0"/>
              <a:t>1</a:t>
            </a:r>
            <a:r>
              <a:rPr kumimoji="1" lang="ja-JP" altLang="en-US" dirty="0" smtClean="0"/>
              <a:t>部構成</a:t>
            </a:r>
            <a:endParaRPr kumimoji="1" lang="ja-JP" altLang="en-US" dirty="0"/>
          </a:p>
        </p:txBody>
      </p:sp>
      <p:sp>
        <p:nvSpPr>
          <p:cNvPr id="3" name="コンテンツ プレースホルダー 2"/>
          <p:cNvSpPr>
            <a:spLocks noGrp="1"/>
          </p:cNvSpPr>
          <p:nvPr>
            <p:ph idx="1"/>
          </p:nvPr>
        </p:nvSpPr>
        <p:spPr/>
        <p:txBody>
          <a:bodyPr/>
          <a:lstStyle/>
          <a:p>
            <a:pPr marL="457200" indent="-457200">
              <a:buFont typeface="+mj-lt"/>
              <a:buAutoNum type="arabicPeriod"/>
            </a:pPr>
            <a:r>
              <a:rPr lang="ja-JP" altLang="en-US" dirty="0" smtClean="0"/>
              <a:t>イントロ</a:t>
            </a:r>
            <a:endParaRPr lang="en-US" altLang="ja-JP" dirty="0" smtClean="0"/>
          </a:p>
          <a:p>
            <a:pPr marL="457200" indent="-457200">
              <a:buFont typeface="+mj-lt"/>
              <a:buAutoNum type="arabicPeriod"/>
            </a:pPr>
            <a:r>
              <a:rPr kumimoji="1" lang="ja-JP" altLang="en-US" dirty="0" smtClean="0"/>
              <a:t>顧客開発モデルとは</a:t>
            </a:r>
            <a:endParaRPr kumimoji="1" lang="en-US" altLang="ja-JP" dirty="0" smtClean="0"/>
          </a:p>
          <a:p>
            <a:pPr marL="457200" indent="-457200">
              <a:buFont typeface="+mj-lt"/>
              <a:buAutoNum type="arabicPeriod"/>
            </a:pPr>
            <a:r>
              <a:rPr lang="ja-JP" altLang="en-US" dirty="0" smtClean="0"/>
              <a:t>顧客開発モデル</a:t>
            </a:r>
            <a:endParaRPr lang="en-US" altLang="ja-JP" dirty="0" smtClean="0"/>
          </a:p>
          <a:p>
            <a:pPr marL="457200" indent="-457200">
              <a:buFont typeface="+mj-lt"/>
              <a:buAutoNum type="arabicPeriod"/>
            </a:pPr>
            <a:r>
              <a:rPr lang="ja-JP" altLang="en-US" dirty="0"/>
              <a:t>３つの領域２つの</a:t>
            </a:r>
            <a:r>
              <a:rPr lang="ja-JP" altLang="en-US" dirty="0" smtClean="0"/>
              <a:t>ステップ</a:t>
            </a:r>
            <a:endParaRPr lang="en-US" altLang="ja-JP" dirty="0" smtClean="0"/>
          </a:p>
          <a:p>
            <a:pPr marL="457200" indent="-457200">
              <a:buFont typeface="+mj-lt"/>
              <a:buAutoNum type="arabicPeriod"/>
            </a:pPr>
            <a:r>
              <a:rPr lang="ja-JP" altLang="en-US" dirty="0"/>
              <a:t>顧客開発モデルマニフェスト</a:t>
            </a:r>
            <a:endParaRPr lang="en-US" altLang="ja-JP" dirty="0" smtClean="0"/>
          </a:p>
          <a:p>
            <a:pPr marL="457200" indent="-457200">
              <a:buFont typeface="+mj-lt"/>
              <a:buAutoNum type="arabicPeriod"/>
            </a:pPr>
            <a:endParaRPr kumimoji="1" lang="en-US" altLang="ja-JP" dirty="0" smtClean="0"/>
          </a:p>
        </p:txBody>
      </p:sp>
    </p:spTree>
    <p:extLst>
      <p:ext uri="{BB962C8B-B14F-4D97-AF65-F5344CB8AC3E}">
        <p14:creationId xmlns:p14="http://schemas.microsoft.com/office/powerpoint/2010/main" val="4986713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イントロ</a:t>
            </a:r>
            <a:endParaRPr kumimoji="1" lang="ja-JP" altLang="en-US" dirty="0"/>
          </a:p>
        </p:txBody>
      </p:sp>
      <p:sp>
        <p:nvSpPr>
          <p:cNvPr id="3" name="コンテンツ プレースホルダー 2"/>
          <p:cNvSpPr>
            <a:spLocks noGrp="1"/>
          </p:cNvSpPr>
          <p:nvPr>
            <p:ph idx="1"/>
          </p:nvPr>
        </p:nvSpPr>
        <p:spPr/>
        <p:txBody>
          <a:bodyPr/>
          <a:lstStyle/>
          <a:p>
            <a:r>
              <a:rPr lang="en-US" altLang="ja-JP" dirty="0"/>
              <a:t>Steve Blank </a:t>
            </a:r>
            <a:r>
              <a:rPr lang="ja-JP" altLang="en-US" dirty="0" smtClean="0"/>
              <a:t>曰く</a:t>
            </a:r>
            <a:endParaRPr lang="en-US" altLang="en-US" dirty="0" smtClean="0"/>
          </a:p>
          <a:p>
            <a:endParaRPr lang="en-US" altLang="en-US" dirty="0"/>
          </a:p>
          <a:p>
            <a:r>
              <a:rPr lang="en-US" altLang="en-US" dirty="0" smtClean="0"/>
              <a:t>No </a:t>
            </a:r>
            <a:r>
              <a:rPr lang="en-US" altLang="en-US" dirty="0"/>
              <a:t>Business Plan Survives First Contact with Customers. So Use a Business Model Canvas.</a:t>
            </a:r>
            <a:br>
              <a:rPr lang="en-US" altLang="en-US" dirty="0"/>
            </a:br>
            <a:r>
              <a:rPr lang="en-US" altLang="en-US" dirty="0"/>
              <a:t>(</a:t>
            </a:r>
            <a:r>
              <a:rPr lang="ja-JP" altLang="en-US" dirty="0"/>
              <a:t>どんなビジネスプランも最初の顧客との接触がなければ生き残れない。だからビジネスモデルキャンバスを使え</a:t>
            </a:r>
            <a:r>
              <a:rPr lang="en-US" altLang="en-US" dirty="0" smtClean="0"/>
              <a:t>)</a:t>
            </a:r>
          </a:p>
          <a:p>
            <a:r>
              <a:rPr lang="en-US" altLang="ja-JP" dirty="0" smtClean="0"/>
              <a:t>『</a:t>
            </a:r>
            <a:r>
              <a:rPr lang="en-US" altLang="ja-JP" dirty="0"/>
              <a:t>The Startup Owner’s Manual: The Step-By-Step Guide for Building a Great Company』 </a:t>
            </a:r>
            <a:endParaRPr lang="en-US" altLang="en-US" dirty="0" smtClean="0"/>
          </a:p>
          <a:p>
            <a:endParaRPr lang="en-US" altLang="en-US" dirty="0"/>
          </a:p>
          <a:p>
            <a:endParaRPr kumimoji="1" lang="ja-JP" altLang="en-US" dirty="0"/>
          </a:p>
        </p:txBody>
      </p:sp>
    </p:spTree>
    <p:extLst>
      <p:ext uri="{BB962C8B-B14F-4D97-AF65-F5344CB8AC3E}">
        <p14:creationId xmlns:p14="http://schemas.microsoft.com/office/powerpoint/2010/main" val="7667044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イントロ</a:t>
            </a:r>
            <a:r>
              <a:rPr lang="en-US" altLang="ja-JP" dirty="0" smtClean="0"/>
              <a:t/>
            </a:r>
            <a:br>
              <a:rPr lang="en-US" altLang="ja-JP" dirty="0" smtClean="0"/>
            </a:br>
            <a:r>
              <a:rPr lang="ja-JP" altLang="en-US" dirty="0" smtClean="0"/>
              <a:t>ビジネスモデルキャンバス</a:t>
            </a:r>
            <a:endParaRPr kumimoji="1" lang="ja-JP" altLang="en-US" dirty="0"/>
          </a:p>
        </p:txBody>
      </p:sp>
      <p:pic>
        <p:nvPicPr>
          <p:cNvPr id="8" name="コンテンツ プレースホルダー 7" descr="13979124934_0c83be0f9f_o.png">
            <a:hlinkClick r:id="rId2"/>
          </p:cNvPr>
          <p:cNvPicPr>
            <a:picLocks noGrp="1" noChangeAspect="1"/>
          </p:cNvPicPr>
          <p:nvPr>
            <p:ph idx="1"/>
          </p:nvPr>
        </p:nvPicPr>
        <p:blipFill>
          <a:blip r:embed="rId3">
            <a:extLst>
              <a:ext uri="{28A0092B-C50C-407E-A947-70E740481C1C}">
                <a14:useLocalDpi xmlns:a14="http://schemas.microsoft.com/office/drawing/2010/main" val="0"/>
              </a:ext>
            </a:extLst>
          </a:blip>
          <a:srcRect l="-15387" r="-15387"/>
          <a:stretch>
            <a:fillRect/>
          </a:stretch>
        </p:blipFill>
        <p:spPr/>
      </p:pic>
    </p:spTree>
    <p:extLst>
      <p:ext uri="{BB962C8B-B14F-4D97-AF65-F5344CB8AC3E}">
        <p14:creationId xmlns:p14="http://schemas.microsoft.com/office/powerpoint/2010/main" val="30836971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イントロ</a:t>
            </a:r>
            <a:r>
              <a:rPr lang="en-US" altLang="ja-JP" dirty="0" smtClean="0"/>
              <a:t/>
            </a:r>
            <a:br>
              <a:rPr lang="en-US" altLang="ja-JP" dirty="0" smtClean="0"/>
            </a:br>
            <a:r>
              <a:rPr lang="ja-JP" altLang="en-US" dirty="0"/>
              <a:t>ビジネスモデルキャンバス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検証する</a:t>
            </a:r>
            <a:endParaRPr kumimoji="1" lang="en-US" altLang="ja-JP" dirty="0" smtClean="0"/>
          </a:p>
          <a:p>
            <a:pPr lvl="1"/>
            <a:r>
              <a:rPr lang="ja-JP" altLang="en-US" dirty="0" smtClean="0"/>
              <a:t>ビジネスモデルを検証する</a:t>
            </a:r>
            <a:endParaRPr kumimoji="1" lang="ja-JP" altLang="en-US" dirty="0"/>
          </a:p>
        </p:txBody>
      </p:sp>
      <p:grpSp>
        <p:nvGrpSpPr>
          <p:cNvPr id="4" name="図形グループ 3"/>
          <p:cNvGrpSpPr/>
          <p:nvPr/>
        </p:nvGrpSpPr>
        <p:grpSpPr>
          <a:xfrm>
            <a:off x="5270182" y="4253099"/>
            <a:ext cx="3616524" cy="2488009"/>
            <a:chOff x="71437" y="1410891"/>
            <a:chExt cx="8992196" cy="5197078"/>
          </a:xfrm>
        </p:grpSpPr>
        <p:sp>
          <p:nvSpPr>
            <p:cNvPr id="5" name="AutoShape 3"/>
            <p:cNvSpPr>
              <a:spLocks/>
            </p:cNvSpPr>
            <p:nvPr/>
          </p:nvSpPr>
          <p:spPr bwMode="auto">
            <a:xfrm>
              <a:off x="98226" y="1500187"/>
              <a:ext cx="1785938" cy="3661172"/>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6"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 y="1482328"/>
              <a:ext cx="1830586" cy="3696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7" name="AutoShape 6"/>
            <p:cNvSpPr>
              <a:spLocks/>
            </p:cNvSpPr>
            <p:nvPr/>
          </p:nvSpPr>
          <p:spPr bwMode="auto">
            <a:xfrm>
              <a:off x="7259836" y="1500187"/>
              <a:ext cx="1785938" cy="3661172"/>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8"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3047" y="1482328"/>
              <a:ext cx="1830586" cy="3696891"/>
            </a:xfrm>
            <a:prstGeom prst="rect">
              <a:avLst/>
            </a:prstGeom>
            <a:solidFill>
              <a:srgbClr val="FF0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9" name="AutoShape 9"/>
            <p:cNvSpPr>
              <a:spLocks/>
            </p:cNvSpPr>
            <p:nvPr/>
          </p:nvSpPr>
          <p:spPr bwMode="auto">
            <a:xfrm>
              <a:off x="3679031" y="1500187"/>
              <a:ext cx="1785938" cy="3661172"/>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10" name="Picture 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2242" y="1482328"/>
              <a:ext cx="1830586" cy="3696891"/>
            </a:xfrm>
            <a:prstGeom prst="rect">
              <a:avLst/>
            </a:prstGeom>
            <a:solidFill>
              <a:srgbClr val="FF0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11" name="AutoShape 12"/>
            <p:cNvSpPr>
              <a:spLocks/>
            </p:cNvSpPr>
            <p:nvPr/>
          </p:nvSpPr>
          <p:spPr bwMode="auto">
            <a:xfrm>
              <a:off x="4572000" y="5161359"/>
              <a:ext cx="4464844" cy="1428750"/>
            </a:xfrm>
            <a:prstGeom prst="roundRect">
              <a:avLst>
                <a:gd name="adj" fmla="val 9375"/>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12" name="Picture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11" y="5143500"/>
              <a:ext cx="4509492" cy="1464469"/>
            </a:xfrm>
            <a:prstGeom prst="rect">
              <a:avLst/>
            </a:prstGeom>
            <a:noFill/>
            <a:ln>
              <a:noFill/>
            </a:ln>
            <a:extLst>
              <a:ext uri="{91240B29-F687-4f45-9708-019B960494DF}">
                <a14:hiddenLine xmlns:a14="http://schemas.microsoft.com/office/drawing/2010/main" w="12700">
                  <a:solidFill>
                    <a:schemeClr val="tx1"/>
                  </a:solidFill>
                  <a:miter lim="800000"/>
                  <a:headEnd/>
                  <a:tailEnd/>
                </a14:hiddenLine>
              </a:ext>
            </a:extLst>
          </p:spPr>
        </p:pic>
        <p:sp>
          <p:nvSpPr>
            <p:cNvPr id="13" name="AutoShape 15"/>
            <p:cNvSpPr>
              <a:spLocks/>
            </p:cNvSpPr>
            <p:nvPr/>
          </p:nvSpPr>
          <p:spPr bwMode="auto">
            <a:xfrm>
              <a:off x="98227" y="5161359"/>
              <a:ext cx="4464844" cy="1428750"/>
            </a:xfrm>
            <a:prstGeom prst="roundRect">
              <a:avLst>
                <a:gd name="adj" fmla="val 9375"/>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14" name="Picture 1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8" y="5143500"/>
              <a:ext cx="4509492" cy="1464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5" name="AutoShape 18"/>
            <p:cNvSpPr>
              <a:spLocks/>
            </p:cNvSpPr>
            <p:nvPr/>
          </p:nvSpPr>
          <p:spPr bwMode="auto">
            <a:xfrm>
              <a:off x="5464969" y="3330773"/>
              <a:ext cx="1785938" cy="1830586"/>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16" name="Picture 1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8180" y="3312914"/>
              <a:ext cx="1830586" cy="1866305"/>
            </a:xfrm>
            <a:prstGeom prst="rect">
              <a:avLst/>
            </a:prstGeom>
            <a:solidFill>
              <a:srgbClr val="FF0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17" name="AutoShape 21"/>
            <p:cNvSpPr>
              <a:spLocks/>
            </p:cNvSpPr>
            <p:nvPr/>
          </p:nvSpPr>
          <p:spPr bwMode="auto">
            <a:xfrm>
              <a:off x="5464969" y="1500187"/>
              <a:ext cx="1785938" cy="1830586"/>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18" name="Picture 2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8180" y="1482328"/>
              <a:ext cx="1830586" cy="1866305"/>
            </a:xfrm>
            <a:prstGeom prst="rect">
              <a:avLst/>
            </a:prstGeom>
            <a:solidFill>
              <a:srgbClr val="FF0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19" name="AutoShape 24"/>
            <p:cNvSpPr>
              <a:spLocks/>
            </p:cNvSpPr>
            <p:nvPr/>
          </p:nvSpPr>
          <p:spPr bwMode="auto">
            <a:xfrm>
              <a:off x="1884164" y="3330773"/>
              <a:ext cx="1785938" cy="1830586"/>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20" name="Picture 2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3312914"/>
              <a:ext cx="1830586" cy="1866305"/>
            </a:xfrm>
            <a:prstGeom prst="rect">
              <a:avLst/>
            </a:prstGeom>
            <a:noFill/>
            <a:ln>
              <a:noFill/>
            </a:ln>
            <a:extLst>
              <a:ext uri="{91240B29-F687-4f45-9708-019B960494DF}">
                <a14:hiddenLine xmlns:a14="http://schemas.microsoft.com/office/drawing/2010/main" w="12700">
                  <a:solidFill>
                    <a:schemeClr val="tx1"/>
                  </a:solidFill>
                  <a:miter lim="800000"/>
                  <a:headEnd/>
                  <a:tailEnd/>
                </a14:hiddenLine>
              </a:ext>
            </a:extLst>
          </p:spPr>
        </p:pic>
        <p:sp>
          <p:nvSpPr>
            <p:cNvPr id="21" name="AutoShape 27"/>
            <p:cNvSpPr>
              <a:spLocks/>
            </p:cNvSpPr>
            <p:nvPr/>
          </p:nvSpPr>
          <p:spPr bwMode="auto">
            <a:xfrm>
              <a:off x="1884164" y="1500187"/>
              <a:ext cx="1785938" cy="1830586"/>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22" name="Picture 2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1482328"/>
              <a:ext cx="1830586" cy="1866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3" name="Picture 3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153" y="5206008"/>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4" name="Picture 3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4554" y="5197078"/>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5" name="Picture 3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11849" y="3373189"/>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6" name="Picture 3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8812" y="3375422"/>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7" name="Picture 3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734" y="1562695"/>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8" name="Picture 3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41539" y="1562695"/>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9" name="Picture 40"/>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685237" y="1563812"/>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0" name="Picture 4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41091" y="1558230"/>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1" name="Picture 45"/>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29250" y="1410891"/>
              <a:ext cx="491133" cy="49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grpSp>
      <p:grpSp>
        <p:nvGrpSpPr>
          <p:cNvPr id="47" name="図形グループ 46"/>
          <p:cNvGrpSpPr/>
          <p:nvPr/>
        </p:nvGrpSpPr>
        <p:grpSpPr>
          <a:xfrm>
            <a:off x="4203558" y="2818070"/>
            <a:ext cx="4672374" cy="1278519"/>
            <a:chOff x="458425" y="2645780"/>
            <a:chExt cx="8227149" cy="2391663"/>
          </a:xfrm>
        </p:grpSpPr>
        <p:sp>
          <p:nvSpPr>
            <p:cNvPr id="48" name="フリーフォーム 47"/>
            <p:cNvSpPr/>
            <p:nvPr/>
          </p:nvSpPr>
          <p:spPr>
            <a:xfrm>
              <a:off x="458425" y="3313082"/>
              <a:ext cx="1333911" cy="1100197"/>
            </a:xfrm>
            <a:custGeom>
              <a:avLst/>
              <a:gdLst>
                <a:gd name="connsiteX0" fmla="*/ 0 w 1333911"/>
                <a:gd name="connsiteY0" fmla="*/ 110020 h 1100197"/>
                <a:gd name="connsiteX1" fmla="*/ 110020 w 1333911"/>
                <a:gd name="connsiteY1" fmla="*/ 0 h 1100197"/>
                <a:gd name="connsiteX2" fmla="*/ 1223891 w 1333911"/>
                <a:gd name="connsiteY2" fmla="*/ 0 h 1100197"/>
                <a:gd name="connsiteX3" fmla="*/ 1333911 w 1333911"/>
                <a:gd name="connsiteY3" fmla="*/ 110020 h 1100197"/>
                <a:gd name="connsiteX4" fmla="*/ 1333911 w 1333911"/>
                <a:gd name="connsiteY4" fmla="*/ 990177 h 1100197"/>
                <a:gd name="connsiteX5" fmla="*/ 1223891 w 1333911"/>
                <a:gd name="connsiteY5" fmla="*/ 1100197 h 1100197"/>
                <a:gd name="connsiteX6" fmla="*/ 110020 w 1333911"/>
                <a:gd name="connsiteY6" fmla="*/ 1100197 h 1100197"/>
                <a:gd name="connsiteX7" fmla="*/ 0 w 1333911"/>
                <a:gd name="connsiteY7" fmla="*/ 990177 h 1100197"/>
                <a:gd name="connsiteX8" fmla="*/ 0 w 1333911"/>
                <a:gd name="connsiteY8" fmla="*/ 110020 h 110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911" h="1100197">
                  <a:moveTo>
                    <a:pt x="0" y="110020"/>
                  </a:moveTo>
                  <a:cubicBezTo>
                    <a:pt x="0" y="49258"/>
                    <a:pt x="49258" y="0"/>
                    <a:pt x="110020" y="0"/>
                  </a:cubicBezTo>
                  <a:lnTo>
                    <a:pt x="1223891" y="0"/>
                  </a:lnTo>
                  <a:cubicBezTo>
                    <a:pt x="1284653" y="0"/>
                    <a:pt x="1333911" y="49258"/>
                    <a:pt x="1333911" y="110020"/>
                  </a:cubicBezTo>
                  <a:lnTo>
                    <a:pt x="1333911" y="990177"/>
                  </a:lnTo>
                  <a:cubicBezTo>
                    <a:pt x="1333911" y="1050939"/>
                    <a:pt x="1284653" y="1100197"/>
                    <a:pt x="1223891" y="1100197"/>
                  </a:cubicBezTo>
                  <a:lnTo>
                    <a:pt x="110020" y="1100197"/>
                  </a:lnTo>
                  <a:cubicBezTo>
                    <a:pt x="49258" y="1100197"/>
                    <a:pt x="0" y="1050939"/>
                    <a:pt x="0" y="990177"/>
                  </a:cubicBezTo>
                  <a:lnTo>
                    <a:pt x="0" y="110020"/>
                  </a:lnTo>
                  <a:close/>
                </a:path>
              </a:pathLst>
            </a:custGeom>
            <a:solidFill>
              <a:srgbClr val="008000">
                <a:alpha val="90000"/>
              </a:srgbClr>
            </a:solidFill>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144" tIns="149144" rIns="149144" bIns="384900" numCol="1" spcCol="1270" anchor="t" anchorCtr="0">
              <a:noAutofit/>
            </a:bodyPr>
            <a:lstStyle/>
            <a:p>
              <a:pPr marL="0" lvl="1" algn="l" defTabSz="711200">
                <a:lnSpc>
                  <a:spcPct val="90000"/>
                </a:lnSpc>
                <a:spcBef>
                  <a:spcPct val="0"/>
                </a:spcBef>
                <a:spcAft>
                  <a:spcPct val="15000"/>
                </a:spcAft>
              </a:pPr>
              <a:endParaRPr kumimoji="1" lang="ja-JP" altLang="en-US" sz="800" kern="1200" dirty="0"/>
            </a:p>
          </p:txBody>
        </p:sp>
        <p:sp>
          <p:nvSpPr>
            <p:cNvPr id="49" name="Shape 48"/>
            <p:cNvSpPr/>
            <p:nvPr/>
          </p:nvSpPr>
          <p:spPr>
            <a:xfrm>
              <a:off x="1213139" y="3593401"/>
              <a:ext cx="1444042" cy="1444042"/>
            </a:xfrm>
            <a:prstGeom prst="leftCircularArrow">
              <a:avLst>
                <a:gd name="adj1" fmla="val 2969"/>
                <a:gd name="adj2" fmla="val 363730"/>
                <a:gd name="adj3" fmla="val 2139241"/>
                <a:gd name="adj4" fmla="val 9024489"/>
                <a:gd name="adj5" fmla="val 3463"/>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50" name="フリーフォーム 49"/>
            <p:cNvSpPr/>
            <p:nvPr/>
          </p:nvSpPr>
          <p:spPr>
            <a:xfrm>
              <a:off x="754849" y="4177523"/>
              <a:ext cx="1185699" cy="471513"/>
            </a:xfrm>
            <a:custGeom>
              <a:avLst/>
              <a:gdLst>
                <a:gd name="connsiteX0" fmla="*/ 0 w 1185699"/>
                <a:gd name="connsiteY0" fmla="*/ 47151 h 471513"/>
                <a:gd name="connsiteX1" fmla="*/ 47151 w 1185699"/>
                <a:gd name="connsiteY1" fmla="*/ 0 h 471513"/>
                <a:gd name="connsiteX2" fmla="*/ 1138548 w 1185699"/>
                <a:gd name="connsiteY2" fmla="*/ 0 h 471513"/>
                <a:gd name="connsiteX3" fmla="*/ 1185699 w 1185699"/>
                <a:gd name="connsiteY3" fmla="*/ 47151 h 471513"/>
                <a:gd name="connsiteX4" fmla="*/ 1185699 w 1185699"/>
                <a:gd name="connsiteY4" fmla="*/ 424362 h 471513"/>
                <a:gd name="connsiteX5" fmla="*/ 1138548 w 1185699"/>
                <a:gd name="connsiteY5" fmla="*/ 471513 h 471513"/>
                <a:gd name="connsiteX6" fmla="*/ 47151 w 1185699"/>
                <a:gd name="connsiteY6" fmla="*/ 471513 h 471513"/>
                <a:gd name="connsiteX7" fmla="*/ 0 w 1185699"/>
                <a:gd name="connsiteY7" fmla="*/ 424362 h 471513"/>
                <a:gd name="connsiteX8" fmla="*/ 0 w 1185699"/>
                <a:gd name="connsiteY8" fmla="*/ 47151 h 47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5699" h="471513">
                  <a:moveTo>
                    <a:pt x="0" y="47151"/>
                  </a:moveTo>
                  <a:cubicBezTo>
                    <a:pt x="0" y="21110"/>
                    <a:pt x="21110" y="0"/>
                    <a:pt x="47151" y="0"/>
                  </a:cubicBezTo>
                  <a:lnTo>
                    <a:pt x="1138548" y="0"/>
                  </a:lnTo>
                  <a:cubicBezTo>
                    <a:pt x="1164589" y="0"/>
                    <a:pt x="1185699" y="21110"/>
                    <a:pt x="1185699" y="47151"/>
                  </a:cubicBezTo>
                  <a:lnTo>
                    <a:pt x="1185699" y="424362"/>
                  </a:lnTo>
                  <a:cubicBezTo>
                    <a:pt x="1185699" y="450403"/>
                    <a:pt x="1164589" y="471513"/>
                    <a:pt x="1138548" y="471513"/>
                  </a:cubicBezTo>
                  <a:lnTo>
                    <a:pt x="47151" y="471513"/>
                  </a:lnTo>
                  <a:cubicBezTo>
                    <a:pt x="21110" y="471513"/>
                    <a:pt x="0" y="450403"/>
                    <a:pt x="0" y="424362"/>
                  </a:cubicBezTo>
                  <a:lnTo>
                    <a:pt x="0" y="47151"/>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6195" tIns="35400" rIns="46195" bIns="35400" numCol="1" spcCol="1270" anchor="ctr" anchorCtr="0">
              <a:noAutofit/>
            </a:bodyPr>
            <a:lstStyle/>
            <a:p>
              <a:pPr lvl="0" algn="ctr" defTabSz="755650">
                <a:lnSpc>
                  <a:spcPct val="90000"/>
                </a:lnSpc>
                <a:spcBef>
                  <a:spcPct val="0"/>
                </a:spcBef>
                <a:spcAft>
                  <a:spcPct val="35000"/>
                </a:spcAft>
              </a:pPr>
              <a:r>
                <a:rPr kumimoji="1" lang="ja-JP" altLang="en-US" sz="800" kern="1200" dirty="0" smtClean="0"/>
                <a:t>集める</a:t>
              </a:r>
              <a:endParaRPr kumimoji="1" lang="ja-JP" altLang="en-US" sz="800" kern="1200" dirty="0"/>
            </a:p>
          </p:txBody>
        </p:sp>
        <p:sp>
          <p:nvSpPr>
            <p:cNvPr id="51" name="フリーフォーム 50"/>
            <p:cNvSpPr/>
            <p:nvPr/>
          </p:nvSpPr>
          <p:spPr>
            <a:xfrm>
              <a:off x="2144681" y="3313082"/>
              <a:ext cx="1333911" cy="1100197"/>
            </a:xfrm>
            <a:custGeom>
              <a:avLst/>
              <a:gdLst>
                <a:gd name="connsiteX0" fmla="*/ 0 w 1333911"/>
                <a:gd name="connsiteY0" fmla="*/ 110020 h 1100197"/>
                <a:gd name="connsiteX1" fmla="*/ 110020 w 1333911"/>
                <a:gd name="connsiteY1" fmla="*/ 0 h 1100197"/>
                <a:gd name="connsiteX2" fmla="*/ 1223891 w 1333911"/>
                <a:gd name="connsiteY2" fmla="*/ 0 h 1100197"/>
                <a:gd name="connsiteX3" fmla="*/ 1333911 w 1333911"/>
                <a:gd name="connsiteY3" fmla="*/ 110020 h 1100197"/>
                <a:gd name="connsiteX4" fmla="*/ 1333911 w 1333911"/>
                <a:gd name="connsiteY4" fmla="*/ 990177 h 1100197"/>
                <a:gd name="connsiteX5" fmla="*/ 1223891 w 1333911"/>
                <a:gd name="connsiteY5" fmla="*/ 1100197 h 1100197"/>
                <a:gd name="connsiteX6" fmla="*/ 110020 w 1333911"/>
                <a:gd name="connsiteY6" fmla="*/ 1100197 h 1100197"/>
                <a:gd name="connsiteX7" fmla="*/ 0 w 1333911"/>
                <a:gd name="connsiteY7" fmla="*/ 990177 h 1100197"/>
                <a:gd name="connsiteX8" fmla="*/ 0 w 1333911"/>
                <a:gd name="connsiteY8" fmla="*/ 110020 h 110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911" h="1100197">
                  <a:moveTo>
                    <a:pt x="0" y="110020"/>
                  </a:moveTo>
                  <a:cubicBezTo>
                    <a:pt x="0" y="49258"/>
                    <a:pt x="49258" y="0"/>
                    <a:pt x="110020" y="0"/>
                  </a:cubicBezTo>
                  <a:lnTo>
                    <a:pt x="1223891" y="0"/>
                  </a:lnTo>
                  <a:cubicBezTo>
                    <a:pt x="1284653" y="0"/>
                    <a:pt x="1333911" y="49258"/>
                    <a:pt x="1333911" y="110020"/>
                  </a:cubicBezTo>
                  <a:lnTo>
                    <a:pt x="1333911" y="990177"/>
                  </a:lnTo>
                  <a:cubicBezTo>
                    <a:pt x="1333911" y="1050939"/>
                    <a:pt x="1284653" y="1100197"/>
                    <a:pt x="1223891" y="1100197"/>
                  </a:cubicBezTo>
                  <a:lnTo>
                    <a:pt x="110020" y="1100197"/>
                  </a:lnTo>
                  <a:cubicBezTo>
                    <a:pt x="49258" y="1100197"/>
                    <a:pt x="0" y="1050939"/>
                    <a:pt x="0" y="990177"/>
                  </a:cubicBezTo>
                  <a:lnTo>
                    <a:pt x="0" y="110020"/>
                  </a:lnTo>
                  <a:close/>
                </a:path>
              </a:pathLst>
            </a:custGeom>
            <a:solidFill>
              <a:srgbClr val="FF0000">
                <a:alpha val="90000"/>
              </a:srgbClr>
            </a:solidFill>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144" tIns="384901" rIns="149144" bIns="149143" numCol="1" spcCol="1270" anchor="t" anchorCtr="0">
              <a:noAutofit/>
            </a:bodyPr>
            <a:lstStyle/>
            <a:p>
              <a:pPr marL="0" lvl="1" algn="l" defTabSz="711200">
                <a:lnSpc>
                  <a:spcPct val="90000"/>
                </a:lnSpc>
                <a:spcBef>
                  <a:spcPct val="0"/>
                </a:spcBef>
                <a:spcAft>
                  <a:spcPct val="15000"/>
                </a:spcAft>
              </a:pPr>
              <a:endParaRPr kumimoji="1" lang="ja-JP" altLang="en-US" sz="800" kern="1200" dirty="0"/>
            </a:p>
          </p:txBody>
        </p:sp>
        <p:sp>
          <p:nvSpPr>
            <p:cNvPr id="52" name="環状矢印 51"/>
            <p:cNvSpPr/>
            <p:nvPr/>
          </p:nvSpPr>
          <p:spPr>
            <a:xfrm>
              <a:off x="2888280" y="2645780"/>
              <a:ext cx="1614486" cy="1614486"/>
            </a:xfrm>
            <a:prstGeom prst="circularArrow">
              <a:avLst>
                <a:gd name="adj1" fmla="val 2655"/>
                <a:gd name="adj2" fmla="val 322955"/>
                <a:gd name="adj3" fmla="val 19501534"/>
                <a:gd name="adj4" fmla="val 12575511"/>
                <a:gd name="adj5" fmla="val 3098"/>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53" name="フリーフォーム 52"/>
            <p:cNvSpPr/>
            <p:nvPr/>
          </p:nvSpPr>
          <p:spPr>
            <a:xfrm>
              <a:off x="2441106" y="3077325"/>
              <a:ext cx="1185699" cy="471513"/>
            </a:xfrm>
            <a:custGeom>
              <a:avLst/>
              <a:gdLst>
                <a:gd name="connsiteX0" fmla="*/ 0 w 1185699"/>
                <a:gd name="connsiteY0" fmla="*/ 47151 h 471513"/>
                <a:gd name="connsiteX1" fmla="*/ 47151 w 1185699"/>
                <a:gd name="connsiteY1" fmla="*/ 0 h 471513"/>
                <a:gd name="connsiteX2" fmla="*/ 1138548 w 1185699"/>
                <a:gd name="connsiteY2" fmla="*/ 0 h 471513"/>
                <a:gd name="connsiteX3" fmla="*/ 1185699 w 1185699"/>
                <a:gd name="connsiteY3" fmla="*/ 47151 h 471513"/>
                <a:gd name="connsiteX4" fmla="*/ 1185699 w 1185699"/>
                <a:gd name="connsiteY4" fmla="*/ 424362 h 471513"/>
                <a:gd name="connsiteX5" fmla="*/ 1138548 w 1185699"/>
                <a:gd name="connsiteY5" fmla="*/ 471513 h 471513"/>
                <a:gd name="connsiteX6" fmla="*/ 47151 w 1185699"/>
                <a:gd name="connsiteY6" fmla="*/ 471513 h 471513"/>
                <a:gd name="connsiteX7" fmla="*/ 0 w 1185699"/>
                <a:gd name="connsiteY7" fmla="*/ 424362 h 471513"/>
                <a:gd name="connsiteX8" fmla="*/ 0 w 1185699"/>
                <a:gd name="connsiteY8" fmla="*/ 47151 h 47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5699" h="471513">
                  <a:moveTo>
                    <a:pt x="0" y="47151"/>
                  </a:moveTo>
                  <a:cubicBezTo>
                    <a:pt x="0" y="21110"/>
                    <a:pt x="21110" y="0"/>
                    <a:pt x="47151" y="0"/>
                  </a:cubicBezTo>
                  <a:lnTo>
                    <a:pt x="1138548" y="0"/>
                  </a:lnTo>
                  <a:cubicBezTo>
                    <a:pt x="1164589" y="0"/>
                    <a:pt x="1185699" y="21110"/>
                    <a:pt x="1185699" y="47151"/>
                  </a:cubicBezTo>
                  <a:lnTo>
                    <a:pt x="1185699" y="424362"/>
                  </a:lnTo>
                  <a:cubicBezTo>
                    <a:pt x="1185699" y="450403"/>
                    <a:pt x="1164589" y="471513"/>
                    <a:pt x="1138548" y="471513"/>
                  </a:cubicBezTo>
                  <a:lnTo>
                    <a:pt x="47151" y="471513"/>
                  </a:lnTo>
                  <a:cubicBezTo>
                    <a:pt x="21110" y="471513"/>
                    <a:pt x="0" y="450403"/>
                    <a:pt x="0" y="424362"/>
                  </a:cubicBezTo>
                  <a:lnTo>
                    <a:pt x="0" y="47151"/>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6195" tIns="35400" rIns="46195" bIns="35400" numCol="1" spcCol="1270" anchor="ctr" anchorCtr="0">
              <a:noAutofit/>
            </a:bodyPr>
            <a:lstStyle/>
            <a:p>
              <a:pPr lvl="0" algn="ctr" defTabSz="755650">
                <a:lnSpc>
                  <a:spcPct val="90000"/>
                </a:lnSpc>
                <a:spcBef>
                  <a:spcPct val="0"/>
                </a:spcBef>
                <a:spcAft>
                  <a:spcPct val="35000"/>
                </a:spcAft>
              </a:pPr>
              <a:r>
                <a:rPr kumimoji="1" lang="ja-JP" altLang="en-US" sz="800" kern="1200" dirty="0" smtClean="0"/>
                <a:t>検証する</a:t>
              </a:r>
              <a:endParaRPr kumimoji="1" lang="ja-JP" altLang="en-US" sz="800" kern="1200" dirty="0"/>
            </a:p>
          </p:txBody>
        </p:sp>
        <p:sp>
          <p:nvSpPr>
            <p:cNvPr id="54" name="フリーフォーム 53"/>
            <p:cNvSpPr/>
            <p:nvPr/>
          </p:nvSpPr>
          <p:spPr>
            <a:xfrm>
              <a:off x="3830938" y="3313082"/>
              <a:ext cx="1333911" cy="1100197"/>
            </a:xfrm>
            <a:custGeom>
              <a:avLst/>
              <a:gdLst>
                <a:gd name="connsiteX0" fmla="*/ 0 w 1333911"/>
                <a:gd name="connsiteY0" fmla="*/ 110020 h 1100197"/>
                <a:gd name="connsiteX1" fmla="*/ 110020 w 1333911"/>
                <a:gd name="connsiteY1" fmla="*/ 0 h 1100197"/>
                <a:gd name="connsiteX2" fmla="*/ 1223891 w 1333911"/>
                <a:gd name="connsiteY2" fmla="*/ 0 h 1100197"/>
                <a:gd name="connsiteX3" fmla="*/ 1333911 w 1333911"/>
                <a:gd name="connsiteY3" fmla="*/ 110020 h 1100197"/>
                <a:gd name="connsiteX4" fmla="*/ 1333911 w 1333911"/>
                <a:gd name="connsiteY4" fmla="*/ 990177 h 1100197"/>
                <a:gd name="connsiteX5" fmla="*/ 1223891 w 1333911"/>
                <a:gd name="connsiteY5" fmla="*/ 1100197 h 1100197"/>
                <a:gd name="connsiteX6" fmla="*/ 110020 w 1333911"/>
                <a:gd name="connsiteY6" fmla="*/ 1100197 h 1100197"/>
                <a:gd name="connsiteX7" fmla="*/ 0 w 1333911"/>
                <a:gd name="connsiteY7" fmla="*/ 990177 h 1100197"/>
                <a:gd name="connsiteX8" fmla="*/ 0 w 1333911"/>
                <a:gd name="connsiteY8" fmla="*/ 110020 h 110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911" h="1100197">
                  <a:moveTo>
                    <a:pt x="0" y="110020"/>
                  </a:moveTo>
                  <a:cubicBezTo>
                    <a:pt x="0" y="49258"/>
                    <a:pt x="49258" y="0"/>
                    <a:pt x="110020" y="0"/>
                  </a:cubicBezTo>
                  <a:lnTo>
                    <a:pt x="1223891" y="0"/>
                  </a:lnTo>
                  <a:cubicBezTo>
                    <a:pt x="1284653" y="0"/>
                    <a:pt x="1333911" y="49258"/>
                    <a:pt x="1333911" y="110020"/>
                  </a:cubicBezTo>
                  <a:lnTo>
                    <a:pt x="1333911" y="990177"/>
                  </a:lnTo>
                  <a:cubicBezTo>
                    <a:pt x="1333911" y="1050939"/>
                    <a:pt x="1284653" y="1100197"/>
                    <a:pt x="1223891" y="1100197"/>
                  </a:cubicBezTo>
                  <a:lnTo>
                    <a:pt x="110020" y="1100197"/>
                  </a:lnTo>
                  <a:cubicBezTo>
                    <a:pt x="49258" y="1100197"/>
                    <a:pt x="0" y="1050939"/>
                    <a:pt x="0" y="990177"/>
                  </a:cubicBezTo>
                  <a:lnTo>
                    <a:pt x="0" y="11002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144" tIns="149144" rIns="149144" bIns="384900" numCol="1" spcCol="1270" anchor="t" anchorCtr="0">
              <a:noAutofit/>
            </a:bodyPr>
            <a:lstStyle/>
            <a:p>
              <a:pPr marL="0" lvl="1" algn="l" defTabSz="711200">
                <a:lnSpc>
                  <a:spcPct val="90000"/>
                </a:lnSpc>
                <a:spcBef>
                  <a:spcPct val="0"/>
                </a:spcBef>
                <a:spcAft>
                  <a:spcPct val="15000"/>
                </a:spcAft>
              </a:pPr>
              <a:endParaRPr kumimoji="1" lang="ja-JP" altLang="en-US" sz="800" kern="1200" dirty="0"/>
            </a:p>
          </p:txBody>
        </p:sp>
        <p:sp>
          <p:nvSpPr>
            <p:cNvPr id="55" name="Shape 54"/>
            <p:cNvSpPr/>
            <p:nvPr/>
          </p:nvSpPr>
          <p:spPr>
            <a:xfrm>
              <a:off x="4585652" y="3593401"/>
              <a:ext cx="1444042" cy="1444042"/>
            </a:xfrm>
            <a:prstGeom prst="leftCircularArrow">
              <a:avLst>
                <a:gd name="adj1" fmla="val 2969"/>
                <a:gd name="adj2" fmla="val 363730"/>
                <a:gd name="adj3" fmla="val 2139241"/>
                <a:gd name="adj4" fmla="val 9024489"/>
                <a:gd name="adj5" fmla="val 3463"/>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56" name="フリーフォーム 55"/>
            <p:cNvSpPr/>
            <p:nvPr/>
          </p:nvSpPr>
          <p:spPr>
            <a:xfrm>
              <a:off x="4127362" y="4177523"/>
              <a:ext cx="1185699" cy="471513"/>
            </a:xfrm>
            <a:custGeom>
              <a:avLst/>
              <a:gdLst>
                <a:gd name="connsiteX0" fmla="*/ 0 w 1185699"/>
                <a:gd name="connsiteY0" fmla="*/ 47151 h 471513"/>
                <a:gd name="connsiteX1" fmla="*/ 47151 w 1185699"/>
                <a:gd name="connsiteY1" fmla="*/ 0 h 471513"/>
                <a:gd name="connsiteX2" fmla="*/ 1138548 w 1185699"/>
                <a:gd name="connsiteY2" fmla="*/ 0 h 471513"/>
                <a:gd name="connsiteX3" fmla="*/ 1185699 w 1185699"/>
                <a:gd name="connsiteY3" fmla="*/ 47151 h 471513"/>
                <a:gd name="connsiteX4" fmla="*/ 1185699 w 1185699"/>
                <a:gd name="connsiteY4" fmla="*/ 424362 h 471513"/>
                <a:gd name="connsiteX5" fmla="*/ 1138548 w 1185699"/>
                <a:gd name="connsiteY5" fmla="*/ 471513 h 471513"/>
                <a:gd name="connsiteX6" fmla="*/ 47151 w 1185699"/>
                <a:gd name="connsiteY6" fmla="*/ 471513 h 471513"/>
                <a:gd name="connsiteX7" fmla="*/ 0 w 1185699"/>
                <a:gd name="connsiteY7" fmla="*/ 424362 h 471513"/>
                <a:gd name="connsiteX8" fmla="*/ 0 w 1185699"/>
                <a:gd name="connsiteY8" fmla="*/ 47151 h 47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5699" h="471513">
                  <a:moveTo>
                    <a:pt x="0" y="47151"/>
                  </a:moveTo>
                  <a:cubicBezTo>
                    <a:pt x="0" y="21110"/>
                    <a:pt x="21110" y="0"/>
                    <a:pt x="47151" y="0"/>
                  </a:cubicBezTo>
                  <a:lnTo>
                    <a:pt x="1138548" y="0"/>
                  </a:lnTo>
                  <a:cubicBezTo>
                    <a:pt x="1164589" y="0"/>
                    <a:pt x="1185699" y="21110"/>
                    <a:pt x="1185699" y="47151"/>
                  </a:cubicBezTo>
                  <a:lnTo>
                    <a:pt x="1185699" y="424362"/>
                  </a:lnTo>
                  <a:cubicBezTo>
                    <a:pt x="1185699" y="450403"/>
                    <a:pt x="1164589" y="471513"/>
                    <a:pt x="1138548" y="471513"/>
                  </a:cubicBezTo>
                  <a:lnTo>
                    <a:pt x="47151" y="471513"/>
                  </a:lnTo>
                  <a:cubicBezTo>
                    <a:pt x="21110" y="471513"/>
                    <a:pt x="0" y="450403"/>
                    <a:pt x="0" y="424362"/>
                  </a:cubicBezTo>
                  <a:lnTo>
                    <a:pt x="0" y="47151"/>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6195" tIns="35400" rIns="46195" bIns="35400" numCol="1" spcCol="1270" anchor="ctr" anchorCtr="0">
              <a:noAutofit/>
            </a:bodyPr>
            <a:lstStyle/>
            <a:p>
              <a:pPr lvl="0" algn="ctr" defTabSz="755650">
                <a:lnSpc>
                  <a:spcPct val="90000"/>
                </a:lnSpc>
                <a:spcBef>
                  <a:spcPct val="0"/>
                </a:spcBef>
                <a:spcAft>
                  <a:spcPct val="35000"/>
                </a:spcAft>
              </a:pPr>
              <a:r>
                <a:rPr kumimoji="1" lang="ja-JP" altLang="en-US" sz="800" kern="1200" dirty="0" smtClean="0"/>
                <a:t>検証する</a:t>
              </a:r>
              <a:endParaRPr kumimoji="1" lang="ja-JP" altLang="en-US" sz="800" kern="1200" dirty="0"/>
            </a:p>
          </p:txBody>
        </p:sp>
        <p:sp>
          <p:nvSpPr>
            <p:cNvPr id="57" name="フリーフォーム 56"/>
            <p:cNvSpPr/>
            <p:nvPr/>
          </p:nvSpPr>
          <p:spPr>
            <a:xfrm>
              <a:off x="5517194" y="3313082"/>
              <a:ext cx="1333911" cy="1100197"/>
            </a:xfrm>
            <a:custGeom>
              <a:avLst/>
              <a:gdLst>
                <a:gd name="connsiteX0" fmla="*/ 0 w 1333911"/>
                <a:gd name="connsiteY0" fmla="*/ 110020 h 1100197"/>
                <a:gd name="connsiteX1" fmla="*/ 110020 w 1333911"/>
                <a:gd name="connsiteY1" fmla="*/ 0 h 1100197"/>
                <a:gd name="connsiteX2" fmla="*/ 1223891 w 1333911"/>
                <a:gd name="connsiteY2" fmla="*/ 0 h 1100197"/>
                <a:gd name="connsiteX3" fmla="*/ 1333911 w 1333911"/>
                <a:gd name="connsiteY3" fmla="*/ 110020 h 1100197"/>
                <a:gd name="connsiteX4" fmla="*/ 1333911 w 1333911"/>
                <a:gd name="connsiteY4" fmla="*/ 990177 h 1100197"/>
                <a:gd name="connsiteX5" fmla="*/ 1223891 w 1333911"/>
                <a:gd name="connsiteY5" fmla="*/ 1100197 h 1100197"/>
                <a:gd name="connsiteX6" fmla="*/ 110020 w 1333911"/>
                <a:gd name="connsiteY6" fmla="*/ 1100197 h 1100197"/>
                <a:gd name="connsiteX7" fmla="*/ 0 w 1333911"/>
                <a:gd name="connsiteY7" fmla="*/ 990177 h 1100197"/>
                <a:gd name="connsiteX8" fmla="*/ 0 w 1333911"/>
                <a:gd name="connsiteY8" fmla="*/ 110020 h 110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911" h="1100197">
                  <a:moveTo>
                    <a:pt x="0" y="110020"/>
                  </a:moveTo>
                  <a:cubicBezTo>
                    <a:pt x="0" y="49258"/>
                    <a:pt x="49258" y="0"/>
                    <a:pt x="110020" y="0"/>
                  </a:cubicBezTo>
                  <a:lnTo>
                    <a:pt x="1223891" y="0"/>
                  </a:lnTo>
                  <a:cubicBezTo>
                    <a:pt x="1284653" y="0"/>
                    <a:pt x="1333911" y="49258"/>
                    <a:pt x="1333911" y="110020"/>
                  </a:cubicBezTo>
                  <a:lnTo>
                    <a:pt x="1333911" y="990177"/>
                  </a:lnTo>
                  <a:cubicBezTo>
                    <a:pt x="1333911" y="1050939"/>
                    <a:pt x="1284653" y="1100197"/>
                    <a:pt x="1223891" y="1100197"/>
                  </a:cubicBezTo>
                  <a:lnTo>
                    <a:pt x="110020" y="1100197"/>
                  </a:lnTo>
                  <a:cubicBezTo>
                    <a:pt x="49258" y="1100197"/>
                    <a:pt x="0" y="1050939"/>
                    <a:pt x="0" y="990177"/>
                  </a:cubicBezTo>
                  <a:lnTo>
                    <a:pt x="0" y="11002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144" tIns="384901" rIns="149144" bIns="149143" numCol="1" spcCol="1270" anchor="t" anchorCtr="0">
              <a:noAutofit/>
            </a:bodyPr>
            <a:lstStyle/>
            <a:p>
              <a:pPr marL="0" lvl="1" algn="l" defTabSz="711200">
                <a:lnSpc>
                  <a:spcPct val="90000"/>
                </a:lnSpc>
                <a:spcBef>
                  <a:spcPct val="0"/>
                </a:spcBef>
                <a:spcAft>
                  <a:spcPct val="15000"/>
                </a:spcAft>
              </a:pPr>
              <a:endParaRPr kumimoji="1" lang="ja-JP" altLang="en-US" sz="800" kern="1200" dirty="0"/>
            </a:p>
          </p:txBody>
        </p:sp>
        <p:sp>
          <p:nvSpPr>
            <p:cNvPr id="58" name="環状矢印 57"/>
            <p:cNvSpPr/>
            <p:nvPr/>
          </p:nvSpPr>
          <p:spPr>
            <a:xfrm>
              <a:off x="6260793" y="2645780"/>
              <a:ext cx="1614486" cy="1614486"/>
            </a:xfrm>
            <a:prstGeom prst="circularArrow">
              <a:avLst>
                <a:gd name="adj1" fmla="val 2655"/>
                <a:gd name="adj2" fmla="val 322955"/>
                <a:gd name="adj3" fmla="val 19501534"/>
                <a:gd name="adj4" fmla="val 12575511"/>
                <a:gd name="adj5" fmla="val 3098"/>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59" name="フリーフォーム 58"/>
            <p:cNvSpPr/>
            <p:nvPr/>
          </p:nvSpPr>
          <p:spPr>
            <a:xfrm>
              <a:off x="5813619" y="3077325"/>
              <a:ext cx="1185699" cy="471513"/>
            </a:xfrm>
            <a:custGeom>
              <a:avLst/>
              <a:gdLst>
                <a:gd name="connsiteX0" fmla="*/ 0 w 1185699"/>
                <a:gd name="connsiteY0" fmla="*/ 47151 h 471513"/>
                <a:gd name="connsiteX1" fmla="*/ 47151 w 1185699"/>
                <a:gd name="connsiteY1" fmla="*/ 0 h 471513"/>
                <a:gd name="connsiteX2" fmla="*/ 1138548 w 1185699"/>
                <a:gd name="connsiteY2" fmla="*/ 0 h 471513"/>
                <a:gd name="connsiteX3" fmla="*/ 1185699 w 1185699"/>
                <a:gd name="connsiteY3" fmla="*/ 47151 h 471513"/>
                <a:gd name="connsiteX4" fmla="*/ 1185699 w 1185699"/>
                <a:gd name="connsiteY4" fmla="*/ 424362 h 471513"/>
                <a:gd name="connsiteX5" fmla="*/ 1138548 w 1185699"/>
                <a:gd name="connsiteY5" fmla="*/ 471513 h 471513"/>
                <a:gd name="connsiteX6" fmla="*/ 47151 w 1185699"/>
                <a:gd name="connsiteY6" fmla="*/ 471513 h 471513"/>
                <a:gd name="connsiteX7" fmla="*/ 0 w 1185699"/>
                <a:gd name="connsiteY7" fmla="*/ 424362 h 471513"/>
                <a:gd name="connsiteX8" fmla="*/ 0 w 1185699"/>
                <a:gd name="connsiteY8" fmla="*/ 47151 h 47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5699" h="471513">
                  <a:moveTo>
                    <a:pt x="0" y="47151"/>
                  </a:moveTo>
                  <a:cubicBezTo>
                    <a:pt x="0" y="21110"/>
                    <a:pt x="21110" y="0"/>
                    <a:pt x="47151" y="0"/>
                  </a:cubicBezTo>
                  <a:lnTo>
                    <a:pt x="1138548" y="0"/>
                  </a:lnTo>
                  <a:cubicBezTo>
                    <a:pt x="1164589" y="0"/>
                    <a:pt x="1185699" y="21110"/>
                    <a:pt x="1185699" y="47151"/>
                  </a:cubicBezTo>
                  <a:lnTo>
                    <a:pt x="1185699" y="424362"/>
                  </a:lnTo>
                  <a:cubicBezTo>
                    <a:pt x="1185699" y="450403"/>
                    <a:pt x="1164589" y="471513"/>
                    <a:pt x="1138548" y="471513"/>
                  </a:cubicBezTo>
                  <a:lnTo>
                    <a:pt x="47151" y="471513"/>
                  </a:lnTo>
                  <a:cubicBezTo>
                    <a:pt x="21110" y="471513"/>
                    <a:pt x="0" y="450403"/>
                    <a:pt x="0" y="424362"/>
                  </a:cubicBezTo>
                  <a:lnTo>
                    <a:pt x="0" y="47151"/>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6195" tIns="35400" rIns="46195" bIns="35400" numCol="1" spcCol="1270" anchor="ctr" anchorCtr="0">
              <a:noAutofit/>
            </a:bodyPr>
            <a:lstStyle/>
            <a:p>
              <a:pPr lvl="0" algn="ctr" defTabSz="755650">
                <a:lnSpc>
                  <a:spcPct val="90000"/>
                </a:lnSpc>
                <a:spcBef>
                  <a:spcPct val="0"/>
                </a:spcBef>
                <a:spcAft>
                  <a:spcPct val="35000"/>
                </a:spcAft>
              </a:pPr>
              <a:r>
                <a:rPr kumimoji="1" lang="ja-JP" altLang="en-US" sz="800" kern="1200" dirty="0" smtClean="0"/>
                <a:t>再検証する</a:t>
              </a:r>
              <a:endParaRPr kumimoji="1" lang="ja-JP" altLang="en-US" sz="800" kern="1200" dirty="0"/>
            </a:p>
          </p:txBody>
        </p:sp>
        <p:sp>
          <p:nvSpPr>
            <p:cNvPr id="60" name="フリーフォーム 59"/>
            <p:cNvSpPr/>
            <p:nvPr/>
          </p:nvSpPr>
          <p:spPr>
            <a:xfrm>
              <a:off x="7203451" y="3313082"/>
              <a:ext cx="1333911" cy="1100197"/>
            </a:xfrm>
            <a:custGeom>
              <a:avLst/>
              <a:gdLst>
                <a:gd name="connsiteX0" fmla="*/ 0 w 1333911"/>
                <a:gd name="connsiteY0" fmla="*/ 110020 h 1100197"/>
                <a:gd name="connsiteX1" fmla="*/ 110020 w 1333911"/>
                <a:gd name="connsiteY1" fmla="*/ 0 h 1100197"/>
                <a:gd name="connsiteX2" fmla="*/ 1223891 w 1333911"/>
                <a:gd name="connsiteY2" fmla="*/ 0 h 1100197"/>
                <a:gd name="connsiteX3" fmla="*/ 1333911 w 1333911"/>
                <a:gd name="connsiteY3" fmla="*/ 110020 h 1100197"/>
                <a:gd name="connsiteX4" fmla="*/ 1333911 w 1333911"/>
                <a:gd name="connsiteY4" fmla="*/ 990177 h 1100197"/>
                <a:gd name="connsiteX5" fmla="*/ 1223891 w 1333911"/>
                <a:gd name="connsiteY5" fmla="*/ 1100197 h 1100197"/>
                <a:gd name="connsiteX6" fmla="*/ 110020 w 1333911"/>
                <a:gd name="connsiteY6" fmla="*/ 1100197 h 1100197"/>
                <a:gd name="connsiteX7" fmla="*/ 0 w 1333911"/>
                <a:gd name="connsiteY7" fmla="*/ 990177 h 1100197"/>
                <a:gd name="connsiteX8" fmla="*/ 0 w 1333911"/>
                <a:gd name="connsiteY8" fmla="*/ 110020 h 110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911" h="1100197">
                  <a:moveTo>
                    <a:pt x="0" y="110020"/>
                  </a:moveTo>
                  <a:cubicBezTo>
                    <a:pt x="0" y="49258"/>
                    <a:pt x="49258" y="0"/>
                    <a:pt x="110020" y="0"/>
                  </a:cubicBezTo>
                  <a:lnTo>
                    <a:pt x="1223891" y="0"/>
                  </a:lnTo>
                  <a:cubicBezTo>
                    <a:pt x="1284653" y="0"/>
                    <a:pt x="1333911" y="49258"/>
                    <a:pt x="1333911" y="110020"/>
                  </a:cubicBezTo>
                  <a:lnTo>
                    <a:pt x="1333911" y="990177"/>
                  </a:lnTo>
                  <a:cubicBezTo>
                    <a:pt x="1333911" y="1050939"/>
                    <a:pt x="1284653" y="1100197"/>
                    <a:pt x="1223891" y="1100197"/>
                  </a:cubicBezTo>
                  <a:lnTo>
                    <a:pt x="110020" y="1100197"/>
                  </a:lnTo>
                  <a:cubicBezTo>
                    <a:pt x="49258" y="1100197"/>
                    <a:pt x="0" y="1050939"/>
                    <a:pt x="0" y="990177"/>
                  </a:cubicBezTo>
                  <a:lnTo>
                    <a:pt x="0" y="11002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144" tIns="149144" rIns="149144" bIns="384900" numCol="1" spcCol="1270" anchor="t" anchorCtr="0">
              <a:noAutofit/>
            </a:bodyPr>
            <a:lstStyle/>
            <a:p>
              <a:pPr marL="0" lvl="1" algn="l" defTabSz="711200">
                <a:lnSpc>
                  <a:spcPct val="90000"/>
                </a:lnSpc>
                <a:spcBef>
                  <a:spcPct val="0"/>
                </a:spcBef>
                <a:spcAft>
                  <a:spcPct val="15000"/>
                </a:spcAft>
              </a:pPr>
              <a:endParaRPr kumimoji="1" lang="ja-JP" altLang="en-US" sz="800" kern="1200" dirty="0"/>
            </a:p>
          </p:txBody>
        </p:sp>
        <p:sp>
          <p:nvSpPr>
            <p:cNvPr id="61" name="フリーフォーム 60"/>
            <p:cNvSpPr/>
            <p:nvPr/>
          </p:nvSpPr>
          <p:spPr>
            <a:xfrm>
              <a:off x="7499875" y="4177523"/>
              <a:ext cx="1185699" cy="471513"/>
            </a:xfrm>
            <a:custGeom>
              <a:avLst/>
              <a:gdLst>
                <a:gd name="connsiteX0" fmla="*/ 0 w 1185699"/>
                <a:gd name="connsiteY0" fmla="*/ 47151 h 471513"/>
                <a:gd name="connsiteX1" fmla="*/ 47151 w 1185699"/>
                <a:gd name="connsiteY1" fmla="*/ 0 h 471513"/>
                <a:gd name="connsiteX2" fmla="*/ 1138548 w 1185699"/>
                <a:gd name="connsiteY2" fmla="*/ 0 h 471513"/>
                <a:gd name="connsiteX3" fmla="*/ 1185699 w 1185699"/>
                <a:gd name="connsiteY3" fmla="*/ 47151 h 471513"/>
                <a:gd name="connsiteX4" fmla="*/ 1185699 w 1185699"/>
                <a:gd name="connsiteY4" fmla="*/ 424362 h 471513"/>
                <a:gd name="connsiteX5" fmla="*/ 1138548 w 1185699"/>
                <a:gd name="connsiteY5" fmla="*/ 471513 h 471513"/>
                <a:gd name="connsiteX6" fmla="*/ 47151 w 1185699"/>
                <a:gd name="connsiteY6" fmla="*/ 471513 h 471513"/>
                <a:gd name="connsiteX7" fmla="*/ 0 w 1185699"/>
                <a:gd name="connsiteY7" fmla="*/ 424362 h 471513"/>
                <a:gd name="connsiteX8" fmla="*/ 0 w 1185699"/>
                <a:gd name="connsiteY8" fmla="*/ 47151 h 47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5699" h="471513">
                  <a:moveTo>
                    <a:pt x="0" y="47151"/>
                  </a:moveTo>
                  <a:cubicBezTo>
                    <a:pt x="0" y="21110"/>
                    <a:pt x="21110" y="0"/>
                    <a:pt x="47151" y="0"/>
                  </a:cubicBezTo>
                  <a:lnTo>
                    <a:pt x="1138548" y="0"/>
                  </a:lnTo>
                  <a:cubicBezTo>
                    <a:pt x="1164589" y="0"/>
                    <a:pt x="1185699" y="21110"/>
                    <a:pt x="1185699" y="47151"/>
                  </a:cubicBezTo>
                  <a:lnTo>
                    <a:pt x="1185699" y="424362"/>
                  </a:lnTo>
                  <a:cubicBezTo>
                    <a:pt x="1185699" y="450403"/>
                    <a:pt x="1164589" y="471513"/>
                    <a:pt x="1138548" y="471513"/>
                  </a:cubicBezTo>
                  <a:lnTo>
                    <a:pt x="47151" y="471513"/>
                  </a:lnTo>
                  <a:cubicBezTo>
                    <a:pt x="21110" y="471513"/>
                    <a:pt x="0" y="450403"/>
                    <a:pt x="0" y="424362"/>
                  </a:cubicBezTo>
                  <a:lnTo>
                    <a:pt x="0" y="47151"/>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6195" tIns="35400" rIns="46195" bIns="35400" numCol="1" spcCol="1270" anchor="ctr" anchorCtr="0">
              <a:noAutofit/>
            </a:bodyPr>
            <a:lstStyle/>
            <a:p>
              <a:pPr lvl="0" algn="ctr" defTabSz="755650">
                <a:lnSpc>
                  <a:spcPct val="90000"/>
                </a:lnSpc>
                <a:spcBef>
                  <a:spcPct val="0"/>
                </a:spcBef>
                <a:spcAft>
                  <a:spcPct val="35000"/>
                </a:spcAft>
              </a:pPr>
              <a:r>
                <a:rPr kumimoji="1" lang="ja-JP" altLang="en-US" sz="800" kern="1200" dirty="0" smtClean="0"/>
                <a:t>判定する</a:t>
              </a:r>
              <a:endParaRPr kumimoji="1" lang="ja-JP" altLang="en-US" sz="800" kern="1200" dirty="0"/>
            </a:p>
          </p:txBody>
        </p:sp>
      </p:grpSp>
    </p:spTree>
    <p:extLst>
      <p:ext uri="{BB962C8B-B14F-4D97-AF65-F5344CB8AC3E}">
        <p14:creationId xmlns:p14="http://schemas.microsoft.com/office/powerpoint/2010/main" val="19919324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イントロ</a:t>
            </a:r>
            <a:r>
              <a:rPr lang="en-US" altLang="ja-JP" dirty="0" smtClean="0"/>
              <a:t/>
            </a:r>
            <a:br>
              <a:rPr lang="en-US" altLang="ja-JP" dirty="0" smtClean="0"/>
            </a:br>
            <a:r>
              <a:rPr lang="ja-JP" altLang="en-US" dirty="0"/>
              <a:t>ビジネスモデルキャンバス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検証する</a:t>
            </a:r>
            <a:endParaRPr kumimoji="1" lang="en-US" altLang="ja-JP" dirty="0" smtClean="0"/>
          </a:p>
          <a:p>
            <a:pPr lvl="1"/>
            <a:r>
              <a:rPr lang="ja-JP" altLang="en-US" dirty="0" smtClean="0"/>
              <a:t>収益モデルを検証する</a:t>
            </a:r>
            <a:endParaRPr kumimoji="1" lang="ja-JP" altLang="en-US" dirty="0"/>
          </a:p>
        </p:txBody>
      </p:sp>
      <p:grpSp>
        <p:nvGrpSpPr>
          <p:cNvPr id="4" name="図形グループ 3"/>
          <p:cNvGrpSpPr/>
          <p:nvPr/>
        </p:nvGrpSpPr>
        <p:grpSpPr>
          <a:xfrm>
            <a:off x="5270182" y="4253099"/>
            <a:ext cx="3616524" cy="2488009"/>
            <a:chOff x="71437" y="1410891"/>
            <a:chExt cx="8992196" cy="5197078"/>
          </a:xfrm>
        </p:grpSpPr>
        <p:sp>
          <p:nvSpPr>
            <p:cNvPr id="5" name="AutoShape 3"/>
            <p:cNvSpPr>
              <a:spLocks/>
            </p:cNvSpPr>
            <p:nvPr/>
          </p:nvSpPr>
          <p:spPr bwMode="auto">
            <a:xfrm>
              <a:off x="98226" y="1500187"/>
              <a:ext cx="1785938" cy="3661172"/>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6"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 y="1482328"/>
              <a:ext cx="1830586" cy="3696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7" name="AutoShape 6"/>
            <p:cNvSpPr>
              <a:spLocks/>
            </p:cNvSpPr>
            <p:nvPr/>
          </p:nvSpPr>
          <p:spPr bwMode="auto">
            <a:xfrm>
              <a:off x="7259836" y="1500187"/>
              <a:ext cx="1785938" cy="3661172"/>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8"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3047" y="1482328"/>
              <a:ext cx="1830586" cy="3696891"/>
            </a:xfrm>
            <a:prstGeom prst="rect">
              <a:avLst/>
            </a:prstGeom>
            <a:solidFill>
              <a:srgbClr val="008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9" name="AutoShape 9"/>
            <p:cNvSpPr>
              <a:spLocks/>
            </p:cNvSpPr>
            <p:nvPr/>
          </p:nvSpPr>
          <p:spPr bwMode="auto">
            <a:xfrm>
              <a:off x="3679031" y="1500187"/>
              <a:ext cx="1785938" cy="3661172"/>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10" name="Picture 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2242" y="1482328"/>
              <a:ext cx="1830586" cy="3696891"/>
            </a:xfrm>
            <a:prstGeom prst="rect">
              <a:avLst/>
            </a:prstGeom>
            <a:solidFill>
              <a:srgbClr val="008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11" name="AutoShape 12"/>
            <p:cNvSpPr>
              <a:spLocks/>
            </p:cNvSpPr>
            <p:nvPr/>
          </p:nvSpPr>
          <p:spPr bwMode="auto">
            <a:xfrm>
              <a:off x="4572000" y="5161359"/>
              <a:ext cx="4464844" cy="1428750"/>
            </a:xfrm>
            <a:prstGeom prst="roundRect">
              <a:avLst>
                <a:gd name="adj" fmla="val 9375"/>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12" name="Picture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11" y="5143500"/>
              <a:ext cx="4509492" cy="1464469"/>
            </a:xfrm>
            <a:prstGeom prst="rect">
              <a:avLst/>
            </a:prstGeom>
            <a:solidFill>
              <a:srgbClr val="FF0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13" name="AutoShape 15"/>
            <p:cNvSpPr>
              <a:spLocks/>
            </p:cNvSpPr>
            <p:nvPr/>
          </p:nvSpPr>
          <p:spPr bwMode="auto">
            <a:xfrm>
              <a:off x="98227" y="5161359"/>
              <a:ext cx="4464844" cy="1428750"/>
            </a:xfrm>
            <a:prstGeom prst="roundRect">
              <a:avLst>
                <a:gd name="adj" fmla="val 9375"/>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14" name="Picture 1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8" y="5143500"/>
              <a:ext cx="4509492" cy="1464469"/>
            </a:xfrm>
            <a:prstGeom prst="rect">
              <a:avLst/>
            </a:prstGeom>
            <a:solidFill>
              <a:srgbClr val="FF0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15" name="AutoShape 18"/>
            <p:cNvSpPr>
              <a:spLocks/>
            </p:cNvSpPr>
            <p:nvPr/>
          </p:nvSpPr>
          <p:spPr bwMode="auto">
            <a:xfrm>
              <a:off x="5464969" y="3330773"/>
              <a:ext cx="1785938" cy="1830586"/>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16" name="Picture 1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8180" y="3312914"/>
              <a:ext cx="1830586" cy="1866305"/>
            </a:xfrm>
            <a:prstGeom prst="rect">
              <a:avLst/>
            </a:prstGeom>
            <a:solidFill>
              <a:srgbClr val="008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17" name="AutoShape 21"/>
            <p:cNvSpPr>
              <a:spLocks/>
            </p:cNvSpPr>
            <p:nvPr/>
          </p:nvSpPr>
          <p:spPr bwMode="auto">
            <a:xfrm>
              <a:off x="5464969" y="1500187"/>
              <a:ext cx="1785938" cy="1830586"/>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18" name="Picture 2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8180" y="1482328"/>
              <a:ext cx="1830586" cy="1866305"/>
            </a:xfrm>
            <a:prstGeom prst="rect">
              <a:avLst/>
            </a:prstGeom>
            <a:solidFill>
              <a:srgbClr val="008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19" name="AutoShape 24"/>
            <p:cNvSpPr>
              <a:spLocks/>
            </p:cNvSpPr>
            <p:nvPr/>
          </p:nvSpPr>
          <p:spPr bwMode="auto">
            <a:xfrm>
              <a:off x="1884164" y="3330773"/>
              <a:ext cx="1785938" cy="1830586"/>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20" name="Picture 2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3312914"/>
              <a:ext cx="1830586" cy="1866305"/>
            </a:xfrm>
            <a:prstGeom prst="rect">
              <a:avLst/>
            </a:prstGeom>
            <a:noFill/>
            <a:ln>
              <a:noFill/>
            </a:ln>
            <a:extLst>
              <a:ext uri="{91240B29-F687-4f45-9708-019B960494DF}">
                <a14:hiddenLine xmlns:a14="http://schemas.microsoft.com/office/drawing/2010/main" w="12700">
                  <a:solidFill>
                    <a:schemeClr val="tx1"/>
                  </a:solidFill>
                  <a:miter lim="800000"/>
                  <a:headEnd/>
                  <a:tailEnd/>
                </a14:hiddenLine>
              </a:ext>
            </a:extLst>
          </p:spPr>
        </p:pic>
        <p:sp>
          <p:nvSpPr>
            <p:cNvPr id="21" name="AutoShape 27"/>
            <p:cNvSpPr>
              <a:spLocks/>
            </p:cNvSpPr>
            <p:nvPr/>
          </p:nvSpPr>
          <p:spPr bwMode="auto">
            <a:xfrm>
              <a:off x="1884164" y="1500187"/>
              <a:ext cx="1785938" cy="1830586"/>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22" name="Picture 2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1482328"/>
              <a:ext cx="1830586" cy="1866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3" name="Picture 3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153" y="5206008"/>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4" name="Picture 3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4554" y="5197078"/>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5" name="Picture 3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11849" y="3373189"/>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6" name="Picture 3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8812" y="3375422"/>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7" name="Picture 3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734" y="1562695"/>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8" name="Picture 3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41539" y="1562695"/>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9" name="Picture 40"/>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685237" y="1563812"/>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0" name="Picture 4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41091" y="1558230"/>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1" name="Picture 45"/>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29250" y="1410891"/>
              <a:ext cx="491133" cy="49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grpSp>
      <p:grpSp>
        <p:nvGrpSpPr>
          <p:cNvPr id="47" name="図形グループ 46"/>
          <p:cNvGrpSpPr/>
          <p:nvPr/>
        </p:nvGrpSpPr>
        <p:grpSpPr>
          <a:xfrm>
            <a:off x="4203558" y="2818070"/>
            <a:ext cx="4672374" cy="1278519"/>
            <a:chOff x="458425" y="2645780"/>
            <a:chExt cx="8227149" cy="2391663"/>
          </a:xfrm>
        </p:grpSpPr>
        <p:sp>
          <p:nvSpPr>
            <p:cNvPr id="48" name="フリーフォーム 47"/>
            <p:cNvSpPr/>
            <p:nvPr/>
          </p:nvSpPr>
          <p:spPr>
            <a:xfrm>
              <a:off x="458425" y="3313082"/>
              <a:ext cx="1333911" cy="1100197"/>
            </a:xfrm>
            <a:custGeom>
              <a:avLst/>
              <a:gdLst>
                <a:gd name="connsiteX0" fmla="*/ 0 w 1333911"/>
                <a:gd name="connsiteY0" fmla="*/ 110020 h 1100197"/>
                <a:gd name="connsiteX1" fmla="*/ 110020 w 1333911"/>
                <a:gd name="connsiteY1" fmla="*/ 0 h 1100197"/>
                <a:gd name="connsiteX2" fmla="*/ 1223891 w 1333911"/>
                <a:gd name="connsiteY2" fmla="*/ 0 h 1100197"/>
                <a:gd name="connsiteX3" fmla="*/ 1333911 w 1333911"/>
                <a:gd name="connsiteY3" fmla="*/ 110020 h 1100197"/>
                <a:gd name="connsiteX4" fmla="*/ 1333911 w 1333911"/>
                <a:gd name="connsiteY4" fmla="*/ 990177 h 1100197"/>
                <a:gd name="connsiteX5" fmla="*/ 1223891 w 1333911"/>
                <a:gd name="connsiteY5" fmla="*/ 1100197 h 1100197"/>
                <a:gd name="connsiteX6" fmla="*/ 110020 w 1333911"/>
                <a:gd name="connsiteY6" fmla="*/ 1100197 h 1100197"/>
                <a:gd name="connsiteX7" fmla="*/ 0 w 1333911"/>
                <a:gd name="connsiteY7" fmla="*/ 990177 h 1100197"/>
                <a:gd name="connsiteX8" fmla="*/ 0 w 1333911"/>
                <a:gd name="connsiteY8" fmla="*/ 110020 h 110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911" h="1100197">
                  <a:moveTo>
                    <a:pt x="0" y="110020"/>
                  </a:moveTo>
                  <a:cubicBezTo>
                    <a:pt x="0" y="49258"/>
                    <a:pt x="49258" y="0"/>
                    <a:pt x="110020" y="0"/>
                  </a:cubicBezTo>
                  <a:lnTo>
                    <a:pt x="1223891" y="0"/>
                  </a:lnTo>
                  <a:cubicBezTo>
                    <a:pt x="1284653" y="0"/>
                    <a:pt x="1333911" y="49258"/>
                    <a:pt x="1333911" y="110020"/>
                  </a:cubicBezTo>
                  <a:lnTo>
                    <a:pt x="1333911" y="990177"/>
                  </a:lnTo>
                  <a:cubicBezTo>
                    <a:pt x="1333911" y="1050939"/>
                    <a:pt x="1284653" y="1100197"/>
                    <a:pt x="1223891" y="1100197"/>
                  </a:cubicBezTo>
                  <a:lnTo>
                    <a:pt x="110020" y="1100197"/>
                  </a:lnTo>
                  <a:cubicBezTo>
                    <a:pt x="49258" y="1100197"/>
                    <a:pt x="0" y="1050939"/>
                    <a:pt x="0" y="990177"/>
                  </a:cubicBezTo>
                  <a:lnTo>
                    <a:pt x="0" y="110020"/>
                  </a:lnTo>
                  <a:close/>
                </a:path>
              </a:pathLst>
            </a:custGeom>
            <a:solidFill>
              <a:srgbClr val="008000"/>
            </a:solidFill>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144" tIns="149144" rIns="149144" bIns="384900" numCol="1" spcCol="1270" anchor="t" anchorCtr="0">
              <a:noAutofit/>
            </a:bodyPr>
            <a:lstStyle/>
            <a:p>
              <a:pPr marL="0" lvl="1" algn="l" defTabSz="711200">
                <a:lnSpc>
                  <a:spcPct val="90000"/>
                </a:lnSpc>
                <a:spcBef>
                  <a:spcPct val="0"/>
                </a:spcBef>
                <a:spcAft>
                  <a:spcPct val="15000"/>
                </a:spcAft>
              </a:pPr>
              <a:endParaRPr kumimoji="1" lang="ja-JP" altLang="en-US" sz="800" kern="1200" dirty="0"/>
            </a:p>
          </p:txBody>
        </p:sp>
        <p:sp>
          <p:nvSpPr>
            <p:cNvPr id="49" name="Shape 48"/>
            <p:cNvSpPr/>
            <p:nvPr/>
          </p:nvSpPr>
          <p:spPr>
            <a:xfrm>
              <a:off x="1213139" y="3593401"/>
              <a:ext cx="1444042" cy="1444042"/>
            </a:xfrm>
            <a:prstGeom prst="leftCircularArrow">
              <a:avLst>
                <a:gd name="adj1" fmla="val 2969"/>
                <a:gd name="adj2" fmla="val 363730"/>
                <a:gd name="adj3" fmla="val 2139241"/>
                <a:gd name="adj4" fmla="val 9024489"/>
                <a:gd name="adj5" fmla="val 3463"/>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50" name="フリーフォーム 49"/>
            <p:cNvSpPr/>
            <p:nvPr/>
          </p:nvSpPr>
          <p:spPr>
            <a:xfrm>
              <a:off x="754849" y="4177523"/>
              <a:ext cx="1185699" cy="471513"/>
            </a:xfrm>
            <a:custGeom>
              <a:avLst/>
              <a:gdLst>
                <a:gd name="connsiteX0" fmla="*/ 0 w 1185699"/>
                <a:gd name="connsiteY0" fmla="*/ 47151 h 471513"/>
                <a:gd name="connsiteX1" fmla="*/ 47151 w 1185699"/>
                <a:gd name="connsiteY1" fmla="*/ 0 h 471513"/>
                <a:gd name="connsiteX2" fmla="*/ 1138548 w 1185699"/>
                <a:gd name="connsiteY2" fmla="*/ 0 h 471513"/>
                <a:gd name="connsiteX3" fmla="*/ 1185699 w 1185699"/>
                <a:gd name="connsiteY3" fmla="*/ 47151 h 471513"/>
                <a:gd name="connsiteX4" fmla="*/ 1185699 w 1185699"/>
                <a:gd name="connsiteY4" fmla="*/ 424362 h 471513"/>
                <a:gd name="connsiteX5" fmla="*/ 1138548 w 1185699"/>
                <a:gd name="connsiteY5" fmla="*/ 471513 h 471513"/>
                <a:gd name="connsiteX6" fmla="*/ 47151 w 1185699"/>
                <a:gd name="connsiteY6" fmla="*/ 471513 h 471513"/>
                <a:gd name="connsiteX7" fmla="*/ 0 w 1185699"/>
                <a:gd name="connsiteY7" fmla="*/ 424362 h 471513"/>
                <a:gd name="connsiteX8" fmla="*/ 0 w 1185699"/>
                <a:gd name="connsiteY8" fmla="*/ 47151 h 47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5699" h="471513">
                  <a:moveTo>
                    <a:pt x="0" y="47151"/>
                  </a:moveTo>
                  <a:cubicBezTo>
                    <a:pt x="0" y="21110"/>
                    <a:pt x="21110" y="0"/>
                    <a:pt x="47151" y="0"/>
                  </a:cubicBezTo>
                  <a:lnTo>
                    <a:pt x="1138548" y="0"/>
                  </a:lnTo>
                  <a:cubicBezTo>
                    <a:pt x="1164589" y="0"/>
                    <a:pt x="1185699" y="21110"/>
                    <a:pt x="1185699" y="47151"/>
                  </a:cubicBezTo>
                  <a:lnTo>
                    <a:pt x="1185699" y="424362"/>
                  </a:lnTo>
                  <a:cubicBezTo>
                    <a:pt x="1185699" y="450403"/>
                    <a:pt x="1164589" y="471513"/>
                    <a:pt x="1138548" y="471513"/>
                  </a:cubicBezTo>
                  <a:lnTo>
                    <a:pt x="47151" y="471513"/>
                  </a:lnTo>
                  <a:cubicBezTo>
                    <a:pt x="21110" y="471513"/>
                    <a:pt x="0" y="450403"/>
                    <a:pt x="0" y="424362"/>
                  </a:cubicBezTo>
                  <a:lnTo>
                    <a:pt x="0" y="47151"/>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6195" tIns="35400" rIns="46195" bIns="35400" numCol="1" spcCol="1270" anchor="ctr" anchorCtr="0">
              <a:noAutofit/>
            </a:bodyPr>
            <a:lstStyle/>
            <a:p>
              <a:pPr lvl="0" algn="ctr" defTabSz="755650">
                <a:lnSpc>
                  <a:spcPct val="90000"/>
                </a:lnSpc>
                <a:spcBef>
                  <a:spcPct val="0"/>
                </a:spcBef>
                <a:spcAft>
                  <a:spcPct val="35000"/>
                </a:spcAft>
              </a:pPr>
              <a:r>
                <a:rPr kumimoji="1" lang="ja-JP" altLang="en-US" sz="800" kern="1200" dirty="0" smtClean="0"/>
                <a:t>集める</a:t>
              </a:r>
              <a:endParaRPr kumimoji="1" lang="ja-JP" altLang="en-US" sz="800" kern="1200" dirty="0"/>
            </a:p>
          </p:txBody>
        </p:sp>
        <p:sp>
          <p:nvSpPr>
            <p:cNvPr id="51" name="フリーフォーム 50"/>
            <p:cNvSpPr/>
            <p:nvPr/>
          </p:nvSpPr>
          <p:spPr>
            <a:xfrm>
              <a:off x="2144681" y="3313082"/>
              <a:ext cx="1333911" cy="1100197"/>
            </a:xfrm>
            <a:custGeom>
              <a:avLst/>
              <a:gdLst>
                <a:gd name="connsiteX0" fmla="*/ 0 w 1333911"/>
                <a:gd name="connsiteY0" fmla="*/ 110020 h 1100197"/>
                <a:gd name="connsiteX1" fmla="*/ 110020 w 1333911"/>
                <a:gd name="connsiteY1" fmla="*/ 0 h 1100197"/>
                <a:gd name="connsiteX2" fmla="*/ 1223891 w 1333911"/>
                <a:gd name="connsiteY2" fmla="*/ 0 h 1100197"/>
                <a:gd name="connsiteX3" fmla="*/ 1333911 w 1333911"/>
                <a:gd name="connsiteY3" fmla="*/ 110020 h 1100197"/>
                <a:gd name="connsiteX4" fmla="*/ 1333911 w 1333911"/>
                <a:gd name="connsiteY4" fmla="*/ 990177 h 1100197"/>
                <a:gd name="connsiteX5" fmla="*/ 1223891 w 1333911"/>
                <a:gd name="connsiteY5" fmla="*/ 1100197 h 1100197"/>
                <a:gd name="connsiteX6" fmla="*/ 110020 w 1333911"/>
                <a:gd name="connsiteY6" fmla="*/ 1100197 h 1100197"/>
                <a:gd name="connsiteX7" fmla="*/ 0 w 1333911"/>
                <a:gd name="connsiteY7" fmla="*/ 990177 h 1100197"/>
                <a:gd name="connsiteX8" fmla="*/ 0 w 1333911"/>
                <a:gd name="connsiteY8" fmla="*/ 110020 h 110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911" h="1100197">
                  <a:moveTo>
                    <a:pt x="0" y="110020"/>
                  </a:moveTo>
                  <a:cubicBezTo>
                    <a:pt x="0" y="49258"/>
                    <a:pt x="49258" y="0"/>
                    <a:pt x="110020" y="0"/>
                  </a:cubicBezTo>
                  <a:lnTo>
                    <a:pt x="1223891" y="0"/>
                  </a:lnTo>
                  <a:cubicBezTo>
                    <a:pt x="1284653" y="0"/>
                    <a:pt x="1333911" y="49258"/>
                    <a:pt x="1333911" y="110020"/>
                  </a:cubicBezTo>
                  <a:lnTo>
                    <a:pt x="1333911" y="990177"/>
                  </a:lnTo>
                  <a:cubicBezTo>
                    <a:pt x="1333911" y="1050939"/>
                    <a:pt x="1284653" y="1100197"/>
                    <a:pt x="1223891" y="1100197"/>
                  </a:cubicBezTo>
                  <a:lnTo>
                    <a:pt x="110020" y="1100197"/>
                  </a:lnTo>
                  <a:cubicBezTo>
                    <a:pt x="49258" y="1100197"/>
                    <a:pt x="0" y="1050939"/>
                    <a:pt x="0" y="990177"/>
                  </a:cubicBezTo>
                  <a:lnTo>
                    <a:pt x="0" y="110020"/>
                  </a:lnTo>
                  <a:close/>
                </a:path>
              </a:pathLst>
            </a:custGeom>
            <a:solidFill>
              <a:srgbClr val="008000"/>
            </a:solidFill>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144" tIns="384901" rIns="149144" bIns="149143" numCol="1" spcCol="1270" anchor="t" anchorCtr="0">
              <a:noAutofit/>
            </a:bodyPr>
            <a:lstStyle/>
            <a:p>
              <a:pPr marL="0" lvl="1" algn="l" defTabSz="711200">
                <a:lnSpc>
                  <a:spcPct val="90000"/>
                </a:lnSpc>
                <a:spcBef>
                  <a:spcPct val="0"/>
                </a:spcBef>
                <a:spcAft>
                  <a:spcPct val="15000"/>
                </a:spcAft>
              </a:pPr>
              <a:endParaRPr kumimoji="1" lang="ja-JP" altLang="en-US" sz="800" kern="1200" dirty="0"/>
            </a:p>
          </p:txBody>
        </p:sp>
        <p:sp>
          <p:nvSpPr>
            <p:cNvPr id="52" name="環状矢印 51"/>
            <p:cNvSpPr/>
            <p:nvPr/>
          </p:nvSpPr>
          <p:spPr>
            <a:xfrm>
              <a:off x="2888280" y="2645780"/>
              <a:ext cx="1614486" cy="1614486"/>
            </a:xfrm>
            <a:prstGeom prst="circularArrow">
              <a:avLst>
                <a:gd name="adj1" fmla="val 2655"/>
                <a:gd name="adj2" fmla="val 322955"/>
                <a:gd name="adj3" fmla="val 19501534"/>
                <a:gd name="adj4" fmla="val 12575511"/>
                <a:gd name="adj5" fmla="val 3098"/>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53" name="フリーフォーム 52"/>
            <p:cNvSpPr/>
            <p:nvPr/>
          </p:nvSpPr>
          <p:spPr>
            <a:xfrm>
              <a:off x="2441106" y="3077325"/>
              <a:ext cx="1185699" cy="471513"/>
            </a:xfrm>
            <a:custGeom>
              <a:avLst/>
              <a:gdLst>
                <a:gd name="connsiteX0" fmla="*/ 0 w 1185699"/>
                <a:gd name="connsiteY0" fmla="*/ 47151 h 471513"/>
                <a:gd name="connsiteX1" fmla="*/ 47151 w 1185699"/>
                <a:gd name="connsiteY1" fmla="*/ 0 h 471513"/>
                <a:gd name="connsiteX2" fmla="*/ 1138548 w 1185699"/>
                <a:gd name="connsiteY2" fmla="*/ 0 h 471513"/>
                <a:gd name="connsiteX3" fmla="*/ 1185699 w 1185699"/>
                <a:gd name="connsiteY3" fmla="*/ 47151 h 471513"/>
                <a:gd name="connsiteX4" fmla="*/ 1185699 w 1185699"/>
                <a:gd name="connsiteY4" fmla="*/ 424362 h 471513"/>
                <a:gd name="connsiteX5" fmla="*/ 1138548 w 1185699"/>
                <a:gd name="connsiteY5" fmla="*/ 471513 h 471513"/>
                <a:gd name="connsiteX6" fmla="*/ 47151 w 1185699"/>
                <a:gd name="connsiteY6" fmla="*/ 471513 h 471513"/>
                <a:gd name="connsiteX7" fmla="*/ 0 w 1185699"/>
                <a:gd name="connsiteY7" fmla="*/ 424362 h 471513"/>
                <a:gd name="connsiteX8" fmla="*/ 0 w 1185699"/>
                <a:gd name="connsiteY8" fmla="*/ 47151 h 47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5699" h="471513">
                  <a:moveTo>
                    <a:pt x="0" y="47151"/>
                  </a:moveTo>
                  <a:cubicBezTo>
                    <a:pt x="0" y="21110"/>
                    <a:pt x="21110" y="0"/>
                    <a:pt x="47151" y="0"/>
                  </a:cubicBezTo>
                  <a:lnTo>
                    <a:pt x="1138548" y="0"/>
                  </a:lnTo>
                  <a:cubicBezTo>
                    <a:pt x="1164589" y="0"/>
                    <a:pt x="1185699" y="21110"/>
                    <a:pt x="1185699" y="47151"/>
                  </a:cubicBezTo>
                  <a:lnTo>
                    <a:pt x="1185699" y="424362"/>
                  </a:lnTo>
                  <a:cubicBezTo>
                    <a:pt x="1185699" y="450403"/>
                    <a:pt x="1164589" y="471513"/>
                    <a:pt x="1138548" y="471513"/>
                  </a:cubicBezTo>
                  <a:lnTo>
                    <a:pt x="47151" y="471513"/>
                  </a:lnTo>
                  <a:cubicBezTo>
                    <a:pt x="21110" y="471513"/>
                    <a:pt x="0" y="450403"/>
                    <a:pt x="0" y="424362"/>
                  </a:cubicBezTo>
                  <a:lnTo>
                    <a:pt x="0" y="47151"/>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6195" tIns="35400" rIns="46195" bIns="35400" numCol="1" spcCol="1270" anchor="ctr" anchorCtr="0">
              <a:noAutofit/>
            </a:bodyPr>
            <a:lstStyle/>
            <a:p>
              <a:pPr lvl="0" algn="ctr" defTabSz="755650">
                <a:lnSpc>
                  <a:spcPct val="90000"/>
                </a:lnSpc>
                <a:spcBef>
                  <a:spcPct val="0"/>
                </a:spcBef>
                <a:spcAft>
                  <a:spcPct val="35000"/>
                </a:spcAft>
              </a:pPr>
              <a:r>
                <a:rPr kumimoji="1" lang="ja-JP" altLang="en-US" sz="800" kern="1200" dirty="0" smtClean="0"/>
                <a:t>検証する</a:t>
              </a:r>
              <a:endParaRPr kumimoji="1" lang="ja-JP" altLang="en-US" sz="800" kern="1200" dirty="0"/>
            </a:p>
          </p:txBody>
        </p:sp>
        <p:sp>
          <p:nvSpPr>
            <p:cNvPr id="54" name="フリーフォーム 53"/>
            <p:cNvSpPr/>
            <p:nvPr/>
          </p:nvSpPr>
          <p:spPr>
            <a:xfrm>
              <a:off x="3830938" y="3313082"/>
              <a:ext cx="1333911" cy="1100197"/>
            </a:xfrm>
            <a:custGeom>
              <a:avLst/>
              <a:gdLst>
                <a:gd name="connsiteX0" fmla="*/ 0 w 1333911"/>
                <a:gd name="connsiteY0" fmla="*/ 110020 h 1100197"/>
                <a:gd name="connsiteX1" fmla="*/ 110020 w 1333911"/>
                <a:gd name="connsiteY1" fmla="*/ 0 h 1100197"/>
                <a:gd name="connsiteX2" fmla="*/ 1223891 w 1333911"/>
                <a:gd name="connsiteY2" fmla="*/ 0 h 1100197"/>
                <a:gd name="connsiteX3" fmla="*/ 1333911 w 1333911"/>
                <a:gd name="connsiteY3" fmla="*/ 110020 h 1100197"/>
                <a:gd name="connsiteX4" fmla="*/ 1333911 w 1333911"/>
                <a:gd name="connsiteY4" fmla="*/ 990177 h 1100197"/>
                <a:gd name="connsiteX5" fmla="*/ 1223891 w 1333911"/>
                <a:gd name="connsiteY5" fmla="*/ 1100197 h 1100197"/>
                <a:gd name="connsiteX6" fmla="*/ 110020 w 1333911"/>
                <a:gd name="connsiteY6" fmla="*/ 1100197 h 1100197"/>
                <a:gd name="connsiteX7" fmla="*/ 0 w 1333911"/>
                <a:gd name="connsiteY7" fmla="*/ 990177 h 1100197"/>
                <a:gd name="connsiteX8" fmla="*/ 0 w 1333911"/>
                <a:gd name="connsiteY8" fmla="*/ 110020 h 110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911" h="1100197">
                  <a:moveTo>
                    <a:pt x="0" y="110020"/>
                  </a:moveTo>
                  <a:cubicBezTo>
                    <a:pt x="0" y="49258"/>
                    <a:pt x="49258" y="0"/>
                    <a:pt x="110020" y="0"/>
                  </a:cubicBezTo>
                  <a:lnTo>
                    <a:pt x="1223891" y="0"/>
                  </a:lnTo>
                  <a:cubicBezTo>
                    <a:pt x="1284653" y="0"/>
                    <a:pt x="1333911" y="49258"/>
                    <a:pt x="1333911" y="110020"/>
                  </a:cubicBezTo>
                  <a:lnTo>
                    <a:pt x="1333911" y="990177"/>
                  </a:lnTo>
                  <a:cubicBezTo>
                    <a:pt x="1333911" y="1050939"/>
                    <a:pt x="1284653" y="1100197"/>
                    <a:pt x="1223891" y="1100197"/>
                  </a:cubicBezTo>
                  <a:lnTo>
                    <a:pt x="110020" y="1100197"/>
                  </a:lnTo>
                  <a:cubicBezTo>
                    <a:pt x="49258" y="1100197"/>
                    <a:pt x="0" y="1050939"/>
                    <a:pt x="0" y="990177"/>
                  </a:cubicBezTo>
                  <a:lnTo>
                    <a:pt x="0" y="110020"/>
                  </a:lnTo>
                  <a:close/>
                </a:path>
              </a:pathLst>
            </a:custGeom>
            <a:solidFill>
              <a:srgbClr val="FF0000">
                <a:alpha val="90000"/>
              </a:srgbClr>
            </a:solidFill>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144" tIns="149144" rIns="149144" bIns="384900" numCol="1" spcCol="1270" anchor="t" anchorCtr="0">
              <a:noAutofit/>
            </a:bodyPr>
            <a:lstStyle/>
            <a:p>
              <a:pPr marL="0" lvl="1" algn="l" defTabSz="711200">
                <a:lnSpc>
                  <a:spcPct val="90000"/>
                </a:lnSpc>
                <a:spcBef>
                  <a:spcPct val="0"/>
                </a:spcBef>
                <a:spcAft>
                  <a:spcPct val="15000"/>
                </a:spcAft>
              </a:pPr>
              <a:endParaRPr kumimoji="1" lang="ja-JP" altLang="en-US" sz="800" kern="1200" dirty="0"/>
            </a:p>
          </p:txBody>
        </p:sp>
        <p:sp>
          <p:nvSpPr>
            <p:cNvPr id="55" name="Shape 54"/>
            <p:cNvSpPr/>
            <p:nvPr/>
          </p:nvSpPr>
          <p:spPr>
            <a:xfrm>
              <a:off x="4585652" y="3593401"/>
              <a:ext cx="1444042" cy="1444042"/>
            </a:xfrm>
            <a:prstGeom prst="leftCircularArrow">
              <a:avLst>
                <a:gd name="adj1" fmla="val 2969"/>
                <a:gd name="adj2" fmla="val 363730"/>
                <a:gd name="adj3" fmla="val 2139241"/>
                <a:gd name="adj4" fmla="val 9024489"/>
                <a:gd name="adj5" fmla="val 3463"/>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56" name="フリーフォーム 55"/>
            <p:cNvSpPr/>
            <p:nvPr/>
          </p:nvSpPr>
          <p:spPr>
            <a:xfrm>
              <a:off x="4127362" y="4177523"/>
              <a:ext cx="1185699" cy="471513"/>
            </a:xfrm>
            <a:custGeom>
              <a:avLst/>
              <a:gdLst>
                <a:gd name="connsiteX0" fmla="*/ 0 w 1185699"/>
                <a:gd name="connsiteY0" fmla="*/ 47151 h 471513"/>
                <a:gd name="connsiteX1" fmla="*/ 47151 w 1185699"/>
                <a:gd name="connsiteY1" fmla="*/ 0 h 471513"/>
                <a:gd name="connsiteX2" fmla="*/ 1138548 w 1185699"/>
                <a:gd name="connsiteY2" fmla="*/ 0 h 471513"/>
                <a:gd name="connsiteX3" fmla="*/ 1185699 w 1185699"/>
                <a:gd name="connsiteY3" fmla="*/ 47151 h 471513"/>
                <a:gd name="connsiteX4" fmla="*/ 1185699 w 1185699"/>
                <a:gd name="connsiteY4" fmla="*/ 424362 h 471513"/>
                <a:gd name="connsiteX5" fmla="*/ 1138548 w 1185699"/>
                <a:gd name="connsiteY5" fmla="*/ 471513 h 471513"/>
                <a:gd name="connsiteX6" fmla="*/ 47151 w 1185699"/>
                <a:gd name="connsiteY6" fmla="*/ 471513 h 471513"/>
                <a:gd name="connsiteX7" fmla="*/ 0 w 1185699"/>
                <a:gd name="connsiteY7" fmla="*/ 424362 h 471513"/>
                <a:gd name="connsiteX8" fmla="*/ 0 w 1185699"/>
                <a:gd name="connsiteY8" fmla="*/ 47151 h 47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5699" h="471513">
                  <a:moveTo>
                    <a:pt x="0" y="47151"/>
                  </a:moveTo>
                  <a:cubicBezTo>
                    <a:pt x="0" y="21110"/>
                    <a:pt x="21110" y="0"/>
                    <a:pt x="47151" y="0"/>
                  </a:cubicBezTo>
                  <a:lnTo>
                    <a:pt x="1138548" y="0"/>
                  </a:lnTo>
                  <a:cubicBezTo>
                    <a:pt x="1164589" y="0"/>
                    <a:pt x="1185699" y="21110"/>
                    <a:pt x="1185699" y="47151"/>
                  </a:cubicBezTo>
                  <a:lnTo>
                    <a:pt x="1185699" y="424362"/>
                  </a:lnTo>
                  <a:cubicBezTo>
                    <a:pt x="1185699" y="450403"/>
                    <a:pt x="1164589" y="471513"/>
                    <a:pt x="1138548" y="471513"/>
                  </a:cubicBezTo>
                  <a:lnTo>
                    <a:pt x="47151" y="471513"/>
                  </a:lnTo>
                  <a:cubicBezTo>
                    <a:pt x="21110" y="471513"/>
                    <a:pt x="0" y="450403"/>
                    <a:pt x="0" y="424362"/>
                  </a:cubicBezTo>
                  <a:lnTo>
                    <a:pt x="0" y="47151"/>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6195" tIns="35400" rIns="46195" bIns="35400" numCol="1" spcCol="1270" anchor="ctr" anchorCtr="0">
              <a:noAutofit/>
            </a:bodyPr>
            <a:lstStyle/>
            <a:p>
              <a:pPr lvl="0" algn="ctr" defTabSz="755650">
                <a:lnSpc>
                  <a:spcPct val="90000"/>
                </a:lnSpc>
                <a:spcBef>
                  <a:spcPct val="0"/>
                </a:spcBef>
                <a:spcAft>
                  <a:spcPct val="35000"/>
                </a:spcAft>
              </a:pPr>
              <a:r>
                <a:rPr kumimoji="1" lang="ja-JP" altLang="en-US" sz="800" kern="1200" dirty="0" smtClean="0"/>
                <a:t>検証する</a:t>
              </a:r>
              <a:endParaRPr kumimoji="1" lang="ja-JP" altLang="en-US" sz="800" kern="1200" dirty="0"/>
            </a:p>
          </p:txBody>
        </p:sp>
        <p:sp>
          <p:nvSpPr>
            <p:cNvPr id="57" name="フリーフォーム 56"/>
            <p:cNvSpPr/>
            <p:nvPr/>
          </p:nvSpPr>
          <p:spPr>
            <a:xfrm>
              <a:off x="5517194" y="3313082"/>
              <a:ext cx="1333911" cy="1100197"/>
            </a:xfrm>
            <a:custGeom>
              <a:avLst/>
              <a:gdLst>
                <a:gd name="connsiteX0" fmla="*/ 0 w 1333911"/>
                <a:gd name="connsiteY0" fmla="*/ 110020 h 1100197"/>
                <a:gd name="connsiteX1" fmla="*/ 110020 w 1333911"/>
                <a:gd name="connsiteY1" fmla="*/ 0 h 1100197"/>
                <a:gd name="connsiteX2" fmla="*/ 1223891 w 1333911"/>
                <a:gd name="connsiteY2" fmla="*/ 0 h 1100197"/>
                <a:gd name="connsiteX3" fmla="*/ 1333911 w 1333911"/>
                <a:gd name="connsiteY3" fmla="*/ 110020 h 1100197"/>
                <a:gd name="connsiteX4" fmla="*/ 1333911 w 1333911"/>
                <a:gd name="connsiteY4" fmla="*/ 990177 h 1100197"/>
                <a:gd name="connsiteX5" fmla="*/ 1223891 w 1333911"/>
                <a:gd name="connsiteY5" fmla="*/ 1100197 h 1100197"/>
                <a:gd name="connsiteX6" fmla="*/ 110020 w 1333911"/>
                <a:gd name="connsiteY6" fmla="*/ 1100197 h 1100197"/>
                <a:gd name="connsiteX7" fmla="*/ 0 w 1333911"/>
                <a:gd name="connsiteY7" fmla="*/ 990177 h 1100197"/>
                <a:gd name="connsiteX8" fmla="*/ 0 w 1333911"/>
                <a:gd name="connsiteY8" fmla="*/ 110020 h 110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911" h="1100197">
                  <a:moveTo>
                    <a:pt x="0" y="110020"/>
                  </a:moveTo>
                  <a:cubicBezTo>
                    <a:pt x="0" y="49258"/>
                    <a:pt x="49258" y="0"/>
                    <a:pt x="110020" y="0"/>
                  </a:cubicBezTo>
                  <a:lnTo>
                    <a:pt x="1223891" y="0"/>
                  </a:lnTo>
                  <a:cubicBezTo>
                    <a:pt x="1284653" y="0"/>
                    <a:pt x="1333911" y="49258"/>
                    <a:pt x="1333911" y="110020"/>
                  </a:cubicBezTo>
                  <a:lnTo>
                    <a:pt x="1333911" y="990177"/>
                  </a:lnTo>
                  <a:cubicBezTo>
                    <a:pt x="1333911" y="1050939"/>
                    <a:pt x="1284653" y="1100197"/>
                    <a:pt x="1223891" y="1100197"/>
                  </a:cubicBezTo>
                  <a:lnTo>
                    <a:pt x="110020" y="1100197"/>
                  </a:lnTo>
                  <a:cubicBezTo>
                    <a:pt x="49258" y="1100197"/>
                    <a:pt x="0" y="1050939"/>
                    <a:pt x="0" y="990177"/>
                  </a:cubicBezTo>
                  <a:lnTo>
                    <a:pt x="0" y="11002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144" tIns="384901" rIns="149144" bIns="149143" numCol="1" spcCol="1270" anchor="t" anchorCtr="0">
              <a:noAutofit/>
            </a:bodyPr>
            <a:lstStyle/>
            <a:p>
              <a:pPr marL="0" lvl="1" algn="l" defTabSz="711200">
                <a:lnSpc>
                  <a:spcPct val="90000"/>
                </a:lnSpc>
                <a:spcBef>
                  <a:spcPct val="0"/>
                </a:spcBef>
                <a:spcAft>
                  <a:spcPct val="15000"/>
                </a:spcAft>
              </a:pPr>
              <a:endParaRPr kumimoji="1" lang="ja-JP" altLang="en-US" sz="800" kern="1200" dirty="0"/>
            </a:p>
          </p:txBody>
        </p:sp>
        <p:sp>
          <p:nvSpPr>
            <p:cNvPr id="58" name="環状矢印 57"/>
            <p:cNvSpPr/>
            <p:nvPr/>
          </p:nvSpPr>
          <p:spPr>
            <a:xfrm>
              <a:off x="6260793" y="2645780"/>
              <a:ext cx="1614486" cy="1614486"/>
            </a:xfrm>
            <a:prstGeom prst="circularArrow">
              <a:avLst>
                <a:gd name="adj1" fmla="val 2655"/>
                <a:gd name="adj2" fmla="val 322955"/>
                <a:gd name="adj3" fmla="val 19501534"/>
                <a:gd name="adj4" fmla="val 12575511"/>
                <a:gd name="adj5" fmla="val 3098"/>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59" name="フリーフォーム 58"/>
            <p:cNvSpPr/>
            <p:nvPr/>
          </p:nvSpPr>
          <p:spPr>
            <a:xfrm>
              <a:off x="5813619" y="3077325"/>
              <a:ext cx="1185699" cy="471513"/>
            </a:xfrm>
            <a:custGeom>
              <a:avLst/>
              <a:gdLst>
                <a:gd name="connsiteX0" fmla="*/ 0 w 1185699"/>
                <a:gd name="connsiteY0" fmla="*/ 47151 h 471513"/>
                <a:gd name="connsiteX1" fmla="*/ 47151 w 1185699"/>
                <a:gd name="connsiteY1" fmla="*/ 0 h 471513"/>
                <a:gd name="connsiteX2" fmla="*/ 1138548 w 1185699"/>
                <a:gd name="connsiteY2" fmla="*/ 0 h 471513"/>
                <a:gd name="connsiteX3" fmla="*/ 1185699 w 1185699"/>
                <a:gd name="connsiteY3" fmla="*/ 47151 h 471513"/>
                <a:gd name="connsiteX4" fmla="*/ 1185699 w 1185699"/>
                <a:gd name="connsiteY4" fmla="*/ 424362 h 471513"/>
                <a:gd name="connsiteX5" fmla="*/ 1138548 w 1185699"/>
                <a:gd name="connsiteY5" fmla="*/ 471513 h 471513"/>
                <a:gd name="connsiteX6" fmla="*/ 47151 w 1185699"/>
                <a:gd name="connsiteY6" fmla="*/ 471513 h 471513"/>
                <a:gd name="connsiteX7" fmla="*/ 0 w 1185699"/>
                <a:gd name="connsiteY7" fmla="*/ 424362 h 471513"/>
                <a:gd name="connsiteX8" fmla="*/ 0 w 1185699"/>
                <a:gd name="connsiteY8" fmla="*/ 47151 h 47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5699" h="471513">
                  <a:moveTo>
                    <a:pt x="0" y="47151"/>
                  </a:moveTo>
                  <a:cubicBezTo>
                    <a:pt x="0" y="21110"/>
                    <a:pt x="21110" y="0"/>
                    <a:pt x="47151" y="0"/>
                  </a:cubicBezTo>
                  <a:lnTo>
                    <a:pt x="1138548" y="0"/>
                  </a:lnTo>
                  <a:cubicBezTo>
                    <a:pt x="1164589" y="0"/>
                    <a:pt x="1185699" y="21110"/>
                    <a:pt x="1185699" y="47151"/>
                  </a:cubicBezTo>
                  <a:lnTo>
                    <a:pt x="1185699" y="424362"/>
                  </a:lnTo>
                  <a:cubicBezTo>
                    <a:pt x="1185699" y="450403"/>
                    <a:pt x="1164589" y="471513"/>
                    <a:pt x="1138548" y="471513"/>
                  </a:cubicBezTo>
                  <a:lnTo>
                    <a:pt x="47151" y="471513"/>
                  </a:lnTo>
                  <a:cubicBezTo>
                    <a:pt x="21110" y="471513"/>
                    <a:pt x="0" y="450403"/>
                    <a:pt x="0" y="424362"/>
                  </a:cubicBezTo>
                  <a:lnTo>
                    <a:pt x="0" y="47151"/>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6195" tIns="35400" rIns="46195" bIns="35400" numCol="1" spcCol="1270" anchor="ctr" anchorCtr="0">
              <a:noAutofit/>
            </a:bodyPr>
            <a:lstStyle/>
            <a:p>
              <a:pPr lvl="0" algn="ctr" defTabSz="755650">
                <a:lnSpc>
                  <a:spcPct val="90000"/>
                </a:lnSpc>
                <a:spcBef>
                  <a:spcPct val="0"/>
                </a:spcBef>
                <a:spcAft>
                  <a:spcPct val="35000"/>
                </a:spcAft>
              </a:pPr>
              <a:r>
                <a:rPr kumimoji="1" lang="ja-JP" altLang="en-US" sz="800" kern="1200" dirty="0" smtClean="0"/>
                <a:t>再検証する</a:t>
              </a:r>
              <a:endParaRPr kumimoji="1" lang="ja-JP" altLang="en-US" sz="800" kern="1200" dirty="0"/>
            </a:p>
          </p:txBody>
        </p:sp>
        <p:sp>
          <p:nvSpPr>
            <p:cNvPr id="60" name="フリーフォーム 59"/>
            <p:cNvSpPr/>
            <p:nvPr/>
          </p:nvSpPr>
          <p:spPr>
            <a:xfrm>
              <a:off x="7203451" y="3313082"/>
              <a:ext cx="1333911" cy="1100197"/>
            </a:xfrm>
            <a:custGeom>
              <a:avLst/>
              <a:gdLst>
                <a:gd name="connsiteX0" fmla="*/ 0 w 1333911"/>
                <a:gd name="connsiteY0" fmla="*/ 110020 h 1100197"/>
                <a:gd name="connsiteX1" fmla="*/ 110020 w 1333911"/>
                <a:gd name="connsiteY1" fmla="*/ 0 h 1100197"/>
                <a:gd name="connsiteX2" fmla="*/ 1223891 w 1333911"/>
                <a:gd name="connsiteY2" fmla="*/ 0 h 1100197"/>
                <a:gd name="connsiteX3" fmla="*/ 1333911 w 1333911"/>
                <a:gd name="connsiteY3" fmla="*/ 110020 h 1100197"/>
                <a:gd name="connsiteX4" fmla="*/ 1333911 w 1333911"/>
                <a:gd name="connsiteY4" fmla="*/ 990177 h 1100197"/>
                <a:gd name="connsiteX5" fmla="*/ 1223891 w 1333911"/>
                <a:gd name="connsiteY5" fmla="*/ 1100197 h 1100197"/>
                <a:gd name="connsiteX6" fmla="*/ 110020 w 1333911"/>
                <a:gd name="connsiteY6" fmla="*/ 1100197 h 1100197"/>
                <a:gd name="connsiteX7" fmla="*/ 0 w 1333911"/>
                <a:gd name="connsiteY7" fmla="*/ 990177 h 1100197"/>
                <a:gd name="connsiteX8" fmla="*/ 0 w 1333911"/>
                <a:gd name="connsiteY8" fmla="*/ 110020 h 110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911" h="1100197">
                  <a:moveTo>
                    <a:pt x="0" y="110020"/>
                  </a:moveTo>
                  <a:cubicBezTo>
                    <a:pt x="0" y="49258"/>
                    <a:pt x="49258" y="0"/>
                    <a:pt x="110020" y="0"/>
                  </a:cubicBezTo>
                  <a:lnTo>
                    <a:pt x="1223891" y="0"/>
                  </a:lnTo>
                  <a:cubicBezTo>
                    <a:pt x="1284653" y="0"/>
                    <a:pt x="1333911" y="49258"/>
                    <a:pt x="1333911" y="110020"/>
                  </a:cubicBezTo>
                  <a:lnTo>
                    <a:pt x="1333911" y="990177"/>
                  </a:lnTo>
                  <a:cubicBezTo>
                    <a:pt x="1333911" y="1050939"/>
                    <a:pt x="1284653" y="1100197"/>
                    <a:pt x="1223891" y="1100197"/>
                  </a:cubicBezTo>
                  <a:lnTo>
                    <a:pt x="110020" y="1100197"/>
                  </a:lnTo>
                  <a:cubicBezTo>
                    <a:pt x="49258" y="1100197"/>
                    <a:pt x="0" y="1050939"/>
                    <a:pt x="0" y="990177"/>
                  </a:cubicBezTo>
                  <a:lnTo>
                    <a:pt x="0" y="11002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144" tIns="149144" rIns="149144" bIns="384900" numCol="1" spcCol="1270" anchor="t" anchorCtr="0">
              <a:noAutofit/>
            </a:bodyPr>
            <a:lstStyle/>
            <a:p>
              <a:pPr marL="0" lvl="1" algn="l" defTabSz="711200">
                <a:lnSpc>
                  <a:spcPct val="90000"/>
                </a:lnSpc>
                <a:spcBef>
                  <a:spcPct val="0"/>
                </a:spcBef>
                <a:spcAft>
                  <a:spcPct val="15000"/>
                </a:spcAft>
              </a:pPr>
              <a:endParaRPr kumimoji="1" lang="ja-JP" altLang="en-US" sz="800" kern="1200" dirty="0"/>
            </a:p>
          </p:txBody>
        </p:sp>
        <p:sp>
          <p:nvSpPr>
            <p:cNvPr id="61" name="フリーフォーム 60"/>
            <p:cNvSpPr/>
            <p:nvPr/>
          </p:nvSpPr>
          <p:spPr>
            <a:xfrm>
              <a:off x="7499875" y="4177523"/>
              <a:ext cx="1185699" cy="471513"/>
            </a:xfrm>
            <a:custGeom>
              <a:avLst/>
              <a:gdLst>
                <a:gd name="connsiteX0" fmla="*/ 0 w 1185699"/>
                <a:gd name="connsiteY0" fmla="*/ 47151 h 471513"/>
                <a:gd name="connsiteX1" fmla="*/ 47151 w 1185699"/>
                <a:gd name="connsiteY1" fmla="*/ 0 h 471513"/>
                <a:gd name="connsiteX2" fmla="*/ 1138548 w 1185699"/>
                <a:gd name="connsiteY2" fmla="*/ 0 h 471513"/>
                <a:gd name="connsiteX3" fmla="*/ 1185699 w 1185699"/>
                <a:gd name="connsiteY3" fmla="*/ 47151 h 471513"/>
                <a:gd name="connsiteX4" fmla="*/ 1185699 w 1185699"/>
                <a:gd name="connsiteY4" fmla="*/ 424362 h 471513"/>
                <a:gd name="connsiteX5" fmla="*/ 1138548 w 1185699"/>
                <a:gd name="connsiteY5" fmla="*/ 471513 h 471513"/>
                <a:gd name="connsiteX6" fmla="*/ 47151 w 1185699"/>
                <a:gd name="connsiteY6" fmla="*/ 471513 h 471513"/>
                <a:gd name="connsiteX7" fmla="*/ 0 w 1185699"/>
                <a:gd name="connsiteY7" fmla="*/ 424362 h 471513"/>
                <a:gd name="connsiteX8" fmla="*/ 0 w 1185699"/>
                <a:gd name="connsiteY8" fmla="*/ 47151 h 47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5699" h="471513">
                  <a:moveTo>
                    <a:pt x="0" y="47151"/>
                  </a:moveTo>
                  <a:cubicBezTo>
                    <a:pt x="0" y="21110"/>
                    <a:pt x="21110" y="0"/>
                    <a:pt x="47151" y="0"/>
                  </a:cubicBezTo>
                  <a:lnTo>
                    <a:pt x="1138548" y="0"/>
                  </a:lnTo>
                  <a:cubicBezTo>
                    <a:pt x="1164589" y="0"/>
                    <a:pt x="1185699" y="21110"/>
                    <a:pt x="1185699" y="47151"/>
                  </a:cubicBezTo>
                  <a:lnTo>
                    <a:pt x="1185699" y="424362"/>
                  </a:lnTo>
                  <a:cubicBezTo>
                    <a:pt x="1185699" y="450403"/>
                    <a:pt x="1164589" y="471513"/>
                    <a:pt x="1138548" y="471513"/>
                  </a:cubicBezTo>
                  <a:lnTo>
                    <a:pt x="47151" y="471513"/>
                  </a:lnTo>
                  <a:cubicBezTo>
                    <a:pt x="21110" y="471513"/>
                    <a:pt x="0" y="450403"/>
                    <a:pt x="0" y="424362"/>
                  </a:cubicBezTo>
                  <a:lnTo>
                    <a:pt x="0" y="47151"/>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6195" tIns="35400" rIns="46195" bIns="35400" numCol="1" spcCol="1270" anchor="ctr" anchorCtr="0">
              <a:noAutofit/>
            </a:bodyPr>
            <a:lstStyle/>
            <a:p>
              <a:pPr lvl="0" algn="ctr" defTabSz="755650">
                <a:lnSpc>
                  <a:spcPct val="90000"/>
                </a:lnSpc>
                <a:spcBef>
                  <a:spcPct val="0"/>
                </a:spcBef>
                <a:spcAft>
                  <a:spcPct val="35000"/>
                </a:spcAft>
              </a:pPr>
              <a:r>
                <a:rPr kumimoji="1" lang="ja-JP" altLang="en-US" sz="800" kern="1200" dirty="0" smtClean="0"/>
                <a:t>判定する</a:t>
              </a:r>
              <a:endParaRPr kumimoji="1" lang="ja-JP" altLang="en-US" sz="800" kern="1200" dirty="0"/>
            </a:p>
          </p:txBody>
        </p:sp>
      </p:grpSp>
    </p:spTree>
    <p:extLst>
      <p:ext uri="{BB962C8B-B14F-4D97-AF65-F5344CB8AC3E}">
        <p14:creationId xmlns:p14="http://schemas.microsoft.com/office/powerpoint/2010/main" val="22028840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図形グループ 46"/>
          <p:cNvGrpSpPr/>
          <p:nvPr/>
        </p:nvGrpSpPr>
        <p:grpSpPr>
          <a:xfrm>
            <a:off x="4203558" y="2818070"/>
            <a:ext cx="4672374" cy="1278519"/>
            <a:chOff x="458425" y="2645780"/>
            <a:chExt cx="8227149" cy="2391663"/>
          </a:xfrm>
        </p:grpSpPr>
        <p:sp>
          <p:nvSpPr>
            <p:cNvPr id="48" name="フリーフォーム 47"/>
            <p:cNvSpPr/>
            <p:nvPr/>
          </p:nvSpPr>
          <p:spPr>
            <a:xfrm>
              <a:off x="458425" y="3313082"/>
              <a:ext cx="1333911" cy="1100197"/>
            </a:xfrm>
            <a:custGeom>
              <a:avLst/>
              <a:gdLst>
                <a:gd name="connsiteX0" fmla="*/ 0 w 1333911"/>
                <a:gd name="connsiteY0" fmla="*/ 110020 h 1100197"/>
                <a:gd name="connsiteX1" fmla="*/ 110020 w 1333911"/>
                <a:gd name="connsiteY1" fmla="*/ 0 h 1100197"/>
                <a:gd name="connsiteX2" fmla="*/ 1223891 w 1333911"/>
                <a:gd name="connsiteY2" fmla="*/ 0 h 1100197"/>
                <a:gd name="connsiteX3" fmla="*/ 1333911 w 1333911"/>
                <a:gd name="connsiteY3" fmla="*/ 110020 h 1100197"/>
                <a:gd name="connsiteX4" fmla="*/ 1333911 w 1333911"/>
                <a:gd name="connsiteY4" fmla="*/ 990177 h 1100197"/>
                <a:gd name="connsiteX5" fmla="*/ 1223891 w 1333911"/>
                <a:gd name="connsiteY5" fmla="*/ 1100197 h 1100197"/>
                <a:gd name="connsiteX6" fmla="*/ 110020 w 1333911"/>
                <a:gd name="connsiteY6" fmla="*/ 1100197 h 1100197"/>
                <a:gd name="connsiteX7" fmla="*/ 0 w 1333911"/>
                <a:gd name="connsiteY7" fmla="*/ 990177 h 1100197"/>
                <a:gd name="connsiteX8" fmla="*/ 0 w 1333911"/>
                <a:gd name="connsiteY8" fmla="*/ 110020 h 110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911" h="1100197">
                  <a:moveTo>
                    <a:pt x="0" y="110020"/>
                  </a:moveTo>
                  <a:cubicBezTo>
                    <a:pt x="0" y="49258"/>
                    <a:pt x="49258" y="0"/>
                    <a:pt x="110020" y="0"/>
                  </a:cubicBezTo>
                  <a:lnTo>
                    <a:pt x="1223891" y="0"/>
                  </a:lnTo>
                  <a:cubicBezTo>
                    <a:pt x="1284653" y="0"/>
                    <a:pt x="1333911" y="49258"/>
                    <a:pt x="1333911" y="110020"/>
                  </a:cubicBezTo>
                  <a:lnTo>
                    <a:pt x="1333911" y="990177"/>
                  </a:lnTo>
                  <a:cubicBezTo>
                    <a:pt x="1333911" y="1050939"/>
                    <a:pt x="1284653" y="1100197"/>
                    <a:pt x="1223891" y="1100197"/>
                  </a:cubicBezTo>
                  <a:lnTo>
                    <a:pt x="110020" y="1100197"/>
                  </a:lnTo>
                  <a:cubicBezTo>
                    <a:pt x="49258" y="1100197"/>
                    <a:pt x="0" y="1050939"/>
                    <a:pt x="0" y="990177"/>
                  </a:cubicBezTo>
                  <a:lnTo>
                    <a:pt x="0" y="110020"/>
                  </a:lnTo>
                  <a:close/>
                </a:path>
              </a:pathLst>
            </a:custGeom>
            <a:solidFill>
              <a:srgbClr val="008000"/>
            </a:solidFill>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144" tIns="149144" rIns="149144" bIns="384900" numCol="1" spcCol="1270" anchor="t" anchorCtr="0">
              <a:noAutofit/>
            </a:bodyPr>
            <a:lstStyle/>
            <a:p>
              <a:pPr marL="0" lvl="1" algn="l" defTabSz="711200">
                <a:lnSpc>
                  <a:spcPct val="90000"/>
                </a:lnSpc>
                <a:spcBef>
                  <a:spcPct val="0"/>
                </a:spcBef>
                <a:spcAft>
                  <a:spcPct val="15000"/>
                </a:spcAft>
              </a:pPr>
              <a:endParaRPr kumimoji="1" lang="ja-JP" altLang="en-US" sz="800" kern="1200" dirty="0"/>
            </a:p>
          </p:txBody>
        </p:sp>
        <p:sp>
          <p:nvSpPr>
            <p:cNvPr id="49" name="Shape 48"/>
            <p:cNvSpPr/>
            <p:nvPr/>
          </p:nvSpPr>
          <p:spPr>
            <a:xfrm>
              <a:off x="1213139" y="3593401"/>
              <a:ext cx="1444042" cy="1444042"/>
            </a:xfrm>
            <a:prstGeom prst="leftCircularArrow">
              <a:avLst>
                <a:gd name="adj1" fmla="val 2969"/>
                <a:gd name="adj2" fmla="val 363730"/>
                <a:gd name="adj3" fmla="val 2139241"/>
                <a:gd name="adj4" fmla="val 9024489"/>
                <a:gd name="adj5" fmla="val 3463"/>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50" name="フリーフォーム 49"/>
            <p:cNvSpPr/>
            <p:nvPr/>
          </p:nvSpPr>
          <p:spPr>
            <a:xfrm>
              <a:off x="754849" y="4177523"/>
              <a:ext cx="1185699" cy="471513"/>
            </a:xfrm>
            <a:custGeom>
              <a:avLst/>
              <a:gdLst>
                <a:gd name="connsiteX0" fmla="*/ 0 w 1185699"/>
                <a:gd name="connsiteY0" fmla="*/ 47151 h 471513"/>
                <a:gd name="connsiteX1" fmla="*/ 47151 w 1185699"/>
                <a:gd name="connsiteY1" fmla="*/ 0 h 471513"/>
                <a:gd name="connsiteX2" fmla="*/ 1138548 w 1185699"/>
                <a:gd name="connsiteY2" fmla="*/ 0 h 471513"/>
                <a:gd name="connsiteX3" fmla="*/ 1185699 w 1185699"/>
                <a:gd name="connsiteY3" fmla="*/ 47151 h 471513"/>
                <a:gd name="connsiteX4" fmla="*/ 1185699 w 1185699"/>
                <a:gd name="connsiteY4" fmla="*/ 424362 h 471513"/>
                <a:gd name="connsiteX5" fmla="*/ 1138548 w 1185699"/>
                <a:gd name="connsiteY5" fmla="*/ 471513 h 471513"/>
                <a:gd name="connsiteX6" fmla="*/ 47151 w 1185699"/>
                <a:gd name="connsiteY6" fmla="*/ 471513 h 471513"/>
                <a:gd name="connsiteX7" fmla="*/ 0 w 1185699"/>
                <a:gd name="connsiteY7" fmla="*/ 424362 h 471513"/>
                <a:gd name="connsiteX8" fmla="*/ 0 w 1185699"/>
                <a:gd name="connsiteY8" fmla="*/ 47151 h 47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5699" h="471513">
                  <a:moveTo>
                    <a:pt x="0" y="47151"/>
                  </a:moveTo>
                  <a:cubicBezTo>
                    <a:pt x="0" y="21110"/>
                    <a:pt x="21110" y="0"/>
                    <a:pt x="47151" y="0"/>
                  </a:cubicBezTo>
                  <a:lnTo>
                    <a:pt x="1138548" y="0"/>
                  </a:lnTo>
                  <a:cubicBezTo>
                    <a:pt x="1164589" y="0"/>
                    <a:pt x="1185699" y="21110"/>
                    <a:pt x="1185699" y="47151"/>
                  </a:cubicBezTo>
                  <a:lnTo>
                    <a:pt x="1185699" y="424362"/>
                  </a:lnTo>
                  <a:cubicBezTo>
                    <a:pt x="1185699" y="450403"/>
                    <a:pt x="1164589" y="471513"/>
                    <a:pt x="1138548" y="471513"/>
                  </a:cubicBezTo>
                  <a:lnTo>
                    <a:pt x="47151" y="471513"/>
                  </a:lnTo>
                  <a:cubicBezTo>
                    <a:pt x="21110" y="471513"/>
                    <a:pt x="0" y="450403"/>
                    <a:pt x="0" y="424362"/>
                  </a:cubicBezTo>
                  <a:lnTo>
                    <a:pt x="0" y="47151"/>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6195" tIns="35400" rIns="46195" bIns="35400" numCol="1" spcCol="1270" anchor="ctr" anchorCtr="0">
              <a:noAutofit/>
            </a:bodyPr>
            <a:lstStyle/>
            <a:p>
              <a:pPr lvl="0" algn="ctr" defTabSz="755650">
                <a:lnSpc>
                  <a:spcPct val="90000"/>
                </a:lnSpc>
                <a:spcBef>
                  <a:spcPct val="0"/>
                </a:spcBef>
                <a:spcAft>
                  <a:spcPct val="35000"/>
                </a:spcAft>
              </a:pPr>
              <a:r>
                <a:rPr kumimoji="1" lang="ja-JP" altLang="en-US" sz="800" kern="1200" dirty="0" smtClean="0"/>
                <a:t>集める</a:t>
              </a:r>
              <a:endParaRPr kumimoji="1" lang="ja-JP" altLang="en-US" sz="800" kern="1200" dirty="0"/>
            </a:p>
          </p:txBody>
        </p:sp>
        <p:sp>
          <p:nvSpPr>
            <p:cNvPr id="51" name="フリーフォーム 50"/>
            <p:cNvSpPr/>
            <p:nvPr/>
          </p:nvSpPr>
          <p:spPr>
            <a:xfrm>
              <a:off x="2144681" y="3313082"/>
              <a:ext cx="1333911" cy="1100197"/>
            </a:xfrm>
            <a:custGeom>
              <a:avLst/>
              <a:gdLst>
                <a:gd name="connsiteX0" fmla="*/ 0 w 1333911"/>
                <a:gd name="connsiteY0" fmla="*/ 110020 h 1100197"/>
                <a:gd name="connsiteX1" fmla="*/ 110020 w 1333911"/>
                <a:gd name="connsiteY1" fmla="*/ 0 h 1100197"/>
                <a:gd name="connsiteX2" fmla="*/ 1223891 w 1333911"/>
                <a:gd name="connsiteY2" fmla="*/ 0 h 1100197"/>
                <a:gd name="connsiteX3" fmla="*/ 1333911 w 1333911"/>
                <a:gd name="connsiteY3" fmla="*/ 110020 h 1100197"/>
                <a:gd name="connsiteX4" fmla="*/ 1333911 w 1333911"/>
                <a:gd name="connsiteY4" fmla="*/ 990177 h 1100197"/>
                <a:gd name="connsiteX5" fmla="*/ 1223891 w 1333911"/>
                <a:gd name="connsiteY5" fmla="*/ 1100197 h 1100197"/>
                <a:gd name="connsiteX6" fmla="*/ 110020 w 1333911"/>
                <a:gd name="connsiteY6" fmla="*/ 1100197 h 1100197"/>
                <a:gd name="connsiteX7" fmla="*/ 0 w 1333911"/>
                <a:gd name="connsiteY7" fmla="*/ 990177 h 1100197"/>
                <a:gd name="connsiteX8" fmla="*/ 0 w 1333911"/>
                <a:gd name="connsiteY8" fmla="*/ 110020 h 110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911" h="1100197">
                  <a:moveTo>
                    <a:pt x="0" y="110020"/>
                  </a:moveTo>
                  <a:cubicBezTo>
                    <a:pt x="0" y="49258"/>
                    <a:pt x="49258" y="0"/>
                    <a:pt x="110020" y="0"/>
                  </a:cubicBezTo>
                  <a:lnTo>
                    <a:pt x="1223891" y="0"/>
                  </a:lnTo>
                  <a:cubicBezTo>
                    <a:pt x="1284653" y="0"/>
                    <a:pt x="1333911" y="49258"/>
                    <a:pt x="1333911" y="110020"/>
                  </a:cubicBezTo>
                  <a:lnTo>
                    <a:pt x="1333911" y="990177"/>
                  </a:lnTo>
                  <a:cubicBezTo>
                    <a:pt x="1333911" y="1050939"/>
                    <a:pt x="1284653" y="1100197"/>
                    <a:pt x="1223891" y="1100197"/>
                  </a:cubicBezTo>
                  <a:lnTo>
                    <a:pt x="110020" y="1100197"/>
                  </a:lnTo>
                  <a:cubicBezTo>
                    <a:pt x="49258" y="1100197"/>
                    <a:pt x="0" y="1050939"/>
                    <a:pt x="0" y="990177"/>
                  </a:cubicBezTo>
                  <a:lnTo>
                    <a:pt x="0" y="110020"/>
                  </a:lnTo>
                  <a:close/>
                </a:path>
              </a:pathLst>
            </a:custGeom>
            <a:solidFill>
              <a:srgbClr val="008000"/>
            </a:solidFill>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144" tIns="384901" rIns="149144" bIns="149143" numCol="1" spcCol="1270" anchor="t" anchorCtr="0">
              <a:noAutofit/>
            </a:bodyPr>
            <a:lstStyle/>
            <a:p>
              <a:pPr marL="0" lvl="1" algn="l" defTabSz="711200">
                <a:lnSpc>
                  <a:spcPct val="90000"/>
                </a:lnSpc>
                <a:spcBef>
                  <a:spcPct val="0"/>
                </a:spcBef>
                <a:spcAft>
                  <a:spcPct val="15000"/>
                </a:spcAft>
              </a:pPr>
              <a:endParaRPr kumimoji="1" lang="ja-JP" altLang="en-US" sz="800" kern="1200" dirty="0"/>
            </a:p>
          </p:txBody>
        </p:sp>
        <p:sp>
          <p:nvSpPr>
            <p:cNvPr id="52" name="環状矢印 51"/>
            <p:cNvSpPr/>
            <p:nvPr/>
          </p:nvSpPr>
          <p:spPr>
            <a:xfrm>
              <a:off x="2888280" y="2645780"/>
              <a:ext cx="1614486" cy="1614486"/>
            </a:xfrm>
            <a:prstGeom prst="circularArrow">
              <a:avLst>
                <a:gd name="adj1" fmla="val 2655"/>
                <a:gd name="adj2" fmla="val 322955"/>
                <a:gd name="adj3" fmla="val 19501534"/>
                <a:gd name="adj4" fmla="val 12575511"/>
                <a:gd name="adj5" fmla="val 3098"/>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53" name="フリーフォーム 52"/>
            <p:cNvSpPr/>
            <p:nvPr/>
          </p:nvSpPr>
          <p:spPr>
            <a:xfrm>
              <a:off x="2441106" y="3077325"/>
              <a:ext cx="1185699" cy="471513"/>
            </a:xfrm>
            <a:custGeom>
              <a:avLst/>
              <a:gdLst>
                <a:gd name="connsiteX0" fmla="*/ 0 w 1185699"/>
                <a:gd name="connsiteY0" fmla="*/ 47151 h 471513"/>
                <a:gd name="connsiteX1" fmla="*/ 47151 w 1185699"/>
                <a:gd name="connsiteY1" fmla="*/ 0 h 471513"/>
                <a:gd name="connsiteX2" fmla="*/ 1138548 w 1185699"/>
                <a:gd name="connsiteY2" fmla="*/ 0 h 471513"/>
                <a:gd name="connsiteX3" fmla="*/ 1185699 w 1185699"/>
                <a:gd name="connsiteY3" fmla="*/ 47151 h 471513"/>
                <a:gd name="connsiteX4" fmla="*/ 1185699 w 1185699"/>
                <a:gd name="connsiteY4" fmla="*/ 424362 h 471513"/>
                <a:gd name="connsiteX5" fmla="*/ 1138548 w 1185699"/>
                <a:gd name="connsiteY5" fmla="*/ 471513 h 471513"/>
                <a:gd name="connsiteX6" fmla="*/ 47151 w 1185699"/>
                <a:gd name="connsiteY6" fmla="*/ 471513 h 471513"/>
                <a:gd name="connsiteX7" fmla="*/ 0 w 1185699"/>
                <a:gd name="connsiteY7" fmla="*/ 424362 h 471513"/>
                <a:gd name="connsiteX8" fmla="*/ 0 w 1185699"/>
                <a:gd name="connsiteY8" fmla="*/ 47151 h 47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5699" h="471513">
                  <a:moveTo>
                    <a:pt x="0" y="47151"/>
                  </a:moveTo>
                  <a:cubicBezTo>
                    <a:pt x="0" y="21110"/>
                    <a:pt x="21110" y="0"/>
                    <a:pt x="47151" y="0"/>
                  </a:cubicBezTo>
                  <a:lnTo>
                    <a:pt x="1138548" y="0"/>
                  </a:lnTo>
                  <a:cubicBezTo>
                    <a:pt x="1164589" y="0"/>
                    <a:pt x="1185699" y="21110"/>
                    <a:pt x="1185699" y="47151"/>
                  </a:cubicBezTo>
                  <a:lnTo>
                    <a:pt x="1185699" y="424362"/>
                  </a:lnTo>
                  <a:cubicBezTo>
                    <a:pt x="1185699" y="450403"/>
                    <a:pt x="1164589" y="471513"/>
                    <a:pt x="1138548" y="471513"/>
                  </a:cubicBezTo>
                  <a:lnTo>
                    <a:pt x="47151" y="471513"/>
                  </a:lnTo>
                  <a:cubicBezTo>
                    <a:pt x="21110" y="471513"/>
                    <a:pt x="0" y="450403"/>
                    <a:pt x="0" y="424362"/>
                  </a:cubicBezTo>
                  <a:lnTo>
                    <a:pt x="0" y="47151"/>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6195" tIns="35400" rIns="46195" bIns="35400" numCol="1" spcCol="1270" anchor="ctr" anchorCtr="0">
              <a:noAutofit/>
            </a:bodyPr>
            <a:lstStyle/>
            <a:p>
              <a:pPr lvl="0" algn="ctr" defTabSz="755650">
                <a:lnSpc>
                  <a:spcPct val="90000"/>
                </a:lnSpc>
                <a:spcBef>
                  <a:spcPct val="0"/>
                </a:spcBef>
                <a:spcAft>
                  <a:spcPct val="35000"/>
                </a:spcAft>
              </a:pPr>
              <a:r>
                <a:rPr kumimoji="1" lang="ja-JP" altLang="en-US" sz="800" kern="1200" dirty="0" smtClean="0"/>
                <a:t>検証する</a:t>
              </a:r>
              <a:endParaRPr kumimoji="1" lang="ja-JP" altLang="en-US" sz="800" kern="1200" dirty="0"/>
            </a:p>
          </p:txBody>
        </p:sp>
        <p:sp>
          <p:nvSpPr>
            <p:cNvPr id="54" name="フリーフォーム 53"/>
            <p:cNvSpPr/>
            <p:nvPr/>
          </p:nvSpPr>
          <p:spPr>
            <a:xfrm>
              <a:off x="3830938" y="3313082"/>
              <a:ext cx="1333911" cy="1100197"/>
            </a:xfrm>
            <a:custGeom>
              <a:avLst/>
              <a:gdLst>
                <a:gd name="connsiteX0" fmla="*/ 0 w 1333911"/>
                <a:gd name="connsiteY0" fmla="*/ 110020 h 1100197"/>
                <a:gd name="connsiteX1" fmla="*/ 110020 w 1333911"/>
                <a:gd name="connsiteY1" fmla="*/ 0 h 1100197"/>
                <a:gd name="connsiteX2" fmla="*/ 1223891 w 1333911"/>
                <a:gd name="connsiteY2" fmla="*/ 0 h 1100197"/>
                <a:gd name="connsiteX3" fmla="*/ 1333911 w 1333911"/>
                <a:gd name="connsiteY3" fmla="*/ 110020 h 1100197"/>
                <a:gd name="connsiteX4" fmla="*/ 1333911 w 1333911"/>
                <a:gd name="connsiteY4" fmla="*/ 990177 h 1100197"/>
                <a:gd name="connsiteX5" fmla="*/ 1223891 w 1333911"/>
                <a:gd name="connsiteY5" fmla="*/ 1100197 h 1100197"/>
                <a:gd name="connsiteX6" fmla="*/ 110020 w 1333911"/>
                <a:gd name="connsiteY6" fmla="*/ 1100197 h 1100197"/>
                <a:gd name="connsiteX7" fmla="*/ 0 w 1333911"/>
                <a:gd name="connsiteY7" fmla="*/ 990177 h 1100197"/>
                <a:gd name="connsiteX8" fmla="*/ 0 w 1333911"/>
                <a:gd name="connsiteY8" fmla="*/ 110020 h 110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911" h="1100197">
                  <a:moveTo>
                    <a:pt x="0" y="110020"/>
                  </a:moveTo>
                  <a:cubicBezTo>
                    <a:pt x="0" y="49258"/>
                    <a:pt x="49258" y="0"/>
                    <a:pt x="110020" y="0"/>
                  </a:cubicBezTo>
                  <a:lnTo>
                    <a:pt x="1223891" y="0"/>
                  </a:lnTo>
                  <a:cubicBezTo>
                    <a:pt x="1284653" y="0"/>
                    <a:pt x="1333911" y="49258"/>
                    <a:pt x="1333911" y="110020"/>
                  </a:cubicBezTo>
                  <a:lnTo>
                    <a:pt x="1333911" y="990177"/>
                  </a:lnTo>
                  <a:cubicBezTo>
                    <a:pt x="1333911" y="1050939"/>
                    <a:pt x="1284653" y="1100197"/>
                    <a:pt x="1223891" y="1100197"/>
                  </a:cubicBezTo>
                  <a:lnTo>
                    <a:pt x="110020" y="1100197"/>
                  </a:lnTo>
                  <a:cubicBezTo>
                    <a:pt x="49258" y="1100197"/>
                    <a:pt x="0" y="1050939"/>
                    <a:pt x="0" y="990177"/>
                  </a:cubicBezTo>
                  <a:lnTo>
                    <a:pt x="0" y="110020"/>
                  </a:lnTo>
                  <a:close/>
                </a:path>
              </a:pathLst>
            </a:custGeom>
            <a:solidFill>
              <a:srgbClr val="008000"/>
            </a:solidFill>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144" tIns="149144" rIns="149144" bIns="384900" numCol="1" spcCol="1270" anchor="t" anchorCtr="0">
              <a:noAutofit/>
            </a:bodyPr>
            <a:lstStyle/>
            <a:p>
              <a:pPr marL="0" lvl="1" algn="l" defTabSz="711200">
                <a:lnSpc>
                  <a:spcPct val="90000"/>
                </a:lnSpc>
                <a:spcBef>
                  <a:spcPct val="0"/>
                </a:spcBef>
                <a:spcAft>
                  <a:spcPct val="15000"/>
                </a:spcAft>
              </a:pPr>
              <a:endParaRPr kumimoji="1" lang="ja-JP" altLang="en-US" sz="800" kern="1200" dirty="0"/>
            </a:p>
          </p:txBody>
        </p:sp>
        <p:sp>
          <p:nvSpPr>
            <p:cNvPr id="55" name="Shape 54"/>
            <p:cNvSpPr/>
            <p:nvPr/>
          </p:nvSpPr>
          <p:spPr>
            <a:xfrm>
              <a:off x="4585652" y="3593401"/>
              <a:ext cx="1444042" cy="1444042"/>
            </a:xfrm>
            <a:prstGeom prst="leftCircularArrow">
              <a:avLst>
                <a:gd name="adj1" fmla="val 2969"/>
                <a:gd name="adj2" fmla="val 363730"/>
                <a:gd name="adj3" fmla="val 2139241"/>
                <a:gd name="adj4" fmla="val 9024489"/>
                <a:gd name="adj5" fmla="val 3463"/>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56" name="フリーフォーム 55"/>
            <p:cNvSpPr/>
            <p:nvPr/>
          </p:nvSpPr>
          <p:spPr>
            <a:xfrm>
              <a:off x="4127362" y="4177523"/>
              <a:ext cx="1185699" cy="471513"/>
            </a:xfrm>
            <a:custGeom>
              <a:avLst/>
              <a:gdLst>
                <a:gd name="connsiteX0" fmla="*/ 0 w 1185699"/>
                <a:gd name="connsiteY0" fmla="*/ 47151 h 471513"/>
                <a:gd name="connsiteX1" fmla="*/ 47151 w 1185699"/>
                <a:gd name="connsiteY1" fmla="*/ 0 h 471513"/>
                <a:gd name="connsiteX2" fmla="*/ 1138548 w 1185699"/>
                <a:gd name="connsiteY2" fmla="*/ 0 h 471513"/>
                <a:gd name="connsiteX3" fmla="*/ 1185699 w 1185699"/>
                <a:gd name="connsiteY3" fmla="*/ 47151 h 471513"/>
                <a:gd name="connsiteX4" fmla="*/ 1185699 w 1185699"/>
                <a:gd name="connsiteY4" fmla="*/ 424362 h 471513"/>
                <a:gd name="connsiteX5" fmla="*/ 1138548 w 1185699"/>
                <a:gd name="connsiteY5" fmla="*/ 471513 h 471513"/>
                <a:gd name="connsiteX6" fmla="*/ 47151 w 1185699"/>
                <a:gd name="connsiteY6" fmla="*/ 471513 h 471513"/>
                <a:gd name="connsiteX7" fmla="*/ 0 w 1185699"/>
                <a:gd name="connsiteY7" fmla="*/ 424362 h 471513"/>
                <a:gd name="connsiteX8" fmla="*/ 0 w 1185699"/>
                <a:gd name="connsiteY8" fmla="*/ 47151 h 47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5699" h="471513">
                  <a:moveTo>
                    <a:pt x="0" y="47151"/>
                  </a:moveTo>
                  <a:cubicBezTo>
                    <a:pt x="0" y="21110"/>
                    <a:pt x="21110" y="0"/>
                    <a:pt x="47151" y="0"/>
                  </a:cubicBezTo>
                  <a:lnTo>
                    <a:pt x="1138548" y="0"/>
                  </a:lnTo>
                  <a:cubicBezTo>
                    <a:pt x="1164589" y="0"/>
                    <a:pt x="1185699" y="21110"/>
                    <a:pt x="1185699" y="47151"/>
                  </a:cubicBezTo>
                  <a:lnTo>
                    <a:pt x="1185699" y="424362"/>
                  </a:lnTo>
                  <a:cubicBezTo>
                    <a:pt x="1185699" y="450403"/>
                    <a:pt x="1164589" y="471513"/>
                    <a:pt x="1138548" y="471513"/>
                  </a:cubicBezTo>
                  <a:lnTo>
                    <a:pt x="47151" y="471513"/>
                  </a:lnTo>
                  <a:cubicBezTo>
                    <a:pt x="21110" y="471513"/>
                    <a:pt x="0" y="450403"/>
                    <a:pt x="0" y="424362"/>
                  </a:cubicBezTo>
                  <a:lnTo>
                    <a:pt x="0" y="47151"/>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6195" tIns="35400" rIns="46195" bIns="35400" numCol="1" spcCol="1270" anchor="ctr" anchorCtr="0">
              <a:noAutofit/>
            </a:bodyPr>
            <a:lstStyle/>
            <a:p>
              <a:pPr lvl="0" algn="ctr" defTabSz="755650">
                <a:lnSpc>
                  <a:spcPct val="90000"/>
                </a:lnSpc>
                <a:spcBef>
                  <a:spcPct val="0"/>
                </a:spcBef>
                <a:spcAft>
                  <a:spcPct val="35000"/>
                </a:spcAft>
              </a:pPr>
              <a:r>
                <a:rPr kumimoji="1" lang="ja-JP" altLang="en-US" sz="800" kern="1200" dirty="0" smtClean="0"/>
                <a:t>検証する</a:t>
              </a:r>
              <a:endParaRPr kumimoji="1" lang="ja-JP" altLang="en-US" sz="800" kern="1200" dirty="0"/>
            </a:p>
          </p:txBody>
        </p:sp>
        <p:sp>
          <p:nvSpPr>
            <p:cNvPr id="57" name="フリーフォーム 56"/>
            <p:cNvSpPr/>
            <p:nvPr/>
          </p:nvSpPr>
          <p:spPr>
            <a:xfrm>
              <a:off x="5517194" y="3313082"/>
              <a:ext cx="1333911" cy="1100197"/>
            </a:xfrm>
            <a:custGeom>
              <a:avLst/>
              <a:gdLst>
                <a:gd name="connsiteX0" fmla="*/ 0 w 1333911"/>
                <a:gd name="connsiteY0" fmla="*/ 110020 h 1100197"/>
                <a:gd name="connsiteX1" fmla="*/ 110020 w 1333911"/>
                <a:gd name="connsiteY1" fmla="*/ 0 h 1100197"/>
                <a:gd name="connsiteX2" fmla="*/ 1223891 w 1333911"/>
                <a:gd name="connsiteY2" fmla="*/ 0 h 1100197"/>
                <a:gd name="connsiteX3" fmla="*/ 1333911 w 1333911"/>
                <a:gd name="connsiteY3" fmla="*/ 110020 h 1100197"/>
                <a:gd name="connsiteX4" fmla="*/ 1333911 w 1333911"/>
                <a:gd name="connsiteY4" fmla="*/ 990177 h 1100197"/>
                <a:gd name="connsiteX5" fmla="*/ 1223891 w 1333911"/>
                <a:gd name="connsiteY5" fmla="*/ 1100197 h 1100197"/>
                <a:gd name="connsiteX6" fmla="*/ 110020 w 1333911"/>
                <a:gd name="connsiteY6" fmla="*/ 1100197 h 1100197"/>
                <a:gd name="connsiteX7" fmla="*/ 0 w 1333911"/>
                <a:gd name="connsiteY7" fmla="*/ 990177 h 1100197"/>
                <a:gd name="connsiteX8" fmla="*/ 0 w 1333911"/>
                <a:gd name="connsiteY8" fmla="*/ 110020 h 110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911" h="1100197">
                  <a:moveTo>
                    <a:pt x="0" y="110020"/>
                  </a:moveTo>
                  <a:cubicBezTo>
                    <a:pt x="0" y="49258"/>
                    <a:pt x="49258" y="0"/>
                    <a:pt x="110020" y="0"/>
                  </a:cubicBezTo>
                  <a:lnTo>
                    <a:pt x="1223891" y="0"/>
                  </a:lnTo>
                  <a:cubicBezTo>
                    <a:pt x="1284653" y="0"/>
                    <a:pt x="1333911" y="49258"/>
                    <a:pt x="1333911" y="110020"/>
                  </a:cubicBezTo>
                  <a:lnTo>
                    <a:pt x="1333911" y="990177"/>
                  </a:lnTo>
                  <a:cubicBezTo>
                    <a:pt x="1333911" y="1050939"/>
                    <a:pt x="1284653" y="1100197"/>
                    <a:pt x="1223891" y="1100197"/>
                  </a:cubicBezTo>
                  <a:lnTo>
                    <a:pt x="110020" y="1100197"/>
                  </a:lnTo>
                  <a:cubicBezTo>
                    <a:pt x="49258" y="1100197"/>
                    <a:pt x="0" y="1050939"/>
                    <a:pt x="0" y="990177"/>
                  </a:cubicBezTo>
                  <a:lnTo>
                    <a:pt x="0" y="110020"/>
                  </a:lnTo>
                  <a:close/>
                </a:path>
              </a:pathLst>
            </a:custGeom>
            <a:solidFill>
              <a:srgbClr val="FF0000">
                <a:alpha val="90000"/>
              </a:srgbClr>
            </a:solidFill>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144" tIns="384901" rIns="149144" bIns="149143" numCol="1" spcCol="1270" anchor="t" anchorCtr="0">
              <a:noAutofit/>
            </a:bodyPr>
            <a:lstStyle/>
            <a:p>
              <a:pPr marL="0" lvl="1" algn="l" defTabSz="711200">
                <a:lnSpc>
                  <a:spcPct val="90000"/>
                </a:lnSpc>
                <a:spcBef>
                  <a:spcPct val="0"/>
                </a:spcBef>
                <a:spcAft>
                  <a:spcPct val="15000"/>
                </a:spcAft>
              </a:pPr>
              <a:endParaRPr kumimoji="1" lang="ja-JP" altLang="en-US" sz="800" kern="1200" dirty="0"/>
            </a:p>
          </p:txBody>
        </p:sp>
        <p:sp>
          <p:nvSpPr>
            <p:cNvPr id="58" name="環状矢印 57"/>
            <p:cNvSpPr/>
            <p:nvPr/>
          </p:nvSpPr>
          <p:spPr>
            <a:xfrm>
              <a:off x="6260793" y="2645780"/>
              <a:ext cx="1614486" cy="1614486"/>
            </a:xfrm>
            <a:prstGeom prst="circularArrow">
              <a:avLst>
                <a:gd name="adj1" fmla="val 2655"/>
                <a:gd name="adj2" fmla="val 322955"/>
                <a:gd name="adj3" fmla="val 19501534"/>
                <a:gd name="adj4" fmla="val 12575511"/>
                <a:gd name="adj5" fmla="val 3098"/>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59" name="フリーフォーム 58"/>
            <p:cNvSpPr/>
            <p:nvPr/>
          </p:nvSpPr>
          <p:spPr>
            <a:xfrm>
              <a:off x="5813619" y="3077325"/>
              <a:ext cx="1185699" cy="471513"/>
            </a:xfrm>
            <a:custGeom>
              <a:avLst/>
              <a:gdLst>
                <a:gd name="connsiteX0" fmla="*/ 0 w 1185699"/>
                <a:gd name="connsiteY0" fmla="*/ 47151 h 471513"/>
                <a:gd name="connsiteX1" fmla="*/ 47151 w 1185699"/>
                <a:gd name="connsiteY1" fmla="*/ 0 h 471513"/>
                <a:gd name="connsiteX2" fmla="*/ 1138548 w 1185699"/>
                <a:gd name="connsiteY2" fmla="*/ 0 h 471513"/>
                <a:gd name="connsiteX3" fmla="*/ 1185699 w 1185699"/>
                <a:gd name="connsiteY3" fmla="*/ 47151 h 471513"/>
                <a:gd name="connsiteX4" fmla="*/ 1185699 w 1185699"/>
                <a:gd name="connsiteY4" fmla="*/ 424362 h 471513"/>
                <a:gd name="connsiteX5" fmla="*/ 1138548 w 1185699"/>
                <a:gd name="connsiteY5" fmla="*/ 471513 h 471513"/>
                <a:gd name="connsiteX6" fmla="*/ 47151 w 1185699"/>
                <a:gd name="connsiteY6" fmla="*/ 471513 h 471513"/>
                <a:gd name="connsiteX7" fmla="*/ 0 w 1185699"/>
                <a:gd name="connsiteY7" fmla="*/ 424362 h 471513"/>
                <a:gd name="connsiteX8" fmla="*/ 0 w 1185699"/>
                <a:gd name="connsiteY8" fmla="*/ 47151 h 47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5699" h="471513">
                  <a:moveTo>
                    <a:pt x="0" y="47151"/>
                  </a:moveTo>
                  <a:cubicBezTo>
                    <a:pt x="0" y="21110"/>
                    <a:pt x="21110" y="0"/>
                    <a:pt x="47151" y="0"/>
                  </a:cubicBezTo>
                  <a:lnTo>
                    <a:pt x="1138548" y="0"/>
                  </a:lnTo>
                  <a:cubicBezTo>
                    <a:pt x="1164589" y="0"/>
                    <a:pt x="1185699" y="21110"/>
                    <a:pt x="1185699" y="47151"/>
                  </a:cubicBezTo>
                  <a:lnTo>
                    <a:pt x="1185699" y="424362"/>
                  </a:lnTo>
                  <a:cubicBezTo>
                    <a:pt x="1185699" y="450403"/>
                    <a:pt x="1164589" y="471513"/>
                    <a:pt x="1138548" y="471513"/>
                  </a:cubicBezTo>
                  <a:lnTo>
                    <a:pt x="47151" y="471513"/>
                  </a:lnTo>
                  <a:cubicBezTo>
                    <a:pt x="21110" y="471513"/>
                    <a:pt x="0" y="450403"/>
                    <a:pt x="0" y="424362"/>
                  </a:cubicBezTo>
                  <a:lnTo>
                    <a:pt x="0" y="47151"/>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6195" tIns="35400" rIns="46195" bIns="35400" numCol="1" spcCol="1270" anchor="ctr" anchorCtr="0">
              <a:noAutofit/>
            </a:bodyPr>
            <a:lstStyle/>
            <a:p>
              <a:pPr lvl="0" algn="ctr" defTabSz="755650">
                <a:lnSpc>
                  <a:spcPct val="90000"/>
                </a:lnSpc>
                <a:spcBef>
                  <a:spcPct val="0"/>
                </a:spcBef>
                <a:spcAft>
                  <a:spcPct val="35000"/>
                </a:spcAft>
              </a:pPr>
              <a:r>
                <a:rPr kumimoji="1" lang="ja-JP" altLang="en-US" sz="800" kern="1200" dirty="0" smtClean="0"/>
                <a:t>再検証する</a:t>
              </a:r>
              <a:endParaRPr kumimoji="1" lang="ja-JP" altLang="en-US" sz="800" kern="1200" dirty="0"/>
            </a:p>
          </p:txBody>
        </p:sp>
        <p:sp>
          <p:nvSpPr>
            <p:cNvPr id="60" name="フリーフォーム 59"/>
            <p:cNvSpPr/>
            <p:nvPr/>
          </p:nvSpPr>
          <p:spPr>
            <a:xfrm>
              <a:off x="7203451" y="3313082"/>
              <a:ext cx="1333911" cy="1100197"/>
            </a:xfrm>
            <a:custGeom>
              <a:avLst/>
              <a:gdLst>
                <a:gd name="connsiteX0" fmla="*/ 0 w 1333911"/>
                <a:gd name="connsiteY0" fmla="*/ 110020 h 1100197"/>
                <a:gd name="connsiteX1" fmla="*/ 110020 w 1333911"/>
                <a:gd name="connsiteY1" fmla="*/ 0 h 1100197"/>
                <a:gd name="connsiteX2" fmla="*/ 1223891 w 1333911"/>
                <a:gd name="connsiteY2" fmla="*/ 0 h 1100197"/>
                <a:gd name="connsiteX3" fmla="*/ 1333911 w 1333911"/>
                <a:gd name="connsiteY3" fmla="*/ 110020 h 1100197"/>
                <a:gd name="connsiteX4" fmla="*/ 1333911 w 1333911"/>
                <a:gd name="connsiteY4" fmla="*/ 990177 h 1100197"/>
                <a:gd name="connsiteX5" fmla="*/ 1223891 w 1333911"/>
                <a:gd name="connsiteY5" fmla="*/ 1100197 h 1100197"/>
                <a:gd name="connsiteX6" fmla="*/ 110020 w 1333911"/>
                <a:gd name="connsiteY6" fmla="*/ 1100197 h 1100197"/>
                <a:gd name="connsiteX7" fmla="*/ 0 w 1333911"/>
                <a:gd name="connsiteY7" fmla="*/ 990177 h 1100197"/>
                <a:gd name="connsiteX8" fmla="*/ 0 w 1333911"/>
                <a:gd name="connsiteY8" fmla="*/ 110020 h 110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911" h="1100197">
                  <a:moveTo>
                    <a:pt x="0" y="110020"/>
                  </a:moveTo>
                  <a:cubicBezTo>
                    <a:pt x="0" y="49258"/>
                    <a:pt x="49258" y="0"/>
                    <a:pt x="110020" y="0"/>
                  </a:cubicBezTo>
                  <a:lnTo>
                    <a:pt x="1223891" y="0"/>
                  </a:lnTo>
                  <a:cubicBezTo>
                    <a:pt x="1284653" y="0"/>
                    <a:pt x="1333911" y="49258"/>
                    <a:pt x="1333911" y="110020"/>
                  </a:cubicBezTo>
                  <a:lnTo>
                    <a:pt x="1333911" y="990177"/>
                  </a:lnTo>
                  <a:cubicBezTo>
                    <a:pt x="1333911" y="1050939"/>
                    <a:pt x="1284653" y="1100197"/>
                    <a:pt x="1223891" y="1100197"/>
                  </a:cubicBezTo>
                  <a:lnTo>
                    <a:pt x="110020" y="1100197"/>
                  </a:lnTo>
                  <a:cubicBezTo>
                    <a:pt x="49258" y="1100197"/>
                    <a:pt x="0" y="1050939"/>
                    <a:pt x="0" y="990177"/>
                  </a:cubicBezTo>
                  <a:lnTo>
                    <a:pt x="0" y="11002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144" tIns="149144" rIns="149144" bIns="384900" numCol="1" spcCol="1270" anchor="t" anchorCtr="0">
              <a:noAutofit/>
            </a:bodyPr>
            <a:lstStyle/>
            <a:p>
              <a:pPr marL="0" lvl="1" algn="l" defTabSz="711200">
                <a:lnSpc>
                  <a:spcPct val="90000"/>
                </a:lnSpc>
                <a:spcBef>
                  <a:spcPct val="0"/>
                </a:spcBef>
                <a:spcAft>
                  <a:spcPct val="15000"/>
                </a:spcAft>
              </a:pPr>
              <a:endParaRPr kumimoji="1" lang="ja-JP" altLang="en-US" sz="800" kern="1200" dirty="0"/>
            </a:p>
          </p:txBody>
        </p:sp>
        <p:sp>
          <p:nvSpPr>
            <p:cNvPr id="61" name="フリーフォーム 60"/>
            <p:cNvSpPr/>
            <p:nvPr/>
          </p:nvSpPr>
          <p:spPr>
            <a:xfrm>
              <a:off x="7499875" y="4177523"/>
              <a:ext cx="1185699" cy="471513"/>
            </a:xfrm>
            <a:custGeom>
              <a:avLst/>
              <a:gdLst>
                <a:gd name="connsiteX0" fmla="*/ 0 w 1185699"/>
                <a:gd name="connsiteY0" fmla="*/ 47151 h 471513"/>
                <a:gd name="connsiteX1" fmla="*/ 47151 w 1185699"/>
                <a:gd name="connsiteY1" fmla="*/ 0 h 471513"/>
                <a:gd name="connsiteX2" fmla="*/ 1138548 w 1185699"/>
                <a:gd name="connsiteY2" fmla="*/ 0 h 471513"/>
                <a:gd name="connsiteX3" fmla="*/ 1185699 w 1185699"/>
                <a:gd name="connsiteY3" fmla="*/ 47151 h 471513"/>
                <a:gd name="connsiteX4" fmla="*/ 1185699 w 1185699"/>
                <a:gd name="connsiteY4" fmla="*/ 424362 h 471513"/>
                <a:gd name="connsiteX5" fmla="*/ 1138548 w 1185699"/>
                <a:gd name="connsiteY5" fmla="*/ 471513 h 471513"/>
                <a:gd name="connsiteX6" fmla="*/ 47151 w 1185699"/>
                <a:gd name="connsiteY6" fmla="*/ 471513 h 471513"/>
                <a:gd name="connsiteX7" fmla="*/ 0 w 1185699"/>
                <a:gd name="connsiteY7" fmla="*/ 424362 h 471513"/>
                <a:gd name="connsiteX8" fmla="*/ 0 w 1185699"/>
                <a:gd name="connsiteY8" fmla="*/ 47151 h 47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5699" h="471513">
                  <a:moveTo>
                    <a:pt x="0" y="47151"/>
                  </a:moveTo>
                  <a:cubicBezTo>
                    <a:pt x="0" y="21110"/>
                    <a:pt x="21110" y="0"/>
                    <a:pt x="47151" y="0"/>
                  </a:cubicBezTo>
                  <a:lnTo>
                    <a:pt x="1138548" y="0"/>
                  </a:lnTo>
                  <a:cubicBezTo>
                    <a:pt x="1164589" y="0"/>
                    <a:pt x="1185699" y="21110"/>
                    <a:pt x="1185699" y="47151"/>
                  </a:cubicBezTo>
                  <a:lnTo>
                    <a:pt x="1185699" y="424362"/>
                  </a:lnTo>
                  <a:cubicBezTo>
                    <a:pt x="1185699" y="450403"/>
                    <a:pt x="1164589" y="471513"/>
                    <a:pt x="1138548" y="471513"/>
                  </a:cubicBezTo>
                  <a:lnTo>
                    <a:pt x="47151" y="471513"/>
                  </a:lnTo>
                  <a:cubicBezTo>
                    <a:pt x="21110" y="471513"/>
                    <a:pt x="0" y="450403"/>
                    <a:pt x="0" y="424362"/>
                  </a:cubicBezTo>
                  <a:lnTo>
                    <a:pt x="0" y="47151"/>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6195" tIns="35400" rIns="46195" bIns="35400" numCol="1" spcCol="1270" anchor="ctr" anchorCtr="0">
              <a:noAutofit/>
            </a:bodyPr>
            <a:lstStyle/>
            <a:p>
              <a:pPr lvl="0" algn="ctr" defTabSz="755650">
                <a:lnSpc>
                  <a:spcPct val="90000"/>
                </a:lnSpc>
                <a:spcBef>
                  <a:spcPct val="0"/>
                </a:spcBef>
                <a:spcAft>
                  <a:spcPct val="35000"/>
                </a:spcAft>
              </a:pPr>
              <a:r>
                <a:rPr kumimoji="1" lang="ja-JP" altLang="en-US" sz="800" kern="1200" dirty="0" smtClean="0"/>
                <a:t>判定する</a:t>
              </a:r>
              <a:endParaRPr kumimoji="1" lang="ja-JP" altLang="en-US" sz="800" kern="1200" dirty="0"/>
            </a:p>
          </p:txBody>
        </p:sp>
      </p:grpSp>
      <p:sp>
        <p:nvSpPr>
          <p:cNvPr id="2" name="タイトル 1"/>
          <p:cNvSpPr>
            <a:spLocks noGrp="1"/>
          </p:cNvSpPr>
          <p:nvPr>
            <p:ph type="title"/>
          </p:nvPr>
        </p:nvSpPr>
        <p:spPr/>
        <p:txBody>
          <a:bodyPr>
            <a:normAutofit/>
          </a:bodyPr>
          <a:lstStyle/>
          <a:p>
            <a:r>
              <a:rPr lang="ja-JP" altLang="en-US" dirty="0" smtClean="0"/>
              <a:t>イントロ</a:t>
            </a:r>
            <a:r>
              <a:rPr lang="en-US" altLang="ja-JP" dirty="0" smtClean="0"/>
              <a:t/>
            </a:r>
            <a:br>
              <a:rPr lang="en-US" altLang="ja-JP" dirty="0" smtClean="0"/>
            </a:br>
            <a:r>
              <a:rPr lang="ja-JP" altLang="en-US" dirty="0"/>
              <a:t>ビジネスモデルキャンバス</a:t>
            </a:r>
            <a:endParaRPr kumimoji="1" lang="ja-JP" altLang="en-US" dirty="0"/>
          </a:p>
        </p:txBody>
      </p:sp>
      <p:grpSp>
        <p:nvGrpSpPr>
          <p:cNvPr id="4" name="図形グループ 3"/>
          <p:cNvGrpSpPr/>
          <p:nvPr/>
        </p:nvGrpSpPr>
        <p:grpSpPr>
          <a:xfrm>
            <a:off x="5270182" y="4253099"/>
            <a:ext cx="3616524" cy="2488009"/>
            <a:chOff x="71437" y="1410891"/>
            <a:chExt cx="8992196" cy="5197078"/>
          </a:xfrm>
        </p:grpSpPr>
        <p:sp>
          <p:nvSpPr>
            <p:cNvPr id="5" name="AutoShape 3"/>
            <p:cNvSpPr>
              <a:spLocks/>
            </p:cNvSpPr>
            <p:nvPr/>
          </p:nvSpPr>
          <p:spPr bwMode="auto">
            <a:xfrm>
              <a:off x="98226" y="1500187"/>
              <a:ext cx="1785938" cy="3661172"/>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6"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 y="1482328"/>
              <a:ext cx="1830586" cy="3696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7" name="AutoShape 6"/>
            <p:cNvSpPr>
              <a:spLocks/>
            </p:cNvSpPr>
            <p:nvPr/>
          </p:nvSpPr>
          <p:spPr bwMode="auto">
            <a:xfrm>
              <a:off x="7259836" y="1500187"/>
              <a:ext cx="1785938" cy="3661172"/>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8"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3047" y="1482328"/>
              <a:ext cx="1830586" cy="3696891"/>
            </a:xfrm>
            <a:prstGeom prst="rect">
              <a:avLst/>
            </a:prstGeom>
            <a:solidFill>
              <a:srgbClr val="FF0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9" name="AutoShape 9"/>
            <p:cNvSpPr>
              <a:spLocks/>
            </p:cNvSpPr>
            <p:nvPr/>
          </p:nvSpPr>
          <p:spPr bwMode="auto">
            <a:xfrm>
              <a:off x="3679031" y="1500187"/>
              <a:ext cx="1785938" cy="3661172"/>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10" name="Picture 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2242" y="1482328"/>
              <a:ext cx="1830586" cy="3696891"/>
            </a:xfrm>
            <a:prstGeom prst="rect">
              <a:avLst/>
            </a:prstGeom>
            <a:solidFill>
              <a:srgbClr val="FF0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11" name="AutoShape 12"/>
            <p:cNvSpPr>
              <a:spLocks/>
            </p:cNvSpPr>
            <p:nvPr/>
          </p:nvSpPr>
          <p:spPr bwMode="auto">
            <a:xfrm>
              <a:off x="4572000" y="5161359"/>
              <a:ext cx="4464844" cy="1428750"/>
            </a:xfrm>
            <a:prstGeom prst="roundRect">
              <a:avLst>
                <a:gd name="adj" fmla="val 9375"/>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12" name="Picture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11" y="5143500"/>
              <a:ext cx="4509492" cy="1464469"/>
            </a:xfrm>
            <a:prstGeom prst="rect">
              <a:avLst/>
            </a:prstGeom>
            <a:solidFill>
              <a:srgbClr val="FF0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13" name="AutoShape 15"/>
            <p:cNvSpPr>
              <a:spLocks/>
            </p:cNvSpPr>
            <p:nvPr/>
          </p:nvSpPr>
          <p:spPr bwMode="auto">
            <a:xfrm>
              <a:off x="98227" y="5161359"/>
              <a:ext cx="4464844" cy="1428750"/>
            </a:xfrm>
            <a:prstGeom prst="roundRect">
              <a:avLst>
                <a:gd name="adj" fmla="val 9375"/>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14" name="Picture 1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8" y="5143500"/>
              <a:ext cx="4509492" cy="1464469"/>
            </a:xfrm>
            <a:prstGeom prst="rect">
              <a:avLst/>
            </a:prstGeom>
            <a:solidFill>
              <a:srgbClr val="FF0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15" name="AutoShape 18"/>
            <p:cNvSpPr>
              <a:spLocks/>
            </p:cNvSpPr>
            <p:nvPr/>
          </p:nvSpPr>
          <p:spPr bwMode="auto">
            <a:xfrm>
              <a:off x="5464969" y="3330773"/>
              <a:ext cx="1785938" cy="1830586"/>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16" name="Picture 1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8180" y="3312914"/>
              <a:ext cx="1830586" cy="1866305"/>
            </a:xfrm>
            <a:prstGeom prst="rect">
              <a:avLst/>
            </a:prstGeom>
            <a:solidFill>
              <a:srgbClr val="FF0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17" name="AutoShape 21"/>
            <p:cNvSpPr>
              <a:spLocks/>
            </p:cNvSpPr>
            <p:nvPr/>
          </p:nvSpPr>
          <p:spPr bwMode="auto">
            <a:xfrm>
              <a:off x="5464969" y="1500187"/>
              <a:ext cx="1785938" cy="1830586"/>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18" name="Picture 2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8180" y="1482328"/>
              <a:ext cx="1830586" cy="1866305"/>
            </a:xfrm>
            <a:prstGeom prst="rect">
              <a:avLst/>
            </a:prstGeom>
            <a:solidFill>
              <a:srgbClr val="FF0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19" name="AutoShape 24"/>
            <p:cNvSpPr>
              <a:spLocks/>
            </p:cNvSpPr>
            <p:nvPr/>
          </p:nvSpPr>
          <p:spPr bwMode="auto">
            <a:xfrm>
              <a:off x="1884164" y="3330773"/>
              <a:ext cx="1785938" cy="1830586"/>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20" name="Picture 2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3312914"/>
              <a:ext cx="1830586" cy="1866305"/>
            </a:xfrm>
            <a:prstGeom prst="rect">
              <a:avLst/>
            </a:prstGeom>
            <a:solidFill>
              <a:srgbClr val="FF0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21" name="AutoShape 27"/>
            <p:cNvSpPr>
              <a:spLocks/>
            </p:cNvSpPr>
            <p:nvPr/>
          </p:nvSpPr>
          <p:spPr bwMode="auto">
            <a:xfrm>
              <a:off x="1884164" y="1500187"/>
              <a:ext cx="1785938" cy="1830586"/>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22" name="Picture 2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1482328"/>
              <a:ext cx="1830586" cy="1866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3" name="Picture 3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153" y="5206008"/>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4" name="Picture 3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4554" y="5197078"/>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5" name="Picture 3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11849" y="3373189"/>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6" name="Picture 3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8812" y="3375422"/>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7" name="Picture 3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734" y="1562695"/>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8" name="Picture 3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41539" y="1562695"/>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9" name="Picture 40"/>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685237" y="1563812"/>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0" name="Picture 4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41091" y="1558230"/>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1" name="Picture 45"/>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29250" y="1410891"/>
              <a:ext cx="491133" cy="49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grpSp>
      <p:sp>
        <p:nvSpPr>
          <p:cNvPr id="3" name="コンテンツ プレースホルダー 2"/>
          <p:cNvSpPr>
            <a:spLocks noGrp="1"/>
          </p:cNvSpPr>
          <p:nvPr>
            <p:ph idx="1"/>
          </p:nvPr>
        </p:nvSpPr>
        <p:spPr/>
        <p:txBody>
          <a:bodyPr/>
          <a:lstStyle/>
          <a:p>
            <a:r>
              <a:rPr kumimoji="1" lang="ja-JP" altLang="en-US" dirty="0" smtClean="0"/>
              <a:t>再検証する</a:t>
            </a:r>
            <a:endParaRPr kumimoji="1" lang="en-US" altLang="ja-JP" dirty="0" smtClean="0"/>
          </a:p>
          <a:p>
            <a:pPr lvl="1"/>
            <a:r>
              <a:rPr lang="ja-JP" altLang="en-US" dirty="0" smtClean="0"/>
              <a:t>ビジネスモデルを検証する</a:t>
            </a:r>
            <a:endParaRPr lang="en-US" altLang="ja-JP" dirty="0" smtClean="0"/>
          </a:p>
          <a:p>
            <a:pPr lvl="2"/>
            <a:r>
              <a:rPr kumimoji="1" lang="ja-JP" altLang="en-US" dirty="0" smtClean="0"/>
              <a:t>一番可能性が高いか</a:t>
            </a:r>
            <a:endParaRPr kumimoji="1" lang="en-US" altLang="ja-JP" dirty="0" smtClean="0"/>
          </a:p>
          <a:p>
            <a:pPr lvl="2"/>
            <a:r>
              <a:rPr lang="ja-JP" altLang="en-US" dirty="0" smtClean="0"/>
              <a:t>価値提供は正しいか</a:t>
            </a:r>
            <a:endParaRPr lang="en-US" altLang="ja-JP" dirty="0" smtClean="0"/>
          </a:p>
          <a:p>
            <a:pPr lvl="2"/>
            <a:r>
              <a:rPr lang="ja-JP" altLang="en-US" dirty="0" smtClean="0"/>
              <a:t>製品の届けかたは正しいか</a:t>
            </a:r>
            <a:endParaRPr lang="en-US" altLang="ja-JP" dirty="0" smtClean="0"/>
          </a:p>
          <a:p>
            <a:pPr lvl="2"/>
            <a:r>
              <a:rPr lang="ja-JP" altLang="en-US" dirty="0" smtClean="0"/>
              <a:t>収益は高くコストは低いか</a:t>
            </a:r>
            <a:endParaRPr lang="en-US" altLang="ja-JP" dirty="0" smtClean="0"/>
          </a:p>
          <a:p>
            <a:pPr lvl="2"/>
            <a:r>
              <a:rPr lang="ja-JP" altLang="en-US" dirty="0" smtClean="0"/>
              <a:t>ビジネスモデルは正しいか</a:t>
            </a:r>
            <a:endParaRPr lang="en-US" altLang="ja-JP" dirty="0" smtClean="0"/>
          </a:p>
          <a:p>
            <a:pPr lvl="2"/>
            <a:endParaRPr kumimoji="1" lang="ja-JP" altLang="en-US" dirty="0"/>
          </a:p>
        </p:txBody>
      </p:sp>
    </p:spTree>
    <p:extLst>
      <p:ext uri="{BB962C8B-B14F-4D97-AF65-F5344CB8AC3E}">
        <p14:creationId xmlns:p14="http://schemas.microsoft.com/office/powerpoint/2010/main" val="29104968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イントロ</a:t>
            </a:r>
            <a:r>
              <a:rPr lang="en-US" altLang="ja-JP" dirty="0" smtClean="0"/>
              <a:t/>
            </a:r>
            <a:br>
              <a:rPr lang="en-US" altLang="ja-JP" dirty="0" smtClean="0"/>
            </a:br>
            <a:r>
              <a:rPr lang="ja-JP" altLang="en-US" dirty="0"/>
              <a:t>ビジネスモデルキャンバス</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判定</a:t>
            </a:r>
            <a:r>
              <a:rPr kumimoji="1" lang="ja-JP" altLang="en-US" dirty="0" smtClean="0"/>
              <a:t>する</a:t>
            </a:r>
            <a:endParaRPr kumimoji="1" lang="en-US" altLang="ja-JP" dirty="0" smtClean="0"/>
          </a:p>
          <a:p>
            <a:pPr lvl="1"/>
            <a:r>
              <a:rPr lang="ja-JP" altLang="en-US" dirty="0" smtClean="0"/>
              <a:t>もっともタフなスタートアップの問</a:t>
            </a:r>
            <a:endParaRPr lang="en-US" altLang="ja-JP" dirty="0" smtClean="0"/>
          </a:p>
          <a:p>
            <a:pPr lvl="2"/>
            <a:r>
              <a:rPr kumimoji="1" lang="ja-JP" altLang="en-US" dirty="0" smtClean="0"/>
              <a:t>軌道修正するか進めるか？</a:t>
            </a:r>
            <a:endParaRPr kumimoji="1" lang="en-US" altLang="ja-JP" dirty="0" smtClean="0"/>
          </a:p>
        </p:txBody>
      </p:sp>
      <p:grpSp>
        <p:nvGrpSpPr>
          <p:cNvPr id="4" name="図形グループ 3"/>
          <p:cNvGrpSpPr/>
          <p:nvPr/>
        </p:nvGrpSpPr>
        <p:grpSpPr>
          <a:xfrm>
            <a:off x="5270182" y="4253099"/>
            <a:ext cx="3616524" cy="2488009"/>
            <a:chOff x="71437" y="1410891"/>
            <a:chExt cx="8992196" cy="5197078"/>
          </a:xfrm>
        </p:grpSpPr>
        <p:sp>
          <p:nvSpPr>
            <p:cNvPr id="5" name="AutoShape 3"/>
            <p:cNvSpPr>
              <a:spLocks/>
            </p:cNvSpPr>
            <p:nvPr/>
          </p:nvSpPr>
          <p:spPr bwMode="auto">
            <a:xfrm>
              <a:off x="98226" y="1500187"/>
              <a:ext cx="1785938" cy="3661172"/>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6"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 y="1482328"/>
              <a:ext cx="1830586" cy="3696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7" name="AutoShape 6"/>
            <p:cNvSpPr>
              <a:spLocks/>
            </p:cNvSpPr>
            <p:nvPr/>
          </p:nvSpPr>
          <p:spPr bwMode="auto">
            <a:xfrm>
              <a:off x="7259836" y="1500187"/>
              <a:ext cx="1785938" cy="3661172"/>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8"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3047" y="1482328"/>
              <a:ext cx="1830586" cy="3696891"/>
            </a:xfrm>
            <a:prstGeom prst="rect">
              <a:avLst/>
            </a:prstGeom>
            <a:solidFill>
              <a:srgbClr val="008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9" name="AutoShape 9"/>
            <p:cNvSpPr>
              <a:spLocks/>
            </p:cNvSpPr>
            <p:nvPr/>
          </p:nvSpPr>
          <p:spPr bwMode="auto">
            <a:xfrm>
              <a:off x="3679031" y="1500187"/>
              <a:ext cx="1785938" cy="3661172"/>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10" name="Picture 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2242" y="1482328"/>
              <a:ext cx="1830586" cy="3696891"/>
            </a:xfrm>
            <a:prstGeom prst="rect">
              <a:avLst/>
            </a:prstGeom>
            <a:solidFill>
              <a:srgbClr val="008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11" name="AutoShape 12"/>
            <p:cNvSpPr>
              <a:spLocks/>
            </p:cNvSpPr>
            <p:nvPr/>
          </p:nvSpPr>
          <p:spPr bwMode="auto">
            <a:xfrm>
              <a:off x="4572000" y="5161359"/>
              <a:ext cx="4464844" cy="1428750"/>
            </a:xfrm>
            <a:prstGeom prst="roundRect">
              <a:avLst>
                <a:gd name="adj" fmla="val 9375"/>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12" name="Picture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11" y="5143500"/>
              <a:ext cx="4509492" cy="1464469"/>
            </a:xfrm>
            <a:prstGeom prst="rect">
              <a:avLst/>
            </a:prstGeom>
            <a:solidFill>
              <a:srgbClr val="008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13" name="AutoShape 15"/>
            <p:cNvSpPr>
              <a:spLocks/>
            </p:cNvSpPr>
            <p:nvPr/>
          </p:nvSpPr>
          <p:spPr bwMode="auto">
            <a:xfrm>
              <a:off x="98227" y="5161359"/>
              <a:ext cx="4464844" cy="1428750"/>
            </a:xfrm>
            <a:prstGeom prst="roundRect">
              <a:avLst>
                <a:gd name="adj" fmla="val 9375"/>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14" name="Picture 1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8" y="5143500"/>
              <a:ext cx="4509492" cy="1464469"/>
            </a:xfrm>
            <a:prstGeom prst="rect">
              <a:avLst/>
            </a:prstGeom>
            <a:solidFill>
              <a:srgbClr val="008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15" name="AutoShape 18"/>
            <p:cNvSpPr>
              <a:spLocks/>
            </p:cNvSpPr>
            <p:nvPr/>
          </p:nvSpPr>
          <p:spPr bwMode="auto">
            <a:xfrm>
              <a:off x="5464969" y="3330773"/>
              <a:ext cx="1785938" cy="1830586"/>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16" name="Picture 1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8180" y="3312914"/>
              <a:ext cx="1830586" cy="1866305"/>
            </a:xfrm>
            <a:prstGeom prst="rect">
              <a:avLst/>
            </a:prstGeom>
            <a:solidFill>
              <a:srgbClr val="008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17" name="AutoShape 21"/>
            <p:cNvSpPr>
              <a:spLocks/>
            </p:cNvSpPr>
            <p:nvPr/>
          </p:nvSpPr>
          <p:spPr bwMode="auto">
            <a:xfrm>
              <a:off x="5464969" y="1500187"/>
              <a:ext cx="1785938" cy="1830586"/>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18" name="Picture 2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8180" y="1482328"/>
              <a:ext cx="1830586" cy="1866305"/>
            </a:xfrm>
            <a:prstGeom prst="rect">
              <a:avLst/>
            </a:prstGeom>
            <a:solidFill>
              <a:srgbClr val="008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19" name="AutoShape 24"/>
            <p:cNvSpPr>
              <a:spLocks/>
            </p:cNvSpPr>
            <p:nvPr/>
          </p:nvSpPr>
          <p:spPr bwMode="auto">
            <a:xfrm>
              <a:off x="1884164" y="3330773"/>
              <a:ext cx="1785938" cy="1830586"/>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20" name="Picture 2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3312914"/>
              <a:ext cx="1830586" cy="1866305"/>
            </a:xfrm>
            <a:prstGeom prst="rect">
              <a:avLst/>
            </a:prstGeom>
            <a:solidFill>
              <a:srgbClr val="008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21" name="AutoShape 27"/>
            <p:cNvSpPr>
              <a:spLocks/>
            </p:cNvSpPr>
            <p:nvPr/>
          </p:nvSpPr>
          <p:spPr bwMode="auto">
            <a:xfrm>
              <a:off x="1884164" y="1500187"/>
              <a:ext cx="1785938" cy="1830586"/>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22" name="Picture 2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1482328"/>
              <a:ext cx="1830586" cy="1866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3" name="Picture 3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153" y="5206008"/>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4" name="Picture 3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4554" y="5197078"/>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5" name="Picture 3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11849" y="3373189"/>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6" name="Picture 3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8812" y="3375422"/>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7" name="Picture 3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734" y="1562695"/>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8" name="Picture 3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41539" y="1562695"/>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9" name="Picture 40"/>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685237" y="1563812"/>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0" name="Picture 4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41091" y="1558230"/>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1" name="Picture 45"/>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29250" y="1410891"/>
              <a:ext cx="491133" cy="49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grpSp>
      <p:grpSp>
        <p:nvGrpSpPr>
          <p:cNvPr id="47" name="図形グループ 46"/>
          <p:cNvGrpSpPr/>
          <p:nvPr/>
        </p:nvGrpSpPr>
        <p:grpSpPr>
          <a:xfrm>
            <a:off x="4203558" y="2818070"/>
            <a:ext cx="4672374" cy="1278519"/>
            <a:chOff x="458425" y="2645780"/>
            <a:chExt cx="8227149" cy="2391663"/>
          </a:xfrm>
        </p:grpSpPr>
        <p:sp>
          <p:nvSpPr>
            <p:cNvPr id="48" name="フリーフォーム 47"/>
            <p:cNvSpPr/>
            <p:nvPr/>
          </p:nvSpPr>
          <p:spPr>
            <a:xfrm>
              <a:off x="458425" y="3313082"/>
              <a:ext cx="1333911" cy="1100197"/>
            </a:xfrm>
            <a:custGeom>
              <a:avLst/>
              <a:gdLst>
                <a:gd name="connsiteX0" fmla="*/ 0 w 1333911"/>
                <a:gd name="connsiteY0" fmla="*/ 110020 h 1100197"/>
                <a:gd name="connsiteX1" fmla="*/ 110020 w 1333911"/>
                <a:gd name="connsiteY1" fmla="*/ 0 h 1100197"/>
                <a:gd name="connsiteX2" fmla="*/ 1223891 w 1333911"/>
                <a:gd name="connsiteY2" fmla="*/ 0 h 1100197"/>
                <a:gd name="connsiteX3" fmla="*/ 1333911 w 1333911"/>
                <a:gd name="connsiteY3" fmla="*/ 110020 h 1100197"/>
                <a:gd name="connsiteX4" fmla="*/ 1333911 w 1333911"/>
                <a:gd name="connsiteY4" fmla="*/ 990177 h 1100197"/>
                <a:gd name="connsiteX5" fmla="*/ 1223891 w 1333911"/>
                <a:gd name="connsiteY5" fmla="*/ 1100197 h 1100197"/>
                <a:gd name="connsiteX6" fmla="*/ 110020 w 1333911"/>
                <a:gd name="connsiteY6" fmla="*/ 1100197 h 1100197"/>
                <a:gd name="connsiteX7" fmla="*/ 0 w 1333911"/>
                <a:gd name="connsiteY7" fmla="*/ 990177 h 1100197"/>
                <a:gd name="connsiteX8" fmla="*/ 0 w 1333911"/>
                <a:gd name="connsiteY8" fmla="*/ 110020 h 110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911" h="1100197">
                  <a:moveTo>
                    <a:pt x="0" y="110020"/>
                  </a:moveTo>
                  <a:cubicBezTo>
                    <a:pt x="0" y="49258"/>
                    <a:pt x="49258" y="0"/>
                    <a:pt x="110020" y="0"/>
                  </a:cubicBezTo>
                  <a:lnTo>
                    <a:pt x="1223891" y="0"/>
                  </a:lnTo>
                  <a:cubicBezTo>
                    <a:pt x="1284653" y="0"/>
                    <a:pt x="1333911" y="49258"/>
                    <a:pt x="1333911" y="110020"/>
                  </a:cubicBezTo>
                  <a:lnTo>
                    <a:pt x="1333911" y="990177"/>
                  </a:lnTo>
                  <a:cubicBezTo>
                    <a:pt x="1333911" y="1050939"/>
                    <a:pt x="1284653" y="1100197"/>
                    <a:pt x="1223891" y="1100197"/>
                  </a:cubicBezTo>
                  <a:lnTo>
                    <a:pt x="110020" y="1100197"/>
                  </a:lnTo>
                  <a:cubicBezTo>
                    <a:pt x="49258" y="1100197"/>
                    <a:pt x="0" y="1050939"/>
                    <a:pt x="0" y="990177"/>
                  </a:cubicBezTo>
                  <a:lnTo>
                    <a:pt x="0" y="110020"/>
                  </a:lnTo>
                  <a:close/>
                </a:path>
              </a:pathLst>
            </a:custGeom>
            <a:solidFill>
              <a:srgbClr val="008000"/>
            </a:solidFill>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144" tIns="149144" rIns="149144" bIns="384900" numCol="1" spcCol="1270" anchor="t" anchorCtr="0">
              <a:noAutofit/>
            </a:bodyPr>
            <a:lstStyle/>
            <a:p>
              <a:pPr marL="0" lvl="1" algn="l" defTabSz="711200">
                <a:lnSpc>
                  <a:spcPct val="90000"/>
                </a:lnSpc>
                <a:spcBef>
                  <a:spcPct val="0"/>
                </a:spcBef>
                <a:spcAft>
                  <a:spcPct val="15000"/>
                </a:spcAft>
              </a:pPr>
              <a:endParaRPr kumimoji="1" lang="ja-JP" altLang="en-US" sz="800" kern="1200" dirty="0"/>
            </a:p>
          </p:txBody>
        </p:sp>
        <p:sp>
          <p:nvSpPr>
            <p:cNvPr id="49" name="Shape 48"/>
            <p:cNvSpPr/>
            <p:nvPr/>
          </p:nvSpPr>
          <p:spPr>
            <a:xfrm>
              <a:off x="1213139" y="3593401"/>
              <a:ext cx="1444042" cy="1444042"/>
            </a:xfrm>
            <a:prstGeom prst="leftCircularArrow">
              <a:avLst>
                <a:gd name="adj1" fmla="val 2969"/>
                <a:gd name="adj2" fmla="val 363730"/>
                <a:gd name="adj3" fmla="val 2139241"/>
                <a:gd name="adj4" fmla="val 9024489"/>
                <a:gd name="adj5" fmla="val 3463"/>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50" name="フリーフォーム 49"/>
            <p:cNvSpPr/>
            <p:nvPr/>
          </p:nvSpPr>
          <p:spPr>
            <a:xfrm>
              <a:off x="754849" y="4177523"/>
              <a:ext cx="1185699" cy="471513"/>
            </a:xfrm>
            <a:custGeom>
              <a:avLst/>
              <a:gdLst>
                <a:gd name="connsiteX0" fmla="*/ 0 w 1185699"/>
                <a:gd name="connsiteY0" fmla="*/ 47151 h 471513"/>
                <a:gd name="connsiteX1" fmla="*/ 47151 w 1185699"/>
                <a:gd name="connsiteY1" fmla="*/ 0 h 471513"/>
                <a:gd name="connsiteX2" fmla="*/ 1138548 w 1185699"/>
                <a:gd name="connsiteY2" fmla="*/ 0 h 471513"/>
                <a:gd name="connsiteX3" fmla="*/ 1185699 w 1185699"/>
                <a:gd name="connsiteY3" fmla="*/ 47151 h 471513"/>
                <a:gd name="connsiteX4" fmla="*/ 1185699 w 1185699"/>
                <a:gd name="connsiteY4" fmla="*/ 424362 h 471513"/>
                <a:gd name="connsiteX5" fmla="*/ 1138548 w 1185699"/>
                <a:gd name="connsiteY5" fmla="*/ 471513 h 471513"/>
                <a:gd name="connsiteX6" fmla="*/ 47151 w 1185699"/>
                <a:gd name="connsiteY6" fmla="*/ 471513 h 471513"/>
                <a:gd name="connsiteX7" fmla="*/ 0 w 1185699"/>
                <a:gd name="connsiteY7" fmla="*/ 424362 h 471513"/>
                <a:gd name="connsiteX8" fmla="*/ 0 w 1185699"/>
                <a:gd name="connsiteY8" fmla="*/ 47151 h 47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5699" h="471513">
                  <a:moveTo>
                    <a:pt x="0" y="47151"/>
                  </a:moveTo>
                  <a:cubicBezTo>
                    <a:pt x="0" y="21110"/>
                    <a:pt x="21110" y="0"/>
                    <a:pt x="47151" y="0"/>
                  </a:cubicBezTo>
                  <a:lnTo>
                    <a:pt x="1138548" y="0"/>
                  </a:lnTo>
                  <a:cubicBezTo>
                    <a:pt x="1164589" y="0"/>
                    <a:pt x="1185699" y="21110"/>
                    <a:pt x="1185699" y="47151"/>
                  </a:cubicBezTo>
                  <a:lnTo>
                    <a:pt x="1185699" y="424362"/>
                  </a:lnTo>
                  <a:cubicBezTo>
                    <a:pt x="1185699" y="450403"/>
                    <a:pt x="1164589" y="471513"/>
                    <a:pt x="1138548" y="471513"/>
                  </a:cubicBezTo>
                  <a:lnTo>
                    <a:pt x="47151" y="471513"/>
                  </a:lnTo>
                  <a:cubicBezTo>
                    <a:pt x="21110" y="471513"/>
                    <a:pt x="0" y="450403"/>
                    <a:pt x="0" y="424362"/>
                  </a:cubicBezTo>
                  <a:lnTo>
                    <a:pt x="0" y="47151"/>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6195" tIns="35400" rIns="46195" bIns="35400" numCol="1" spcCol="1270" anchor="ctr" anchorCtr="0">
              <a:noAutofit/>
            </a:bodyPr>
            <a:lstStyle/>
            <a:p>
              <a:pPr lvl="0" algn="ctr" defTabSz="755650">
                <a:lnSpc>
                  <a:spcPct val="90000"/>
                </a:lnSpc>
                <a:spcBef>
                  <a:spcPct val="0"/>
                </a:spcBef>
                <a:spcAft>
                  <a:spcPct val="35000"/>
                </a:spcAft>
              </a:pPr>
              <a:r>
                <a:rPr kumimoji="1" lang="ja-JP" altLang="en-US" sz="800" kern="1200" dirty="0" smtClean="0"/>
                <a:t>集める</a:t>
              </a:r>
              <a:endParaRPr kumimoji="1" lang="ja-JP" altLang="en-US" sz="800" kern="1200" dirty="0"/>
            </a:p>
          </p:txBody>
        </p:sp>
        <p:sp>
          <p:nvSpPr>
            <p:cNvPr id="51" name="フリーフォーム 50"/>
            <p:cNvSpPr/>
            <p:nvPr/>
          </p:nvSpPr>
          <p:spPr>
            <a:xfrm>
              <a:off x="2144681" y="3313082"/>
              <a:ext cx="1333911" cy="1100197"/>
            </a:xfrm>
            <a:custGeom>
              <a:avLst/>
              <a:gdLst>
                <a:gd name="connsiteX0" fmla="*/ 0 w 1333911"/>
                <a:gd name="connsiteY0" fmla="*/ 110020 h 1100197"/>
                <a:gd name="connsiteX1" fmla="*/ 110020 w 1333911"/>
                <a:gd name="connsiteY1" fmla="*/ 0 h 1100197"/>
                <a:gd name="connsiteX2" fmla="*/ 1223891 w 1333911"/>
                <a:gd name="connsiteY2" fmla="*/ 0 h 1100197"/>
                <a:gd name="connsiteX3" fmla="*/ 1333911 w 1333911"/>
                <a:gd name="connsiteY3" fmla="*/ 110020 h 1100197"/>
                <a:gd name="connsiteX4" fmla="*/ 1333911 w 1333911"/>
                <a:gd name="connsiteY4" fmla="*/ 990177 h 1100197"/>
                <a:gd name="connsiteX5" fmla="*/ 1223891 w 1333911"/>
                <a:gd name="connsiteY5" fmla="*/ 1100197 h 1100197"/>
                <a:gd name="connsiteX6" fmla="*/ 110020 w 1333911"/>
                <a:gd name="connsiteY6" fmla="*/ 1100197 h 1100197"/>
                <a:gd name="connsiteX7" fmla="*/ 0 w 1333911"/>
                <a:gd name="connsiteY7" fmla="*/ 990177 h 1100197"/>
                <a:gd name="connsiteX8" fmla="*/ 0 w 1333911"/>
                <a:gd name="connsiteY8" fmla="*/ 110020 h 110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911" h="1100197">
                  <a:moveTo>
                    <a:pt x="0" y="110020"/>
                  </a:moveTo>
                  <a:cubicBezTo>
                    <a:pt x="0" y="49258"/>
                    <a:pt x="49258" y="0"/>
                    <a:pt x="110020" y="0"/>
                  </a:cubicBezTo>
                  <a:lnTo>
                    <a:pt x="1223891" y="0"/>
                  </a:lnTo>
                  <a:cubicBezTo>
                    <a:pt x="1284653" y="0"/>
                    <a:pt x="1333911" y="49258"/>
                    <a:pt x="1333911" y="110020"/>
                  </a:cubicBezTo>
                  <a:lnTo>
                    <a:pt x="1333911" y="990177"/>
                  </a:lnTo>
                  <a:cubicBezTo>
                    <a:pt x="1333911" y="1050939"/>
                    <a:pt x="1284653" y="1100197"/>
                    <a:pt x="1223891" y="1100197"/>
                  </a:cubicBezTo>
                  <a:lnTo>
                    <a:pt x="110020" y="1100197"/>
                  </a:lnTo>
                  <a:cubicBezTo>
                    <a:pt x="49258" y="1100197"/>
                    <a:pt x="0" y="1050939"/>
                    <a:pt x="0" y="990177"/>
                  </a:cubicBezTo>
                  <a:lnTo>
                    <a:pt x="0" y="110020"/>
                  </a:lnTo>
                  <a:close/>
                </a:path>
              </a:pathLst>
            </a:custGeom>
            <a:solidFill>
              <a:srgbClr val="008000"/>
            </a:solidFill>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144" tIns="384901" rIns="149144" bIns="149143" numCol="1" spcCol="1270" anchor="t" anchorCtr="0">
              <a:noAutofit/>
            </a:bodyPr>
            <a:lstStyle/>
            <a:p>
              <a:pPr marL="0" lvl="1" algn="l" defTabSz="711200">
                <a:lnSpc>
                  <a:spcPct val="90000"/>
                </a:lnSpc>
                <a:spcBef>
                  <a:spcPct val="0"/>
                </a:spcBef>
                <a:spcAft>
                  <a:spcPct val="15000"/>
                </a:spcAft>
              </a:pPr>
              <a:endParaRPr kumimoji="1" lang="ja-JP" altLang="en-US" sz="800" kern="1200" dirty="0"/>
            </a:p>
          </p:txBody>
        </p:sp>
        <p:sp>
          <p:nvSpPr>
            <p:cNvPr id="52" name="環状矢印 51"/>
            <p:cNvSpPr/>
            <p:nvPr/>
          </p:nvSpPr>
          <p:spPr>
            <a:xfrm>
              <a:off x="2888280" y="2645780"/>
              <a:ext cx="1614486" cy="1614486"/>
            </a:xfrm>
            <a:prstGeom prst="circularArrow">
              <a:avLst>
                <a:gd name="adj1" fmla="val 2655"/>
                <a:gd name="adj2" fmla="val 322955"/>
                <a:gd name="adj3" fmla="val 19501534"/>
                <a:gd name="adj4" fmla="val 12575511"/>
                <a:gd name="adj5" fmla="val 3098"/>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53" name="フリーフォーム 52"/>
            <p:cNvSpPr/>
            <p:nvPr/>
          </p:nvSpPr>
          <p:spPr>
            <a:xfrm>
              <a:off x="2441106" y="3077325"/>
              <a:ext cx="1185699" cy="471513"/>
            </a:xfrm>
            <a:custGeom>
              <a:avLst/>
              <a:gdLst>
                <a:gd name="connsiteX0" fmla="*/ 0 w 1185699"/>
                <a:gd name="connsiteY0" fmla="*/ 47151 h 471513"/>
                <a:gd name="connsiteX1" fmla="*/ 47151 w 1185699"/>
                <a:gd name="connsiteY1" fmla="*/ 0 h 471513"/>
                <a:gd name="connsiteX2" fmla="*/ 1138548 w 1185699"/>
                <a:gd name="connsiteY2" fmla="*/ 0 h 471513"/>
                <a:gd name="connsiteX3" fmla="*/ 1185699 w 1185699"/>
                <a:gd name="connsiteY3" fmla="*/ 47151 h 471513"/>
                <a:gd name="connsiteX4" fmla="*/ 1185699 w 1185699"/>
                <a:gd name="connsiteY4" fmla="*/ 424362 h 471513"/>
                <a:gd name="connsiteX5" fmla="*/ 1138548 w 1185699"/>
                <a:gd name="connsiteY5" fmla="*/ 471513 h 471513"/>
                <a:gd name="connsiteX6" fmla="*/ 47151 w 1185699"/>
                <a:gd name="connsiteY6" fmla="*/ 471513 h 471513"/>
                <a:gd name="connsiteX7" fmla="*/ 0 w 1185699"/>
                <a:gd name="connsiteY7" fmla="*/ 424362 h 471513"/>
                <a:gd name="connsiteX8" fmla="*/ 0 w 1185699"/>
                <a:gd name="connsiteY8" fmla="*/ 47151 h 47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5699" h="471513">
                  <a:moveTo>
                    <a:pt x="0" y="47151"/>
                  </a:moveTo>
                  <a:cubicBezTo>
                    <a:pt x="0" y="21110"/>
                    <a:pt x="21110" y="0"/>
                    <a:pt x="47151" y="0"/>
                  </a:cubicBezTo>
                  <a:lnTo>
                    <a:pt x="1138548" y="0"/>
                  </a:lnTo>
                  <a:cubicBezTo>
                    <a:pt x="1164589" y="0"/>
                    <a:pt x="1185699" y="21110"/>
                    <a:pt x="1185699" y="47151"/>
                  </a:cubicBezTo>
                  <a:lnTo>
                    <a:pt x="1185699" y="424362"/>
                  </a:lnTo>
                  <a:cubicBezTo>
                    <a:pt x="1185699" y="450403"/>
                    <a:pt x="1164589" y="471513"/>
                    <a:pt x="1138548" y="471513"/>
                  </a:cubicBezTo>
                  <a:lnTo>
                    <a:pt x="47151" y="471513"/>
                  </a:lnTo>
                  <a:cubicBezTo>
                    <a:pt x="21110" y="471513"/>
                    <a:pt x="0" y="450403"/>
                    <a:pt x="0" y="424362"/>
                  </a:cubicBezTo>
                  <a:lnTo>
                    <a:pt x="0" y="47151"/>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6195" tIns="35400" rIns="46195" bIns="35400" numCol="1" spcCol="1270" anchor="ctr" anchorCtr="0">
              <a:noAutofit/>
            </a:bodyPr>
            <a:lstStyle/>
            <a:p>
              <a:pPr lvl="0" algn="ctr" defTabSz="755650">
                <a:lnSpc>
                  <a:spcPct val="90000"/>
                </a:lnSpc>
                <a:spcBef>
                  <a:spcPct val="0"/>
                </a:spcBef>
                <a:spcAft>
                  <a:spcPct val="35000"/>
                </a:spcAft>
              </a:pPr>
              <a:r>
                <a:rPr kumimoji="1" lang="ja-JP" altLang="en-US" sz="800" kern="1200" dirty="0" smtClean="0"/>
                <a:t>検証する</a:t>
              </a:r>
              <a:endParaRPr kumimoji="1" lang="ja-JP" altLang="en-US" sz="800" kern="1200" dirty="0"/>
            </a:p>
          </p:txBody>
        </p:sp>
        <p:sp>
          <p:nvSpPr>
            <p:cNvPr id="54" name="フリーフォーム 53"/>
            <p:cNvSpPr/>
            <p:nvPr/>
          </p:nvSpPr>
          <p:spPr>
            <a:xfrm>
              <a:off x="3830938" y="3313082"/>
              <a:ext cx="1333911" cy="1100197"/>
            </a:xfrm>
            <a:custGeom>
              <a:avLst/>
              <a:gdLst>
                <a:gd name="connsiteX0" fmla="*/ 0 w 1333911"/>
                <a:gd name="connsiteY0" fmla="*/ 110020 h 1100197"/>
                <a:gd name="connsiteX1" fmla="*/ 110020 w 1333911"/>
                <a:gd name="connsiteY1" fmla="*/ 0 h 1100197"/>
                <a:gd name="connsiteX2" fmla="*/ 1223891 w 1333911"/>
                <a:gd name="connsiteY2" fmla="*/ 0 h 1100197"/>
                <a:gd name="connsiteX3" fmla="*/ 1333911 w 1333911"/>
                <a:gd name="connsiteY3" fmla="*/ 110020 h 1100197"/>
                <a:gd name="connsiteX4" fmla="*/ 1333911 w 1333911"/>
                <a:gd name="connsiteY4" fmla="*/ 990177 h 1100197"/>
                <a:gd name="connsiteX5" fmla="*/ 1223891 w 1333911"/>
                <a:gd name="connsiteY5" fmla="*/ 1100197 h 1100197"/>
                <a:gd name="connsiteX6" fmla="*/ 110020 w 1333911"/>
                <a:gd name="connsiteY6" fmla="*/ 1100197 h 1100197"/>
                <a:gd name="connsiteX7" fmla="*/ 0 w 1333911"/>
                <a:gd name="connsiteY7" fmla="*/ 990177 h 1100197"/>
                <a:gd name="connsiteX8" fmla="*/ 0 w 1333911"/>
                <a:gd name="connsiteY8" fmla="*/ 110020 h 110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911" h="1100197">
                  <a:moveTo>
                    <a:pt x="0" y="110020"/>
                  </a:moveTo>
                  <a:cubicBezTo>
                    <a:pt x="0" y="49258"/>
                    <a:pt x="49258" y="0"/>
                    <a:pt x="110020" y="0"/>
                  </a:cubicBezTo>
                  <a:lnTo>
                    <a:pt x="1223891" y="0"/>
                  </a:lnTo>
                  <a:cubicBezTo>
                    <a:pt x="1284653" y="0"/>
                    <a:pt x="1333911" y="49258"/>
                    <a:pt x="1333911" y="110020"/>
                  </a:cubicBezTo>
                  <a:lnTo>
                    <a:pt x="1333911" y="990177"/>
                  </a:lnTo>
                  <a:cubicBezTo>
                    <a:pt x="1333911" y="1050939"/>
                    <a:pt x="1284653" y="1100197"/>
                    <a:pt x="1223891" y="1100197"/>
                  </a:cubicBezTo>
                  <a:lnTo>
                    <a:pt x="110020" y="1100197"/>
                  </a:lnTo>
                  <a:cubicBezTo>
                    <a:pt x="49258" y="1100197"/>
                    <a:pt x="0" y="1050939"/>
                    <a:pt x="0" y="990177"/>
                  </a:cubicBezTo>
                  <a:lnTo>
                    <a:pt x="0" y="110020"/>
                  </a:lnTo>
                  <a:close/>
                </a:path>
              </a:pathLst>
            </a:custGeom>
            <a:solidFill>
              <a:srgbClr val="008000"/>
            </a:solidFill>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144" tIns="149144" rIns="149144" bIns="384900" numCol="1" spcCol="1270" anchor="t" anchorCtr="0">
              <a:noAutofit/>
            </a:bodyPr>
            <a:lstStyle/>
            <a:p>
              <a:pPr marL="0" lvl="1" algn="l" defTabSz="711200">
                <a:lnSpc>
                  <a:spcPct val="90000"/>
                </a:lnSpc>
                <a:spcBef>
                  <a:spcPct val="0"/>
                </a:spcBef>
                <a:spcAft>
                  <a:spcPct val="15000"/>
                </a:spcAft>
              </a:pPr>
              <a:endParaRPr kumimoji="1" lang="ja-JP" altLang="en-US" sz="800" kern="1200" dirty="0"/>
            </a:p>
          </p:txBody>
        </p:sp>
        <p:sp>
          <p:nvSpPr>
            <p:cNvPr id="55" name="Shape 54"/>
            <p:cNvSpPr/>
            <p:nvPr/>
          </p:nvSpPr>
          <p:spPr>
            <a:xfrm>
              <a:off x="4585652" y="3593401"/>
              <a:ext cx="1444042" cy="1444042"/>
            </a:xfrm>
            <a:prstGeom prst="leftCircularArrow">
              <a:avLst>
                <a:gd name="adj1" fmla="val 2969"/>
                <a:gd name="adj2" fmla="val 363730"/>
                <a:gd name="adj3" fmla="val 2139241"/>
                <a:gd name="adj4" fmla="val 9024489"/>
                <a:gd name="adj5" fmla="val 3463"/>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56" name="フリーフォーム 55"/>
            <p:cNvSpPr/>
            <p:nvPr/>
          </p:nvSpPr>
          <p:spPr>
            <a:xfrm>
              <a:off x="4127362" y="4177523"/>
              <a:ext cx="1185699" cy="471513"/>
            </a:xfrm>
            <a:custGeom>
              <a:avLst/>
              <a:gdLst>
                <a:gd name="connsiteX0" fmla="*/ 0 w 1185699"/>
                <a:gd name="connsiteY0" fmla="*/ 47151 h 471513"/>
                <a:gd name="connsiteX1" fmla="*/ 47151 w 1185699"/>
                <a:gd name="connsiteY1" fmla="*/ 0 h 471513"/>
                <a:gd name="connsiteX2" fmla="*/ 1138548 w 1185699"/>
                <a:gd name="connsiteY2" fmla="*/ 0 h 471513"/>
                <a:gd name="connsiteX3" fmla="*/ 1185699 w 1185699"/>
                <a:gd name="connsiteY3" fmla="*/ 47151 h 471513"/>
                <a:gd name="connsiteX4" fmla="*/ 1185699 w 1185699"/>
                <a:gd name="connsiteY4" fmla="*/ 424362 h 471513"/>
                <a:gd name="connsiteX5" fmla="*/ 1138548 w 1185699"/>
                <a:gd name="connsiteY5" fmla="*/ 471513 h 471513"/>
                <a:gd name="connsiteX6" fmla="*/ 47151 w 1185699"/>
                <a:gd name="connsiteY6" fmla="*/ 471513 h 471513"/>
                <a:gd name="connsiteX7" fmla="*/ 0 w 1185699"/>
                <a:gd name="connsiteY7" fmla="*/ 424362 h 471513"/>
                <a:gd name="connsiteX8" fmla="*/ 0 w 1185699"/>
                <a:gd name="connsiteY8" fmla="*/ 47151 h 47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5699" h="471513">
                  <a:moveTo>
                    <a:pt x="0" y="47151"/>
                  </a:moveTo>
                  <a:cubicBezTo>
                    <a:pt x="0" y="21110"/>
                    <a:pt x="21110" y="0"/>
                    <a:pt x="47151" y="0"/>
                  </a:cubicBezTo>
                  <a:lnTo>
                    <a:pt x="1138548" y="0"/>
                  </a:lnTo>
                  <a:cubicBezTo>
                    <a:pt x="1164589" y="0"/>
                    <a:pt x="1185699" y="21110"/>
                    <a:pt x="1185699" y="47151"/>
                  </a:cubicBezTo>
                  <a:lnTo>
                    <a:pt x="1185699" y="424362"/>
                  </a:lnTo>
                  <a:cubicBezTo>
                    <a:pt x="1185699" y="450403"/>
                    <a:pt x="1164589" y="471513"/>
                    <a:pt x="1138548" y="471513"/>
                  </a:cubicBezTo>
                  <a:lnTo>
                    <a:pt x="47151" y="471513"/>
                  </a:lnTo>
                  <a:cubicBezTo>
                    <a:pt x="21110" y="471513"/>
                    <a:pt x="0" y="450403"/>
                    <a:pt x="0" y="424362"/>
                  </a:cubicBezTo>
                  <a:lnTo>
                    <a:pt x="0" y="47151"/>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6195" tIns="35400" rIns="46195" bIns="35400" numCol="1" spcCol="1270" anchor="ctr" anchorCtr="0">
              <a:noAutofit/>
            </a:bodyPr>
            <a:lstStyle/>
            <a:p>
              <a:pPr lvl="0" algn="ctr" defTabSz="755650">
                <a:lnSpc>
                  <a:spcPct val="90000"/>
                </a:lnSpc>
                <a:spcBef>
                  <a:spcPct val="0"/>
                </a:spcBef>
                <a:spcAft>
                  <a:spcPct val="35000"/>
                </a:spcAft>
              </a:pPr>
              <a:r>
                <a:rPr kumimoji="1" lang="ja-JP" altLang="en-US" sz="800" kern="1200" dirty="0" smtClean="0"/>
                <a:t>検証する</a:t>
              </a:r>
              <a:endParaRPr kumimoji="1" lang="ja-JP" altLang="en-US" sz="800" kern="1200" dirty="0"/>
            </a:p>
          </p:txBody>
        </p:sp>
        <p:sp>
          <p:nvSpPr>
            <p:cNvPr id="57" name="フリーフォーム 56"/>
            <p:cNvSpPr/>
            <p:nvPr/>
          </p:nvSpPr>
          <p:spPr>
            <a:xfrm>
              <a:off x="5517194" y="3313082"/>
              <a:ext cx="1333911" cy="1100197"/>
            </a:xfrm>
            <a:custGeom>
              <a:avLst/>
              <a:gdLst>
                <a:gd name="connsiteX0" fmla="*/ 0 w 1333911"/>
                <a:gd name="connsiteY0" fmla="*/ 110020 h 1100197"/>
                <a:gd name="connsiteX1" fmla="*/ 110020 w 1333911"/>
                <a:gd name="connsiteY1" fmla="*/ 0 h 1100197"/>
                <a:gd name="connsiteX2" fmla="*/ 1223891 w 1333911"/>
                <a:gd name="connsiteY2" fmla="*/ 0 h 1100197"/>
                <a:gd name="connsiteX3" fmla="*/ 1333911 w 1333911"/>
                <a:gd name="connsiteY3" fmla="*/ 110020 h 1100197"/>
                <a:gd name="connsiteX4" fmla="*/ 1333911 w 1333911"/>
                <a:gd name="connsiteY4" fmla="*/ 990177 h 1100197"/>
                <a:gd name="connsiteX5" fmla="*/ 1223891 w 1333911"/>
                <a:gd name="connsiteY5" fmla="*/ 1100197 h 1100197"/>
                <a:gd name="connsiteX6" fmla="*/ 110020 w 1333911"/>
                <a:gd name="connsiteY6" fmla="*/ 1100197 h 1100197"/>
                <a:gd name="connsiteX7" fmla="*/ 0 w 1333911"/>
                <a:gd name="connsiteY7" fmla="*/ 990177 h 1100197"/>
                <a:gd name="connsiteX8" fmla="*/ 0 w 1333911"/>
                <a:gd name="connsiteY8" fmla="*/ 110020 h 110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911" h="1100197">
                  <a:moveTo>
                    <a:pt x="0" y="110020"/>
                  </a:moveTo>
                  <a:cubicBezTo>
                    <a:pt x="0" y="49258"/>
                    <a:pt x="49258" y="0"/>
                    <a:pt x="110020" y="0"/>
                  </a:cubicBezTo>
                  <a:lnTo>
                    <a:pt x="1223891" y="0"/>
                  </a:lnTo>
                  <a:cubicBezTo>
                    <a:pt x="1284653" y="0"/>
                    <a:pt x="1333911" y="49258"/>
                    <a:pt x="1333911" y="110020"/>
                  </a:cubicBezTo>
                  <a:lnTo>
                    <a:pt x="1333911" y="990177"/>
                  </a:lnTo>
                  <a:cubicBezTo>
                    <a:pt x="1333911" y="1050939"/>
                    <a:pt x="1284653" y="1100197"/>
                    <a:pt x="1223891" y="1100197"/>
                  </a:cubicBezTo>
                  <a:lnTo>
                    <a:pt x="110020" y="1100197"/>
                  </a:lnTo>
                  <a:cubicBezTo>
                    <a:pt x="49258" y="1100197"/>
                    <a:pt x="0" y="1050939"/>
                    <a:pt x="0" y="990177"/>
                  </a:cubicBezTo>
                  <a:lnTo>
                    <a:pt x="0" y="110020"/>
                  </a:lnTo>
                  <a:close/>
                </a:path>
              </a:pathLst>
            </a:custGeom>
            <a:solidFill>
              <a:srgbClr val="008000"/>
            </a:solidFill>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144" tIns="384901" rIns="149144" bIns="149143" numCol="1" spcCol="1270" anchor="t" anchorCtr="0">
              <a:noAutofit/>
            </a:bodyPr>
            <a:lstStyle/>
            <a:p>
              <a:pPr marL="0" lvl="1" algn="l" defTabSz="711200">
                <a:lnSpc>
                  <a:spcPct val="90000"/>
                </a:lnSpc>
                <a:spcBef>
                  <a:spcPct val="0"/>
                </a:spcBef>
                <a:spcAft>
                  <a:spcPct val="15000"/>
                </a:spcAft>
              </a:pPr>
              <a:endParaRPr kumimoji="1" lang="ja-JP" altLang="en-US" sz="800" kern="1200" dirty="0"/>
            </a:p>
          </p:txBody>
        </p:sp>
        <p:sp>
          <p:nvSpPr>
            <p:cNvPr id="58" name="環状矢印 57"/>
            <p:cNvSpPr/>
            <p:nvPr/>
          </p:nvSpPr>
          <p:spPr>
            <a:xfrm>
              <a:off x="6260793" y="2645780"/>
              <a:ext cx="1614486" cy="1614486"/>
            </a:xfrm>
            <a:prstGeom prst="circularArrow">
              <a:avLst>
                <a:gd name="adj1" fmla="val 2655"/>
                <a:gd name="adj2" fmla="val 322955"/>
                <a:gd name="adj3" fmla="val 19501534"/>
                <a:gd name="adj4" fmla="val 12575511"/>
                <a:gd name="adj5" fmla="val 3098"/>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59" name="フリーフォーム 58"/>
            <p:cNvSpPr/>
            <p:nvPr/>
          </p:nvSpPr>
          <p:spPr>
            <a:xfrm>
              <a:off x="5813619" y="3077325"/>
              <a:ext cx="1185699" cy="471513"/>
            </a:xfrm>
            <a:custGeom>
              <a:avLst/>
              <a:gdLst>
                <a:gd name="connsiteX0" fmla="*/ 0 w 1185699"/>
                <a:gd name="connsiteY0" fmla="*/ 47151 h 471513"/>
                <a:gd name="connsiteX1" fmla="*/ 47151 w 1185699"/>
                <a:gd name="connsiteY1" fmla="*/ 0 h 471513"/>
                <a:gd name="connsiteX2" fmla="*/ 1138548 w 1185699"/>
                <a:gd name="connsiteY2" fmla="*/ 0 h 471513"/>
                <a:gd name="connsiteX3" fmla="*/ 1185699 w 1185699"/>
                <a:gd name="connsiteY3" fmla="*/ 47151 h 471513"/>
                <a:gd name="connsiteX4" fmla="*/ 1185699 w 1185699"/>
                <a:gd name="connsiteY4" fmla="*/ 424362 h 471513"/>
                <a:gd name="connsiteX5" fmla="*/ 1138548 w 1185699"/>
                <a:gd name="connsiteY5" fmla="*/ 471513 h 471513"/>
                <a:gd name="connsiteX6" fmla="*/ 47151 w 1185699"/>
                <a:gd name="connsiteY6" fmla="*/ 471513 h 471513"/>
                <a:gd name="connsiteX7" fmla="*/ 0 w 1185699"/>
                <a:gd name="connsiteY7" fmla="*/ 424362 h 471513"/>
                <a:gd name="connsiteX8" fmla="*/ 0 w 1185699"/>
                <a:gd name="connsiteY8" fmla="*/ 47151 h 47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5699" h="471513">
                  <a:moveTo>
                    <a:pt x="0" y="47151"/>
                  </a:moveTo>
                  <a:cubicBezTo>
                    <a:pt x="0" y="21110"/>
                    <a:pt x="21110" y="0"/>
                    <a:pt x="47151" y="0"/>
                  </a:cubicBezTo>
                  <a:lnTo>
                    <a:pt x="1138548" y="0"/>
                  </a:lnTo>
                  <a:cubicBezTo>
                    <a:pt x="1164589" y="0"/>
                    <a:pt x="1185699" y="21110"/>
                    <a:pt x="1185699" y="47151"/>
                  </a:cubicBezTo>
                  <a:lnTo>
                    <a:pt x="1185699" y="424362"/>
                  </a:lnTo>
                  <a:cubicBezTo>
                    <a:pt x="1185699" y="450403"/>
                    <a:pt x="1164589" y="471513"/>
                    <a:pt x="1138548" y="471513"/>
                  </a:cubicBezTo>
                  <a:lnTo>
                    <a:pt x="47151" y="471513"/>
                  </a:lnTo>
                  <a:cubicBezTo>
                    <a:pt x="21110" y="471513"/>
                    <a:pt x="0" y="450403"/>
                    <a:pt x="0" y="424362"/>
                  </a:cubicBezTo>
                  <a:lnTo>
                    <a:pt x="0" y="47151"/>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6195" tIns="35400" rIns="46195" bIns="35400" numCol="1" spcCol="1270" anchor="ctr" anchorCtr="0">
              <a:noAutofit/>
            </a:bodyPr>
            <a:lstStyle/>
            <a:p>
              <a:pPr lvl="0" algn="ctr" defTabSz="755650">
                <a:lnSpc>
                  <a:spcPct val="90000"/>
                </a:lnSpc>
                <a:spcBef>
                  <a:spcPct val="0"/>
                </a:spcBef>
                <a:spcAft>
                  <a:spcPct val="35000"/>
                </a:spcAft>
              </a:pPr>
              <a:r>
                <a:rPr kumimoji="1" lang="ja-JP" altLang="en-US" sz="800" kern="1200" dirty="0" smtClean="0"/>
                <a:t>再検証する</a:t>
              </a:r>
              <a:endParaRPr kumimoji="1" lang="ja-JP" altLang="en-US" sz="800" kern="1200" dirty="0"/>
            </a:p>
          </p:txBody>
        </p:sp>
        <p:sp>
          <p:nvSpPr>
            <p:cNvPr id="60" name="フリーフォーム 59"/>
            <p:cNvSpPr/>
            <p:nvPr/>
          </p:nvSpPr>
          <p:spPr>
            <a:xfrm>
              <a:off x="7203451" y="3313082"/>
              <a:ext cx="1333911" cy="1100197"/>
            </a:xfrm>
            <a:custGeom>
              <a:avLst/>
              <a:gdLst>
                <a:gd name="connsiteX0" fmla="*/ 0 w 1333911"/>
                <a:gd name="connsiteY0" fmla="*/ 110020 h 1100197"/>
                <a:gd name="connsiteX1" fmla="*/ 110020 w 1333911"/>
                <a:gd name="connsiteY1" fmla="*/ 0 h 1100197"/>
                <a:gd name="connsiteX2" fmla="*/ 1223891 w 1333911"/>
                <a:gd name="connsiteY2" fmla="*/ 0 h 1100197"/>
                <a:gd name="connsiteX3" fmla="*/ 1333911 w 1333911"/>
                <a:gd name="connsiteY3" fmla="*/ 110020 h 1100197"/>
                <a:gd name="connsiteX4" fmla="*/ 1333911 w 1333911"/>
                <a:gd name="connsiteY4" fmla="*/ 990177 h 1100197"/>
                <a:gd name="connsiteX5" fmla="*/ 1223891 w 1333911"/>
                <a:gd name="connsiteY5" fmla="*/ 1100197 h 1100197"/>
                <a:gd name="connsiteX6" fmla="*/ 110020 w 1333911"/>
                <a:gd name="connsiteY6" fmla="*/ 1100197 h 1100197"/>
                <a:gd name="connsiteX7" fmla="*/ 0 w 1333911"/>
                <a:gd name="connsiteY7" fmla="*/ 990177 h 1100197"/>
                <a:gd name="connsiteX8" fmla="*/ 0 w 1333911"/>
                <a:gd name="connsiteY8" fmla="*/ 110020 h 110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911" h="1100197">
                  <a:moveTo>
                    <a:pt x="0" y="110020"/>
                  </a:moveTo>
                  <a:cubicBezTo>
                    <a:pt x="0" y="49258"/>
                    <a:pt x="49258" y="0"/>
                    <a:pt x="110020" y="0"/>
                  </a:cubicBezTo>
                  <a:lnTo>
                    <a:pt x="1223891" y="0"/>
                  </a:lnTo>
                  <a:cubicBezTo>
                    <a:pt x="1284653" y="0"/>
                    <a:pt x="1333911" y="49258"/>
                    <a:pt x="1333911" y="110020"/>
                  </a:cubicBezTo>
                  <a:lnTo>
                    <a:pt x="1333911" y="990177"/>
                  </a:lnTo>
                  <a:cubicBezTo>
                    <a:pt x="1333911" y="1050939"/>
                    <a:pt x="1284653" y="1100197"/>
                    <a:pt x="1223891" y="1100197"/>
                  </a:cubicBezTo>
                  <a:lnTo>
                    <a:pt x="110020" y="1100197"/>
                  </a:lnTo>
                  <a:cubicBezTo>
                    <a:pt x="49258" y="1100197"/>
                    <a:pt x="0" y="1050939"/>
                    <a:pt x="0" y="990177"/>
                  </a:cubicBezTo>
                  <a:lnTo>
                    <a:pt x="0" y="110020"/>
                  </a:lnTo>
                  <a:close/>
                </a:path>
              </a:pathLst>
            </a:custGeom>
            <a:solidFill>
              <a:srgbClr val="FF0000">
                <a:alpha val="90000"/>
              </a:srgbClr>
            </a:solidFill>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144" tIns="149144" rIns="149144" bIns="384900" numCol="1" spcCol="1270" anchor="t" anchorCtr="0">
              <a:noAutofit/>
            </a:bodyPr>
            <a:lstStyle/>
            <a:p>
              <a:pPr marL="0" lvl="1" algn="l" defTabSz="711200">
                <a:lnSpc>
                  <a:spcPct val="90000"/>
                </a:lnSpc>
                <a:spcBef>
                  <a:spcPct val="0"/>
                </a:spcBef>
                <a:spcAft>
                  <a:spcPct val="15000"/>
                </a:spcAft>
              </a:pPr>
              <a:endParaRPr kumimoji="1" lang="ja-JP" altLang="en-US" sz="800" kern="1200" dirty="0"/>
            </a:p>
          </p:txBody>
        </p:sp>
        <p:sp>
          <p:nvSpPr>
            <p:cNvPr id="61" name="フリーフォーム 60"/>
            <p:cNvSpPr/>
            <p:nvPr/>
          </p:nvSpPr>
          <p:spPr>
            <a:xfrm>
              <a:off x="7499875" y="4177523"/>
              <a:ext cx="1185699" cy="471513"/>
            </a:xfrm>
            <a:custGeom>
              <a:avLst/>
              <a:gdLst>
                <a:gd name="connsiteX0" fmla="*/ 0 w 1185699"/>
                <a:gd name="connsiteY0" fmla="*/ 47151 h 471513"/>
                <a:gd name="connsiteX1" fmla="*/ 47151 w 1185699"/>
                <a:gd name="connsiteY1" fmla="*/ 0 h 471513"/>
                <a:gd name="connsiteX2" fmla="*/ 1138548 w 1185699"/>
                <a:gd name="connsiteY2" fmla="*/ 0 h 471513"/>
                <a:gd name="connsiteX3" fmla="*/ 1185699 w 1185699"/>
                <a:gd name="connsiteY3" fmla="*/ 47151 h 471513"/>
                <a:gd name="connsiteX4" fmla="*/ 1185699 w 1185699"/>
                <a:gd name="connsiteY4" fmla="*/ 424362 h 471513"/>
                <a:gd name="connsiteX5" fmla="*/ 1138548 w 1185699"/>
                <a:gd name="connsiteY5" fmla="*/ 471513 h 471513"/>
                <a:gd name="connsiteX6" fmla="*/ 47151 w 1185699"/>
                <a:gd name="connsiteY6" fmla="*/ 471513 h 471513"/>
                <a:gd name="connsiteX7" fmla="*/ 0 w 1185699"/>
                <a:gd name="connsiteY7" fmla="*/ 424362 h 471513"/>
                <a:gd name="connsiteX8" fmla="*/ 0 w 1185699"/>
                <a:gd name="connsiteY8" fmla="*/ 47151 h 47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5699" h="471513">
                  <a:moveTo>
                    <a:pt x="0" y="47151"/>
                  </a:moveTo>
                  <a:cubicBezTo>
                    <a:pt x="0" y="21110"/>
                    <a:pt x="21110" y="0"/>
                    <a:pt x="47151" y="0"/>
                  </a:cubicBezTo>
                  <a:lnTo>
                    <a:pt x="1138548" y="0"/>
                  </a:lnTo>
                  <a:cubicBezTo>
                    <a:pt x="1164589" y="0"/>
                    <a:pt x="1185699" y="21110"/>
                    <a:pt x="1185699" y="47151"/>
                  </a:cubicBezTo>
                  <a:lnTo>
                    <a:pt x="1185699" y="424362"/>
                  </a:lnTo>
                  <a:cubicBezTo>
                    <a:pt x="1185699" y="450403"/>
                    <a:pt x="1164589" y="471513"/>
                    <a:pt x="1138548" y="471513"/>
                  </a:cubicBezTo>
                  <a:lnTo>
                    <a:pt x="47151" y="471513"/>
                  </a:lnTo>
                  <a:cubicBezTo>
                    <a:pt x="21110" y="471513"/>
                    <a:pt x="0" y="450403"/>
                    <a:pt x="0" y="424362"/>
                  </a:cubicBezTo>
                  <a:lnTo>
                    <a:pt x="0" y="47151"/>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6195" tIns="35400" rIns="46195" bIns="35400" numCol="1" spcCol="1270" anchor="ctr" anchorCtr="0">
              <a:noAutofit/>
            </a:bodyPr>
            <a:lstStyle/>
            <a:p>
              <a:pPr lvl="0" algn="ctr" defTabSz="755650">
                <a:lnSpc>
                  <a:spcPct val="90000"/>
                </a:lnSpc>
                <a:spcBef>
                  <a:spcPct val="0"/>
                </a:spcBef>
                <a:spcAft>
                  <a:spcPct val="35000"/>
                </a:spcAft>
              </a:pPr>
              <a:r>
                <a:rPr kumimoji="1" lang="ja-JP" altLang="en-US" sz="800" kern="1200" dirty="0" smtClean="0"/>
                <a:t>判定する</a:t>
              </a:r>
              <a:endParaRPr kumimoji="1" lang="ja-JP" altLang="en-US" sz="800" kern="1200" dirty="0"/>
            </a:p>
          </p:txBody>
        </p:sp>
      </p:grpSp>
    </p:spTree>
    <p:extLst>
      <p:ext uri="{BB962C8B-B14F-4D97-AF65-F5344CB8AC3E}">
        <p14:creationId xmlns:p14="http://schemas.microsoft.com/office/powerpoint/2010/main" val="17400237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イントロ</a:t>
            </a:r>
            <a:r>
              <a:rPr lang="en-US" altLang="ja-JP" dirty="0" smtClean="0"/>
              <a:t/>
            </a:r>
            <a:br>
              <a:rPr lang="en-US" altLang="ja-JP" dirty="0" smtClean="0"/>
            </a:br>
            <a:r>
              <a:rPr lang="ja-JP" altLang="en-US" dirty="0" smtClean="0"/>
              <a:t>リーンスタートアップへの適用</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ビジネスモデルキャンパスの問題</a:t>
            </a:r>
            <a:endParaRPr lang="en-US" altLang="ja-JP" dirty="0" smtClean="0"/>
          </a:p>
          <a:p>
            <a:pPr marL="342900" indent="-342900">
              <a:buFont typeface="Arial"/>
              <a:buChar char="•"/>
            </a:pPr>
            <a:r>
              <a:rPr lang="ja-JP" altLang="en-US" dirty="0" smtClean="0"/>
              <a:t>スタートアップ向けに開発されたものではない</a:t>
            </a:r>
            <a:endParaRPr lang="en-US" altLang="ja-JP" dirty="0" smtClean="0"/>
          </a:p>
          <a:p>
            <a:pPr marL="342900" indent="-342900">
              <a:buFont typeface="Arial"/>
              <a:buChar char="•"/>
            </a:pPr>
            <a:r>
              <a:rPr kumimoji="1" lang="ja-JP" altLang="en-US" dirty="0" smtClean="0"/>
              <a:t>大企業へ適用されている事例が多い</a:t>
            </a:r>
            <a:endParaRPr kumimoji="1" lang="en-US" altLang="ja-JP" dirty="0" smtClean="0"/>
          </a:p>
        </p:txBody>
      </p:sp>
    </p:spTree>
    <p:extLst>
      <p:ext uri="{BB962C8B-B14F-4D97-AF65-F5344CB8AC3E}">
        <p14:creationId xmlns:p14="http://schemas.microsoft.com/office/powerpoint/2010/main" val="13388608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イントロ</a:t>
            </a:r>
            <a:r>
              <a:rPr lang="en-US" altLang="ja-JP" dirty="0" smtClean="0"/>
              <a:t/>
            </a:r>
            <a:br>
              <a:rPr lang="en-US" altLang="ja-JP" dirty="0" smtClean="0"/>
            </a:br>
            <a:r>
              <a:rPr lang="ja-JP" altLang="en-US" dirty="0" smtClean="0"/>
              <a:t>リーンスタートアップへの適応</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そのままでは使いづらい</a:t>
            </a:r>
            <a:r>
              <a:rPr lang="ja-JP" altLang="en-US" dirty="0" smtClean="0"/>
              <a:t>・・・</a:t>
            </a:r>
            <a:endParaRPr lang="en-US" altLang="ja-JP" dirty="0" smtClean="0"/>
          </a:p>
          <a:p>
            <a:pPr marL="0" indent="0">
              <a:buNone/>
            </a:pPr>
            <a:r>
              <a:rPr kumimoji="1" lang="ja-JP" altLang="en-US" dirty="0" smtClean="0"/>
              <a:t>そこでリーンスタートアップ向けに開発された戦略モデルが</a:t>
            </a:r>
            <a:endParaRPr kumimoji="1" lang="en-US" altLang="ja-JP" dirty="0" smtClean="0"/>
          </a:p>
        </p:txBody>
      </p:sp>
    </p:spTree>
    <p:extLst>
      <p:ext uri="{BB962C8B-B14F-4D97-AF65-F5344CB8AC3E}">
        <p14:creationId xmlns:p14="http://schemas.microsoft.com/office/powerpoint/2010/main" val="1126701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イントロ</a:t>
            </a:r>
            <a:r>
              <a:rPr lang="en-US" altLang="ja-JP" dirty="0" smtClean="0"/>
              <a:t/>
            </a:r>
            <a:br>
              <a:rPr lang="en-US" altLang="ja-JP" dirty="0" smtClean="0"/>
            </a:br>
            <a:r>
              <a:rPr lang="ja-JP" altLang="en-US" dirty="0" smtClean="0"/>
              <a:t>リーンスタートアップ</a:t>
            </a:r>
            <a:r>
              <a:rPr lang="ja-JP" altLang="en-US" dirty="0"/>
              <a:t>への適応</a:t>
            </a:r>
            <a:endParaRPr kumimoji="1" lang="ja-JP" altLang="en-US" dirty="0"/>
          </a:p>
        </p:txBody>
      </p:sp>
      <p:pic>
        <p:nvPicPr>
          <p:cNvPr id="6" name="コンテンツ プレースホルダー 5" descr="13946744205_cd6d6cb37c_b.jpg"/>
          <p:cNvPicPr>
            <a:picLocks noGrp="1" noChangeAspect="1"/>
          </p:cNvPicPr>
          <p:nvPr>
            <p:ph idx="1"/>
          </p:nvPr>
        </p:nvPicPr>
        <p:blipFill>
          <a:blip r:embed="rId2">
            <a:extLst>
              <a:ext uri="{28A0092B-C50C-407E-A947-70E740481C1C}">
                <a14:useLocalDpi xmlns:a14="http://schemas.microsoft.com/office/drawing/2010/main" val="0"/>
              </a:ext>
            </a:extLst>
          </a:blip>
          <a:srcRect l="-15387" r="-15387"/>
          <a:stretch>
            <a:fillRect/>
          </a:stretch>
        </p:blipFill>
        <p:spPr/>
      </p:pic>
      <p:sp>
        <p:nvSpPr>
          <p:cNvPr id="8" name="正方形/長方形 7"/>
          <p:cNvSpPr/>
          <p:nvPr/>
        </p:nvSpPr>
        <p:spPr>
          <a:xfrm>
            <a:off x="457200" y="1509910"/>
            <a:ext cx="6433372" cy="923330"/>
          </a:xfrm>
          <a:prstGeom prst="rect">
            <a:avLst/>
          </a:prstGeom>
          <a:noFill/>
        </p:spPr>
        <p:txBody>
          <a:bodyPr wrap="none" lIns="91440" tIns="45720" rIns="91440" bIns="45720">
            <a:spAutoFit/>
          </a:bodyPr>
          <a:lstStyle/>
          <a:p>
            <a:pPr algn="ctr"/>
            <a:r>
              <a:rPr lang="ja-JP" altLang="en-US" sz="5400" dirty="0" smtClean="0"/>
              <a:t>リーンキャンパスだ！</a:t>
            </a:r>
            <a:endParaRPr lang="ja-JP" altLang="en-US" sz="5400" dirty="0"/>
          </a:p>
        </p:txBody>
      </p:sp>
      <p:pic>
        <p:nvPicPr>
          <p:cNvPr id="7" name="図 6" descr="41n0JPz+DrL._SL500_AA300_.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7237" y="3126335"/>
            <a:ext cx="3595347" cy="3595347"/>
          </a:xfrm>
          <a:prstGeom prst="rect">
            <a:avLst/>
          </a:prstGeom>
        </p:spPr>
      </p:pic>
    </p:spTree>
    <p:extLst>
      <p:ext uri="{BB962C8B-B14F-4D97-AF65-F5344CB8AC3E}">
        <p14:creationId xmlns:p14="http://schemas.microsoft.com/office/powerpoint/2010/main" val="1110169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52718"/>
            <a:ext cx="6415742" cy="1371600"/>
          </a:xfrm>
        </p:spPr>
        <p:txBody>
          <a:bodyPr/>
          <a:lstStyle/>
          <a:p>
            <a:r>
              <a:rPr kumimoji="1" lang="ja-JP" altLang="en-US" dirty="0" smtClean="0"/>
              <a:t>スタートアップの３つのステージ</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4200044078"/>
              </p:ext>
            </p:extLst>
          </p:nvPr>
        </p:nvGraphicFramePr>
        <p:xfrm>
          <a:off x="457200" y="1752600"/>
          <a:ext cx="7620000" cy="4373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テキスト ボックス 4"/>
          <p:cNvSpPr txBox="1"/>
          <p:nvPr/>
        </p:nvSpPr>
        <p:spPr>
          <a:xfrm>
            <a:off x="1170204" y="4752381"/>
            <a:ext cx="819117" cy="369332"/>
          </a:xfrm>
          <a:prstGeom prst="rect">
            <a:avLst/>
          </a:prstGeom>
          <a:noFill/>
        </p:spPr>
        <p:txBody>
          <a:bodyPr wrap="none" rtlCol="0">
            <a:spAutoFit/>
          </a:bodyPr>
          <a:lstStyle/>
          <a:p>
            <a:r>
              <a:rPr kumimoji="1" lang="en-US" altLang="ja-JP" dirty="0" smtClean="0"/>
              <a:t>Stage1</a:t>
            </a:r>
            <a:endParaRPr kumimoji="1" lang="ja-JP" altLang="en-US" dirty="0"/>
          </a:p>
        </p:txBody>
      </p:sp>
      <p:sp>
        <p:nvSpPr>
          <p:cNvPr id="6" name="テキスト ボックス 5"/>
          <p:cNvSpPr txBox="1"/>
          <p:nvPr/>
        </p:nvSpPr>
        <p:spPr>
          <a:xfrm>
            <a:off x="4219571" y="4752381"/>
            <a:ext cx="819117" cy="369332"/>
          </a:xfrm>
          <a:prstGeom prst="rect">
            <a:avLst/>
          </a:prstGeom>
          <a:noFill/>
        </p:spPr>
        <p:txBody>
          <a:bodyPr wrap="none" rtlCol="0">
            <a:spAutoFit/>
          </a:bodyPr>
          <a:lstStyle/>
          <a:p>
            <a:r>
              <a:rPr kumimoji="1" lang="en-US" altLang="ja-JP" dirty="0" smtClean="0"/>
              <a:t>Stage2</a:t>
            </a:r>
            <a:endParaRPr kumimoji="1" lang="ja-JP" altLang="en-US" dirty="0"/>
          </a:p>
        </p:txBody>
      </p:sp>
      <p:sp>
        <p:nvSpPr>
          <p:cNvPr id="7" name="テキスト ボックス 6"/>
          <p:cNvSpPr txBox="1"/>
          <p:nvPr/>
        </p:nvSpPr>
        <p:spPr>
          <a:xfrm>
            <a:off x="7183314" y="4752381"/>
            <a:ext cx="819117" cy="369332"/>
          </a:xfrm>
          <a:prstGeom prst="rect">
            <a:avLst/>
          </a:prstGeom>
          <a:noFill/>
        </p:spPr>
        <p:txBody>
          <a:bodyPr wrap="none" rtlCol="0">
            <a:spAutoFit/>
          </a:bodyPr>
          <a:lstStyle/>
          <a:p>
            <a:r>
              <a:rPr kumimoji="1" lang="en-US" altLang="ja-JP" dirty="0" smtClean="0"/>
              <a:t>Stage3</a:t>
            </a:r>
            <a:endParaRPr kumimoji="1" lang="ja-JP" altLang="en-US" dirty="0"/>
          </a:p>
        </p:txBody>
      </p:sp>
    </p:spTree>
    <p:extLst>
      <p:ext uri="{BB962C8B-B14F-4D97-AF65-F5344CB8AC3E}">
        <p14:creationId xmlns:p14="http://schemas.microsoft.com/office/powerpoint/2010/main" val="2869209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イントロ</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6000" dirty="0" smtClean="0"/>
              <a:t>昔々・・・</a:t>
            </a:r>
            <a:endParaRPr kumimoji="1" lang="ja-JP" altLang="en-US" sz="6000" dirty="0"/>
          </a:p>
        </p:txBody>
      </p:sp>
    </p:spTree>
    <p:extLst>
      <p:ext uri="{BB962C8B-B14F-4D97-AF65-F5344CB8AC3E}">
        <p14:creationId xmlns:p14="http://schemas.microsoft.com/office/powerpoint/2010/main" val="3933306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スタートアップの３つのステージ</a:t>
            </a:r>
            <a:r>
              <a:rPr kumimoji="1" lang="en-US" altLang="ja-JP" dirty="0" smtClean="0"/>
              <a:t/>
            </a:r>
            <a:br>
              <a:rPr kumimoji="1" lang="en-US" altLang="ja-JP" dirty="0" smtClean="0"/>
            </a:br>
            <a:r>
              <a:rPr kumimoji="1" lang="ja-JP" altLang="en-US" sz="3100" dirty="0" smtClean="0"/>
              <a:t>製品</a:t>
            </a:r>
            <a:r>
              <a:rPr kumimoji="1" lang="en-US" altLang="ja-JP" sz="3100" dirty="0" smtClean="0"/>
              <a:t>/</a:t>
            </a:r>
            <a:r>
              <a:rPr kumimoji="1" lang="ja-JP" altLang="en-US" sz="3100" dirty="0" smtClean="0"/>
              <a:t>市場フィットの前にピボット、それから最適化</a:t>
            </a:r>
            <a:endParaRPr kumimoji="1" lang="ja-JP" altLang="en-US" sz="3100"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525132484"/>
              </p:ext>
            </p:extLst>
          </p:nvPr>
        </p:nvGraphicFramePr>
        <p:xfrm>
          <a:off x="457200" y="1752600"/>
          <a:ext cx="7620000" cy="4373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テキスト ボックス 4"/>
          <p:cNvSpPr txBox="1"/>
          <p:nvPr/>
        </p:nvSpPr>
        <p:spPr>
          <a:xfrm>
            <a:off x="1170204" y="4895071"/>
            <a:ext cx="2300930" cy="369332"/>
          </a:xfrm>
          <a:prstGeom prst="rect">
            <a:avLst/>
          </a:prstGeom>
          <a:noFill/>
        </p:spPr>
        <p:txBody>
          <a:bodyPr wrap="none" rtlCol="0">
            <a:spAutoFit/>
          </a:bodyPr>
          <a:lstStyle/>
          <a:p>
            <a:r>
              <a:rPr lang="ja-JP" altLang="en-US" dirty="0" smtClean="0"/>
              <a:t>集中：検証による学習</a:t>
            </a:r>
            <a:endParaRPr kumimoji="1" lang="ja-JP" altLang="en-US" dirty="0"/>
          </a:p>
        </p:txBody>
      </p:sp>
      <p:sp>
        <p:nvSpPr>
          <p:cNvPr id="6" name="テキスト ボックス 5"/>
          <p:cNvSpPr txBox="1"/>
          <p:nvPr/>
        </p:nvSpPr>
        <p:spPr>
          <a:xfrm>
            <a:off x="1170204" y="5293771"/>
            <a:ext cx="1500230" cy="369332"/>
          </a:xfrm>
          <a:prstGeom prst="rect">
            <a:avLst/>
          </a:prstGeom>
          <a:noFill/>
        </p:spPr>
        <p:txBody>
          <a:bodyPr wrap="none" rtlCol="0">
            <a:spAutoFit/>
          </a:bodyPr>
          <a:lstStyle/>
          <a:p>
            <a:r>
              <a:rPr lang="ja-JP" altLang="en-US" dirty="0" smtClean="0"/>
              <a:t>実験：ピボット</a:t>
            </a:r>
            <a:endParaRPr kumimoji="1" lang="ja-JP" altLang="en-US" dirty="0"/>
          </a:p>
        </p:txBody>
      </p:sp>
      <p:sp>
        <p:nvSpPr>
          <p:cNvPr id="8" name="テキスト ボックス 7"/>
          <p:cNvSpPr txBox="1"/>
          <p:nvPr/>
        </p:nvSpPr>
        <p:spPr>
          <a:xfrm>
            <a:off x="6502912" y="4877075"/>
            <a:ext cx="1223412" cy="369332"/>
          </a:xfrm>
          <a:prstGeom prst="rect">
            <a:avLst/>
          </a:prstGeom>
          <a:noFill/>
        </p:spPr>
        <p:txBody>
          <a:bodyPr wrap="none" rtlCol="0">
            <a:spAutoFit/>
          </a:bodyPr>
          <a:lstStyle/>
          <a:p>
            <a:r>
              <a:rPr lang="ja-JP" altLang="en-US" dirty="0" smtClean="0"/>
              <a:t>集中：成長</a:t>
            </a:r>
            <a:endParaRPr kumimoji="1" lang="ja-JP" altLang="en-US" dirty="0"/>
          </a:p>
        </p:txBody>
      </p:sp>
      <p:sp>
        <p:nvSpPr>
          <p:cNvPr id="9" name="テキスト ボックス 8"/>
          <p:cNvSpPr txBox="1"/>
          <p:nvPr/>
        </p:nvSpPr>
        <p:spPr>
          <a:xfrm>
            <a:off x="6502912" y="5275775"/>
            <a:ext cx="1454244" cy="369332"/>
          </a:xfrm>
          <a:prstGeom prst="rect">
            <a:avLst/>
          </a:prstGeom>
          <a:noFill/>
        </p:spPr>
        <p:txBody>
          <a:bodyPr wrap="none" rtlCol="0">
            <a:spAutoFit/>
          </a:bodyPr>
          <a:lstStyle/>
          <a:p>
            <a:r>
              <a:rPr lang="ja-JP" altLang="en-US" dirty="0" smtClean="0"/>
              <a:t>実験：最適化</a:t>
            </a:r>
            <a:endParaRPr kumimoji="1" lang="ja-JP" altLang="en-US" dirty="0"/>
          </a:p>
        </p:txBody>
      </p:sp>
      <p:cxnSp>
        <p:nvCxnSpPr>
          <p:cNvPr id="10" name="直線矢印コネクタ 9"/>
          <p:cNvCxnSpPr/>
          <p:nvPr/>
        </p:nvCxnSpPr>
        <p:spPr>
          <a:xfrm>
            <a:off x="457200" y="4762923"/>
            <a:ext cx="5222569"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p:nvPr/>
        </p:nvCxnSpPr>
        <p:spPr>
          <a:xfrm>
            <a:off x="5679769" y="4762923"/>
            <a:ext cx="3007031"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87000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スタートアップの３つのステージ</a:t>
            </a:r>
            <a:r>
              <a:rPr kumimoji="1" lang="en-US" altLang="ja-JP" dirty="0" smtClean="0"/>
              <a:t/>
            </a:r>
            <a:br>
              <a:rPr kumimoji="1" lang="en-US" altLang="ja-JP" dirty="0" smtClean="0"/>
            </a:br>
            <a:r>
              <a:rPr kumimoji="1" lang="ja-JP" altLang="en-US" dirty="0" smtClean="0"/>
              <a:t>資金調達について</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472103651"/>
              </p:ext>
            </p:extLst>
          </p:nvPr>
        </p:nvGraphicFramePr>
        <p:xfrm>
          <a:off x="457200" y="1752600"/>
          <a:ext cx="7620000" cy="4373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テキスト ボックス 4"/>
          <p:cNvSpPr txBox="1"/>
          <p:nvPr/>
        </p:nvSpPr>
        <p:spPr>
          <a:xfrm>
            <a:off x="2083548" y="4895071"/>
            <a:ext cx="2092640" cy="369332"/>
          </a:xfrm>
          <a:prstGeom prst="rect">
            <a:avLst/>
          </a:prstGeom>
          <a:noFill/>
        </p:spPr>
        <p:txBody>
          <a:bodyPr wrap="none" rtlCol="0">
            <a:spAutoFit/>
          </a:bodyPr>
          <a:lstStyle/>
          <a:p>
            <a:r>
              <a:rPr lang="ja-JP" altLang="en-US" dirty="0" smtClean="0"/>
              <a:t>あなたの目標：学習</a:t>
            </a:r>
            <a:endParaRPr kumimoji="1" lang="ja-JP" altLang="en-US" dirty="0"/>
          </a:p>
        </p:txBody>
      </p:sp>
      <p:sp>
        <p:nvSpPr>
          <p:cNvPr id="6" name="テキスト ボックス 5"/>
          <p:cNvSpPr txBox="1"/>
          <p:nvPr/>
        </p:nvSpPr>
        <p:spPr>
          <a:xfrm>
            <a:off x="2083548" y="5293771"/>
            <a:ext cx="2146742" cy="369332"/>
          </a:xfrm>
          <a:prstGeom prst="rect">
            <a:avLst/>
          </a:prstGeom>
          <a:noFill/>
        </p:spPr>
        <p:txBody>
          <a:bodyPr wrap="none" rtlCol="0">
            <a:spAutoFit/>
          </a:bodyPr>
          <a:lstStyle/>
          <a:p>
            <a:r>
              <a:rPr lang="ja-JP" altLang="en-US" dirty="0" smtClean="0"/>
              <a:t>投資家の目標：成長</a:t>
            </a:r>
            <a:endParaRPr kumimoji="1" lang="ja-JP" altLang="en-US" dirty="0"/>
          </a:p>
        </p:txBody>
      </p:sp>
      <p:sp>
        <p:nvSpPr>
          <p:cNvPr id="8" name="テキスト ボックス 7"/>
          <p:cNvSpPr txBox="1"/>
          <p:nvPr/>
        </p:nvSpPr>
        <p:spPr>
          <a:xfrm>
            <a:off x="6303118" y="4877075"/>
            <a:ext cx="2092640" cy="369332"/>
          </a:xfrm>
          <a:prstGeom prst="rect">
            <a:avLst/>
          </a:prstGeom>
          <a:noFill/>
        </p:spPr>
        <p:txBody>
          <a:bodyPr wrap="none" rtlCol="0">
            <a:spAutoFit/>
          </a:bodyPr>
          <a:lstStyle/>
          <a:p>
            <a:r>
              <a:rPr lang="ja-JP" altLang="en-US" dirty="0" smtClean="0"/>
              <a:t>あなたの目標：成長</a:t>
            </a:r>
            <a:endParaRPr kumimoji="1" lang="ja-JP" altLang="en-US" dirty="0"/>
          </a:p>
        </p:txBody>
      </p:sp>
      <p:sp>
        <p:nvSpPr>
          <p:cNvPr id="9" name="テキスト ボックス 8"/>
          <p:cNvSpPr txBox="1"/>
          <p:nvPr/>
        </p:nvSpPr>
        <p:spPr>
          <a:xfrm>
            <a:off x="6303118" y="5275775"/>
            <a:ext cx="2146742" cy="369332"/>
          </a:xfrm>
          <a:prstGeom prst="rect">
            <a:avLst/>
          </a:prstGeom>
          <a:noFill/>
        </p:spPr>
        <p:txBody>
          <a:bodyPr wrap="none" rtlCol="0">
            <a:spAutoFit/>
          </a:bodyPr>
          <a:lstStyle/>
          <a:p>
            <a:r>
              <a:rPr lang="ja-JP" altLang="en-US" dirty="0" smtClean="0"/>
              <a:t>投資家の目標：成長</a:t>
            </a:r>
            <a:endParaRPr kumimoji="1" lang="ja-JP" altLang="en-US" dirty="0"/>
          </a:p>
        </p:txBody>
      </p:sp>
      <p:cxnSp>
        <p:nvCxnSpPr>
          <p:cNvPr id="10" name="直線矢印コネクタ 9"/>
          <p:cNvCxnSpPr/>
          <p:nvPr/>
        </p:nvCxnSpPr>
        <p:spPr>
          <a:xfrm>
            <a:off x="457200" y="4762923"/>
            <a:ext cx="5222569"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p:nvPr/>
        </p:nvCxnSpPr>
        <p:spPr>
          <a:xfrm>
            <a:off x="5679769" y="4762923"/>
            <a:ext cx="3007031"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 name="スマイル 2"/>
          <p:cNvSpPr/>
          <p:nvPr/>
        </p:nvSpPr>
        <p:spPr>
          <a:xfrm>
            <a:off x="5251643" y="2625480"/>
            <a:ext cx="914400" cy="914400"/>
          </a:xfrm>
          <a:prstGeom prst="smileyFac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49936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プラン</a:t>
            </a:r>
            <a:r>
              <a:rPr lang="en-US" altLang="ja-JP" dirty="0"/>
              <a:t>A</a:t>
            </a:r>
            <a:r>
              <a:rPr lang="ja-JP" altLang="en-US" dirty="0"/>
              <a:t>を文書化する</a:t>
            </a:r>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780824046"/>
              </p:ext>
            </p:extLst>
          </p:nvPr>
        </p:nvGraphicFramePr>
        <p:xfrm>
          <a:off x="457200" y="1752600"/>
          <a:ext cx="7620000" cy="4373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3590037"/>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プラン</a:t>
            </a:r>
            <a:r>
              <a:rPr lang="en-US" altLang="ja-JP" dirty="0"/>
              <a:t>A</a:t>
            </a:r>
            <a:r>
              <a:rPr lang="ja-JP" altLang="en-US" dirty="0"/>
              <a:t>を文書化する</a:t>
            </a:r>
            <a:br>
              <a:rPr lang="ja-JP" altLang="en-US" dirty="0"/>
            </a:br>
            <a:r>
              <a:rPr lang="ja-JP" altLang="en-US" dirty="0" smtClean="0"/>
              <a:t>顧客を考える</a:t>
            </a:r>
            <a:endParaRPr kumimoji="1" lang="ja-JP" altLang="en-US" dirty="0"/>
          </a:p>
        </p:txBody>
      </p:sp>
      <p:sp>
        <p:nvSpPr>
          <p:cNvPr id="3" name="コンテンツ プレースホルダー 2"/>
          <p:cNvSpPr>
            <a:spLocks noGrp="1"/>
          </p:cNvSpPr>
          <p:nvPr>
            <p:ph idx="1"/>
          </p:nvPr>
        </p:nvSpPr>
        <p:spPr/>
        <p:txBody>
          <a:bodyPr/>
          <a:lstStyle/>
          <a:p>
            <a:r>
              <a:rPr lang="ja-JP" altLang="en-US" dirty="0"/>
              <a:t>見込み客を考える</a:t>
            </a:r>
          </a:p>
          <a:p>
            <a:pPr lvl="1"/>
            <a:r>
              <a:rPr lang="ja-JP" altLang="en-US" dirty="0"/>
              <a:t>顧客とユーザーを区別する。</a:t>
            </a:r>
          </a:p>
          <a:p>
            <a:pPr lvl="1"/>
            <a:r>
              <a:rPr lang="ja-JP" altLang="en-US" dirty="0"/>
              <a:t>顧客セグメントを細かくわける。</a:t>
            </a:r>
          </a:p>
          <a:p>
            <a:pPr lvl="1"/>
            <a:r>
              <a:rPr lang="ja-JP" altLang="en-US" dirty="0"/>
              <a:t>最初はすべてを一枚のキャンパスにまとめる</a:t>
            </a:r>
            <a:r>
              <a:rPr lang="ja-JP" altLang="en-US" dirty="0" smtClean="0"/>
              <a:t>。</a:t>
            </a:r>
            <a:endParaRPr lang="ja-JP" altLang="en-US" dirty="0"/>
          </a:p>
        </p:txBody>
      </p:sp>
    </p:spTree>
    <p:extLst>
      <p:ext uri="{BB962C8B-B14F-4D97-AF65-F5344CB8AC3E}">
        <p14:creationId xmlns:p14="http://schemas.microsoft.com/office/powerpoint/2010/main" val="38287827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2819" y="114685"/>
            <a:ext cx="2291781" cy="461665"/>
          </a:xfrm>
          <a:prstGeom prst="rect">
            <a:avLst/>
          </a:prstGeom>
          <a:noFill/>
        </p:spPr>
        <p:txBody>
          <a:bodyPr wrap="none" rtlCol="0">
            <a:spAutoFit/>
          </a:bodyPr>
          <a:lstStyle/>
          <a:p>
            <a:r>
              <a:rPr lang="en-US" sz="2400" b="1" dirty="0" smtClean="0">
                <a:solidFill>
                  <a:schemeClr val="tx1">
                    <a:lumMod val="65000"/>
                    <a:lumOff val="35000"/>
                  </a:schemeClr>
                </a:solidFill>
              </a:rPr>
              <a:t>The Lean Canvas</a:t>
            </a:r>
            <a:endParaRPr lang="en-US" sz="2400" b="1" dirty="0">
              <a:solidFill>
                <a:schemeClr val="tx1">
                  <a:lumMod val="65000"/>
                  <a:lumOff val="35000"/>
                </a:schemeClr>
              </a:solidFill>
            </a:endParaRPr>
          </a:p>
        </p:txBody>
      </p:sp>
      <p:sp>
        <p:nvSpPr>
          <p:cNvPr id="7" name="TextBox 6"/>
          <p:cNvSpPr txBox="1"/>
          <p:nvPr/>
        </p:nvSpPr>
        <p:spPr>
          <a:xfrm>
            <a:off x="3810000" y="114684"/>
            <a:ext cx="3276600" cy="461666"/>
          </a:xfrm>
          <a:prstGeom prst="rect">
            <a:avLst/>
          </a:prstGeom>
          <a:solidFill>
            <a:schemeClr val="bg1">
              <a:lumMod val="95000"/>
            </a:schemeClr>
          </a:solidFill>
        </p:spPr>
        <p:txBody>
          <a:bodyPr wrap="square" rtlCol="0" anchor="ctr">
            <a:noAutofit/>
          </a:bodyPr>
          <a:lstStyle/>
          <a:p>
            <a:pPr algn="ctr"/>
            <a:r>
              <a:rPr lang="en-US" dirty="0" smtClean="0">
                <a:solidFill>
                  <a:schemeClr val="tx1">
                    <a:lumMod val="75000"/>
                    <a:lumOff val="25000"/>
                  </a:schemeClr>
                </a:solidFill>
              </a:rPr>
              <a:t>XYZ Company</a:t>
            </a:r>
            <a:endParaRPr lang="en-US" dirty="0">
              <a:solidFill>
                <a:schemeClr val="tx1">
                  <a:lumMod val="75000"/>
                  <a:lumOff val="25000"/>
                </a:schemeClr>
              </a:solidFill>
            </a:endParaRPr>
          </a:p>
        </p:txBody>
      </p:sp>
      <p:sp>
        <p:nvSpPr>
          <p:cNvPr id="8" name="TextBox 7"/>
          <p:cNvSpPr txBox="1"/>
          <p:nvPr/>
        </p:nvSpPr>
        <p:spPr>
          <a:xfrm>
            <a:off x="7239000" y="114684"/>
            <a:ext cx="1752600" cy="201168"/>
          </a:xfrm>
          <a:prstGeom prst="rect">
            <a:avLst/>
          </a:prstGeom>
          <a:solidFill>
            <a:schemeClr val="bg1">
              <a:lumMod val="95000"/>
            </a:schemeClr>
          </a:solidFill>
        </p:spPr>
        <p:txBody>
          <a:bodyPr wrap="square" rtlCol="0" anchor="ctr">
            <a:noAutofit/>
          </a:bodyPr>
          <a:lstStyle/>
          <a:p>
            <a:pPr algn="ctr"/>
            <a:r>
              <a:rPr lang="en-US" sz="1200" dirty="0" smtClean="0"/>
              <a:t>04-Jan-2013</a:t>
            </a:r>
            <a:endParaRPr lang="en-US" sz="1200" dirty="0"/>
          </a:p>
        </p:txBody>
      </p:sp>
      <p:sp>
        <p:nvSpPr>
          <p:cNvPr id="11" name="TextBox 10"/>
          <p:cNvSpPr txBox="1"/>
          <p:nvPr/>
        </p:nvSpPr>
        <p:spPr>
          <a:xfrm>
            <a:off x="7239000" y="375182"/>
            <a:ext cx="1752600" cy="201168"/>
          </a:xfrm>
          <a:prstGeom prst="rect">
            <a:avLst/>
          </a:prstGeom>
          <a:solidFill>
            <a:schemeClr val="bg1">
              <a:lumMod val="95000"/>
            </a:schemeClr>
          </a:solidFill>
        </p:spPr>
        <p:txBody>
          <a:bodyPr wrap="square" rtlCol="0" anchor="ctr">
            <a:noAutofit/>
          </a:bodyPr>
          <a:lstStyle/>
          <a:p>
            <a:pPr algn="ctr"/>
            <a:r>
              <a:rPr lang="en-US" sz="1200" dirty="0" smtClean="0"/>
              <a:t>Iteration #1</a:t>
            </a:r>
            <a:endParaRPr lang="en-US" sz="1200" dirty="0"/>
          </a:p>
        </p:txBody>
      </p:sp>
      <p:sp>
        <p:nvSpPr>
          <p:cNvPr id="18" name="Rounded Rectangle 17"/>
          <p:cNvSpPr/>
          <p:nvPr/>
        </p:nvSpPr>
        <p:spPr>
          <a:xfrm>
            <a:off x="152400" y="4639985"/>
            <a:ext cx="4398041" cy="1338408"/>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dirty="0" smtClean="0">
                <a:solidFill>
                  <a:srgbClr val="FF0000"/>
                </a:solidFill>
                <a:latin typeface="Arial" pitchFamily="34" charset="0"/>
                <a:cs typeface="Arial" pitchFamily="34" charset="0"/>
              </a:rPr>
              <a:t>コスト構造</a:t>
            </a:r>
            <a:endParaRPr lang="en-US" sz="1400" dirty="0">
              <a:solidFill>
                <a:srgbClr val="FF0000"/>
              </a:solidFill>
              <a:latin typeface="Arial" pitchFamily="34" charset="0"/>
              <a:cs typeface="Arial" pitchFamily="34" charset="0"/>
            </a:endParaRPr>
          </a:p>
          <a:p>
            <a:endParaRPr lang="en-US" sz="1200" dirty="0">
              <a:solidFill>
                <a:schemeClr val="tx1">
                  <a:lumMod val="75000"/>
                  <a:lumOff val="25000"/>
                </a:schemeClr>
              </a:solidFill>
              <a:latin typeface="Arial" pitchFamily="34" charset="0"/>
              <a:cs typeface="Arial" pitchFamily="34" charset="0"/>
            </a:endParaRPr>
          </a:p>
          <a:p>
            <a:r>
              <a:rPr lang="ja-JP" altLang="en-US" sz="1200" dirty="0" smtClean="0">
                <a:solidFill>
                  <a:schemeClr val="tx1">
                    <a:lumMod val="75000"/>
                    <a:lumOff val="25000"/>
                  </a:schemeClr>
                </a:solidFill>
                <a:latin typeface="Arial" pitchFamily="34" charset="0"/>
                <a:cs typeface="Arial" pitchFamily="34" charset="0"/>
              </a:rPr>
              <a:t>検証獲得コスト</a:t>
            </a:r>
            <a:endParaRPr lang="en-US" altLang="ja-JP" sz="1200" dirty="0">
              <a:solidFill>
                <a:schemeClr val="tx1">
                  <a:lumMod val="75000"/>
                  <a:lumOff val="25000"/>
                </a:schemeClr>
              </a:solidFill>
              <a:latin typeface="Arial" pitchFamily="34" charset="0"/>
              <a:cs typeface="Arial" pitchFamily="34" charset="0"/>
            </a:endParaRPr>
          </a:p>
          <a:p>
            <a:r>
              <a:rPr lang="ja-JP" altLang="en-US" sz="1200" dirty="0" smtClean="0">
                <a:solidFill>
                  <a:schemeClr val="tx1">
                    <a:lumMod val="75000"/>
                    <a:lumOff val="25000"/>
                  </a:schemeClr>
                </a:solidFill>
                <a:latin typeface="Arial" pitchFamily="34" charset="0"/>
                <a:cs typeface="Arial" pitchFamily="34" charset="0"/>
              </a:rPr>
              <a:t>流通コスト</a:t>
            </a:r>
            <a:endParaRPr lang="en-US" sz="1200" dirty="0" smtClean="0">
              <a:solidFill>
                <a:schemeClr val="tx1">
                  <a:lumMod val="75000"/>
                  <a:lumOff val="25000"/>
                </a:schemeClr>
              </a:solidFill>
              <a:latin typeface="Arial" pitchFamily="34" charset="0"/>
              <a:cs typeface="Arial" pitchFamily="34" charset="0"/>
            </a:endParaRPr>
          </a:p>
          <a:p>
            <a:r>
              <a:rPr lang="ja-JP" altLang="en-US" sz="1200" dirty="0" smtClean="0">
                <a:solidFill>
                  <a:schemeClr val="tx1">
                    <a:lumMod val="75000"/>
                    <a:lumOff val="25000"/>
                  </a:schemeClr>
                </a:solidFill>
                <a:latin typeface="Arial" pitchFamily="34" charset="0"/>
                <a:cs typeface="Arial" pitchFamily="34" charset="0"/>
              </a:rPr>
              <a:t>ホスティングコスト</a:t>
            </a:r>
            <a:endParaRPr lang="en-US" sz="1200" dirty="0" smtClean="0">
              <a:solidFill>
                <a:schemeClr val="tx1">
                  <a:lumMod val="75000"/>
                  <a:lumOff val="25000"/>
                </a:schemeClr>
              </a:solidFill>
              <a:latin typeface="Arial" pitchFamily="34" charset="0"/>
              <a:cs typeface="Arial" pitchFamily="34" charset="0"/>
            </a:endParaRPr>
          </a:p>
          <a:p>
            <a:r>
              <a:rPr lang="ja-JP" altLang="en-US" sz="1200" dirty="0" smtClean="0">
                <a:solidFill>
                  <a:schemeClr val="tx1">
                    <a:lumMod val="75000"/>
                    <a:lumOff val="25000"/>
                  </a:schemeClr>
                </a:solidFill>
                <a:latin typeface="Arial" pitchFamily="34" charset="0"/>
                <a:cs typeface="Arial" pitchFamily="34" charset="0"/>
              </a:rPr>
              <a:t>人件費など</a:t>
            </a:r>
            <a:endParaRPr lang="en-US" sz="1200" dirty="0">
              <a:solidFill>
                <a:schemeClr val="tx1">
                  <a:lumMod val="75000"/>
                  <a:lumOff val="25000"/>
                </a:schemeClr>
              </a:solidFill>
              <a:latin typeface="Arial" pitchFamily="34" charset="0"/>
              <a:cs typeface="Arial" pitchFamily="34" charset="0"/>
            </a:endParaRPr>
          </a:p>
        </p:txBody>
      </p:sp>
      <p:sp>
        <p:nvSpPr>
          <p:cNvPr id="19" name="Rounded Rectangle 18"/>
          <p:cNvSpPr/>
          <p:nvPr/>
        </p:nvSpPr>
        <p:spPr>
          <a:xfrm>
            <a:off x="4550441" y="4639985"/>
            <a:ext cx="4398041" cy="1338408"/>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dirty="0" smtClean="0">
                <a:solidFill>
                  <a:srgbClr val="FF0000"/>
                </a:solidFill>
                <a:latin typeface="Arial" pitchFamily="34" charset="0"/>
                <a:cs typeface="Arial" pitchFamily="34" charset="0"/>
              </a:rPr>
              <a:t>収益の流れ</a:t>
            </a:r>
            <a:endParaRPr lang="en-US" sz="1400" dirty="0">
              <a:solidFill>
                <a:srgbClr val="FF0000"/>
              </a:solidFill>
              <a:latin typeface="Arial" pitchFamily="34" charset="0"/>
              <a:cs typeface="Arial" pitchFamily="34" charset="0"/>
            </a:endParaRPr>
          </a:p>
          <a:p>
            <a:endParaRPr lang="en-US" sz="1200" dirty="0">
              <a:solidFill>
                <a:schemeClr val="tx1">
                  <a:lumMod val="75000"/>
                  <a:lumOff val="25000"/>
                </a:schemeClr>
              </a:solidFill>
              <a:latin typeface="Arial" pitchFamily="34" charset="0"/>
              <a:cs typeface="Arial" pitchFamily="34" charset="0"/>
            </a:endParaRPr>
          </a:p>
          <a:p>
            <a:r>
              <a:rPr lang="ja-JP" altLang="en-US" sz="1200" dirty="0" smtClean="0">
                <a:solidFill>
                  <a:schemeClr val="tx1">
                    <a:lumMod val="75000"/>
                    <a:lumOff val="25000"/>
                  </a:schemeClr>
                </a:solidFill>
                <a:latin typeface="Arial" pitchFamily="34" charset="0"/>
                <a:cs typeface="Arial" pitchFamily="34" charset="0"/>
              </a:rPr>
              <a:t>収益モデル</a:t>
            </a:r>
            <a:endParaRPr lang="en-US" sz="1200" dirty="0" smtClean="0">
              <a:solidFill>
                <a:schemeClr val="tx1">
                  <a:lumMod val="75000"/>
                  <a:lumOff val="25000"/>
                </a:schemeClr>
              </a:solidFill>
              <a:latin typeface="Arial" pitchFamily="34" charset="0"/>
              <a:cs typeface="Arial" pitchFamily="34" charset="0"/>
            </a:endParaRPr>
          </a:p>
          <a:p>
            <a:r>
              <a:rPr lang="ja-JP" altLang="en-US" sz="1200" dirty="0" smtClean="0">
                <a:solidFill>
                  <a:schemeClr val="tx1">
                    <a:lumMod val="75000"/>
                    <a:lumOff val="25000"/>
                  </a:schemeClr>
                </a:solidFill>
                <a:latin typeface="Arial" pitchFamily="34" charset="0"/>
                <a:cs typeface="Arial" pitchFamily="34" charset="0"/>
              </a:rPr>
              <a:t>顧客生涯価値</a:t>
            </a:r>
            <a:endParaRPr lang="en-US" sz="1200" dirty="0" smtClean="0">
              <a:solidFill>
                <a:schemeClr val="tx1">
                  <a:lumMod val="75000"/>
                  <a:lumOff val="25000"/>
                </a:schemeClr>
              </a:solidFill>
              <a:latin typeface="Arial" pitchFamily="34" charset="0"/>
              <a:cs typeface="Arial" pitchFamily="34" charset="0"/>
            </a:endParaRPr>
          </a:p>
          <a:p>
            <a:r>
              <a:rPr lang="ja-JP" altLang="en-US" sz="1200" dirty="0" smtClean="0">
                <a:solidFill>
                  <a:schemeClr val="tx1">
                    <a:lumMod val="75000"/>
                    <a:lumOff val="25000"/>
                  </a:schemeClr>
                </a:solidFill>
                <a:latin typeface="Arial" pitchFamily="34" charset="0"/>
                <a:cs typeface="Arial" pitchFamily="34" charset="0"/>
              </a:rPr>
              <a:t>収益</a:t>
            </a:r>
            <a:endParaRPr lang="en-US" sz="1200" dirty="0" smtClean="0">
              <a:solidFill>
                <a:schemeClr val="tx1">
                  <a:lumMod val="75000"/>
                  <a:lumOff val="25000"/>
                </a:schemeClr>
              </a:solidFill>
              <a:latin typeface="Arial" pitchFamily="34" charset="0"/>
              <a:cs typeface="Arial" pitchFamily="34" charset="0"/>
            </a:endParaRPr>
          </a:p>
          <a:p>
            <a:r>
              <a:rPr lang="ja-JP" altLang="en-US" sz="1200" dirty="0" smtClean="0">
                <a:solidFill>
                  <a:schemeClr val="tx1">
                    <a:lumMod val="75000"/>
                    <a:lumOff val="25000"/>
                  </a:schemeClr>
                </a:solidFill>
                <a:latin typeface="Arial" pitchFamily="34" charset="0"/>
                <a:cs typeface="Arial" pitchFamily="34" charset="0"/>
              </a:rPr>
              <a:t>粗利益</a:t>
            </a:r>
            <a:endParaRPr lang="en-US" sz="1200" dirty="0" smtClean="0">
              <a:solidFill>
                <a:schemeClr val="tx1">
                  <a:lumMod val="75000"/>
                  <a:lumOff val="25000"/>
                </a:schemeClr>
              </a:solidFill>
              <a:latin typeface="Arial" pitchFamily="34" charset="0"/>
              <a:cs typeface="Arial" pitchFamily="34" charset="0"/>
            </a:endParaRPr>
          </a:p>
        </p:txBody>
      </p:sp>
      <p:sp>
        <p:nvSpPr>
          <p:cNvPr id="4" name="Rounded Rectangle 3"/>
          <p:cNvSpPr/>
          <p:nvPr/>
        </p:nvSpPr>
        <p:spPr>
          <a:xfrm>
            <a:off x="152400" y="664125"/>
            <a:ext cx="1764792" cy="397585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dirty="0" smtClean="0">
                <a:solidFill>
                  <a:srgbClr val="FF0000"/>
                </a:solidFill>
                <a:latin typeface="Arial" pitchFamily="34" charset="0"/>
                <a:cs typeface="Arial" pitchFamily="34" charset="0"/>
              </a:rPr>
              <a:t>課題</a:t>
            </a:r>
            <a:endParaRPr lang="en-US" sz="1400" dirty="0">
              <a:solidFill>
                <a:srgbClr val="FF0000"/>
              </a:solidFill>
              <a:latin typeface="Arial" pitchFamily="34" charset="0"/>
              <a:cs typeface="Arial" pitchFamily="34" charset="0"/>
            </a:endParaRPr>
          </a:p>
          <a:p>
            <a:endParaRPr lang="en-US" sz="1200" dirty="0" smtClean="0">
              <a:solidFill>
                <a:schemeClr val="tx1">
                  <a:lumMod val="75000"/>
                  <a:lumOff val="25000"/>
                </a:schemeClr>
              </a:solidFill>
              <a:latin typeface="Arial" pitchFamily="34" charset="0"/>
              <a:cs typeface="Arial" pitchFamily="34" charset="0"/>
            </a:endParaRPr>
          </a:p>
          <a:p>
            <a:r>
              <a:rPr lang="ja-JP" altLang="en-US" sz="1200" dirty="0" smtClean="0">
                <a:solidFill>
                  <a:schemeClr val="tx1">
                    <a:lumMod val="75000"/>
                    <a:lumOff val="25000"/>
                  </a:schemeClr>
                </a:solidFill>
                <a:latin typeface="Arial" pitchFamily="34" charset="0"/>
                <a:cs typeface="Arial" pitchFamily="34" charset="0"/>
              </a:rPr>
              <a:t>上位３つの課題</a:t>
            </a:r>
            <a:endParaRPr lang="en-US" sz="1200" dirty="0">
              <a:solidFill>
                <a:schemeClr val="tx1">
                  <a:lumMod val="75000"/>
                  <a:lumOff val="25000"/>
                </a:schemeClr>
              </a:solidFill>
              <a:latin typeface="Arial" pitchFamily="34" charset="0"/>
              <a:cs typeface="Arial" pitchFamily="34" charset="0"/>
            </a:endParaRPr>
          </a:p>
        </p:txBody>
      </p:sp>
      <p:sp>
        <p:nvSpPr>
          <p:cNvPr id="12" name="Rounded Rectangle 11"/>
          <p:cNvSpPr/>
          <p:nvPr/>
        </p:nvSpPr>
        <p:spPr>
          <a:xfrm>
            <a:off x="1917192" y="664125"/>
            <a:ext cx="1764792" cy="198792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dirty="0" smtClean="0">
                <a:solidFill>
                  <a:srgbClr val="FF0000"/>
                </a:solidFill>
                <a:latin typeface="Arial" pitchFamily="34" charset="0"/>
                <a:cs typeface="Arial" pitchFamily="34" charset="0"/>
              </a:rPr>
              <a:t>ソリューション</a:t>
            </a:r>
            <a:endParaRPr lang="en-US" sz="1400" dirty="0" smtClean="0">
              <a:solidFill>
                <a:srgbClr val="FF0000"/>
              </a:solidFill>
              <a:latin typeface="Arial" pitchFamily="34" charset="0"/>
              <a:cs typeface="Arial" pitchFamily="34" charset="0"/>
            </a:endParaRPr>
          </a:p>
          <a:p>
            <a:endParaRPr lang="en-US" sz="1200" dirty="0" smtClean="0">
              <a:solidFill>
                <a:schemeClr val="tx1">
                  <a:lumMod val="75000"/>
                  <a:lumOff val="25000"/>
                </a:schemeClr>
              </a:solidFill>
              <a:latin typeface="Arial" pitchFamily="34" charset="0"/>
              <a:cs typeface="Arial" pitchFamily="34" charset="0"/>
            </a:endParaRPr>
          </a:p>
          <a:p>
            <a:r>
              <a:rPr lang="ja-JP" altLang="en-US" sz="1200" dirty="0" smtClean="0">
                <a:solidFill>
                  <a:schemeClr val="tx1">
                    <a:lumMod val="75000"/>
                    <a:lumOff val="25000"/>
                  </a:schemeClr>
                </a:solidFill>
                <a:latin typeface="Arial" pitchFamily="34" charset="0"/>
                <a:cs typeface="Arial" pitchFamily="34" charset="0"/>
              </a:rPr>
              <a:t>上位３つの機能</a:t>
            </a:r>
            <a:endParaRPr lang="en-US" sz="1200" dirty="0">
              <a:solidFill>
                <a:schemeClr val="tx1">
                  <a:lumMod val="75000"/>
                  <a:lumOff val="25000"/>
                </a:schemeClr>
              </a:solidFill>
              <a:latin typeface="Arial" pitchFamily="34" charset="0"/>
              <a:cs typeface="Arial" pitchFamily="34" charset="0"/>
            </a:endParaRPr>
          </a:p>
        </p:txBody>
      </p:sp>
      <p:sp>
        <p:nvSpPr>
          <p:cNvPr id="13" name="Rounded Rectangle 12"/>
          <p:cNvSpPr/>
          <p:nvPr/>
        </p:nvSpPr>
        <p:spPr>
          <a:xfrm>
            <a:off x="1917192" y="2652054"/>
            <a:ext cx="1764792" cy="198792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dirty="0" smtClean="0">
                <a:solidFill>
                  <a:srgbClr val="FF0000"/>
                </a:solidFill>
                <a:latin typeface="Arial" pitchFamily="34" charset="0"/>
                <a:cs typeface="Arial" pitchFamily="34" charset="0"/>
              </a:rPr>
              <a:t>主要指標</a:t>
            </a:r>
            <a:endParaRPr lang="en-US" sz="1400" dirty="0">
              <a:solidFill>
                <a:srgbClr val="FF0000"/>
              </a:solidFill>
              <a:latin typeface="Arial" pitchFamily="34" charset="0"/>
              <a:cs typeface="Arial" pitchFamily="34" charset="0"/>
            </a:endParaRPr>
          </a:p>
          <a:p>
            <a:r>
              <a:rPr lang="ja-JP" altLang="en-US" sz="1200" dirty="0" smtClean="0">
                <a:solidFill>
                  <a:schemeClr val="tx1">
                    <a:lumMod val="75000"/>
                    <a:lumOff val="25000"/>
                  </a:schemeClr>
                </a:solidFill>
                <a:latin typeface="Arial" pitchFamily="34" charset="0"/>
                <a:cs typeface="Arial" pitchFamily="34" charset="0"/>
              </a:rPr>
              <a:t>計測する主要活動</a:t>
            </a:r>
            <a:endParaRPr lang="en-US" sz="1200" dirty="0">
              <a:solidFill>
                <a:schemeClr val="tx1">
                  <a:lumMod val="75000"/>
                  <a:lumOff val="25000"/>
                </a:schemeClr>
              </a:solidFill>
              <a:latin typeface="Arial" pitchFamily="34" charset="0"/>
              <a:cs typeface="Arial" pitchFamily="34" charset="0"/>
            </a:endParaRPr>
          </a:p>
        </p:txBody>
      </p:sp>
      <p:sp>
        <p:nvSpPr>
          <p:cNvPr id="14" name="Rounded Rectangle 13"/>
          <p:cNvSpPr/>
          <p:nvPr/>
        </p:nvSpPr>
        <p:spPr>
          <a:xfrm>
            <a:off x="3654106" y="664125"/>
            <a:ext cx="1764792" cy="397585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dirty="0" smtClean="0">
                <a:solidFill>
                  <a:srgbClr val="FF0000"/>
                </a:solidFill>
                <a:latin typeface="Arial" pitchFamily="34" charset="0"/>
                <a:cs typeface="Arial" pitchFamily="34" charset="0"/>
              </a:rPr>
              <a:t>独自の価値提案</a:t>
            </a:r>
          </a:p>
          <a:p>
            <a:r>
              <a:rPr lang="ja-JP" altLang="en-US" sz="1200" dirty="0" smtClean="0">
                <a:solidFill>
                  <a:schemeClr val="tx1">
                    <a:lumMod val="75000"/>
                    <a:lumOff val="25000"/>
                  </a:schemeClr>
                </a:solidFill>
                <a:latin typeface="Arial" pitchFamily="34" charset="0"/>
                <a:cs typeface="Arial" pitchFamily="34" charset="0"/>
              </a:rPr>
              <a:t>あなたの差別化要因と注目に値する価値を説明した単一で明確な説得力のあるメッセージ</a:t>
            </a:r>
            <a:endParaRPr lang="en-US" sz="1200" dirty="0">
              <a:solidFill>
                <a:schemeClr val="tx1">
                  <a:lumMod val="75000"/>
                  <a:lumOff val="25000"/>
                </a:schemeClr>
              </a:solidFill>
              <a:latin typeface="Arial" pitchFamily="34" charset="0"/>
              <a:cs typeface="Arial" pitchFamily="34" charset="0"/>
            </a:endParaRPr>
          </a:p>
        </p:txBody>
      </p:sp>
      <p:sp>
        <p:nvSpPr>
          <p:cNvPr id="15" name="Rounded Rectangle 14"/>
          <p:cNvSpPr/>
          <p:nvPr/>
        </p:nvSpPr>
        <p:spPr>
          <a:xfrm>
            <a:off x="5418898" y="664125"/>
            <a:ext cx="1764792" cy="198792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dirty="0" smtClean="0">
                <a:solidFill>
                  <a:srgbClr val="FF0000"/>
                </a:solidFill>
                <a:latin typeface="Arial" pitchFamily="34" charset="0"/>
                <a:cs typeface="Arial" pitchFamily="34" charset="0"/>
              </a:rPr>
              <a:t>圧倒的な優位性</a:t>
            </a:r>
            <a:endParaRPr lang="en-US" sz="1400" dirty="0">
              <a:solidFill>
                <a:srgbClr val="FF0000"/>
              </a:solidFill>
              <a:latin typeface="Arial" pitchFamily="34" charset="0"/>
              <a:cs typeface="Arial" pitchFamily="34" charset="0"/>
            </a:endParaRPr>
          </a:p>
          <a:p>
            <a:r>
              <a:rPr lang="ja-JP" altLang="en-US" sz="1200" dirty="0" smtClean="0">
                <a:solidFill>
                  <a:schemeClr val="tx1">
                    <a:lumMod val="75000"/>
                    <a:lumOff val="25000"/>
                  </a:schemeClr>
                </a:solidFill>
                <a:latin typeface="Arial" pitchFamily="34" charset="0"/>
                <a:cs typeface="Arial" pitchFamily="34" charset="0"/>
              </a:rPr>
              <a:t>簡単にコピーや購入ができないもの</a:t>
            </a:r>
            <a:endParaRPr lang="en-US" sz="1200" dirty="0">
              <a:solidFill>
                <a:schemeClr val="tx1">
                  <a:lumMod val="75000"/>
                  <a:lumOff val="25000"/>
                </a:schemeClr>
              </a:solidFill>
              <a:latin typeface="Arial" pitchFamily="34" charset="0"/>
              <a:cs typeface="Arial" pitchFamily="34" charset="0"/>
            </a:endParaRPr>
          </a:p>
        </p:txBody>
      </p:sp>
      <p:sp>
        <p:nvSpPr>
          <p:cNvPr id="16" name="Rounded Rectangle 15"/>
          <p:cNvSpPr/>
          <p:nvPr/>
        </p:nvSpPr>
        <p:spPr>
          <a:xfrm>
            <a:off x="5418898" y="2652054"/>
            <a:ext cx="1764792" cy="198792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dirty="0" smtClean="0">
                <a:solidFill>
                  <a:srgbClr val="FF0000"/>
                </a:solidFill>
                <a:latin typeface="Arial" pitchFamily="34" charset="0"/>
                <a:cs typeface="Arial" pitchFamily="34" charset="0"/>
              </a:rPr>
              <a:t>チャネル</a:t>
            </a:r>
            <a:endParaRPr lang="en-US" sz="1400" dirty="0">
              <a:solidFill>
                <a:srgbClr val="FF0000"/>
              </a:solidFill>
              <a:latin typeface="Arial" pitchFamily="34" charset="0"/>
              <a:cs typeface="Arial" pitchFamily="34" charset="0"/>
            </a:endParaRPr>
          </a:p>
          <a:p>
            <a:r>
              <a:rPr lang="ja-JP" altLang="en-US" sz="1200" dirty="0" smtClean="0">
                <a:solidFill>
                  <a:schemeClr val="tx1">
                    <a:lumMod val="75000"/>
                    <a:lumOff val="25000"/>
                  </a:schemeClr>
                </a:solidFill>
                <a:latin typeface="Arial" pitchFamily="34" charset="0"/>
                <a:cs typeface="Arial" pitchFamily="34" charset="0"/>
              </a:rPr>
              <a:t>顧客への経路</a:t>
            </a:r>
            <a:endParaRPr lang="en-US" sz="1200" dirty="0">
              <a:solidFill>
                <a:schemeClr val="tx1">
                  <a:lumMod val="75000"/>
                  <a:lumOff val="25000"/>
                </a:schemeClr>
              </a:solidFill>
              <a:latin typeface="Arial" pitchFamily="34" charset="0"/>
              <a:cs typeface="Arial" pitchFamily="34" charset="0"/>
            </a:endParaRPr>
          </a:p>
        </p:txBody>
      </p:sp>
      <p:sp>
        <p:nvSpPr>
          <p:cNvPr id="17" name="Rounded Rectangle 16"/>
          <p:cNvSpPr/>
          <p:nvPr/>
        </p:nvSpPr>
        <p:spPr>
          <a:xfrm>
            <a:off x="7183690" y="664125"/>
            <a:ext cx="1764792" cy="397585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dirty="0" smtClean="0">
                <a:solidFill>
                  <a:srgbClr val="FF0000"/>
                </a:solidFill>
                <a:latin typeface="Arial" pitchFamily="34" charset="0"/>
                <a:cs typeface="Arial" pitchFamily="34" charset="0"/>
              </a:rPr>
              <a:t>顧客セグメント</a:t>
            </a:r>
            <a:endParaRPr lang="en-US" sz="1400" dirty="0">
              <a:solidFill>
                <a:srgbClr val="FF0000"/>
              </a:solidFill>
              <a:latin typeface="Arial" pitchFamily="34" charset="0"/>
              <a:cs typeface="Arial" pitchFamily="34" charset="0"/>
            </a:endParaRPr>
          </a:p>
          <a:p>
            <a:r>
              <a:rPr lang="ja-JP" altLang="en-US" sz="1200" dirty="0" smtClean="0">
                <a:solidFill>
                  <a:schemeClr val="tx1">
                    <a:lumMod val="75000"/>
                    <a:lumOff val="25000"/>
                  </a:schemeClr>
                </a:solidFill>
                <a:latin typeface="Arial" pitchFamily="34" charset="0"/>
                <a:cs typeface="Arial" pitchFamily="34" charset="0"/>
              </a:rPr>
              <a:t>ターゲットにする顧客</a:t>
            </a:r>
            <a:endParaRPr lang="en-US" sz="1200" dirty="0">
              <a:solidFill>
                <a:schemeClr val="tx1">
                  <a:lumMod val="75000"/>
                  <a:lumOff val="25000"/>
                </a:schemeClr>
              </a:solidFill>
              <a:latin typeface="Arial" pitchFamily="34" charset="0"/>
              <a:cs typeface="Arial" pitchFamily="34" charset="0"/>
            </a:endParaRPr>
          </a:p>
        </p:txBody>
      </p:sp>
      <p:sp>
        <p:nvSpPr>
          <p:cNvPr id="5" name="Rounded Rectangle 4"/>
          <p:cNvSpPr/>
          <p:nvPr/>
        </p:nvSpPr>
        <p:spPr>
          <a:xfrm>
            <a:off x="152400" y="664125"/>
            <a:ext cx="8796082" cy="5314267"/>
          </a:xfrm>
          <a:prstGeom prst="roundRect">
            <a:avLst>
              <a:gd name="adj" fmla="val 0"/>
            </a:avLst>
          </a:prstGeom>
          <a:noFill/>
          <a:ln w="3810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112713">
              <a:buFont typeface="Arial" pitchFamily="34" charset="0"/>
              <a:buChar char="•"/>
            </a:pPr>
            <a:endParaRPr lang="en-US" sz="2000" dirty="0"/>
          </a:p>
        </p:txBody>
      </p:sp>
      <p:sp>
        <p:nvSpPr>
          <p:cNvPr id="3" name="Rectangle 2"/>
          <p:cNvSpPr/>
          <p:nvPr/>
        </p:nvSpPr>
        <p:spPr>
          <a:xfrm>
            <a:off x="114300" y="6393863"/>
            <a:ext cx="8915400" cy="430887"/>
          </a:xfrm>
          <a:prstGeom prst="rect">
            <a:avLst/>
          </a:prstGeom>
        </p:spPr>
        <p:txBody>
          <a:bodyPr wrap="square">
            <a:spAutoFit/>
          </a:bodyPr>
          <a:lstStyle/>
          <a:p>
            <a:r>
              <a:rPr lang="en-US" sz="1100" dirty="0" smtClean="0">
                <a:solidFill>
                  <a:prstClr val="black">
                    <a:lumMod val="75000"/>
                    <a:lumOff val="25000"/>
                  </a:prstClr>
                </a:solidFill>
                <a:latin typeface="Arial" pitchFamily="34" charset="0"/>
                <a:cs typeface="Arial" pitchFamily="34" charset="0"/>
              </a:rPr>
              <a:t>Lean Canvas is adapted from The Business Model Canvas (</a:t>
            </a:r>
            <a:r>
              <a:rPr lang="en-US" sz="1100" dirty="0" smtClean="0">
                <a:solidFill>
                  <a:prstClr val="black">
                    <a:lumMod val="75000"/>
                    <a:lumOff val="25000"/>
                  </a:prstClr>
                </a:solidFill>
                <a:latin typeface="Arial" pitchFamily="34" charset="0"/>
                <a:cs typeface="Arial" pitchFamily="34" charset="0"/>
                <a:hlinkClick r:id="rId2"/>
              </a:rPr>
              <a:t>http://www.businessmodelgeneration.com</a:t>
            </a:r>
            <a:r>
              <a:rPr lang="en-US" sz="1100" dirty="0" smtClean="0">
                <a:solidFill>
                  <a:prstClr val="black">
                    <a:lumMod val="75000"/>
                    <a:lumOff val="25000"/>
                  </a:prstClr>
                </a:solidFill>
                <a:latin typeface="Arial" pitchFamily="34" charset="0"/>
                <a:cs typeface="Arial" pitchFamily="34" charset="0"/>
              </a:rPr>
              <a:t>) and is licensed under the Creative Commons Attribution-Share Alike 3.0 Un-ported License.</a:t>
            </a:r>
            <a:endParaRPr lang="en-US" sz="1600" dirty="0"/>
          </a:p>
        </p:txBody>
      </p:sp>
      <p:sp>
        <p:nvSpPr>
          <p:cNvPr id="37" name="Rectangle 36"/>
          <p:cNvSpPr/>
          <p:nvPr/>
        </p:nvSpPr>
        <p:spPr>
          <a:xfrm>
            <a:off x="2002608" y="6028996"/>
            <a:ext cx="697627" cy="400110"/>
          </a:xfrm>
          <a:prstGeom prst="rect">
            <a:avLst/>
          </a:prstGeom>
        </p:spPr>
        <p:txBody>
          <a:bodyPr wrap="none">
            <a:spAutoFit/>
          </a:bodyPr>
          <a:lstStyle/>
          <a:p>
            <a:pPr algn="ctr"/>
            <a:r>
              <a:rPr lang="ja-JP" altLang="en-US" sz="2000" dirty="0" smtClean="0">
                <a:solidFill>
                  <a:srgbClr val="007DDA"/>
                </a:solidFill>
              </a:rPr>
              <a:t>製品</a:t>
            </a:r>
            <a:endParaRPr lang="en-US" sz="2000" dirty="0">
              <a:solidFill>
                <a:srgbClr val="007DDA"/>
              </a:solidFill>
            </a:endParaRPr>
          </a:p>
        </p:txBody>
      </p:sp>
      <p:sp>
        <p:nvSpPr>
          <p:cNvPr id="39" name="Rectangle 38"/>
          <p:cNvSpPr/>
          <p:nvPr/>
        </p:nvSpPr>
        <p:spPr>
          <a:xfrm>
            <a:off x="6451945" y="6028996"/>
            <a:ext cx="595035" cy="338554"/>
          </a:xfrm>
          <a:prstGeom prst="rect">
            <a:avLst/>
          </a:prstGeom>
        </p:spPr>
        <p:txBody>
          <a:bodyPr wrap="none">
            <a:spAutoFit/>
          </a:bodyPr>
          <a:lstStyle/>
          <a:p>
            <a:pPr algn="ctr"/>
            <a:r>
              <a:rPr lang="ja-JP" altLang="en-US" sz="1600" dirty="0" smtClean="0">
                <a:solidFill>
                  <a:srgbClr val="007DDA"/>
                </a:solidFill>
                <a:latin typeface="Arial" pitchFamily="34" charset="0"/>
                <a:cs typeface="Arial" pitchFamily="34" charset="0"/>
              </a:rPr>
              <a:t>市場</a:t>
            </a:r>
            <a:endParaRPr lang="en-US" sz="2000" dirty="0">
              <a:solidFill>
                <a:srgbClr val="007DDA"/>
              </a:solidFill>
            </a:endParaRPr>
          </a:p>
        </p:txBody>
      </p:sp>
      <p:cxnSp>
        <p:nvCxnSpPr>
          <p:cNvPr id="10" name="Straight Connector 9"/>
          <p:cNvCxnSpPr/>
          <p:nvPr/>
        </p:nvCxnSpPr>
        <p:spPr>
          <a:xfrm flipV="1">
            <a:off x="4550441" y="559951"/>
            <a:ext cx="0" cy="5731399"/>
          </a:xfrm>
          <a:prstGeom prst="line">
            <a:avLst/>
          </a:prstGeom>
          <a:ln w="19050" cap="rnd">
            <a:solidFill>
              <a:srgbClr val="007DDA">
                <a:alpha val="50000"/>
              </a:srgbClr>
            </a:solidFill>
            <a:prstDash val="dash"/>
          </a:ln>
        </p:spPr>
        <p:style>
          <a:lnRef idx="1">
            <a:schemeClr val="accent1"/>
          </a:lnRef>
          <a:fillRef idx="0">
            <a:schemeClr val="accent1"/>
          </a:fillRef>
          <a:effectRef idx="0">
            <a:schemeClr val="accent1"/>
          </a:effectRef>
          <a:fontRef idx="minor">
            <a:schemeClr val="tx1"/>
          </a:fontRef>
        </p:style>
      </p:cxnSp>
      <p:sp>
        <p:nvSpPr>
          <p:cNvPr id="2" name="正方形/長方形 1"/>
          <p:cNvSpPr/>
          <p:nvPr/>
        </p:nvSpPr>
        <p:spPr>
          <a:xfrm>
            <a:off x="750750" y="2227092"/>
            <a:ext cx="535648" cy="923330"/>
          </a:xfrm>
          <a:prstGeom prst="rect">
            <a:avLst/>
          </a:prstGeom>
          <a:noFill/>
        </p:spPr>
        <p:txBody>
          <a:bodyPr wrap="none" lIns="91440" tIns="45720" rIns="91440" bIns="45720">
            <a:spAutoFit/>
          </a:bodyPr>
          <a:lstStyle/>
          <a:p>
            <a:pPr algn="ctr"/>
            <a:r>
              <a:rPr lang="en-US" altLang="ja-JP"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ja-JP"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0" name="正方形/長方形 59"/>
          <p:cNvSpPr/>
          <p:nvPr/>
        </p:nvSpPr>
        <p:spPr>
          <a:xfrm>
            <a:off x="7781231" y="2227092"/>
            <a:ext cx="658053" cy="923330"/>
          </a:xfrm>
          <a:prstGeom prst="rect">
            <a:avLst/>
          </a:prstGeom>
          <a:noFill/>
        </p:spPr>
        <p:txBody>
          <a:bodyPr wrap="none" lIns="91440" tIns="45720" rIns="91440" bIns="45720">
            <a:spAutoFit/>
          </a:bodyPr>
          <a:lstStyle/>
          <a:p>
            <a:pPr algn="ctr"/>
            <a:r>
              <a:rPr lang="ja-JP" alt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２</a:t>
            </a:r>
            <a:endParaRPr lang="ja-JP"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1" name="正方形/長方形 60"/>
          <p:cNvSpPr/>
          <p:nvPr/>
        </p:nvSpPr>
        <p:spPr>
          <a:xfrm>
            <a:off x="4221414" y="2227092"/>
            <a:ext cx="658053" cy="923330"/>
          </a:xfrm>
          <a:prstGeom prst="rect">
            <a:avLst/>
          </a:prstGeom>
          <a:noFill/>
        </p:spPr>
        <p:txBody>
          <a:bodyPr wrap="none" lIns="91440" tIns="45720" rIns="91440" bIns="45720">
            <a:spAutoFit/>
          </a:bodyPr>
          <a:lstStyle/>
          <a:p>
            <a:pPr algn="ctr"/>
            <a:r>
              <a:rPr lang="ja-JP" alt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３</a:t>
            </a:r>
            <a:endParaRPr lang="ja-JP"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0" name="正方形/長方形 69"/>
          <p:cNvSpPr/>
          <p:nvPr/>
        </p:nvSpPr>
        <p:spPr>
          <a:xfrm>
            <a:off x="2371209" y="1434009"/>
            <a:ext cx="658053" cy="923330"/>
          </a:xfrm>
          <a:prstGeom prst="rect">
            <a:avLst/>
          </a:prstGeom>
          <a:noFill/>
        </p:spPr>
        <p:txBody>
          <a:bodyPr wrap="none" lIns="91440" tIns="45720" rIns="91440" bIns="45720">
            <a:spAutoFit/>
          </a:bodyPr>
          <a:lstStyle/>
          <a:p>
            <a:pPr algn="ctr"/>
            <a:r>
              <a:rPr lang="ja-JP" alt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４</a:t>
            </a:r>
            <a:endParaRPr lang="ja-JP"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1" name="正方形/長方形 70"/>
          <p:cNvSpPr/>
          <p:nvPr/>
        </p:nvSpPr>
        <p:spPr>
          <a:xfrm>
            <a:off x="5901701" y="3292866"/>
            <a:ext cx="658053" cy="923330"/>
          </a:xfrm>
          <a:prstGeom prst="rect">
            <a:avLst/>
          </a:prstGeom>
          <a:noFill/>
        </p:spPr>
        <p:txBody>
          <a:bodyPr wrap="none" lIns="91440" tIns="45720" rIns="91440" bIns="45720">
            <a:spAutoFit/>
          </a:bodyPr>
          <a:lstStyle/>
          <a:p>
            <a:pPr algn="ctr"/>
            <a:r>
              <a:rPr lang="ja-JP" alt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５</a:t>
            </a:r>
            <a:endParaRPr lang="ja-JP"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2" name="正方形/長方形 71"/>
          <p:cNvSpPr/>
          <p:nvPr/>
        </p:nvSpPr>
        <p:spPr>
          <a:xfrm>
            <a:off x="6854663" y="4872158"/>
            <a:ext cx="658053" cy="923330"/>
          </a:xfrm>
          <a:prstGeom prst="rect">
            <a:avLst/>
          </a:prstGeom>
          <a:noFill/>
        </p:spPr>
        <p:txBody>
          <a:bodyPr wrap="none" lIns="91440" tIns="45720" rIns="91440" bIns="45720">
            <a:spAutoFit/>
          </a:bodyPr>
          <a:lstStyle/>
          <a:p>
            <a:pPr algn="ctr"/>
            <a:r>
              <a:rPr lang="ja-JP" alt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６</a:t>
            </a:r>
            <a:endParaRPr lang="ja-JP"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3" name="正方形/長方形 72"/>
          <p:cNvSpPr/>
          <p:nvPr/>
        </p:nvSpPr>
        <p:spPr>
          <a:xfrm>
            <a:off x="2371209" y="4888325"/>
            <a:ext cx="658053" cy="923330"/>
          </a:xfrm>
          <a:prstGeom prst="rect">
            <a:avLst/>
          </a:prstGeom>
          <a:noFill/>
        </p:spPr>
        <p:txBody>
          <a:bodyPr wrap="none" lIns="91440" tIns="45720" rIns="91440" bIns="45720">
            <a:spAutoFit/>
          </a:bodyPr>
          <a:lstStyle/>
          <a:p>
            <a:pPr algn="ctr"/>
            <a:r>
              <a:rPr lang="ja-JP" alt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７</a:t>
            </a:r>
            <a:endParaRPr lang="ja-JP"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4" name="正方形/長方形 73"/>
          <p:cNvSpPr/>
          <p:nvPr/>
        </p:nvSpPr>
        <p:spPr>
          <a:xfrm>
            <a:off x="2371208" y="3292866"/>
            <a:ext cx="658053" cy="923330"/>
          </a:xfrm>
          <a:prstGeom prst="rect">
            <a:avLst/>
          </a:prstGeom>
          <a:noFill/>
        </p:spPr>
        <p:txBody>
          <a:bodyPr wrap="none" lIns="91440" tIns="45720" rIns="91440" bIns="45720">
            <a:spAutoFit/>
          </a:bodyPr>
          <a:lstStyle/>
          <a:p>
            <a:pPr algn="ctr"/>
            <a:r>
              <a:rPr lang="ja-JP" alt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８</a:t>
            </a:r>
            <a:endParaRPr lang="ja-JP"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5" name="正方形/長方形 74"/>
          <p:cNvSpPr/>
          <p:nvPr/>
        </p:nvSpPr>
        <p:spPr>
          <a:xfrm>
            <a:off x="5901701" y="1434009"/>
            <a:ext cx="658053" cy="923330"/>
          </a:xfrm>
          <a:prstGeom prst="rect">
            <a:avLst/>
          </a:prstGeom>
          <a:noFill/>
        </p:spPr>
        <p:txBody>
          <a:bodyPr wrap="none" lIns="91440" tIns="45720" rIns="91440" bIns="45720">
            <a:spAutoFit/>
          </a:bodyPr>
          <a:lstStyle/>
          <a:p>
            <a:pPr algn="ctr"/>
            <a:r>
              <a:rPr lang="ja-JP" alt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９</a:t>
            </a:r>
            <a:endParaRPr lang="ja-JP"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706928723"/>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プラン</a:t>
            </a:r>
            <a:r>
              <a:rPr lang="en-US" altLang="ja-JP" dirty="0"/>
              <a:t>A</a:t>
            </a:r>
            <a:r>
              <a:rPr lang="ja-JP" altLang="en-US" dirty="0"/>
              <a:t>を文書化する</a:t>
            </a:r>
            <a:br>
              <a:rPr lang="ja-JP" altLang="en-US" dirty="0"/>
            </a:br>
            <a:r>
              <a:rPr lang="ja-JP" altLang="en-US" dirty="0" smtClean="0"/>
              <a:t>リーンキャンパスを作る</a:t>
            </a:r>
            <a:endParaRPr kumimoji="1" lang="ja-JP" altLang="en-US" dirty="0"/>
          </a:p>
        </p:txBody>
      </p:sp>
      <p:sp>
        <p:nvSpPr>
          <p:cNvPr id="3" name="コンテンツ プレースホルダー 2"/>
          <p:cNvSpPr>
            <a:spLocks noGrp="1"/>
          </p:cNvSpPr>
          <p:nvPr>
            <p:ph idx="1"/>
          </p:nvPr>
        </p:nvSpPr>
        <p:spPr/>
        <p:txBody>
          <a:bodyPr/>
          <a:lstStyle/>
          <a:p>
            <a:r>
              <a:rPr lang="ja-JP" altLang="en-US" dirty="0"/>
              <a:t>一気にスケッチする。</a:t>
            </a:r>
          </a:p>
          <a:p>
            <a:r>
              <a:rPr lang="ja-JP" altLang="en-US" dirty="0"/>
              <a:t>空欄があっても構わない。</a:t>
            </a:r>
          </a:p>
          <a:p>
            <a:r>
              <a:rPr lang="ja-JP" altLang="en-US" dirty="0"/>
              <a:t>簡潔に書く。</a:t>
            </a:r>
          </a:p>
          <a:p>
            <a:r>
              <a:rPr lang="ja-JP" altLang="en-US" dirty="0"/>
              <a:t>今わかる範囲で考える。</a:t>
            </a:r>
          </a:p>
          <a:p>
            <a:r>
              <a:rPr lang="ja-JP" altLang="en-US" dirty="0"/>
              <a:t>顧客主導型を使う。</a:t>
            </a:r>
            <a:endParaRPr kumimoji="1" lang="ja-JP" altLang="en-US" dirty="0"/>
          </a:p>
        </p:txBody>
      </p:sp>
    </p:spTree>
    <p:extLst>
      <p:ext uri="{BB962C8B-B14F-4D97-AF65-F5344CB8AC3E}">
        <p14:creationId xmlns:p14="http://schemas.microsoft.com/office/powerpoint/2010/main" val="13727367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4741332" y="3529269"/>
            <a:ext cx="4250267" cy="2579430"/>
          </a:xfrm>
          <a:prstGeom prst="rect">
            <a:avLst/>
          </a:prstGeom>
        </p:spPr>
      </p:pic>
      <p:sp>
        <p:nvSpPr>
          <p:cNvPr id="2" name="タイトル 1"/>
          <p:cNvSpPr>
            <a:spLocks noGrp="1"/>
          </p:cNvSpPr>
          <p:nvPr>
            <p:ph type="title"/>
          </p:nvPr>
        </p:nvSpPr>
        <p:spPr/>
        <p:txBody>
          <a:bodyPr>
            <a:normAutofit/>
          </a:bodyPr>
          <a:lstStyle/>
          <a:p>
            <a:r>
              <a:rPr lang="ja-JP" altLang="en-US" dirty="0"/>
              <a:t>プラン</a:t>
            </a:r>
            <a:r>
              <a:rPr lang="en-US" altLang="ja-JP" dirty="0"/>
              <a:t>A</a:t>
            </a:r>
            <a:r>
              <a:rPr lang="ja-JP" altLang="en-US" dirty="0"/>
              <a:t>を文書化する</a:t>
            </a:r>
            <a:br>
              <a:rPr lang="ja-JP" altLang="en-US" dirty="0"/>
            </a:br>
            <a:r>
              <a:rPr lang="ja-JP" altLang="en-US" dirty="0" smtClean="0"/>
              <a:t>リーンキャンパスを作る</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課題と顧客セグメント</a:t>
            </a:r>
            <a:endParaRPr lang="en-US" altLang="ja-JP" dirty="0" smtClean="0"/>
          </a:p>
          <a:p>
            <a:pPr lvl="1"/>
            <a:r>
              <a:rPr lang="ja-JP" altLang="en-US" dirty="0" smtClean="0"/>
              <a:t>上位</a:t>
            </a:r>
            <a:r>
              <a:rPr lang="ja-JP" altLang="en-US" dirty="0"/>
              <a:t>１</a:t>
            </a:r>
            <a:r>
              <a:rPr lang="en-US" altLang="ja-JP" dirty="0"/>
              <a:t>〜</a:t>
            </a:r>
            <a:r>
              <a:rPr lang="ja-JP" altLang="en-US" dirty="0"/>
              <a:t>３位の課題を挙げる</a:t>
            </a:r>
          </a:p>
          <a:p>
            <a:pPr lvl="1"/>
            <a:r>
              <a:rPr lang="ja-JP" altLang="en-US" dirty="0"/>
              <a:t>既存の代替品を列挙する</a:t>
            </a:r>
          </a:p>
          <a:p>
            <a:pPr lvl="1"/>
            <a:r>
              <a:rPr lang="ja-JP" altLang="en-US" dirty="0"/>
              <a:t>ユーザーを特定する</a:t>
            </a:r>
          </a:p>
          <a:p>
            <a:pPr lvl="1"/>
            <a:r>
              <a:rPr lang="ja-JP" altLang="en-US" dirty="0"/>
              <a:t>アーリーアダプターに狙いを定める</a:t>
            </a:r>
            <a:endParaRPr kumimoji="1" lang="ja-JP" altLang="en-US" dirty="0"/>
          </a:p>
        </p:txBody>
      </p:sp>
    </p:spTree>
    <p:extLst>
      <p:ext uri="{BB962C8B-B14F-4D97-AF65-F5344CB8AC3E}">
        <p14:creationId xmlns:p14="http://schemas.microsoft.com/office/powerpoint/2010/main" val="39904398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4475238" y="3367780"/>
            <a:ext cx="4516362" cy="2740920"/>
          </a:xfrm>
          <a:prstGeom prst="rect">
            <a:avLst/>
          </a:prstGeom>
        </p:spPr>
      </p:pic>
      <p:sp>
        <p:nvSpPr>
          <p:cNvPr id="2" name="タイトル 1"/>
          <p:cNvSpPr>
            <a:spLocks noGrp="1"/>
          </p:cNvSpPr>
          <p:nvPr>
            <p:ph type="title"/>
          </p:nvPr>
        </p:nvSpPr>
        <p:spPr/>
        <p:txBody>
          <a:bodyPr>
            <a:normAutofit/>
          </a:bodyPr>
          <a:lstStyle/>
          <a:p>
            <a:r>
              <a:rPr lang="ja-JP" altLang="en-US" dirty="0"/>
              <a:t>プラン</a:t>
            </a:r>
            <a:r>
              <a:rPr lang="en-US" altLang="ja-JP" dirty="0"/>
              <a:t>A</a:t>
            </a:r>
            <a:r>
              <a:rPr lang="ja-JP" altLang="en-US" dirty="0"/>
              <a:t>を文書化する</a:t>
            </a:r>
            <a:br>
              <a:rPr lang="ja-JP" altLang="en-US" dirty="0"/>
            </a:br>
            <a:r>
              <a:rPr lang="ja-JP" altLang="en-US" dirty="0" smtClean="0"/>
              <a:t>リーンキャンパスを作る</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dirty="0" smtClean="0"/>
              <a:t>UVP</a:t>
            </a:r>
            <a:r>
              <a:rPr lang="ja-JP" altLang="en-US" dirty="0" smtClean="0"/>
              <a:t>（独自の価値提案）</a:t>
            </a:r>
            <a:endParaRPr lang="en-US" altLang="ja-JP" dirty="0" smtClean="0"/>
          </a:p>
          <a:p>
            <a:pPr lvl="1"/>
            <a:r>
              <a:rPr lang="ja-JP" altLang="en-US" dirty="0" smtClean="0"/>
              <a:t>変わった</a:t>
            </a:r>
            <a:r>
              <a:rPr lang="ja-JP" altLang="en-US" dirty="0"/>
              <a:t>ものにする。ただし、その違いが重要なものに限る。</a:t>
            </a:r>
          </a:p>
          <a:p>
            <a:pPr lvl="1"/>
            <a:r>
              <a:rPr lang="ja-JP" altLang="en-US" dirty="0"/>
              <a:t>アーリーアダプターをターゲットにする。</a:t>
            </a:r>
          </a:p>
          <a:p>
            <a:pPr lvl="1"/>
            <a:r>
              <a:rPr lang="ja-JP" altLang="en-US" dirty="0"/>
              <a:t>成功ストーリーに注目する。</a:t>
            </a:r>
          </a:p>
          <a:p>
            <a:pPr lvl="1"/>
            <a:r>
              <a:rPr lang="ja-JP" altLang="en-US" dirty="0"/>
              <a:t>効果的な</a:t>
            </a:r>
            <a:r>
              <a:rPr lang="en-US" altLang="ja-JP" dirty="0"/>
              <a:t>UVP</a:t>
            </a:r>
            <a:r>
              <a:rPr lang="ja-JP" altLang="en-US" dirty="0"/>
              <a:t>を作る</a:t>
            </a:r>
            <a:r>
              <a:rPr lang="ja-JP" altLang="en-US" dirty="0" smtClean="0"/>
              <a:t>公式</a:t>
            </a:r>
            <a:endParaRPr lang="ja-JP" altLang="en-US" dirty="0"/>
          </a:p>
          <a:p>
            <a:pPr lvl="1"/>
            <a:r>
              <a:rPr lang="ja-JP" altLang="en-US" dirty="0"/>
              <a:t>即効性のある明快な見出し </a:t>
            </a:r>
            <a:r>
              <a:rPr lang="en-US" altLang="ja-JP" dirty="0"/>
              <a:t>= </a:t>
            </a:r>
            <a:r>
              <a:rPr lang="ja-JP" altLang="en-US" dirty="0"/>
              <a:t>顧客が望む結果 </a:t>
            </a:r>
            <a:r>
              <a:rPr lang="en-US" altLang="ja-JP" dirty="0"/>
              <a:t>+ </a:t>
            </a:r>
            <a:r>
              <a:rPr lang="ja-JP" altLang="en-US" dirty="0"/>
              <a:t>明確</a:t>
            </a:r>
            <a:r>
              <a:rPr lang="ja-JP" altLang="en-US" dirty="0" smtClean="0"/>
              <a:t>な期限 </a:t>
            </a:r>
            <a:r>
              <a:rPr lang="en-US" altLang="ja-JP" dirty="0"/>
              <a:t>+ </a:t>
            </a:r>
            <a:r>
              <a:rPr lang="ja-JP" altLang="en-US" dirty="0"/>
              <a:t>それが達成されなかった場合の</a:t>
            </a:r>
            <a:r>
              <a:rPr lang="ja-JP" altLang="en-US" dirty="0" smtClean="0"/>
              <a:t>代替案</a:t>
            </a:r>
            <a:endParaRPr lang="ja-JP" altLang="en-US" dirty="0"/>
          </a:p>
          <a:p>
            <a:pPr lvl="1"/>
            <a:r>
              <a:rPr lang="ja-JP" altLang="en-US" dirty="0"/>
              <a:t>言葉をよく選んで使う。</a:t>
            </a:r>
          </a:p>
          <a:p>
            <a:pPr lvl="1"/>
            <a:r>
              <a:rPr lang="ja-JP" altLang="en-US" dirty="0"/>
              <a:t>誰が・何を・なぜに答える。</a:t>
            </a:r>
          </a:p>
          <a:p>
            <a:pPr lvl="1"/>
            <a:r>
              <a:rPr lang="ja-JP" altLang="en-US" dirty="0"/>
              <a:t>優れた</a:t>
            </a:r>
            <a:r>
              <a:rPr lang="en-US" altLang="ja-JP" dirty="0"/>
              <a:t>UVP</a:t>
            </a:r>
            <a:r>
              <a:rPr lang="ja-JP" altLang="en-US" dirty="0"/>
              <a:t>を調べてみる。</a:t>
            </a:r>
          </a:p>
          <a:p>
            <a:pPr lvl="1"/>
            <a:r>
              <a:rPr lang="ja-JP" altLang="en-US" dirty="0"/>
              <a:t>ハイコンセプトピッチを作る。</a:t>
            </a:r>
            <a:endParaRPr kumimoji="1" lang="ja-JP" altLang="en-US" dirty="0"/>
          </a:p>
        </p:txBody>
      </p:sp>
    </p:spTree>
    <p:extLst>
      <p:ext uri="{BB962C8B-B14F-4D97-AF65-F5344CB8AC3E}">
        <p14:creationId xmlns:p14="http://schemas.microsoft.com/office/powerpoint/2010/main" val="38554630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4414762" y="3331078"/>
            <a:ext cx="4576838" cy="2777622"/>
          </a:xfrm>
          <a:prstGeom prst="rect">
            <a:avLst/>
          </a:prstGeom>
        </p:spPr>
      </p:pic>
      <p:sp>
        <p:nvSpPr>
          <p:cNvPr id="2" name="タイトル 1"/>
          <p:cNvSpPr>
            <a:spLocks noGrp="1"/>
          </p:cNvSpPr>
          <p:nvPr>
            <p:ph type="title"/>
          </p:nvPr>
        </p:nvSpPr>
        <p:spPr/>
        <p:txBody>
          <a:bodyPr>
            <a:normAutofit/>
          </a:bodyPr>
          <a:lstStyle/>
          <a:p>
            <a:r>
              <a:rPr lang="ja-JP" altLang="en-US" dirty="0"/>
              <a:t>プラン</a:t>
            </a:r>
            <a:r>
              <a:rPr lang="en-US" altLang="ja-JP" dirty="0"/>
              <a:t>A</a:t>
            </a:r>
            <a:r>
              <a:rPr lang="ja-JP" altLang="en-US" dirty="0"/>
              <a:t>を文書化する</a:t>
            </a:r>
            <a:br>
              <a:rPr lang="ja-JP" altLang="en-US" dirty="0"/>
            </a:br>
            <a:r>
              <a:rPr lang="ja-JP" altLang="en-US" dirty="0" smtClean="0"/>
              <a:t>リーンキャンパスを作る</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ソリューション</a:t>
            </a:r>
            <a:endParaRPr lang="en-US" altLang="ja-JP" dirty="0" smtClean="0"/>
          </a:p>
          <a:p>
            <a:pPr lvl="1"/>
            <a:r>
              <a:rPr lang="ja-JP" altLang="en-US" dirty="0" smtClean="0"/>
              <a:t>課題</a:t>
            </a:r>
            <a:r>
              <a:rPr lang="ja-JP" altLang="en-US" dirty="0"/>
              <a:t>とソリューションの結合はできるだけ遅らせる。</a:t>
            </a:r>
            <a:endParaRPr kumimoji="1" lang="ja-JP" altLang="en-US" dirty="0"/>
          </a:p>
        </p:txBody>
      </p:sp>
    </p:spTree>
    <p:extLst>
      <p:ext uri="{BB962C8B-B14F-4D97-AF65-F5344CB8AC3E}">
        <p14:creationId xmlns:p14="http://schemas.microsoft.com/office/powerpoint/2010/main" val="1294620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p:cNvPicPr>
            <a:picLocks noChangeAspect="1"/>
          </p:cNvPicPr>
          <p:nvPr/>
        </p:nvPicPr>
        <p:blipFill>
          <a:blip r:embed="rId2"/>
          <a:stretch>
            <a:fillRect/>
          </a:stretch>
        </p:blipFill>
        <p:spPr>
          <a:xfrm>
            <a:off x="4209142" y="3206290"/>
            <a:ext cx="4782457" cy="2902409"/>
          </a:xfrm>
          <a:prstGeom prst="rect">
            <a:avLst/>
          </a:prstGeom>
        </p:spPr>
      </p:pic>
      <p:sp>
        <p:nvSpPr>
          <p:cNvPr id="2" name="タイトル 1"/>
          <p:cNvSpPr>
            <a:spLocks noGrp="1"/>
          </p:cNvSpPr>
          <p:nvPr>
            <p:ph type="title"/>
          </p:nvPr>
        </p:nvSpPr>
        <p:spPr/>
        <p:txBody>
          <a:bodyPr>
            <a:normAutofit/>
          </a:bodyPr>
          <a:lstStyle/>
          <a:p>
            <a:r>
              <a:rPr lang="ja-JP" altLang="en-US" dirty="0"/>
              <a:t>プラン</a:t>
            </a:r>
            <a:r>
              <a:rPr lang="en-US" altLang="ja-JP" dirty="0"/>
              <a:t>A</a:t>
            </a:r>
            <a:r>
              <a:rPr lang="ja-JP" altLang="en-US" dirty="0"/>
              <a:t>を文書化する</a:t>
            </a:r>
            <a:br>
              <a:rPr lang="ja-JP" altLang="en-US" dirty="0"/>
            </a:br>
            <a:r>
              <a:rPr lang="ja-JP" altLang="en-US" dirty="0" smtClean="0"/>
              <a:t>リーンキャンパスを作る</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ja-JP" altLang="en-US" dirty="0" smtClean="0"/>
              <a:t>チャネル</a:t>
            </a:r>
            <a:endParaRPr lang="en-US" altLang="ja-JP" dirty="0" smtClean="0"/>
          </a:p>
          <a:p>
            <a:pPr lvl="1"/>
            <a:r>
              <a:rPr lang="ja-JP" altLang="en-US" dirty="0" smtClean="0"/>
              <a:t>無料</a:t>
            </a:r>
            <a:r>
              <a:rPr lang="ja-JP" altLang="en-US" dirty="0"/>
              <a:t>と有料</a:t>
            </a:r>
          </a:p>
          <a:p>
            <a:pPr lvl="1"/>
            <a:r>
              <a:rPr lang="ja-JP" altLang="en-US" dirty="0" smtClean="0"/>
              <a:t>インバウンドチャネル</a:t>
            </a:r>
            <a:r>
              <a:rPr lang="ja-JP" altLang="en-US" dirty="0"/>
              <a:t>（プル型メッセージ）</a:t>
            </a:r>
          </a:p>
          <a:p>
            <a:pPr lvl="2"/>
            <a:r>
              <a:rPr lang="ja-JP" altLang="en-US" dirty="0"/>
              <a:t>ブログ</a:t>
            </a:r>
          </a:p>
          <a:p>
            <a:pPr lvl="2"/>
            <a:r>
              <a:rPr lang="en-US" altLang="ja-JP" dirty="0" smtClean="0"/>
              <a:t>SEO</a:t>
            </a:r>
            <a:endParaRPr lang="en-US" altLang="ja-JP" dirty="0"/>
          </a:p>
          <a:p>
            <a:pPr lvl="2"/>
            <a:r>
              <a:rPr lang="en-US" altLang="ja-JP" dirty="0" err="1" smtClean="0"/>
              <a:t>Ebook</a:t>
            </a:r>
            <a:endParaRPr lang="en-US" altLang="ja-JP" dirty="0"/>
          </a:p>
          <a:p>
            <a:pPr lvl="2"/>
            <a:r>
              <a:rPr lang="ja-JP" altLang="en-US" dirty="0"/>
              <a:t>小冊子</a:t>
            </a:r>
          </a:p>
          <a:p>
            <a:pPr lvl="2"/>
            <a:r>
              <a:rPr lang="ja-JP" altLang="en-US" dirty="0"/>
              <a:t>オンラインセミナー</a:t>
            </a:r>
          </a:p>
          <a:p>
            <a:pPr lvl="1"/>
            <a:r>
              <a:rPr lang="ja-JP" altLang="en-US" dirty="0"/>
              <a:t>アウトバウンドチャネル（プッシュ型メッセージ）</a:t>
            </a:r>
          </a:p>
          <a:p>
            <a:pPr lvl="2"/>
            <a:r>
              <a:rPr lang="en-US" altLang="ja-JP" dirty="0"/>
              <a:t>SEM</a:t>
            </a:r>
          </a:p>
          <a:p>
            <a:pPr lvl="2"/>
            <a:r>
              <a:rPr lang="ja-JP" altLang="en-US" dirty="0"/>
              <a:t>印刷広告や</a:t>
            </a:r>
            <a:r>
              <a:rPr lang="en-US" altLang="ja-JP" dirty="0"/>
              <a:t>TV CM</a:t>
            </a:r>
          </a:p>
          <a:p>
            <a:pPr lvl="2"/>
            <a:r>
              <a:rPr lang="ja-JP" altLang="en-US" dirty="0"/>
              <a:t>展示会</a:t>
            </a:r>
          </a:p>
          <a:p>
            <a:pPr lvl="2"/>
            <a:r>
              <a:rPr lang="ja-JP" altLang="en-US" dirty="0"/>
              <a:t>営業電話</a:t>
            </a:r>
          </a:p>
          <a:p>
            <a:pPr lvl="1"/>
            <a:r>
              <a:rPr lang="ja-JP" altLang="en-US" dirty="0"/>
              <a:t>直販と自動化</a:t>
            </a:r>
          </a:p>
          <a:p>
            <a:pPr lvl="1"/>
            <a:r>
              <a:rPr lang="ja-JP" altLang="en-US" dirty="0"/>
              <a:t>直接と</a:t>
            </a:r>
            <a:r>
              <a:rPr lang="ja-JP" altLang="en-US" dirty="0" smtClean="0"/>
              <a:t>間接</a:t>
            </a:r>
            <a:endParaRPr lang="ja-JP" altLang="en-US" dirty="0"/>
          </a:p>
        </p:txBody>
      </p:sp>
    </p:spTree>
    <p:extLst>
      <p:ext uri="{BB962C8B-B14F-4D97-AF65-F5344CB8AC3E}">
        <p14:creationId xmlns:p14="http://schemas.microsoft.com/office/powerpoint/2010/main" val="493017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イントロ</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6000" dirty="0" smtClean="0"/>
              <a:t>ドットコムバブルという</a:t>
            </a:r>
            <a:r>
              <a:rPr lang="ja-JP" altLang="en-US" sz="6000" dirty="0" smtClean="0"/>
              <a:t>時代</a:t>
            </a:r>
            <a:r>
              <a:rPr kumimoji="1" lang="ja-JP" altLang="en-US" sz="6000" dirty="0" smtClean="0"/>
              <a:t>がありました</a:t>
            </a:r>
            <a:endParaRPr kumimoji="1" lang="ja-JP" altLang="en-US" sz="6000" dirty="0"/>
          </a:p>
        </p:txBody>
      </p:sp>
    </p:spTree>
    <p:extLst>
      <p:ext uri="{BB962C8B-B14F-4D97-AF65-F5344CB8AC3E}">
        <p14:creationId xmlns:p14="http://schemas.microsoft.com/office/powerpoint/2010/main" val="42119706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4402667" y="3323738"/>
            <a:ext cx="4588932" cy="2784961"/>
          </a:xfrm>
          <a:prstGeom prst="rect">
            <a:avLst/>
          </a:prstGeom>
        </p:spPr>
      </p:pic>
      <p:sp>
        <p:nvSpPr>
          <p:cNvPr id="2" name="タイトル 1"/>
          <p:cNvSpPr>
            <a:spLocks noGrp="1"/>
          </p:cNvSpPr>
          <p:nvPr>
            <p:ph type="title"/>
          </p:nvPr>
        </p:nvSpPr>
        <p:spPr/>
        <p:txBody>
          <a:bodyPr>
            <a:normAutofit/>
          </a:bodyPr>
          <a:lstStyle/>
          <a:p>
            <a:r>
              <a:rPr lang="ja-JP" altLang="en-US" dirty="0"/>
              <a:t>プラン</a:t>
            </a:r>
            <a:r>
              <a:rPr lang="en-US" altLang="ja-JP" dirty="0"/>
              <a:t>A</a:t>
            </a:r>
            <a:r>
              <a:rPr lang="ja-JP" altLang="en-US" dirty="0"/>
              <a:t>を文書化する</a:t>
            </a:r>
            <a:br>
              <a:rPr lang="ja-JP" altLang="en-US" dirty="0"/>
            </a:br>
            <a:r>
              <a:rPr lang="ja-JP" altLang="en-US" dirty="0" smtClean="0"/>
              <a:t>リーンキャンパスを作る</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収益の</a:t>
            </a:r>
            <a:r>
              <a:rPr lang="ja-JP" altLang="en-US" dirty="0" smtClean="0"/>
              <a:t>流れ</a:t>
            </a:r>
            <a:endParaRPr lang="ja-JP" altLang="en-US" dirty="0"/>
          </a:p>
          <a:p>
            <a:pPr lvl="1"/>
            <a:r>
              <a:rPr lang="ja-JP" altLang="en-US" dirty="0"/>
              <a:t>価格は製品の一部</a:t>
            </a:r>
          </a:p>
          <a:p>
            <a:pPr lvl="1"/>
            <a:r>
              <a:rPr lang="ja-JP" altLang="en-US" dirty="0"/>
              <a:t>価格が顧客を決定する</a:t>
            </a:r>
          </a:p>
          <a:p>
            <a:pPr lvl="1"/>
            <a:r>
              <a:rPr lang="ja-JP" altLang="en-US" dirty="0"/>
              <a:t>課金は最初の検証</a:t>
            </a:r>
          </a:p>
          <a:p>
            <a:r>
              <a:rPr lang="ja-JP" altLang="en-US" dirty="0"/>
              <a:t>コスト</a:t>
            </a:r>
            <a:r>
              <a:rPr lang="ja-JP" altLang="en-US" dirty="0" smtClean="0"/>
              <a:t>構造</a:t>
            </a:r>
            <a:endParaRPr lang="ja-JP" altLang="en-US" dirty="0"/>
          </a:p>
          <a:p>
            <a:pPr lvl="1"/>
            <a:r>
              <a:rPr lang="ja-JP" altLang="en-US" dirty="0"/>
              <a:t>３０</a:t>
            </a:r>
            <a:r>
              <a:rPr lang="en-US" altLang="ja-JP" dirty="0"/>
              <a:t>〜</a:t>
            </a:r>
            <a:r>
              <a:rPr lang="ja-JP" altLang="en-US" dirty="0"/>
              <a:t>５０人にインタビューしてかかるコストは？</a:t>
            </a:r>
          </a:p>
          <a:p>
            <a:pPr lvl="1"/>
            <a:r>
              <a:rPr lang="en-US" altLang="ja-JP" dirty="0"/>
              <a:t>MVP</a:t>
            </a:r>
            <a:r>
              <a:rPr lang="ja-JP" altLang="en-US" dirty="0"/>
              <a:t>を構築してローンチするのにかかるコストは？</a:t>
            </a:r>
          </a:p>
          <a:p>
            <a:pPr lvl="1"/>
            <a:r>
              <a:rPr lang="ja-JP" altLang="en-US" dirty="0"/>
              <a:t>固定費と変動費の両面から見たバーンレート（資本金の消費率）は？</a:t>
            </a:r>
          </a:p>
        </p:txBody>
      </p:sp>
    </p:spTree>
    <p:extLst>
      <p:ext uri="{BB962C8B-B14F-4D97-AF65-F5344CB8AC3E}">
        <p14:creationId xmlns:p14="http://schemas.microsoft.com/office/powerpoint/2010/main" val="40935127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4438952" y="3345758"/>
            <a:ext cx="4552648" cy="2762941"/>
          </a:xfrm>
          <a:prstGeom prst="rect">
            <a:avLst/>
          </a:prstGeom>
        </p:spPr>
      </p:pic>
      <p:sp>
        <p:nvSpPr>
          <p:cNvPr id="2" name="タイトル 1"/>
          <p:cNvSpPr>
            <a:spLocks noGrp="1"/>
          </p:cNvSpPr>
          <p:nvPr>
            <p:ph type="title"/>
          </p:nvPr>
        </p:nvSpPr>
        <p:spPr/>
        <p:txBody>
          <a:bodyPr>
            <a:normAutofit/>
          </a:bodyPr>
          <a:lstStyle/>
          <a:p>
            <a:r>
              <a:rPr lang="ja-JP" altLang="en-US" dirty="0"/>
              <a:t>プラン</a:t>
            </a:r>
            <a:r>
              <a:rPr lang="en-US" altLang="ja-JP" dirty="0"/>
              <a:t>A</a:t>
            </a:r>
            <a:r>
              <a:rPr lang="ja-JP" altLang="en-US" dirty="0"/>
              <a:t>を文書化する</a:t>
            </a:r>
            <a:br>
              <a:rPr lang="ja-JP" altLang="en-US" dirty="0"/>
            </a:br>
            <a:r>
              <a:rPr lang="ja-JP" altLang="en-US" dirty="0" smtClean="0"/>
              <a:t>リーンキャンパスを作る</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主要指標</a:t>
            </a:r>
            <a:endParaRPr lang="en-US" altLang="ja-JP" dirty="0" smtClean="0"/>
          </a:p>
          <a:p>
            <a:pPr lvl="1"/>
            <a:r>
              <a:rPr lang="ja-JP" altLang="en-US" dirty="0" smtClean="0"/>
              <a:t>獲得</a:t>
            </a:r>
            <a:endParaRPr lang="ja-JP" altLang="en-US" dirty="0"/>
          </a:p>
          <a:p>
            <a:pPr lvl="1"/>
            <a:r>
              <a:rPr lang="ja-JP" altLang="en-US" dirty="0"/>
              <a:t>活性化（アクティベーション）</a:t>
            </a:r>
          </a:p>
          <a:p>
            <a:pPr lvl="1"/>
            <a:r>
              <a:rPr lang="ja-JP" altLang="en-US" dirty="0"/>
              <a:t>定着</a:t>
            </a:r>
          </a:p>
          <a:p>
            <a:pPr lvl="1"/>
            <a:r>
              <a:rPr lang="ja-JP" altLang="en-US" dirty="0"/>
              <a:t>収益</a:t>
            </a:r>
          </a:p>
          <a:p>
            <a:pPr lvl="1"/>
            <a:r>
              <a:rPr lang="ja-JP" altLang="en-US" dirty="0"/>
              <a:t>紹介</a:t>
            </a:r>
          </a:p>
        </p:txBody>
      </p:sp>
    </p:spTree>
    <p:extLst>
      <p:ext uri="{BB962C8B-B14F-4D97-AF65-F5344CB8AC3E}">
        <p14:creationId xmlns:p14="http://schemas.microsoft.com/office/powerpoint/2010/main" val="18699421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1"/>
          <p:cNvSpPr>
            <a:spLocks noGrp="1"/>
          </p:cNvSpPr>
          <p:nvPr>
            <p:ph type="title"/>
          </p:nvPr>
        </p:nvSpPr>
        <p:spPr/>
        <p:txBody>
          <a:bodyPr/>
          <a:lstStyle/>
          <a:p>
            <a:r>
              <a:rPr lang="ja-JP" altLang="en-US" dirty="0" smtClean="0"/>
              <a:t>海賊指標</a:t>
            </a:r>
            <a:r>
              <a:rPr lang="en-US" altLang="ja-JP" dirty="0" smtClean="0"/>
              <a:t>(AARRR)</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1651905320"/>
              </p:ext>
            </p:extLst>
          </p:nvPr>
        </p:nvGraphicFramePr>
        <p:xfrm>
          <a:off x="4109984" y="1517521"/>
          <a:ext cx="4823522" cy="51888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図表 7"/>
          <p:cNvGraphicFramePr/>
          <p:nvPr>
            <p:extLst>
              <p:ext uri="{D42A27DB-BD31-4B8C-83A1-F6EECF244321}">
                <p14:modId xmlns:p14="http://schemas.microsoft.com/office/powerpoint/2010/main" val="2197022750"/>
              </p:ext>
            </p:extLst>
          </p:nvPr>
        </p:nvGraphicFramePr>
        <p:xfrm>
          <a:off x="114702" y="1996295"/>
          <a:ext cx="4466753"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0059642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4523618" y="3397142"/>
            <a:ext cx="4467981" cy="2711558"/>
          </a:xfrm>
          <a:prstGeom prst="rect">
            <a:avLst/>
          </a:prstGeom>
        </p:spPr>
      </p:pic>
      <p:sp>
        <p:nvSpPr>
          <p:cNvPr id="2" name="タイトル 1"/>
          <p:cNvSpPr>
            <a:spLocks noGrp="1"/>
          </p:cNvSpPr>
          <p:nvPr>
            <p:ph type="title"/>
          </p:nvPr>
        </p:nvSpPr>
        <p:spPr/>
        <p:txBody>
          <a:bodyPr>
            <a:normAutofit/>
          </a:bodyPr>
          <a:lstStyle/>
          <a:p>
            <a:r>
              <a:rPr lang="ja-JP" altLang="en-US" dirty="0"/>
              <a:t>プラン</a:t>
            </a:r>
            <a:r>
              <a:rPr lang="en-US" altLang="ja-JP" dirty="0"/>
              <a:t>A</a:t>
            </a:r>
            <a:r>
              <a:rPr lang="ja-JP" altLang="en-US" dirty="0"/>
              <a:t>を文書化する</a:t>
            </a:r>
            <a:br>
              <a:rPr lang="ja-JP" altLang="en-US" dirty="0"/>
            </a:br>
            <a:r>
              <a:rPr lang="ja-JP" altLang="en-US" dirty="0" smtClean="0"/>
              <a:t>リーンキャンパスを作る</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圧倒的な優位性</a:t>
            </a:r>
            <a:endParaRPr lang="en-US" altLang="ja-JP" dirty="0" smtClean="0"/>
          </a:p>
          <a:p>
            <a:pPr lvl="1"/>
            <a:r>
              <a:rPr lang="ja-JP" altLang="en-US" dirty="0" smtClean="0"/>
              <a:t>内部</a:t>
            </a:r>
            <a:r>
              <a:rPr lang="ja-JP" altLang="en-US" dirty="0"/>
              <a:t>情報</a:t>
            </a:r>
          </a:p>
          <a:p>
            <a:pPr lvl="1"/>
            <a:r>
              <a:rPr lang="ja-JP" altLang="en-US" dirty="0"/>
              <a:t>正当な「専門家」の支持</a:t>
            </a:r>
          </a:p>
          <a:p>
            <a:pPr lvl="1"/>
            <a:r>
              <a:rPr lang="ja-JP" altLang="en-US" dirty="0"/>
              <a:t>ドリームチーム</a:t>
            </a:r>
          </a:p>
          <a:p>
            <a:pPr lvl="1"/>
            <a:r>
              <a:rPr lang="ja-JP" altLang="en-US" dirty="0"/>
              <a:t>その人の信頼性</a:t>
            </a:r>
          </a:p>
          <a:p>
            <a:pPr lvl="1"/>
            <a:r>
              <a:rPr lang="ja-JP" altLang="en-US" dirty="0"/>
              <a:t>巨大なネットワーク効果</a:t>
            </a:r>
          </a:p>
          <a:p>
            <a:pPr lvl="1"/>
            <a:r>
              <a:rPr lang="ja-JP" altLang="en-US" dirty="0"/>
              <a:t>コミュニティ</a:t>
            </a:r>
          </a:p>
          <a:p>
            <a:pPr lvl="1"/>
            <a:r>
              <a:rPr lang="ja-JP" altLang="en-US" dirty="0"/>
              <a:t>既存顧客</a:t>
            </a:r>
          </a:p>
          <a:p>
            <a:pPr lvl="1"/>
            <a:r>
              <a:rPr lang="en-US" altLang="ja-JP" dirty="0"/>
              <a:t>SEO</a:t>
            </a:r>
            <a:r>
              <a:rPr lang="ja-JP" altLang="en-US" dirty="0"/>
              <a:t>ランキング</a:t>
            </a:r>
          </a:p>
        </p:txBody>
      </p:sp>
    </p:spTree>
    <p:extLst>
      <p:ext uri="{BB962C8B-B14F-4D97-AF65-F5344CB8AC3E}">
        <p14:creationId xmlns:p14="http://schemas.microsoft.com/office/powerpoint/2010/main" val="21351923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400" dirty="0"/>
              <a:t>プランで最もリスクの高い部分を</a:t>
            </a:r>
            <a:r>
              <a:rPr lang="ja-JP" altLang="en-US" sz="2400" dirty="0" smtClean="0"/>
              <a:t>見つける</a:t>
            </a:r>
            <a:endParaRPr lang="ja-JP" altLang="en-US" sz="2400"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652109933"/>
              </p:ext>
            </p:extLst>
          </p:nvPr>
        </p:nvGraphicFramePr>
        <p:xfrm>
          <a:off x="457200" y="1752600"/>
          <a:ext cx="7620000" cy="4373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028328"/>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stretch>
            <a:fillRect/>
          </a:stretch>
        </p:blipFill>
        <p:spPr>
          <a:xfrm>
            <a:off x="4426856" y="3338418"/>
            <a:ext cx="4564743" cy="2770282"/>
          </a:xfrm>
          <a:prstGeom prst="rect">
            <a:avLst/>
          </a:prstGeom>
        </p:spPr>
      </p:pic>
      <p:sp>
        <p:nvSpPr>
          <p:cNvPr id="2" name="タイトル 1"/>
          <p:cNvSpPr>
            <a:spLocks noGrp="1"/>
          </p:cNvSpPr>
          <p:nvPr>
            <p:ph type="title"/>
          </p:nvPr>
        </p:nvSpPr>
        <p:spPr/>
        <p:txBody>
          <a:bodyPr>
            <a:noAutofit/>
          </a:bodyPr>
          <a:lstStyle/>
          <a:p>
            <a:r>
              <a:rPr lang="ja-JP" altLang="en-US" sz="2400" dirty="0" smtClean="0"/>
              <a:t>プランで最もリスクの高い部分を見つける</a:t>
            </a:r>
            <a:br>
              <a:rPr lang="ja-JP" altLang="en-US" sz="2400" dirty="0" smtClean="0"/>
            </a:br>
            <a:r>
              <a:rPr lang="ja-JP" altLang="en-US" sz="2400" dirty="0" smtClean="0"/>
              <a:t>リスクの優先順位をつける</a:t>
            </a:r>
            <a:endParaRPr kumimoji="1" lang="ja-JP" altLang="en-US" sz="2400" dirty="0"/>
          </a:p>
        </p:txBody>
      </p:sp>
      <p:sp>
        <p:nvSpPr>
          <p:cNvPr id="3" name="コンテンツ プレースホルダー 2"/>
          <p:cNvSpPr>
            <a:spLocks noGrp="1"/>
          </p:cNvSpPr>
          <p:nvPr>
            <p:ph idx="1"/>
          </p:nvPr>
        </p:nvSpPr>
        <p:spPr/>
        <p:txBody>
          <a:bodyPr>
            <a:normAutofit/>
          </a:bodyPr>
          <a:lstStyle/>
          <a:p>
            <a:r>
              <a:rPr lang="ja-JP" altLang="en-US" dirty="0"/>
              <a:t>製品リスク</a:t>
            </a:r>
            <a:r>
              <a:rPr lang="en-US" altLang="ja-JP" dirty="0"/>
              <a:t>(</a:t>
            </a:r>
            <a:r>
              <a:rPr lang="en-US" altLang="ja-JP" dirty="0" err="1"/>
              <a:t>P:Product</a:t>
            </a:r>
            <a:r>
              <a:rPr lang="en-US" altLang="ja-JP" dirty="0"/>
              <a:t> risk)</a:t>
            </a:r>
          </a:p>
          <a:p>
            <a:pPr lvl="1"/>
            <a:r>
              <a:rPr lang="ja-JP" altLang="en-US" dirty="0"/>
              <a:t>正しい製品を作る</a:t>
            </a:r>
          </a:p>
          <a:p>
            <a:r>
              <a:rPr lang="ja-JP" altLang="en-US" dirty="0"/>
              <a:t>顧客リスク</a:t>
            </a:r>
            <a:r>
              <a:rPr lang="en-US" altLang="ja-JP" dirty="0"/>
              <a:t>(</a:t>
            </a:r>
            <a:r>
              <a:rPr lang="en-US" altLang="ja-JP" dirty="0" err="1"/>
              <a:t>C:Customer</a:t>
            </a:r>
            <a:r>
              <a:rPr lang="en-US" altLang="ja-JP" dirty="0"/>
              <a:t> risk)</a:t>
            </a:r>
          </a:p>
          <a:p>
            <a:pPr lvl="1"/>
            <a:r>
              <a:rPr lang="ja-JP" altLang="en-US" dirty="0"/>
              <a:t>顧客への経路を作る</a:t>
            </a:r>
          </a:p>
          <a:p>
            <a:r>
              <a:rPr lang="ja-JP" altLang="en-US" dirty="0"/>
              <a:t>市場リスク</a:t>
            </a:r>
            <a:r>
              <a:rPr lang="en-US" altLang="ja-JP" dirty="0"/>
              <a:t>(</a:t>
            </a:r>
            <a:r>
              <a:rPr lang="en-US" altLang="ja-JP" dirty="0" err="1"/>
              <a:t>M:Market</a:t>
            </a:r>
            <a:r>
              <a:rPr lang="en-US" altLang="ja-JP" dirty="0"/>
              <a:t> risk)</a:t>
            </a:r>
          </a:p>
          <a:p>
            <a:pPr lvl="1"/>
            <a:r>
              <a:rPr lang="ja-JP" altLang="en-US" dirty="0"/>
              <a:t>実現可能なビジネスを作る</a:t>
            </a:r>
          </a:p>
        </p:txBody>
      </p:sp>
    </p:spTree>
    <p:extLst>
      <p:ext uri="{BB962C8B-B14F-4D97-AF65-F5344CB8AC3E}">
        <p14:creationId xmlns:p14="http://schemas.microsoft.com/office/powerpoint/2010/main" val="15670740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2400" dirty="0" smtClean="0"/>
              <a:t>プランで最もリスクの高い部分を見つける</a:t>
            </a:r>
            <a:br>
              <a:rPr lang="ja-JP" altLang="en-US" sz="2400" dirty="0" smtClean="0"/>
            </a:br>
            <a:r>
              <a:rPr lang="ja-JP" altLang="en-US" sz="2400" dirty="0" smtClean="0"/>
              <a:t>ビジネスモデルインタビュー</a:t>
            </a:r>
            <a:endParaRPr kumimoji="1" lang="ja-JP" altLang="en-US" sz="2400" dirty="0"/>
          </a:p>
        </p:txBody>
      </p:sp>
      <p:sp>
        <p:nvSpPr>
          <p:cNvPr id="4" name="コンテンツ プレースホルダー 3"/>
          <p:cNvSpPr>
            <a:spLocks noGrp="1"/>
          </p:cNvSpPr>
          <p:nvPr>
            <p:ph idx="1"/>
          </p:nvPr>
        </p:nvSpPr>
        <p:spPr/>
        <p:txBody>
          <a:bodyPr>
            <a:normAutofit/>
          </a:bodyPr>
          <a:lstStyle/>
          <a:p>
            <a:r>
              <a:rPr lang="ja-JP" altLang="en-US" dirty="0"/>
              <a:t>ビジネスモデルの比較</a:t>
            </a:r>
          </a:p>
          <a:p>
            <a:r>
              <a:rPr lang="ja-JP" altLang="en-US" dirty="0" smtClean="0"/>
              <a:t>外部の意見を求める</a:t>
            </a:r>
          </a:p>
          <a:p>
            <a:r>
              <a:rPr lang="ja-JP" altLang="en-US" dirty="0" smtClean="0"/>
              <a:t>実験の準備</a:t>
            </a:r>
          </a:p>
          <a:p>
            <a:pPr marL="457200" lvl="1" indent="0">
              <a:buNone/>
            </a:pPr>
            <a:endParaRPr lang="ja-JP" altLang="en-US" dirty="0" smtClean="0"/>
          </a:p>
        </p:txBody>
      </p:sp>
    </p:spTree>
    <p:extLst>
      <p:ext uri="{BB962C8B-B14F-4D97-AF65-F5344CB8AC3E}">
        <p14:creationId xmlns:p14="http://schemas.microsoft.com/office/powerpoint/2010/main" val="2696505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stretch>
            <a:fillRect/>
          </a:stretch>
        </p:blipFill>
        <p:spPr>
          <a:xfrm>
            <a:off x="4547810" y="3411822"/>
            <a:ext cx="4443790" cy="2696877"/>
          </a:xfrm>
          <a:prstGeom prst="rect">
            <a:avLst/>
          </a:prstGeom>
        </p:spPr>
      </p:pic>
      <p:sp>
        <p:nvSpPr>
          <p:cNvPr id="2" name="タイトル 1"/>
          <p:cNvSpPr>
            <a:spLocks noGrp="1"/>
          </p:cNvSpPr>
          <p:nvPr>
            <p:ph type="title"/>
          </p:nvPr>
        </p:nvSpPr>
        <p:spPr/>
        <p:txBody>
          <a:bodyPr>
            <a:noAutofit/>
          </a:bodyPr>
          <a:lstStyle/>
          <a:p>
            <a:r>
              <a:rPr lang="ja-JP" altLang="en-US" sz="2400" dirty="0" smtClean="0"/>
              <a:t>プランで最もリスクの高い部分を見つける</a:t>
            </a:r>
            <a:br>
              <a:rPr lang="ja-JP" altLang="en-US" sz="2400" dirty="0" smtClean="0"/>
            </a:br>
            <a:r>
              <a:rPr lang="ja-JP" altLang="en-US" sz="2400" dirty="0" smtClean="0"/>
              <a:t>ビジネスモデルインタビュー</a:t>
            </a:r>
            <a:endParaRPr kumimoji="1" lang="ja-JP" altLang="en-US" sz="2400" dirty="0"/>
          </a:p>
        </p:txBody>
      </p:sp>
      <p:sp>
        <p:nvSpPr>
          <p:cNvPr id="4" name="コンテンツ プレースホルダー 3"/>
          <p:cNvSpPr>
            <a:spLocks noGrp="1"/>
          </p:cNvSpPr>
          <p:nvPr>
            <p:ph idx="1"/>
          </p:nvPr>
        </p:nvSpPr>
        <p:spPr/>
        <p:txBody>
          <a:bodyPr>
            <a:normAutofit/>
          </a:bodyPr>
          <a:lstStyle/>
          <a:p>
            <a:r>
              <a:rPr lang="ja-JP" altLang="en-US" dirty="0" smtClean="0"/>
              <a:t>製品のリスク：正しい製品を作る</a:t>
            </a:r>
            <a:endParaRPr lang="en-US" altLang="ja-JP" dirty="0" smtClean="0"/>
          </a:p>
          <a:p>
            <a:pPr lvl="1"/>
            <a:r>
              <a:rPr lang="ja-JP" altLang="en-US" dirty="0" smtClean="0"/>
              <a:t>解決</a:t>
            </a:r>
            <a:r>
              <a:rPr lang="ja-JP" altLang="en-US" dirty="0"/>
              <a:t>に値する課題かどうか確認する。</a:t>
            </a:r>
          </a:p>
          <a:p>
            <a:pPr lvl="1"/>
            <a:r>
              <a:rPr lang="ja-JP" altLang="en-US" dirty="0"/>
              <a:t>最小限のソリューション</a:t>
            </a:r>
            <a:r>
              <a:rPr lang="en-US" altLang="ja-JP" dirty="0"/>
              <a:t>(MVP)</a:t>
            </a:r>
            <a:r>
              <a:rPr lang="ja-JP" altLang="en-US" dirty="0"/>
              <a:t>を決定する。</a:t>
            </a:r>
          </a:p>
          <a:p>
            <a:pPr lvl="1"/>
            <a:r>
              <a:rPr lang="en-US" altLang="ja-JP" dirty="0"/>
              <a:t>MVP</a:t>
            </a:r>
            <a:r>
              <a:rPr lang="ja-JP" altLang="en-US" dirty="0"/>
              <a:t>を構築して、小規模に検証する</a:t>
            </a:r>
            <a:r>
              <a:rPr lang="en-US" altLang="ja-JP" dirty="0"/>
              <a:t>(UVP</a:t>
            </a:r>
            <a:r>
              <a:rPr lang="ja-JP" altLang="en-US" dirty="0"/>
              <a:t>デモ</a:t>
            </a:r>
            <a:r>
              <a:rPr lang="en-US" altLang="ja-JP" dirty="0"/>
              <a:t>)</a:t>
            </a:r>
            <a:r>
              <a:rPr lang="ja-JP" altLang="en-US" dirty="0"/>
              <a:t>。</a:t>
            </a:r>
          </a:p>
          <a:p>
            <a:pPr lvl="1"/>
            <a:r>
              <a:rPr lang="ja-JP" altLang="en-US" dirty="0"/>
              <a:t>大規模に検証する。</a:t>
            </a:r>
            <a:endParaRPr lang="ja-JP" altLang="en-US" dirty="0" smtClean="0"/>
          </a:p>
        </p:txBody>
      </p:sp>
    </p:spTree>
    <p:extLst>
      <p:ext uri="{BB962C8B-B14F-4D97-AF65-F5344CB8AC3E}">
        <p14:creationId xmlns:p14="http://schemas.microsoft.com/office/powerpoint/2010/main" val="19637925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3"/>
          <a:stretch>
            <a:fillRect/>
          </a:stretch>
        </p:blipFill>
        <p:spPr>
          <a:xfrm>
            <a:off x="4596190" y="3441184"/>
            <a:ext cx="4395410" cy="2667516"/>
          </a:xfrm>
          <a:prstGeom prst="rect">
            <a:avLst/>
          </a:prstGeom>
        </p:spPr>
      </p:pic>
      <p:sp>
        <p:nvSpPr>
          <p:cNvPr id="2" name="タイトル 1"/>
          <p:cNvSpPr>
            <a:spLocks noGrp="1"/>
          </p:cNvSpPr>
          <p:nvPr>
            <p:ph type="title"/>
          </p:nvPr>
        </p:nvSpPr>
        <p:spPr/>
        <p:txBody>
          <a:bodyPr>
            <a:noAutofit/>
          </a:bodyPr>
          <a:lstStyle/>
          <a:p>
            <a:r>
              <a:rPr lang="ja-JP" altLang="en-US" sz="2400" dirty="0" smtClean="0"/>
              <a:t>プランで最もリスクの高い部分を見つける</a:t>
            </a:r>
            <a:br>
              <a:rPr lang="ja-JP" altLang="en-US" sz="2400" dirty="0" smtClean="0"/>
            </a:br>
            <a:r>
              <a:rPr lang="ja-JP" altLang="en-US" sz="2400" dirty="0" smtClean="0"/>
              <a:t>ビジネスモデルインタビュー</a:t>
            </a:r>
            <a:endParaRPr kumimoji="1" lang="ja-JP" altLang="en-US" sz="2400" dirty="0"/>
          </a:p>
        </p:txBody>
      </p:sp>
      <p:sp>
        <p:nvSpPr>
          <p:cNvPr id="4" name="コンテンツ プレースホルダー 3"/>
          <p:cNvSpPr>
            <a:spLocks noGrp="1"/>
          </p:cNvSpPr>
          <p:nvPr>
            <p:ph idx="1"/>
          </p:nvPr>
        </p:nvSpPr>
        <p:spPr/>
        <p:txBody>
          <a:bodyPr>
            <a:normAutofit/>
          </a:bodyPr>
          <a:lstStyle/>
          <a:p>
            <a:r>
              <a:rPr lang="ja-JP" altLang="en-US" dirty="0" smtClean="0"/>
              <a:t>顧客リスク：顧客への経路を作る</a:t>
            </a:r>
            <a:endParaRPr lang="en-US" altLang="ja-JP" dirty="0" smtClean="0"/>
          </a:p>
          <a:p>
            <a:pPr lvl="1"/>
            <a:r>
              <a:rPr lang="ja-JP" altLang="en-US" dirty="0" smtClean="0"/>
              <a:t>不満</a:t>
            </a:r>
            <a:r>
              <a:rPr lang="ja-JP" altLang="en-US" dirty="0"/>
              <a:t>を持っている人を特定する。</a:t>
            </a:r>
          </a:p>
          <a:p>
            <a:pPr lvl="1"/>
            <a:r>
              <a:rPr lang="ja-JP" altLang="en-US" dirty="0"/>
              <a:t>製品を今すぐにほしいと思うアーリーアダプターに範囲を狭める。</a:t>
            </a:r>
          </a:p>
          <a:p>
            <a:pPr lvl="1"/>
            <a:r>
              <a:rPr lang="ja-JP" altLang="en-US" dirty="0"/>
              <a:t>アウトバウンドチャネルから開始しても構わない。</a:t>
            </a:r>
          </a:p>
          <a:p>
            <a:pPr lvl="1"/>
            <a:r>
              <a:rPr lang="ja-JP" altLang="en-US" dirty="0"/>
              <a:t>ただし、少しずつ拡大可能なインバウンドチャネルも構築／開発する。早ければ早いほどよい。</a:t>
            </a:r>
            <a:endParaRPr lang="ja-JP" altLang="en-US" dirty="0" smtClean="0"/>
          </a:p>
        </p:txBody>
      </p:sp>
    </p:spTree>
    <p:extLst>
      <p:ext uri="{BB962C8B-B14F-4D97-AF65-F5344CB8AC3E}">
        <p14:creationId xmlns:p14="http://schemas.microsoft.com/office/powerpoint/2010/main" val="11437757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stretch>
            <a:fillRect/>
          </a:stretch>
        </p:blipFill>
        <p:spPr>
          <a:xfrm>
            <a:off x="4511524" y="3389336"/>
            <a:ext cx="4480076" cy="2757464"/>
          </a:xfrm>
          <a:prstGeom prst="rect">
            <a:avLst/>
          </a:prstGeom>
        </p:spPr>
      </p:pic>
      <p:sp>
        <p:nvSpPr>
          <p:cNvPr id="2" name="タイトル 1"/>
          <p:cNvSpPr>
            <a:spLocks noGrp="1"/>
          </p:cNvSpPr>
          <p:nvPr>
            <p:ph type="title"/>
          </p:nvPr>
        </p:nvSpPr>
        <p:spPr/>
        <p:txBody>
          <a:bodyPr>
            <a:noAutofit/>
          </a:bodyPr>
          <a:lstStyle/>
          <a:p>
            <a:r>
              <a:rPr lang="ja-JP" altLang="en-US" sz="2400" dirty="0" smtClean="0"/>
              <a:t>プランで最もリスクの高い部分を見つける</a:t>
            </a:r>
            <a:br>
              <a:rPr lang="ja-JP" altLang="en-US" sz="2400" dirty="0" smtClean="0"/>
            </a:br>
            <a:r>
              <a:rPr lang="ja-JP" altLang="en-US" sz="2400" dirty="0" smtClean="0"/>
              <a:t>ビジネスモデルインタビュー</a:t>
            </a:r>
            <a:endParaRPr kumimoji="1" lang="ja-JP" altLang="en-US" sz="2400" dirty="0"/>
          </a:p>
        </p:txBody>
      </p:sp>
      <p:sp>
        <p:nvSpPr>
          <p:cNvPr id="4" name="コンテンツ プレースホルダー 3"/>
          <p:cNvSpPr>
            <a:spLocks noGrp="1"/>
          </p:cNvSpPr>
          <p:nvPr>
            <p:ph idx="1"/>
          </p:nvPr>
        </p:nvSpPr>
        <p:spPr/>
        <p:txBody>
          <a:bodyPr>
            <a:normAutofit/>
          </a:bodyPr>
          <a:lstStyle/>
          <a:p>
            <a:r>
              <a:rPr lang="ja-JP" altLang="en-US" dirty="0" smtClean="0"/>
              <a:t>市場リスク：実現可能なビジネスを作る</a:t>
            </a:r>
            <a:endParaRPr lang="en-US" altLang="ja-JP" dirty="0" smtClean="0"/>
          </a:p>
          <a:p>
            <a:pPr lvl="1"/>
            <a:r>
              <a:rPr lang="ja-JP" altLang="en-US" dirty="0"/>
              <a:t>既存の代替品から競合他社を特定し、ソリューションの価格を設定</a:t>
            </a:r>
            <a:r>
              <a:rPr lang="ja-JP" altLang="en-US" dirty="0" smtClean="0"/>
              <a:t>する。</a:t>
            </a:r>
          </a:p>
          <a:p>
            <a:pPr lvl="1"/>
            <a:r>
              <a:rPr lang="ja-JP" altLang="en-US" dirty="0"/>
              <a:t>顧客の声を聞いて、価格をテストする（口約束）。</a:t>
            </a:r>
          </a:p>
          <a:p>
            <a:pPr lvl="1"/>
            <a:r>
              <a:rPr lang="ja-JP" altLang="en-US" dirty="0"/>
              <a:t>顧客の行動を見て、価格をテスト</a:t>
            </a:r>
            <a:r>
              <a:rPr lang="ja-JP" altLang="en-US" dirty="0" smtClean="0"/>
              <a:t>する。</a:t>
            </a:r>
          </a:p>
          <a:p>
            <a:pPr lvl="1"/>
            <a:r>
              <a:rPr lang="ja-JP" altLang="en-US" dirty="0"/>
              <a:t>ビジネスモデルがうまくいくように、コスト構造を最適化する</a:t>
            </a:r>
            <a:r>
              <a:rPr lang="ja-JP" altLang="en-US" dirty="0" smtClean="0"/>
              <a:t>。</a:t>
            </a:r>
          </a:p>
        </p:txBody>
      </p:sp>
    </p:spTree>
    <p:extLst>
      <p:ext uri="{BB962C8B-B14F-4D97-AF65-F5344CB8AC3E}">
        <p14:creationId xmlns:p14="http://schemas.microsoft.com/office/powerpoint/2010/main" val="3894900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イントロ</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6000" dirty="0" smtClean="0"/>
              <a:t>たくさんのスタートアップ企業が生まれて</a:t>
            </a:r>
            <a:endParaRPr lang="en-US" altLang="ja-JP" sz="6000" dirty="0" smtClean="0"/>
          </a:p>
          <a:p>
            <a:r>
              <a:rPr lang="ja-JP" altLang="en-US" sz="6000" dirty="0" smtClean="0"/>
              <a:t>そして消えていきました</a:t>
            </a:r>
            <a:endParaRPr kumimoji="1" lang="ja-JP" altLang="en-US" sz="6000" dirty="0"/>
          </a:p>
        </p:txBody>
      </p:sp>
    </p:spTree>
    <p:extLst>
      <p:ext uri="{BB962C8B-B14F-4D97-AF65-F5344CB8AC3E}">
        <p14:creationId xmlns:p14="http://schemas.microsoft.com/office/powerpoint/2010/main" val="10315097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プランを体系的にテスト</a:t>
            </a:r>
            <a:r>
              <a:rPr lang="ja-JP" altLang="en-US" dirty="0" smtClean="0"/>
              <a:t>する</a:t>
            </a:r>
            <a:endParaRPr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3574614915"/>
              </p:ext>
            </p:extLst>
          </p:nvPr>
        </p:nvGraphicFramePr>
        <p:xfrm>
          <a:off x="457200" y="1752600"/>
          <a:ext cx="7620000" cy="4373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1821909"/>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図形グループ 33"/>
          <p:cNvGrpSpPr/>
          <p:nvPr/>
        </p:nvGrpSpPr>
        <p:grpSpPr>
          <a:xfrm>
            <a:off x="2283630" y="5406572"/>
            <a:ext cx="6814688" cy="1432090"/>
            <a:chOff x="868719" y="5115339"/>
            <a:chExt cx="8229600" cy="1729430"/>
          </a:xfrm>
        </p:grpSpPr>
        <p:grpSp>
          <p:nvGrpSpPr>
            <p:cNvPr id="20" name="図形グループ 19"/>
            <p:cNvGrpSpPr/>
            <p:nvPr/>
          </p:nvGrpSpPr>
          <p:grpSpPr>
            <a:xfrm>
              <a:off x="872067" y="5115339"/>
              <a:ext cx="7613302" cy="878458"/>
              <a:chOff x="460548" y="3500152"/>
              <a:chExt cx="7613302" cy="878458"/>
            </a:xfrm>
          </p:grpSpPr>
          <p:sp>
            <p:nvSpPr>
              <p:cNvPr id="21" name="フリーフォーム 20"/>
              <p:cNvSpPr/>
              <p:nvPr/>
            </p:nvSpPr>
            <p:spPr>
              <a:xfrm>
                <a:off x="460548" y="3500152"/>
                <a:ext cx="1464096" cy="878458"/>
              </a:xfrm>
              <a:custGeom>
                <a:avLst/>
                <a:gdLst>
                  <a:gd name="connsiteX0" fmla="*/ 0 w 1464096"/>
                  <a:gd name="connsiteY0" fmla="*/ 87846 h 878458"/>
                  <a:gd name="connsiteX1" fmla="*/ 87846 w 1464096"/>
                  <a:gd name="connsiteY1" fmla="*/ 0 h 878458"/>
                  <a:gd name="connsiteX2" fmla="*/ 1376250 w 1464096"/>
                  <a:gd name="connsiteY2" fmla="*/ 0 h 878458"/>
                  <a:gd name="connsiteX3" fmla="*/ 1464096 w 1464096"/>
                  <a:gd name="connsiteY3" fmla="*/ 87846 h 878458"/>
                  <a:gd name="connsiteX4" fmla="*/ 1464096 w 1464096"/>
                  <a:gd name="connsiteY4" fmla="*/ 790612 h 878458"/>
                  <a:gd name="connsiteX5" fmla="*/ 1376250 w 1464096"/>
                  <a:gd name="connsiteY5" fmla="*/ 878458 h 878458"/>
                  <a:gd name="connsiteX6" fmla="*/ 87846 w 1464096"/>
                  <a:gd name="connsiteY6" fmla="*/ 878458 h 878458"/>
                  <a:gd name="connsiteX7" fmla="*/ 0 w 1464096"/>
                  <a:gd name="connsiteY7" fmla="*/ 790612 h 878458"/>
                  <a:gd name="connsiteX8" fmla="*/ 0 w 1464096"/>
                  <a:gd name="connsiteY8" fmla="*/ 87846 h 87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096" h="878458">
                    <a:moveTo>
                      <a:pt x="0" y="87846"/>
                    </a:moveTo>
                    <a:cubicBezTo>
                      <a:pt x="0" y="39330"/>
                      <a:pt x="39330" y="0"/>
                      <a:pt x="87846" y="0"/>
                    </a:cubicBezTo>
                    <a:lnTo>
                      <a:pt x="1376250" y="0"/>
                    </a:lnTo>
                    <a:cubicBezTo>
                      <a:pt x="1424766" y="0"/>
                      <a:pt x="1464096" y="39330"/>
                      <a:pt x="1464096" y="87846"/>
                    </a:cubicBezTo>
                    <a:lnTo>
                      <a:pt x="1464096" y="790612"/>
                    </a:lnTo>
                    <a:cubicBezTo>
                      <a:pt x="1464096" y="839128"/>
                      <a:pt x="1424766" y="878458"/>
                      <a:pt x="1376250" y="878458"/>
                    </a:cubicBezTo>
                    <a:lnTo>
                      <a:pt x="87846" y="878458"/>
                    </a:lnTo>
                    <a:cubicBezTo>
                      <a:pt x="39330" y="878458"/>
                      <a:pt x="0" y="839128"/>
                      <a:pt x="0" y="790612"/>
                    </a:cubicBezTo>
                    <a:lnTo>
                      <a:pt x="0" y="87846"/>
                    </a:lnTo>
                    <a:close/>
                  </a:path>
                </a:pathLst>
              </a:custGeom>
              <a:solidFill>
                <a:srgbClr val="008000"/>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6689" tIns="86689" rIns="86689" bIns="86689" numCol="1" spcCol="1270" anchor="ctr" anchorCtr="0">
                <a:noAutofit/>
              </a:bodyPr>
              <a:lstStyle/>
              <a:p>
                <a:pPr lvl="0" algn="ctr" defTabSz="711200">
                  <a:lnSpc>
                    <a:spcPct val="90000"/>
                  </a:lnSpc>
                  <a:spcBef>
                    <a:spcPct val="0"/>
                  </a:spcBef>
                  <a:spcAft>
                    <a:spcPct val="35000"/>
                  </a:spcAft>
                </a:pPr>
                <a:r>
                  <a:rPr kumimoji="1" lang="ja-JP" altLang="en-US" sz="1200" kern="1200" dirty="0" smtClean="0"/>
                  <a:t>課題を理解する</a:t>
                </a:r>
                <a:endParaRPr kumimoji="1" lang="ja-JP" altLang="en-US" sz="1200" kern="1200" dirty="0"/>
              </a:p>
            </p:txBody>
          </p:sp>
          <p:sp>
            <p:nvSpPr>
              <p:cNvPr id="22" name="フリーフォーム 21"/>
              <p:cNvSpPr/>
              <p:nvPr/>
            </p:nvSpPr>
            <p:spPr>
              <a:xfrm>
                <a:off x="2071054" y="3757833"/>
                <a:ext cx="310388" cy="363095"/>
              </a:xfrm>
              <a:custGeom>
                <a:avLst/>
                <a:gdLst>
                  <a:gd name="connsiteX0" fmla="*/ 0 w 310388"/>
                  <a:gd name="connsiteY0" fmla="*/ 72619 h 363095"/>
                  <a:gd name="connsiteX1" fmla="*/ 155194 w 310388"/>
                  <a:gd name="connsiteY1" fmla="*/ 72619 h 363095"/>
                  <a:gd name="connsiteX2" fmla="*/ 155194 w 310388"/>
                  <a:gd name="connsiteY2" fmla="*/ 0 h 363095"/>
                  <a:gd name="connsiteX3" fmla="*/ 310388 w 310388"/>
                  <a:gd name="connsiteY3" fmla="*/ 181548 h 363095"/>
                  <a:gd name="connsiteX4" fmla="*/ 155194 w 310388"/>
                  <a:gd name="connsiteY4" fmla="*/ 363095 h 363095"/>
                  <a:gd name="connsiteX5" fmla="*/ 155194 w 310388"/>
                  <a:gd name="connsiteY5" fmla="*/ 290476 h 363095"/>
                  <a:gd name="connsiteX6" fmla="*/ 0 w 310388"/>
                  <a:gd name="connsiteY6" fmla="*/ 290476 h 363095"/>
                  <a:gd name="connsiteX7" fmla="*/ 0 w 310388"/>
                  <a:gd name="connsiteY7" fmla="*/ 72619 h 36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388" h="363095">
                    <a:moveTo>
                      <a:pt x="0" y="72619"/>
                    </a:moveTo>
                    <a:lnTo>
                      <a:pt x="155194" y="72619"/>
                    </a:lnTo>
                    <a:lnTo>
                      <a:pt x="155194" y="0"/>
                    </a:lnTo>
                    <a:lnTo>
                      <a:pt x="310388" y="181548"/>
                    </a:lnTo>
                    <a:lnTo>
                      <a:pt x="155194" y="363095"/>
                    </a:lnTo>
                    <a:lnTo>
                      <a:pt x="155194" y="290476"/>
                    </a:lnTo>
                    <a:lnTo>
                      <a:pt x="0" y="290476"/>
                    </a:lnTo>
                    <a:lnTo>
                      <a:pt x="0" y="7261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1">
                <a:schemeClr val="accent1">
                  <a:tint val="60000"/>
                  <a:hueOff val="0"/>
                  <a:satOff val="0"/>
                  <a:lumOff val="0"/>
                  <a:alphaOff val="0"/>
                </a:schemeClr>
              </a:effectRef>
              <a:fontRef idx="minor">
                <a:schemeClr val="lt1"/>
              </a:fontRef>
            </p:style>
            <p:txBody>
              <a:bodyPr spcFirstLastPara="0" vert="horz" wrap="square" lIns="0" tIns="72619" rIns="93116" bIns="72619" numCol="1" spcCol="1270" anchor="ctr" anchorCtr="0">
                <a:noAutofit/>
              </a:bodyPr>
              <a:lstStyle/>
              <a:p>
                <a:pPr lvl="0" algn="ctr" defTabSz="666750">
                  <a:lnSpc>
                    <a:spcPct val="90000"/>
                  </a:lnSpc>
                  <a:spcBef>
                    <a:spcPct val="0"/>
                  </a:spcBef>
                  <a:spcAft>
                    <a:spcPct val="35000"/>
                  </a:spcAft>
                </a:pPr>
                <a:endParaRPr kumimoji="1" lang="ja-JP" altLang="en-US" sz="1200" kern="1200"/>
              </a:p>
            </p:txBody>
          </p:sp>
          <p:sp>
            <p:nvSpPr>
              <p:cNvPr id="23" name="フリーフォーム 22"/>
              <p:cNvSpPr/>
              <p:nvPr/>
            </p:nvSpPr>
            <p:spPr>
              <a:xfrm>
                <a:off x="2510283" y="3500152"/>
                <a:ext cx="1464096" cy="878458"/>
              </a:xfrm>
              <a:custGeom>
                <a:avLst/>
                <a:gdLst>
                  <a:gd name="connsiteX0" fmla="*/ 0 w 1464096"/>
                  <a:gd name="connsiteY0" fmla="*/ 87846 h 878458"/>
                  <a:gd name="connsiteX1" fmla="*/ 87846 w 1464096"/>
                  <a:gd name="connsiteY1" fmla="*/ 0 h 878458"/>
                  <a:gd name="connsiteX2" fmla="*/ 1376250 w 1464096"/>
                  <a:gd name="connsiteY2" fmla="*/ 0 h 878458"/>
                  <a:gd name="connsiteX3" fmla="*/ 1464096 w 1464096"/>
                  <a:gd name="connsiteY3" fmla="*/ 87846 h 878458"/>
                  <a:gd name="connsiteX4" fmla="*/ 1464096 w 1464096"/>
                  <a:gd name="connsiteY4" fmla="*/ 790612 h 878458"/>
                  <a:gd name="connsiteX5" fmla="*/ 1376250 w 1464096"/>
                  <a:gd name="connsiteY5" fmla="*/ 878458 h 878458"/>
                  <a:gd name="connsiteX6" fmla="*/ 87846 w 1464096"/>
                  <a:gd name="connsiteY6" fmla="*/ 878458 h 878458"/>
                  <a:gd name="connsiteX7" fmla="*/ 0 w 1464096"/>
                  <a:gd name="connsiteY7" fmla="*/ 790612 h 878458"/>
                  <a:gd name="connsiteX8" fmla="*/ 0 w 1464096"/>
                  <a:gd name="connsiteY8" fmla="*/ 87846 h 87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096" h="878458">
                    <a:moveTo>
                      <a:pt x="0" y="87846"/>
                    </a:moveTo>
                    <a:cubicBezTo>
                      <a:pt x="0" y="39330"/>
                      <a:pt x="39330" y="0"/>
                      <a:pt x="87846" y="0"/>
                    </a:cubicBezTo>
                    <a:lnTo>
                      <a:pt x="1376250" y="0"/>
                    </a:lnTo>
                    <a:cubicBezTo>
                      <a:pt x="1424766" y="0"/>
                      <a:pt x="1464096" y="39330"/>
                      <a:pt x="1464096" y="87846"/>
                    </a:cubicBezTo>
                    <a:lnTo>
                      <a:pt x="1464096" y="790612"/>
                    </a:lnTo>
                    <a:cubicBezTo>
                      <a:pt x="1464096" y="839128"/>
                      <a:pt x="1424766" y="878458"/>
                      <a:pt x="1376250" y="878458"/>
                    </a:cubicBezTo>
                    <a:lnTo>
                      <a:pt x="87846" y="878458"/>
                    </a:lnTo>
                    <a:cubicBezTo>
                      <a:pt x="39330" y="878458"/>
                      <a:pt x="0" y="839128"/>
                      <a:pt x="0" y="790612"/>
                    </a:cubicBezTo>
                    <a:lnTo>
                      <a:pt x="0" y="87846"/>
                    </a:lnTo>
                    <a:close/>
                  </a:path>
                </a:pathLst>
              </a:custGeom>
              <a:solidFill>
                <a:srgbClr val="FF0000"/>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6689" tIns="86689" rIns="86689" bIns="86689" numCol="1" spcCol="1270" anchor="ctr" anchorCtr="0">
                <a:noAutofit/>
              </a:bodyPr>
              <a:lstStyle/>
              <a:p>
                <a:pPr lvl="0" algn="ctr" defTabSz="711200">
                  <a:lnSpc>
                    <a:spcPct val="90000"/>
                  </a:lnSpc>
                  <a:spcBef>
                    <a:spcPct val="0"/>
                  </a:spcBef>
                  <a:spcAft>
                    <a:spcPct val="35000"/>
                  </a:spcAft>
                </a:pPr>
                <a:r>
                  <a:rPr kumimoji="1" lang="ja-JP" altLang="en-US" sz="1200" kern="1200" dirty="0" smtClean="0"/>
                  <a:t>ソリューションを</a:t>
                </a:r>
                <a:br>
                  <a:rPr kumimoji="1" lang="ja-JP" altLang="en-US" sz="1200" kern="1200" dirty="0" smtClean="0"/>
                </a:br>
                <a:r>
                  <a:rPr kumimoji="1" lang="ja-JP" altLang="en-US" sz="1200" kern="1200" dirty="0" smtClean="0"/>
                  <a:t>決定する</a:t>
                </a:r>
                <a:endParaRPr kumimoji="1" lang="ja-JP" altLang="en-US" sz="1200" kern="1200" dirty="0"/>
              </a:p>
            </p:txBody>
          </p:sp>
          <p:sp>
            <p:nvSpPr>
              <p:cNvPr id="24" name="フリーフォーム 23"/>
              <p:cNvSpPr/>
              <p:nvPr/>
            </p:nvSpPr>
            <p:spPr>
              <a:xfrm>
                <a:off x="4120790" y="3757833"/>
                <a:ext cx="310388" cy="363095"/>
              </a:xfrm>
              <a:custGeom>
                <a:avLst/>
                <a:gdLst>
                  <a:gd name="connsiteX0" fmla="*/ 0 w 310388"/>
                  <a:gd name="connsiteY0" fmla="*/ 72619 h 363095"/>
                  <a:gd name="connsiteX1" fmla="*/ 155194 w 310388"/>
                  <a:gd name="connsiteY1" fmla="*/ 72619 h 363095"/>
                  <a:gd name="connsiteX2" fmla="*/ 155194 w 310388"/>
                  <a:gd name="connsiteY2" fmla="*/ 0 h 363095"/>
                  <a:gd name="connsiteX3" fmla="*/ 310388 w 310388"/>
                  <a:gd name="connsiteY3" fmla="*/ 181548 h 363095"/>
                  <a:gd name="connsiteX4" fmla="*/ 155194 w 310388"/>
                  <a:gd name="connsiteY4" fmla="*/ 363095 h 363095"/>
                  <a:gd name="connsiteX5" fmla="*/ 155194 w 310388"/>
                  <a:gd name="connsiteY5" fmla="*/ 290476 h 363095"/>
                  <a:gd name="connsiteX6" fmla="*/ 0 w 310388"/>
                  <a:gd name="connsiteY6" fmla="*/ 290476 h 363095"/>
                  <a:gd name="connsiteX7" fmla="*/ 0 w 310388"/>
                  <a:gd name="connsiteY7" fmla="*/ 72619 h 36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388" h="363095">
                    <a:moveTo>
                      <a:pt x="0" y="72619"/>
                    </a:moveTo>
                    <a:lnTo>
                      <a:pt x="155194" y="72619"/>
                    </a:lnTo>
                    <a:lnTo>
                      <a:pt x="155194" y="0"/>
                    </a:lnTo>
                    <a:lnTo>
                      <a:pt x="310388" y="181548"/>
                    </a:lnTo>
                    <a:lnTo>
                      <a:pt x="155194" y="363095"/>
                    </a:lnTo>
                    <a:lnTo>
                      <a:pt x="155194" y="290476"/>
                    </a:lnTo>
                    <a:lnTo>
                      <a:pt x="0" y="290476"/>
                    </a:lnTo>
                    <a:lnTo>
                      <a:pt x="0" y="7261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1">
                <a:schemeClr val="accent1">
                  <a:tint val="60000"/>
                  <a:hueOff val="0"/>
                  <a:satOff val="0"/>
                  <a:lumOff val="0"/>
                  <a:alphaOff val="0"/>
                </a:schemeClr>
              </a:effectRef>
              <a:fontRef idx="minor">
                <a:schemeClr val="lt1"/>
              </a:fontRef>
            </p:style>
            <p:txBody>
              <a:bodyPr spcFirstLastPara="0" vert="horz" wrap="square" lIns="0" tIns="72619" rIns="93116" bIns="72619" numCol="1" spcCol="1270" anchor="ctr" anchorCtr="0">
                <a:noAutofit/>
              </a:bodyPr>
              <a:lstStyle/>
              <a:p>
                <a:pPr lvl="0" algn="ctr" defTabSz="666750">
                  <a:lnSpc>
                    <a:spcPct val="90000"/>
                  </a:lnSpc>
                  <a:spcBef>
                    <a:spcPct val="0"/>
                  </a:spcBef>
                  <a:spcAft>
                    <a:spcPct val="35000"/>
                  </a:spcAft>
                </a:pPr>
                <a:endParaRPr kumimoji="1" lang="ja-JP" altLang="en-US" sz="1200" kern="1200"/>
              </a:p>
            </p:txBody>
          </p:sp>
          <p:sp>
            <p:nvSpPr>
              <p:cNvPr id="25" name="フリーフォーム 24"/>
              <p:cNvSpPr/>
              <p:nvPr/>
            </p:nvSpPr>
            <p:spPr>
              <a:xfrm>
                <a:off x="4560019" y="3500152"/>
                <a:ext cx="1464096" cy="878458"/>
              </a:xfrm>
              <a:custGeom>
                <a:avLst/>
                <a:gdLst>
                  <a:gd name="connsiteX0" fmla="*/ 0 w 1464096"/>
                  <a:gd name="connsiteY0" fmla="*/ 87846 h 878458"/>
                  <a:gd name="connsiteX1" fmla="*/ 87846 w 1464096"/>
                  <a:gd name="connsiteY1" fmla="*/ 0 h 878458"/>
                  <a:gd name="connsiteX2" fmla="*/ 1376250 w 1464096"/>
                  <a:gd name="connsiteY2" fmla="*/ 0 h 878458"/>
                  <a:gd name="connsiteX3" fmla="*/ 1464096 w 1464096"/>
                  <a:gd name="connsiteY3" fmla="*/ 87846 h 878458"/>
                  <a:gd name="connsiteX4" fmla="*/ 1464096 w 1464096"/>
                  <a:gd name="connsiteY4" fmla="*/ 790612 h 878458"/>
                  <a:gd name="connsiteX5" fmla="*/ 1376250 w 1464096"/>
                  <a:gd name="connsiteY5" fmla="*/ 878458 h 878458"/>
                  <a:gd name="connsiteX6" fmla="*/ 87846 w 1464096"/>
                  <a:gd name="connsiteY6" fmla="*/ 878458 h 878458"/>
                  <a:gd name="connsiteX7" fmla="*/ 0 w 1464096"/>
                  <a:gd name="connsiteY7" fmla="*/ 790612 h 878458"/>
                  <a:gd name="connsiteX8" fmla="*/ 0 w 1464096"/>
                  <a:gd name="connsiteY8" fmla="*/ 87846 h 87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096" h="878458">
                    <a:moveTo>
                      <a:pt x="0" y="87846"/>
                    </a:moveTo>
                    <a:cubicBezTo>
                      <a:pt x="0" y="39330"/>
                      <a:pt x="39330" y="0"/>
                      <a:pt x="87846" y="0"/>
                    </a:cubicBezTo>
                    <a:lnTo>
                      <a:pt x="1376250" y="0"/>
                    </a:lnTo>
                    <a:cubicBezTo>
                      <a:pt x="1424766" y="0"/>
                      <a:pt x="1464096" y="39330"/>
                      <a:pt x="1464096" y="87846"/>
                    </a:cubicBezTo>
                    <a:lnTo>
                      <a:pt x="1464096" y="790612"/>
                    </a:lnTo>
                    <a:cubicBezTo>
                      <a:pt x="1464096" y="839128"/>
                      <a:pt x="1424766" y="878458"/>
                      <a:pt x="1376250" y="878458"/>
                    </a:cubicBezTo>
                    <a:lnTo>
                      <a:pt x="87846" y="878458"/>
                    </a:lnTo>
                    <a:cubicBezTo>
                      <a:pt x="39330" y="878458"/>
                      <a:pt x="0" y="839128"/>
                      <a:pt x="0" y="790612"/>
                    </a:cubicBezTo>
                    <a:lnTo>
                      <a:pt x="0" y="87846"/>
                    </a:lnTo>
                    <a:close/>
                  </a:path>
                </a:pathLst>
              </a:custGeom>
              <a:solidFill>
                <a:srgbClr val="FF0000"/>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6689" tIns="86689" rIns="86689" bIns="86689" numCol="1" spcCol="1270" anchor="ctr" anchorCtr="0">
                <a:noAutofit/>
              </a:bodyPr>
              <a:lstStyle/>
              <a:p>
                <a:pPr lvl="0" algn="ctr" defTabSz="711200">
                  <a:lnSpc>
                    <a:spcPct val="90000"/>
                  </a:lnSpc>
                  <a:spcBef>
                    <a:spcPct val="0"/>
                  </a:spcBef>
                  <a:spcAft>
                    <a:spcPct val="35000"/>
                  </a:spcAft>
                </a:pPr>
                <a:r>
                  <a:rPr kumimoji="1" lang="ja-JP" altLang="en-US" sz="1200" kern="1200" dirty="0" smtClean="0"/>
                  <a:t>定性的に</a:t>
                </a:r>
                <a:br>
                  <a:rPr kumimoji="1" lang="ja-JP" altLang="en-US" sz="1200" kern="1200" dirty="0" smtClean="0"/>
                </a:br>
                <a:r>
                  <a:rPr kumimoji="1" lang="ja-JP" altLang="en-US" sz="1200" kern="1200" dirty="0" smtClean="0"/>
                  <a:t>検証する</a:t>
                </a:r>
                <a:endParaRPr kumimoji="1" lang="ja-JP" altLang="en-US" sz="1200" kern="1200" dirty="0"/>
              </a:p>
            </p:txBody>
          </p:sp>
          <p:sp>
            <p:nvSpPr>
              <p:cNvPr id="26" name="フリーフォーム 25"/>
              <p:cNvSpPr/>
              <p:nvPr/>
            </p:nvSpPr>
            <p:spPr>
              <a:xfrm>
                <a:off x="6170525" y="3757833"/>
                <a:ext cx="310388" cy="363095"/>
              </a:xfrm>
              <a:custGeom>
                <a:avLst/>
                <a:gdLst>
                  <a:gd name="connsiteX0" fmla="*/ 0 w 310388"/>
                  <a:gd name="connsiteY0" fmla="*/ 72619 h 363095"/>
                  <a:gd name="connsiteX1" fmla="*/ 155194 w 310388"/>
                  <a:gd name="connsiteY1" fmla="*/ 72619 h 363095"/>
                  <a:gd name="connsiteX2" fmla="*/ 155194 w 310388"/>
                  <a:gd name="connsiteY2" fmla="*/ 0 h 363095"/>
                  <a:gd name="connsiteX3" fmla="*/ 310388 w 310388"/>
                  <a:gd name="connsiteY3" fmla="*/ 181548 h 363095"/>
                  <a:gd name="connsiteX4" fmla="*/ 155194 w 310388"/>
                  <a:gd name="connsiteY4" fmla="*/ 363095 h 363095"/>
                  <a:gd name="connsiteX5" fmla="*/ 155194 w 310388"/>
                  <a:gd name="connsiteY5" fmla="*/ 290476 h 363095"/>
                  <a:gd name="connsiteX6" fmla="*/ 0 w 310388"/>
                  <a:gd name="connsiteY6" fmla="*/ 290476 h 363095"/>
                  <a:gd name="connsiteX7" fmla="*/ 0 w 310388"/>
                  <a:gd name="connsiteY7" fmla="*/ 72619 h 36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388" h="363095">
                    <a:moveTo>
                      <a:pt x="0" y="72619"/>
                    </a:moveTo>
                    <a:lnTo>
                      <a:pt x="155194" y="72619"/>
                    </a:lnTo>
                    <a:lnTo>
                      <a:pt x="155194" y="0"/>
                    </a:lnTo>
                    <a:lnTo>
                      <a:pt x="310388" y="181548"/>
                    </a:lnTo>
                    <a:lnTo>
                      <a:pt x="155194" y="363095"/>
                    </a:lnTo>
                    <a:lnTo>
                      <a:pt x="155194" y="290476"/>
                    </a:lnTo>
                    <a:lnTo>
                      <a:pt x="0" y="290476"/>
                    </a:lnTo>
                    <a:lnTo>
                      <a:pt x="0" y="7261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1">
                <a:schemeClr val="accent1">
                  <a:tint val="60000"/>
                  <a:hueOff val="0"/>
                  <a:satOff val="0"/>
                  <a:lumOff val="0"/>
                  <a:alphaOff val="0"/>
                </a:schemeClr>
              </a:effectRef>
              <a:fontRef idx="minor">
                <a:schemeClr val="lt1"/>
              </a:fontRef>
            </p:style>
            <p:txBody>
              <a:bodyPr spcFirstLastPara="0" vert="horz" wrap="square" lIns="0" tIns="72619" rIns="93116" bIns="72619" numCol="1" spcCol="1270" anchor="ctr" anchorCtr="0">
                <a:noAutofit/>
              </a:bodyPr>
              <a:lstStyle/>
              <a:p>
                <a:pPr lvl="0" algn="ctr" defTabSz="666750">
                  <a:lnSpc>
                    <a:spcPct val="90000"/>
                  </a:lnSpc>
                  <a:spcBef>
                    <a:spcPct val="0"/>
                  </a:spcBef>
                  <a:spcAft>
                    <a:spcPct val="35000"/>
                  </a:spcAft>
                </a:pPr>
                <a:endParaRPr kumimoji="1" lang="ja-JP" altLang="en-US" sz="1200" kern="1200"/>
              </a:p>
            </p:txBody>
          </p:sp>
          <p:sp>
            <p:nvSpPr>
              <p:cNvPr id="27" name="フリーフォーム 26"/>
              <p:cNvSpPr/>
              <p:nvPr/>
            </p:nvSpPr>
            <p:spPr>
              <a:xfrm>
                <a:off x="6609754" y="3500152"/>
                <a:ext cx="1464096" cy="878458"/>
              </a:xfrm>
              <a:custGeom>
                <a:avLst/>
                <a:gdLst>
                  <a:gd name="connsiteX0" fmla="*/ 0 w 1464096"/>
                  <a:gd name="connsiteY0" fmla="*/ 87846 h 878458"/>
                  <a:gd name="connsiteX1" fmla="*/ 87846 w 1464096"/>
                  <a:gd name="connsiteY1" fmla="*/ 0 h 878458"/>
                  <a:gd name="connsiteX2" fmla="*/ 1376250 w 1464096"/>
                  <a:gd name="connsiteY2" fmla="*/ 0 h 878458"/>
                  <a:gd name="connsiteX3" fmla="*/ 1464096 w 1464096"/>
                  <a:gd name="connsiteY3" fmla="*/ 87846 h 878458"/>
                  <a:gd name="connsiteX4" fmla="*/ 1464096 w 1464096"/>
                  <a:gd name="connsiteY4" fmla="*/ 790612 h 878458"/>
                  <a:gd name="connsiteX5" fmla="*/ 1376250 w 1464096"/>
                  <a:gd name="connsiteY5" fmla="*/ 878458 h 878458"/>
                  <a:gd name="connsiteX6" fmla="*/ 87846 w 1464096"/>
                  <a:gd name="connsiteY6" fmla="*/ 878458 h 878458"/>
                  <a:gd name="connsiteX7" fmla="*/ 0 w 1464096"/>
                  <a:gd name="connsiteY7" fmla="*/ 790612 h 878458"/>
                  <a:gd name="connsiteX8" fmla="*/ 0 w 1464096"/>
                  <a:gd name="connsiteY8" fmla="*/ 87846 h 87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096" h="878458">
                    <a:moveTo>
                      <a:pt x="0" y="87846"/>
                    </a:moveTo>
                    <a:cubicBezTo>
                      <a:pt x="0" y="39330"/>
                      <a:pt x="39330" y="0"/>
                      <a:pt x="87846" y="0"/>
                    </a:cubicBezTo>
                    <a:lnTo>
                      <a:pt x="1376250" y="0"/>
                    </a:lnTo>
                    <a:cubicBezTo>
                      <a:pt x="1424766" y="0"/>
                      <a:pt x="1464096" y="39330"/>
                      <a:pt x="1464096" y="87846"/>
                    </a:cubicBezTo>
                    <a:lnTo>
                      <a:pt x="1464096" y="790612"/>
                    </a:lnTo>
                    <a:cubicBezTo>
                      <a:pt x="1464096" y="839128"/>
                      <a:pt x="1424766" y="878458"/>
                      <a:pt x="1376250" y="878458"/>
                    </a:cubicBezTo>
                    <a:lnTo>
                      <a:pt x="87846" y="878458"/>
                    </a:lnTo>
                    <a:cubicBezTo>
                      <a:pt x="39330" y="878458"/>
                      <a:pt x="0" y="839128"/>
                      <a:pt x="0" y="790612"/>
                    </a:cubicBezTo>
                    <a:lnTo>
                      <a:pt x="0" y="87846"/>
                    </a:lnTo>
                    <a:close/>
                  </a:path>
                </a:pathLst>
              </a:custGeom>
              <a:solidFill>
                <a:srgbClr val="FF0000"/>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6689" tIns="86689" rIns="86689" bIns="86689" numCol="1" spcCol="1270" anchor="ctr" anchorCtr="0">
                <a:noAutofit/>
              </a:bodyPr>
              <a:lstStyle/>
              <a:p>
                <a:pPr lvl="0" algn="ctr" defTabSz="711200">
                  <a:lnSpc>
                    <a:spcPct val="90000"/>
                  </a:lnSpc>
                  <a:spcBef>
                    <a:spcPct val="0"/>
                  </a:spcBef>
                  <a:spcAft>
                    <a:spcPct val="35000"/>
                  </a:spcAft>
                </a:pPr>
                <a:r>
                  <a:rPr kumimoji="1" lang="ja-JP" altLang="en-US" sz="1200" kern="1200" dirty="0" smtClean="0"/>
                  <a:t>定量的に</a:t>
                </a:r>
                <a:br>
                  <a:rPr kumimoji="1" lang="ja-JP" altLang="en-US" sz="1200" kern="1200" dirty="0" smtClean="0"/>
                </a:br>
                <a:r>
                  <a:rPr kumimoji="1" lang="ja-JP" altLang="en-US" sz="1200" kern="1200" dirty="0" smtClean="0"/>
                  <a:t>検証する</a:t>
                </a:r>
                <a:endParaRPr kumimoji="1" lang="ja-JP" altLang="en-US" sz="1200" kern="1200" dirty="0"/>
              </a:p>
            </p:txBody>
          </p:sp>
        </p:grpSp>
        <p:sp>
          <p:nvSpPr>
            <p:cNvPr id="28" name="テキスト ボックス 27"/>
            <p:cNvSpPr txBox="1"/>
            <p:nvPr/>
          </p:nvSpPr>
          <p:spPr>
            <a:xfrm>
              <a:off x="1681633" y="6510258"/>
              <a:ext cx="1829323" cy="334511"/>
            </a:xfrm>
            <a:prstGeom prst="rect">
              <a:avLst/>
            </a:prstGeom>
            <a:noFill/>
          </p:spPr>
          <p:txBody>
            <a:bodyPr wrap="none" rtlCol="0">
              <a:spAutoFit/>
            </a:bodyPr>
            <a:lstStyle/>
            <a:p>
              <a:r>
                <a:rPr kumimoji="1" lang="en-US" altLang="ja-JP" sz="1200" dirty="0" smtClean="0"/>
                <a:t>Problem/Solution Fit</a:t>
              </a:r>
              <a:endParaRPr kumimoji="1" lang="ja-JP" altLang="en-US" sz="1200" dirty="0"/>
            </a:p>
          </p:txBody>
        </p:sp>
        <p:sp>
          <p:nvSpPr>
            <p:cNvPr id="29" name="テキスト ボックス 28"/>
            <p:cNvSpPr txBox="1"/>
            <p:nvPr/>
          </p:nvSpPr>
          <p:spPr>
            <a:xfrm>
              <a:off x="6243701" y="6510258"/>
              <a:ext cx="1704371" cy="334511"/>
            </a:xfrm>
            <a:prstGeom prst="rect">
              <a:avLst/>
            </a:prstGeom>
            <a:noFill/>
          </p:spPr>
          <p:txBody>
            <a:bodyPr wrap="none" rtlCol="0">
              <a:spAutoFit/>
            </a:bodyPr>
            <a:lstStyle/>
            <a:p>
              <a:r>
                <a:rPr lang="en-US" altLang="ja-JP" sz="1200" dirty="0" smtClean="0"/>
                <a:t>Product/Market Fit</a:t>
              </a:r>
              <a:endParaRPr kumimoji="1" lang="ja-JP" altLang="en-US" sz="1200" dirty="0"/>
            </a:p>
          </p:txBody>
        </p:sp>
        <p:cxnSp>
          <p:nvCxnSpPr>
            <p:cNvPr id="30" name="直線矢印コネクタ 29"/>
            <p:cNvCxnSpPr/>
            <p:nvPr/>
          </p:nvCxnSpPr>
          <p:spPr>
            <a:xfrm>
              <a:off x="868719" y="6378110"/>
              <a:ext cx="4123719"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1" name="直線矢印コネクタ 30"/>
            <p:cNvCxnSpPr/>
            <p:nvPr/>
          </p:nvCxnSpPr>
          <p:spPr>
            <a:xfrm>
              <a:off x="4992438" y="6378110"/>
              <a:ext cx="4105881"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sp>
        <p:nvSpPr>
          <p:cNvPr id="2" name="タイトル 1"/>
          <p:cNvSpPr>
            <a:spLocks noGrp="1"/>
          </p:cNvSpPr>
          <p:nvPr>
            <p:ph type="title"/>
          </p:nvPr>
        </p:nvSpPr>
        <p:spPr/>
        <p:txBody>
          <a:bodyPr>
            <a:noAutofit/>
          </a:bodyPr>
          <a:lstStyle/>
          <a:p>
            <a:r>
              <a:rPr lang="ja-JP" altLang="en-US" sz="3600" dirty="0" smtClean="0"/>
              <a:t>プランを体系的にテストする</a:t>
            </a:r>
            <a:br>
              <a:rPr lang="ja-JP" altLang="en-US" sz="3600" dirty="0" smtClean="0"/>
            </a:br>
            <a:r>
              <a:rPr lang="ja-JP" altLang="en-US" sz="3600" dirty="0" smtClean="0"/>
              <a:t>課題を理解する</a:t>
            </a:r>
            <a:endParaRPr kumimoji="1" lang="ja-JP" altLang="en-US" sz="3600" dirty="0"/>
          </a:p>
        </p:txBody>
      </p:sp>
      <p:sp>
        <p:nvSpPr>
          <p:cNvPr id="4" name="コンテンツ プレースホルダー 3"/>
          <p:cNvSpPr>
            <a:spLocks noGrp="1"/>
          </p:cNvSpPr>
          <p:nvPr>
            <p:ph idx="1"/>
          </p:nvPr>
        </p:nvSpPr>
        <p:spPr/>
        <p:txBody>
          <a:bodyPr>
            <a:normAutofit/>
          </a:bodyPr>
          <a:lstStyle/>
          <a:p>
            <a:r>
              <a:rPr lang="ja-JP" altLang="en-US" dirty="0"/>
              <a:t>顧客インタビューの準備</a:t>
            </a:r>
          </a:p>
          <a:p>
            <a:r>
              <a:rPr lang="ja-JP" altLang="en-US" dirty="0" smtClean="0"/>
              <a:t>見込み客</a:t>
            </a:r>
            <a:r>
              <a:rPr lang="ja-JP" altLang="en-US" dirty="0"/>
              <a:t>を見つける</a:t>
            </a:r>
          </a:p>
          <a:p>
            <a:r>
              <a:rPr lang="ja-JP" altLang="en-US" dirty="0" smtClean="0"/>
              <a:t>課題インタビュー</a:t>
            </a:r>
            <a:endParaRPr lang="ja-JP" altLang="en-US" dirty="0"/>
          </a:p>
          <a:p>
            <a:pPr lvl="1"/>
            <a:r>
              <a:rPr lang="ja-JP" altLang="en-US" dirty="0"/>
              <a:t>製品リスク：何を解決するのか？（課題）</a:t>
            </a:r>
          </a:p>
          <a:p>
            <a:pPr lvl="1"/>
            <a:r>
              <a:rPr lang="ja-JP" altLang="en-US" dirty="0"/>
              <a:t>市場リスク：競合は誰なのか？（既存の代替品）</a:t>
            </a:r>
          </a:p>
          <a:p>
            <a:pPr lvl="1"/>
            <a:r>
              <a:rPr lang="ja-JP" altLang="en-US" dirty="0"/>
              <a:t>顧客リスク：誰が困っているのか？（顧客セグメント）</a:t>
            </a:r>
          </a:p>
          <a:p>
            <a:endParaRPr lang="ja-JP" altLang="en-US" dirty="0" smtClean="0"/>
          </a:p>
        </p:txBody>
      </p:sp>
    </p:spTree>
    <p:extLst>
      <p:ext uri="{BB962C8B-B14F-4D97-AF65-F5344CB8AC3E}">
        <p14:creationId xmlns:p14="http://schemas.microsoft.com/office/powerpoint/2010/main" val="19251637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図形グループ 17"/>
          <p:cNvGrpSpPr/>
          <p:nvPr/>
        </p:nvGrpSpPr>
        <p:grpSpPr>
          <a:xfrm>
            <a:off x="2283630" y="5406572"/>
            <a:ext cx="6814688" cy="1432090"/>
            <a:chOff x="868719" y="5115339"/>
            <a:chExt cx="8229600" cy="1729430"/>
          </a:xfrm>
        </p:grpSpPr>
        <p:grpSp>
          <p:nvGrpSpPr>
            <p:cNvPr id="19" name="図形グループ 18"/>
            <p:cNvGrpSpPr/>
            <p:nvPr/>
          </p:nvGrpSpPr>
          <p:grpSpPr>
            <a:xfrm>
              <a:off x="872067" y="5115339"/>
              <a:ext cx="7613302" cy="878458"/>
              <a:chOff x="460548" y="3500152"/>
              <a:chExt cx="7613302" cy="878458"/>
            </a:xfrm>
          </p:grpSpPr>
          <p:sp>
            <p:nvSpPr>
              <p:cNvPr id="24" name="フリーフォーム 23"/>
              <p:cNvSpPr/>
              <p:nvPr/>
            </p:nvSpPr>
            <p:spPr>
              <a:xfrm>
                <a:off x="460548" y="3500152"/>
                <a:ext cx="1464096" cy="878458"/>
              </a:xfrm>
              <a:custGeom>
                <a:avLst/>
                <a:gdLst>
                  <a:gd name="connsiteX0" fmla="*/ 0 w 1464096"/>
                  <a:gd name="connsiteY0" fmla="*/ 87846 h 878458"/>
                  <a:gd name="connsiteX1" fmla="*/ 87846 w 1464096"/>
                  <a:gd name="connsiteY1" fmla="*/ 0 h 878458"/>
                  <a:gd name="connsiteX2" fmla="*/ 1376250 w 1464096"/>
                  <a:gd name="connsiteY2" fmla="*/ 0 h 878458"/>
                  <a:gd name="connsiteX3" fmla="*/ 1464096 w 1464096"/>
                  <a:gd name="connsiteY3" fmla="*/ 87846 h 878458"/>
                  <a:gd name="connsiteX4" fmla="*/ 1464096 w 1464096"/>
                  <a:gd name="connsiteY4" fmla="*/ 790612 h 878458"/>
                  <a:gd name="connsiteX5" fmla="*/ 1376250 w 1464096"/>
                  <a:gd name="connsiteY5" fmla="*/ 878458 h 878458"/>
                  <a:gd name="connsiteX6" fmla="*/ 87846 w 1464096"/>
                  <a:gd name="connsiteY6" fmla="*/ 878458 h 878458"/>
                  <a:gd name="connsiteX7" fmla="*/ 0 w 1464096"/>
                  <a:gd name="connsiteY7" fmla="*/ 790612 h 878458"/>
                  <a:gd name="connsiteX8" fmla="*/ 0 w 1464096"/>
                  <a:gd name="connsiteY8" fmla="*/ 87846 h 87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096" h="878458">
                    <a:moveTo>
                      <a:pt x="0" y="87846"/>
                    </a:moveTo>
                    <a:cubicBezTo>
                      <a:pt x="0" y="39330"/>
                      <a:pt x="39330" y="0"/>
                      <a:pt x="87846" y="0"/>
                    </a:cubicBezTo>
                    <a:lnTo>
                      <a:pt x="1376250" y="0"/>
                    </a:lnTo>
                    <a:cubicBezTo>
                      <a:pt x="1424766" y="0"/>
                      <a:pt x="1464096" y="39330"/>
                      <a:pt x="1464096" y="87846"/>
                    </a:cubicBezTo>
                    <a:lnTo>
                      <a:pt x="1464096" y="790612"/>
                    </a:lnTo>
                    <a:cubicBezTo>
                      <a:pt x="1464096" y="839128"/>
                      <a:pt x="1424766" y="878458"/>
                      <a:pt x="1376250" y="878458"/>
                    </a:cubicBezTo>
                    <a:lnTo>
                      <a:pt x="87846" y="878458"/>
                    </a:lnTo>
                    <a:cubicBezTo>
                      <a:pt x="39330" y="878458"/>
                      <a:pt x="0" y="839128"/>
                      <a:pt x="0" y="790612"/>
                    </a:cubicBezTo>
                    <a:lnTo>
                      <a:pt x="0" y="87846"/>
                    </a:lnTo>
                    <a:close/>
                  </a:path>
                </a:pathLst>
              </a:custGeom>
              <a:solidFill>
                <a:srgbClr val="008000"/>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6689" tIns="86689" rIns="86689" bIns="86689" numCol="1" spcCol="1270" anchor="ctr" anchorCtr="0">
                <a:noAutofit/>
              </a:bodyPr>
              <a:lstStyle/>
              <a:p>
                <a:pPr lvl="0" algn="ctr" defTabSz="711200">
                  <a:lnSpc>
                    <a:spcPct val="90000"/>
                  </a:lnSpc>
                  <a:spcBef>
                    <a:spcPct val="0"/>
                  </a:spcBef>
                  <a:spcAft>
                    <a:spcPct val="35000"/>
                  </a:spcAft>
                </a:pPr>
                <a:r>
                  <a:rPr kumimoji="1" lang="ja-JP" altLang="en-US" sz="1200" kern="1200" dirty="0" smtClean="0"/>
                  <a:t>課題を理解する</a:t>
                </a:r>
                <a:endParaRPr kumimoji="1" lang="ja-JP" altLang="en-US" sz="1200" kern="1200" dirty="0"/>
              </a:p>
            </p:txBody>
          </p:sp>
          <p:sp>
            <p:nvSpPr>
              <p:cNvPr id="25" name="フリーフォーム 24"/>
              <p:cNvSpPr/>
              <p:nvPr/>
            </p:nvSpPr>
            <p:spPr>
              <a:xfrm>
                <a:off x="2071054" y="3757833"/>
                <a:ext cx="310388" cy="363095"/>
              </a:xfrm>
              <a:custGeom>
                <a:avLst/>
                <a:gdLst>
                  <a:gd name="connsiteX0" fmla="*/ 0 w 310388"/>
                  <a:gd name="connsiteY0" fmla="*/ 72619 h 363095"/>
                  <a:gd name="connsiteX1" fmla="*/ 155194 w 310388"/>
                  <a:gd name="connsiteY1" fmla="*/ 72619 h 363095"/>
                  <a:gd name="connsiteX2" fmla="*/ 155194 w 310388"/>
                  <a:gd name="connsiteY2" fmla="*/ 0 h 363095"/>
                  <a:gd name="connsiteX3" fmla="*/ 310388 w 310388"/>
                  <a:gd name="connsiteY3" fmla="*/ 181548 h 363095"/>
                  <a:gd name="connsiteX4" fmla="*/ 155194 w 310388"/>
                  <a:gd name="connsiteY4" fmla="*/ 363095 h 363095"/>
                  <a:gd name="connsiteX5" fmla="*/ 155194 w 310388"/>
                  <a:gd name="connsiteY5" fmla="*/ 290476 h 363095"/>
                  <a:gd name="connsiteX6" fmla="*/ 0 w 310388"/>
                  <a:gd name="connsiteY6" fmla="*/ 290476 h 363095"/>
                  <a:gd name="connsiteX7" fmla="*/ 0 w 310388"/>
                  <a:gd name="connsiteY7" fmla="*/ 72619 h 36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388" h="363095">
                    <a:moveTo>
                      <a:pt x="0" y="72619"/>
                    </a:moveTo>
                    <a:lnTo>
                      <a:pt x="155194" y="72619"/>
                    </a:lnTo>
                    <a:lnTo>
                      <a:pt x="155194" y="0"/>
                    </a:lnTo>
                    <a:lnTo>
                      <a:pt x="310388" y="181548"/>
                    </a:lnTo>
                    <a:lnTo>
                      <a:pt x="155194" y="363095"/>
                    </a:lnTo>
                    <a:lnTo>
                      <a:pt x="155194" y="290476"/>
                    </a:lnTo>
                    <a:lnTo>
                      <a:pt x="0" y="290476"/>
                    </a:lnTo>
                    <a:lnTo>
                      <a:pt x="0" y="7261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1">
                <a:schemeClr val="accent1">
                  <a:tint val="60000"/>
                  <a:hueOff val="0"/>
                  <a:satOff val="0"/>
                  <a:lumOff val="0"/>
                  <a:alphaOff val="0"/>
                </a:schemeClr>
              </a:effectRef>
              <a:fontRef idx="minor">
                <a:schemeClr val="lt1"/>
              </a:fontRef>
            </p:style>
            <p:txBody>
              <a:bodyPr spcFirstLastPara="0" vert="horz" wrap="square" lIns="0" tIns="72619" rIns="93116" bIns="72619" numCol="1" spcCol="1270" anchor="ctr" anchorCtr="0">
                <a:noAutofit/>
              </a:bodyPr>
              <a:lstStyle/>
              <a:p>
                <a:pPr lvl="0" algn="ctr" defTabSz="666750">
                  <a:lnSpc>
                    <a:spcPct val="90000"/>
                  </a:lnSpc>
                  <a:spcBef>
                    <a:spcPct val="0"/>
                  </a:spcBef>
                  <a:spcAft>
                    <a:spcPct val="35000"/>
                  </a:spcAft>
                </a:pPr>
                <a:endParaRPr kumimoji="1" lang="ja-JP" altLang="en-US" sz="1200" kern="1200"/>
              </a:p>
            </p:txBody>
          </p:sp>
          <p:sp>
            <p:nvSpPr>
              <p:cNvPr id="26" name="フリーフォーム 25"/>
              <p:cNvSpPr/>
              <p:nvPr/>
            </p:nvSpPr>
            <p:spPr>
              <a:xfrm>
                <a:off x="2510283" y="3500152"/>
                <a:ext cx="1464096" cy="878458"/>
              </a:xfrm>
              <a:custGeom>
                <a:avLst/>
                <a:gdLst>
                  <a:gd name="connsiteX0" fmla="*/ 0 w 1464096"/>
                  <a:gd name="connsiteY0" fmla="*/ 87846 h 878458"/>
                  <a:gd name="connsiteX1" fmla="*/ 87846 w 1464096"/>
                  <a:gd name="connsiteY1" fmla="*/ 0 h 878458"/>
                  <a:gd name="connsiteX2" fmla="*/ 1376250 w 1464096"/>
                  <a:gd name="connsiteY2" fmla="*/ 0 h 878458"/>
                  <a:gd name="connsiteX3" fmla="*/ 1464096 w 1464096"/>
                  <a:gd name="connsiteY3" fmla="*/ 87846 h 878458"/>
                  <a:gd name="connsiteX4" fmla="*/ 1464096 w 1464096"/>
                  <a:gd name="connsiteY4" fmla="*/ 790612 h 878458"/>
                  <a:gd name="connsiteX5" fmla="*/ 1376250 w 1464096"/>
                  <a:gd name="connsiteY5" fmla="*/ 878458 h 878458"/>
                  <a:gd name="connsiteX6" fmla="*/ 87846 w 1464096"/>
                  <a:gd name="connsiteY6" fmla="*/ 878458 h 878458"/>
                  <a:gd name="connsiteX7" fmla="*/ 0 w 1464096"/>
                  <a:gd name="connsiteY7" fmla="*/ 790612 h 878458"/>
                  <a:gd name="connsiteX8" fmla="*/ 0 w 1464096"/>
                  <a:gd name="connsiteY8" fmla="*/ 87846 h 87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096" h="878458">
                    <a:moveTo>
                      <a:pt x="0" y="87846"/>
                    </a:moveTo>
                    <a:cubicBezTo>
                      <a:pt x="0" y="39330"/>
                      <a:pt x="39330" y="0"/>
                      <a:pt x="87846" y="0"/>
                    </a:cubicBezTo>
                    <a:lnTo>
                      <a:pt x="1376250" y="0"/>
                    </a:lnTo>
                    <a:cubicBezTo>
                      <a:pt x="1424766" y="0"/>
                      <a:pt x="1464096" y="39330"/>
                      <a:pt x="1464096" y="87846"/>
                    </a:cubicBezTo>
                    <a:lnTo>
                      <a:pt x="1464096" y="790612"/>
                    </a:lnTo>
                    <a:cubicBezTo>
                      <a:pt x="1464096" y="839128"/>
                      <a:pt x="1424766" y="878458"/>
                      <a:pt x="1376250" y="878458"/>
                    </a:cubicBezTo>
                    <a:lnTo>
                      <a:pt x="87846" y="878458"/>
                    </a:lnTo>
                    <a:cubicBezTo>
                      <a:pt x="39330" y="878458"/>
                      <a:pt x="0" y="839128"/>
                      <a:pt x="0" y="790612"/>
                    </a:cubicBezTo>
                    <a:lnTo>
                      <a:pt x="0" y="87846"/>
                    </a:lnTo>
                    <a:close/>
                  </a:path>
                </a:pathLst>
              </a:custGeom>
              <a:solidFill>
                <a:srgbClr val="008000"/>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6689" tIns="86689" rIns="86689" bIns="86689" numCol="1" spcCol="1270" anchor="ctr" anchorCtr="0">
                <a:noAutofit/>
              </a:bodyPr>
              <a:lstStyle/>
              <a:p>
                <a:pPr lvl="0" algn="ctr" defTabSz="711200">
                  <a:lnSpc>
                    <a:spcPct val="90000"/>
                  </a:lnSpc>
                  <a:spcBef>
                    <a:spcPct val="0"/>
                  </a:spcBef>
                  <a:spcAft>
                    <a:spcPct val="35000"/>
                  </a:spcAft>
                </a:pPr>
                <a:r>
                  <a:rPr kumimoji="1" lang="ja-JP" altLang="en-US" sz="1200" kern="1200" dirty="0" smtClean="0"/>
                  <a:t>ソリューションを</a:t>
                </a:r>
                <a:br>
                  <a:rPr kumimoji="1" lang="ja-JP" altLang="en-US" sz="1200" kern="1200" dirty="0" smtClean="0"/>
                </a:br>
                <a:r>
                  <a:rPr kumimoji="1" lang="ja-JP" altLang="en-US" sz="1200" kern="1200" dirty="0" smtClean="0"/>
                  <a:t>決定する</a:t>
                </a:r>
                <a:endParaRPr kumimoji="1" lang="ja-JP" altLang="en-US" sz="1200" kern="1200" dirty="0"/>
              </a:p>
            </p:txBody>
          </p:sp>
          <p:sp>
            <p:nvSpPr>
              <p:cNvPr id="27" name="フリーフォーム 26"/>
              <p:cNvSpPr/>
              <p:nvPr/>
            </p:nvSpPr>
            <p:spPr>
              <a:xfrm>
                <a:off x="4120790" y="3757833"/>
                <a:ext cx="310388" cy="363095"/>
              </a:xfrm>
              <a:custGeom>
                <a:avLst/>
                <a:gdLst>
                  <a:gd name="connsiteX0" fmla="*/ 0 w 310388"/>
                  <a:gd name="connsiteY0" fmla="*/ 72619 h 363095"/>
                  <a:gd name="connsiteX1" fmla="*/ 155194 w 310388"/>
                  <a:gd name="connsiteY1" fmla="*/ 72619 h 363095"/>
                  <a:gd name="connsiteX2" fmla="*/ 155194 w 310388"/>
                  <a:gd name="connsiteY2" fmla="*/ 0 h 363095"/>
                  <a:gd name="connsiteX3" fmla="*/ 310388 w 310388"/>
                  <a:gd name="connsiteY3" fmla="*/ 181548 h 363095"/>
                  <a:gd name="connsiteX4" fmla="*/ 155194 w 310388"/>
                  <a:gd name="connsiteY4" fmla="*/ 363095 h 363095"/>
                  <a:gd name="connsiteX5" fmla="*/ 155194 w 310388"/>
                  <a:gd name="connsiteY5" fmla="*/ 290476 h 363095"/>
                  <a:gd name="connsiteX6" fmla="*/ 0 w 310388"/>
                  <a:gd name="connsiteY6" fmla="*/ 290476 h 363095"/>
                  <a:gd name="connsiteX7" fmla="*/ 0 w 310388"/>
                  <a:gd name="connsiteY7" fmla="*/ 72619 h 36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388" h="363095">
                    <a:moveTo>
                      <a:pt x="0" y="72619"/>
                    </a:moveTo>
                    <a:lnTo>
                      <a:pt x="155194" y="72619"/>
                    </a:lnTo>
                    <a:lnTo>
                      <a:pt x="155194" y="0"/>
                    </a:lnTo>
                    <a:lnTo>
                      <a:pt x="310388" y="181548"/>
                    </a:lnTo>
                    <a:lnTo>
                      <a:pt x="155194" y="363095"/>
                    </a:lnTo>
                    <a:lnTo>
                      <a:pt x="155194" y="290476"/>
                    </a:lnTo>
                    <a:lnTo>
                      <a:pt x="0" y="290476"/>
                    </a:lnTo>
                    <a:lnTo>
                      <a:pt x="0" y="7261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1">
                <a:schemeClr val="accent1">
                  <a:tint val="60000"/>
                  <a:hueOff val="0"/>
                  <a:satOff val="0"/>
                  <a:lumOff val="0"/>
                  <a:alphaOff val="0"/>
                </a:schemeClr>
              </a:effectRef>
              <a:fontRef idx="minor">
                <a:schemeClr val="lt1"/>
              </a:fontRef>
            </p:style>
            <p:txBody>
              <a:bodyPr spcFirstLastPara="0" vert="horz" wrap="square" lIns="0" tIns="72619" rIns="93116" bIns="72619" numCol="1" spcCol="1270" anchor="ctr" anchorCtr="0">
                <a:noAutofit/>
              </a:bodyPr>
              <a:lstStyle/>
              <a:p>
                <a:pPr lvl="0" algn="ctr" defTabSz="666750">
                  <a:lnSpc>
                    <a:spcPct val="90000"/>
                  </a:lnSpc>
                  <a:spcBef>
                    <a:spcPct val="0"/>
                  </a:spcBef>
                  <a:spcAft>
                    <a:spcPct val="35000"/>
                  </a:spcAft>
                </a:pPr>
                <a:endParaRPr kumimoji="1" lang="ja-JP" altLang="en-US" sz="1200" kern="1200"/>
              </a:p>
            </p:txBody>
          </p:sp>
          <p:sp>
            <p:nvSpPr>
              <p:cNvPr id="28" name="フリーフォーム 27"/>
              <p:cNvSpPr/>
              <p:nvPr/>
            </p:nvSpPr>
            <p:spPr>
              <a:xfrm>
                <a:off x="4560019" y="3500152"/>
                <a:ext cx="1464096" cy="878458"/>
              </a:xfrm>
              <a:custGeom>
                <a:avLst/>
                <a:gdLst>
                  <a:gd name="connsiteX0" fmla="*/ 0 w 1464096"/>
                  <a:gd name="connsiteY0" fmla="*/ 87846 h 878458"/>
                  <a:gd name="connsiteX1" fmla="*/ 87846 w 1464096"/>
                  <a:gd name="connsiteY1" fmla="*/ 0 h 878458"/>
                  <a:gd name="connsiteX2" fmla="*/ 1376250 w 1464096"/>
                  <a:gd name="connsiteY2" fmla="*/ 0 h 878458"/>
                  <a:gd name="connsiteX3" fmla="*/ 1464096 w 1464096"/>
                  <a:gd name="connsiteY3" fmla="*/ 87846 h 878458"/>
                  <a:gd name="connsiteX4" fmla="*/ 1464096 w 1464096"/>
                  <a:gd name="connsiteY4" fmla="*/ 790612 h 878458"/>
                  <a:gd name="connsiteX5" fmla="*/ 1376250 w 1464096"/>
                  <a:gd name="connsiteY5" fmla="*/ 878458 h 878458"/>
                  <a:gd name="connsiteX6" fmla="*/ 87846 w 1464096"/>
                  <a:gd name="connsiteY6" fmla="*/ 878458 h 878458"/>
                  <a:gd name="connsiteX7" fmla="*/ 0 w 1464096"/>
                  <a:gd name="connsiteY7" fmla="*/ 790612 h 878458"/>
                  <a:gd name="connsiteX8" fmla="*/ 0 w 1464096"/>
                  <a:gd name="connsiteY8" fmla="*/ 87846 h 87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096" h="878458">
                    <a:moveTo>
                      <a:pt x="0" y="87846"/>
                    </a:moveTo>
                    <a:cubicBezTo>
                      <a:pt x="0" y="39330"/>
                      <a:pt x="39330" y="0"/>
                      <a:pt x="87846" y="0"/>
                    </a:cubicBezTo>
                    <a:lnTo>
                      <a:pt x="1376250" y="0"/>
                    </a:lnTo>
                    <a:cubicBezTo>
                      <a:pt x="1424766" y="0"/>
                      <a:pt x="1464096" y="39330"/>
                      <a:pt x="1464096" y="87846"/>
                    </a:cubicBezTo>
                    <a:lnTo>
                      <a:pt x="1464096" y="790612"/>
                    </a:lnTo>
                    <a:cubicBezTo>
                      <a:pt x="1464096" y="839128"/>
                      <a:pt x="1424766" y="878458"/>
                      <a:pt x="1376250" y="878458"/>
                    </a:cubicBezTo>
                    <a:lnTo>
                      <a:pt x="87846" y="878458"/>
                    </a:lnTo>
                    <a:cubicBezTo>
                      <a:pt x="39330" y="878458"/>
                      <a:pt x="0" y="839128"/>
                      <a:pt x="0" y="790612"/>
                    </a:cubicBezTo>
                    <a:lnTo>
                      <a:pt x="0" y="87846"/>
                    </a:lnTo>
                    <a:close/>
                  </a:path>
                </a:pathLst>
              </a:custGeom>
              <a:solidFill>
                <a:srgbClr val="FF0000"/>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6689" tIns="86689" rIns="86689" bIns="86689" numCol="1" spcCol="1270" anchor="ctr" anchorCtr="0">
                <a:noAutofit/>
              </a:bodyPr>
              <a:lstStyle/>
              <a:p>
                <a:pPr lvl="0" algn="ctr" defTabSz="711200">
                  <a:lnSpc>
                    <a:spcPct val="90000"/>
                  </a:lnSpc>
                  <a:spcBef>
                    <a:spcPct val="0"/>
                  </a:spcBef>
                  <a:spcAft>
                    <a:spcPct val="35000"/>
                  </a:spcAft>
                </a:pPr>
                <a:r>
                  <a:rPr kumimoji="1" lang="ja-JP" altLang="en-US" sz="1200" kern="1200" dirty="0" smtClean="0"/>
                  <a:t>定性的に</a:t>
                </a:r>
                <a:br>
                  <a:rPr kumimoji="1" lang="ja-JP" altLang="en-US" sz="1200" kern="1200" dirty="0" smtClean="0"/>
                </a:br>
                <a:r>
                  <a:rPr kumimoji="1" lang="ja-JP" altLang="en-US" sz="1200" kern="1200" dirty="0" smtClean="0"/>
                  <a:t>検証する</a:t>
                </a:r>
                <a:endParaRPr kumimoji="1" lang="ja-JP" altLang="en-US" sz="1200" kern="1200" dirty="0"/>
              </a:p>
            </p:txBody>
          </p:sp>
          <p:sp>
            <p:nvSpPr>
              <p:cNvPr id="29" name="フリーフォーム 28"/>
              <p:cNvSpPr/>
              <p:nvPr/>
            </p:nvSpPr>
            <p:spPr>
              <a:xfrm>
                <a:off x="6170525" y="3757833"/>
                <a:ext cx="310388" cy="363095"/>
              </a:xfrm>
              <a:custGeom>
                <a:avLst/>
                <a:gdLst>
                  <a:gd name="connsiteX0" fmla="*/ 0 w 310388"/>
                  <a:gd name="connsiteY0" fmla="*/ 72619 h 363095"/>
                  <a:gd name="connsiteX1" fmla="*/ 155194 w 310388"/>
                  <a:gd name="connsiteY1" fmla="*/ 72619 h 363095"/>
                  <a:gd name="connsiteX2" fmla="*/ 155194 w 310388"/>
                  <a:gd name="connsiteY2" fmla="*/ 0 h 363095"/>
                  <a:gd name="connsiteX3" fmla="*/ 310388 w 310388"/>
                  <a:gd name="connsiteY3" fmla="*/ 181548 h 363095"/>
                  <a:gd name="connsiteX4" fmla="*/ 155194 w 310388"/>
                  <a:gd name="connsiteY4" fmla="*/ 363095 h 363095"/>
                  <a:gd name="connsiteX5" fmla="*/ 155194 w 310388"/>
                  <a:gd name="connsiteY5" fmla="*/ 290476 h 363095"/>
                  <a:gd name="connsiteX6" fmla="*/ 0 w 310388"/>
                  <a:gd name="connsiteY6" fmla="*/ 290476 h 363095"/>
                  <a:gd name="connsiteX7" fmla="*/ 0 w 310388"/>
                  <a:gd name="connsiteY7" fmla="*/ 72619 h 36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388" h="363095">
                    <a:moveTo>
                      <a:pt x="0" y="72619"/>
                    </a:moveTo>
                    <a:lnTo>
                      <a:pt x="155194" y="72619"/>
                    </a:lnTo>
                    <a:lnTo>
                      <a:pt x="155194" y="0"/>
                    </a:lnTo>
                    <a:lnTo>
                      <a:pt x="310388" y="181548"/>
                    </a:lnTo>
                    <a:lnTo>
                      <a:pt x="155194" y="363095"/>
                    </a:lnTo>
                    <a:lnTo>
                      <a:pt x="155194" y="290476"/>
                    </a:lnTo>
                    <a:lnTo>
                      <a:pt x="0" y="290476"/>
                    </a:lnTo>
                    <a:lnTo>
                      <a:pt x="0" y="7261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1">
                <a:schemeClr val="accent1">
                  <a:tint val="60000"/>
                  <a:hueOff val="0"/>
                  <a:satOff val="0"/>
                  <a:lumOff val="0"/>
                  <a:alphaOff val="0"/>
                </a:schemeClr>
              </a:effectRef>
              <a:fontRef idx="minor">
                <a:schemeClr val="lt1"/>
              </a:fontRef>
            </p:style>
            <p:txBody>
              <a:bodyPr spcFirstLastPara="0" vert="horz" wrap="square" lIns="0" tIns="72619" rIns="93116" bIns="72619" numCol="1" spcCol="1270" anchor="ctr" anchorCtr="0">
                <a:noAutofit/>
              </a:bodyPr>
              <a:lstStyle/>
              <a:p>
                <a:pPr lvl="0" algn="ctr" defTabSz="666750">
                  <a:lnSpc>
                    <a:spcPct val="90000"/>
                  </a:lnSpc>
                  <a:spcBef>
                    <a:spcPct val="0"/>
                  </a:spcBef>
                  <a:spcAft>
                    <a:spcPct val="35000"/>
                  </a:spcAft>
                </a:pPr>
                <a:endParaRPr kumimoji="1" lang="ja-JP" altLang="en-US" sz="1200" kern="1200"/>
              </a:p>
            </p:txBody>
          </p:sp>
          <p:sp>
            <p:nvSpPr>
              <p:cNvPr id="30" name="フリーフォーム 29"/>
              <p:cNvSpPr/>
              <p:nvPr/>
            </p:nvSpPr>
            <p:spPr>
              <a:xfrm>
                <a:off x="6609754" y="3500152"/>
                <a:ext cx="1464096" cy="878458"/>
              </a:xfrm>
              <a:custGeom>
                <a:avLst/>
                <a:gdLst>
                  <a:gd name="connsiteX0" fmla="*/ 0 w 1464096"/>
                  <a:gd name="connsiteY0" fmla="*/ 87846 h 878458"/>
                  <a:gd name="connsiteX1" fmla="*/ 87846 w 1464096"/>
                  <a:gd name="connsiteY1" fmla="*/ 0 h 878458"/>
                  <a:gd name="connsiteX2" fmla="*/ 1376250 w 1464096"/>
                  <a:gd name="connsiteY2" fmla="*/ 0 h 878458"/>
                  <a:gd name="connsiteX3" fmla="*/ 1464096 w 1464096"/>
                  <a:gd name="connsiteY3" fmla="*/ 87846 h 878458"/>
                  <a:gd name="connsiteX4" fmla="*/ 1464096 w 1464096"/>
                  <a:gd name="connsiteY4" fmla="*/ 790612 h 878458"/>
                  <a:gd name="connsiteX5" fmla="*/ 1376250 w 1464096"/>
                  <a:gd name="connsiteY5" fmla="*/ 878458 h 878458"/>
                  <a:gd name="connsiteX6" fmla="*/ 87846 w 1464096"/>
                  <a:gd name="connsiteY6" fmla="*/ 878458 h 878458"/>
                  <a:gd name="connsiteX7" fmla="*/ 0 w 1464096"/>
                  <a:gd name="connsiteY7" fmla="*/ 790612 h 878458"/>
                  <a:gd name="connsiteX8" fmla="*/ 0 w 1464096"/>
                  <a:gd name="connsiteY8" fmla="*/ 87846 h 87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096" h="878458">
                    <a:moveTo>
                      <a:pt x="0" y="87846"/>
                    </a:moveTo>
                    <a:cubicBezTo>
                      <a:pt x="0" y="39330"/>
                      <a:pt x="39330" y="0"/>
                      <a:pt x="87846" y="0"/>
                    </a:cubicBezTo>
                    <a:lnTo>
                      <a:pt x="1376250" y="0"/>
                    </a:lnTo>
                    <a:cubicBezTo>
                      <a:pt x="1424766" y="0"/>
                      <a:pt x="1464096" y="39330"/>
                      <a:pt x="1464096" y="87846"/>
                    </a:cubicBezTo>
                    <a:lnTo>
                      <a:pt x="1464096" y="790612"/>
                    </a:lnTo>
                    <a:cubicBezTo>
                      <a:pt x="1464096" y="839128"/>
                      <a:pt x="1424766" y="878458"/>
                      <a:pt x="1376250" y="878458"/>
                    </a:cubicBezTo>
                    <a:lnTo>
                      <a:pt x="87846" y="878458"/>
                    </a:lnTo>
                    <a:cubicBezTo>
                      <a:pt x="39330" y="878458"/>
                      <a:pt x="0" y="839128"/>
                      <a:pt x="0" y="790612"/>
                    </a:cubicBezTo>
                    <a:lnTo>
                      <a:pt x="0" y="87846"/>
                    </a:lnTo>
                    <a:close/>
                  </a:path>
                </a:pathLst>
              </a:custGeom>
              <a:solidFill>
                <a:srgbClr val="FF0000"/>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6689" tIns="86689" rIns="86689" bIns="86689" numCol="1" spcCol="1270" anchor="ctr" anchorCtr="0">
                <a:noAutofit/>
              </a:bodyPr>
              <a:lstStyle/>
              <a:p>
                <a:pPr lvl="0" algn="ctr" defTabSz="711200">
                  <a:lnSpc>
                    <a:spcPct val="90000"/>
                  </a:lnSpc>
                  <a:spcBef>
                    <a:spcPct val="0"/>
                  </a:spcBef>
                  <a:spcAft>
                    <a:spcPct val="35000"/>
                  </a:spcAft>
                </a:pPr>
                <a:r>
                  <a:rPr kumimoji="1" lang="ja-JP" altLang="en-US" sz="1200" kern="1200" dirty="0" smtClean="0"/>
                  <a:t>定量的に</a:t>
                </a:r>
                <a:br>
                  <a:rPr kumimoji="1" lang="ja-JP" altLang="en-US" sz="1200" kern="1200" dirty="0" smtClean="0"/>
                </a:br>
                <a:r>
                  <a:rPr kumimoji="1" lang="ja-JP" altLang="en-US" sz="1200" kern="1200" dirty="0" smtClean="0"/>
                  <a:t>検証する</a:t>
                </a:r>
                <a:endParaRPr kumimoji="1" lang="ja-JP" altLang="en-US" sz="1200" kern="1200" dirty="0"/>
              </a:p>
            </p:txBody>
          </p:sp>
        </p:grpSp>
        <p:sp>
          <p:nvSpPr>
            <p:cNvPr id="20" name="テキスト ボックス 19"/>
            <p:cNvSpPr txBox="1"/>
            <p:nvPr/>
          </p:nvSpPr>
          <p:spPr>
            <a:xfrm>
              <a:off x="1681633" y="6510258"/>
              <a:ext cx="1829323" cy="334511"/>
            </a:xfrm>
            <a:prstGeom prst="rect">
              <a:avLst/>
            </a:prstGeom>
            <a:noFill/>
          </p:spPr>
          <p:txBody>
            <a:bodyPr wrap="none" rtlCol="0">
              <a:spAutoFit/>
            </a:bodyPr>
            <a:lstStyle/>
            <a:p>
              <a:r>
                <a:rPr kumimoji="1" lang="en-US" altLang="ja-JP" sz="1200" dirty="0" smtClean="0"/>
                <a:t>Problem/Solution Fit</a:t>
              </a:r>
              <a:endParaRPr kumimoji="1" lang="ja-JP" altLang="en-US" sz="1200" dirty="0"/>
            </a:p>
          </p:txBody>
        </p:sp>
        <p:sp>
          <p:nvSpPr>
            <p:cNvPr id="21" name="テキスト ボックス 20"/>
            <p:cNvSpPr txBox="1"/>
            <p:nvPr/>
          </p:nvSpPr>
          <p:spPr>
            <a:xfrm>
              <a:off x="6243701" y="6510258"/>
              <a:ext cx="1704371" cy="334511"/>
            </a:xfrm>
            <a:prstGeom prst="rect">
              <a:avLst/>
            </a:prstGeom>
            <a:noFill/>
          </p:spPr>
          <p:txBody>
            <a:bodyPr wrap="none" rtlCol="0">
              <a:spAutoFit/>
            </a:bodyPr>
            <a:lstStyle/>
            <a:p>
              <a:r>
                <a:rPr lang="en-US" altLang="ja-JP" sz="1200" dirty="0" smtClean="0"/>
                <a:t>Product/Market Fit</a:t>
              </a:r>
              <a:endParaRPr kumimoji="1" lang="ja-JP" altLang="en-US" sz="1200" dirty="0"/>
            </a:p>
          </p:txBody>
        </p:sp>
        <p:cxnSp>
          <p:nvCxnSpPr>
            <p:cNvPr id="22" name="直線矢印コネクタ 21"/>
            <p:cNvCxnSpPr/>
            <p:nvPr/>
          </p:nvCxnSpPr>
          <p:spPr>
            <a:xfrm>
              <a:off x="868719" y="6378110"/>
              <a:ext cx="4123719"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p:nvPr/>
          </p:nvCxnSpPr>
          <p:spPr>
            <a:xfrm>
              <a:off x="4992438" y="6378110"/>
              <a:ext cx="4105881"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sp>
        <p:nvSpPr>
          <p:cNvPr id="2" name="タイトル 1"/>
          <p:cNvSpPr>
            <a:spLocks noGrp="1"/>
          </p:cNvSpPr>
          <p:nvPr>
            <p:ph type="title"/>
          </p:nvPr>
        </p:nvSpPr>
        <p:spPr/>
        <p:txBody>
          <a:bodyPr>
            <a:noAutofit/>
          </a:bodyPr>
          <a:lstStyle/>
          <a:p>
            <a:r>
              <a:rPr lang="ja-JP" altLang="en-US" sz="3600" dirty="0" smtClean="0"/>
              <a:t>プランを体系的にテストする</a:t>
            </a:r>
            <a:br>
              <a:rPr lang="ja-JP" altLang="en-US" sz="3600" dirty="0" smtClean="0"/>
            </a:br>
            <a:r>
              <a:rPr lang="ja-JP" altLang="en-US" sz="3600" dirty="0" smtClean="0"/>
              <a:t>ソリューションを決定する</a:t>
            </a:r>
            <a:endParaRPr kumimoji="1" lang="ja-JP" altLang="en-US" sz="3600" dirty="0"/>
          </a:p>
        </p:txBody>
      </p:sp>
      <p:sp>
        <p:nvSpPr>
          <p:cNvPr id="3" name="コンテンツ プレースホルダー 2"/>
          <p:cNvSpPr>
            <a:spLocks noGrp="1"/>
          </p:cNvSpPr>
          <p:nvPr>
            <p:ph idx="1"/>
          </p:nvPr>
        </p:nvSpPr>
        <p:spPr>
          <a:xfrm>
            <a:off x="512343" y="1674408"/>
            <a:ext cx="8078409" cy="3450696"/>
          </a:xfrm>
        </p:spPr>
        <p:txBody>
          <a:bodyPr>
            <a:normAutofit/>
          </a:bodyPr>
          <a:lstStyle/>
          <a:p>
            <a:r>
              <a:rPr lang="ja-JP" altLang="en-US" dirty="0"/>
              <a:t>学習すべきこと</a:t>
            </a:r>
          </a:p>
          <a:p>
            <a:r>
              <a:rPr lang="ja-JP" altLang="en-US" dirty="0" smtClean="0"/>
              <a:t>デモ</a:t>
            </a:r>
            <a:r>
              <a:rPr lang="ja-JP" altLang="en-US" dirty="0"/>
              <a:t>を構築する</a:t>
            </a:r>
          </a:p>
          <a:p>
            <a:r>
              <a:rPr lang="ja-JP" altLang="en-US" dirty="0" smtClean="0"/>
              <a:t>ソリューションインタビュー</a:t>
            </a:r>
            <a:endParaRPr lang="en-US" altLang="ja-JP" dirty="0" smtClean="0"/>
          </a:p>
          <a:p>
            <a:pPr lvl="1"/>
            <a:r>
              <a:rPr lang="ja-JP" altLang="en-US" dirty="0"/>
              <a:t>顧客リスク：誰が困っているのか？（アーリーアダプター）</a:t>
            </a:r>
          </a:p>
          <a:p>
            <a:pPr lvl="1"/>
            <a:r>
              <a:rPr lang="ja-JP" altLang="en-US" dirty="0"/>
              <a:t>製品リスク：課題をどのように解決するのか？（ソリューション）</a:t>
            </a:r>
          </a:p>
          <a:p>
            <a:pPr lvl="1"/>
            <a:r>
              <a:rPr lang="ja-JP" altLang="en-US" dirty="0"/>
              <a:t>市場リスク：どのような価格モデルにするのか？（収益の流れ</a:t>
            </a:r>
            <a:r>
              <a:rPr lang="ja-JP" altLang="en-US" dirty="0" smtClean="0"/>
              <a:t>）</a:t>
            </a:r>
            <a:endParaRPr lang="en-US" altLang="ja-JP" dirty="0" smtClean="0"/>
          </a:p>
          <a:p>
            <a:r>
              <a:rPr kumimoji="1" lang="en-US" altLang="ja-JP" dirty="0" smtClean="0"/>
              <a:t>MVP</a:t>
            </a:r>
            <a:r>
              <a:rPr kumimoji="1" lang="ja-JP" altLang="en-US" dirty="0" smtClean="0"/>
              <a:t>を構築する</a:t>
            </a:r>
            <a:endParaRPr kumimoji="1" lang="ja-JP" altLang="en-US" dirty="0"/>
          </a:p>
        </p:txBody>
      </p:sp>
    </p:spTree>
    <p:extLst>
      <p:ext uri="{BB962C8B-B14F-4D97-AF65-F5344CB8AC3E}">
        <p14:creationId xmlns:p14="http://schemas.microsoft.com/office/powerpoint/2010/main" val="19496196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3600" dirty="0" smtClean="0"/>
              <a:t>プランを体系的にテストする</a:t>
            </a:r>
            <a:br>
              <a:rPr lang="ja-JP" altLang="en-US" sz="3600" dirty="0" smtClean="0"/>
            </a:br>
            <a:r>
              <a:rPr lang="ja-JP" altLang="en-US" sz="3600" dirty="0" smtClean="0"/>
              <a:t>定性的に検証する</a:t>
            </a:r>
            <a:endParaRPr kumimoji="1" lang="ja-JP" altLang="en-US" sz="3600" dirty="0"/>
          </a:p>
        </p:txBody>
      </p:sp>
      <p:sp>
        <p:nvSpPr>
          <p:cNvPr id="4" name="コンテンツ プレースホルダー 3"/>
          <p:cNvSpPr>
            <a:spLocks noGrp="1"/>
          </p:cNvSpPr>
          <p:nvPr>
            <p:ph idx="1"/>
          </p:nvPr>
        </p:nvSpPr>
        <p:spPr/>
        <p:txBody>
          <a:bodyPr/>
          <a:lstStyle/>
          <a:p>
            <a:r>
              <a:rPr kumimoji="1" lang="ja-JP" altLang="en-US" dirty="0" smtClean="0"/>
              <a:t>ダッシュボードを構築する</a:t>
            </a:r>
            <a:endParaRPr kumimoji="1" lang="en-US" altLang="ja-JP" dirty="0" smtClean="0"/>
          </a:p>
          <a:p>
            <a:r>
              <a:rPr lang="en-US" altLang="ja-JP" dirty="0" smtClean="0"/>
              <a:t>MVP</a:t>
            </a:r>
            <a:r>
              <a:rPr lang="ja-JP" altLang="en-US" dirty="0" smtClean="0"/>
              <a:t>インタビュー</a:t>
            </a:r>
            <a:endParaRPr lang="en-US" altLang="ja-JP" dirty="0" smtClean="0"/>
          </a:p>
          <a:p>
            <a:r>
              <a:rPr kumimoji="1" lang="ja-JP" altLang="en-US" dirty="0" smtClean="0"/>
              <a:t>顧客のライフサイクルを検証する</a:t>
            </a:r>
            <a:endParaRPr kumimoji="1" lang="ja-JP" altLang="en-US" dirty="0"/>
          </a:p>
        </p:txBody>
      </p:sp>
      <p:grpSp>
        <p:nvGrpSpPr>
          <p:cNvPr id="17" name="図形グループ 16"/>
          <p:cNvGrpSpPr/>
          <p:nvPr/>
        </p:nvGrpSpPr>
        <p:grpSpPr>
          <a:xfrm>
            <a:off x="2283630" y="5406572"/>
            <a:ext cx="6814688" cy="1432090"/>
            <a:chOff x="868719" y="5115339"/>
            <a:chExt cx="8229600" cy="1729430"/>
          </a:xfrm>
        </p:grpSpPr>
        <p:grpSp>
          <p:nvGrpSpPr>
            <p:cNvPr id="18" name="図形グループ 17"/>
            <p:cNvGrpSpPr/>
            <p:nvPr/>
          </p:nvGrpSpPr>
          <p:grpSpPr>
            <a:xfrm>
              <a:off x="872067" y="5115339"/>
              <a:ext cx="7613302" cy="878458"/>
              <a:chOff x="460548" y="3500152"/>
              <a:chExt cx="7613302" cy="878458"/>
            </a:xfrm>
          </p:grpSpPr>
          <p:sp>
            <p:nvSpPr>
              <p:cNvPr id="23" name="フリーフォーム 22"/>
              <p:cNvSpPr/>
              <p:nvPr/>
            </p:nvSpPr>
            <p:spPr>
              <a:xfrm>
                <a:off x="460548" y="3500152"/>
                <a:ext cx="1464096" cy="878458"/>
              </a:xfrm>
              <a:custGeom>
                <a:avLst/>
                <a:gdLst>
                  <a:gd name="connsiteX0" fmla="*/ 0 w 1464096"/>
                  <a:gd name="connsiteY0" fmla="*/ 87846 h 878458"/>
                  <a:gd name="connsiteX1" fmla="*/ 87846 w 1464096"/>
                  <a:gd name="connsiteY1" fmla="*/ 0 h 878458"/>
                  <a:gd name="connsiteX2" fmla="*/ 1376250 w 1464096"/>
                  <a:gd name="connsiteY2" fmla="*/ 0 h 878458"/>
                  <a:gd name="connsiteX3" fmla="*/ 1464096 w 1464096"/>
                  <a:gd name="connsiteY3" fmla="*/ 87846 h 878458"/>
                  <a:gd name="connsiteX4" fmla="*/ 1464096 w 1464096"/>
                  <a:gd name="connsiteY4" fmla="*/ 790612 h 878458"/>
                  <a:gd name="connsiteX5" fmla="*/ 1376250 w 1464096"/>
                  <a:gd name="connsiteY5" fmla="*/ 878458 h 878458"/>
                  <a:gd name="connsiteX6" fmla="*/ 87846 w 1464096"/>
                  <a:gd name="connsiteY6" fmla="*/ 878458 h 878458"/>
                  <a:gd name="connsiteX7" fmla="*/ 0 w 1464096"/>
                  <a:gd name="connsiteY7" fmla="*/ 790612 h 878458"/>
                  <a:gd name="connsiteX8" fmla="*/ 0 w 1464096"/>
                  <a:gd name="connsiteY8" fmla="*/ 87846 h 87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096" h="878458">
                    <a:moveTo>
                      <a:pt x="0" y="87846"/>
                    </a:moveTo>
                    <a:cubicBezTo>
                      <a:pt x="0" y="39330"/>
                      <a:pt x="39330" y="0"/>
                      <a:pt x="87846" y="0"/>
                    </a:cubicBezTo>
                    <a:lnTo>
                      <a:pt x="1376250" y="0"/>
                    </a:lnTo>
                    <a:cubicBezTo>
                      <a:pt x="1424766" y="0"/>
                      <a:pt x="1464096" y="39330"/>
                      <a:pt x="1464096" y="87846"/>
                    </a:cubicBezTo>
                    <a:lnTo>
                      <a:pt x="1464096" y="790612"/>
                    </a:lnTo>
                    <a:cubicBezTo>
                      <a:pt x="1464096" y="839128"/>
                      <a:pt x="1424766" y="878458"/>
                      <a:pt x="1376250" y="878458"/>
                    </a:cubicBezTo>
                    <a:lnTo>
                      <a:pt x="87846" y="878458"/>
                    </a:lnTo>
                    <a:cubicBezTo>
                      <a:pt x="39330" y="878458"/>
                      <a:pt x="0" y="839128"/>
                      <a:pt x="0" y="790612"/>
                    </a:cubicBezTo>
                    <a:lnTo>
                      <a:pt x="0" y="87846"/>
                    </a:lnTo>
                    <a:close/>
                  </a:path>
                </a:pathLst>
              </a:custGeom>
              <a:solidFill>
                <a:srgbClr val="008000"/>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6689" tIns="86689" rIns="86689" bIns="86689" numCol="1" spcCol="1270" anchor="ctr" anchorCtr="0">
                <a:noAutofit/>
              </a:bodyPr>
              <a:lstStyle/>
              <a:p>
                <a:pPr lvl="0" algn="ctr" defTabSz="711200">
                  <a:lnSpc>
                    <a:spcPct val="90000"/>
                  </a:lnSpc>
                  <a:spcBef>
                    <a:spcPct val="0"/>
                  </a:spcBef>
                  <a:spcAft>
                    <a:spcPct val="35000"/>
                  </a:spcAft>
                </a:pPr>
                <a:r>
                  <a:rPr kumimoji="1" lang="ja-JP" altLang="en-US" sz="1200" kern="1200" dirty="0" smtClean="0"/>
                  <a:t>課題を理解する</a:t>
                </a:r>
                <a:endParaRPr kumimoji="1" lang="ja-JP" altLang="en-US" sz="1200" kern="1200" dirty="0"/>
              </a:p>
            </p:txBody>
          </p:sp>
          <p:sp>
            <p:nvSpPr>
              <p:cNvPr id="24" name="フリーフォーム 23"/>
              <p:cNvSpPr/>
              <p:nvPr/>
            </p:nvSpPr>
            <p:spPr>
              <a:xfrm>
                <a:off x="2071054" y="3757833"/>
                <a:ext cx="310388" cy="363095"/>
              </a:xfrm>
              <a:custGeom>
                <a:avLst/>
                <a:gdLst>
                  <a:gd name="connsiteX0" fmla="*/ 0 w 310388"/>
                  <a:gd name="connsiteY0" fmla="*/ 72619 h 363095"/>
                  <a:gd name="connsiteX1" fmla="*/ 155194 w 310388"/>
                  <a:gd name="connsiteY1" fmla="*/ 72619 h 363095"/>
                  <a:gd name="connsiteX2" fmla="*/ 155194 w 310388"/>
                  <a:gd name="connsiteY2" fmla="*/ 0 h 363095"/>
                  <a:gd name="connsiteX3" fmla="*/ 310388 w 310388"/>
                  <a:gd name="connsiteY3" fmla="*/ 181548 h 363095"/>
                  <a:gd name="connsiteX4" fmla="*/ 155194 w 310388"/>
                  <a:gd name="connsiteY4" fmla="*/ 363095 h 363095"/>
                  <a:gd name="connsiteX5" fmla="*/ 155194 w 310388"/>
                  <a:gd name="connsiteY5" fmla="*/ 290476 h 363095"/>
                  <a:gd name="connsiteX6" fmla="*/ 0 w 310388"/>
                  <a:gd name="connsiteY6" fmla="*/ 290476 h 363095"/>
                  <a:gd name="connsiteX7" fmla="*/ 0 w 310388"/>
                  <a:gd name="connsiteY7" fmla="*/ 72619 h 36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388" h="363095">
                    <a:moveTo>
                      <a:pt x="0" y="72619"/>
                    </a:moveTo>
                    <a:lnTo>
                      <a:pt x="155194" y="72619"/>
                    </a:lnTo>
                    <a:lnTo>
                      <a:pt x="155194" y="0"/>
                    </a:lnTo>
                    <a:lnTo>
                      <a:pt x="310388" y="181548"/>
                    </a:lnTo>
                    <a:lnTo>
                      <a:pt x="155194" y="363095"/>
                    </a:lnTo>
                    <a:lnTo>
                      <a:pt x="155194" y="290476"/>
                    </a:lnTo>
                    <a:lnTo>
                      <a:pt x="0" y="290476"/>
                    </a:lnTo>
                    <a:lnTo>
                      <a:pt x="0" y="7261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1">
                <a:schemeClr val="accent1">
                  <a:tint val="60000"/>
                  <a:hueOff val="0"/>
                  <a:satOff val="0"/>
                  <a:lumOff val="0"/>
                  <a:alphaOff val="0"/>
                </a:schemeClr>
              </a:effectRef>
              <a:fontRef idx="minor">
                <a:schemeClr val="lt1"/>
              </a:fontRef>
            </p:style>
            <p:txBody>
              <a:bodyPr spcFirstLastPara="0" vert="horz" wrap="square" lIns="0" tIns="72619" rIns="93116" bIns="72619" numCol="1" spcCol="1270" anchor="ctr" anchorCtr="0">
                <a:noAutofit/>
              </a:bodyPr>
              <a:lstStyle/>
              <a:p>
                <a:pPr lvl="0" algn="ctr" defTabSz="666750">
                  <a:lnSpc>
                    <a:spcPct val="90000"/>
                  </a:lnSpc>
                  <a:spcBef>
                    <a:spcPct val="0"/>
                  </a:spcBef>
                  <a:spcAft>
                    <a:spcPct val="35000"/>
                  </a:spcAft>
                </a:pPr>
                <a:endParaRPr kumimoji="1" lang="ja-JP" altLang="en-US" sz="1200" kern="1200"/>
              </a:p>
            </p:txBody>
          </p:sp>
          <p:sp>
            <p:nvSpPr>
              <p:cNvPr id="25" name="フリーフォーム 24"/>
              <p:cNvSpPr/>
              <p:nvPr/>
            </p:nvSpPr>
            <p:spPr>
              <a:xfrm>
                <a:off x="2510283" y="3500152"/>
                <a:ext cx="1464096" cy="878458"/>
              </a:xfrm>
              <a:custGeom>
                <a:avLst/>
                <a:gdLst>
                  <a:gd name="connsiteX0" fmla="*/ 0 w 1464096"/>
                  <a:gd name="connsiteY0" fmla="*/ 87846 h 878458"/>
                  <a:gd name="connsiteX1" fmla="*/ 87846 w 1464096"/>
                  <a:gd name="connsiteY1" fmla="*/ 0 h 878458"/>
                  <a:gd name="connsiteX2" fmla="*/ 1376250 w 1464096"/>
                  <a:gd name="connsiteY2" fmla="*/ 0 h 878458"/>
                  <a:gd name="connsiteX3" fmla="*/ 1464096 w 1464096"/>
                  <a:gd name="connsiteY3" fmla="*/ 87846 h 878458"/>
                  <a:gd name="connsiteX4" fmla="*/ 1464096 w 1464096"/>
                  <a:gd name="connsiteY4" fmla="*/ 790612 h 878458"/>
                  <a:gd name="connsiteX5" fmla="*/ 1376250 w 1464096"/>
                  <a:gd name="connsiteY5" fmla="*/ 878458 h 878458"/>
                  <a:gd name="connsiteX6" fmla="*/ 87846 w 1464096"/>
                  <a:gd name="connsiteY6" fmla="*/ 878458 h 878458"/>
                  <a:gd name="connsiteX7" fmla="*/ 0 w 1464096"/>
                  <a:gd name="connsiteY7" fmla="*/ 790612 h 878458"/>
                  <a:gd name="connsiteX8" fmla="*/ 0 w 1464096"/>
                  <a:gd name="connsiteY8" fmla="*/ 87846 h 87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096" h="878458">
                    <a:moveTo>
                      <a:pt x="0" y="87846"/>
                    </a:moveTo>
                    <a:cubicBezTo>
                      <a:pt x="0" y="39330"/>
                      <a:pt x="39330" y="0"/>
                      <a:pt x="87846" y="0"/>
                    </a:cubicBezTo>
                    <a:lnTo>
                      <a:pt x="1376250" y="0"/>
                    </a:lnTo>
                    <a:cubicBezTo>
                      <a:pt x="1424766" y="0"/>
                      <a:pt x="1464096" y="39330"/>
                      <a:pt x="1464096" y="87846"/>
                    </a:cubicBezTo>
                    <a:lnTo>
                      <a:pt x="1464096" y="790612"/>
                    </a:lnTo>
                    <a:cubicBezTo>
                      <a:pt x="1464096" y="839128"/>
                      <a:pt x="1424766" y="878458"/>
                      <a:pt x="1376250" y="878458"/>
                    </a:cubicBezTo>
                    <a:lnTo>
                      <a:pt x="87846" y="878458"/>
                    </a:lnTo>
                    <a:cubicBezTo>
                      <a:pt x="39330" y="878458"/>
                      <a:pt x="0" y="839128"/>
                      <a:pt x="0" y="790612"/>
                    </a:cubicBezTo>
                    <a:lnTo>
                      <a:pt x="0" y="87846"/>
                    </a:lnTo>
                    <a:close/>
                  </a:path>
                </a:pathLst>
              </a:custGeom>
              <a:solidFill>
                <a:srgbClr val="008000"/>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6689" tIns="86689" rIns="86689" bIns="86689" numCol="1" spcCol="1270" anchor="ctr" anchorCtr="0">
                <a:noAutofit/>
              </a:bodyPr>
              <a:lstStyle/>
              <a:p>
                <a:pPr lvl="0" algn="ctr" defTabSz="711200">
                  <a:lnSpc>
                    <a:spcPct val="90000"/>
                  </a:lnSpc>
                  <a:spcBef>
                    <a:spcPct val="0"/>
                  </a:spcBef>
                  <a:spcAft>
                    <a:spcPct val="35000"/>
                  </a:spcAft>
                </a:pPr>
                <a:r>
                  <a:rPr kumimoji="1" lang="ja-JP" altLang="en-US" sz="1200" kern="1200" dirty="0" smtClean="0"/>
                  <a:t>ソリューションを</a:t>
                </a:r>
                <a:br>
                  <a:rPr kumimoji="1" lang="ja-JP" altLang="en-US" sz="1200" kern="1200" dirty="0" smtClean="0"/>
                </a:br>
                <a:r>
                  <a:rPr kumimoji="1" lang="ja-JP" altLang="en-US" sz="1200" kern="1200" dirty="0" smtClean="0"/>
                  <a:t>決定する</a:t>
                </a:r>
                <a:endParaRPr kumimoji="1" lang="ja-JP" altLang="en-US" sz="1200" kern="1200" dirty="0"/>
              </a:p>
            </p:txBody>
          </p:sp>
          <p:sp>
            <p:nvSpPr>
              <p:cNvPr id="26" name="フリーフォーム 25"/>
              <p:cNvSpPr/>
              <p:nvPr/>
            </p:nvSpPr>
            <p:spPr>
              <a:xfrm>
                <a:off x="4120790" y="3757833"/>
                <a:ext cx="310388" cy="363095"/>
              </a:xfrm>
              <a:custGeom>
                <a:avLst/>
                <a:gdLst>
                  <a:gd name="connsiteX0" fmla="*/ 0 w 310388"/>
                  <a:gd name="connsiteY0" fmla="*/ 72619 h 363095"/>
                  <a:gd name="connsiteX1" fmla="*/ 155194 w 310388"/>
                  <a:gd name="connsiteY1" fmla="*/ 72619 h 363095"/>
                  <a:gd name="connsiteX2" fmla="*/ 155194 w 310388"/>
                  <a:gd name="connsiteY2" fmla="*/ 0 h 363095"/>
                  <a:gd name="connsiteX3" fmla="*/ 310388 w 310388"/>
                  <a:gd name="connsiteY3" fmla="*/ 181548 h 363095"/>
                  <a:gd name="connsiteX4" fmla="*/ 155194 w 310388"/>
                  <a:gd name="connsiteY4" fmla="*/ 363095 h 363095"/>
                  <a:gd name="connsiteX5" fmla="*/ 155194 w 310388"/>
                  <a:gd name="connsiteY5" fmla="*/ 290476 h 363095"/>
                  <a:gd name="connsiteX6" fmla="*/ 0 w 310388"/>
                  <a:gd name="connsiteY6" fmla="*/ 290476 h 363095"/>
                  <a:gd name="connsiteX7" fmla="*/ 0 w 310388"/>
                  <a:gd name="connsiteY7" fmla="*/ 72619 h 36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388" h="363095">
                    <a:moveTo>
                      <a:pt x="0" y="72619"/>
                    </a:moveTo>
                    <a:lnTo>
                      <a:pt x="155194" y="72619"/>
                    </a:lnTo>
                    <a:lnTo>
                      <a:pt x="155194" y="0"/>
                    </a:lnTo>
                    <a:lnTo>
                      <a:pt x="310388" y="181548"/>
                    </a:lnTo>
                    <a:lnTo>
                      <a:pt x="155194" y="363095"/>
                    </a:lnTo>
                    <a:lnTo>
                      <a:pt x="155194" y="290476"/>
                    </a:lnTo>
                    <a:lnTo>
                      <a:pt x="0" y="290476"/>
                    </a:lnTo>
                    <a:lnTo>
                      <a:pt x="0" y="7261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1">
                <a:schemeClr val="accent1">
                  <a:tint val="60000"/>
                  <a:hueOff val="0"/>
                  <a:satOff val="0"/>
                  <a:lumOff val="0"/>
                  <a:alphaOff val="0"/>
                </a:schemeClr>
              </a:effectRef>
              <a:fontRef idx="minor">
                <a:schemeClr val="lt1"/>
              </a:fontRef>
            </p:style>
            <p:txBody>
              <a:bodyPr spcFirstLastPara="0" vert="horz" wrap="square" lIns="0" tIns="72619" rIns="93116" bIns="72619" numCol="1" spcCol="1270" anchor="ctr" anchorCtr="0">
                <a:noAutofit/>
              </a:bodyPr>
              <a:lstStyle/>
              <a:p>
                <a:pPr lvl="0" algn="ctr" defTabSz="666750">
                  <a:lnSpc>
                    <a:spcPct val="90000"/>
                  </a:lnSpc>
                  <a:spcBef>
                    <a:spcPct val="0"/>
                  </a:spcBef>
                  <a:spcAft>
                    <a:spcPct val="35000"/>
                  </a:spcAft>
                </a:pPr>
                <a:endParaRPr kumimoji="1" lang="ja-JP" altLang="en-US" sz="1200" kern="1200"/>
              </a:p>
            </p:txBody>
          </p:sp>
          <p:sp>
            <p:nvSpPr>
              <p:cNvPr id="27" name="フリーフォーム 26"/>
              <p:cNvSpPr/>
              <p:nvPr/>
            </p:nvSpPr>
            <p:spPr>
              <a:xfrm>
                <a:off x="4560019" y="3500152"/>
                <a:ext cx="1464096" cy="878458"/>
              </a:xfrm>
              <a:custGeom>
                <a:avLst/>
                <a:gdLst>
                  <a:gd name="connsiteX0" fmla="*/ 0 w 1464096"/>
                  <a:gd name="connsiteY0" fmla="*/ 87846 h 878458"/>
                  <a:gd name="connsiteX1" fmla="*/ 87846 w 1464096"/>
                  <a:gd name="connsiteY1" fmla="*/ 0 h 878458"/>
                  <a:gd name="connsiteX2" fmla="*/ 1376250 w 1464096"/>
                  <a:gd name="connsiteY2" fmla="*/ 0 h 878458"/>
                  <a:gd name="connsiteX3" fmla="*/ 1464096 w 1464096"/>
                  <a:gd name="connsiteY3" fmla="*/ 87846 h 878458"/>
                  <a:gd name="connsiteX4" fmla="*/ 1464096 w 1464096"/>
                  <a:gd name="connsiteY4" fmla="*/ 790612 h 878458"/>
                  <a:gd name="connsiteX5" fmla="*/ 1376250 w 1464096"/>
                  <a:gd name="connsiteY5" fmla="*/ 878458 h 878458"/>
                  <a:gd name="connsiteX6" fmla="*/ 87846 w 1464096"/>
                  <a:gd name="connsiteY6" fmla="*/ 878458 h 878458"/>
                  <a:gd name="connsiteX7" fmla="*/ 0 w 1464096"/>
                  <a:gd name="connsiteY7" fmla="*/ 790612 h 878458"/>
                  <a:gd name="connsiteX8" fmla="*/ 0 w 1464096"/>
                  <a:gd name="connsiteY8" fmla="*/ 87846 h 87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096" h="878458">
                    <a:moveTo>
                      <a:pt x="0" y="87846"/>
                    </a:moveTo>
                    <a:cubicBezTo>
                      <a:pt x="0" y="39330"/>
                      <a:pt x="39330" y="0"/>
                      <a:pt x="87846" y="0"/>
                    </a:cubicBezTo>
                    <a:lnTo>
                      <a:pt x="1376250" y="0"/>
                    </a:lnTo>
                    <a:cubicBezTo>
                      <a:pt x="1424766" y="0"/>
                      <a:pt x="1464096" y="39330"/>
                      <a:pt x="1464096" y="87846"/>
                    </a:cubicBezTo>
                    <a:lnTo>
                      <a:pt x="1464096" y="790612"/>
                    </a:lnTo>
                    <a:cubicBezTo>
                      <a:pt x="1464096" y="839128"/>
                      <a:pt x="1424766" y="878458"/>
                      <a:pt x="1376250" y="878458"/>
                    </a:cubicBezTo>
                    <a:lnTo>
                      <a:pt x="87846" y="878458"/>
                    </a:lnTo>
                    <a:cubicBezTo>
                      <a:pt x="39330" y="878458"/>
                      <a:pt x="0" y="839128"/>
                      <a:pt x="0" y="790612"/>
                    </a:cubicBezTo>
                    <a:lnTo>
                      <a:pt x="0" y="87846"/>
                    </a:lnTo>
                    <a:close/>
                  </a:path>
                </a:pathLst>
              </a:custGeom>
              <a:solidFill>
                <a:srgbClr val="008000"/>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6689" tIns="86689" rIns="86689" bIns="86689" numCol="1" spcCol="1270" anchor="ctr" anchorCtr="0">
                <a:noAutofit/>
              </a:bodyPr>
              <a:lstStyle/>
              <a:p>
                <a:pPr lvl="0" algn="ctr" defTabSz="711200">
                  <a:lnSpc>
                    <a:spcPct val="90000"/>
                  </a:lnSpc>
                  <a:spcBef>
                    <a:spcPct val="0"/>
                  </a:spcBef>
                  <a:spcAft>
                    <a:spcPct val="35000"/>
                  </a:spcAft>
                </a:pPr>
                <a:r>
                  <a:rPr kumimoji="1" lang="ja-JP" altLang="en-US" sz="1200" kern="1200" dirty="0" smtClean="0"/>
                  <a:t>定性的に</a:t>
                </a:r>
                <a:br>
                  <a:rPr kumimoji="1" lang="ja-JP" altLang="en-US" sz="1200" kern="1200" dirty="0" smtClean="0"/>
                </a:br>
                <a:r>
                  <a:rPr kumimoji="1" lang="ja-JP" altLang="en-US" sz="1200" kern="1200" dirty="0" smtClean="0"/>
                  <a:t>検証する</a:t>
                </a:r>
                <a:endParaRPr kumimoji="1" lang="ja-JP" altLang="en-US" sz="1200" kern="1200" dirty="0"/>
              </a:p>
            </p:txBody>
          </p:sp>
          <p:sp>
            <p:nvSpPr>
              <p:cNvPr id="28" name="フリーフォーム 27"/>
              <p:cNvSpPr/>
              <p:nvPr/>
            </p:nvSpPr>
            <p:spPr>
              <a:xfrm>
                <a:off x="6170525" y="3757833"/>
                <a:ext cx="310388" cy="363095"/>
              </a:xfrm>
              <a:custGeom>
                <a:avLst/>
                <a:gdLst>
                  <a:gd name="connsiteX0" fmla="*/ 0 w 310388"/>
                  <a:gd name="connsiteY0" fmla="*/ 72619 h 363095"/>
                  <a:gd name="connsiteX1" fmla="*/ 155194 w 310388"/>
                  <a:gd name="connsiteY1" fmla="*/ 72619 h 363095"/>
                  <a:gd name="connsiteX2" fmla="*/ 155194 w 310388"/>
                  <a:gd name="connsiteY2" fmla="*/ 0 h 363095"/>
                  <a:gd name="connsiteX3" fmla="*/ 310388 w 310388"/>
                  <a:gd name="connsiteY3" fmla="*/ 181548 h 363095"/>
                  <a:gd name="connsiteX4" fmla="*/ 155194 w 310388"/>
                  <a:gd name="connsiteY4" fmla="*/ 363095 h 363095"/>
                  <a:gd name="connsiteX5" fmla="*/ 155194 w 310388"/>
                  <a:gd name="connsiteY5" fmla="*/ 290476 h 363095"/>
                  <a:gd name="connsiteX6" fmla="*/ 0 w 310388"/>
                  <a:gd name="connsiteY6" fmla="*/ 290476 h 363095"/>
                  <a:gd name="connsiteX7" fmla="*/ 0 w 310388"/>
                  <a:gd name="connsiteY7" fmla="*/ 72619 h 36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388" h="363095">
                    <a:moveTo>
                      <a:pt x="0" y="72619"/>
                    </a:moveTo>
                    <a:lnTo>
                      <a:pt x="155194" y="72619"/>
                    </a:lnTo>
                    <a:lnTo>
                      <a:pt x="155194" y="0"/>
                    </a:lnTo>
                    <a:lnTo>
                      <a:pt x="310388" y="181548"/>
                    </a:lnTo>
                    <a:lnTo>
                      <a:pt x="155194" y="363095"/>
                    </a:lnTo>
                    <a:lnTo>
                      <a:pt x="155194" y="290476"/>
                    </a:lnTo>
                    <a:lnTo>
                      <a:pt x="0" y="290476"/>
                    </a:lnTo>
                    <a:lnTo>
                      <a:pt x="0" y="7261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1">
                <a:schemeClr val="accent1">
                  <a:tint val="60000"/>
                  <a:hueOff val="0"/>
                  <a:satOff val="0"/>
                  <a:lumOff val="0"/>
                  <a:alphaOff val="0"/>
                </a:schemeClr>
              </a:effectRef>
              <a:fontRef idx="minor">
                <a:schemeClr val="lt1"/>
              </a:fontRef>
            </p:style>
            <p:txBody>
              <a:bodyPr spcFirstLastPara="0" vert="horz" wrap="square" lIns="0" tIns="72619" rIns="93116" bIns="72619" numCol="1" spcCol="1270" anchor="ctr" anchorCtr="0">
                <a:noAutofit/>
              </a:bodyPr>
              <a:lstStyle/>
              <a:p>
                <a:pPr lvl="0" algn="ctr" defTabSz="666750">
                  <a:lnSpc>
                    <a:spcPct val="90000"/>
                  </a:lnSpc>
                  <a:spcBef>
                    <a:spcPct val="0"/>
                  </a:spcBef>
                  <a:spcAft>
                    <a:spcPct val="35000"/>
                  </a:spcAft>
                </a:pPr>
                <a:endParaRPr kumimoji="1" lang="ja-JP" altLang="en-US" sz="1200" kern="1200"/>
              </a:p>
            </p:txBody>
          </p:sp>
          <p:sp>
            <p:nvSpPr>
              <p:cNvPr id="29" name="フリーフォーム 28"/>
              <p:cNvSpPr/>
              <p:nvPr/>
            </p:nvSpPr>
            <p:spPr>
              <a:xfrm>
                <a:off x="6609754" y="3500152"/>
                <a:ext cx="1464096" cy="878458"/>
              </a:xfrm>
              <a:custGeom>
                <a:avLst/>
                <a:gdLst>
                  <a:gd name="connsiteX0" fmla="*/ 0 w 1464096"/>
                  <a:gd name="connsiteY0" fmla="*/ 87846 h 878458"/>
                  <a:gd name="connsiteX1" fmla="*/ 87846 w 1464096"/>
                  <a:gd name="connsiteY1" fmla="*/ 0 h 878458"/>
                  <a:gd name="connsiteX2" fmla="*/ 1376250 w 1464096"/>
                  <a:gd name="connsiteY2" fmla="*/ 0 h 878458"/>
                  <a:gd name="connsiteX3" fmla="*/ 1464096 w 1464096"/>
                  <a:gd name="connsiteY3" fmla="*/ 87846 h 878458"/>
                  <a:gd name="connsiteX4" fmla="*/ 1464096 w 1464096"/>
                  <a:gd name="connsiteY4" fmla="*/ 790612 h 878458"/>
                  <a:gd name="connsiteX5" fmla="*/ 1376250 w 1464096"/>
                  <a:gd name="connsiteY5" fmla="*/ 878458 h 878458"/>
                  <a:gd name="connsiteX6" fmla="*/ 87846 w 1464096"/>
                  <a:gd name="connsiteY6" fmla="*/ 878458 h 878458"/>
                  <a:gd name="connsiteX7" fmla="*/ 0 w 1464096"/>
                  <a:gd name="connsiteY7" fmla="*/ 790612 h 878458"/>
                  <a:gd name="connsiteX8" fmla="*/ 0 w 1464096"/>
                  <a:gd name="connsiteY8" fmla="*/ 87846 h 87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096" h="878458">
                    <a:moveTo>
                      <a:pt x="0" y="87846"/>
                    </a:moveTo>
                    <a:cubicBezTo>
                      <a:pt x="0" y="39330"/>
                      <a:pt x="39330" y="0"/>
                      <a:pt x="87846" y="0"/>
                    </a:cubicBezTo>
                    <a:lnTo>
                      <a:pt x="1376250" y="0"/>
                    </a:lnTo>
                    <a:cubicBezTo>
                      <a:pt x="1424766" y="0"/>
                      <a:pt x="1464096" y="39330"/>
                      <a:pt x="1464096" y="87846"/>
                    </a:cubicBezTo>
                    <a:lnTo>
                      <a:pt x="1464096" y="790612"/>
                    </a:lnTo>
                    <a:cubicBezTo>
                      <a:pt x="1464096" y="839128"/>
                      <a:pt x="1424766" y="878458"/>
                      <a:pt x="1376250" y="878458"/>
                    </a:cubicBezTo>
                    <a:lnTo>
                      <a:pt x="87846" y="878458"/>
                    </a:lnTo>
                    <a:cubicBezTo>
                      <a:pt x="39330" y="878458"/>
                      <a:pt x="0" y="839128"/>
                      <a:pt x="0" y="790612"/>
                    </a:cubicBezTo>
                    <a:lnTo>
                      <a:pt x="0" y="87846"/>
                    </a:lnTo>
                    <a:close/>
                  </a:path>
                </a:pathLst>
              </a:custGeom>
              <a:solidFill>
                <a:srgbClr val="FF0000"/>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6689" tIns="86689" rIns="86689" bIns="86689" numCol="1" spcCol="1270" anchor="ctr" anchorCtr="0">
                <a:noAutofit/>
              </a:bodyPr>
              <a:lstStyle/>
              <a:p>
                <a:pPr lvl="0" algn="ctr" defTabSz="711200">
                  <a:lnSpc>
                    <a:spcPct val="90000"/>
                  </a:lnSpc>
                  <a:spcBef>
                    <a:spcPct val="0"/>
                  </a:spcBef>
                  <a:spcAft>
                    <a:spcPct val="35000"/>
                  </a:spcAft>
                </a:pPr>
                <a:r>
                  <a:rPr kumimoji="1" lang="ja-JP" altLang="en-US" sz="1200" kern="1200" dirty="0" smtClean="0"/>
                  <a:t>定量的に</a:t>
                </a:r>
                <a:br>
                  <a:rPr kumimoji="1" lang="ja-JP" altLang="en-US" sz="1200" kern="1200" dirty="0" smtClean="0"/>
                </a:br>
                <a:r>
                  <a:rPr kumimoji="1" lang="ja-JP" altLang="en-US" sz="1200" kern="1200" dirty="0" smtClean="0"/>
                  <a:t>検証する</a:t>
                </a:r>
                <a:endParaRPr kumimoji="1" lang="ja-JP" altLang="en-US" sz="1200" kern="1200" dirty="0"/>
              </a:p>
            </p:txBody>
          </p:sp>
        </p:grpSp>
        <p:sp>
          <p:nvSpPr>
            <p:cNvPr id="19" name="テキスト ボックス 18"/>
            <p:cNvSpPr txBox="1"/>
            <p:nvPr/>
          </p:nvSpPr>
          <p:spPr>
            <a:xfrm>
              <a:off x="1681633" y="6510258"/>
              <a:ext cx="1829323" cy="334511"/>
            </a:xfrm>
            <a:prstGeom prst="rect">
              <a:avLst/>
            </a:prstGeom>
            <a:noFill/>
          </p:spPr>
          <p:txBody>
            <a:bodyPr wrap="none" rtlCol="0">
              <a:spAutoFit/>
            </a:bodyPr>
            <a:lstStyle/>
            <a:p>
              <a:r>
                <a:rPr kumimoji="1" lang="en-US" altLang="ja-JP" sz="1200" dirty="0" smtClean="0"/>
                <a:t>Problem/Solution Fit</a:t>
              </a:r>
              <a:endParaRPr kumimoji="1" lang="ja-JP" altLang="en-US" sz="1200" dirty="0"/>
            </a:p>
          </p:txBody>
        </p:sp>
        <p:sp>
          <p:nvSpPr>
            <p:cNvPr id="20" name="テキスト ボックス 19"/>
            <p:cNvSpPr txBox="1"/>
            <p:nvPr/>
          </p:nvSpPr>
          <p:spPr>
            <a:xfrm>
              <a:off x="6243701" y="6510258"/>
              <a:ext cx="1704371" cy="334511"/>
            </a:xfrm>
            <a:prstGeom prst="rect">
              <a:avLst/>
            </a:prstGeom>
            <a:noFill/>
          </p:spPr>
          <p:txBody>
            <a:bodyPr wrap="none" rtlCol="0">
              <a:spAutoFit/>
            </a:bodyPr>
            <a:lstStyle/>
            <a:p>
              <a:r>
                <a:rPr lang="en-US" altLang="ja-JP" sz="1200" dirty="0" smtClean="0"/>
                <a:t>Product/Market Fit</a:t>
              </a:r>
              <a:endParaRPr kumimoji="1" lang="ja-JP" altLang="en-US" sz="1200" dirty="0"/>
            </a:p>
          </p:txBody>
        </p:sp>
        <p:cxnSp>
          <p:nvCxnSpPr>
            <p:cNvPr id="21" name="直線矢印コネクタ 20"/>
            <p:cNvCxnSpPr/>
            <p:nvPr/>
          </p:nvCxnSpPr>
          <p:spPr>
            <a:xfrm>
              <a:off x="868719" y="6378110"/>
              <a:ext cx="4123719"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2" name="直線矢印コネクタ 21"/>
            <p:cNvCxnSpPr/>
            <p:nvPr/>
          </p:nvCxnSpPr>
          <p:spPr>
            <a:xfrm>
              <a:off x="4992438" y="6378110"/>
              <a:ext cx="4105881"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pic>
        <p:nvPicPr>
          <p:cNvPr id="30" name="図 29"/>
          <p:cNvPicPr>
            <a:picLocks noChangeAspect="1"/>
          </p:cNvPicPr>
          <p:nvPr/>
        </p:nvPicPr>
        <p:blipFill>
          <a:blip r:embed="rId3"/>
          <a:stretch>
            <a:fillRect/>
          </a:stretch>
        </p:blipFill>
        <p:spPr>
          <a:xfrm>
            <a:off x="6453103" y="2564571"/>
            <a:ext cx="2465010" cy="2471282"/>
          </a:xfrm>
          <a:prstGeom prst="rect">
            <a:avLst/>
          </a:prstGeom>
        </p:spPr>
      </p:pic>
    </p:spTree>
    <p:extLst>
      <p:ext uri="{BB962C8B-B14F-4D97-AF65-F5344CB8AC3E}">
        <p14:creationId xmlns:p14="http://schemas.microsoft.com/office/powerpoint/2010/main" val="16854842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図形グループ 38"/>
          <p:cNvGrpSpPr/>
          <p:nvPr/>
        </p:nvGrpSpPr>
        <p:grpSpPr>
          <a:xfrm>
            <a:off x="2283630" y="5406572"/>
            <a:ext cx="6814688" cy="1432090"/>
            <a:chOff x="868719" y="5115339"/>
            <a:chExt cx="8229600" cy="1729430"/>
          </a:xfrm>
        </p:grpSpPr>
        <p:grpSp>
          <p:nvGrpSpPr>
            <p:cNvPr id="40" name="図形グループ 39"/>
            <p:cNvGrpSpPr/>
            <p:nvPr/>
          </p:nvGrpSpPr>
          <p:grpSpPr>
            <a:xfrm>
              <a:off x="872067" y="5115339"/>
              <a:ext cx="7613302" cy="878458"/>
              <a:chOff x="460548" y="3500152"/>
              <a:chExt cx="7613302" cy="878458"/>
            </a:xfrm>
          </p:grpSpPr>
          <p:sp>
            <p:nvSpPr>
              <p:cNvPr id="45" name="フリーフォーム 44"/>
              <p:cNvSpPr/>
              <p:nvPr/>
            </p:nvSpPr>
            <p:spPr>
              <a:xfrm>
                <a:off x="460548" y="3500152"/>
                <a:ext cx="1464096" cy="878458"/>
              </a:xfrm>
              <a:custGeom>
                <a:avLst/>
                <a:gdLst>
                  <a:gd name="connsiteX0" fmla="*/ 0 w 1464096"/>
                  <a:gd name="connsiteY0" fmla="*/ 87846 h 878458"/>
                  <a:gd name="connsiteX1" fmla="*/ 87846 w 1464096"/>
                  <a:gd name="connsiteY1" fmla="*/ 0 h 878458"/>
                  <a:gd name="connsiteX2" fmla="*/ 1376250 w 1464096"/>
                  <a:gd name="connsiteY2" fmla="*/ 0 h 878458"/>
                  <a:gd name="connsiteX3" fmla="*/ 1464096 w 1464096"/>
                  <a:gd name="connsiteY3" fmla="*/ 87846 h 878458"/>
                  <a:gd name="connsiteX4" fmla="*/ 1464096 w 1464096"/>
                  <a:gd name="connsiteY4" fmla="*/ 790612 h 878458"/>
                  <a:gd name="connsiteX5" fmla="*/ 1376250 w 1464096"/>
                  <a:gd name="connsiteY5" fmla="*/ 878458 h 878458"/>
                  <a:gd name="connsiteX6" fmla="*/ 87846 w 1464096"/>
                  <a:gd name="connsiteY6" fmla="*/ 878458 h 878458"/>
                  <a:gd name="connsiteX7" fmla="*/ 0 w 1464096"/>
                  <a:gd name="connsiteY7" fmla="*/ 790612 h 878458"/>
                  <a:gd name="connsiteX8" fmla="*/ 0 w 1464096"/>
                  <a:gd name="connsiteY8" fmla="*/ 87846 h 87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096" h="878458">
                    <a:moveTo>
                      <a:pt x="0" y="87846"/>
                    </a:moveTo>
                    <a:cubicBezTo>
                      <a:pt x="0" y="39330"/>
                      <a:pt x="39330" y="0"/>
                      <a:pt x="87846" y="0"/>
                    </a:cubicBezTo>
                    <a:lnTo>
                      <a:pt x="1376250" y="0"/>
                    </a:lnTo>
                    <a:cubicBezTo>
                      <a:pt x="1424766" y="0"/>
                      <a:pt x="1464096" y="39330"/>
                      <a:pt x="1464096" y="87846"/>
                    </a:cubicBezTo>
                    <a:lnTo>
                      <a:pt x="1464096" y="790612"/>
                    </a:lnTo>
                    <a:cubicBezTo>
                      <a:pt x="1464096" y="839128"/>
                      <a:pt x="1424766" y="878458"/>
                      <a:pt x="1376250" y="878458"/>
                    </a:cubicBezTo>
                    <a:lnTo>
                      <a:pt x="87846" y="878458"/>
                    </a:lnTo>
                    <a:cubicBezTo>
                      <a:pt x="39330" y="878458"/>
                      <a:pt x="0" y="839128"/>
                      <a:pt x="0" y="790612"/>
                    </a:cubicBezTo>
                    <a:lnTo>
                      <a:pt x="0" y="87846"/>
                    </a:lnTo>
                    <a:close/>
                  </a:path>
                </a:pathLst>
              </a:custGeom>
              <a:solidFill>
                <a:srgbClr val="008000"/>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6689" tIns="86689" rIns="86689" bIns="86689" numCol="1" spcCol="1270" anchor="ctr" anchorCtr="0">
                <a:noAutofit/>
              </a:bodyPr>
              <a:lstStyle/>
              <a:p>
                <a:pPr lvl="0" algn="ctr" defTabSz="711200">
                  <a:lnSpc>
                    <a:spcPct val="90000"/>
                  </a:lnSpc>
                  <a:spcBef>
                    <a:spcPct val="0"/>
                  </a:spcBef>
                  <a:spcAft>
                    <a:spcPct val="35000"/>
                  </a:spcAft>
                </a:pPr>
                <a:r>
                  <a:rPr kumimoji="1" lang="ja-JP" altLang="en-US" sz="1200" kern="1200" dirty="0" smtClean="0"/>
                  <a:t>課題を理解する</a:t>
                </a:r>
                <a:endParaRPr kumimoji="1" lang="ja-JP" altLang="en-US" sz="1200" kern="1200" dirty="0"/>
              </a:p>
            </p:txBody>
          </p:sp>
          <p:sp>
            <p:nvSpPr>
              <p:cNvPr id="46" name="フリーフォーム 45"/>
              <p:cNvSpPr/>
              <p:nvPr/>
            </p:nvSpPr>
            <p:spPr>
              <a:xfrm>
                <a:off x="2071054" y="3757833"/>
                <a:ext cx="310388" cy="363095"/>
              </a:xfrm>
              <a:custGeom>
                <a:avLst/>
                <a:gdLst>
                  <a:gd name="connsiteX0" fmla="*/ 0 w 310388"/>
                  <a:gd name="connsiteY0" fmla="*/ 72619 h 363095"/>
                  <a:gd name="connsiteX1" fmla="*/ 155194 w 310388"/>
                  <a:gd name="connsiteY1" fmla="*/ 72619 h 363095"/>
                  <a:gd name="connsiteX2" fmla="*/ 155194 w 310388"/>
                  <a:gd name="connsiteY2" fmla="*/ 0 h 363095"/>
                  <a:gd name="connsiteX3" fmla="*/ 310388 w 310388"/>
                  <a:gd name="connsiteY3" fmla="*/ 181548 h 363095"/>
                  <a:gd name="connsiteX4" fmla="*/ 155194 w 310388"/>
                  <a:gd name="connsiteY4" fmla="*/ 363095 h 363095"/>
                  <a:gd name="connsiteX5" fmla="*/ 155194 w 310388"/>
                  <a:gd name="connsiteY5" fmla="*/ 290476 h 363095"/>
                  <a:gd name="connsiteX6" fmla="*/ 0 w 310388"/>
                  <a:gd name="connsiteY6" fmla="*/ 290476 h 363095"/>
                  <a:gd name="connsiteX7" fmla="*/ 0 w 310388"/>
                  <a:gd name="connsiteY7" fmla="*/ 72619 h 36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388" h="363095">
                    <a:moveTo>
                      <a:pt x="0" y="72619"/>
                    </a:moveTo>
                    <a:lnTo>
                      <a:pt x="155194" y="72619"/>
                    </a:lnTo>
                    <a:lnTo>
                      <a:pt x="155194" y="0"/>
                    </a:lnTo>
                    <a:lnTo>
                      <a:pt x="310388" y="181548"/>
                    </a:lnTo>
                    <a:lnTo>
                      <a:pt x="155194" y="363095"/>
                    </a:lnTo>
                    <a:lnTo>
                      <a:pt x="155194" y="290476"/>
                    </a:lnTo>
                    <a:lnTo>
                      <a:pt x="0" y="290476"/>
                    </a:lnTo>
                    <a:lnTo>
                      <a:pt x="0" y="7261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1">
                <a:schemeClr val="accent1">
                  <a:tint val="60000"/>
                  <a:hueOff val="0"/>
                  <a:satOff val="0"/>
                  <a:lumOff val="0"/>
                  <a:alphaOff val="0"/>
                </a:schemeClr>
              </a:effectRef>
              <a:fontRef idx="minor">
                <a:schemeClr val="lt1"/>
              </a:fontRef>
            </p:style>
            <p:txBody>
              <a:bodyPr spcFirstLastPara="0" vert="horz" wrap="square" lIns="0" tIns="72619" rIns="93116" bIns="72619" numCol="1" spcCol="1270" anchor="ctr" anchorCtr="0">
                <a:noAutofit/>
              </a:bodyPr>
              <a:lstStyle/>
              <a:p>
                <a:pPr lvl="0" algn="ctr" defTabSz="666750">
                  <a:lnSpc>
                    <a:spcPct val="90000"/>
                  </a:lnSpc>
                  <a:spcBef>
                    <a:spcPct val="0"/>
                  </a:spcBef>
                  <a:spcAft>
                    <a:spcPct val="35000"/>
                  </a:spcAft>
                </a:pPr>
                <a:endParaRPr kumimoji="1" lang="ja-JP" altLang="en-US" sz="1200" kern="1200"/>
              </a:p>
            </p:txBody>
          </p:sp>
          <p:sp>
            <p:nvSpPr>
              <p:cNvPr id="47" name="フリーフォーム 46"/>
              <p:cNvSpPr/>
              <p:nvPr/>
            </p:nvSpPr>
            <p:spPr>
              <a:xfrm>
                <a:off x="2510283" y="3500152"/>
                <a:ext cx="1464096" cy="878458"/>
              </a:xfrm>
              <a:custGeom>
                <a:avLst/>
                <a:gdLst>
                  <a:gd name="connsiteX0" fmla="*/ 0 w 1464096"/>
                  <a:gd name="connsiteY0" fmla="*/ 87846 h 878458"/>
                  <a:gd name="connsiteX1" fmla="*/ 87846 w 1464096"/>
                  <a:gd name="connsiteY1" fmla="*/ 0 h 878458"/>
                  <a:gd name="connsiteX2" fmla="*/ 1376250 w 1464096"/>
                  <a:gd name="connsiteY2" fmla="*/ 0 h 878458"/>
                  <a:gd name="connsiteX3" fmla="*/ 1464096 w 1464096"/>
                  <a:gd name="connsiteY3" fmla="*/ 87846 h 878458"/>
                  <a:gd name="connsiteX4" fmla="*/ 1464096 w 1464096"/>
                  <a:gd name="connsiteY4" fmla="*/ 790612 h 878458"/>
                  <a:gd name="connsiteX5" fmla="*/ 1376250 w 1464096"/>
                  <a:gd name="connsiteY5" fmla="*/ 878458 h 878458"/>
                  <a:gd name="connsiteX6" fmla="*/ 87846 w 1464096"/>
                  <a:gd name="connsiteY6" fmla="*/ 878458 h 878458"/>
                  <a:gd name="connsiteX7" fmla="*/ 0 w 1464096"/>
                  <a:gd name="connsiteY7" fmla="*/ 790612 h 878458"/>
                  <a:gd name="connsiteX8" fmla="*/ 0 w 1464096"/>
                  <a:gd name="connsiteY8" fmla="*/ 87846 h 87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096" h="878458">
                    <a:moveTo>
                      <a:pt x="0" y="87846"/>
                    </a:moveTo>
                    <a:cubicBezTo>
                      <a:pt x="0" y="39330"/>
                      <a:pt x="39330" y="0"/>
                      <a:pt x="87846" y="0"/>
                    </a:cubicBezTo>
                    <a:lnTo>
                      <a:pt x="1376250" y="0"/>
                    </a:lnTo>
                    <a:cubicBezTo>
                      <a:pt x="1424766" y="0"/>
                      <a:pt x="1464096" y="39330"/>
                      <a:pt x="1464096" y="87846"/>
                    </a:cubicBezTo>
                    <a:lnTo>
                      <a:pt x="1464096" y="790612"/>
                    </a:lnTo>
                    <a:cubicBezTo>
                      <a:pt x="1464096" y="839128"/>
                      <a:pt x="1424766" y="878458"/>
                      <a:pt x="1376250" y="878458"/>
                    </a:cubicBezTo>
                    <a:lnTo>
                      <a:pt x="87846" y="878458"/>
                    </a:lnTo>
                    <a:cubicBezTo>
                      <a:pt x="39330" y="878458"/>
                      <a:pt x="0" y="839128"/>
                      <a:pt x="0" y="790612"/>
                    </a:cubicBezTo>
                    <a:lnTo>
                      <a:pt x="0" y="87846"/>
                    </a:lnTo>
                    <a:close/>
                  </a:path>
                </a:pathLst>
              </a:custGeom>
              <a:solidFill>
                <a:srgbClr val="008000"/>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6689" tIns="86689" rIns="86689" bIns="86689" numCol="1" spcCol="1270" anchor="ctr" anchorCtr="0">
                <a:noAutofit/>
              </a:bodyPr>
              <a:lstStyle/>
              <a:p>
                <a:pPr lvl="0" algn="ctr" defTabSz="711200">
                  <a:lnSpc>
                    <a:spcPct val="90000"/>
                  </a:lnSpc>
                  <a:spcBef>
                    <a:spcPct val="0"/>
                  </a:spcBef>
                  <a:spcAft>
                    <a:spcPct val="35000"/>
                  </a:spcAft>
                </a:pPr>
                <a:r>
                  <a:rPr kumimoji="1" lang="ja-JP" altLang="en-US" sz="1200" kern="1200" dirty="0" smtClean="0"/>
                  <a:t>ソリューションを</a:t>
                </a:r>
                <a:br>
                  <a:rPr kumimoji="1" lang="ja-JP" altLang="en-US" sz="1200" kern="1200" dirty="0" smtClean="0"/>
                </a:br>
                <a:r>
                  <a:rPr kumimoji="1" lang="ja-JP" altLang="en-US" sz="1200" kern="1200" dirty="0" smtClean="0"/>
                  <a:t>決定する</a:t>
                </a:r>
                <a:endParaRPr kumimoji="1" lang="ja-JP" altLang="en-US" sz="1200" kern="1200" dirty="0"/>
              </a:p>
            </p:txBody>
          </p:sp>
          <p:sp>
            <p:nvSpPr>
              <p:cNvPr id="48" name="フリーフォーム 47"/>
              <p:cNvSpPr/>
              <p:nvPr/>
            </p:nvSpPr>
            <p:spPr>
              <a:xfrm>
                <a:off x="4120790" y="3757833"/>
                <a:ext cx="310388" cy="363095"/>
              </a:xfrm>
              <a:custGeom>
                <a:avLst/>
                <a:gdLst>
                  <a:gd name="connsiteX0" fmla="*/ 0 w 310388"/>
                  <a:gd name="connsiteY0" fmla="*/ 72619 h 363095"/>
                  <a:gd name="connsiteX1" fmla="*/ 155194 w 310388"/>
                  <a:gd name="connsiteY1" fmla="*/ 72619 h 363095"/>
                  <a:gd name="connsiteX2" fmla="*/ 155194 w 310388"/>
                  <a:gd name="connsiteY2" fmla="*/ 0 h 363095"/>
                  <a:gd name="connsiteX3" fmla="*/ 310388 w 310388"/>
                  <a:gd name="connsiteY3" fmla="*/ 181548 h 363095"/>
                  <a:gd name="connsiteX4" fmla="*/ 155194 w 310388"/>
                  <a:gd name="connsiteY4" fmla="*/ 363095 h 363095"/>
                  <a:gd name="connsiteX5" fmla="*/ 155194 w 310388"/>
                  <a:gd name="connsiteY5" fmla="*/ 290476 h 363095"/>
                  <a:gd name="connsiteX6" fmla="*/ 0 w 310388"/>
                  <a:gd name="connsiteY6" fmla="*/ 290476 h 363095"/>
                  <a:gd name="connsiteX7" fmla="*/ 0 w 310388"/>
                  <a:gd name="connsiteY7" fmla="*/ 72619 h 36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388" h="363095">
                    <a:moveTo>
                      <a:pt x="0" y="72619"/>
                    </a:moveTo>
                    <a:lnTo>
                      <a:pt x="155194" y="72619"/>
                    </a:lnTo>
                    <a:lnTo>
                      <a:pt x="155194" y="0"/>
                    </a:lnTo>
                    <a:lnTo>
                      <a:pt x="310388" y="181548"/>
                    </a:lnTo>
                    <a:lnTo>
                      <a:pt x="155194" y="363095"/>
                    </a:lnTo>
                    <a:lnTo>
                      <a:pt x="155194" y="290476"/>
                    </a:lnTo>
                    <a:lnTo>
                      <a:pt x="0" y="290476"/>
                    </a:lnTo>
                    <a:lnTo>
                      <a:pt x="0" y="7261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1">
                <a:schemeClr val="accent1">
                  <a:tint val="60000"/>
                  <a:hueOff val="0"/>
                  <a:satOff val="0"/>
                  <a:lumOff val="0"/>
                  <a:alphaOff val="0"/>
                </a:schemeClr>
              </a:effectRef>
              <a:fontRef idx="minor">
                <a:schemeClr val="lt1"/>
              </a:fontRef>
            </p:style>
            <p:txBody>
              <a:bodyPr spcFirstLastPara="0" vert="horz" wrap="square" lIns="0" tIns="72619" rIns="93116" bIns="72619" numCol="1" spcCol="1270" anchor="ctr" anchorCtr="0">
                <a:noAutofit/>
              </a:bodyPr>
              <a:lstStyle/>
              <a:p>
                <a:pPr lvl="0" algn="ctr" defTabSz="666750">
                  <a:lnSpc>
                    <a:spcPct val="90000"/>
                  </a:lnSpc>
                  <a:spcBef>
                    <a:spcPct val="0"/>
                  </a:spcBef>
                  <a:spcAft>
                    <a:spcPct val="35000"/>
                  </a:spcAft>
                </a:pPr>
                <a:endParaRPr kumimoji="1" lang="ja-JP" altLang="en-US" sz="1200" kern="1200"/>
              </a:p>
            </p:txBody>
          </p:sp>
          <p:sp>
            <p:nvSpPr>
              <p:cNvPr id="49" name="フリーフォーム 48"/>
              <p:cNvSpPr/>
              <p:nvPr/>
            </p:nvSpPr>
            <p:spPr>
              <a:xfrm>
                <a:off x="4560019" y="3500152"/>
                <a:ext cx="1464096" cy="878458"/>
              </a:xfrm>
              <a:custGeom>
                <a:avLst/>
                <a:gdLst>
                  <a:gd name="connsiteX0" fmla="*/ 0 w 1464096"/>
                  <a:gd name="connsiteY0" fmla="*/ 87846 h 878458"/>
                  <a:gd name="connsiteX1" fmla="*/ 87846 w 1464096"/>
                  <a:gd name="connsiteY1" fmla="*/ 0 h 878458"/>
                  <a:gd name="connsiteX2" fmla="*/ 1376250 w 1464096"/>
                  <a:gd name="connsiteY2" fmla="*/ 0 h 878458"/>
                  <a:gd name="connsiteX3" fmla="*/ 1464096 w 1464096"/>
                  <a:gd name="connsiteY3" fmla="*/ 87846 h 878458"/>
                  <a:gd name="connsiteX4" fmla="*/ 1464096 w 1464096"/>
                  <a:gd name="connsiteY4" fmla="*/ 790612 h 878458"/>
                  <a:gd name="connsiteX5" fmla="*/ 1376250 w 1464096"/>
                  <a:gd name="connsiteY5" fmla="*/ 878458 h 878458"/>
                  <a:gd name="connsiteX6" fmla="*/ 87846 w 1464096"/>
                  <a:gd name="connsiteY6" fmla="*/ 878458 h 878458"/>
                  <a:gd name="connsiteX7" fmla="*/ 0 w 1464096"/>
                  <a:gd name="connsiteY7" fmla="*/ 790612 h 878458"/>
                  <a:gd name="connsiteX8" fmla="*/ 0 w 1464096"/>
                  <a:gd name="connsiteY8" fmla="*/ 87846 h 87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096" h="878458">
                    <a:moveTo>
                      <a:pt x="0" y="87846"/>
                    </a:moveTo>
                    <a:cubicBezTo>
                      <a:pt x="0" y="39330"/>
                      <a:pt x="39330" y="0"/>
                      <a:pt x="87846" y="0"/>
                    </a:cubicBezTo>
                    <a:lnTo>
                      <a:pt x="1376250" y="0"/>
                    </a:lnTo>
                    <a:cubicBezTo>
                      <a:pt x="1424766" y="0"/>
                      <a:pt x="1464096" y="39330"/>
                      <a:pt x="1464096" y="87846"/>
                    </a:cubicBezTo>
                    <a:lnTo>
                      <a:pt x="1464096" y="790612"/>
                    </a:lnTo>
                    <a:cubicBezTo>
                      <a:pt x="1464096" y="839128"/>
                      <a:pt x="1424766" y="878458"/>
                      <a:pt x="1376250" y="878458"/>
                    </a:cubicBezTo>
                    <a:lnTo>
                      <a:pt x="87846" y="878458"/>
                    </a:lnTo>
                    <a:cubicBezTo>
                      <a:pt x="39330" y="878458"/>
                      <a:pt x="0" y="839128"/>
                      <a:pt x="0" y="790612"/>
                    </a:cubicBezTo>
                    <a:lnTo>
                      <a:pt x="0" y="87846"/>
                    </a:lnTo>
                    <a:close/>
                  </a:path>
                </a:pathLst>
              </a:custGeom>
              <a:solidFill>
                <a:srgbClr val="008000"/>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6689" tIns="86689" rIns="86689" bIns="86689" numCol="1" spcCol="1270" anchor="ctr" anchorCtr="0">
                <a:noAutofit/>
              </a:bodyPr>
              <a:lstStyle/>
              <a:p>
                <a:pPr lvl="0" algn="ctr" defTabSz="711200">
                  <a:lnSpc>
                    <a:spcPct val="90000"/>
                  </a:lnSpc>
                  <a:spcBef>
                    <a:spcPct val="0"/>
                  </a:spcBef>
                  <a:spcAft>
                    <a:spcPct val="35000"/>
                  </a:spcAft>
                </a:pPr>
                <a:r>
                  <a:rPr kumimoji="1" lang="ja-JP" altLang="en-US" sz="1200" kern="1200" dirty="0" smtClean="0"/>
                  <a:t>定性的に</a:t>
                </a:r>
                <a:br>
                  <a:rPr kumimoji="1" lang="ja-JP" altLang="en-US" sz="1200" kern="1200" dirty="0" smtClean="0"/>
                </a:br>
                <a:r>
                  <a:rPr kumimoji="1" lang="ja-JP" altLang="en-US" sz="1200" kern="1200" dirty="0" smtClean="0"/>
                  <a:t>検証する</a:t>
                </a:r>
                <a:endParaRPr kumimoji="1" lang="ja-JP" altLang="en-US" sz="1200" kern="1200" dirty="0"/>
              </a:p>
            </p:txBody>
          </p:sp>
          <p:sp>
            <p:nvSpPr>
              <p:cNvPr id="50" name="フリーフォーム 49"/>
              <p:cNvSpPr/>
              <p:nvPr/>
            </p:nvSpPr>
            <p:spPr>
              <a:xfrm>
                <a:off x="6170525" y="3757833"/>
                <a:ext cx="310388" cy="363095"/>
              </a:xfrm>
              <a:custGeom>
                <a:avLst/>
                <a:gdLst>
                  <a:gd name="connsiteX0" fmla="*/ 0 w 310388"/>
                  <a:gd name="connsiteY0" fmla="*/ 72619 h 363095"/>
                  <a:gd name="connsiteX1" fmla="*/ 155194 w 310388"/>
                  <a:gd name="connsiteY1" fmla="*/ 72619 h 363095"/>
                  <a:gd name="connsiteX2" fmla="*/ 155194 w 310388"/>
                  <a:gd name="connsiteY2" fmla="*/ 0 h 363095"/>
                  <a:gd name="connsiteX3" fmla="*/ 310388 w 310388"/>
                  <a:gd name="connsiteY3" fmla="*/ 181548 h 363095"/>
                  <a:gd name="connsiteX4" fmla="*/ 155194 w 310388"/>
                  <a:gd name="connsiteY4" fmla="*/ 363095 h 363095"/>
                  <a:gd name="connsiteX5" fmla="*/ 155194 w 310388"/>
                  <a:gd name="connsiteY5" fmla="*/ 290476 h 363095"/>
                  <a:gd name="connsiteX6" fmla="*/ 0 w 310388"/>
                  <a:gd name="connsiteY6" fmla="*/ 290476 h 363095"/>
                  <a:gd name="connsiteX7" fmla="*/ 0 w 310388"/>
                  <a:gd name="connsiteY7" fmla="*/ 72619 h 36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388" h="363095">
                    <a:moveTo>
                      <a:pt x="0" y="72619"/>
                    </a:moveTo>
                    <a:lnTo>
                      <a:pt x="155194" y="72619"/>
                    </a:lnTo>
                    <a:lnTo>
                      <a:pt x="155194" y="0"/>
                    </a:lnTo>
                    <a:lnTo>
                      <a:pt x="310388" y="181548"/>
                    </a:lnTo>
                    <a:lnTo>
                      <a:pt x="155194" y="363095"/>
                    </a:lnTo>
                    <a:lnTo>
                      <a:pt x="155194" y="290476"/>
                    </a:lnTo>
                    <a:lnTo>
                      <a:pt x="0" y="290476"/>
                    </a:lnTo>
                    <a:lnTo>
                      <a:pt x="0" y="7261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1">
                <a:schemeClr val="accent1">
                  <a:tint val="60000"/>
                  <a:hueOff val="0"/>
                  <a:satOff val="0"/>
                  <a:lumOff val="0"/>
                  <a:alphaOff val="0"/>
                </a:schemeClr>
              </a:effectRef>
              <a:fontRef idx="minor">
                <a:schemeClr val="lt1"/>
              </a:fontRef>
            </p:style>
            <p:txBody>
              <a:bodyPr spcFirstLastPara="0" vert="horz" wrap="square" lIns="0" tIns="72619" rIns="93116" bIns="72619" numCol="1" spcCol="1270" anchor="ctr" anchorCtr="0">
                <a:noAutofit/>
              </a:bodyPr>
              <a:lstStyle/>
              <a:p>
                <a:pPr lvl="0" algn="ctr" defTabSz="666750">
                  <a:lnSpc>
                    <a:spcPct val="90000"/>
                  </a:lnSpc>
                  <a:spcBef>
                    <a:spcPct val="0"/>
                  </a:spcBef>
                  <a:spcAft>
                    <a:spcPct val="35000"/>
                  </a:spcAft>
                </a:pPr>
                <a:endParaRPr kumimoji="1" lang="ja-JP" altLang="en-US" sz="1200" kern="1200"/>
              </a:p>
            </p:txBody>
          </p:sp>
          <p:sp>
            <p:nvSpPr>
              <p:cNvPr id="51" name="フリーフォーム 50"/>
              <p:cNvSpPr/>
              <p:nvPr/>
            </p:nvSpPr>
            <p:spPr>
              <a:xfrm>
                <a:off x="6609754" y="3500152"/>
                <a:ext cx="1464096" cy="878458"/>
              </a:xfrm>
              <a:custGeom>
                <a:avLst/>
                <a:gdLst>
                  <a:gd name="connsiteX0" fmla="*/ 0 w 1464096"/>
                  <a:gd name="connsiteY0" fmla="*/ 87846 h 878458"/>
                  <a:gd name="connsiteX1" fmla="*/ 87846 w 1464096"/>
                  <a:gd name="connsiteY1" fmla="*/ 0 h 878458"/>
                  <a:gd name="connsiteX2" fmla="*/ 1376250 w 1464096"/>
                  <a:gd name="connsiteY2" fmla="*/ 0 h 878458"/>
                  <a:gd name="connsiteX3" fmla="*/ 1464096 w 1464096"/>
                  <a:gd name="connsiteY3" fmla="*/ 87846 h 878458"/>
                  <a:gd name="connsiteX4" fmla="*/ 1464096 w 1464096"/>
                  <a:gd name="connsiteY4" fmla="*/ 790612 h 878458"/>
                  <a:gd name="connsiteX5" fmla="*/ 1376250 w 1464096"/>
                  <a:gd name="connsiteY5" fmla="*/ 878458 h 878458"/>
                  <a:gd name="connsiteX6" fmla="*/ 87846 w 1464096"/>
                  <a:gd name="connsiteY6" fmla="*/ 878458 h 878458"/>
                  <a:gd name="connsiteX7" fmla="*/ 0 w 1464096"/>
                  <a:gd name="connsiteY7" fmla="*/ 790612 h 878458"/>
                  <a:gd name="connsiteX8" fmla="*/ 0 w 1464096"/>
                  <a:gd name="connsiteY8" fmla="*/ 87846 h 87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096" h="878458">
                    <a:moveTo>
                      <a:pt x="0" y="87846"/>
                    </a:moveTo>
                    <a:cubicBezTo>
                      <a:pt x="0" y="39330"/>
                      <a:pt x="39330" y="0"/>
                      <a:pt x="87846" y="0"/>
                    </a:cubicBezTo>
                    <a:lnTo>
                      <a:pt x="1376250" y="0"/>
                    </a:lnTo>
                    <a:cubicBezTo>
                      <a:pt x="1424766" y="0"/>
                      <a:pt x="1464096" y="39330"/>
                      <a:pt x="1464096" y="87846"/>
                    </a:cubicBezTo>
                    <a:lnTo>
                      <a:pt x="1464096" y="790612"/>
                    </a:lnTo>
                    <a:cubicBezTo>
                      <a:pt x="1464096" y="839128"/>
                      <a:pt x="1424766" y="878458"/>
                      <a:pt x="1376250" y="878458"/>
                    </a:cubicBezTo>
                    <a:lnTo>
                      <a:pt x="87846" y="878458"/>
                    </a:lnTo>
                    <a:cubicBezTo>
                      <a:pt x="39330" y="878458"/>
                      <a:pt x="0" y="839128"/>
                      <a:pt x="0" y="790612"/>
                    </a:cubicBezTo>
                    <a:lnTo>
                      <a:pt x="0" y="87846"/>
                    </a:lnTo>
                    <a:close/>
                  </a:path>
                </a:pathLst>
              </a:custGeom>
              <a:solidFill>
                <a:srgbClr val="008000"/>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6689" tIns="86689" rIns="86689" bIns="86689" numCol="1" spcCol="1270" anchor="ctr" anchorCtr="0">
                <a:noAutofit/>
              </a:bodyPr>
              <a:lstStyle/>
              <a:p>
                <a:pPr lvl="0" algn="ctr" defTabSz="711200">
                  <a:lnSpc>
                    <a:spcPct val="90000"/>
                  </a:lnSpc>
                  <a:spcBef>
                    <a:spcPct val="0"/>
                  </a:spcBef>
                  <a:spcAft>
                    <a:spcPct val="35000"/>
                  </a:spcAft>
                </a:pPr>
                <a:r>
                  <a:rPr kumimoji="1" lang="ja-JP" altLang="en-US" sz="1200" kern="1200" dirty="0" smtClean="0"/>
                  <a:t>定量的に</a:t>
                </a:r>
                <a:br>
                  <a:rPr kumimoji="1" lang="ja-JP" altLang="en-US" sz="1200" kern="1200" dirty="0" smtClean="0"/>
                </a:br>
                <a:r>
                  <a:rPr kumimoji="1" lang="ja-JP" altLang="en-US" sz="1200" kern="1200" dirty="0" smtClean="0"/>
                  <a:t>検証する</a:t>
                </a:r>
                <a:endParaRPr kumimoji="1" lang="ja-JP" altLang="en-US" sz="1200" kern="1200" dirty="0"/>
              </a:p>
            </p:txBody>
          </p:sp>
        </p:grpSp>
        <p:sp>
          <p:nvSpPr>
            <p:cNvPr id="41" name="テキスト ボックス 40"/>
            <p:cNvSpPr txBox="1"/>
            <p:nvPr/>
          </p:nvSpPr>
          <p:spPr>
            <a:xfrm>
              <a:off x="1681633" y="6510258"/>
              <a:ext cx="1829323" cy="334511"/>
            </a:xfrm>
            <a:prstGeom prst="rect">
              <a:avLst/>
            </a:prstGeom>
            <a:noFill/>
          </p:spPr>
          <p:txBody>
            <a:bodyPr wrap="none" rtlCol="0">
              <a:spAutoFit/>
            </a:bodyPr>
            <a:lstStyle/>
            <a:p>
              <a:r>
                <a:rPr kumimoji="1" lang="en-US" altLang="ja-JP" sz="1200" dirty="0" smtClean="0"/>
                <a:t>Problem/Solution Fit</a:t>
              </a:r>
              <a:endParaRPr kumimoji="1" lang="ja-JP" altLang="en-US" sz="1200" dirty="0"/>
            </a:p>
          </p:txBody>
        </p:sp>
        <p:sp>
          <p:nvSpPr>
            <p:cNvPr id="42" name="テキスト ボックス 41"/>
            <p:cNvSpPr txBox="1"/>
            <p:nvPr/>
          </p:nvSpPr>
          <p:spPr>
            <a:xfrm>
              <a:off x="6243701" y="6510258"/>
              <a:ext cx="1704371" cy="334511"/>
            </a:xfrm>
            <a:prstGeom prst="rect">
              <a:avLst/>
            </a:prstGeom>
            <a:noFill/>
          </p:spPr>
          <p:txBody>
            <a:bodyPr wrap="none" rtlCol="0">
              <a:spAutoFit/>
            </a:bodyPr>
            <a:lstStyle/>
            <a:p>
              <a:r>
                <a:rPr lang="en-US" altLang="ja-JP" sz="1200" dirty="0" smtClean="0"/>
                <a:t>Product/Market Fit</a:t>
              </a:r>
              <a:endParaRPr kumimoji="1" lang="ja-JP" altLang="en-US" sz="1200" dirty="0"/>
            </a:p>
          </p:txBody>
        </p:sp>
        <p:cxnSp>
          <p:nvCxnSpPr>
            <p:cNvPr id="43" name="直線矢印コネクタ 42"/>
            <p:cNvCxnSpPr/>
            <p:nvPr/>
          </p:nvCxnSpPr>
          <p:spPr>
            <a:xfrm>
              <a:off x="868719" y="6378110"/>
              <a:ext cx="4123719"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44" name="直線矢印コネクタ 43"/>
            <p:cNvCxnSpPr/>
            <p:nvPr/>
          </p:nvCxnSpPr>
          <p:spPr>
            <a:xfrm>
              <a:off x="4992438" y="6378110"/>
              <a:ext cx="4105881"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sp>
        <p:nvSpPr>
          <p:cNvPr id="2" name="タイトル 1"/>
          <p:cNvSpPr>
            <a:spLocks noGrp="1"/>
          </p:cNvSpPr>
          <p:nvPr>
            <p:ph type="title"/>
          </p:nvPr>
        </p:nvSpPr>
        <p:spPr/>
        <p:txBody>
          <a:bodyPr>
            <a:noAutofit/>
          </a:bodyPr>
          <a:lstStyle/>
          <a:p>
            <a:r>
              <a:rPr lang="ja-JP" altLang="en-US" sz="3600" dirty="0" smtClean="0"/>
              <a:t>プランを体系的にテストする</a:t>
            </a:r>
            <a:br>
              <a:rPr lang="ja-JP" altLang="en-US" sz="3600" dirty="0" smtClean="0"/>
            </a:br>
            <a:r>
              <a:rPr lang="ja-JP" altLang="en-US" sz="3600" dirty="0" smtClean="0"/>
              <a:t>定量的に検証する</a:t>
            </a:r>
            <a:endParaRPr kumimoji="1" lang="ja-JP" altLang="en-US" sz="3600" dirty="0"/>
          </a:p>
        </p:txBody>
      </p:sp>
      <p:sp>
        <p:nvSpPr>
          <p:cNvPr id="4" name="コンテンツ プレースホルダー 3"/>
          <p:cNvSpPr>
            <a:spLocks noGrp="1"/>
          </p:cNvSpPr>
          <p:nvPr>
            <p:ph idx="1"/>
          </p:nvPr>
        </p:nvSpPr>
        <p:spPr/>
        <p:txBody>
          <a:bodyPr/>
          <a:lstStyle/>
          <a:p>
            <a:r>
              <a:rPr kumimoji="1" lang="ja-JP" altLang="en-US" dirty="0" smtClean="0"/>
              <a:t>機能を制限する</a:t>
            </a:r>
            <a:endParaRPr kumimoji="1" lang="en-US" altLang="ja-JP" dirty="0" smtClean="0"/>
          </a:p>
          <a:p>
            <a:r>
              <a:rPr kumimoji="1" lang="ja-JP" altLang="en-US" dirty="0" smtClean="0"/>
              <a:t>進捗を計測する</a:t>
            </a:r>
            <a:r>
              <a:rPr kumimoji="1" lang="en-US" altLang="ja-JP" dirty="0" smtClean="0"/>
              <a:t>	</a:t>
            </a:r>
          </a:p>
          <a:p>
            <a:r>
              <a:rPr lang="ja-JP" altLang="en-US" dirty="0" smtClean="0"/>
              <a:t>初期のトラクションを達成する</a:t>
            </a:r>
            <a:endParaRPr lang="en-US" altLang="ja-JP" dirty="0" smtClean="0"/>
          </a:p>
          <a:p>
            <a:endParaRPr kumimoji="1" lang="ja-JP" altLang="en-US" dirty="0"/>
          </a:p>
        </p:txBody>
      </p:sp>
      <p:sp>
        <p:nvSpPr>
          <p:cNvPr id="5" name="正方形/長方形 4"/>
          <p:cNvSpPr/>
          <p:nvPr/>
        </p:nvSpPr>
        <p:spPr>
          <a:xfrm>
            <a:off x="891162" y="3180301"/>
            <a:ext cx="4713083" cy="1938992"/>
          </a:xfrm>
          <a:prstGeom prst="rect">
            <a:avLst/>
          </a:prstGeom>
        </p:spPr>
        <p:txBody>
          <a:bodyPr wrap="square">
            <a:spAutoFit/>
          </a:bodyPr>
          <a:lstStyle/>
          <a:p>
            <a:r>
              <a:rPr lang="ja-JP" altLang="en-US" sz="1200" dirty="0"/>
              <a:t>ショーン／エリスのテスト</a:t>
            </a:r>
          </a:p>
          <a:p>
            <a:endParaRPr lang="ja-JP" altLang="en-US" sz="1200" dirty="0"/>
          </a:p>
          <a:p>
            <a:r>
              <a:rPr lang="ja-JP" altLang="en-US" sz="1200" dirty="0"/>
              <a:t>４０％以上のユーザーが「非常に残念」と答えたのであれば、この「絶対に必要」な製品は今後も継続的に顧客を獲得できる。</a:t>
            </a:r>
          </a:p>
          <a:p>
            <a:endParaRPr lang="ja-JP" altLang="en-US" sz="1200" dirty="0"/>
          </a:p>
          <a:p>
            <a:r>
              <a:rPr lang="en-US" altLang="ja-JP" sz="1200" dirty="0" smtClean="0"/>
              <a:t>【</a:t>
            </a:r>
            <a:r>
              <a:rPr lang="ja-JP" altLang="en-US" sz="1200" dirty="0"/>
              <a:t>製品名</a:t>
            </a:r>
            <a:r>
              <a:rPr lang="en-US" altLang="ja-JP" sz="1200" dirty="0"/>
              <a:t>】</a:t>
            </a:r>
            <a:r>
              <a:rPr lang="ja-JP" altLang="en-US" sz="1200" dirty="0"/>
              <a:t>が使えなくなった時にどう思いますか？</a:t>
            </a:r>
          </a:p>
          <a:p>
            <a:r>
              <a:rPr lang="ja-JP" altLang="en-US" sz="1200" dirty="0"/>
              <a:t>  </a:t>
            </a:r>
            <a:r>
              <a:rPr lang="en-US" altLang="ja-JP" sz="1200" dirty="0"/>
              <a:t>1.</a:t>
            </a:r>
            <a:r>
              <a:rPr lang="ja-JP" altLang="en-US" sz="1200" dirty="0"/>
              <a:t>非常に残念</a:t>
            </a:r>
          </a:p>
          <a:p>
            <a:r>
              <a:rPr lang="ja-JP" altLang="en-US" sz="1200" dirty="0"/>
              <a:t>  </a:t>
            </a:r>
            <a:r>
              <a:rPr lang="en-US" altLang="ja-JP" sz="1200" dirty="0"/>
              <a:t>2.</a:t>
            </a:r>
            <a:r>
              <a:rPr lang="ja-JP" altLang="en-US" sz="1200" dirty="0"/>
              <a:t>少し残念</a:t>
            </a:r>
          </a:p>
          <a:p>
            <a:r>
              <a:rPr lang="ja-JP" altLang="en-US" sz="1200" dirty="0"/>
              <a:t>  </a:t>
            </a:r>
            <a:r>
              <a:rPr lang="en-US" altLang="ja-JP" sz="1200" dirty="0"/>
              <a:t>3.</a:t>
            </a:r>
            <a:r>
              <a:rPr lang="ja-JP" altLang="en-US" sz="1200" dirty="0"/>
              <a:t>残念ではない（役に立たなかった）</a:t>
            </a:r>
          </a:p>
          <a:p>
            <a:r>
              <a:rPr lang="ja-JP" altLang="en-US" sz="1200" dirty="0"/>
              <a:t>  </a:t>
            </a:r>
            <a:r>
              <a:rPr lang="en-US" altLang="ja-JP" sz="1200" dirty="0"/>
              <a:t>4.</a:t>
            </a:r>
            <a:r>
              <a:rPr lang="ja-JP" altLang="en-US" sz="1200" dirty="0"/>
              <a:t>すでに</a:t>
            </a:r>
            <a:r>
              <a:rPr lang="en-US" altLang="ja-JP" sz="1200" dirty="0"/>
              <a:t>【</a:t>
            </a:r>
            <a:r>
              <a:rPr lang="ja-JP" altLang="en-US" sz="1200" dirty="0"/>
              <a:t>製品名</a:t>
            </a:r>
            <a:r>
              <a:rPr lang="en-US" altLang="ja-JP" sz="1200" dirty="0"/>
              <a:t>】</a:t>
            </a:r>
            <a:r>
              <a:rPr lang="ja-JP" altLang="en-US" sz="1200" dirty="0"/>
              <a:t>をつかっていない</a:t>
            </a:r>
          </a:p>
        </p:txBody>
      </p:sp>
      <p:pic>
        <p:nvPicPr>
          <p:cNvPr id="52" name="図 51"/>
          <p:cNvPicPr>
            <a:picLocks noChangeAspect="1"/>
          </p:cNvPicPr>
          <p:nvPr/>
        </p:nvPicPr>
        <p:blipFill>
          <a:blip r:embed="rId3"/>
          <a:stretch>
            <a:fillRect/>
          </a:stretch>
        </p:blipFill>
        <p:spPr>
          <a:xfrm>
            <a:off x="6453103" y="2564571"/>
            <a:ext cx="2465010" cy="2471282"/>
          </a:xfrm>
          <a:prstGeom prst="rect">
            <a:avLst/>
          </a:prstGeom>
        </p:spPr>
      </p:pic>
    </p:spTree>
    <p:extLst>
      <p:ext uri="{BB962C8B-B14F-4D97-AF65-F5344CB8AC3E}">
        <p14:creationId xmlns:p14="http://schemas.microsoft.com/office/powerpoint/2010/main" val="23570619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3725323" y="2800418"/>
            <a:ext cx="5236771" cy="4057581"/>
          </a:xfrm>
          <a:prstGeom prst="rect">
            <a:avLst/>
          </a:prstGeom>
        </p:spPr>
      </p:pic>
      <p:sp>
        <p:nvSpPr>
          <p:cNvPr id="2" name="タイトル 1"/>
          <p:cNvSpPr>
            <a:spLocks noGrp="1"/>
          </p:cNvSpPr>
          <p:nvPr>
            <p:ph type="title"/>
          </p:nvPr>
        </p:nvSpPr>
        <p:spPr/>
        <p:txBody>
          <a:bodyPr/>
          <a:lstStyle/>
          <a:p>
            <a:r>
              <a:rPr lang="ja-JP" altLang="en-US" dirty="0" smtClean="0"/>
              <a:t>まとめ</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プラン</a:t>
            </a:r>
            <a:r>
              <a:rPr lang="en-US" altLang="ja-JP" dirty="0"/>
              <a:t>A</a:t>
            </a:r>
            <a:r>
              <a:rPr lang="ja-JP" altLang="en-US" dirty="0"/>
              <a:t>を文書化する</a:t>
            </a:r>
          </a:p>
          <a:p>
            <a:pPr lvl="1"/>
            <a:r>
              <a:rPr lang="ja-JP" altLang="en-US" dirty="0"/>
              <a:t>顧客を考える</a:t>
            </a:r>
          </a:p>
          <a:p>
            <a:pPr lvl="1"/>
            <a:r>
              <a:rPr lang="ja-JP" altLang="en-US" dirty="0"/>
              <a:t>リーンキャンパスを作る</a:t>
            </a:r>
          </a:p>
          <a:p>
            <a:r>
              <a:rPr lang="ja-JP" altLang="en-US" dirty="0"/>
              <a:t>プランで最もリスクの高い部分を見つける</a:t>
            </a:r>
          </a:p>
          <a:p>
            <a:pPr lvl="1"/>
            <a:r>
              <a:rPr lang="ja-JP" altLang="en-US" dirty="0"/>
              <a:t>リスクの優先順位ををつける</a:t>
            </a:r>
          </a:p>
          <a:p>
            <a:pPr lvl="1"/>
            <a:r>
              <a:rPr lang="ja-JP" altLang="en-US" dirty="0"/>
              <a:t>ビジネスモデルインタビュー</a:t>
            </a:r>
          </a:p>
          <a:p>
            <a:r>
              <a:rPr lang="ja-JP" altLang="en-US" dirty="0"/>
              <a:t>プランを体系的にテストする</a:t>
            </a:r>
          </a:p>
          <a:p>
            <a:pPr lvl="1"/>
            <a:r>
              <a:rPr lang="ja-JP" altLang="en-US" dirty="0"/>
              <a:t>課題を理解する</a:t>
            </a:r>
          </a:p>
          <a:p>
            <a:pPr lvl="1"/>
            <a:r>
              <a:rPr lang="ja-JP" altLang="en-US" dirty="0"/>
              <a:t>ソリューションを決定する</a:t>
            </a:r>
          </a:p>
          <a:p>
            <a:pPr lvl="1"/>
            <a:r>
              <a:rPr lang="ja-JP" altLang="en-US" dirty="0"/>
              <a:t>定性的に検証する</a:t>
            </a:r>
          </a:p>
          <a:p>
            <a:pPr lvl="1"/>
            <a:r>
              <a:rPr lang="ja-JP" altLang="en-US" dirty="0"/>
              <a:t>定量的に検証する</a:t>
            </a:r>
            <a:endParaRPr kumimoji="1" lang="ja-JP" altLang="en-US" dirty="0"/>
          </a:p>
        </p:txBody>
      </p:sp>
    </p:spTree>
    <p:extLst>
      <p:ext uri="{BB962C8B-B14F-4D97-AF65-F5344CB8AC3E}">
        <p14:creationId xmlns:p14="http://schemas.microsoft.com/office/powerpoint/2010/main" val="226555727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3725323" y="2800418"/>
            <a:ext cx="5236771" cy="4057581"/>
          </a:xfrm>
          <a:prstGeom prst="rect">
            <a:avLst/>
          </a:prstGeom>
        </p:spPr>
      </p:pic>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872067" y="1877180"/>
            <a:ext cx="7408333" cy="3450696"/>
          </a:xfrm>
        </p:spPr>
        <p:txBody>
          <a:bodyPr>
            <a:normAutofit/>
          </a:bodyPr>
          <a:lstStyle/>
          <a:p>
            <a:r>
              <a:rPr lang="ja-JP" altLang="en-US" sz="2000" dirty="0" smtClean="0"/>
              <a:t>はじめに顧客ありき</a:t>
            </a:r>
            <a:endParaRPr lang="en-US" altLang="ja-JP" sz="2000" dirty="0" smtClean="0"/>
          </a:p>
          <a:p>
            <a:r>
              <a:rPr kumimoji="1" lang="ja-JP" altLang="en-US" sz="2000" dirty="0" smtClean="0"/>
              <a:t>顧客が抱えている問題は何？</a:t>
            </a:r>
            <a:endParaRPr kumimoji="1" lang="en-US" altLang="ja-JP" sz="2000" dirty="0" smtClean="0"/>
          </a:p>
          <a:p>
            <a:r>
              <a:rPr lang="ja-JP" altLang="en-US" sz="2000" dirty="0" smtClean="0"/>
              <a:t>問題解決プランをいくつか作ろう</a:t>
            </a:r>
            <a:endParaRPr kumimoji="1" lang="ja-JP" altLang="en-US" sz="2000" dirty="0"/>
          </a:p>
        </p:txBody>
      </p:sp>
      <p:sp>
        <p:nvSpPr>
          <p:cNvPr id="5" name="正方形/長方形 4"/>
          <p:cNvSpPr/>
          <p:nvPr/>
        </p:nvSpPr>
        <p:spPr>
          <a:xfrm>
            <a:off x="3626534" y="2996110"/>
            <a:ext cx="1102704" cy="3716747"/>
          </a:xfrm>
          <a:prstGeom prst="rect">
            <a:avLst/>
          </a:prstGeom>
          <a:noFill/>
          <a:ln w="57150" cmpd="sng"/>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9795670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3725323" y="2800418"/>
            <a:ext cx="5236771" cy="4057581"/>
          </a:xfrm>
          <a:prstGeom prst="rect">
            <a:avLst/>
          </a:prstGeom>
        </p:spPr>
      </p:pic>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872067" y="2082801"/>
            <a:ext cx="7408333" cy="3450696"/>
          </a:xfrm>
        </p:spPr>
        <p:txBody>
          <a:bodyPr>
            <a:normAutofit/>
          </a:bodyPr>
          <a:lstStyle/>
          <a:p>
            <a:r>
              <a:rPr kumimoji="1" lang="ja-JP" altLang="en-US" sz="1800" dirty="0" smtClean="0"/>
              <a:t>作ったプランを共有して外部の意見を聞こう</a:t>
            </a:r>
            <a:endParaRPr kumimoji="1" lang="en-US" altLang="ja-JP" sz="1800" dirty="0" smtClean="0"/>
          </a:p>
          <a:p>
            <a:r>
              <a:rPr lang="ja-JP" altLang="en-US" sz="1800" dirty="0" smtClean="0"/>
              <a:t>まず顧客にインタビューするのでなく身近な専門家に聞いてみよう</a:t>
            </a:r>
            <a:endParaRPr kumimoji="1" lang="ja-JP" altLang="en-US" sz="1800" dirty="0"/>
          </a:p>
        </p:txBody>
      </p:sp>
      <p:sp>
        <p:nvSpPr>
          <p:cNvPr id="5" name="正方形/長方形 4"/>
          <p:cNvSpPr/>
          <p:nvPr/>
        </p:nvSpPr>
        <p:spPr>
          <a:xfrm>
            <a:off x="4660872" y="3001373"/>
            <a:ext cx="915592" cy="3675198"/>
          </a:xfrm>
          <a:prstGeom prst="rect">
            <a:avLst/>
          </a:prstGeom>
          <a:noFill/>
          <a:ln w="57150" cmpd="sng"/>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5035028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3725323" y="2800418"/>
            <a:ext cx="5236771" cy="4057581"/>
          </a:xfrm>
          <a:prstGeom prst="rect">
            <a:avLst/>
          </a:prstGeom>
        </p:spPr>
      </p:pic>
      <p:sp>
        <p:nvSpPr>
          <p:cNvPr id="5" name="正方形/長方形 4"/>
          <p:cNvSpPr/>
          <p:nvPr/>
        </p:nvSpPr>
        <p:spPr>
          <a:xfrm>
            <a:off x="5551714" y="3070767"/>
            <a:ext cx="3410380" cy="3622880"/>
          </a:xfrm>
          <a:prstGeom prst="rect">
            <a:avLst/>
          </a:prstGeom>
          <a:noFill/>
          <a:ln w="57150" cmpd="sng"/>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457200" y="1946126"/>
            <a:ext cx="8504894" cy="4373563"/>
          </a:xfrm>
        </p:spPr>
        <p:txBody>
          <a:bodyPr>
            <a:normAutofit/>
          </a:bodyPr>
          <a:lstStyle/>
          <a:p>
            <a:r>
              <a:rPr lang="ja-JP" altLang="en-US" sz="1800" dirty="0" smtClean="0"/>
              <a:t>うまくいきそうなプランが解決したい問題は本当に問題か顧客に聞いてみよう</a:t>
            </a:r>
            <a:endParaRPr lang="en-US" altLang="ja-JP" sz="1800" dirty="0" smtClean="0"/>
          </a:p>
          <a:p>
            <a:r>
              <a:rPr lang="ja-JP" altLang="en-US" sz="1800" dirty="0" smtClean="0"/>
              <a:t>本当に解決すべき問題ならば解決案を提案しよう（まずは</a:t>
            </a:r>
            <a:r>
              <a:rPr lang="en-US" altLang="ja-JP" sz="1800" dirty="0" smtClean="0"/>
              <a:t>MVP</a:t>
            </a:r>
            <a:r>
              <a:rPr lang="ja-JP" altLang="en-US" sz="1800" dirty="0" smtClean="0"/>
              <a:t>で）</a:t>
            </a:r>
            <a:endParaRPr lang="en-US" altLang="ja-JP" sz="1800" dirty="0" smtClean="0"/>
          </a:p>
          <a:p>
            <a:r>
              <a:rPr lang="ja-JP" altLang="en-US" sz="1800" dirty="0" smtClean="0"/>
              <a:t>その解決案が本当に問題を解決するのかを定性的・定量的に検証しよう</a:t>
            </a:r>
            <a:endParaRPr lang="en-US" altLang="ja-JP" sz="1800" dirty="0" smtClean="0"/>
          </a:p>
        </p:txBody>
      </p:sp>
    </p:spTree>
    <p:extLst>
      <p:ext uri="{BB962C8B-B14F-4D97-AF65-F5344CB8AC3E}">
        <p14:creationId xmlns:p14="http://schemas.microsoft.com/office/powerpoint/2010/main" val="24213888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コンテンツ プレースホルダー 3"/>
          <p:cNvGraphicFramePr>
            <a:graphicFrameLocks/>
          </p:cNvGraphicFramePr>
          <p:nvPr>
            <p:extLst>
              <p:ext uri="{D42A27DB-BD31-4B8C-83A1-F6EECF244321}">
                <p14:modId xmlns:p14="http://schemas.microsoft.com/office/powerpoint/2010/main" val="4224757105"/>
              </p:ext>
            </p:extLst>
          </p:nvPr>
        </p:nvGraphicFramePr>
        <p:xfrm>
          <a:off x="457200" y="2368196"/>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666448" y="2070705"/>
            <a:ext cx="7408333" cy="3450696"/>
          </a:xfrm>
        </p:spPr>
        <p:txBody>
          <a:bodyPr/>
          <a:lstStyle/>
          <a:p>
            <a:r>
              <a:rPr kumimoji="1" lang="ja-JP" altLang="en-US" dirty="0" smtClean="0"/>
              <a:t>製品・市場フィットが達成されたなら次の段階にへ進もう</a:t>
            </a:r>
            <a:endParaRPr kumimoji="1" lang="ja-JP" altLang="en-US" dirty="0"/>
          </a:p>
        </p:txBody>
      </p:sp>
      <p:sp>
        <p:nvSpPr>
          <p:cNvPr id="6" name="円形吹き出し 5"/>
          <p:cNvSpPr/>
          <p:nvPr/>
        </p:nvSpPr>
        <p:spPr>
          <a:xfrm>
            <a:off x="5038688" y="2863722"/>
            <a:ext cx="2828166" cy="1046673"/>
          </a:xfrm>
          <a:prstGeom prst="wedgeEllipseCallout">
            <a:avLst>
              <a:gd name="adj1" fmla="val 28446"/>
              <a:gd name="adj2" fmla="val 98143"/>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dirty="0" smtClean="0"/>
              <a:t>どうすれば成長を加速できるか？</a:t>
            </a:r>
            <a:endParaRPr kumimoji="1" lang="ja-JP" altLang="en-US" dirty="0"/>
          </a:p>
        </p:txBody>
      </p:sp>
    </p:spTree>
    <p:extLst>
      <p:ext uri="{BB962C8B-B14F-4D97-AF65-F5344CB8AC3E}">
        <p14:creationId xmlns:p14="http://schemas.microsoft.com/office/powerpoint/2010/main" val="4202367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イントロ</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6000" dirty="0" smtClean="0"/>
              <a:t>消えていった企業の多くは従来型マーケティングモデルを使っていました</a:t>
            </a:r>
            <a:endParaRPr kumimoji="1" lang="ja-JP" altLang="en-US" sz="6000" dirty="0"/>
          </a:p>
        </p:txBody>
      </p:sp>
    </p:spTree>
    <p:extLst>
      <p:ext uri="{BB962C8B-B14F-4D97-AF65-F5344CB8AC3E}">
        <p14:creationId xmlns:p14="http://schemas.microsoft.com/office/powerpoint/2010/main" val="23022338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normAutofit fontScale="85000" lnSpcReduction="10000"/>
          </a:bodyPr>
          <a:lstStyle/>
          <a:p>
            <a:r>
              <a:rPr lang="en-US" altLang="ja-JP" dirty="0" smtClean="0"/>
              <a:t>Steve Blank (2012) 『The Startup Owner’s Manual: The Step-By-Step Guide for Building a Great Company』 K &amp; S Ranch</a:t>
            </a:r>
          </a:p>
          <a:p>
            <a:r>
              <a:rPr lang="en-US" altLang="ja-JP" dirty="0" smtClean="0"/>
              <a:t>Alexander </a:t>
            </a:r>
            <a:r>
              <a:rPr lang="en-US" altLang="ja-JP" dirty="0" err="1" smtClean="0"/>
              <a:t>Osterwalder</a:t>
            </a:r>
            <a:r>
              <a:rPr lang="en-US" altLang="ja-JP" dirty="0"/>
              <a:t> </a:t>
            </a:r>
            <a:r>
              <a:rPr lang="en-US" altLang="ja-JP" dirty="0" smtClean="0"/>
              <a:t>(2010) 『Business Model Generation: A Handbook for Visionaries, Game Changers, and Challengers</a:t>
            </a:r>
            <a:r>
              <a:rPr kumimoji="1" lang="en-US" altLang="ja-JP" dirty="0" smtClean="0"/>
              <a:t>』 Wiley</a:t>
            </a:r>
          </a:p>
          <a:p>
            <a:r>
              <a:rPr kumimoji="1" lang="ja-JP" altLang="en-US" dirty="0" smtClean="0"/>
              <a:t>アレックス・オスターワルダー</a:t>
            </a:r>
            <a:r>
              <a:rPr kumimoji="1" lang="en-US" altLang="ja-JP" dirty="0" smtClean="0"/>
              <a:t>(2012)『</a:t>
            </a:r>
            <a:r>
              <a:rPr kumimoji="1" lang="ja-JP" altLang="en-US" dirty="0" smtClean="0"/>
              <a:t>ビジネスモデル・ジェネレーション　ビジネスモデル設計書</a:t>
            </a:r>
            <a:r>
              <a:rPr kumimoji="1" lang="en-US" altLang="ja-JP" dirty="0" smtClean="0"/>
              <a:t>』 </a:t>
            </a:r>
            <a:r>
              <a:rPr kumimoji="1" lang="ja-JP" altLang="en-US" dirty="0" smtClean="0"/>
              <a:t>翔泳社</a:t>
            </a:r>
            <a:endParaRPr kumimoji="1" lang="en-US" altLang="ja-JP" dirty="0" smtClean="0"/>
          </a:p>
          <a:p>
            <a:r>
              <a:rPr lang="ja-JP" altLang="en-US" dirty="0" smtClean="0">
                <a:hlinkClick r:id="rId3"/>
              </a:rPr>
              <a:t>スタートアップの定義と「顧客開発モデル」の</a:t>
            </a:r>
            <a:r>
              <a:rPr lang="en-US" altLang="ja-JP" dirty="0" smtClean="0">
                <a:hlinkClick r:id="rId3"/>
              </a:rPr>
              <a:t>4</a:t>
            </a:r>
            <a:r>
              <a:rPr lang="ja-JP" altLang="en-US" dirty="0" smtClean="0">
                <a:hlinkClick r:id="rId3"/>
              </a:rPr>
              <a:t>ステップ</a:t>
            </a:r>
            <a:endParaRPr lang="en-US" altLang="ja-JP" dirty="0" smtClean="0"/>
          </a:p>
          <a:p>
            <a:r>
              <a:rPr lang="en-US" altLang="ja-JP" dirty="0"/>
              <a:t>Eric </a:t>
            </a:r>
            <a:r>
              <a:rPr lang="en-US" altLang="ja-JP" dirty="0" err="1"/>
              <a:t>Ries</a:t>
            </a:r>
            <a:r>
              <a:rPr lang="en-US" altLang="ja-JP" dirty="0"/>
              <a:t> (2011) 『The Lean Startup』 Crown Business</a:t>
            </a:r>
          </a:p>
          <a:p>
            <a:r>
              <a:rPr lang="ja-JP" altLang="en-US" dirty="0"/>
              <a:t>エリック・リース </a:t>
            </a:r>
            <a:r>
              <a:rPr lang="en-US" altLang="ja-JP" dirty="0"/>
              <a:t>(</a:t>
            </a:r>
            <a:r>
              <a:rPr lang="ja-JP" altLang="en-US" dirty="0"/>
              <a:t>著</a:t>
            </a:r>
            <a:r>
              <a:rPr lang="en-US" altLang="ja-JP" dirty="0"/>
              <a:t>), </a:t>
            </a:r>
            <a:r>
              <a:rPr lang="ja-JP" altLang="en-US" dirty="0"/>
              <a:t>伊藤 穣一</a:t>
            </a:r>
            <a:r>
              <a:rPr lang="en-US" altLang="ja-JP" dirty="0"/>
              <a:t>(MIT</a:t>
            </a:r>
            <a:r>
              <a:rPr lang="ja-JP" altLang="en-US" dirty="0"/>
              <a:t>メディアラボ所長</a:t>
            </a:r>
            <a:r>
              <a:rPr lang="en-US" altLang="ja-JP" dirty="0"/>
              <a:t>) (</a:t>
            </a:r>
            <a:r>
              <a:rPr lang="ja-JP" altLang="en-US" dirty="0"/>
              <a:t>解説</a:t>
            </a:r>
            <a:r>
              <a:rPr lang="en-US" altLang="ja-JP" dirty="0"/>
              <a:t>), </a:t>
            </a:r>
            <a:r>
              <a:rPr lang="ja-JP" altLang="en-US" dirty="0"/>
              <a:t>井口 耕二 </a:t>
            </a:r>
            <a:r>
              <a:rPr lang="en-US" altLang="ja-JP" dirty="0"/>
              <a:t>(</a:t>
            </a:r>
            <a:r>
              <a:rPr lang="ja-JP" altLang="en-US" dirty="0"/>
              <a:t>翻訳</a:t>
            </a:r>
            <a:r>
              <a:rPr lang="en-US" altLang="ja-JP" dirty="0"/>
              <a:t>)(2012)『</a:t>
            </a:r>
            <a:r>
              <a:rPr lang="ja-JP" altLang="en-US" dirty="0"/>
              <a:t>リーン・スタートアップ</a:t>
            </a:r>
            <a:r>
              <a:rPr lang="en-US" altLang="ja-JP" dirty="0"/>
              <a:t>』 </a:t>
            </a:r>
            <a:r>
              <a:rPr lang="ja-JP" altLang="en-US" dirty="0"/>
              <a:t>日経</a:t>
            </a:r>
            <a:r>
              <a:rPr lang="en-US" altLang="ja-JP" dirty="0"/>
              <a:t>BP</a:t>
            </a:r>
            <a:r>
              <a:rPr lang="ja-JP" altLang="en-US" dirty="0"/>
              <a:t>社</a:t>
            </a:r>
            <a:endParaRPr lang="en-US" altLang="ja-JP" dirty="0"/>
          </a:p>
          <a:p>
            <a:r>
              <a:rPr lang="ja-JP" altLang="en-US" dirty="0"/>
              <a:t>アッシュ・マウリャ </a:t>
            </a:r>
            <a:r>
              <a:rPr lang="en-US" altLang="ja-JP" dirty="0"/>
              <a:t>(</a:t>
            </a:r>
            <a:r>
              <a:rPr lang="ja-JP" altLang="en-US" dirty="0"/>
              <a:t>著</a:t>
            </a:r>
            <a:r>
              <a:rPr lang="en-US" altLang="ja-JP" dirty="0"/>
              <a:t>), </a:t>
            </a:r>
            <a:r>
              <a:rPr lang="ja-JP" altLang="en-US" dirty="0"/>
              <a:t>渡辺 千賀 </a:t>
            </a:r>
            <a:r>
              <a:rPr lang="en-US" altLang="ja-JP" dirty="0"/>
              <a:t>(</a:t>
            </a:r>
            <a:r>
              <a:rPr lang="ja-JP" altLang="en-US" dirty="0"/>
              <a:t>解説</a:t>
            </a:r>
            <a:r>
              <a:rPr lang="en-US" altLang="ja-JP" dirty="0"/>
              <a:t>), </a:t>
            </a:r>
            <a:r>
              <a:rPr lang="ja-JP" altLang="en-US" dirty="0"/>
              <a:t>エリック・リース </a:t>
            </a:r>
            <a:r>
              <a:rPr lang="en-US" altLang="ja-JP" dirty="0"/>
              <a:t>(</a:t>
            </a:r>
            <a:r>
              <a:rPr lang="ja-JP" altLang="en-US" dirty="0"/>
              <a:t>編集</a:t>
            </a:r>
            <a:r>
              <a:rPr lang="en-US" altLang="ja-JP" dirty="0"/>
              <a:t>), </a:t>
            </a:r>
            <a:r>
              <a:rPr lang="ja-JP" altLang="en-US" dirty="0"/>
              <a:t>角 征典 </a:t>
            </a:r>
            <a:r>
              <a:rPr lang="en-US" altLang="ja-JP" dirty="0"/>
              <a:t>(</a:t>
            </a:r>
            <a:r>
              <a:rPr lang="ja-JP" altLang="en-US" dirty="0"/>
              <a:t>翻訳</a:t>
            </a:r>
            <a:r>
              <a:rPr lang="en-US" altLang="ja-JP" dirty="0"/>
              <a:t>)(2012)『Running Lean ―</a:t>
            </a:r>
            <a:r>
              <a:rPr lang="ja-JP" altLang="en-US" dirty="0"/>
              <a:t>実践リーンスタートアップ </a:t>
            </a:r>
            <a:r>
              <a:rPr lang="en-US" altLang="ja-JP" dirty="0"/>
              <a:t>(THE LEAN SERIES)』 </a:t>
            </a:r>
            <a:r>
              <a:rPr lang="ja-JP" altLang="en-US" dirty="0"/>
              <a:t>オライリー・</a:t>
            </a:r>
            <a:r>
              <a:rPr lang="ja-JP" altLang="en-US" dirty="0" smtClean="0"/>
              <a:t>ジャパン</a:t>
            </a:r>
            <a:endParaRPr lang="en-US" altLang="ja-JP" dirty="0" smtClean="0"/>
          </a:p>
          <a:p>
            <a:r>
              <a:rPr lang="ja-JP" altLang="en-US" dirty="0"/>
              <a:t>後正武</a:t>
            </a:r>
            <a:r>
              <a:rPr lang="en-US" altLang="ja-JP" dirty="0"/>
              <a:t>(2005)『</a:t>
            </a:r>
            <a:r>
              <a:rPr lang="ja-JP" altLang="en-US" dirty="0"/>
              <a:t>経営参謀の発想法</a:t>
            </a:r>
            <a:r>
              <a:rPr lang="en-US" altLang="ja-JP" dirty="0"/>
              <a:t>』 PHP</a:t>
            </a:r>
            <a:r>
              <a:rPr lang="ja-JP" altLang="en-US" dirty="0"/>
              <a:t>研究所</a:t>
            </a:r>
            <a:endParaRPr lang="en-US" altLang="ja-JP" dirty="0"/>
          </a:p>
          <a:p>
            <a:endParaRPr lang="en-US" altLang="ja-JP" dirty="0"/>
          </a:p>
          <a:p>
            <a:endParaRPr kumimoji="1" lang="en-US" altLang="ja-JP" dirty="0" smtClean="0"/>
          </a:p>
        </p:txBody>
      </p:sp>
    </p:spTree>
    <p:extLst>
      <p:ext uri="{BB962C8B-B14F-4D97-AF65-F5344CB8AC3E}">
        <p14:creationId xmlns:p14="http://schemas.microsoft.com/office/powerpoint/2010/main" val="3495949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イントロ</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6000" dirty="0" smtClean="0"/>
              <a:t>反対に生き残った企業もあります</a:t>
            </a:r>
            <a:endParaRPr kumimoji="1" lang="ja-JP" altLang="en-US" sz="6000" dirty="0"/>
          </a:p>
        </p:txBody>
      </p:sp>
    </p:spTree>
    <p:extLst>
      <p:ext uri="{BB962C8B-B14F-4D97-AF65-F5344CB8AC3E}">
        <p14:creationId xmlns:p14="http://schemas.microsoft.com/office/powerpoint/2010/main" val="23284265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エッセンシャル">
  <a:themeElements>
    <a:clrScheme name="エッセンシャル">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エッセンシャル">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エッセンシャル">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エッセンシャル.thmx</Template>
  <TotalTime>1584</TotalTime>
  <Words>3459</Words>
  <Application>Microsoft Macintosh PowerPoint</Application>
  <PresentationFormat>画面に合わせる (4:3)</PresentationFormat>
  <Paragraphs>569</Paragraphs>
  <Slides>80</Slides>
  <Notes>10</Notes>
  <HiddenSlides>0</HiddenSlides>
  <MMClips>0</MMClips>
  <ScaleCrop>false</ScaleCrop>
  <HeadingPairs>
    <vt:vector size="4" baseType="variant">
      <vt:variant>
        <vt:lpstr>テーマ</vt:lpstr>
      </vt:variant>
      <vt:variant>
        <vt:i4>1</vt:i4>
      </vt:variant>
      <vt:variant>
        <vt:lpstr>スライド タイトル</vt:lpstr>
      </vt:variant>
      <vt:variant>
        <vt:i4>80</vt:i4>
      </vt:variant>
    </vt:vector>
  </HeadingPairs>
  <TitlesOfParts>
    <vt:vector size="81" baseType="lpstr">
      <vt:lpstr>エッセンシャル</vt:lpstr>
      <vt:lpstr>リーンスタートアップの奇妙な冒険</vt:lpstr>
      <vt:lpstr>自己紹介</vt:lpstr>
      <vt:lpstr>構成</vt:lpstr>
      <vt:lpstr>第1部構成</vt:lpstr>
      <vt:lpstr>イントロ</vt:lpstr>
      <vt:lpstr>イントロ</vt:lpstr>
      <vt:lpstr>イントロ</vt:lpstr>
      <vt:lpstr>イントロ</vt:lpstr>
      <vt:lpstr>イントロ</vt:lpstr>
      <vt:lpstr>イントロ</vt:lpstr>
      <vt:lpstr>イントロ</vt:lpstr>
      <vt:lpstr>顧客開発モデルとは</vt:lpstr>
      <vt:lpstr>顧客開発モデル</vt:lpstr>
      <vt:lpstr>３つの領域２つのステップ</vt:lpstr>
      <vt:lpstr>顧客開発モデルマニフェスト</vt:lpstr>
      <vt:lpstr>顧客開発モデルマニフェスト</vt:lpstr>
      <vt:lpstr>第２部構成</vt:lpstr>
      <vt:lpstr>イントロ</vt:lpstr>
      <vt:lpstr>イントロ</vt:lpstr>
      <vt:lpstr>イントロ</vt:lpstr>
      <vt:lpstr>リーンスタートアップとは</vt:lpstr>
      <vt:lpstr>メカニズム</vt:lpstr>
      <vt:lpstr>プロセス</vt:lpstr>
      <vt:lpstr>プロセス</vt:lpstr>
      <vt:lpstr>プロセス</vt:lpstr>
      <vt:lpstr>プロセス</vt:lpstr>
      <vt:lpstr>プロセス</vt:lpstr>
      <vt:lpstr>プロセス</vt:lpstr>
      <vt:lpstr>まとめ</vt:lpstr>
      <vt:lpstr>まとめ</vt:lpstr>
      <vt:lpstr>まとめ</vt:lpstr>
      <vt:lpstr>まとめ</vt:lpstr>
      <vt:lpstr>まとめ</vt:lpstr>
      <vt:lpstr>まとめ</vt:lpstr>
      <vt:lpstr>第3部構成</vt:lpstr>
      <vt:lpstr>イントロ</vt:lpstr>
      <vt:lpstr>イントロ</vt:lpstr>
      <vt:lpstr> イントロ 戦略とは</vt:lpstr>
      <vt:lpstr>イントロ 戦略とは</vt:lpstr>
      <vt:lpstr>イントロ</vt:lpstr>
      <vt:lpstr>イントロ ビジネスモデルキャンバス</vt:lpstr>
      <vt:lpstr>イントロ ビジネスモデルキャンバス</vt:lpstr>
      <vt:lpstr>イントロ ビジネスモデルキャンバス</vt:lpstr>
      <vt:lpstr>イントロ ビジネスモデルキャンバス</vt:lpstr>
      <vt:lpstr>イントロ ビジネスモデルキャンバス</vt:lpstr>
      <vt:lpstr>イントロ リーンスタートアップへの適用</vt:lpstr>
      <vt:lpstr>イントロ リーンスタートアップへの適応</vt:lpstr>
      <vt:lpstr>イントロ リーンスタートアップへの適応</vt:lpstr>
      <vt:lpstr>スタートアップの３つのステージ</vt:lpstr>
      <vt:lpstr>スタートアップの３つのステージ 製品/市場フィットの前にピボット、それから最適化</vt:lpstr>
      <vt:lpstr>スタートアップの３つのステージ 資金調達について</vt:lpstr>
      <vt:lpstr>プランAを文書化する</vt:lpstr>
      <vt:lpstr>プランAを文書化する 顧客を考える</vt:lpstr>
      <vt:lpstr>PowerPoint プレゼンテーション</vt:lpstr>
      <vt:lpstr>プランAを文書化する リーンキャンパスを作る</vt:lpstr>
      <vt:lpstr>プランAを文書化する リーンキャンパスを作る</vt:lpstr>
      <vt:lpstr>プランAを文書化する リーンキャンパスを作る</vt:lpstr>
      <vt:lpstr>プランAを文書化する リーンキャンパスを作る</vt:lpstr>
      <vt:lpstr>プランAを文書化する リーンキャンパスを作る</vt:lpstr>
      <vt:lpstr>プランAを文書化する リーンキャンパスを作る</vt:lpstr>
      <vt:lpstr>プランAを文書化する リーンキャンパスを作る</vt:lpstr>
      <vt:lpstr>海賊指標(AARRR)</vt:lpstr>
      <vt:lpstr>プランAを文書化する リーンキャンパスを作る</vt:lpstr>
      <vt:lpstr>プランで最もリスクの高い部分を見つける</vt:lpstr>
      <vt:lpstr>プランで最もリスクの高い部分を見つける リスクの優先順位をつける</vt:lpstr>
      <vt:lpstr>プランで最もリスクの高い部分を見つける ビジネスモデルインタビュー</vt:lpstr>
      <vt:lpstr>プランで最もリスクの高い部分を見つける ビジネスモデルインタビュー</vt:lpstr>
      <vt:lpstr>プランで最もリスクの高い部分を見つける ビジネスモデルインタビュー</vt:lpstr>
      <vt:lpstr>プランで最もリスクの高い部分を見つける ビジネスモデルインタビュー</vt:lpstr>
      <vt:lpstr>プランを体系的にテストする</vt:lpstr>
      <vt:lpstr>プランを体系的にテストする 課題を理解する</vt:lpstr>
      <vt:lpstr>プランを体系的にテストする ソリューションを決定する</vt:lpstr>
      <vt:lpstr>プランを体系的にテストする 定性的に検証する</vt:lpstr>
      <vt:lpstr>プランを体系的にテストする 定量的に検証する</vt:lpstr>
      <vt:lpstr>まとめ</vt:lpstr>
      <vt:lpstr>まとめ</vt:lpstr>
      <vt:lpstr>まとめ</vt:lpstr>
      <vt:lpstr>まとめ</vt:lpstr>
      <vt:lpstr>まとめ</vt:lpstr>
      <vt:lpstr>参考文献</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実践リーンスタートアップ</dc:title>
  <dc:creator>柿木 勝之</dc:creator>
  <cp:lastModifiedBy>柿木 勝之</cp:lastModifiedBy>
  <cp:revision>96</cp:revision>
  <cp:lastPrinted>2014-04-19T06:04:19Z</cp:lastPrinted>
  <dcterms:created xsi:type="dcterms:W3CDTF">2014-04-18T06:20:36Z</dcterms:created>
  <dcterms:modified xsi:type="dcterms:W3CDTF">2014-09-28T05:59:54Z</dcterms:modified>
</cp:coreProperties>
</file>