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78" r:id="rId2"/>
    <p:sldId id="279" r:id="rId3"/>
    <p:sldId id="257" r:id="rId4"/>
    <p:sldId id="280" r:id="rId5"/>
    <p:sldId id="281" r:id="rId6"/>
    <p:sldId id="282" r:id="rId7"/>
    <p:sldId id="283" r:id="rId8"/>
    <p:sldId id="284" r:id="rId9"/>
    <p:sldId id="258" r:id="rId10"/>
    <p:sldId id="285" r:id="rId11"/>
    <p:sldId id="286" r:id="rId12"/>
    <p:sldId id="288" r:id="rId13"/>
    <p:sldId id="287" r:id="rId14"/>
    <p:sldId id="289" r:id="rId15"/>
    <p:sldId id="290" r:id="rId16"/>
    <p:sldId id="291" r:id="rId17"/>
    <p:sldId id="292" r:id="rId18"/>
    <p:sldId id="293" r:id="rId19"/>
    <p:sldId id="295" r:id="rId20"/>
    <p:sldId id="296" r:id="rId21"/>
    <p:sldId id="297" r:id="rId22"/>
    <p:sldId id="299" r:id="rId23"/>
    <p:sldId id="298" r:id="rId24"/>
    <p:sldId id="294" r:id="rId25"/>
    <p:sldId id="275" r:id="rId26"/>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94580" autoAdjust="0"/>
  </p:normalViewPr>
  <p:slideViewPr>
    <p:cSldViewPr snapToGrid="0" snapToObjects="1">
      <p:cViewPr>
        <p:scale>
          <a:sx n="100" d="100"/>
          <a:sy n="100" d="100"/>
        </p:scale>
        <p:origin x="-1736" y="-80"/>
      </p:cViewPr>
      <p:guideLst>
        <p:guide orient="horz" pos="2160"/>
        <p:guide pos="2880"/>
      </p:guideLst>
    </p:cSldViewPr>
  </p:slideViewPr>
  <p:outlineViewPr>
    <p:cViewPr>
      <p:scale>
        <a:sx n="33" d="100"/>
        <a:sy n="33" d="100"/>
      </p:scale>
      <p:origin x="0" y="836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281AD351-175D-0B43-ACA7-B7A7E4239318}" type="presOf" srcId="{5AA5B7C0-D94C-914F-BD92-882695C0D549}" destId="{EB4870B9-5CBD-214C-9D75-FB13F9F2ADC6}" srcOrd="1" destOrd="0" presId="urn:microsoft.com/office/officeart/2005/8/layout/pyramid1"/>
    <dgm:cxn modelId="{23DA196B-BBAD-F340-962C-A474B530C1AE}" srcId="{4FAD193C-EEB2-7F4A-859F-3BBE476F53F0}" destId="{915BFC19-BD35-A849-AB50-028A9150CDC1}" srcOrd="1" destOrd="0" parTransId="{80160DD7-8FC0-734D-A6C7-EF9B28B708F8}" sibTransId="{1E113CB4-A781-CA4A-B681-00C231CBBF39}"/>
    <dgm:cxn modelId="{FA0556E6-4696-7A43-8E00-119FFC05236E}" type="presOf" srcId="{915BFC19-BD35-A849-AB50-028A9150CDC1}" destId="{5E1F2800-C69D-9340-8AD6-492817754ED4}" srcOrd="0" destOrd="0" presId="urn:microsoft.com/office/officeart/2005/8/layout/pyramid1"/>
    <dgm:cxn modelId="{EAEFAAF0-3B75-1E43-92FA-1BB85453C2F5}" type="presOf" srcId="{39BF646F-D1D4-3B48-BAFB-55B4667C90C0}" destId="{5FF0D540-1BF7-2746-8E7E-36958E470719}" srcOrd="1" destOrd="0" presId="urn:microsoft.com/office/officeart/2005/8/layout/pyramid1"/>
    <dgm:cxn modelId="{B11C7BC1-8E40-2440-9AC6-59EE6FE7FF0D}" type="presOf" srcId="{915BFC19-BD35-A849-AB50-028A9150CDC1}" destId="{45266097-017D-8040-8843-54AE6C541095}" srcOrd="1"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A66B9410-A3CA-E94F-AB16-9A123E240EB8}" type="presOf" srcId="{5AA5B7C0-D94C-914F-BD92-882695C0D549}" destId="{FBA9C603-EAFF-CF4B-9C62-40188EC62375}" srcOrd="0"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FF2C9E3F-643D-F545-9617-11197002F52C}" type="presOf" srcId="{4FAD193C-EEB2-7F4A-859F-3BBE476F53F0}" destId="{AA570822-C524-8C47-A7C6-9D91A1724ABF}" srcOrd="0" destOrd="0" presId="urn:microsoft.com/office/officeart/2005/8/layout/pyramid1"/>
    <dgm:cxn modelId="{20C43C10-0512-CA4B-8469-24A4F1EA1450}" type="presOf" srcId="{39BF646F-D1D4-3B48-BAFB-55B4667C90C0}" destId="{DB0640CD-5834-9341-B322-22BE3D56095B}" srcOrd="0" destOrd="0" presId="urn:microsoft.com/office/officeart/2005/8/layout/pyramid1"/>
    <dgm:cxn modelId="{912ACC02-43F1-A34D-8843-13B922B11624}" type="presParOf" srcId="{AA570822-C524-8C47-A7C6-9D91A1724ABF}" destId="{796B8413-A61A-C142-B3E6-2893311519D0}" srcOrd="0" destOrd="0" presId="urn:microsoft.com/office/officeart/2005/8/layout/pyramid1"/>
    <dgm:cxn modelId="{657C7654-BA0E-464C-B476-0B2FF5AF3CA1}" type="presParOf" srcId="{796B8413-A61A-C142-B3E6-2893311519D0}" destId="{FBA9C603-EAFF-CF4B-9C62-40188EC62375}" srcOrd="0" destOrd="0" presId="urn:microsoft.com/office/officeart/2005/8/layout/pyramid1"/>
    <dgm:cxn modelId="{8B76D8BF-5094-8C45-8042-69252A0158A6}" type="presParOf" srcId="{796B8413-A61A-C142-B3E6-2893311519D0}" destId="{EB4870B9-5CBD-214C-9D75-FB13F9F2ADC6}" srcOrd="1" destOrd="0" presId="urn:microsoft.com/office/officeart/2005/8/layout/pyramid1"/>
    <dgm:cxn modelId="{A51C2ED4-1509-A545-AA75-EF6E80A75772}" type="presParOf" srcId="{AA570822-C524-8C47-A7C6-9D91A1724ABF}" destId="{275F0E7E-253D-E143-B3FD-916DFBE64C4C}" srcOrd="1" destOrd="0" presId="urn:microsoft.com/office/officeart/2005/8/layout/pyramid1"/>
    <dgm:cxn modelId="{36856106-46FC-F34B-B1D8-5C34C1216EF5}" type="presParOf" srcId="{275F0E7E-253D-E143-B3FD-916DFBE64C4C}" destId="{5E1F2800-C69D-9340-8AD6-492817754ED4}" srcOrd="0" destOrd="0" presId="urn:microsoft.com/office/officeart/2005/8/layout/pyramid1"/>
    <dgm:cxn modelId="{05E8B12B-C9C9-6744-B6CC-7C9D8CAF5AC9}" type="presParOf" srcId="{275F0E7E-253D-E143-B3FD-916DFBE64C4C}" destId="{45266097-017D-8040-8843-54AE6C541095}" srcOrd="1" destOrd="0" presId="urn:microsoft.com/office/officeart/2005/8/layout/pyramid1"/>
    <dgm:cxn modelId="{052E51DE-E79C-C540-BAF1-D03D892C3919}" type="presParOf" srcId="{AA570822-C524-8C47-A7C6-9D91A1724ABF}" destId="{3422F130-8019-7E4E-B675-89650DDC71C6}" srcOrd="2" destOrd="0" presId="urn:microsoft.com/office/officeart/2005/8/layout/pyramid1"/>
    <dgm:cxn modelId="{A55DF3AD-782F-8F4C-8C30-9CE303CF93FA}" type="presParOf" srcId="{3422F130-8019-7E4E-B675-89650DDC71C6}" destId="{DB0640CD-5834-9341-B322-22BE3D56095B}" srcOrd="0" destOrd="0" presId="urn:microsoft.com/office/officeart/2005/8/layout/pyramid1"/>
    <dgm:cxn modelId="{9DC2AB1C-E8BD-AE4E-BADB-8089E981141D}"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813D6A8A-2E7F-1D4B-BFD3-461ABE7A3D60}" type="presOf" srcId="{5AA5B7C0-D94C-914F-BD92-882695C0D549}" destId="{EB4870B9-5CBD-214C-9D75-FB13F9F2ADC6}" srcOrd="1" destOrd="0" presId="urn:microsoft.com/office/officeart/2005/8/layout/pyramid1"/>
    <dgm:cxn modelId="{268D85B4-4C56-464D-98F0-A270B5C09C6B}" type="presOf" srcId="{39BF646F-D1D4-3B48-BAFB-55B4667C90C0}" destId="{5FF0D540-1BF7-2746-8E7E-36958E470719}" srcOrd="1"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0163810C-BB72-C446-9C0F-7CBD78FFAF41}" type="presOf" srcId="{915BFC19-BD35-A849-AB50-028A9150CDC1}" destId="{5E1F2800-C69D-9340-8AD6-492817754ED4}" srcOrd="0"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DE6F9711-82F5-0546-A796-E06BB20C8BBA}" type="presOf" srcId="{5AA5B7C0-D94C-914F-BD92-882695C0D549}" destId="{FBA9C603-EAFF-CF4B-9C62-40188EC62375}" srcOrd="0" destOrd="0" presId="urn:microsoft.com/office/officeart/2005/8/layout/pyramid1"/>
    <dgm:cxn modelId="{23DA196B-BBAD-F340-962C-A474B530C1AE}" srcId="{4FAD193C-EEB2-7F4A-859F-3BBE476F53F0}" destId="{915BFC19-BD35-A849-AB50-028A9150CDC1}" srcOrd="1" destOrd="0" parTransId="{80160DD7-8FC0-734D-A6C7-EF9B28B708F8}" sibTransId="{1E113CB4-A781-CA4A-B681-00C231CBBF39}"/>
    <dgm:cxn modelId="{5CF3361A-076B-0C4E-AE91-8BCFC6025672}" type="presOf" srcId="{4FAD193C-EEB2-7F4A-859F-3BBE476F53F0}" destId="{AA570822-C524-8C47-A7C6-9D91A1724ABF}" srcOrd="0" destOrd="0" presId="urn:microsoft.com/office/officeart/2005/8/layout/pyramid1"/>
    <dgm:cxn modelId="{0360B00D-33CE-8D44-B93B-E024E2AF4908}" type="presOf" srcId="{39BF646F-D1D4-3B48-BAFB-55B4667C90C0}" destId="{DB0640CD-5834-9341-B322-22BE3D56095B}" srcOrd="0" destOrd="0" presId="urn:microsoft.com/office/officeart/2005/8/layout/pyramid1"/>
    <dgm:cxn modelId="{2CA689EB-9A47-C344-BD2A-28A487A647CB}" type="presOf" srcId="{915BFC19-BD35-A849-AB50-028A9150CDC1}" destId="{45266097-017D-8040-8843-54AE6C541095}" srcOrd="1" destOrd="0" presId="urn:microsoft.com/office/officeart/2005/8/layout/pyramid1"/>
    <dgm:cxn modelId="{B9A131B4-D648-EA4F-B8A6-7694AAA786BD}" type="presParOf" srcId="{AA570822-C524-8C47-A7C6-9D91A1724ABF}" destId="{796B8413-A61A-C142-B3E6-2893311519D0}" srcOrd="0" destOrd="0" presId="urn:microsoft.com/office/officeart/2005/8/layout/pyramid1"/>
    <dgm:cxn modelId="{7DA95241-56E3-D74C-B590-94BD1877F9A6}" type="presParOf" srcId="{796B8413-A61A-C142-B3E6-2893311519D0}" destId="{FBA9C603-EAFF-CF4B-9C62-40188EC62375}" srcOrd="0" destOrd="0" presId="urn:microsoft.com/office/officeart/2005/8/layout/pyramid1"/>
    <dgm:cxn modelId="{47E5FCB3-226F-CA49-9FF6-AF8C4325DE6C}" type="presParOf" srcId="{796B8413-A61A-C142-B3E6-2893311519D0}" destId="{EB4870B9-5CBD-214C-9D75-FB13F9F2ADC6}" srcOrd="1" destOrd="0" presId="urn:microsoft.com/office/officeart/2005/8/layout/pyramid1"/>
    <dgm:cxn modelId="{62EA4473-85D8-D645-83A8-5B98C76DAAB7}" type="presParOf" srcId="{AA570822-C524-8C47-A7C6-9D91A1724ABF}" destId="{275F0E7E-253D-E143-B3FD-916DFBE64C4C}" srcOrd="1" destOrd="0" presId="urn:microsoft.com/office/officeart/2005/8/layout/pyramid1"/>
    <dgm:cxn modelId="{AB252B1C-A597-BD4D-8C45-AAB9147A87E9}" type="presParOf" srcId="{275F0E7E-253D-E143-B3FD-916DFBE64C4C}" destId="{5E1F2800-C69D-9340-8AD6-492817754ED4}" srcOrd="0" destOrd="0" presId="urn:microsoft.com/office/officeart/2005/8/layout/pyramid1"/>
    <dgm:cxn modelId="{FCEE36A2-D4CD-D746-98B2-FD38B683431E}" type="presParOf" srcId="{275F0E7E-253D-E143-B3FD-916DFBE64C4C}" destId="{45266097-017D-8040-8843-54AE6C541095}" srcOrd="1" destOrd="0" presId="urn:microsoft.com/office/officeart/2005/8/layout/pyramid1"/>
    <dgm:cxn modelId="{BEF93362-64F0-DF48-83FF-D661AA4AFEE8}" type="presParOf" srcId="{AA570822-C524-8C47-A7C6-9D91A1724ABF}" destId="{3422F130-8019-7E4E-B675-89650DDC71C6}" srcOrd="2" destOrd="0" presId="urn:microsoft.com/office/officeart/2005/8/layout/pyramid1"/>
    <dgm:cxn modelId="{0B2A7542-3DA9-5442-AB8B-16B90070DB1D}" type="presParOf" srcId="{3422F130-8019-7E4E-B675-89650DDC71C6}" destId="{DB0640CD-5834-9341-B322-22BE3D56095B}" srcOrd="0" destOrd="0" presId="urn:microsoft.com/office/officeart/2005/8/layout/pyramid1"/>
    <dgm:cxn modelId="{93918A44-534F-F943-A1C8-38F339926809}"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AD193C-EEB2-7F4A-859F-3BBE476F53F0}" type="doc">
      <dgm:prSet loTypeId="urn:microsoft.com/office/officeart/2005/8/layout/pyramid1" loCatId="" qsTypeId="urn:microsoft.com/office/officeart/2005/8/quickstyle/simple4" qsCatId="simple" csTypeId="urn:microsoft.com/office/officeart/2005/8/colors/accent1_2" csCatId="accent1" phldr="1"/>
      <dgm:spPr/>
    </dgm:pt>
    <dgm:pt modelId="{5AA5B7C0-D94C-914F-BD92-882695C0D549}">
      <dgm:prSet phldrT="[テキスト]"/>
      <dgm:spPr>
        <a:solidFill>
          <a:schemeClr val="accent3">
            <a:lumMod val="60000"/>
            <a:lumOff val="40000"/>
          </a:schemeClr>
        </a:solidFill>
      </dgm:spPr>
      <dgm:t>
        <a:bodyPr/>
        <a:lstStyle/>
        <a:p>
          <a:r>
            <a:rPr kumimoji="1" lang="en-US" altLang="ja-JP" dirty="0" smtClean="0"/>
            <a:t>Product</a:t>
          </a:r>
          <a:endParaRPr kumimoji="1" lang="ja-JP" altLang="en-US" dirty="0"/>
        </a:p>
      </dgm:t>
    </dgm:pt>
    <dgm:pt modelId="{946901FB-1688-C94E-BD70-E7FA1CE5CAEE}" type="parTrans" cxnId="{D178E09B-506D-5848-A488-DB874BC8AF6F}">
      <dgm:prSet/>
      <dgm:spPr/>
      <dgm:t>
        <a:bodyPr/>
        <a:lstStyle/>
        <a:p>
          <a:endParaRPr kumimoji="1" lang="ja-JP" altLang="en-US"/>
        </a:p>
      </dgm:t>
    </dgm:pt>
    <dgm:pt modelId="{5F6A71D3-47D8-274D-9D34-467CC2CD0068}" type="sibTrans" cxnId="{D178E09B-506D-5848-A488-DB874BC8AF6F}">
      <dgm:prSet/>
      <dgm:spPr/>
      <dgm:t>
        <a:bodyPr/>
        <a:lstStyle/>
        <a:p>
          <a:endParaRPr kumimoji="1" lang="ja-JP" altLang="en-US"/>
        </a:p>
      </dgm:t>
    </dgm:pt>
    <dgm:pt modelId="{915BFC19-BD35-A849-AB50-028A9150CDC1}">
      <dgm:prSet phldrT="[テキスト]"/>
      <dgm:spPr>
        <a:solidFill>
          <a:schemeClr val="accent6">
            <a:lumMod val="60000"/>
            <a:lumOff val="40000"/>
          </a:schemeClr>
        </a:solidFill>
      </dgm:spPr>
      <dgm:t>
        <a:bodyPr/>
        <a:lstStyle/>
        <a:p>
          <a:r>
            <a:rPr kumimoji="1" lang="en-US" altLang="ja-JP" dirty="0" smtClean="0"/>
            <a:t>Strategy</a:t>
          </a:r>
          <a:endParaRPr kumimoji="1" lang="ja-JP" altLang="en-US" dirty="0"/>
        </a:p>
      </dgm:t>
    </dgm:pt>
    <dgm:pt modelId="{80160DD7-8FC0-734D-A6C7-EF9B28B708F8}" type="parTrans" cxnId="{23DA196B-BBAD-F340-962C-A474B530C1AE}">
      <dgm:prSet/>
      <dgm:spPr/>
      <dgm:t>
        <a:bodyPr/>
        <a:lstStyle/>
        <a:p>
          <a:endParaRPr kumimoji="1" lang="ja-JP" altLang="en-US"/>
        </a:p>
      </dgm:t>
    </dgm:pt>
    <dgm:pt modelId="{1E113CB4-A781-CA4A-B681-00C231CBBF39}" type="sibTrans" cxnId="{23DA196B-BBAD-F340-962C-A474B530C1AE}">
      <dgm:prSet/>
      <dgm:spPr/>
      <dgm:t>
        <a:bodyPr/>
        <a:lstStyle/>
        <a:p>
          <a:endParaRPr kumimoji="1" lang="ja-JP" altLang="en-US"/>
        </a:p>
      </dgm:t>
    </dgm:pt>
    <dgm:pt modelId="{39BF646F-D1D4-3B48-BAFB-55B4667C90C0}">
      <dgm:prSet phldrT="[テキスト]"/>
      <dgm:spPr/>
      <dgm:t>
        <a:bodyPr/>
        <a:lstStyle/>
        <a:p>
          <a:r>
            <a:rPr kumimoji="1" lang="en-US" altLang="ja-JP" dirty="0" smtClean="0"/>
            <a:t>Vision</a:t>
          </a:r>
          <a:endParaRPr kumimoji="1" lang="ja-JP" altLang="en-US" dirty="0"/>
        </a:p>
      </dgm:t>
    </dgm:pt>
    <dgm:pt modelId="{6A4A8AAC-7C2D-724E-A720-9E43BFE6E5AB}" type="parTrans" cxnId="{5618709F-4DEC-4D44-992C-53963E2B59F6}">
      <dgm:prSet/>
      <dgm:spPr/>
      <dgm:t>
        <a:bodyPr/>
        <a:lstStyle/>
        <a:p>
          <a:endParaRPr kumimoji="1" lang="ja-JP" altLang="en-US"/>
        </a:p>
      </dgm:t>
    </dgm:pt>
    <dgm:pt modelId="{878FA1DE-0ED5-DE40-BC44-590A7035CCFC}" type="sibTrans" cxnId="{5618709F-4DEC-4D44-992C-53963E2B59F6}">
      <dgm:prSet/>
      <dgm:spPr/>
      <dgm:t>
        <a:bodyPr/>
        <a:lstStyle/>
        <a:p>
          <a:endParaRPr kumimoji="1" lang="ja-JP" altLang="en-US"/>
        </a:p>
      </dgm:t>
    </dgm:pt>
    <dgm:pt modelId="{AA570822-C524-8C47-A7C6-9D91A1724ABF}" type="pres">
      <dgm:prSet presAssocID="{4FAD193C-EEB2-7F4A-859F-3BBE476F53F0}" presName="Name0" presStyleCnt="0">
        <dgm:presLayoutVars>
          <dgm:dir/>
          <dgm:animLvl val="lvl"/>
          <dgm:resizeHandles val="exact"/>
        </dgm:presLayoutVars>
      </dgm:prSet>
      <dgm:spPr/>
    </dgm:pt>
    <dgm:pt modelId="{796B8413-A61A-C142-B3E6-2893311519D0}" type="pres">
      <dgm:prSet presAssocID="{5AA5B7C0-D94C-914F-BD92-882695C0D549}" presName="Name8" presStyleCnt="0"/>
      <dgm:spPr/>
    </dgm:pt>
    <dgm:pt modelId="{FBA9C603-EAFF-CF4B-9C62-40188EC62375}" type="pres">
      <dgm:prSet presAssocID="{5AA5B7C0-D94C-914F-BD92-882695C0D549}" presName="level" presStyleLbl="node1" presStyleIdx="0" presStyleCnt="3">
        <dgm:presLayoutVars>
          <dgm:chMax val="1"/>
          <dgm:bulletEnabled val="1"/>
        </dgm:presLayoutVars>
      </dgm:prSet>
      <dgm:spPr/>
      <dgm:t>
        <a:bodyPr/>
        <a:lstStyle/>
        <a:p>
          <a:endParaRPr kumimoji="1" lang="ja-JP" altLang="en-US"/>
        </a:p>
      </dgm:t>
    </dgm:pt>
    <dgm:pt modelId="{EB4870B9-5CBD-214C-9D75-FB13F9F2ADC6}" type="pres">
      <dgm:prSet presAssocID="{5AA5B7C0-D94C-914F-BD92-882695C0D549}" presName="levelTx" presStyleLbl="revTx" presStyleIdx="0" presStyleCnt="0">
        <dgm:presLayoutVars>
          <dgm:chMax val="1"/>
          <dgm:bulletEnabled val="1"/>
        </dgm:presLayoutVars>
      </dgm:prSet>
      <dgm:spPr/>
      <dgm:t>
        <a:bodyPr/>
        <a:lstStyle/>
        <a:p>
          <a:endParaRPr kumimoji="1" lang="ja-JP" altLang="en-US"/>
        </a:p>
      </dgm:t>
    </dgm:pt>
    <dgm:pt modelId="{275F0E7E-253D-E143-B3FD-916DFBE64C4C}" type="pres">
      <dgm:prSet presAssocID="{915BFC19-BD35-A849-AB50-028A9150CDC1}" presName="Name8" presStyleCnt="0"/>
      <dgm:spPr/>
    </dgm:pt>
    <dgm:pt modelId="{5E1F2800-C69D-9340-8AD6-492817754ED4}" type="pres">
      <dgm:prSet presAssocID="{915BFC19-BD35-A849-AB50-028A9150CDC1}" presName="level" presStyleLbl="node1" presStyleIdx="1" presStyleCnt="3">
        <dgm:presLayoutVars>
          <dgm:chMax val="1"/>
          <dgm:bulletEnabled val="1"/>
        </dgm:presLayoutVars>
      </dgm:prSet>
      <dgm:spPr/>
      <dgm:t>
        <a:bodyPr/>
        <a:lstStyle/>
        <a:p>
          <a:endParaRPr kumimoji="1" lang="ja-JP" altLang="en-US"/>
        </a:p>
      </dgm:t>
    </dgm:pt>
    <dgm:pt modelId="{45266097-017D-8040-8843-54AE6C541095}" type="pres">
      <dgm:prSet presAssocID="{915BFC19-BD35-A849-AB50-028A9150CDC1}" presName="levelTx" presStyleLbl="revTx" presStyleIdx="0" presStyleCnt="0">
        <dgm:presLayoutVars>
          <dgm:chMax val="1"/>
          <dgm:bulletEnabled val="1"/>
        </dgm:presLayoutVars>
      </dgm:prSet>
      <dgm:spPr/>
      <dgm:t>
        <a:bodyPr/>
        <a:lstStyle/>
        <a:p>
          <a:endParaRPr kumimoji="1" lang="ja-JP" altLang="en-US"/>
        </a:p>
      </dgm:t>
    </dgm:pt>
    <dgm:pt modelId="{3422F130-8019-7E4E-B675-89650DDC71C6}" type="pres">
      <dgm:prSet presAssocID="{39BF646F-D1D4-3B48-BAFB-55B4667C90C0}" presName="Name8" presStyleCnt="0"/>
      <dgm:spPr/>
    </dgm:pt>
    <dgm:pt modelId="{DB0640CD-5834-9341-B322-22BE3D56095B}" type="pres">
      <dgm:prSet presAssocID="{39BF646F-D1D4-3B48-BAFB-55B4667C90C0}" presName="level" presStyleLbl="node1" presStyleIdx="2" presStyleCnt="3">
        <dgm:presLayoutVars>
          <dgm:chMax val="1"/>
          <dgm:bulletEnabled val="1"/>
        </dgm:presLayoutVars>
      </dgm:prSet>
      <dgm:spPr/>
      <dgm:t>
        <a:bodyPr/>
        <a:lstStyle/>
        <a:p>
          <a:endParaRPr kumimoji="1" lang="ja-JP" altLang="en-US"/>
        </a:p>
      </dgm:t>
    </dgm:pt>
    <dgm:pt modelId="{5FF0D540-1BF7-2746-8E7E-36958E470719}" type="pres">
      <dgm:prSet presAssocID="{39BF646F-D1D4-3B48-BAFB-55B4667C90C0}" presName="levelTx" presStyleLbl="revTx" presStyleIdx="0" presStyleCnt="0">
        <dgm:presLayoutVars>
          <dgm:chMax val="1"/>
          <dgm:bulletEnabled val="1"/>
        </dgm:presLayoutVars>
      </dgm:prSet>
      <dgm:spPr/>
      <dgm:t>
        <a:bodyPr/>
        <a:lstStyle/>
        <a:p>
          <a:endParaRPr kumimoji="1" lang="ja-JP" altLang="en-US"/>
        </a:p>
      </dgm:t>
    </dgm:pt>
  </dgm:ptLst>
  <dgm:cxnLst>
    <dgm:cxn modelId="{23DA196B-BBAD-F340-962C-A474B530C1AE}" srcId="{4FAD193C-EEB2-7F4A-859F-3BBE476F53F0}" destId="{915BFC19-BD35-A849-AB50-028A9150CDC1}" srcOrd="1" destOrd="0" parTransId="{80160DD7-8FC0-734D-A6C7-EF9B28B708F8}" sibTransId="{1E113CB4-A781-CA4A-B681-00C231CBBF39}"/>
    <dgm:cxn modelId="{BE0A9DD6-B85F-D44B-BA74-1B91483713A2}" type="presOf" srcId="{5AA5B7C0-D94C-914F-BD92-882695C0D549}" destId="{FBA9C603-EAFF-CF4B-9C62-40188EC62375}" srcOrd="0" destOrd="0" presId="urn:microsoft.com/office/officeart/2005/8/layout/pyramid1"/>
    <dgm:cxn modelId="{B29EE43E-1A89-8D45-9980-382888262EDA}" type="presOf" srcId="{915BFC19-BD35-A849-AB50-028A9150CDC1}" destId="{45266097-017D-8040-8843-54AE6C541095}" srcOrd="1" destOrd="0" presId="urn:microsoft.com/office/officeart/2005/8/layout/pyramid1"/>
    <dgm:cxn modelId="{D178E09B-506D-5848-A488-DB874BC8AF6F}" srcId="{4FAD193C-EEB2-7F4A-859F-3BBE476F53F0}" destId="{5AA5B7C0-D94C-914F-BD92-882695C0D549}" srcOrd="0" destOrd="0" parTransId="{946901FB-1688-C94E-BD70-E7FA1CE5CAEE}" sibTransId="{5F6A71D3-47D8-274D-9D34-467CC2CD0068}"/>
    <dgm:cxn modelId="{79FA1F5D-4EAC-AA47-ADFD-91B08027FEC3}" type="presOf" srcId="{915BFC19-BD35-A849-AB50-028A9150CDC1}" destId="{5E1F2800-C69D-9340-8AD6-492817754ED4}" srcOrd="0" destOrd="0" presId="urn:microsoft.com/office/officeart/2005/8/layout/pyramid1"/>
    <dgm:cxn modelId="{3B285A02-BE79-2749-9229-9F1BDBF7D93A}" type="presOf" srcId="{4FAD193C-EEB2-7F4A-859F-3BBE476F53F0}" destId="{AA570822-C524-8C47-A7C6-9D91A1724ABF}" srcOrd="0" destOrd="0" presId="urn:microsoft.com/office/officeart/2005/8/layout/pyramid1"/>
    <dgm:cxn modelId="{5618709F-4DEC-4D44-992C-53963E2B59F6}" srcId="{4FAD193C-EEB2-7F4A-859F-3BBE476F53F0}" destId="{39BF646F-D1D4-3B48-BAFB-55B4667C90C0}" srcOrd="2" destOrd="0" parTransId="{6A4A8AAC-7C2D-724E-A720-9E43BFE6E5AB}" sibTransId="{878FA1DE-0ED5-DE40-BC44-590A7035CCFC}"/>
    <dgm:cxn modelId="{67C862D2-A8AD-B747-8AD8-18DB311FF5DF}" type="presOf" srcId="{39BF646F-D1D4-3B48-BAFB-55B4667C90C0}" destId="{DB0640CD-5834-9341-B322-22BE3D56095B}" srcOrd="0" destOrd="0" presId="urn:microsoft.com/office/officeart/2005/8/layout/pyramid1"/>
    <dgm:cxn modelId="{1E5AB8C4-8B8C-084B-B68D-68DB04122318}" type="presOf" srcId="{39BF646F-D1D4-3B48-BAFB-55B4667C90C0}" destId="{5FF0D540-1BF7-2746-8E7E-36958E470719}" srcOrd="1" destOrd="0" presId="urn:microsoft.com/office/officeart/2005/8/layout/pyramid1"/>
    <dgm:cxn modelId="{CAB9D45A-344E-BA4C-A12E-1AC128C9F317}" type="presOf" srcId="{5AA5B7C0-D94C-914F-BD92-882695C0D549}" destId="{EB4870B9-5CBD-214C-9D75-FB13F9F2ADC6}" srcOrd="1" destOrd="0" presId="urn:microsoft.com/office/officeart/2005/8/layout/pyramid1"/>
    <dgm:cxn modelId="{EBC12F47-A4A6-1243-BF88-B2606BA2D488}" type="presParOf" srcId="{AA570822-C524-8C47-A7C6-9D91A1724ABF}" destId="{796B8413-A61A-C142-B3E6-2893311519D0}" srcOrd="0" destOrd="0" presId="urn:microsoft.com/office/officeart/2005/8/layout/pyramid1"/>
    <dgm:cxn modelId="{5517EC41-9FE7-4746-A926-8392C50E0AA5}" type="presParOf" srcId="{796B8413-A61A-C142-B3E6-2893311519D0}" destId="{FBA9C603-EAFF-CF4B-9C62-40188EC62375}" srcOrd="0" destOrd="0" presId="urn:microsoft.com/office/officeart/2005/8/layout/pyramid1"/>
    <dgm:cxn modelId="{9E328B71-1D1C-7548-BC21-B7489B409192}" type="presParOf" srcId="{796B8413-A61A-C142-B3E6-2893311519D0}" destId="{EB4870B9-5CBD-214C-9D75-FB13F9F2ADC6}" srcOrd="1" destOrd="0" presId="urn:microsoft.com/office/officeart/2005/8/layout/pyramid1"/>
    <dgm:cxn modelId="{4D35E649-4744-8B45-BE4D-5EEF5BFC5EB1}" type="presParOf" srcId="{AA570822-C524-8C47-A7C6-9D91A1724ABF}" destId="{275F0E7E-253D-E143-B3FD-916DFBE64C4C}" srcOrd="1" destOrd="0" presId="urn:microsoft.com/office/officeart/2005/8/layout/pyramid1"/>
    <dgm:cxn modelId="{E27B70C6-79C6-6143-9781-55ED2D0D3729}" type="presParOf" srcId="{275F0E7E-253D-E143-B3FD-916DFBE64C4C}" destId="{5E1F2800-C69D-9340-8AD6-492817754ED4}" srcOrd="0" destOrd="0" presId="urn:microsoft.com/office/officeart/2005/8/layout/pyramid1"/>
    <dgm:cxn modelId="{770DA766-44F2-0841-B525-69A2F77D0848}" type="presParOf" srcId="{275F0E7E-253D-E143-B3FD-916DFBE64C4C}" destId="{45266097-017D-8040-8843-54AE6C541095}" srcOrd="1" destOrd="0" presId="urn:microsoft.com/office/officeart/2005/8/layout/pyramid1"/>
    <dgm:cxn modelId="{DD21B87A-C48A-6642-8320-E7C50D6DA20F}" type="presParOf" srcId="{AA570822-C524-8C47-A7C6-9D91A1724ABF}" destId="{3422F130-8019-7E4E-B675-89650DDC71C6}" srcOrd="2" destOrd="0" presId="urn:microsoft.com/office/officeart/2005/8/layout/pyramid1"/>
    <dgm:cxn modelId="{20744107-C504-8E42-B8C4-124DE015B7DE}" type="presParOf" srcId="{3422F130-8019-7E4E-B675-89650DDC71C6}" destId="{DB0640CD-5834-9341-B322-22BE3D56095B}" srcOrd="0" destOrd="0" presId="urn:microsoft.com/office/officeart/2005/8/layout/pyramid1"/>
    <dgm:cxn modelId="{B5F24337-C813-DA4F-BC85-02D681D31DD5}" type="presParOf" srcId="{3422F130-8019-7E4E-B675-89650DDC71C6}" destId="{5FF0D540-1BF7-2746-8E7E-36958E470719}" srcOrd="1"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1081059" y="0"/>
          <a:ext cx="1081059"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Product</a:t>
          </a:r>
          <a:endParaRPr kumimoji="1" lang="ja-JP" altLang="en-US" sz="2300" kern="1200" dirty="0"/>
        </a:p>
      </dsp:txBody>
      <dsp:txXfrm>
        <a:off x="1081059" y="0"/>
        <a:ext cx="1081059" cy="1010652"/>
      </dsp:txXfrm>
    </dsp:sp>
    <dsp:sp modelId="{5E1F2800-C69D-9340-8AD6-492817754ED4}">
      <dsp:nvSpPr>
        <dsp:cNvPr id="0" name=""/>
        <dsp:cNvSpPr/>
      </dsp:nvSpPr>
      <dsp:spPr>
        <a:xfrm>
          <a:off x="540529" y="1010652"/>
          <a:ext cx="2162119"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Strategy</a:t>
          </a:r>
          <a:endParaRPr kumimoji="1" lang="ja-JP" altLang="en-US" sz="2300" kern="1200" dirty="0"/>
        </a:p>
      </dsp:txBody>
      <dsp:txXfrm>
        <a:off x="918900" y="1010652"/>
        <a:ext cx="1405377" cy="1010652"/>
      </dsp:txXfrm>
    </dsp:sp>
    <dsp:sp modelId="{DB0640CD-5834-9341-B322-22BE3D56095B}">
      <dsp:nvSpPr>
        <dsp:cNvPr id="0" name=""/>
        <dsp:cNvSpPr/>
      </dsp:nvSpPr>
      <dsp:spPr>
        <a:xfrm>
          <a:off x="0" y="2021305"/>
          <a:ext cx="3243178" cy="1010652"/>
        </a:xfrm>
        <a:prstGeom prst="trapezoid">
          <a:avLst>
            <a:gd name="adj" fmla="val 53483"/>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kumimoji="1" lang="en-US" altLang="ja-JP" sz="2300" kern="1200" dirty="0" smtClean="0"/>
            <a:t>Vision</a:t>
          </a:r>
          <a:endParaRPr kumimoji="1" lang="ja-JP" altLang="en-US" sz="2300" kern="1200" dirty="0"/>
        </a:p>
      </dsp:txBody>
      <dsp:txXfrm>
        <a:off x="567556" y="2021305"/>
        <a:ext cx="2108066" cy="10106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913508" y="0"/>
          <a:ext cx="913508"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Product</a:t>
          </a:r>
          <a:endParaRPr kumimoji="1" lang="ja-JP" altLang="en-US" sz="1900" kern="1200" dirty="0"/>
        </a:p>
      </dsp:txBody>
      <dsp:txXfrm>
        <a:off x="913508" y="0"/>
        <a:ext cx="913508" cy="857807"/>
      </dsp:txXfrm>
    </dsp:sp>
    <dsp:sp modelId="{5E1F2800-C69D-9340-8AD6-492817754ED4}">
      <dsp:nvSpPr>
        <dsp:cNvPr id="0" name=""/>
        <dsp:cNvSpPr/>
      </dsp:nvSpPr>
      <dsp:spPr>
        <a:xfrm>
          <a:off x="456754" y="857806"/>
          <a:ext cx="1827017"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Strategy</a:t>
          </a:r>
          <a:endParaRPr kumimoji="1" lang="ja-JP" altLang="en-US" sz="1900" kern="1200" dirty="0"/>
        </a:p>
      </dsp:txBody>
      <dsp:txXfrm>
        <a:off x="776482" y="857806"/>
        <a:ext cx="1187561" cy="857807"/>
      </dsp:txXfrm>
    </dsp:sp>
    <dsp:sp modelId="{DB0640CD-5834-9341-B322-22BE3D56095B}">
      <dsp:nvSpPr>
        <dsp:cNvPr id="0" name=""/>
        <dsp:cNvSpPr/>
      </dsp:nvSpPr>
      <dsp:spPr>
        <a:xfrm>
          <a:off x="0" y="1715613"/>
          <a:ext cx="2740525"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Vision</a:t>
          </a:r>
          <a:endParaRPr kumimoji="1" lang="ja-JP" altLang="en-US" sz="1900" kern="1200" dirty="0"/>
        </a:p>
      </dsp:txBody>
      <dsp:txXfrm>
        <a:off x="479592" y="1715613"/>
        <a:ext cx="1781341" cy="8578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9C603-EAFF-CF4B-9C62-40188EC62375}">
      <dsp:nvSpPr>
        <dsp:cNvPr id="0" name=""/>
        <dsp:cNvSpPr/>
      </dsp:nvSpPr>
      <dsp:spPr>
        <a:xfrm>
          <a:off x="913508" y="0"/>
          <a:ext cx="913508" cy="857807"/>
        </a:xfrm>
        <a:prstGeom prst="trapezoid">
          <a:avLst>
            <a:gd name="adj" fmla="val 53247"/>
          </a:avLst>
        </a:prstGeom>
        <a:solidFill>
          <a:schemeClr val="accent3">
            <a:lumMod val="60000"/>
            <a:lumOff val="4000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Product</a:t>
          </a:r>
          <a:endParaRPr kumimoji="1" lang="ja-JP" altLang="en-US" sz="1900" kern="1200" dirty="0"/>
        </a:p>
      </dsp:txBody>
      <dsp:txXfrm>
        <a:off x="913508" y="0"/>
        <a:ext cx="913508" cy="857807"/>
      </dsp:txXfrm>
    </dsp:sp>
    <dsp:sp modelId="{5E1F2800-C69D-9340-8AD6-492817754ED4}">
      <dsp:nvSpPr>
        <dsp:cNvPr id="0" name=""/>
        <dsp:cNvSpPr/>
      </dsp:nvSpPr>
      <dsp:spPr>
        <a:xfrm>
          <a:off x="456754" y="857806"/>
          <a:ext cx="1827017" cy="857807"/>
        </a:xfrm>
        <a:prstGeom prst="trapezoid">
          <a:avLst>
            <a:gd name="adj" fmla="val 53247"/>
          </a:avLst>
        </a:prstGeom>
        <a:solidFill>
          <a:schemeClr val="accent6">
            <a:lumMod val="60000"/>
            <a:lumOff val="4000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Strategy</a:t>
          </a:r>
          <a:endParaRPr kumimoji="1" lang="ja-JP" altLang="en-US" sz="1900" kern="1200" dirty="0"/>
        </a:p>
      </dsp:txBody>
      <dsp:txXfrm>
        <a:off x="776482" y="857806"/>
        <a:ext cx="1187561" cy="857807"/>
      </dsp:txXfrm>
    </dsp:sp>
    <dsp:sp modelId="{DB0640CD-5834-9341-B322-22BE3D56095B}">
      <dsp:nvSpPr>
        <dsp:cNvPr id="0" name=""/>
        <dsp:cNvSpPr/>
      </dsp:nvSpPr>
      <dsp:spPr>
        <a:xfrm>
          <a:off x="0" y="1715613"/>
          <a:ext cx="2740525" cy="857807"/>
        </a:xfrm>
        <a:prstGeom prst="trapezoid">
          <a:avLst>
            <a:gd name="adj" fmla="val 53247"/>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kumimoji="1" lang="en-US" altLang="ja-JP" sz="1900" kern="1200" dirty="0" smtClean="0"/>
            <a:t>Vision</a:t>
          </a:r>
          <a:endParaRPr kumimoji="1" lang="ja-JP" altLang="en-US" sz="1900" kern="1200" dirty="0"/>
        </a:p>
      </dsp:txBody>
      <dsp:txXfrm>
        <a:off x="479592" y="1715613"/>
        <a:ext cx="1781341" cy="85780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18B036-4E51-784E-9626-3C90733E496C}" type="datetimeFigureOut">
              <a:rPr kumimoji="1" lang="ja-JP" altLang="en-US" smtClean="0"/>
              <a:t>2014/04/06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6B3286-CC00-E849-8850-DFF82D90467B}" type="slidenum">
              <a:rPr kumimoji="1" lang="ja-JP" altLang="en-US" smtClean="0"/>
              <a:t>‹#›</a:t>
            </a:fld>
            <a:endParaRPr kumimoji="1" lang="ja-JP" altLang="en-US"/>
          </a:p>
        </p:txBody>
      </p:sp>
    </p:spTree>
    <p:extLst>
      <p:ext uri="{BB962C8B-B14F-4D97-AF65-F5344CB8AC3E}">
        <p14:creationId xmlns:p14="http://schemas.microsoft.com/office/powerpoint/2010/main" val="248821993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E6B3286-CC00-E849-8850-DFF82D90467B}" type="slidenum">
              <a:rPr kumimoji="1" lang="ja-JP" altLang="en-US" smtClean="0"/>
              <a:t>25</a:t>
            </a:fld>
            <a:endParaRPr kumimoji="1" lang="ja-JP" altLang="en-US"/>
          </a:p>
        </p:txBody>
      </p:sp>
    </p:spTree>
    <p:extLst>
      <p:ext uri="{BB962C8B-B14F-4D97-AF65-F5344CB8AC3E}">
        <p14:creationId xmlns:p14="http://schemas.microsoft.com/office/powerpoint/2010/main" val="157991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EB6E0BA-E3E9-A44B-A682-F9FBC4411CB4}" type="datetimeFigureOut">
              <a:rPr kumimoji="1" lang="ja-JP" altLang="en-US" smtClean="0"/>
              <a:t>2014/04/06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7" name="Date Placeholder 6"/>
          <p:cNvSpPr>
            <a:spLocks noGrp="1"/>
          </p:cNvSpPr>
          <p:nvPr>
            <p:ph type="dt" sz="half" idx="10"/>
          </p:nvPr>
        </p:nvSpPr>
        <p:spPr/>
        <p:txBody>
          <a:bodyPr/>
          <a:lstStyle/>
          <a:p>
            <a:fld id="{8EB6E0BA-E3E9-A44B-A682-F9FBC4411CB4}" type="datetimeFigureOut">
              <a:rPr kumimoji="1" lang="ja-JP" altLang="en-US" smtClean="0"/>
              <a:t>2014/04/06</a:t>
            </a:fld>
            <a:endParaRPr kumimoji="1" lang="ja-JP" altLang="en-US"/>
          </a:p>
        </p:txBody>
      </p:sp>
      <p:sp>
        <p:nvSpPr>
          <p:cNvPr id="8" name="Slide Number Placeholder 7"/>
          <p:cNvSpPr>
            <a:spLocks noGrp="1"/>
          </p:cNvSpPr>
          <p:nvPr>
            <p:ph type="sldNum" sz="quarter" idx="11"/>
          </p:nvPr>
        </p:nvSpPr>
        <p:spPr/>
        <p:txBody>
          <a:bodyPr/>
          <a:lstStyle/>
          <a:p>
            <a:fld id="{7647F717-5D4F-2844-8EEE-930D438B7654}" type="slidenum">
              <a:rPr kumimoji="1" lang="ja-JP" altLang="en-US" smtClean="0"/>
              <a:t>‹#›</a:t>
            </a:fld>
            <a:endParaRPr kumimoji="1" lang="ja-JP" altLang="en-US"/>
          </a:p>
        </p:txBody>
      </p:sp>
      <p:sp>
        <p:nvSpPr>
          <p:cNvPr id="9" name="Footer Placeholder 8"/>
          <p:cNvSpPr>
            <a:spLocks noGrp="1"/>
          </p:cNvSpPr>
          <p:nvPr>
            <p:ph type="ftr" sz="quarter" idx="12"/>
          </p:nvPr>
        </p:nvSpPr>
        <p:spPr/>
        <p:txBody>
          <a:bodyPr/>
          <a:lstStyle/>
          <a:p>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2014/04/06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ja-JP" altLang="en-US" smtClean="0"/>
              <a:t>マスター テキストの書式設定</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EB6E0BA-E3E9-A44B-A682-F9FBC4411CB4}" type="datetimeFigureOut">
              <a:rPr kumimoji="1" lang="ja-JP" altLang="en-US" smtClean="0"/>
              <a:t>2014/04/06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8EB6E0BA-E3E9-A44B-A682-F9FBC4411CB4}" type="datetimeFigureOut">
              <a:rPr kumimoji="1" lang="ja-JP" altLang="en-US" smtClean="0"/>
              <a:t>2014/04/06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6E0BA-E3E9-A44B-A682-F9FBC4411CB4}" type="datetimeFigureOut">
              <a:rPr kumimoji="1" lang="ja-JP" altLang="en-US" smtClean="0"/>
              <a:t>2014/04/06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2014/04/06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47F717-5D4F-2844-8EEE-930D438B7654}" type="slidenum">
              <a:rPr kumimoji="1" lang="ja-JP" altLang="en-US" smtClean="0"/>
              <a:t>‹#›</a:t>
            </a:fld>
            <a:endParaRPr kumimoji="1" lang="ja-JP" altLang="en-US"/>
          </a:p>
        </p:txBody>
      </p:sp>
      <p:sp>
        <p:nvSpPr>
          <p:cNvPr id="8" name="Title 7"/>
          <p:cNvSpPr>
            <a:spLocks noGrp="1"/>
          </p:cNvSpPr>
          <p:nvPr>
            <p:ph type="title"/>
          </p:nvPr>
        </p:nvSpPr>
        <p:spPr/>
        <p:txBody>
          <a:bodyPr/>
          <a:lstStyle/>
          <a:p>
            <a:r>
              <a:rPr lang="ja-JP" altLang="en-US" smtClean="0"/>
              <a:t>マスター タイトルの書式設定</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EB6E0BA-E3E9-A44B-A682-F9FBC4411CB4}" type="datetimeFigureOut">
              <a:rPr kumimoji="1" lang="ja-JP" altLang="en-US" smtClean="0"/>
              <a:t>2014/04/06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647F717-5D4F-2844-8EEE-930D438B7654}" type="slidenum">
              <a:rPr kumimoji="1" lang="ja-JP" altLang="en-US" smtClean="0"/>
              <a:t>‹#›</a:t>
            </a:fld>
            <a:endParaRPr kumimoji="1" lang="ja-JP"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ja-JP" altLang="en-US" smtClean="0"/>
              <a:t>マスター タイトルの書式設定</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EB6E0BA-E3E9-A44B-A682-F9FBC4411CB4}" type="datetimeFigureOut">
              <a:rPr kumimoji="1" lang="ja-JP" altLang="en-US" smtClean="0"/>
              <a:t>2014/04/06</a:t>
            </a:fld>
            <a:endParaRPr kumimoji="1" lang="ja-JP"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647F717-5D4F-2844-8EEE-930D438B7654}" type="slidenum">
              <a:rPr kumimoji="1" lang="ja-JP" altLang="en-US" smtClean="0"/>
              <a:t>‹#›</a:t>
            </a:fld>
            <a:endParaRPr kumimoji="1" lang="ja-JP" alt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kumimoji="1"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kumimoji="1"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kumimoji="1"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diagramData" Target="../diagrams/data3.xml"/><Relationship Id="rId8" Type="http://schemas.openxmlformats.org/officeDocument/2006/relationships/diagramLayout" Target="../diagrams/layout3.xml"/><Relationship Id="rId9" Type="http://schemas.openxmlformats.org/officeDocument/2006/relationships/diagramQuickStyle" Target="../diagrams/quickStyle3.xml"/><Relationship Id="rId10" Type="http://schemas.openxmlformats.org/officeDocument/2006/relationships/diagramColors" Target="../diagrams/colors3.xml"/><Relationship Id="rId11"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2works" TargetMode="External"/><Relationship Id="rId4" Type="http://schemas.openxmlformats.org/officeDocument/2006/relationships/hyperlink" Target="https://twitter.com/k2works" TargetMode="External"/><Relationship Id="rId5" Type="http://schemas.openxmlformats.org/officeDocument/2006/relationships/hyperlink" Target="https://www.facebook.com/kakimomokuri"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hyperlink" Target="http://www.flickr.com/photos/jodiwomack/621705289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smtClean="0"/>
              <a:t>リーンスタートアップって何？</a:t>
            </a:r>
            <a:r>
              <a:rPr lang="en-US" altLang="ja-JP" dirty="0" smtClean="0"/>
              <a:t/>
            </a:r>
            <a:br>
              <a:rPr lang="en-US" altLang="ja-JP" dirty="0" smtClean="0"/>
            </a:br>
            <a:r>
              <a:rPr lang="ja-JP" altLang="en-US" dirty="0" smtClean="0"/>
              <a:t>自分なりのまとめ</a:t>
            </a:r>
            <a:endParaRPr kumimoji="1" lang="ja-JP" altLang="en-US" dirty="0"/>
          </a:p>
        </p:txBody>
      </p:sp>
      <p:sp>
        <p:nvSpPr>
          <p:cNvPr id="4" name="サブタイトル 3"/>
          <p:cNvSpPr>
            <a:spLocks noGrp="1"/>
          </p:cNvSpPr>
          <p:nvPr>
            <p:ph type="subTitle" idx="1"/>
          </p:nvPr>
        </p:nvSpPr>
        <p:spPr/>
        <p:txBody>
          <a:bodyPr>
            <a:normAutofit/>
          </a:bodyPr>
          <a:lstStyle/>
          <a:p>
            <a:r>
              <a:rPr kumimoji="1" lang="en-US" altLang="ja-JP" dirty="0" smtClean="0"/>
              <a:t>2014/04/05</a:t>
            </a:r>
          </a:p>
          <a:p>
            <a:r>
              <a:rPr lang="en-US" altLang="ja-JP" dirty="0"/>
              <a:t>LT</a:t>
            </a:r>
            <a:r>
              <a:rPr lang="ja-JP" altLang="en-US" dirty="0"/>
              <a:t>駆動開発</a:t>
            </a:r>
            <a:r>
              <a:rPr lang="en-US" altLang="ja-JP" dirty="0" smtClean="0"/>
              <a:t>02</a:t>
            </a:r>
            <a:endParaRPr kumimoji="1" lang="ja-JP" altLang="en-US" dirty="0"/>
          </a:p>
        </p:txBody>
      </p:sp>
    </p:spTree>
    <p:extLst>
      <p:ext uri="{BB962C8B-B14F-4D97-AF65-F5344CB8AC3E}">
        <p14:creationId xmlns:p14="http://schemas.microsoft.com/office/powerpoint/2010/main" val="217017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メカニズム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成長エンジン</a:t>
            </a:r>
            <a:endParaRPr kumimoji="1" lang="en-US" altLang="ja-JP" dirty="0" smtClean="0"/>
          </a:p>
          <a:p>
            <a:pPr lvl="1"/>
            <a:r>
              <a:rPr lang="ja-JP" altLang="en-US" sz="1800" dirty="0"/>
              <a:t>スタートアップのビジョン</a:t>
            </a:r>
            <a:r>
              <a:rPr lang="en-US" altLang="ja-JP" sz="1800" dirty="0"/>
              <a:t>(vision)</a:t>
            </a:r>
            <a:r>
              <a:rPr lang="ja-JP" altLang="en-US" sz="1800" dirty="0"/>
              <a:t>・・・繁栄し、世界を変える事業を構築</a:t>
            </a:r>
            <a:r>
              <a:rPr lang="ja-JP" altLang="en-US" sz="1800" dirty="0" smtClean="0"/>
              <a:t>する</a:t>
            </a:r>
            <a:endParaRPr lang="ja-JP" altLang="en-US" sz="1800" dirty="0"/>
          </a:p>
          <a:p>
            <a:pPr lvl="1"/>
            <a:r>
              <a:rPr lang="ja-JP" altLang="en-US" sz="1800" dirty="0"/>
              <a:t>戦略</a:t>
            </a:r>
            <a:r>
              <a:rPr lang="en-US" altLang="ja-JP" sz="1800" dirty="0"/>
              <a:t>(strategy)</a:t>
            </a:r>
            <a:r>
              <a:rPr lang="ja-JP" altLang="en-US" sz="1800" dirty="0"/>
              <a:t>・・・ビジジョンを実現するために採用</a:t>
            </a:r>
          </a:p>
          <a:p>
            <a:pPr lvl="1"/>
            <a:r>
              <a:rPr lang="ja-JP" altLang="en-US" sz="1800" dirty="0"/>
              <a:t>製品</a:t>
            </a:r>
            <a:r>
              <a:rPr lang="en-US" altLang="ja-JP" sz="1800" dirty="0"/>
              <a:t>(product)</a:t>
            </a:r>
            <a:r>
              <a:rPr lang="ja-JP" altLang="en-US" sz="1800" dirty="0"/>
              <a:t>・・・戦略から生み出される成果物</a:t>
            </a:r>
          </a:p>
          <a:p>
            <a:pPr lvl="1"/>
            <a:endParaRPr kumimoji="1" lang="ja-JP" altLang="en-US" dirty="0"/>
          </a:p>
        </p:txBody>
      </p:sp>
      <p:graphicFrame>
        <p:nvGraphicFramePr>
          <p:cNvPr id="4" name="図表 3"/>
          <p:cNvGraphicFramePr/>
          <p:nvPr>
            <p:extLst>
              <p:ext uri="{D42A27DB-BD31-4B8C-83A1-F6EECF244321}">
                <p14:modId xmlns:p14="http://schemas.microsoft.com/office/powerpoint/2010/main" val="447837186"/>
              </p:ext>
            </p:extLst>
          </p:nvPr>
        </p:nvGraphicFramePr>
        <p:xfrm>
          <a:off x="4978400" y="3378200"/>
          <a:ext cx="3243179" cy="3031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270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メカニズム</a:t>
            </a:r>
            <a:endParaRPr kumimoji="1" lang="ja-JP" altLang="en-US" dirty="0"/>
          </a:p>
        </p:txBody>
      </p:sp>
      <p:sp>
        <p:nvSpPr>
          <p:cNvPr id="5" name="コンテンツ プレースホルダー 4"/>
          <p:cNvSpPr>
            <a:spLocks noGrp="1"/>
          </p:cNvSpPr>
          <p:nvPr>
            <p:ph idx="1"/>
          </p:nvPr>
        </p:nvSpPr>
        <p:spPr/>
        <p:txBody>
          <a:bodyPr/>
          <a:lstStyle/>
          <a:p>
            <a:pPr marL="0" indent="0">
              <a:buNone/>
            </a:pPr>
            <a:r>
              <a:rPr kumimoji="1" lang="ja-JP" altLang="en-US" dirty="0" smtClean="0"/>
              <a:t>リーンスタートアップの大半は成長エンジンのチューニングに費や</a:t>
            </a:r>
            <a:r>
              <a:rPr lang="ja-JP" altLang="en-US" dirty="0" smtClean="0"/>
              <a:t>す</a:t>
            </a:r>
            <a:endParaRPr kumimoji="1" lang="en-US" altLang="ja-JP" dirty="0" smtClean="0"/>
          </a:p>
        </p:txBody>
      </p:sp>
      <p:pic>
        <p:nvPicPr>
          <p:cNvPr id="6" name="図 5" descr="img264-1.jpg"/>
          <p:cNvPicPr>
            <a:picLocks noChangeAspect="1"/>
          </p:cNvPicPr>
          <p:nvPr/>
        </p:nvPicPr>
        <p:blipFill rotWithShape="1">
          <a:blip r:embed="rId2">
            <a:extLst>
              <a:ext uri="{28A0092B-C50C-407E-A947-70E740481C1C}">
                <a14:useLocalDpi xmlns:a14="http://schemas.microsoft.com/office/drawing/2010/main" val="0"/>
              </a:ext>
            </a:extLst>
          </a:blip>
          <a:srcRect t="6813" r="3326" b="39120"/>
          <a:stretch/>
        </p:blipFill>
        <p:spPr>
          <a:xfrm>
            <a:off x="1555105" y="2209800"/>
            <a:ext cx="6941196" cy="3916363"/>
          </a:xfrm>
          <a:prstGeom prst="rect">
            <a:avLst/>
          </a:prstGeom>
        </p:spPr>
      </p:pic>
      <p:sp>
        <p:nvSpPr>
          <p:cNvPr id="7" name="正方形/長方形 6"/>
          <p:cNvSpPr/>
          <p:nvPr/>
        </p:nvSpPr>
        <p:spPr>
          <a:xfrm>
            <a:off x="4368800" y="3835400"/>
            <a:ext cx="698500"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802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smtClean="0"/>
              <a:t>プロセス</a:t>
            </a:r>
            <a:endParaRPr lang="en-US" dirty="0"/>
          </a:p>
        </p:txBody>
      </p:sp>
      <p:grpSp>
        <p:nvGrpSpPr>
          <p:cNvPr id="2" name="図形グループ 1"/>
          <p:cNvGrpSpPr/>
          <p:nvPr/>
        </p:nvGrpSpPr>
        <p:grpSpPr>
          <a:xfrm>
            <a:off x="2071366" y="1295400"/>
            <a:ext cx="4967932" cy="4981899"/>
            <a:chOff x="2071366" y="1295400"/>
            <a:chExt cx="4967932" cy="4981899"/>
          </a:xfrm>
        </p:grpSpPr>
        <p:sp>
          <p:nvSpPr>
            <p:cNvPr id="5" name="Oval 4"/>
            <p:cNvSpPr/>
            <p:nvPr/>
          </p:nvSpPr>
          <p:spPr>
            <a:xfrm>
              <a:off x="3586321" y="4228200"/>
              <a:ext cx="2385647" cy="811831"/>
            </a:xfrm>
            <a:custGeom>
              <a:avLst/>
              <a:gdLst/>
              <a:ahLst/>
              <a:cxnLst/>
              <a:rect l="l" t="t" r="r" b="b"/>
              <a:pathLst>
                <a:path w="2704975" h="920498">
                  <a:moveTo>
                    <a:pt x="2661361" y="0"/>
                  </a:moveTo>
                  <a:lnTo>
                    <a:pt x="2704975" y="33770"/>
                  </a:lnTo>
                  <a:cubicBezTo>
                    <a:pt x="2373765" y="566748"/>
                    <a:pt x="1782617" y="920498"/>
                    <a:pt x="1108845" y="920498"/>
                  </a:cubicBezTo>
                  <a:cubicBezTo>
                    <a:pt x="724109" y="920498"/>
                    <a:pt x="366314" y="805154"/>
                    <a:pt x="69050" y="605831"/>
                  </a:cubicBezTo>
                  <a:lnTo>
                    <a:pt x="85022" y="706672"/>
                  </a:lnTo>
                  <a:lnTo>
                    <a:pt x="30833" y="715255"/>
                  </a:lnTo>
                  <a:lnTo>
                    <a:pt x="0" y="520577"/>
                  </a:lnTo>
                  <a:lnTo>
                    <a:pt x="191997" y="490168"/>
                  </a:lnTo>
                  <a:lnTo>
                    <a:pt x="200579" y="544357"/>
                  </a:lnTo>
                  <a:lnTo>
                    <a:pt x="99975" y="560291"/>
                  </a:lnTo>
                  <a:cubicBezTo>
                    <a:pt x="388352" y="753781"/>
                    <a:pt x="735536" y="865634"/>
                    <a:pt x="1108845" y="865634"/>
                  </a:cubicBezTo>
                  <a:cubicBezTo>
                    <a:pt x="1764976" y="865634"/>
                    <a:pt x="2340402" y="520101"/>
                    <a:pt x="2661361"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4"/>
            <p:cNvSpPr/>
            <p:nvPr/>
          </p:nvSpPr>
          <p:spPr>
            <a:xfrm>
              <a:off x="4550233" y="1717444"/>
              <a:ext cx="1769269" cy="1883299"/>
            </a:xfrm>
            <a:custGeom>
              <a:avLst/>
              <a:gdLst/>
              <a:ahLst/>
              <a:cxnLst/>
              <a:rect l="l" t="t" r="r" b="b"/>
              <a:pathLst>
                <a:path w="2006093" h="2135385">
                  <a:moveTo>
                    <a:pt x="15910" y="0"/>
                  </a:moveTo>
                  <a:cubicBezTo>
                    <a:pt x="1056229" y="0"/>
                    <a:pt x="1899574" y="843345"/>
                    <a:pt x="1899574" y="1883664"/>
                  </a:cubicBezTo>
                  <a:lnTo>
                    <a:pt x="1891841" y="2036813"/>
                  </a:lnTo>
                  <a:lnTo>
                    <a:pt x="1976212" y="1982022"/>
                  </a:lnTo>
                  <a:lnTo>
                    <a:pt x="2006093" y="2028034"/>
                  </a:lnTo>
                  <a:lnTo>
                    <a:pt x="1840788" y="2135385"/>
                  </a:lnTo>
                  <a:lnTo>
                    <a:pt x="1734916" y="1972356"/>
                  </a:lnTo>
                  <a:lnTo>
                    <a:pt x="1780928" y="1942475"/>
                  </a:lnTo>
                  <a:lnTo>
                    <a:pt x="1837353" y="2029361"/>
                  </a:lnTo>
                  <a:cubicBezTo>
                    <a:pt x="1842776" y="1981389"/>
                    <a:pt x="1844710" y="1932752"/>
                    <a:pt x="1844710" y="1883664"/>
                  </a:cubicBezTo>
                  <a:cubicBezTo>
                    <a:pt x="1844710" y="873646"/>
                    <a:pt x="1025928" y="54864"/>
                    <a:pt x="15910" y="54864"/>
                  </a:cubicBezTo>
                  <a:lnTo>
                    <a:pt x="12879" y="54977"/>
                  </a:lnTo>
                  <a:lnTo>
                    <a:pt x="0" y="596"/>
                  </a:lnTo>
                  <a:cubicBezTo>
                    <a:pt x="5295" y="22"/>
                    <a:pt x="10600" y="0"/>
                    <a:pt x="15910"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4"/>
            <p:cNvSpPr/>
            <p:nvPr/>
          </p:nvSpPr>
          <p:spPr>
            <a:xfrm>
              <a:off x="2902970" y="1791656"/>
              <a:ext cx="1072074" cy="2368919"/>
            </a:xfrm>
            <a:custGeom>
              <a:avLst/>
              <a:gdLst/>
              <a:ahLst/>
              <a:cxnLst/>
              <a:rect l="l" t="t" r="r" b="b"/>
              <a:pathLst>
                <a:path w="1215575" h="2686008">
                  <a:moveTo>
                    <a:pt x="1030358" y="0"/>
                  </a:moveTo>
                  <a:lnTo>
                    <a:pt x="1215575" y="67413"/>
                  </a:lnTo>
                  <a:lnTo>
                    <a:pt x="1149090" y="250080"/>
                  </a:lnTo>
                  <a:lnTo>
                    <a:pt x="1097535" y="231316"/>
                  </a:lnTo>
                  <a:lnTo>
                    <a:pt x="1133347" y="132922"/>
                  </a:lnTo>
                  <a:cubicBezTo>
                    <a:pt x="497217" y="418065"/>
                    <a:pt x="54864" y="1057135"/>
                    <a:pt x="54864" y="1799519"/>
                  </a:cubicBezTo>
                  <a:cubicBezTo>
                    <a:pt x="54864" y="2115897"/>
                    <a:pt x="135202" y="2413512"/>
                    <a:pt x="276679" y="2673026"/>
                  </a:cubicBezTo>
                  <a:lnTo>
                    <a:pt x="221867" y="2686008"/>
                  </a:lnTo>
                  <a:cubicBezTo>
                    <a:pt x="80093" y="2422010"/>
                    <a:pt x="0" y="2120118"/>
                    <a:pt x="0" y="1799519"/>
                  </a:cubicBezTo>
                  <a:cubicBezTo>
                    <a:pt x="0" y="1037151"/>
                    <a:pt x="452900" y="380563"/>
                    <a:pt x="1104946" y="85532"/>
                  </a:cubicBezTo>
                  <a:lnTo>
                    <a:pt x="1011594" y="5155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050822" y="1295400"/>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仮説</a:t>
              </a:r>
              <a:endParaRPr lang="en-US" sz="2000" dirty="0">
                <a:latin typeface="Franklin Gothic Demi Cond" pitchFamily="34" charset="0"/>
              </a:endParaRPr>
            </a:p>
          </p:txBody>
        </p:sp>
        <p:sp>
          <p:nvSpPr>
            <p:cNvPr id="11" name="Oval 10"/>
            <p:cNvSpPr/>
            <p:nvPr/>
          </p:nvSpPr>
          <p:spPr>
            <a:xfrm>
              <a:off x="5413848" y="3635519"/>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製品</a:t>
              </a:r>
              <a:endParaRPr lang="en-US" sz="2000" dirty="0">
                <a:latin typeface="Franklin Gothic Demi Cond" pitchFamily="34" charset="0"/>
              </a:endParaRPr>
            </a:p>
          </p:txBody>
        </p:sp>
        <p:sp>
          <p:nvSpPr>
            <p:cNvPr id="12" name="Oval 11"/>
            <p:cNvSpPr/>
            <p:nvPr/>
          </p:nvSpPr>
          <p:spPr>
            <a:xfrm>
              <a:off x="2682540" y="3623242"/>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データ</a:t>
              </a:r>
              <a:endParaRPr lang="en-US" sz="2000" dirty="0">
                <a:latin typeface="Franklin Gothic Demi Cond" pitchFamily="34" charset="0"/>
              </a:endParaRPr>
            </a:p>
          </p:txBody>
        </p:sp>
        <p:sp>
          <p:nvSpPr>
            <p:cNvPr id="36" name="Oval 35"/>
            <p:cNvSpPr/>
            <p:nvPr/>
          </p:nvSpPr>
          <p:spPr>
            <a:xfrm>
              <a:off x="5910264"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構築</a:t>
              </a:r>
              <a:endParaRPr lang="en-US" sz="2000" dirty="0">
                <a:latin typeface="Franklin Gothic Demi Cond" pitchFamily="34" charset="0"/>
              </a:endParaRPr>
            </a:p>
          </p:txBody>
        </p:sp>
        <p:sp>
          <p:nvSpPr>
            <p:cNvPr id="37" name="Oval 36"/>
            <p:cNvSpPr/>
            <p:nvPr/>
          </p:nvSpPr>
          <p:spPr>
            <a:xfrm>
              <a:off x="2071366"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2000" dirty="0" smtClean="0">
                  <a:latin typeface="Franklin Gothic Demi Cond" pitchFamily="34" charset="0"/>
                </a:rPr>
                <a:t>学習</a:t>
              </a:r>
              <a:endParaRPr lang="en-US" sz="2000" dirty="0">
                <a:latin typeface="Franklin Gothic Demi Cond" pitchFamily="34" charset="0"/>
              </a:endParaRPr>
            </a:p>
          </p:txBody>
        </p:sp>
        <p:sp>
          <p:nvSpPr>
            <p:cNvPr id="38" name="Oval 37"/>
            <p:cNvSpPr/>
            <p:nvPr/>
          </p:nvSpPr>
          <p:spPr>
            <a:xfrm>
              <a:off x="4042611" y="5148264"/>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dirty="0" smtClean="0">
                  <a:latin typeface="Franklin Gothic Demi Cond" pitchFamily="34" charset="0"/>
                </a:rPr>
                <a:t>計測</a:t>
              </a:r>
              <a:endParaRPr lang="en-US" dirty="0">
                <a:latin typeface="Franklin Gothic Demi Cond" pitchFamily="34" charset="0"/>
              </a:endParaRPr>
            </a:p>
          </p:txBody>
        </p:sp>
        <p:sp>
          <p:nvSpPr>
            <p:cNvPr id="41" name="Rectangle 40"/>
            <p:cNvSpPr/>
            <p:nvPr/>
          </p:nvSpPr>
          <p:spPr>
            <a:xfrm>
              <a:off x="3408679" y="2576284"/>
              <a:ext cx="2326642" cy="95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ja-JP" altLang="en-US" sz="1400" b="1" dirty="0" smtClean="0">
                  <a:solidFill>
                    <a:schemeClr val="bg1"/>
                  </a:solidFill>
                  <a:latin typeface="Trebuchet MS" pitchFamily="34" charset="0"/>
                </a:rPr>
                <a:t>構築・測定・学習のサイクルを回しながら仮説を検証</a:t>
              </a:r>
              <a:endParaRPr lang="en-US" altLang="ja-JP" sz="1400" b="1" dirty="0" smtClean="0">
                <a:solidFill>
                  <a:schemeClr val="bg1"/>
                </a:solidFill>
                <a:latin typeface="Trebuchet MS" pitchFamily="34" charset="0"/>
              </a:endParaRPr>
            </a:p>
            <a:p>
              <a:pPr algn="ctr"/>
              <a:r>
                <a:rPr lang="ja-JP" altLang="en-US" sz="1400" b="1" dirty="0" smtClean="0">
                  <a:solidFill>
                    <a:schemeClr val="bg1"/>
                  </a:solidFill>
                  <a:latin typeface="Trebuchet MS" pitchFamily="34" charset="0"/>
                </a:rPr>
                <a:t>仮説に問題があれば方向転換</a:t>
              </a:r>
              <a:r>
                <a:rPr lang="en-US" altLang="ja-JP" sz="1400" b="1" dirty="0" smtClean="0">
                  <a:solidFill>
                    <a:schemeClr val="bg1"/>
                  </a:solidFill>
                  <a:latin typeface="Trebuchet MS" pitchFamily="34" charset="0"/>
                </a:rPr>
                <a:t>(Pivot)</a:t>
              </a:r>
              <a:r>
                <a:rPr lang="ja-JP" altLang="en-US" sz="1400" b="1" dirty="0" smtClean="0">
                  <a:solidFill>
                    <a:schemeClr val="bg1"/>
                  </a:solidFill>
                  <a:latin typeface="Trebuchet MS" pitchFamily="34" charset="0"/>
                </a:rPr>
                <a:t>する</a:t>
              </a:r>
              <a:endParaRPr lang="en-US" sz="1400" b="1" dirty="0">
                <a:solidFill>
                  <a:schemeClr val="bg1"/>
                </a:solidFill>
                <a:latin typeface="Trebuchet MS" pitchFamily="34" charset="0"/>
              </a:endParaRPr>
            </a:p>
          </p:txBody>
        </p:sp>
      </p:grpSp>
    </p:spTree>
    <p:extLst>
      <p:ext uri="{BB962C8B-B14F-4D97-AF65-F5344CB8AC3E}">
        <p14:creationId xmlns:p14="http://schemas.microsoft.com/office/powerpoint/2010/main" val="3477879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仮説</a:t>
            </a:r>
            <a:endParaRPr lang="en-US" altLang="ja-JP" dirty="0" smtClean="0"/>
          </a:p>
          <a:p>
            <a:r>
              <a:rPr lang="ja-JP" altLang="en-US" dirty="0"/>
              <a:t>価値仮説</a:t>
            </a:r>
            <a:r>
              <a:rPr lang="en-US" altLang="ja-JP" dirty="0"/>
              <a:t>(value hypothesis)</a:t>
            </a:r>
            <a:r>
              <a:rPr lang="ja-JP" altLang="en-US" dirty="0"/>
              <a:t>・・・顧客が使うようになったとき、製品やサービスが本当に価値を提供できるか否かを判断するもの</a:t>
            </a:r>
          </a:p>
          <a:p>
            <a:r>
              <a:rPr lang="ja-JP" altLang="en-US" dirty="0"/>
              <a:t>成長仮説</a:t>
            </a:r>
            <a:r>
              <a:rPr lang="en-US" altLang="ja-JP" dirty="0"/>
              <a:t>(growth hypothesis)</a:t>
            </a:r>
            <a:r>
              <a:rPr lang="ja-JP" altLang="en-US" dirty="0"/>
              <a:t>・・・新しい顧客が製品やサービスをどうとらえるかを判断するもの</a:t>
            </a:r>
          </a:p>
          <a:p>
            <a:endParaRPr kumimoji="1" lang="en-US" altLang="ja-JP" dirty="0" smtClean="0"/>
          </a:p>
        </p:txBody>
      </p:sp>
    </p:spTree>
    <p:extLst>
      <p:ext uri="{BB962C8B-B14F-4D97-AF65-F5344CB8AC3E}">
        <p14:creationId xmlns:p14="http://schemas.microsoft.com/office/powerpoint/2010/main" val="229122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構築</a:t>
            </a:r>
            <a:endParaRPr kumimoji="1" lang="en-US" altLang="ja-JP" dirty="0" smtClean="0"/>
          </a:p>
          <a:p>
            <a:pPr marL="0" indent="0">
              <a:buNone/>
            </a:pPr>
            <a:r>
              <a:rPr lang="ja-JP" altLang="en-US" dirty="0" smtClean="0"/>
              <a:t>実用</a:t>
            </a:r>
            <a:r>
              <a:rPr lang="ja-JP" altLang="en-US" dirty="0"/>
              <a:t>最小限の製品</a:t>
            </a:r>
            <a:r>
              <a:rPr lang="en-US" altLang="ja-JP" dirty="0"/>
              <a:t>(minimum viable product</a:t>
            </a:r>
            <a:r>
              <a:rPr lang="en-US" altLang="ja-JP" dirty="0" smtClean="0"/>
              <a:t>)</a:t>
            </a:r>
            <a:endParaRPr lang="en-US" altLang="ja-JP" dirty="0"/>
          </a:p>
          <a:p>
            <a:pPr marL="0" indent="0">
              <a:buNone/>
            </a:pPr>
            <a:r>
              <a:rPr lang="en-US" altLang="ja-JP" dirty="0" smtClean="0"/>
              <a:t>MVP</a:t>
            </a:r>
            <a:r>
              <a:rPr lang="ja-JP" altLang="en-US" dirty="0"/>
              <a:t>とは構築</a:t>
            </a:r>
            <a:r>
              <a:rPr lang="en-US" altLang="ja-JP" dirty="0"/>
              <a:t>-</a:t>
            </a:r>
            <a:r>
              <a:rPr lang="ja-JP" altLang="en-US" dirty="0"/>
              <a:t>計測</a:t>
            </a:r>
            <a:r>
              <a:rPr lang="en-US" altLang="ja-JP" dirty="0"/>
              <a:t>-</a:t>
            </a:r>
            <a:r>
              <a:rPr lang="ja-JP" altLang="en-US" dirty="0"/>
              <a:t>学習のループを回せるレベルの製品で、最小限の労力と時間で開発できるものをいう。</a:t>
            </a:r>
            <a:endParaRPr kumimoji="1" lang="ja-JP" altLang="en-US" dirty="0"/>
          </a:p>
        </p:txBody>
      </p:sp>
    </p:spTree>
    <p:extLst>
      <p:ext uri="{BB962C8B-B14F-4D97-AF65-F5344CB8AC3E}">
        <p14:creationId xmlns:p14="http://schemas.microsoft.com/office/powerpoint/2010/main" val="320796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計測</a:t>
            </a:r>
            <a:endParaRPr lang="en-US" altLang="ja-JP" dirty="0" smtClean="0"/>
          </a:p>
          <a:p>
            <a:pPr marL="0" indent="0">
              <a:buNone/>
            </a:pPr>
            <a:r>
              <a:rPr lang="ja-JP" altLang="en-US" dirty="0" smtClean="0"/>
              <a:t>革新</a:t>
            </a:r>
            <a:r>
              <a:rPr lang="ja-JP" altLang="en-US" dirty="0"/>
              <a:t>会計</a:t>
            </a:r>
            <a:r>
              <a:rPr lang="en-US" altLang="ja-JP" dirty="0" smtClean="0"/>
              <a:t>(innovation </a:t>
            </a:r>
            <a:r>
              <a:rPr lang="en-US" altLang="ja-JP" dirty="0"/>
              <a:t>accounting</a:t>
            </a:r>
            <a:r>
              <a:rPr lang="en-US" altLang="ja-JP" dirty="0" smtClean="0"/>
              <a:t>)</a:t>
            </a:r>
            <a:endParaRPr lang="en-US" altLang="ja-JP" dirty="0"/>
          </a:p>
          <a:p>
            <a:pPr marL="0" indent="0">
              <a:buNone/>
            </a:pPr>
            <a:r>
              <a:rPr lang="ja-JP" altLang="en-US" dirty="0" smtClean="0"/>
              <a:t>この</a:t>
            </a:r>
            <a:r>
              <a:rPr lang="ja-JP" altLang="en-US" dirty="0"/>
              <a:t>アプローチを活用するとエンジンのチューニングが成果を上げているか否かを定量的に測れるし学びの中間目標</a:t>
            </a:r>
            <a:r>
              <a:rPr lang="en-US" altLang="ja-JP" dirty="0"/>
              <a:t>(learning milestone)</a:t>
            </a:r>
            <a:r>
              <a:rPr lang="ja-JP" altLang="en-US" dirty="0"/>
              <a:t>も設定できる。</a:t>
            </a:r>
            <a:endParaRPr kumimoji="1" lang="ja-JP" altLang="en-US" dirty="0"/>
          </a:p>
        </p:txBody>
      </p:sp>
    </p:spTree>
    <p:extLst>
      <p:ext uri="{BB962C8B-B14F-4D97-AF65-F5344CB8AC3E}">
        <p14:creationId xmlns:p14="http://schemas.microsoft.com/office/powerpoint/2010/main" val="3990455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学習</a:t>
            </a:r>
            <a:endParaRPr lang="en-US" altLang="ja-JP" dirty="0" smtClean="0"/>
          </a:p>
          <a:p>
            <a:pPr marL="0" indent="0">
              <a:buNone/>
            </a:pPr>
            <a:r>
              <a:rPr lang="ja-JP" altLang="en-US" dirty="0" smtClean="0"/>
              <a:t>方向転換</a:t>
            </a:r>
            <a:r>
              <a:rPr lang="en-US" altLang="ja-JP" dirty="0" smtClean="0"/>
              <a:t>(</a:t>
            </a:r>
            <a:r>
              <a:rPr lang="ja-JP" altLang="en-US" dirty="0" smtClean="0"/>
              <a:t>あるいは辛抱</a:t>
            </a:r>
            <a:r>
              <a:rPr lang="en-US" altLang="ja-JP" dirty="0" smtClean="0"/>
              <a:t>)</a:t>
            </a:r>
            <a:endParaRPr lang="en-US" altLang="ja-JP" dirty="0"/>
          </a:p>
          <a:p>
            <a:pPr marL="0" indent="0">
              <a:buNone/>
            </a:pPr>
            <a:r>
              <a:rPr lang="ja-JP" altLang="en-US" dirty="0"/>
              <a:t>成長のエンジンを加速させるためのフィードバックループを回す段階で戦略変更の必要性が発生してくる。この変更が「ピボット（方向転換）」である。製品、戦略、成長のエンジンに関する根本的な仮説を新たに策定し、それを検証できるコースに方向転換する。ピボットとは新しい戦略的仮説であり、新しく</a:t>
            </a:r>
            <a:r>
              <a:rPr lang="en-US" altLang="ja-JP" dirty="0"/>
              <a:t>MVP</a:t>
            </a:r>
            <a:r>
              <a:rPr lang="ja-JP" altLang="en-US" dirty="0"/>
              <a:t>で検証しなければならない</a:t>
            </a:r>
            <a:r>
              <a:rPr lang="ja-JP" altLang="en-US" dirty="0" smtClean="0"/>
              <a:t>。</a:t>
            </a:r>
            <a:endParaRPr lang="ja-JP" altLang="en-US" dirty="0"/>
          </a:p>
        </p:txBody>
      </p:sp>
    </p:spTree>
    <p:extLst>
      <p:ext uri="{BB962C8B-B14F-4D97-AF65-F5344CB8AC3E}">
        <p14:creationId xmlns:p14="http://schemas.microsoft.com/office/powerpoint/2010/main" val="336841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図形グループ 7"/>
          <p:cNvGrpSpPr/>
          <p:nvPr/>
        </p:nvGrpSpPr>
        <p:grpSpPr>
          <a:xfrm>
            <a:off x="4359140" y="4013293"/>
            <a:ext cx="2255408" cy="2261749"/>
            <a:chOff x="2071366" y="1295400"/>
            <a:chExt cx="4967932" cy="4981899"/>
          </a:xfrm>
        </p:grpSpPr>
        <p:sp>
          <p:nvSpPr>
            <p:cNvPr id="9" name="Oval 4"/>
            <p:cNvSpPr/>
            <p:nvPr/>
          </p:nvSpPr>
          <p:spPr>
            <a:xfrm>
              <a:off x="3586321" y="4228200"/>
              <a:ext cx="2385647" cy="811831"/>
            </a:xfrm>
            <a:custGeom>
              <a:avLst/>
              <a:gdLst/>
              <a:ahLst/>
              <a:cxnLst/>
              <a:rect l="l" t="t" r="r" b="b"/>
              <a:pathLst>
                <a:path w="2704975" h="920498">
                  <a:moveTo>
                    <a:pt x="2661361" y="0"/>
                  </a:moveTo>
                  <a:lnTo>
                    <a:pt x="2704975" y="33770"/>
                  </a:lnTo>
                  <a:cubicBezTo>
                    <a:pt x="2373765" y="566748"/>
                    <a:pt x="1782617" y="920498"/>
                    <a:pt x="1108845" y="920498"/>
                  </a:cubicBezTo>
                  <a:cubicBezTo>
                    <a:pt x="724109" y="920498"/>
                    <a:pt x="366314" y="805154"/>
                    <a:pt x="69050" y="605831"/>
                  </a:cubicBezTo>
                  <a:lnTo>
                    <a:pt x="85022" y="706672"/>
                  </a:lnTo>
                  <a:lnTo>
                    <a:pt x="30833" y="715255"/>
                  </a:lnTo>
                  <a:lnTo>
                    <a:pt x="0" y="520577"/>
                  </a:lnTo>
                  <a:lnTo>
                    <a:pt x="191997" y="490168"/>
                  </a:lnTo>
                  <a:lnTo>
                    <a:pt x="200579" y="544357"/>
                  </a:lnTo>
                  <a:lnTo>
                    <a:pt x="99975" y="560291"/>
                  </a:lnTo>
                  <a:cubicBezTo>
                    <a:pt x="388352" y="753781"/>
                    <a:pt x="735536" y="865634"/>
                    <a:pt x="1108845" y="865634"/>
                  </a:cubicBezTo>
                  <a:cubicBezTo>
                    <a:pt x="1764976" y="865634"/>
                    <a:pt x="2340402" y="520101"/>
                    <a:pt x="2661361"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0" name="Oval 4"/>
            <p:cNvSpPr/>
            <p:nvPr/>
          </p:nvSpPr>
          <p:spPr>
            <a:xfrm>
              <a:off x="4550233" y="1717444"/>
              <a:ext cx="1769269" cy="1883299"/>
            </a:xfrm>
            <a:custGeom>
              <a:avLst/>
              <a:gdLst/>
              <a:ahLst/>
              <a:cxnLst/>
              <a:rect l="l" t="t" r="r" b="b"/>
              <a:pathLst>
                <a:path w="2006093" h="2135385">
                  <a:moveTo>
                    <a:pt x="15910" y="0"/>
                  </a:moveTo>
                  <a:cubicBezTo>
                    <a:pt x="1056229" y="0"/>
                    <a:pt x="1899574" y="843345"/>
                    <a:pt x="1899574" y="1883664"/>
                  </a:cubicBezTo>
                  <a:lnTo>
                    <a:pt x="1891841" y="2036813"/>
                  </a:lnTo>
                  <a:lnTo>
                    <a:pt x="1976212" y="1982022"/>
                  </a:lnTo>
                  <a:lnTo>
                    <a:pt x="2006093" y="2028034"/>
                  </a:lnTo>
                  <a:lnTo>
                    <a:pt x="1840788" y="2135385"/>
                  </a:lnTo>
                  <a:lnTo>
                    <a:pt x="1734916" y="1972356"/>
                  </a:lnTo>
                  <a:lnTo>
                    <a:pt x="1780928" y="1942475"/>
                  </a:lnTo>
                  <a:lnTo>
                    <a:pt x="1837353" y="2029361"/>
                  </a:lnTo>
                  <a:cubicBezTo>
                    <a:pt x="1842776" y="1981389"/>
                    <a:pt x="1844710" y="1932752"/>
                    <a:pt x="1844710" y="1883664"/>
                  </a:cubicBezTo>
                  <a:cubicBezTo>
                    <a:pt x="1844710" y="873646"/>
                    <a:pt x="1025928" y="54864"/>
                    <a:pt x="15910" y="54864"/>
                  </a:cubicBezTo>
                  <a:lnTo>
                    <a:pt x="12879" y="54977"/>
                  </a:lnTo>
                  <a:lnTo>
                    <a:pt x="0" y="596"/>
                  </a:lnTo>
                  <a:cubicBezTo>
                    <a:pt x="5295" y="22"/>
                    <a:pt x="10600" y="0"/>
                    <a:pt x="15910"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Oval 4"/>
            <p:cNvSpPr/>
            <p:nvPr/>
          </p:nvSpPr>
          <p:spPr>
            <a:xfrm>
              <a:off x="2902970" y="1791656"/>
              <a:ext cx="1072074" cy="2368919"/>
            </a:xfrm>
            <a:custGeom>
              <a:avLst/>
              <a:gdLst/>
              <a:ahLst/>
              <a:cxnLst/>
              <a:rect l="l" t="t" r="r" b="b"/>
              <a:pathLst>
                <a:path w="1215575" h="2686008">
                  <a:moveTo>
                    <a:pt x="1030358" y="0"/>
                  </a:moveTo>
                  <a:lnTo>
                    <a:pt x="1215575" y="67413"/>
                  </a:lnTo>
                  <a:lnTo>
                    <a:pt x="1149090" y="250080"/>
                  </a:lnTo>
                  <a:lnTo>
                    <a:pt x="1097535" y="231316"/>
                  </a:lnTo>
                  <a:lnTo>
                    <a:pt x="1133347" y="132922"/>
                  </a:lnTo>
                  <a:cubicBezTo>
                    <a:pt x="497217" y="418065"/>
                    <a:pt x="54864" y="1057135"/>
                    <a:pt x="54864" y="1799519"/>
                  </a:cubicBezTo>
                  <a:cubicBezTo>
                    <a:pt x="54864" y="2115897"/>
                    <a:pt x="135202" y="2413512"/>
                    <a:pt x="276679" y="2673026"/>
                  </a:cubicBezTo>
                  <a:lnTo>
                    <a:pt x="221867" y="2686008"/>
                  </a:lnTo>
                  <a:cubicBezTo>
                    <a:pt x="80093" y="2422010"/>
                    <a:pt x="0" y="2120118"/>
                    <a:pt x="0" y="1799519"/>
                  </a:cubicBezTo>
                  <a:cubicBezTo>
                    <a:pt x="0" y="1037151"/>
                    <a:pt x="452900" y="380563"/>
                    <a:pt x="1104946" y="85532"/>
                  </a:cubicBezTo>
                  <a:lnTo>
                    <a:pt x="1011594" y="51555"/>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Oval 9"/>
            <p:cNvSpPr/>
            <p:nvPr/>
          </p:nvSpPr>
          <p:spPr>
            <a:xfrm>
              <a:off x="4050822" y="1295400"/>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仮説</a:t>
              </a:r>
              <a:endParaRPr lang="en-US" sz="800" dirty="0">
                <a:latin typeface="Franklin Gothic Demi Cond" pitchFamily="34" charset="0"/>
              </a:endParaRPr>
            </a:p>
          </p:txBody>
        </p:sp>
        <p:sp>
          <p:nvSpPr>
            <p:cNvPr id="13" name="Oval 10"/>
            <p:cNvSpPr/>
            <p:nvPr/>
          </p:nvSpPr>
          <p:spPr>
            <a:xfrm>
              <a:off x="5413848" y="3635519"/>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製品</a:t>
              </a:r>
              <a:endParaRPr lang="en-US" sz="800" dirty="0">
                <a:latin typeface="Franklin Gothic Demi Cond" pitchFamily="34" charset="0"/>
              </a:endParaRPr>
            </a:p>
          </p:txBody>
        </p:sp>
        <p:sp>
          <p:nvSpPr>
            <p:cNvPr id="14" name="Oval 11"/>
            <p:cNvSpPr/>
            <p:nvPr/>
          </p:nvSpPr>
          <p:spPr>
            <a:xfrm>
              <a:off x="2682540" y="3623242"/>
              <a:ext cx="1026884" cy="1026884"/>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データ</a:t>
              </a:r>
              <a:endParaRPr lang="en-US" sz="800" dirty="0">
                <a:latin typeface="Franklin Gothic Demi Cond" pitchFamily="34" charset="0"/>
              </a:endParaRPr>
            </a:p>
          </p:txBody>
        </p:sp>
        <p:sp>
          <p:nvSpPr>
            <p:cNvPr id="15" name="Oval 35"/>
            <p:cNvSpPr/>
            <p:nvPr/>
          </p:nvSpPr>
          <p:spPr>
            <a:xfrm>
              <a:off x="5910264"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構築</a:t>
              </a:r>
              <a:endParaRPr lang="en-US" sz="800" dirty="0">
                <a:latin typeface="Franklin Gothic Demi Cond" pitchFamily="34" charset="0"/>
              </a:endParaRPr>
            </a:p>
          </p:txBody>
        </p:sp>
        <p:sp>
          <p:nvSpPr>
            <p:cNvPr id="16" name="Oval 36"/>
            <p:cNvSpPr/>
            <p:nvPr/>
          </p:nvSpPr>
          <p:spPr>
            <a:xfrm>
              <a:off x="2071366" y="1515831"/>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学習</a:t>
              </a:r>
              <a:endParaRPr lang="en-US" sz="800" dirty="0">
                <a:latin typeface="Franklin Gothic Demi Cond" pitchFamily="34" charset="0"/>
              </a:endParaRPr>
            </a:p>
          </p:txBody>
        </p:sp>
        <p:sp>
          <p:nvSpPr>
            <p:cNvPr id="17" name="Oval 37"/>
            <p:cNvSpPr/>
            <p:nvPr/>
          </p:nvSpPr>
          <p:spPr>
            <a:xfrm>
              <a:off x="4042611" y="5148264"/>
              <a:ext cx="1129034" cy="1129035"/>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ja-JP" altLang="en-US" sz="800" dirty="0" smtClean="0">
                  <a:latin typeface="Franklin Gothic Demi Cond" pitchFamily="34" charset="0"/>
                </a:rPr>
                <a:t>計測</a:t>
              </a:r>
              <a:endParaRPr lang="en-US" sz="800" dirty="0">
                <a:latin typeface="Franklin Gothic Demi Cond" pitchFamily="34" charset="0"/>
              </a:endParaRPr>
            </a:p>
          </p:txBody>
        </p:sp>
      </p:grpSp>
      <p:sp>
        <p:nvSpPr>
          <p:cNvPr id="2" name="タイトル 1"/>
          <p:cNvSpPr>
            <a:spLocks noGrp="1"/>
          </p:cNvSpPr>
          <p:nvPr>
            <p:ph type="title"/>
          </p:nvPr>
        </p:nvSpPr>
        <p:spPr/>
        <p:txBody>
          <a:bodyPr/>
          <a:lstStyle/>
          <a:p>
            <a:r>
              <a:rPr kumimoji="1" lang="ja-JP" altLang="en-US" dirty="0" smtClean="0"/>
              <a:t>プロセス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従来の</a:t>
            </a:r>
            <a:r>
              <a:rPr lang="ja-JP" altLang="en-US" dirty="0"/>
              <a:t>スタートアップ方式がさまざまな仮説に基づいて複雑な計画を立てるの対してリーン・スタートアップ方式では構築ー計測ー学習</a:t>
            </a:r>
            <a:r>
              <a:rPr lang="en-US" altLang="ja-JP" dirty="0"/>
              <a:t>(Build-Measure-Learn)</a:t>
            </a:r>
            <a:r>
              <a:rPr lang="ja-JP" altLang="en-US" dirty="0"/>
              <a:t>というフィードバックループをハンドルとして継続的に調整を行う。</a:t>
            </a:r>
            <a:endParaRPr kumimoji="1" lang="ja-JP" altLang="en-US" dirty="0"/>
          </a:p>
        </p:txBody>
      </p:sp>
      <p:graphicFrame>
        <p:nvGraphicFramePr>
          <p:cNvPr id="4" name="図表 3"/>
          <p:cNvGraphicFramePr/>
          <p:nvPr>
            <p:extLst>
              <p:ext uri="{D42A27DB-BD31-4B8C-83A1-F6EECF244321}">
                <p14:modId xmlns:p14="http://schemas.microsoft.com/office/powerpoint/2010/main" val="3807264492"/>
              </p:ext>
            </p:extLst>
          </p:nvPr>
        </p:nvGraphicFramePr>
        <p:xfrm>
          <a:off x="2208464" y="4141536"/>
          <a:ext cx="2740526" cy="2573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p:cNvSpPr txBox="1"/>
          <p:nvPr/>
        </p:nvSpPr>
        <p:spPr>
          <a:xfrm>
            <a:off x="4593390" y="4432968"/>
            <a:ext cx="1883610" cy="369332"/>
          </a:xfrm>
          <a:prstGeom prst="rect">
            <a:avLst/>
          </a:prstGeom>
          <a:noFill/>
        </p:spPr>
        <p:txBody>
          <a:bodyPr wrap="square" rtlCol="0">
            <a:spAutoFit/>
          </a:bodyPr>
          <a:lstStyle/>
          <a:p>
            <a:r>
              <a:rPr lang="en-US" altLang="ja-JP" dirty="0" smtClean="0"/>
              <a:t>→</a:t>
            </a:r>
            <a:r>
              <a:rPr lang="ja-JP" altLang="en-US" dirty="0" smtClean="0"/>
              <a:t>　</a:t>
            </a:r>
            <a:r>
              <a:rPr kumimoji="1" lang="en-US" altLang="ja-JP" dirty="0" smtClean="0"/>
              <a:t>Optimize</a:t>
            </a:r>
            <a:r>
              <a:rPr kumimoji="1" lang="ja-JP" altLang="en-US" dirty="0" smtClean="0"/>
              <a:t>　</a:t>
            </a:r>
            <a:r>
              <a:rPr lang="en-US" altLang="ja-JP" dirty="0" smtClean="0"/>
              <a:t>→</a:t>
            </a:r>
            <a:endParaRPr kumimoji="1" lang="ja-JP" altLang="en-US" dirty="0"/>
          </a:p>
        </p:txBody>
      </p:sp>
      <p:sp>
        <p:nvSpPr>
          <p:cNvPr id="6" name="テキスト ボックス 5"/>
          <p:cNvSpPr txBox="1"/>
          <p:nvPr/>
        </p:nvSpPr>
        <p:spPr>
          <a:xfrm>
            <a:off x="4783890" y="5194968"/>
            <a:ext cx="1540710" cy="369332"/>
          </a:xfrm>
          <a:prstGeom prst="rect">
            <a:avLst/>
          </a:prstGeom>
          <a:noFill/>
        </p:spPr>
        <p:txBody>
          <a:bodyPr wrap="square" rtlCol="0">
            <a:spAutoFit/>
          </a:bodyPr>
          <a:lstStyle/>
          <a:p>
            <a:r>
              <a:rPr lang="en-US" altLang="ja-JP" dirty="0" smtClean="0"/>
              <a:t>→</a:t>
            </a:r>
            <a:r>
              <a:rPr lang="ja-JP" altLang="en-US" dirty="0" smtClean="0"/>
              <a:t>　</a:t>
            </a:r>
            <a:r>
              <a:rPr lang="en-US" altLang="ja-JP" dirty="0" smtClean="0"/>
              <a:t>Pivot</a:t>
            </a:r>
            <a:r>
              <a:rPr lang="ja-JP" altLang="en-US" dirty="0" smtClean="0"/>
              <a:t>　</a:t>
            </a:r>
            <a:r>
              <a:rPr lang="en-US" altLang="ja-JP" dirty="0" smtClean="0"/>
              <a:t>→</a:t>
            </a:r>
            <a:endParaRPr kumimoji="1" lang="ja-JP" altLang="en-US" dirty="0"/>
          </a:p>
        </p:txBody>
      </p:sp>
      <p:graphicFrame>
        <p:nvGraphicFramePr>
          <p:cNvPr id="7" name="図表 6"/>
          <p:cNvGraphicFramePr/>
          <p:nvPr>
            <p:extLst>
              <p:ext uri="{D42A27DB-BD31-4B8C-83A1-F6EECF244321}">
                <p14:modId xmlns:p14="http://schemas.microsoft.com/office/powerpoint/2010/main" val="966419093"/>
              </p:ext>
            </p:extLst>
          </p:nvPr>
        </p:nvGraphicFramePr>
        <p:xfrm>
          <a:off x="6210300" y="4141536"/>
          <a:ext cx="2740526" cy="25734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71829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engine.jpg"/>
          <p:cNvPicPr>
            <a:picLocks noGrp="1" noChangeAspect="1"/>
          </p:cNvPicPr>
          <p:nvPr>
            <p:ph idx="1"/>
          </p:nvPr>
        </p:nvPicPr>
        <p:blipFill>
          <a:blip r:embed="rId2">
            <a:extLst>
              <a:ext uri="{28A0092B-C50C-407E-A947-70E740481C1C}">
                <a14:useLocalDpi xmlns:a14="http://schemas.microsoft.com/office/drawing/2010/main" val="0"/>
              </a:ext>
            </a:extLst>
          </a:blip>
          <a:srcRect t="11736" b="11736"/>
          <a:stretch>
            <a:fillRect/>
          </a:stretch>
        </p:blipFill>
        <p:spPr/>
      </p:pic>
      <p:sp>
        <p:nvSpPr>
          <p:cNvPr id="5" name="テキスト ボックス 4"/>
          <p:cNvSpPr txBox="1"/>
          <p:nvPr/>
        </p:nvSpPr>
        <p:spPr>
          <a:xfrm>
            <a:off x="1638300" y="5651500"/>
            <a:ext cx="6327373" cy="369332"/>
          </a:xfrm>
          <a:prstGeom prst="rect">
            <a:avLst/>
          </a:prstGeom>
          <a:noFill/>
        </p:spPr>
        <p:txBody>
          <a:bodyPr wrap="none" rtlCol="0">
            <a:spAutoFit/>
          </a:bodyPr>
          <a:lstStyle/>
          <a:p>
            <a:r>
              <a:rPr lang="pl-PL" altLang="ja-JP" dirty="0" err="1">
                <a:solidFill>
                  <a:srgbClr val="F5C201"/>
                </a:solidFill>
              </a:rPr>
              <a:t>https</a:t>
            </a:r>
            <a:r>
              <a:rPr lang="pl-PL" altLang="ja-JP" dirty="0">
                <a:solidFill>
                  <a:srgbClr val="F5C201"/>
                </a:solidFill>
              </a:rPr>
              <a:t>://</a:t>
            </a:r>
            <a:r>
              <a:rPr lang="pl-PL" altLang="ja-JP" dirty="0" err="1">
                <a:solidFill>
                  <a:srgbClr val="F5C201"/>
                </a:solidFill>
              </a:rPr>
              <a:t>www.flickr.com</a:t>
            </a:r>
            <a:r>
              <a:rPr lang="pl-PL" altLang="ja-JP" dirty="0">
                <a:solidFill>
                  <a:srgbClr val="F5C201"/>
                </a:solidFill>
              </a:rPr>
              <a:t>/</a:t>
            </a:r>
            <a:r>
              <a:rPr lang="pl-PL" altLang="ja-JP" dirty="0" err="1">
                <a:solidFill>
                  <a:srgbClr val="F5C201"/>
                </a:solidFill>
              </a:rPr>
              <a:t>photos</a:t>
            </a:r>
            <a:r>
              <a:rPr lang="pl-PL" altLang="ja-JP" dirty="0">
                <a:solidFill>
                  <a:srgbClr val="F5C201"/>
                </a:solidFill>
              </a:rPr>
              <a:t>/16982169@N03/3258290031/</a:t>
            </a:r>
            <a:endParaRPr kumimoji="1" lang="ja-JP" altLang="en-US" dirty="0">
              <a:solidFill>
                <a:srgbClr val="F5C201"/>
              </a:solidFill>
            </a:endParaRPr>
          </a:p>
        </p:txBody>
      </p:sp>
      <p:sp>
        <p:nvSpPr>
          <p:cNvPr id="6" name="テキスト ボックス 5"/>
          <p:cNvSpPr txBox="1"/>
          <p:nvPr/>
        </p:nvSpPr>
        <p:spPr>
          <a:xfrm>
            <a:off x="647700" y="1930400"/>
            <a:ext cx="6745356" cy="461665"/>
          </a:xfrm>
          <a:prstGeom prst="rect">
            <a:avLst/>
          </a:prstGeom>
          <a:noFill/>
        </p:spPr>
        <p:txBody>
          <a:bodyPr wrap="none" rtlCol="0">
            <a:spAutoFit/>
          </a:bodyPr>
          <a:lstStyle/>
          <a:p>
            <a:r>
              <a:rPr kumimoji="1" lang="ja-JP" altLang="en-US" sz="2400" dirty="0" smtClean="0">
                <a:solidFill>
                  <a:schemeClr val="bg1"/>
                </a:solidFill>
              </a:rPr>
              <a:t>ビジネスの価値を生み出す成長エンジンを作ったら</a:t>
            </a:r>
            <a:endParaRPr kumimoji="1" lang="ja-JP" altLang="en-US" sz="2400" dirty="0">
              <a:solidFill>
                <a:schemeClr val="bg1"/>
              </a:solidFill>
            </a:endParaRPr>
          </a:p>
        </p:txBody>
      </p:sp>
    </p:spTree>
    <p:extLst>
      <p:ext uri="{BB962C8B-B14F-4D97-AF65-F5344CB8AC3E}">
        <p14:creationId xmlns:p14="http://schemas.microsoft.com/office/powerpoint/2010/main" val="2531209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agile_operation_01.png"/>
          <p:cNvPicPr>
            <a:picLocks noGrp="1" noChangeAspect="1"/>
          </p:cNvPicPr>
          <p:nvPr>
            <p:ph idx="1"/>
          </p:nvPr>
        </p:nvPicPr>
        <p:blipFill>
          <a:blip r:embed="rId2">
            <a:extLst>
              <a:ext uri="{28A0092B-C50C-407E-A947-70E740481C1C}">
                <a14:useLocalDpi xmlns:a14="http://schemas.microsoft.com/office/drawing/2010/main" val="0"/>
              </a:ext>
            </a:extLst>
          </a:blip>
          <a:srcRect t="-26252" b="-26252"/>
          <a:stretch>
            <a:fillRect/>
          </a:stretch>
        </p:blipFill>
        <p:spPr/>
      </p:pic>
      <p:sp>
        <p:nvSpPr>
          <p:cNvPr id="5" name="テキスト ボックス 4"/>
          <p:cNvSpPr txBox="1"/>
          <p:nvPr/>
        </p:nvSpPr>
        <p:spPr>
          <a:xfrm>
            <a:off x="647700" y="1930400"/>
            <a:ext cx="6565018" cy="830997"/>
          </a:xfrm>
          <a:prstGeom prst="rect">
            <a:avLst/>
          </a:prstGeom>
          <a:noFill/>
        </p:spPr>
        <p:txBody>
          <a:bodyPr wrap="none" rtlCol="0">
            <a:spAutoFit/>
          </a:bodyPr>
          <a:lstStyle/>
          <a:p>
            <a:r>
              <a:rPr kumimoji="1" lang="ja-JP" altLang="en-US" sz="2400" dirty="0" smtClean="0"/>
              <a:t>アジャイル開発で価値を実現するプロダクトを作り</a:t>
            </a:r>
            <a:endParaRPr kumimoji="1" lang="en-US" altLang="ja-JP" sz="2400" dirty="0" smtClean="0"/>
          </a:p>
          <a:p>
            <a:r>
              <a:rPr lang="ja-JP" altLang="en-US" sz="2400" dirty="0" smtClean="0"/>
              <a:t>（最初は</a:t>
            </a:r>
            <a:r>
              <a:rPr lang="en-US" altLang="ja-JP" sz="2400" dirty="0" smtClean="0"/>
              <a:t>MVP</a:t>
            </a:r>
            <a:r>
              <a:rPr lang="ja-JP" altLang="en-US" sz="2400" dirty="0" smtClean="0"/>
              <a:t>で）</a:t>
            </a:r>
            <a:endParaRPr kumimoji="1" lang="ja-JP" altLang="en-US" sz="2400" dirty="0"/>
          </a:p>
        </p:txBody>
      </p:sp>
    </p:spTree>
    <p:extLst>
      <p:ext uri="{BB962C8B-B14F-4D97-AF65-F5344CB8AC3E}">
        <p14:creationId xmlns:p14="http://schemas.microsoft.com/office/powerpoint/2010/main" val="370651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githu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3301" y="4014941"/>
            <a:ext cx="3898900" cy="2258859"/>
          </a:xfrm>
          <a:prstGeom prst="rect">
            <a:avLst/>
          </a:prstGeom>
        </p:spPr>
      </p:pic>
      <p:sp>
        <p:nvSpPr>
          <p:cNvPr id="17409" name="Rectangle 1"/>
          <p:cNvSpPr>
            <a:spLocks noGrp="1" noChangeArrowheads="1"/>
          </p:cNvSpPr>
          <p:nvPr>
            <p:ph type="title"/>
          </p:nvPr>
        </p:nvSpPr>
        <p:spPr/>
        <p:txBody>
          <a:bodyPr/>
          <a:lstStyle/>
          <a:p>
            <a:pPr>
              <a:defRPr/>
            </a:pPr>
            <a:r>
              <a:rPr kumimoji="0" lang="ja-JP" altLang="en-US" smtClean="0"/>
              <a:t>自己紹介</a:t>
            </a:r>
          </a:p>
        </p:txBody>
      </p:sp>
      <p:sp>
        <p:nvSpPr>
          <p:cNvPr id="17410" name="Rectangle 2"/>
          <p:cNvSpPr>
            <a:spLocks noGrp="1" noChangeArrowheads="1"/>
          </p:cNvSpPr>
          <p:nvPr>
            <p:ph idx="1"/>
          </p:nvPr>
        </p:nvSpPr>
        <p:spPr/>
        <p:txBody>
          <a:bodyPr anchor="t"/>
          <a:lstStyle/>
          <a:p>
            <a:pPr marL="625056">
              <a:defRPr/>
            </a:pPr>
            <a:r>
              <a:rPr kumimoji="0" lang="ja-JP" altLang="en-US" dirty="0" smtClean="0"/>
              <a:t>名前　カキギ　カツユキ</a:t>
            </a:r>
            <a:endParaRPr kumimoji="0" lang="en-US" altLang="ja-JP" dirty="0" smtClean="0"/>
          </a:p>
          <a:p>
            <a:pPr marL="625056">
              <a:defRPr/>
            </a:pPr>
            <a:r>
              <a:rPr kumimoji="0" lang="ja-JP" altLang="en-US" dirty="0" smtClean="0"/>
              <a:t>仕事　</a:t>
            </a:r>
            <a:r>
              <a:rPr kumimoji="0" lang="ja-JP" altLang="en-US" sz="2800" dirty="0"/>
              <a:t>インターネット通販事業</a:t>
            </a:r>
            <a:r>
              <a:rPr kumimoji="0" lang="en-US" altLang="ja-JP" sz="2800" dirty="0"/>
              <a:t/>
            </a:r>
            <a:br>
              <a:rPr kumimoji="0" lang="en-US" altLang="ja-JP" sz="2800" dirty="0"/>
            </a:br>
            <a:r>
              <a:rPr kumimoji="0" lang="ja-JP" altLang="en-US" sz="2800" dirty="0"/>
              <a:t>　　（</a:t>
            </a:r>
            <a:r>
              <a:rPr kumimoji="0" lang="en-US" altLang="ja-JP" sz="2800" dirty="0"/>
              <a:t>EC</a:t>
            </a:r>
            <a:r>
              <a:rPr kumimoji="0" lang="ja-JP" altLang="en-US" sz="2800" dirty="0"/>
              <a:t>コンサルティング企画室）</a:t>
            </a:r>
            <a:r>
              <a:rPr kumimoji="0" lang="ja-JP" altLang="en-US" dirty="0" smtClean="0"/>
              <a:t>　</a:t>
            </a:r>
            <a:endParaRPr kumimoji="0" lang="en-US" altLang="ja-JP" dirty="0" smtClean="0"/>
          </a:p>
          <a:p>
            <a:pPr marL="625056">
              <a:defRPr/>
            </a:pPr>
            <a:r>
              <a:rPr kumimoji="0" lang="ja-JP" altLang="en-US" dirty="0" smtClean="0"/>
              <a:t>趣味　山登り・ランニング</a:t>
            </a:r>
            <a:endParaRPr kumimoji="0" lang="en-US" altLang="ja-JP" dirty="0" smtClean="0"/>
          </a:p>
          <a:p>
            <a:pPr marL="625056">
              <a:defRPr/>
            </a:pPr>
            <a:r>
              <a:rPr kumimoji="0" lang="en-US" altLang="ja-JP" dirty="0" err="1" smtClean="0"/>
              <a:t>Github</a:t>
            </a:r>
            <a:r>
              <a:rPr kumimoji="0" lang="en-US" altLang="ja-JP" dirty="0" smtClean="0"/>
              <a:t>: </a:t>
            </a:r>
            <a:r>
              <a:rPr kumimoji="0" lang="en-US" altLang="ja-JP" dirty="0">
                <a:hlinkClick r:id="rId3"/>
              </a:rPr>
              <a:t>https://github.com/</a:t>
            </a:r>
            <a:r>
              <a:rPr kumimoji="0" lang="en-US" altLang="ja-JP" dirty="0" smtClean="0">
                <a:hlinkClick r:id="rId3"/>
              </a:rPr>
              <a:t>k2works</a:t>
            </a:r>
            <a:endParaRPr kumimoji="0" lang="en-US" altLang="ja-JP" dirty="0" smtClean="0"/>
          </a:p>
          <a:p>
            <a:pPr marL="625056">
              <a:defRPr/>
            </a:pPr>
            <a:r>
              <a:rPr kumimoji="0" lang="en-US" altLang="ja-JP" dirty="0"/>
              <a:t>Twitter: </a:t>
            </a:r>
            <a:r>
              <a:rPr kumimoji="0" lang="en-US" altLang="ja-JP" dirty="0">
                <a:hlinkClick r:id="rId4"/>
              </a:rPr>
              <a:t>https://twitter.com/</a:t>
            </a:r>
            <a:r>
              <a:rPr kumimoji="0" lang="en-US" altLang="ja-JP" dirty="0" smtClean="0">
                <a:hlinkClick r:id="rId4"/>
              </a:rPr>
              <a:t>k2works</a:t>
            </a:r>
            <a:endParaRPr kumimoji="0" lang="en-US" altLang="ja-JP" dirty="0" smtClean="0"/>
          </a:p>
          <a:p>
            <a:pPr marL="625056">
              <a:defRPr/>
            </a:pPr>
            <a:r>
              <a:rPr kumimoji="0" lang="en-US" altLang="ja-JP" dirty="0"/>
              <a:t>Facebook: </a:t>
            </a:r>
            <a:r>
              <a:rPr kumimoji="0" lang="en-US" altLang="ja-JP" dirty="0">
                <a:hlinkClick r:id="rId5"/>
              </a:rPr>
              <a:t>https://</a:t>
            </a:r>
            <a:r>
              <a:rPr kumimoji="0" lang="en-US" altLang="ja-JP" dirty="0" err="1">
                <a:hlinkClick r:id="rId5"/>
              </a:rPr>
              <a:t>www.facebook.com</a:t>
            </a:r>
            <a:r>
              <a:rPr kumimoji="0" lang="en-US" altLang="ja-JP" dirty="0">
                <a:hlinkClick r:id="rId5"/>
              </a:rPr>
              <a:t>/</a:t>
            </a:r>
            <a:r>
              <a:rPr kumimoji="0" lang="en-US" altLang="ja-JP" dirty="0" err="1">
                <a:hlinkClick r:id="rId5"/>
              </a:rPr>
              <a:t>kakimomokuri</a:t>
            </a:r>
            <a:endParaRPr kumimoji="0" lang="en-US" altLang="ja-JP" dirty="0" smtClean="0"/>
          </a:p>
        </p:txBody>
      </p:sp>
    </p:spTree>
    <p:extLst>
      <p:ext uri="{BB962C8B-B14F-4D97-AF65-F5344CB8AC3E}">
        <p14:creationId xmlns:p14="http://schemas.microsoft.com/office/powerpoint/2010/main" val="406585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dashboard.jpg"/>
          <p:cNvPicPr>
            <a:picLocks noGrp="1" noChangeAspect="1"/>
          </p:cNvPicPr>
          <p:nvPr>
            <p:ph idx="1"/>
          </p:nvPr>
        </p:nvPicPr>
        <p:blipFill>
          <a:blip r:embed="rId2">
            <a:extLst>
              <a:ext uri="{28A0092B-C50C-407E-A947-70E740481C1C}">
                <a14:useLocalDpi xmlns:a14="http://schemas.microsoft.com/office/drawing/2010/main" val="0"/>
              </a:ext>
            </a:extLst>
          </a:blip>
          <a:srcRect l="12432" r="12432"/>
          <a:stretch>
            <a:fillRect/>
          </a:stretch>
        </p:blipFill>
        <p:spPr/>
      </p:pic>
      <p:sp>
        <p:nvSpPr>
          <p:cNvPr id="5" name="テキスト ボックス 4"/>
          <p:cNvSpPr txBox="1"/>
          <p:nvPr/>
        </p:nvSpPr>
        <p:spPr>
          <a:xfrm>
            <a:off x="2314084" y="5756831"/>
            <a:ext cx="5763116" cy="369332"/>
          </a:xfrm>
          <a:prstGeom prst="rect">
            <a:avLst/>
          </a:prstGeom>
          <a:noFill/>
        </p:spPr>
        <p:txBody>
          <a:bodyPr wrap="none" rtlCol="0">
            <a:spAutoFit/>
          </a:bodyPr>
          <a:lstStyle/>
          <a:p>
            <a:r>
              <a:rPr lang="en-US" altLang="ja-JP" dirty="0">
                <a:solidFill>
                  <a:schemeClr val="accent2"/>
                </a:solidFill>
              </a:rPr>
              <a:t>https://</a:t>
            </a:r>
            <a:r>
              <a:rPr lang="en-US" altLang="ja-JP" dirty="0" err="1">
                <a:solidFill>
                  <a:schemeClr val="accent2"/>
                </a:solidFill>
              </a:rPr>
              <a:t>www.flickr.com</a:t>
            </a:r>
            <a:r>
              <a:rPr lang="en-US" altLang="ja-JP" dirty="0">
                <a:solidFill>
                  <a:schemeClr val="accent2"/>
                </a:solidFill>
              </a:rPr>
              <a:t>/photos/</a:t>
            </a:r>
            <a:r>
              <a:rPr lang="en-US" altLang="ja-JP" dirty="0" err="1">
                <a:solidFill>
                  <a:schemeClr val="accent2"/>
                </a:solidFill>
              </a:rPr>
              <a:t>alekcander</a:t>
            </a:r>
            <a:r>
              <a:rPr lang="en-US" altLang="ja-JP" dirty="0">
                <a:solidFill>
                  <a:schemeClr val="accent2"/>
                </a:solidFill>
              </a:rPr>
              <a:t>/7090978347/</a:t>
            </a:r>
            <a:endParaRPr kumimoji="1" lang="ja-JP" altLang="en-US" dirty="0">
              <a:solidFill>
                <a:schemeClr val="accent2"/>
              </a:solidFill>
            </a:endParaRPr>
          </a:p>
        </p:txBody>
      </p:sp>
      <p:sp>
        <p:nvSpPr>
          <p:cNvPr id="6" name="テキスト ボックス 5"/>
          <p:cNvSpPr txBox="1"/>
          <p:nvPr/>
        </p:nvSpPr>
        <p:spPr>
          <a:xfrm>
            <a:off x="5130800" y="1930399"/>
            <a:ext cx="2845250" cy="461665"/>
          </a:xfrm>
          <a:prstGeom prst="rect">
            <a:avLst/>
          </a:prstGeom>
          <a:noFill/>
        </p:spPr>
        <p:txBody>
          <a:bodyPr wrap="none" rtlCol="0">
            <a:spAutoFit/>
          </a:bodyPr>
          <a:lstStyle/>
          <a:p>
            <a:r>
              <a:rPr kumimoji="1" lang="ja-JP" altLang="en-US" sz="2400" dirty="0" smtClean="0">
                <a:solidFill>
                  <a:schemeClr val="bg1"/>
                </a:solidFill>
              </a:rPr>
              <a:t>プロダクトを計測して</a:t>
            </a:r>
            <a:endParaRPr kumimoji="1" lang="ja-JP" altLang="en-US" sz="2400" dirty="0">
              <a:solidFill>
                <a:schemeClr val="bg1"/>
              </a:solidFill>
            </a:endParaRPr>
          </a:p>
        </p:txBody>
      </p:sp>
    </p:spTree>
    <p:extLst>
      <p:ext uri="{BB962C8B-B14F-4D97-AF65-F5344CB8AC3E}">
        <p14:creationId xmlns:p14="http://schemas.microsoft.com/office/powerpoint/2010/main" val="379198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steering.jpg"/>
          <p:cNvPicPr>
            <a:picLocks noGrp="1" noChangeAspect="1"/>
          </p:cNvPicPr>
          <p:nvPr>
            <p:ph idx="1"/>
          </p:nvPr>
        </p:nvPicPr>
        <p:blipFill>
          <a:blip r:embed="rId2">
            <a:extLst>
              <a:ext uri="{28A0092B-C50C-407E-A947-70E740481C1C}">
                <a14:useLocalDpi xmlns:a14="http://schemas.microsoft.com/office/drawing/2010/main" val="0"/>
              </a:ext>
            </a:extLst>
          </a:blip>
          <a:srcRect t="6682" b="6682"/>
          <a:stretch>
            <a:fillRect/>
          </a:stretch>
        </p:blipFill>
        <p:spPr/>
      </p:pic>
      <p:sp>
        <p:nvSpPr>
          <p:cNvPr id="5" name="テキスト ボックス 4"/>
          <p:cNvSpPr txBox="1"/>
          <p:nvPr/>
        </p:nvSpPr>
        <p:spPr>
          <a:xfrm>
            <a:off x="1698531" y="5756831"/>
            <a:ext cx="6378669"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stevensnodgrass</a:t>
            </a:r>
            <a:r>
              <a:rPr lang="en-US" altLang="ja-JP" dirty="0">
                <a:solidFill>
                  <a:srgbClr val="F5C201"/>
                </a:solidFill>
              </a:rPr>
              <a:t>/8630272192/</a:t>
            </a:r>
            <a:endParaRPr kumimoji="1" lang="ja-JP" altLang="en-US" dirty="0">
              <a:solidFill>
                <a:srgbClr val="F5C201"/>
              </a:solidFill>
            </a:endParaRPr>
          </a:p>
        </p:txBody>
      </p:sp>
      <p:sp>
        <p:nvSpPr>
          <p:cNvPr id="6" name="テキスト ボックス 5"/>
          <p:cNvSpPr txBox="1"/>
          <p:nvPr/>
        </p:nvSpPr>
        <p:spPr>
          <a:xfrm>
            <a:off x="2400300" y="1896765"/>
            <a:ext cx="5571958" cy="461665"/>
          </a:xfrm>
          <a:prstGeom prst="rect">
            <a:avLst/>
          </a:prstGeom>
          <a:noFill/>
        </p:spPr>
        <p:txBody>
          <a:bodyPr wrap="none" rtlCol="0">
            <a:spAutoFit/>
          </a:bodyPr>
          <a:lstStyle/>
          <a:p>
            <a:r>
              <a:rPr kumimoji="1" lang="ja-JP" altLang="en-US" sz="2400" dirty="0" smtClean="0">
                <a:solidFill>
                  <a:schemeClr val="bg1"/>
                </a:solidFill>
              </a:rPr>
              <a:t>フィードバックループを回しながら学習して</a:t>
            </a:r>
            <a:endParaRPr kumimoji="1" lang="ja-JP" altLang="en-US" sz="2400" dirty="0">
              <a:solidFill>
                <a:schemeClr val="bg1"/>
              </a:solidFill>
            </a:endParaRPr>
          </a:p>
        </p:txBody>
      </p:sp>
    </p:spTree>
    <p:extLst>
      <p:ext uri="{BB962C8B-B14F-4D97-AF65-F5344CB8AC3E}">
        <p14:creationId xmlns:p14="http://schemas.microsoft.com/office/powerpoint/2010/main" val="2677806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tuning.jpg"/>
          <p:cNvPicPr>
            <a:picLocks noGrp="1" noChangeAspect="1"/>
          </p:cNvPicPr>
          <p:nvPr>
            <p:ph idx="1"/>
          </p:nvPr>
        </p:nvPicPr>
        <p:blipFill>
          <a:blip r:embed="rId2">
            <a:extLst>
              <a:ext uri="{28A0092B-C50C-407E-A947-70E740481C1C}">
                <a14:useLocalDpi xmlns:a14="http://schemas.microsoft.com/office/drawing/2010/main" val="0"/>
              </a:ext>
            </a:extLst>
          </a:blip>
          <a:srcRect t="6784" b="6784"/>
          <a:stretch>
            <a:fillRect/>
          </a:stretch>
        </p:blipFill>
        <p:spPr/>
      </p:pic>
      <p:sp>
        <p:nvSpPr>
          <p:cNvPr id="5" name="テキスト ボックス 4"/>
          <p:cNvSpPr txBox="1"/>
          <p:nvPr/>
        </p:nvSpPr>
        <p:spPr>
          <a:xfrm>
            <a:off x="2257331" y="5756831"/>
            <a:ext cx="5775940"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campdarby</a:t>
            </a:r>
            <a:r>
              <a:rPr lang="en-US" altLang="ja-JP" dirty="0">
                <a:solidFill>
                  <a:srgbClr val="F5C201"/>
                </a:solidFill>
              </a:rPr>
              <a:t>/5880740292/</a:t>
            </a:r>
            <a:endParaRPr kumimoji="1" lang="ja-JP" altLang="en-US" dirty="0">
              <a:solidFill>
                <a:srgbClr val="F5C201"/>
              </a:solidFill>
            </a:endParaRPr>
          </a:p>
        </p:txBody>
      </p:sp>
      <p:sp>
        <p:nvSpPr>
          <p:cNvPr id="6" name="テキスト ボックス 5"/>
          <p:cNvSpPr txBox="1"/>
          <p:nvPr/>
        </p:nvSpPr>
        <p:spPr>
          <a:xfrm>
            <a:off x="3644900" y="1905000"/>
            <a:ext cx="4321616" cy="461665"/>
          </a:xfrm>
          <a:prstGeom prst="rect">
            <a:avLst/>
          </a:prstGeom>
          <a:noFill/>
        </p:spPr>
        <p:txBody>
          <a:bodyPr wrap="none" rtlCol="0">
            <a:spAutoFit/>
          </a:bodyPr>
          <a:lstStyle/>
          <a:p>
            <a:r>
              <a:rPr lang="ja-JP" altLang="en-US" sz="2400" dirty="0" smtClean="0">
                <a:solidFill>
                  <a:schemeClr val="bg1"/>
                </a:solidFill>
              </a:rPr>
              <a:t>成長エンジンをチューニングして</a:t>
            </a:r>
            <a:endParaRPr kumimoji="1" lang="ja-JP" altLang="en-US" sz="2400" dirty="0">
              <a:solidFill>
                <a:schemeClr val="bg1"/>
              </a:solidFill>
            </a:endParaRPr>
          </a:p>
        </p:txBody>
      </p:sp>
    </p:spTree>
    <p:extLst>
      <p:ext uri="{BB962C8B-B14F-4D97-AF65-F5344CB8AC3E}">
        <p14:creationId xmlns:p14="http://schemas.microsoft.com/office/powerpoint/2010/main" val="2514973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speed.jpg"/>
          <p:cNvPicPr>
            <a:picLocks noGrp="1" noChangeAspect="1"/>
          </p:cNvPicPr>
          <p:nvPr>
            <p:ph idx="1"/>
          </p:nvPr>
        </p:nvPicPr>
        <p:blipFill>
          <a:blip r:embed="rId2">
            <a:extLst>
              <a:ext uri="{28A0092B-C50C-407E-A947-70E740481C1C}">
                <a14:useLocalDpi xmlns:a14="http://schemas.microsoft.com/office/drawing/2010/main" val="0"/>
              </a:ext>
            </a:extLst>
          </a:blip>
          <a:srcRect t="6886" b="6886"/>
          <a:stretch>
            <a:fillRect/>
          </a:stretch>
        </p:blipFill>
        <p:spPr/>
      </p:pic>
      <p:sp>
        <p:nvSpPr>
          <p:cNvPr id="5" name="テキスト ボックス 4"/>
          <p:cNvSpPr txBox="1"/>
          <p:nvPr/>
        </p:nvSpPr>
        <p:spPr>
          <a:xfrm>
            <a:off x="2429500" y="5756831"/>
            <a:ext cx="5647700" cy="369332"/>
          </a:xfrm>
          <a:prstGeom prst="rect">
            <a:avLst/>
          </a:prstGeom>
          <a:noFill/>
        </p:spPr>
        <p:txBody>
          <a:bodyPr wrap="none" rtlCol="0">
            <a:spAutoFit/>
          </a:bodyPr>
          <a:lstStyle/>
          <a:p>
            <a:r>
              <a:rPr lang="en-US" altLang="ja-JP" dirty="0">
                <a:solidFill>
                  <a:srgbClr val="F5C201"/>
                </a:solidFill>
              </a:rPr>
              <a:t>https://</a:t>
            </a:r>
            <a:r>
              <a:rPr lang="en-US" altLang="ja-JP" dirty="0" err="1">
                <a:solidFill>
                  <a:srgbClr val="F5C201"/>
                </a:solidFill>
              </a:rPr>
              <a:t>www.flickr.com</a:t>
            </a:r>
            <a:r>
              <a:rPr lang="en-US" altLang="ja-JP" dirty="0">
                <a:solidFill>
                  <a:srgbClr val="F5C201"/>
                </a:solidFill>
              </a:rPr>
              <a:t>/photos/</a:t>
            </a:r>
            <a:r>
              <a:rPr lang="en-US" altLang="ja-JP" dirty="0" err="1">
                <a:solidFill>
                  <a:srgbClr val="F5C201"/>
                </a:solidFill>
              </a:rPr>
              <a:t>albargan</a:t>
            </a:r>
            <a:r>
              <a:rPr lang="en-US" altLang="ja-JP" dirty="0">
                <a:solidFill>
                  <a:srgbClr val="F5C201"/>
                </a:solidFill>
              </a:rPr>
              <a:t>/11352337044/</a:t>
            </a:r>
            <a:endParaRPr kumimoji="1" lang="ja-JP" altLang="en-US" dirty="0">
              <a:solidFill>
                <a:srgbClr val="F5C201"/>
              </a:solidFill>
            </a:endParaRPr>
          </a:p>
        </p:txBody>
      </p:sp>
      <p:sp>
        <p:nvSpPr>
          <p:cNvPr id="6" name="テキスト ボックス 5"/>
          <p:cNvSpPr txBox="1"/>
          <p:nvPr/>
        </p:nvSpPr>
        <p:spPr>
          <a:xfrm>
            <a:off x="4608167" y="1930400"/>
            <a:ext cx="3280465" cy="461665"/>
          </a:xfrm>
          <a:prstGeom prst="rect">
            <a:avLst/>
          </a:prstGeom>
          <a:noFill/>
        </p:spPr>
        <p:txBody>
          <a:bodyPr wrap="none" rtlCol="0">
            <a:spAutoFit/>
          </a:bodyPr>
          <a:lstStyle/>
          <a:p>
            <a:r>
              <a:rPr lang="ja-JP" altLang="en-US" sz="2400" dirty="0" smtClean="0"/>
              <a:t>ビジネスを加速させろ！</a:t>
            </a:r>
            <a:endParaRPr kumimoji="1" lang="ja-JP" altLang="en-US" sz="2400" dirty="0"/>
          </a:p>
        </p:txBody>
      </p:sp>
    </p:spTree>
    <p:extLst>
      <p:ext uri="{BB962C8B-B14F-4D97-AF65-F5344CB8AC3E}">
        <p14:creationId xmlns:p14="http://schemas.microsoft.com/office/powerpoint/2010/main" val="1295205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4" name="コンテンツ プレースホルダー 3" descr="img264-1.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833" t="6355" r="1833" b="36753"/>
          <a:stretch/>
        </p:blipFill>
        <p:spPr/>
      </p:pic>
      <p:sp>
        <p:nvSpPr>
          <p:cNvPr id="5" name="正方形/長方形 4"/>
          <p:cNvSpPr/>
          <p:nvPr/>
        </p:nvSpPr>
        <p:spPr>
          <a:xfrm>
            <a:off x="3594100" y="3505200"/>
            <a:ext cx="698500" cy="19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円形吹き出し 5"/>
          <p:cNvSpPr/>
          <p:nvPr/>
        </p:nvSpPr>
        <p:spPr>
          <a:xfrm>
            <a:off x="939800" y="3879850"/>
            <a:ext cx="2235200" cy="1054100"/>
          </a:xfrm>
          <a:prstGeom prst="wedgeEllipseCallout">
            <a:avLst>
              <a:gd name="adj1" fmla="val 73435"/>
              <a:gd name="adj2" fmla="val -47138"/>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solidFill>
                  <a:schemeClr val="tx1">
                    <a:lumMod val="95000"/>
                    <a:lumOff val="5000"/>
                  </a:schemeClr>
                </a:solidFill>
              </a:rPr>
              <a:t>よろしくリーンスタートアップ</a:t>
            </a:r>
            <a:endParaRPr kumimoji="1" lang="ja-JP" altLang="en-US" dirty="0">
              <a:solidFill>
                <a:schemeClr val="tx1">
                  <a:lumMod val="95000"/>
                  <a:lumOff val="5000"/>
                </a:schemeClr>
              </a:solidFill>
            </a:endParaRPr>
          </a:p>
        </p:txBody>
      </p:sp>
    </p:spTree>
    <p:extLst>
      <p:ext uri="{BB962C8B-B14F-4D97-AF65-F5344CB8AC3E}">
        <p14:creationId xmlns:p14="http://schemas.microsoft.com/office/powerpoint/2010/main" val="274254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smtClean="0"/>
              <a:t>Eric </a:t>
            </a:r>
            <a:r>
              <a:rPr kumimoji="1" lang="en-US" altLang="ja-JP" sz="2800" dirty="0" err="1" smtClean="0"/>
              <a:t>Ries</a:t>
            </a:r>
            <a:r>
              <a:rPr kumimoji="1" lang="en-US" altLang="ja-JP" sz="2800" dirty="0" smtClean="0"/>
              <a:t> </a:t>
            </a:r>
            <a:r>
              <a:rPr lang="en-US" altLang="ja-JP" sz="2800" dirty="0" smtClean="0"/>
              <a:t>(2011) 『</a:t>
            </a:r>
            <a:r>
              <a:rPr kumimoji="1" lang="en-US" altLang="ja-JP" sz="2800" dirty="0" smtClean="0"/>
              <a:t>The Lean Startup』 Crown Business</a:t>
            </a:r>
          </a:p>
          <a:p>
            <a:r>
              <a:rPr lang="ja-JP" altLang="en-US" sz="2800" dirty="0"/>
              <a:t>エリック・リース </a:t>
            </a:r>
            <a:r>
              <a:rPr lang="en-US" altLang="ja-JP" sz="2800" dirty="0"/>
              <a:t>(</a:t>
            </a:r>
            <a:r>
              <a:rPr lang="ja-JP" altLang="en-US" sz="2800" dirty="0"/>
              <a:t>著</a:t>
            </a:r>
            <a:r>
              <a:rPr lang="en-US" altLang="ja-JP" sz="2800" dirty="0"/>
              <a:t>), </a:t>
            </a:r>
            <a:r>
              <a:rPr lang="ja-JP" altLang="en-US" sz="2800" dirty="0"/>
              <a:t>伊藤 穣一</a:t>
            </a:r>
            <a:r>
              <a:rPr lang="en-US" altLang="ja-JP" sz="2800" dirty="0"/>
              <a:t>(MIT</a:t>
            </a:r>
            <a:r>
              <a:rPr lang="ja-JP" altLang="en-US" sz="2800" dirty="0"/>
              <a:t>メディアラボ所長</a:t>
            </a:r>
            <a:r>
              <a:rPr lang="en-US" altLang="ja-JP" sz="2800" dirty="0"/>
              <a:t>) (</a:t>
            </a:r>
            <a:r>
              <a:rPr lang="ja-JP" altLang="en-US" sz="2800" dirty="0"/>
              <a:t>解説</a:t>
            </a:r>
            <a:r>
              <a:rPr lang="en-US" altLang="ja-JP" sz="2800" dirty="0"/>
              <a:t>), </a:t>
            </a:r>
            <a:r>
              <a:rPr lang="ja-JP" altLang="en-US" sz="2800" dirty="0"/>
              <a:t>井口 耕二 </a:t>
            </a:r>
            <a:r>
              <a:rPr lang="en-US" altLang="ja-JP" sz="2800" dirty="0"/>
              <a:t>(</a:t>
            </a:r>
            <a:r>
              <a:rPr lang="ja-JP" altLang="en-US" sz="2800" dirty="0"/>
              <a:t>翻訳</a:t>
            </a:r>
            <a:r>
              <a:rPr lang="en-US" altLang="ja-JP" sz="2800" dirty="0"/>
              <a:t>)(2012)『</a:t>
            </a:r>
            <a:r>
              <a:rPr lang="ja-JP" altLang="en-US" sz="2800" dirty="0"/>
              <a:t>リーン・スタートアップ</a:t>
            </a:r>
            <a:r>
              <a:rPr lang="en-US" altLang="ja-JP" sz="2800" dirty="0"/>
              <a:t>』 </a:t>
            </a:r>
            <a:r>
              <a:rPr lang="ja-JP" altLang="en-US" sz="2800" dirty="0"/>
              <a:t>日経</a:t>
            </a:r>
            <a:r>
              <a:rPr lang="en-US" altLang="ja-JP" sz="2800" dirty="0"/>
              <a:t>BP</a:t>
            </a:r>
            <a:r>
              <a:rPr lang="ja-JP" altLang="en-US" sz="2800" dirty="0" smtClean="0"/>
              <a:t>社</a:t>
            </a:r>
            <a:endParaRPr kumimoji="1" lang="en-US" altLang="ja-JP" sz="2800" dirty="0"/>
          </a:p>
          <a:p>
            <a:r>
              <a:rPr lang="en-US" altLang="ja-JP" sz="2800" dirty="0"/>
              <a:t>Jonathan </a:t>
            </a:r>
            <a:r>
              <a:rPr lang="en-US" altLang="ja-JP" sz="2800" dirty="0" err="1"/>
              <a:t>Rasmusson</a:t>
            </a:r>
            <a:r>
              <a:rPr lang="ja-JP" altLang="en-US" sz="2800" dirty="0"/>
              <a:t>、西村 直人、角谷 信太郎、 近藤 修平</a:t>
            </a:r>
            <a:r>
              <a:rPr lang="en-US" altLang="ja-JP" sz="2800" dirty="0"/>
              <a:t>(2011) 『</a:t>
            </a:r>
            <a:r>
              <a:rPr lang="ja-JP" altLang="en-US" sz="2800" dirty="0"/>
              <a:t>アジャイルサムライ</a:t>
            </a:r>
            <a:r>
              <a:rPr lang="en-US" altLang="ja-JP" sz="2800" dirty="0"/>
              <a:t>−</a:t>
            </a:r>
            <a:r>
              <a:rPr lang="ja-JP" altLang="en-US" sz="2800" dirty="0"/>
              <a:t>達人開発者への道</a:t>
            </a:r>
            <a:r>
              <a:rPr lang="en-US" altLang="ja-JP" sz="2800" dirty="0"/>
              <a:t>』 </a:t>
            </a:r>
            <a:r>
              <a:rPr lang="ja-JP" altLang="en-US" sz="2800" dirty="0"/>
              <a:t>オーム社</a:t>
            </a:r>
            <a:endParaRPr lang="en-US" altLang="ja-JP" sz="2800" dirty="0"/>
          </a:p>
          <a:p>
            <a:endParaRPr kumimoji="1" lang="en-US" altLang="ja-JP" sz="2800" dirty="0" smtClean="0"/>
          </a:p>
        </p:txBody>
      </p:sp>
    </p:spTree>
    <p:extLst>
      <p:ext uri="{BB962C8B-B14F-4D97-AF65-F5344CB8AC3E}">
        <p14:creationId xmlns:p14="http://schemas.microsoft.com/office/powerpoint/2010/main" val="965473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構成</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en-US" altLang="en-US" dirty="0" smtClean="0"/>
              <a:t>イントロ</a:t>
            </a:r>
          </a:p>
          <a:p>
            <a:pPr marL="457200" indent="-457200">
              <a:buFont typeface="+mj-lt"/>
              <a:buAutoNum type="arabicPeriod"/>
            </a:pPr>
            <a:r>
              <a:rPr kumimoji="1" lang="en-US" altLang="en-US" dirty="0" smtClean="0"/>
              <a:t>リーンスタートアップとは</a:t>
            </a:r>
            <a:endParaRPr kumimoji="1" lang="en-US" altLang="ja-JP" dirty="0" smtClean="0"/>
          </a:p>
          <a:p>
            <a:pPr marL="457200" indent="-457200">
              <a:buFont typeface="+mj-lt"/>
              <a:buAutoNum type="arabicPeriod"/>
            </a:pPr>
            <a:r>
              <a:rPr lang="ja-JP" altLang="en-US" dirty="0" smtClean="0"/>
              <a:t>メカニズム</a:t>
            </a:r>
            <a:endParaRPr lang="en-US" altLang="ja-JP" dirty="0" smtClean="0"/>
          </a:p>
          <a:p>
            <a:pPr marL="457200" indent="-457200">
              <a:buFont typeface="+mj-lt"/>
              <a:buAutoNum type="arabicPeriod"/>
            </a:pPr>
            <a:r>
              <a:rPr lang="ja-JP" altLang="en-US" dirty="0" smtClean="0"/>
              <a:t>プロセス</a:t>
            </a:r>
            <a:endParaRPr lang="en-US" altLang="ja-JP" dirty="0" smtClean="0"/>
          </a:p>
          <a:p>
            <a:pPr marL="457200" indent="-457200">
              <a:buFont typeface="+mj-lt"/>
              <a:buAutoNum type="arabicPeriod"/>
            </a:pPr>
            <a:r>
              <a:rPr lang="ja-JP" altLang="en-US" dirty="0" smtClean="0"/>
              <a:t>まとめ</a:t>
            </a:r>
            <a:endParaRPr lang="en-US" altLang="ja-JP" dirty="0" smtClean="0"/>
          </a:p>
          <a:p>
            <a:pPr marL="457200" indent="-457200">
              <a:buFont typeface="+mj-lt"/>
              <a:buAutoNum type="arabicPeriod"/>
            </a:pPr>
            <a:r>
              <a:rPr lang="ja-JP" altLang="en-US" dirty="0" smtClean="0"/>
              <a:t>参考文献</a:t>
            </a:r>
            <a:endParaRPr lang="en-US" altLang="ja-JP" dirty="0" smtClean="0"/>
          </a:p>
        </p:txBody>
      </p:sp>
    </p:spTree>
    <p:extLst>
      <p:ext uri="{BB962C8B-B14F-4D97-AF65-F5344CB8AC3E}">
        <p14:creationId xmlns:p14="http://schemas.microsoft.com/office/powerpoint/2010/main" val="395451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アジャイル開発とは</a:t>
            </a:r>
            <a:endParaRPr lang="en-US" altLang="ja-JP" dirty="0" smtClean="0"/>
          </a:p>
          <a:p>
            <a:pPr marL="0" indent="0">
              <a:buNone/>
            </a:pPr>
            <a:endParaRPr lang="en-US" altLang="ja-JP" dirty="0"/>
          </a:p>
          <a:p>
            <a:pPr marL="0" indent="0">
              <a:buNone/>
            </a:pPr>
            <a:r>
              <a:rPr lang="en-US" altLang="ja-JP" dirty="0" smtClean="0"/>
              <a:t>Deliver </a:t>
            </a:r>
            <a:r>
              <a:rPr lang="en-US" altLang="ja-JP" dirty="0"/>
              <a:t>Something of Value Every Week</a:t>
            </a:r>
          </a:p>
          <a:p>
            <a:pPr marL="0" indent="0">
              <a:buNone/>
            </a:pPr>
            <a:r>
              <a:rPr lang="en-US" altLang="ja-JP" dirty="0"/>
              <a:t>(</a:t>
            </a:r>
            <a:r>
              <a:rPr lang="ja-JP" altLang="en-US" dirty="0"/>
              <a:t>価値ある成果を毎週届ける</a:t>
            </a:r>
            <a:r>
              <a:rPr lang="en-US" altLang="ja-JP" dirty="0" smtClean="0"/>
              <a:t>)</a:t>
            </a:r>
          </a:p>
          <a:p>
            <a:pPr marL="0" indent="0">
              <a:buNone/>
            </a:pPr>
            <a:r>
              <a:rPr kumimoji="1" lang="en-US" altLang="ja-JP" dirty="0" smtClean="0"/>
              <a:t>『</a:t>
            </a:r>
            <a:r>
              <a:rPr kumimoji="1" lang="ja-JP" altLang="en-US" dirty="0" smtClean="0"/>
              <a:t>アジャイルサムライ</a:t>
            </a:r>
            <a:r>
              <a:rPr kumimoji="1" lang="en-US" altLang="ja-JP" dirty="0" smtClean="0"/>
              <a:t>』</a:t>
            </a:r>
            <a:endParaRPr kumimoji="1" lang="ja-JP" altLang="en-US" dirty="0"/>
          </a:p>
        </p:txBody>
      </p:sp>
    </p:spTree>
    <p:extLst>
      <p:ext uri="{BB962C8B-B14F-4D97-AF65-F5344CB8AC3E}">
        <p14:creationId xmlns:p14="http://schemas.microsoft.com/office/powerpoint/2010/main" val="40072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アジャイル開発と</a:t>
            </a:r>
            <a:r>
              <a:rPr lang="ja-JP" altLang="en-US" dirty="0" smtClean="0"/>
              <a:t>は</a:t>
            </a:r>
            <a:endParaRPr lang="en-US" altLang="ja-JP" dirty="0"/>
          </a:p>
          <a:p>
            <a:pPr marL="0" indent="0">
              <a:buNone/>
            </a:pPr>
            <a:r>
              <a:rPr lang="en-US" altLang="ja-JP" dirty="0" smtClean="0"/>
              <a:t>Deliver </a:t>
            </a:r>
            <a:r>
              <a:rPr lang="en-US" altLang="ja-JP" dirty="0"/>
              <a:t>Something of </a:t>
            </a:r>
            <a:r>
              <a:rPr lang="en-US" altLang="ja-JP" sz="7200" dirty="0"/>
              <a:t>Value</a:t>
            </a:r>
            <a:r>
              <a:rPr lang="en-US" altLang="ja-JP" dirty="0"/>
              <a:t> Every Week</a:t>
            </a:r>
          </a:p>
          <a:p>
            <a:pPr marL="0" indent="0">
              <a:buNone/>
            </a:pPr>
            <a:r>
              <a:rPr lang="en-US" altLang="ja-JP" dirty="0"/>
              <a:t>(</a:t>
            </a:r>
            <a:r>
              <a:rPr lang="ja-JP" altLang="en-US" dirty="0">
                <a:solidFill>
                  <a:srgbClr val="FF0000"/>
                </a:solidFill>
              </a:rPr>
              <a:t>価値ある成果</a:t>
            </a:r>
            <a:r>
              <a:rPr lang="ja-JP" altLang="en-US" dirty="0"/>
              <a:t>を毎週届ける</a:t>
            </a:r>
            <a:r>
              <a:rPr lang="en-US" altLang="ja-JP" dirty="0"/>
              <a:t>)</a:t>
            </a:r>
            <a:endParaRPr kumimoji="1" lang="ja-JP" altLang="en-US" dirty="0"/>
          </a:p>
        </p:txBody>
      </p:sp>
    </p:spTree>
    <p:extLst>
      <p:ext uri="{BB962C8B-B14F-4D97-AF65-F5344CB8AC3E}">
        <p14:creationId xmlns:p14="http://schemas.microsoft.com/office/powerpoint/2010/main" val="187027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nchor="t">
            <a:normAutofit/>
          </a:bodyPr>
          <a:lstStyle/>
          <a:p>
            <a:pPr marL="0" indent="0">
              <a:buNone/>
            </a:pPr>
            <a:r>
              <a:rPr kumimoji="1" lang="ja-JP" altLang="en-US" sz="7200" dirty="0" smtClean="0"/>
              <a:t>価値って何よ？</a:t>
            </a:r>
            <a:endParaRPr kumimoji="1" lang="ja-JP" altLang="en-US" sz="7200" dirty="0"/>
          </a:p>
        </p:txBody>
      </p:sp>
    </p:spTree>
    <p:extLst>
      <p:ext uri="{BB962C8B-B14F-4D97-AF65-F5344CB8AC3E}">
        <p14:creationId xmlns:p14="http://schemas.microsoft.com/office/powerpoint/2010/main" val="39193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ビジネスにおける価値を作り出すための方法</a:t>
            </a:r>
            <a:endParaRPr kumimoji="1" lang="ja-JP" altLang="en-US" dirty="0"/>
          </a:p>
        </p:txBody>
      </p:sp>
    </p:spTree>
    <p:extLst>
      <p:ext uri="{BB962C8B-B14F-4D97-AF65-F5344CB8AC3E}">
        <p14:creationId xmlns:p14="http://schemas.microsoft.com/office/powerpoint/2010/main" val="283293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イントロ</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それが</a:t>
            </a:r>
            <a:r>
              <a:rPr kumimoji="1" lang="ja-JP" altLang="en-US" dirty="0" smtClean="0"/>
              <a:t>リーンスタートアップ！</a:t>
            </a:r>
            <a:endParaRPr kumimoji="1" lang="ja-JP" altLang="en-US" dirty="0"/>
          </a:p>
        </p:txBody>
      </p:sp>
      <p:pic>
        <p:nvPicPr>
          <p:cNvPr id="4" name="図 3" descr="bul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200" y="0"/>
            <a:ext cx="4071938" cy="6858000"/>
          </a:xfrm>
          <a:prstGeom prst="rect">
            <a:avLst/>
          </a:prstGeom>
        </p:spPr>
      </p:pic>
      <p:sp>
        <p:nvSpPr>
          <p:cNvPr id="5" name="テキスト ボックス 4">
            <a:hlinkClick r:id="rId3"/>
          </p:cNvPr>
          <p:cNvSpPr txBox="1"/>
          <p:nvPr/>
        </p:nvSpPr>
        <p:spPr>
          <a:xfrm>
            <a:off x="4801201" y="6538436"/>
            <a:ext cx="4172937" cy="246221"/>
          </a:xfrm>
          <a:prstGeom prst="rect">
            <a:avLst/>
          </a:prstGeom>
          <a:noFill/>
        </p:spPr>
        <p:txBody>
          <a:bodyPr wrap="none" rtlCol="0">
            <a:spAutoFit/>
          </a:bodyPr>
          <a:lstStyle/>
          <a:p>
            <a:r>
              <a:rPr lang="en-US" altLang="ja-JP" sz="1000" dirty="0">
                <a:solidFill>
                  <a:schemeClr val="accent2"/>
                </a:solidFill>
              </a:rPr>
              <a:t>https://</a:t>
            </a:r>
            <a:r>
              <a:rPr lang="en-US" altLang="ja-JP" sz="1000" dirty="0" err="1">
                <a:solidFill>
                  <a:schemeClr val="accent2"/>
                </a:solidFill>
              </a:rPr>
              <a:t>www.flickr.com</a:t>
            </a:r>
            <a:r>
              <a:rPr lang="en-US" altLang="ja-JP" sz="1000" dirty="0">
                <a:solidFill>
                  <a:schemeClr val="accent2"/>
                </a:solidFill>
              </a:rPr>
              <a:t>/photos/</a:t>
            </a:r>
            <a:r>
              <a:rPr lang="en-US" altLang="ja-JP" sz="1000" dirty="0" err="1">
                <a:solidFill>
                  <a:schemeClr val="accent2"/>
                </a:solidFill>
              </a:rPr>
              <a:t>dumbledad</a:t>
            </a:r>
            <a:r>
              <a:rPr lang="en-US" altLang="ja-JP" sz="1000" dirty="0">
                <a:solidFill>
                  <a:schemeClr val="accent2"/>
                </a:solidFill>
              </a:rPr>
              <a:t>/6760261013/in/</a:t>
            </a:r>
            <a:r>
              <a:rPr lang="en-US" altLang="ja-JP" sz="1000" dirty="0" err="1">
                <a:solidFill>
                  <a:schemeClr val="accent2"/>
                </a:solidFill>
              </a:rPr>
              <a:t>photostream</a:t>
            </a:r>
            <a:r>
              <a:rPr lang="en-US" altLang="ja-JP" sz="1000" dirty="0">
                <a:solidFill>
                  <a:schemeClr val="accent2"/>
                </a:solidFill>
              </a:rPr>
              <a:t>/</a:t>
            </a:r>
            <a:endParaRPr kumimoji="1" lang="ja-JP" altLang="en-US" sz="1000" dirty="0">
              <a:solidFill>
                <a:schemeClr val="accent2"/>
              </a:solidFill>
            </a:endParaRPr>
          </a:p>
        </p:txBody>
      </p:sp>
    </p:spTree>
    <p:extLst>
      <p:ext uri="{BB962C8B-B14F-4D97-AF65-F5344CB8AC3E}">
        <p14:creationId xmlns:p14="http://schemas.microsoft.com/office/powerpoint/2010/main" val="38633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リーンスタートアップとは</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t>In </a:t>
            </a:r>
            <a:r>
              <a:rPr lang="en-US" altLang="ja-JP" dirty="0"/>
              <a:t>other </a:t>
            </a:r>
            <a:r>
              <a:rPr lang="en-US" altLang="ja-JP" dirty="0" smtClean="0"/>
              <a:t>words, the </a:t>
            </a:r>
            <a:r>
              <a:rPr lang="en-US" altLang="ja-JP" dirty="0"/>
              <a:t>Lean Startup is a new way of looking at the development of innovative new products that emphasizes fast iteration and customer insight, a huge vision, and great ambition, all at the same time</a:t>
            </a:r>
            <a:r>
              <a:rPr lang="en-US" altLang="ja-JP" dirty="0" smtClean="0"/>
              <a:t>.</a:t>
            </a:r>
          </a:p>
          <a:p>
            <a:pPr marL="0" indent="0">
              <a:buNone/>
            </a:pPr>
            <a:r>
              <a:rPr lang="en-US" altLang="ja-JP" dirty="0" smtClean="0"/>
              <a:t> </a:t>
            </a:r>
            <a:r>
              <a:rPr lang="en-US" altLang="ja-JP" dirty="0"/>
              <a:t>(</a:t>
            </a:r>
            <a:r>
              <a:rPr lang="ja-JP" altLang="en-US" dirty="0"/>
              <a:t>つまり、リーン・スタートアップとは、サイクルタイムの短縮と顧客に対する洞察、大いなるビジョン、大望とさまざまなポイントに等しく気を配りながら、</a:t>
            </a:r>
            <a:r>
              <a:rPr lang="ja-JP" altLang="en-US" dirty="0">
                <a:solidFill>
                  <a:schemeClr val="tx2"/>
                </a:solidFill>
              </a:rPr>
              <a:t>「検証による学び」を通して画期的な新製品を開発する方法</a:t>
            </a:r>
            <a:r>
              <a:rPr lang="ja-JP" altLang="en-US" dirty="0"/>
              <a:t>なのである。</a:t>
            </a:r>
            <a:r>
              <a:rPr lang="en-US" altLang="ja-JP" dirty="0" smtClean="0"/>
              <a:t>)</a:t>
            </a:r>
          </a:p>
          <a:p>
            <a:pPr marL="0" indent="0">
              <a:buNone/>
            </a:pPr>
            <a:r>
              <a:rPr lang="en-US" altLang="ja-JP" dirty="0" smtClean="0"/>
              <a:t> </a:t>
            </a:r>
            <a:r>
              <a:rPr lang="en-US" altLang="ja-JP" dirty="0"/>
              <a:t>『The Lean Startup』</a:t>
            </a:r>
            <a:endParaRPr kumimoji="1" lang="ja-JP" altLang="en-US" dirty="0"/>
          </a:p>
        </p:txBody>
      </p:sp>
    </p:spTree>
    <p:extLst>
      <p:ext uri="{BB962C8B-B14F-4D97-AF65-F5344CB8AC3E}">
        <p14:creationId xmlns:p14="http://schemas.microsoft.com/office/powerpoint/2010/main" val="1639171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エッセンシャル">
  <a:themeElements>
    <a:clrScheme name="エッセンシャル">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エッセンシャル">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エッセンシャル">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エッセンシャル.thmx</Template>
  <TotalTime>561</TotalTime>
  <Words>782</Words>
  <Application>Microsoft Macintosh PowerPoint</Application>
  <PresentationFormat>画面に合わせる (4:3)</PresentationFormat>
  <Paragraphs>114</Paragraphs>
  <Slides>25</Slides>
  <Notes>1</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エッセンシャル</vt:lpstr>
      <vt:lpstr>リーンスタートアップって何？ 自分なりのまとめ</vt:lpstr>
      <vt:lpstr>自己紹介</vt:lpstr>
      <vt:lpstr>構成</vt:lpstr>
      <vt:lpstr>イントロ</vt:lpstr>
      <vt:lpstr>イントロ</vt:lpstr>
      <vt:lpstr>イントロ</vt:lpstr>
      <vt:lpstr>イントロ</vt:lpstr>
      <vt:lpstr>イントロ</vt:lpstr>
      <vt:lpstr>リーンスタートアップとは</vt:lpstr>
      <vt:lpstr>メカニズム</vt:lpstr>
      <vt:lpstr>メカニズム</vt:lpstr>
      <vt:lpstr>プロセス</vt:lpstr>
      <vt:lpstr>プロセス</vt:lpstr>
      <vt:lpstr>プロセス</vt:lpstr>
      <vt:lpstr>プロセス</vt:lpstr>
      <vt:lpstr>プロセス</vt:lpstr>
      <vt:lpstr>プロセス</vt:lpstr>
      <vt:lpstr>まとめ</vt:lpstr>
      <vt:lpstr>まとめ</vt:lpstr>
      <vt:lpstr>まとめ</vt:lpstr>
      <vt:lpstr>まとめ</vt:lpstr>
      <vt:lpstr>まとめ</vt:lpstr>
      <vt:lpstr>まとめ</vt:lpstr>
      <vt:lpstr>まとめ</vt:lpstr>
      <vt:lpstr>参考文献</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リーンスタートアップ （EC適用）</dc:title>
  <dc:creator>柿木 勝之</dc:creator>
  <cp:lastModifiedBy>柿木 勝之</cp:lastModifiedBy>
  <cp:revision>54</cp:revision>
  <dcterms:created xsi:type="dcterms:W3CDTF">2014-01-09T05:04:54Z</dcterms:created>
  <dcterms:modified xsi:type="dcterms:W3CDTF">2014-04-06T03:51:40Z</dcterms:modified>
</cp:coreProperties>
</file>