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78" r:id="rId2"/>
    <p:sldId id="279" r:id="rId3"/>
    <p:sldId id="257" r:id="rId4"/>
    <p:sldId id="280" r:id="rId5"/>
    <p:sldId id="283" r:id="rId6"/>
    <p:sldId id="282" r:id="rId7"/>
    <p:sldId id="309" r:id="rId8"/>
    <p:sldId id="310" r:id="rId9"/>
    <p:sldId id="258" r:id="rId10"/>
    <p:sldId id="307" r:id="rId11"/>
    <p:sldId id="285" r:id="rId12"/>
    <p:sldId id="305" r:id="rId13"/>
    <p:sldId id="300" r:id="rId14"/>
    <p:sldId id="306" r:id="rId15"/>
    <p:sldId id="301" r:id="rId16"/>
    <p:sldId id="302" r:id="rId17"/>
    <p:sldId id="303" r:id="rId18"/>
    <p:sldId id="304" r:id="rId19"/>
    <p:sldId id="287" r:id="rId20"/>
    <p:sldId id="289" r:id="rId21"/>
    <p:sldId id="290" r:id="rId22"/>
    <p:sldId id="275" r:id="rId2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94580" autoAdjust="0"/>
  </p:normalViewPr>
  <p:slideViewPr>
    <p:cSldViewPr snapToGrid="0" snapToObjects="1">
      <p:cViewPr>
        <p:scale>
          <a:sx n="100" d="100"/>
          <a:sy n="100" d="100"/>
        </p:scale>
        <p:origin x="-480" y="360"/>
      </p:cViewPr>
      <p:guideLst>
        <p:guide orient="horz" pos="2160"/>
        <p:guide pos="2880"/>
      </p:guideLst>
    </p:cSldViewPr>
  </p:slideViewPr>
  <p:outlineViewPr>
    <p:cViewPr>
      <p:scale>
        <a:sx n="33" d="100"/>
        <a:sy n="33" d="100"/>
      </p:scale>
      <p:origin x="0" y="83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1238CD4B-A280-CF42-869F-6C1792EF8F86}" type="presOf" srcId="{39BF646F-D1D4-3B48-BAFB-55B4667C90C0}" destId="{DB0640CD-5834-9341-B322-22BE3D56095B}" srcOrd="0"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D7916D20-50E5-5A4D-B0FF-F54043C8B97F}" type="presOf" srcId="{915BFC19-BD35-A849-AB50-028A9150CDC1}" destId="{45266097-017D-8040-8843-54AE6C541095}" srcOrd="1" destOrd="0" presId="urn:microsoft.com/office/officeart/2005/8/layout/pyramid1"/>
    <dgm:cxn modelId="{2716F830-55C5-8D42-8DCA-B84DFF04F65D}" type="presOf" srcId="{5AA5B7C0-D94C-914F-BD92-882695C0D549}" destId="{FBA9C603-EAFF-CF4B-9C62-40188EC62375}" srcOrd="0" destOrd="0" presId="urn:microsoft.com/office/officeart/2005/8/layout/pyramid1"/>
    <dgm:cxn modelId="{A2EF494A-D9C0-7040-95D4-F8023BE6B74C}" type="presOf" srcId="{39BF646F-D1D4-3B48-BAFB-55B4667C90C0}" destId="{5FF0D540-1BF7-2746-8E7E-36958E470719}" srcOrd="1"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92BF9A0A-1C7D-8549-8820-202A43B56B41}" type="presOf" srcId="{5AA5B7C0-D94C-914F-BD92-882695C0D549}" destId="{EB4870B9-5CBD-214C-9D75-FB13F9F2ADC6}" srcOrd="1" destOrd="0" presId="urn:microsoft.com/office/officeart/2005/8/layout/pyramid1"/>
    <dgm:cxn modelId="{410B5345-D857-5944-8611-ECB48DBD4B79}" type="presOf" srcId="{4FAD193C-EEB2-7F4A-859F-3BBE476F53F0}" destId="{AA570822-C524-8C47-A7C6-9D91A1724ABF}"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99EFBE82-C99A-5B43-A40E-561E880DF401}" type="presOf" srcId="{915BFC19-BD35-A849-AB50-028A9150CDC1}" destId="{5E1F2800-C69D-9340-8AD6-492817754ED4}" srcOrd="0" destOrd="0" presId="urn:microsoft.com/office/officeart/2005/8/layout/pyramid1"/>
    <dgm:cxn modelId="{FBC3555C-08DE-C54B-B860-717EAA81745F}" type="presParOf" srcId="{AA570822-C524-8C47-A7C6-9D91A1724ABF}" destId="{796B8413-A61A-C142-B3E6-2893311519D0}" srcOrd="0" destOrd="0" presId="urn:microsoft.com/office/officeart/2005/8/layout/pyramid1"/>
    <dgm:cxn modelId="{B5991E65-5388-D946-99C3-92982539EB3D}" type="presParOf" srcId="{796B8413-A61A-C142-B3E6-2893311519D0}" destId="{FBA9C603-EAFF-CF4B-9C62-40188EC62375}" srcOrd="0" destOrd="0" presId="urn:microsoft.com/office/officeart/2005/8/layout/pyramid1"/>
    <dgm:cxn modelId="{737E23BC-787B-694F-B74B-DAE94A102A8D}" type="presParOf" srcId="{796B8413-A61A-C142-B3E6-2893311519D0}" destId="{EB4870B9-5CBD-214C-9D75-FB13F9F2ADC6}" srcOrd="1" destOrd="0" presId="urn:microsoft.com/office/officeart/2005/8/layout/pyramid1"/>
    <dgm:cxn modelId="{6DD1220D-D9C0-A547-90CC-A4BCF062BCB2}" type="presParOf" srcId="{AA570822-C524-8C47-A7C6-9D91A1724ABF}" destId="{275F0E7E-253D-E143-B3FD-916DFBE64C4C}" srcOrd="1" destOrd="0" presId="urn:microsoft.com/office/officeart/2005/8/layout/pyramid1"/>
    <dgm:cxn modelId="{0A2D0456-92FF-9E4B-92D9-AFF4F0291A09}" type="presParOf" srcId="{275F0E7E-253D-E143-B3FD-916DFBE64C4C}" destId="{5E1F2800-C69D-9340-8AD6-492817754ED4}" srcOrd="0" destOrd="0" presId="urn:microsoft.com/office/officeart/2005/8/layout/pyramid1"/>
    <dgm:cxn modelId="{BDCFA130-FFBF-4D49-989E-AB6EAA82C58E}" type="presParOf" srcId="{275F0E7E-253D-E143-B3FD-916DFBE64C4C}" destId="{45266097-017D-8040-8843-54AE6C541095}" srcOrd="1" destOrd="0" presId="urn:microsoft.com/office/officeart/2005/8/layout/pyramid1"/>
    <dgm:cxn modelId="{7B8004EB-DBE2-CD43-9FCC-6145E4B1A958}" type="presParOf" srcId="{AA570822-C524-8C47-A7C6-9D91A1724ABF}" destId="{3422F130-8019-7E4E-B675-89650DDC71C6}" srcOrd="2" destOrd="0" presId="urn:microsoft.com/office/officeart/2005/8/layout/pyramid1"/>
    <dgm:cxn modelId="{3F7AFC8A-C5BE-6544-9A31-C06B264125F6}" type="presParOf" srcId="{3422F130-8019-7E4E-B675-89650DDC71C6}" destId="{DB0640CD-5834-9341-B322-22BE3D56095B}" srcOrd="0" destOrd="0" presId="urn:microsoft.com/office/officeart/2005/8/layout/pyramid1"/>
    <dgm:cxn modelId="{9895C147-519C-2C43-BACD-CC7CC37B0968}"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1081059" y="0"/>
          <a:ext cx="108105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Product</a:t>
          </a:r>
          <a:endParaRPr kumimoji="1" lang="ja-JP" altLang="en-US" sz="2300" kern="1200" dirty="0"/>
        </a:p>
      </dsp:txBody>
      <dsp:txXfrm>
        <a:off x="1081059" y="0"/>
        <a:ext cx="1081059" cy="1010652"/>
      </dsp:txXfrm>
    </dsp:sp>
    <dsp:sp modelId="{5E1F2800-C69D-9340-8AD6-492817754ED4}">
      <dsp:nvSpPr>
        <dsp:cNvPr id="0" name=""/>
        <dsp:cNvSpPr/>
      </dsp:nvSpPr>
      <dsp:spPr>
        <a:xfrm>
          <a:off x="540529" y="1010652"/>
          <a:ext cx="216211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Strategy</a:t>
          </a:r>
          <a:endParaRPr kumimoji="1" lang="ja-JP" altLang="en-US" sz="2300" kern="1200" dirty="0"/>
        </a:p>
      </dsp:txBody>
      <dsp:txXfrm>
        <a:off x="918900" y="1010652"/>
        <a:ext cx="1405377" cy="1010652"/>
      </dsp:txXfrm>
    </dsp:sp>
    <dsp:sp modelId="{DB0640CD-5834-9341-B322-22BE3D56095B}">
      <dsp:nvSpPr>
        <dsp:cNvPr id="0" name=""/>
        <dsp:cNvSpPr/>
      </dsp:nvSpPr>
      <dsp:spPr>
        <a:xfrm>
          <a:off x="0" y="2021305"/>
          <a:ext cx="3243178"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Vision</a:t>
          </a:r>
          <a:endParaRPr kumimoji="1" lang="ja-JP" altLang="en-US" sz="2300" kern="1200" dirty="0"/>
        </a:p>
      </dsp:txBody>
      <dsp:txXfrm>
        <a:off x="567556" y="2021305"/>
        <a:ext cx="2108066" cy="101065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8B036-4E51-784E-9626-3C90733E496C}" type="datetimeFigureOut">
              <a:rPr kumimoji="1" lang="ja-JP" altLang="en-US" smtClean="0"/>
              <a:t>2014/05/02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B3286-CC00-E849-8850-DFF82D90467B}" type="slidenum">
              <a:rPr kumimoji="1" lang="ja-JP" altLang="en-US" smtClean="0"/>
              <a:t>‹#›</a:t>
            </a:fld>
            <a:endParaRPr kumimoji="1" lang="ja-JP" altLang="en-US"/>
          </a:p>
        </p:txBody>
      </p:sp>
    </p:spTree>
    <p:extLst>
      <p:ext uri="{BB962C8B-B14F-4D97-AF65-F5344CB8AC3E}">
        <p14:creationId xmlns:p14="http://schemas.microsoft.com/office/powerpoint/2010/main" val="248821993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22</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8" name="Slide Number Placeholder 7"/>
          <p:cNvSpPr>
            <a:spLocks noGrp="1"/>
          </p:cNvSpPr>
          <p:nvPr>
            <p:ph type="sldNum" sz="quarter" idx="11"/>
          </p:nvPr>
        </p:nvSpPr>
        <p:spPr/>
        <p:txBody>
          <a:bodyPr/>
          <a:lstStyle/>
          <a:p>
            <a:fld id="{7647F717-5D4F-2844-8EEE-930D438B7654}"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2014/05/02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EB6E0BA-E3E9-A44B-A682-F9FBC4411CB4}" type="datetimeFigureOut">
              <a:rPr kumimoji="1" lang="ja-JP" altLang="en-US" smtClean="0"/>
              <a:t>2014/05/02</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647F717-5D4F-2844-8EEE-930D438B7654}"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youtu.be/QoAOzMTLP5s" TargetMode="Externa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16.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17.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18.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2works" TargetMode="External"/><Relationship Id="rId4" Type="http://schemas.openxmlformats.org/officeDocument/2006/relationships/hyperlink" Target="https://twitter.com/k2works" TargetMode="External"/><Relationship Id="rId5" Type="http://schemas.openxmlformats.org/officeDocument/2006/relationships/hyperlink" Target="https://www.facebook.com/kakimomokuri"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a:t>実践リーンスタートアップ・・・その前に</a:t>
            </a:r>
            <a:endParaRPr kumimoji="1" lang="ja-JP" altLang="en-US" dirty="0"/>
          </a:p>
        </p:txBody>
      </p:sp>
      <p:sp>
        <p:nvSpPr>
          <p:cNvPr id="4" name="サブタイトル 3"/>
          <p:cNvSpPr>
            <a:spLocks noGrp="1"/>
          </p:cNvSpPr>
          <p:nvPr>
            <p:ph type="subTitle" idx="1"/>
          </p:nvPr>
        </p:nvSpPr>
        <p:spPr/>
        <p:txBody>
          <a:bodyPr>
            <a:normAutofit/>
          </a:bodyPr>
          <a:lstStyle/>
          <a:p>
            <a:r>
              <a:rPr kumimoji="1" lang="en-US" altLang="ja-JP" dirty="0" smtClean="0"/>
              <a:t>2014/05/03</a:t>
            </a:r>
          </a:p>
          <a:p>
            <a:r>
              <a:rPr lang="en-US" altLang="ja-JP" dirty="0"/>
              <a:t>LT</a:t>
            </a:r>
            <a:r>
              <a:rPr lang="ja-JP" altLang="en-US" dirty="0"/>
              <a:t>駆動開発</a:t>
            </a:r>
            <a:r>
              <a:rPr lang="en-US" altLang="ja-JP" dirty="0" smtClean="0"/>
              <a:t>03</a:t>
            </a:r>
            <a:endParaRPr kumimoji="1" lang="ja-JP" altLang="en-US" dirty="0"/>
          </a:p>
        </p:txBody>
      </p:sp>
    </p:spTree>
    <p:extLst>
      <p:ext uri="{BB962C8B-B14F-4D97-AF65-F5344CB8AC3E}">
        <p14:creationId xmlns:p14="http://schemas.microsoft.com/office/powerpoint/2010/main" val="217017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戦略とは</a:t>
            </a:r>
            <a:endParaRPr kumimoji="1" lang="ja-JP" altLang="en-US" dirty="0"/>
          </a:p>
        </p:txBody>
      </p:sp>
      <p:pic>
        <p:nvPicPr>
          <p:cNvPr id="4" name="コンテンツ プレースホルダー 3" descr="155156466_7f24c7cf0b_b.jpg"/>
          <p:cNvPicPr>
            <a:picLocks noGrp="1" noChangeAspect="1"/>
          </p:cNvPicPr>
          <p:nvPr>
            <p:ph idx="1"/>
          </p:nvPr>
        </p:nvPicPr>
        <p:blipFill>
          <a:blip r:embed="rId2">
            <a:extLst>
              <a:ext uri="{28A0092B-C50C-407E-A947-70E740481C1C}">
                <a14:useLocalDpi xmlns:a14="http://schemas.microsoft.com/office/drawing/2010/main" val="0"/>
              </a:ext>
            </a:extLst>
          </a:blip>
          <a:srcRect t="6848" b="6848"/>
          <a:stretch>
            <a:fillRect/>
          </a:stretch>
        </p:blipFill>
        <p:spPr/>
      </p:pic>
      <p:sp>
        <p:nvSpPr>
          <p:cNvPr id="5" name="正方形/長方形 4"/>
          <p:cNvSpPr/>
          <p:nvPr/>
        </p:nvSpPr>
        <p:spPr>
          <a:xfrm>
            <a:off x="1444585" y="2967335"/>
            <a:ext cx="6254837" cy="923330"/>
          </a:xfrm>
          <a:prstGeom prst="rect">
            <a:avLst/>
          </a:prstGeom>
          <a:noFill/>
        </p:spPr>
        <p:txBody>
          <a:bodyPr wrap="none" lIns="91440" tIns="45720" rIns="91440" bIns="45720">
            <a:spAutoFit/>
          </a:bodyPr>
          <a:lstStyle/>
          <a:p>
            <a:pPr algn="ctr"/>
            <a:r>
              <a:rPr lang="en-US" altLang="en-US" sz="5400" dirty="0" smtClean="0">
                <a:ln w="10160">
                  <a:solidFill>
                    <a:schemeClr val="accent1"/>
                  </a:solidFill>
                  <a:prstDash val="solid"/>
                </a:ln>
                <a:solidFill>
                  <a:srgbClr val="FFFFFF"/>
                </a:solidFill>
              </a:rPr>
              <a:t>戦略とは資源の</a:t>
            </a:r>
            <a:r>
              <a:rPr lang="ja-JP" altLang="en-US" sz="5400" dirty="0" smtClean="0">
                <a:ln w="10160">
                  <a:solidFill>
                    <a:schemeClr val="accent1"/>
                  </a:solidFill>
                  <a:prstDash val="solid"/>
                </a:ln>
                <a:solidFill>
                  <a:srgbClr val="FFFFFF"/>
                </a:solidFill>
              </a:rPr>
              <a:t>配分</a:t>
            </a:r>
            <a:endParaRPr lang="ja-JP" altLang="en-US" sz="5400" dirty="0">
              <a:ln w="10160">
                <a:solidFill>
                  <a:schemeClr val="accent1"/>
                </a:solidFill>
                <a:prstDash val="solid"/>
              </a:ln>
              <a:solidFill>
                <a:srgbClr val="FFFFFF"/>
              </a:solidFill>
            </a:endParaRPr>
          </a:p>
        </p:txBody>
      </p:sp>
    </p:spTree>
    <p:extLst>
      <p:ext uri="{BB962C8B-B14F-4D97-AF65-F5344CB8AC3E}">
        <p14:creationId xmlns:p14="http://schemas.microsoft.com/office/powerpoint/2010/main" val="4243811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構造</a:t>
            </a:r>
            <a:endParaRPr kumimoji="1" lang="ja-JP" altLang="en-US" dirty="0"/>
          </a:p>
        </p:txBody>
      </p:sp>
      <p:pic>
        <p:nvPicPr>
          <p:cNvPr id="8" name="コンテンツ プレースホルダー 7" descr="13979124934_0c83be0f9f_o.png">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l="-15387" r="-15387"/>
          <a:stretch>
            <a:fillRect/>
          </a:stretch>
        </p:blipFill>
        <p:spPr/>
      </p:pic>
    </p:spTree>
    <p:extLst>
      <p:ext uri="{BB962C8B-B14F-4D97-AF65-F5344CB8AC3E}">
        <p14:creationId xmlns:p14="http://schemas.microsoft.com/office/powerpoint/2010/main" val="301270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顧客開発モデル</a:t>
            </a:r>
            <a:endParaRPr kumimoji="1" lang="en-US" altLang="ja-JP" dirty="0" smtClean="0"/>
          </a:p>
          <a:p>
            <a:endParaRPr kumimoji="1" lang="en-US" altLang="ja-JP" dirty="0" smtClean="0"/>
          </a:p>
          <a:p>
            <a:r>
              <a:rPr lang="ja-JP" altLang="en-US" dirty="0"/>
              <a:t>「ヒト・モノ・カネを散々投じた挙句誰も欲しがらないものを開発してしまう」という新事業・新商品の典型的失敗を避けるためのプロセス</a:t>
            </a:r>
            <a:endParaRPr lang="en-US" altLang="ja-JP" dirty="0"/>
          </a:p>
          <a:p>
            <a:r>
              <a:rPr lang="ja-JP" altLang="en-US" dirty="0"/>
              <a:t>４つのプロセスで顧客を相手に仮説検証を繰り返し、再現可能でスケーラブルなビジネスモデルを探索する。</a:t>
            </a:r>
          </a:p>
          <a:p>
            <a:endParaRPr kumimoji="1" lang="en-US" altLang="ja-JP" dirty="0" smtClean="0"/>
          </a:p>
          <a:p>
            <a:endParaRPr kumimoji="1" lang="ja-JP" altLang="en-US" dirty="0"/>
          </a:p>
        </p:txBody>
      </p:sp>
    </p:spTree>
    <p:extLst>
      <p:ext uri="{BB962C8B-B14F-4D97-AF65-F5344CB8AC3E}">
        <p14:creationId xmlns:p14="http://schemas.microsoft.com/office/powerpoint/2010/main" val="176538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grpSp>
        <p:nvGrpSpPr>
          <p:cNvPr id="17" name="図形グループ 16"/>
          <p:cNvGrpSpPr/>
          <p:nvPr/>
        </p:nvGrpSpPr>
        <p:grpSpPr>
          <a:xfrm>
            <a:off x="190500" y="1881501"/>
            <a:ext cx="8794513" cy="4392298"/>
            <a:chOff x="243417" y="2384524"/>
            <a:chExt cx="8898464" cy="3206551"/>
          </a:xfrm>
        </p:grpSpPr>
        <p:sp>
          <p:nvSpPr>
            <p:cNvPr id="18" name="正方形/長方形 17"/>
            <p:cNvSpPr/>
            <p:nvPr/>
          </p:nvSpPr>
          <p:spPr>
            <a:xfrm>
              <a:off x="243417" y="2384524"/>
              <a:ext cx="3948547" cy="2917961"/>
            </a:xfrm>
            <a:prstGeom prst="rect">
              <a:avLst/>
            </a:prstGeom>
            <a:solidFill>
              <a:srgbClr val="FF0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フリーフォーム 19"/>
            <p:cNvSpPr/>
            <p:nvPr/>
          </p:nvSpPr>
          <p:spPr>
            <a:xfrm>
              <a:off x="1041528" y="4773405"/>
              <a:ext cx="3402471" cy="817670"/>
            </a:xfrm>
            <a:custGeom>
              <a:avLst/>
              <a:gdLst>
                <a:gd name="connsiteX0" fmla="*/ 0 w 3402471"/>
                <a:gd name="connsiteY0" fmla="*/ 0 h 817670"/>
                <a:gd name="connsiteX1" fmla="*/ 3402471 w 3402471"/>
                <a:gd name="connsiteY1" fmla="*/ 0 h 817670"/>
                <a:gd name="connsiteX2" fmla="*/ 3402471 w 3402471"/>
                <a:gd name="connsiteY2" fmla="*/ 817670 h 817670"/>
                <a:gd name="connsiteX3" fmla="*/ 0 w 3402471"/>
                <a:gd name="connsiteY3" fmla="*/ 817670 h 817670"/>
                <a:gd name="connsiteX4" fmla="*/ 0 w 3402471"/>
                <a:gd name="connsiteY4" fmla="*/ 0 h 81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2471" h="817670">
                  <a:moveTo>
                    <a:pt x="0" y="0"/>
                  </a:moveTo>
                  <a:lnTo>
                    <a:pt x="3402471" y="0"/>
                  </a:lnTo>
                  <a:lnTo>
                    <a:pt x="3402471" y="817670"/>
                  </a:lnTo>
                  <a:lnTo>
                    <a:pt x="0" y="81767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lvl="0" algn="ctr" defTabSz="2044700">
                <a:lnSpc>
                  <a:spcPct val="90000"/>
                </a:lnSpc>
                <a:spcBef>
                  <a:spcPct val="0"/>
                </a:spcBef>
                <a:spcAft>
                  <a:spcPct val="5000"/>
                </a:spcAft>
              </a:pPr>
              <a:r>
                <a:rPr kumimoji="1" lang="ja-JP" altLang="en-US" sz="4600" kern="1200" dirty="0" smtClean="0"/>
                <a:t>探索</a:t>
              </a:r>
              <a:endParaRPr kumimoji="1" lang="ja-JP" altLang="en-US" sz="4600" kern="1200" dirty="0"/>
            </a:p>
          </p:txBody>
        </p:sp>
        <p:sp>
          <p:nvSpPr>
            <p:cNvPr id="21" name="正方形/長方形 20"/>
            <p:cNvSpPr/>
            <p:nvPr/>
          </p:nvSpPr>
          <p:spPr>
            <a:xfrm>
              <a:off x="4941299" y="2384524"/>
              <a:ext cx="3948547" cy="2917961"/>
            </a:xfrm>
            <a:prstGeom prst="rect">
              <a:avLst/>
            </a:prstGeom>
            <a:solidFill>
              <a:srgbClr val="008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1" name="フリーフォーム 30"/>
            <p:cNvSpPr/>
            <p:nvPr/>
          </p:nvSpPr>
          <p:spPr>
            <a:xfrm>
              <a:off x="5739410" y="4773405"/>
              <a:ext cx="3402471" cy="817670"/>
            </a:xfrm>
            <a:custGeom>
              <a:avLst/>
              <a:gdLst>
                <a:gd name="connsiteX0" fmla="*/ 0 w 3402471"/>
                <a:gd name="connsiteY0" fmla="*/ 0 h 817670"/>
                <a:gd name="connsiteX1" fmla="*/ 3402471 w 3402471"/>
                <a:gd name="connsiteY1" fmla="*/ 0 h 817670"/>
                <a:gd name="connsiteX2" fmla="*/ 3402471 w 3402471"/>
                <a:gd name="connsiteY2" fmla="*/ 817670 h 817670"/>
                <a:gd name="connsiteX3" fmla="*/ 0 w 3402471"/>
                <a:gd name="connsiteY3" fmla="*/ 817670 h 817670"/>
                <a:gd name="connsiteX4" fmla="*/ 0 w 3402471"/>
                <a:gd name="connsiteY4" fmla="*/ 0 h 81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2471" h="817670">
                  <a:moveTo>
                    <a:pt x="0" y="0"/>
                  </a:moveTo>
                  <a:lnTo>
                    <a:pt x="3402471" y="0"/>
                  </a:lnTo>
                  <a:lnTo>
                    <a:pt x="3402471" y="817670"/>
                  </a:lnTo>
                  <a:lnTo>
                    <a:pt x="0" y="81767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lvl="0" algn="ctr" defTabSz="2044700">
                <a:lnSpc>
                  <a:spcPct val="90000"/>
                </a:lnSpc>
                <a:spcBef>
                  <a:spcPct val="0"/>
                </a:spcBef>
                <a:spcAft>
                  <a:spcPct val="5000"/>
                </a:spcAft>
              </a:pPr>
              <a:r>
                <a:rPr kumimoji="1" lang="ja-JP" altLang="en-US" sz="4600" kern="1200" dirty="0" smtClean="0"/>
                <a:t>実行</a:t>
              </a:r>
              <a:endParaRPr kumimoji="1" lang="ja-JP" altLang="en-US" sz="4600" kern="1200" dirty="0"/>
            </a:p>
          </p:txBody>
        </p:sp>
      </p:grpSp>
      <p:grpSp>
        <p:nvGrpSpPr>
          <p:cNvPr id="52" name="図形グループ 51"/>
          <p:cNvGrpSpPr/>
          <p:nvPr/>
        </p:nvGrpSpPr>
        <p:grpSpPr>
          <a:xfrm>
            <a:off x="253475" y="2112187"/>
            <a:ext cx="8457047" cy="2903212"/>
            <a:chOff x="337863" y="2476499"/>
            <a:chExt cx="8457047" cy="2903212"/>
          </a:xfrm>
        </p:grpSpPr>
        <p:grpSp>
          <p:nvGrpSpPr>
            <p:cNvPr id="53" name="図形グループ 52"/>
            <p:cNvGrpSpPr/>
            <p:nvPr/>
          </p:nvGrpSpPr>
          <p:grpSpPr>
            <a:xfrm>
              <a:off x="337863" y="2476499"/>
              <a:ext cx="4544041" cy="2903212"/>
              <a:chOff x="337863" y="2476499"/>
              <a:chExt cx="4544041" cy="2903212"/>
            </a:xfrm>
          </p:grpSpPr>
          <p:sp>
            <p:nvSpPr>
              <p:cNvPr id="62" name="フリーフォーム 61"/>
              <p:cNvSpPr/>
              <p:nvPr/>
            </p:nvSpPr>
            <p:spPr>
              <a:xfrm>
                <a:off x="1994312" y="3205305"/>
                <a:ext cx="596949" cy="396588"/>
              </a:xfrm>
              <a:custGeom>
                <a:avLst/>
                <a:gdLst>
                  <a:gd name="connsiteX0" fmla="*/ 0 w 596949"/>
                  <a:gd name="connsiteY0" fmla="*/ 59488 h 396588"/>
                  <a:gd name="connsiteX1" fmla="*/ 398655 w 596949"/>
                  <a:gd name="connsiteY1" fmla="*/ 59488 h 396588"/>
                  <a:gd name="connsiteX2" fmla="*/ 398655 w 596949"/>
                  <a:gd name="connsiteY2" fmla="*/ 0 h 396588"/>
                  <a:gd name="connsiteX3" fmla="*/ 596949 w 596949"/>
                  <a:gd name="connsiteY3" fmla="*/ 198294 h 396588"/>
                  <a:gd name="connsiteX4" fmla="*/ 398655 w 596949"/>
                  <a:gd name="connsiteY4" fmla="*/ 396588 h 396588"/>
                  <a:gd name="connsiteX5" fmla="*/ 398655 w 596949"/>
                  <a:gd name="connsiteY5" fmla="*/ 337100 h 396588"/>
                  <a:gd name="connsiteX6" fmla="*/ 0 w 596949"/>
                  <a:gd name="connsiteY6" fmla="*/ 337100 h 396588"/>
                  <a:gd name="connsiteX7" fmla="*/ 0 w 596949"/>
                  <a:gd name="connsiteY7" fmla="*/ 59488 h 39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49" h="396588">
                    <a:moveTo>
                      <a:pt x="0" y="59488"/>
                    </a:moveTo>
                    <a:lnTo>
                      <a:pt x="398655" y="59488"/>
                    </a:lnTo>
                    <a:lnTo>
                      <a:pt x="398655" y="0"/>
                    </a:lnTo>
                    <a:lnTo>
                      <a:pt x="596949" y="198294"/>
                    </a:lnTo>
                    <a:lnTo>
                      <a:pt x="398655" y="396588"/>
                    </a:lnTo>
                    <a:lnTo>
                      <a:pt x="398655" y="337100"/>
                    </a:lnTo>
                    <a:lnTo>
                      <a:pt x="0" y="337100"/>
                    </a:lnTo>
                    <a:lnTo>
                      <a:pt x="0" y="5948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3" name="フリーフォーム 62"/>
              <p:cNvSpPr/>
              <p:nvPr/>
            </p:nvSpPr>
            <p:spPr>
              <a:xfrm>
                <a:off x="337863" y="2623577"/>
                <a:ext cx="1585119" cy="1585119"/>
              </a:xfrm>
              <a:custGeom>
                <a:avLst/>
                <a:gdLst>
                  <a:gd name="connsiteX0" fmla="*/ 0 w 1585119"/>
                  <a:gd name="connsiteY0" fmla="*/ 792560 h 1585119"/>
                  <a:gd name="connsiteX1" fmla="*/ 792560 w 1585119"/>
                  <a:gd name="connsiteY1" fmla="*/ 0 h 1585119"/>
                  <a:gd name="connsiteX2" fmla="*/ 1585120 w 1585119"/>
                  <a:gd name="connsiteY2" fmla="*/ 792560 h 1585119"/>
                  <a:gd name="connsiteX3" fmla="*/ 792560 w 1585119"/>
                  <a:gd name="connsiteY3" fmla="*/ 1585120 h 1585119"/>
                  <a:gd name="connsiteX4" fmla="*/ 0 w 1585119"/>
                  <a:gd name="connsiteY4" fmla="*/ 792560 h 158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119" h="1585119">
                    <a:moveTo>
                      <a:pt x="0" y="792560"/>
                    </a:moveTo>
                    <a:cubicBezTo>
                      <a:pt x="0" y="354841"/>
                      <a:pt x="354841" y="0"/>
                      <a:pt x="792560" y="0"/>
                    </a:cubicBezTo>
                    <a:cubicBezTo>
                      <a:pt x="1230279" y="0"/>
                      <a:pt x="1585120" y="354841"/>
                      <a:pt x="1585120" y="792560"/>
                    </a:cubicBezTo>
                    <a:cubicBezTo>
                      <a:pt x="1585120" y="1230279"/>
                      <a:pt x="1230279" y="1585120"/>
                      <a:pt x="792560" y="1585120"/>
                    </a:cubicBezTo>
                    <a:cubicBezTo>
                      <a:pt x="354841" y="1585120"/>
                      <a:pt x="0" y="1230279"/>
                      <a:pt x="0" y="792560"/>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5470" tIns="245470" rIns="245470" bIns="245470" numCol="1" spcCol="1270" anchor="ctr" anchorCtr="0">
                <a:noAutofit/>
              </a:bodyPr>
              <a:lstStyle/>
              <a:p>
                <a:pPr lvl="0" algn="ctr" defTabSz="933450">
                  <a:lnSpc>
                    <a:spcPct val="90000"/>
                  </a:lnSpc>
                  <a:spcBef>
                    <a:spcPct val="0"/>
                  </a:spcBef>
                  <a:spcAft>
                    <a:spcPct val="35000"/>
                  </a:spcAft>
                </a:pPr>
                <a:r>
                  <a:rPr kumimoji="1" lang="ja-JP" altLang="en-US" sz="2100" kern="1200" dirty="0" smtClean="0"/>
                  <a:t>顧客</a:t>
                </a:r>
                <a:r>
                  <a:rPr lang="ja-JP" altLang="en-US" sz="2100" dirty="0" smtClean="0"/>
                  <a:t>発見</a:t>
                </a:r>
                <a:r>
                  <a:rPr kumimoji="1" lang="en-US" altLang="ja-JP" sz="1400" kern="1200" dirty="0" smtClean="0"/>
                  <a:t>(</a:t>
                </a:r>
                <a:r>
                  <a:rPr kumimoji="1" lang="ja-JP" altLang="en-US" sz="1400" kern="1200" dirty="0" smtClean="0"/>
                  <a:t>聞いて検証</a:t>
                </a:r>
                <a:r>
                  <a:rPr kumimoji="1" lang="en-US" altLang="ja-JP" sz="1400" kern="1200" dirty="0" smtClean="0"/>
                  <a:t>)</a:t>
                </a:r>
                <a:endParaRPr kumimoji="1" lang="ja-JP" altLang="en-US" sz="1400" kern="1200" dirty="0"/>
              </a:p>
            </p:txBody>
          </p:sp>
          <p:sp>
            <p:nvSpPr>
              <p:cNvPr id="64" name="フリーフォーム 63"/>
              <p:cNvSpPr/>
              <p:nvPr/>
            </p:nvSpPr>
            <p:spPr>
              <a:xfrm>
                <a:off x="4284955" y="3205305"/>
                <a:ext cx="596949" cy="396588"/>
              </a:xfrm>
              <a:custGeom>
                <a:avLst/>
                <a:gdLst>
                  <a:gd name="connsiteX0" fmla="*/ 0 w 596949"/>
                  <a:gd name="connsiteY0" fmla="*/ 59488 h 396588"/>
                  <a:gd name="connsiteX1" fmla="*/ 398655 w 596949"/>
                  <a:gd name="connsiteY1" fmla="*/ 59488 h 396588"/>
                  <a:gd name="connsiteX2" fmla="*/ 398655 w 596949"/>
                  <a:gd name="connsiteY2" fmla="*/ 0 h 396588"/>
                  <a:gd name="connsiteX3" fmla="*/ 596949 w 596949"/>
                  <a:gd name="connsiteY3" fmla="*/ 198294 h 396588"/>
                  <a:gd name="connsiteX4" fmla="*/ 398655 w 596949"/>
                  <a:gd name="connsiteY4" fmla="*/ 396588 h 396588"/>
                  <a:gd name="connsiteX5" fmla="*/ 398655 w 596949"/>
                  <a:gd name="connsiteY5" fmla="*/ 337100 h 396588"/>
                  <a:gd name="connsiteX6" fmla="*/ 0 w 596949"/>
                  <a:gd name="connsiteY6" fmla="*/ 337100 h 396588"/>
                  <a:gd name="connsiteX7" fmla="*/ 0 w 596949"/>
                  <a:gd name="connsiteY7" fmla="*/ 59488 h 39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49" h="396588">
                    <a:moveTo>
                      <a:pt x="0" y="59488"/>
                    </a:moveTo>
                    <a:lnTo>
                      <a:pt x="398655" y="59488"/>
                    </a:lnTo>
                    <a:lnTo>
                      <a:pt x="398655" y="0"/>
                    </a:lnTo>
                    <a:lnTo>
                      <a:pt x="596949" y="198294"/>
                    </a:lnTo>
                    <a:lnTo>
                      <a:pt x="398655" y="396588"/>
                    </a:lnTo>
                    <a:lnTo>
                      <a:pt x="398655" y="337100"/>
                    </a:lnTo>
                    <a:lnTo>
                      <a:pt x="0" y="337100"/>
                    </a:lnTo>
                    <a:lnTo>
                      <a:pt x="0" y="5948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5" name="フリーフォーム 64"/>
              <p:cNvSpPr/>
              <p:nvPr/>
            </p:nvSpPr>
            <p:spPr>
              <a:xfrm>
                <a:off x="2628506" y="2623577"/>
                <a:ext cx="1585119" cy="1585119"/>
              </a:xfrm>
              <a:custGeom>
                <a:avLst/>
                <a:gdLst>
                  <a:gd name="connsiteX0" fmla="*/ 0 w 1585119"/>
                  <a:gd name="connsiteY0" fmla="*/ 792560 h 1585119"/>
                  <a:gd name="connsiteX1" fmla="*/ 792560 w 1585119"/>
                  <a:gd name="connsiteY1" fmla="*/ 0 h 1585119"/>
                  <a:gd name="connsiteX2" fmla="*/ 1585120 w 1585119"/>
                  <a:gd name="connsiteY2" fmla="*/ 792560 h 1585119"/>
                  <a:gd name="connsiteX3" fmla="*/ 792560 w 1585119"/>
                  <a:gd name="connsiteY3" fmla="*/ 1585120 h 1585119"/>
                  <a:gd name="connsiteX4" fmla="*/ 0 w 1585119"/>
                  <a:gd name="connsiteY4" fmla="*/ 792560 h 158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119" h="1585119">
                    <a:moveTo>
                      <a:pt x="0" y="792560"/>
                    </a:moveTo>
                    <a:cubicBezTo>
                      <a:pt x="0" y="354841"/>
                      <a:pt x="354841" y="0"/>
                      <a:pt x="792560" y="0"/>
                    </a:cubicBezTo>
                    <a:cubicBezTo>
                      <a:pt x="1230279" y="0"/>
                      <a:pt x="1585120" y="354841"/>
                      <a:pt x="1585120" y="792560"/>
                    </a:cubicBezTo>
                    <a:cubicBezTo>
                      <a:pt x="1585120" y="1230279"/>
                      <a:pt x="1230279" y="1585120"/>
                      <a:pt x="792560" y="1585120"/>
                    </a:cubicBezTo>
                    <a:cubicBezTo>
                      <a:pt x="354841" y="1585120"/>
                      <a:pt x="0" y="1230279"/>
                      <a:pt x="0" y="792560"/>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5470" tIns="245470" rIns="245470" bIns="245470" numCol="1" spcCol="1270" anchor="ctr" anchorCtr="0">
                <a:noAutofit/>
              </a:bodyPr>
              <a:lstStyle/>
              <a:p>
                <a:pPr lvl="0" algn="ctr" defTabSz="933450">
                  <a:lnSpc>
                    <a:spcPct val="90000"/>
                  </a:lnSpc>
                  <a:spcBef>
                    <a:spcPct val="0"/>
                  </a:spcBef>
                  <a:spcAft>
                    <a:spcPct val="35000"/>
                  </a:spcAft>
                </a:pPr>
                <a:r>
                  <a:rPr kumimoji="1" lang="ja-JP" altLang="en-US" sz="2100" kern="1200" dirty="0" smtClean="0"/>
                  <a:t>顧客実証</a:t>
                </a:r>
                <a:r>
                  <a:rPr kumimoji="1" lang="en-US" altLang="ja-JP" sz="1400" kern="1200" dirty="0" smtClean="0"/>
                  <a:t>(</a:t>
                </a:r>
                <a:r>
                  <a:rPr kumimoji="1" lang="ja-JP" altLang="en-US" sz="1400" kern="1200" dirty="0" smtClean="0"/>
                  <a:t>売って検証</a:t>
                </a:r>
                <a:r>
                  <a:rPr kumimoji="1" lang="en-US" altLang="ja-JP" sz="1400" kern="1200" dirty="0" smtClean="0"/>
                  <a:t>)</a:t>
                </a:r>
                <a:endParaRPr kumimoji="1" lang="ja-JP" altLang="en-US" sz="1400" kern="1200" dirty="0"/>
              </a:p>
            </p:txBody>
          </p:sp>
          <p:sp>
            <p:nvSpPr>
              <p:cNvPr id="66" name="正方形/長方形 65"/>
              <p:cNvSpPr/>
              <p:nvPr/>
            </p:nvSpPr>
            <p:spPr>
              <a:xfrm>
                <a:off x="1493563" y="4394200"/>
                <a:ext cx="1585119" cy="985511"/>
              </a:xfrm>
              <a:prstGeom prst="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5470" tIns="245470" rIns="245470" bIns="245470" numCol="1" spcCol="1270" anchor="ctr" anchorCtr="0">
                <a:noAutofit/>
              </a:bodyPr>
              <a:lstStyle/>
              <a:p>
                <a:pPr lvl="0" algn="ctr" defTabSz="933450">
                  <a:lnSpc>
                    <a:spcPct val="90000"/>
                  </a:lnSpc>
                  <a:spcBef>
                    <a:spcPct val="0"/>
                  </a:spcBef>
                  <a:spcAft>
                    <a:spcPct val="35000"/>
                  </a:spcAft>
                </a:pPr>
                <a:r>
                  <a:rPr kumimoji="1" lang="ja-JP" altLang="en-US" sz="2100" kern="1200" dirty="0" smtClean="0"/>
                  <a:t>ピボット</a:t>
                </a:r>
                <a:endParaRPr kumimoji="1" lang="en-US" altLang="ja-JP" sz="2100" kern="1200" dirty="0" smtClean="0"/>
              </a:p>
              <a:p>
                <a:pPr lvl="0" algn="ctr" defTabSz="933450">
                  <a:lnSpc>
                    <a:spcPct val="90000"/>
                  </a:lnSpc>
                  <a:spcBef>
                    <a:spcPct val="0"/>
                  </a:spcBef>
                  <a:spcAft>
                    <a:spcPct val="35000"/>
                  </a:spcAft>
                </a:pPr>
                <a:r>
                  <a:rPr kumimoji="1" lang="en-US" altLang="ja-JP" sz="1400" kern="1200" dirty="0" smtClean="0"/>
                  <a:t>(</a:t>
                </a:r>
                <a:r>
                  <a:rPr lang="ja-JP" altLang="en-US" sz="1400" dirty="0" smtClean="0"/>
                  <a:t>軌道修正</a:t>
                </a:r>
                <a:r>
                  <a:rPr kumimoji="1" lang="en-US" altLang="ja-JP" sz="1400" kern="1200" dirty="0" smtClean="0"/>
                  <a:t>)</a:t>
                </a:r>
                <a:endParaRPr kumimoji="1" lang="ja-JP" altLang="en-US" sz="1400" kern="1200" dirty="0"/>
              </a:p>
            </p:txBody>
          </p:sp>
          <p:sp>
            <p:nvSpPr>
              <p:cNvPr id="67" name="右矢印 66"/>
              <p:cNvSpPr/>
              <p:nvPr/>
            </p:nvSpPr>
            <p:spPr>
              <a:xfrm>
                <a:off x="965200" y="2476499"/>
                <a:ext cx="386086" cy="327540"/>
              </a:xfrm>
              <a:prstGeom prst="righ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8" name="左矢印 67"/>
              <p:cNvSpPr/>
              <p:nvPr/>
            </p:nvSpPr>
            <p:spPr>
              <a:xfrm>
                <a:off x="924557" y="4044926"/>
                <a:ext cx="386086" cy="327540"/>
              </a:xfrm>
              <a:prstGeom prst="lef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9" name="屈折矢印 68"/>
              <p:cNvSpPr/>
              <p:nvPr/>
            </p:nvSpPr>
            <p:spPr>
              <a:xfrm rot="16200000" flipH="1">
                <a:off x="3258757" y="4584011"/>
                <a:ext cx="644123" cy="604693"/>
              </a:xfrm>
              <a:prstGeom prst="bentUpArrow">
                <a:avLst>
                  <a:gd name="adj1" fmla="val 25000"/>
                  <a:gd name="adj2" fmla="val 25000"/>
                  <a:gd name="adj3" fmla="val 22872"/>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70" name="屈折矢印 69"/>
              <p:cNvSpPr/>
              <p:nvPr/>
            </p:nvSpPr>
            <p:spPr>
              <a:xfrm flipH="1">
                <a:off x="642849" y="4564294"/>
                <a:ext cx="670103" cy="604693"/>
              </a:xfrm>
              <a:prstGeom prst="bentUpArrow">
                <a:avLst>
                  <a:gd name="adj1" fmla="val 25000"/>
                  <a:gd name="adj2" fmla="val 25000"/>
                  <a:gd name="adj3" fmla="val 22872"/>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71" name="右矢印 70"/>
              <p:cNvSpPr/>
              <p:nvPr/>
            </p:nvSpPr>
            <p:spPr>
              <a:xfrm>
                <a:off x="3276600" y="2495572"/>
                <a:ext cx="386086" cy="327540"/>
              </a:xfrm>
              <a:prstGeom prst="righ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72" name="左矢印 71"/>
              <p:cNvSpPr/>
              <p:nvPr/>
            </p:nvSpPr>
            <p:spPr>
              <a:xfrm>
                <a:off x="3235957" y="4063999"/>
                <a:ext cx="386086" cy="327540"/>
              </a:xfrm>
              <a:prstGeom prst="lef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grpSp>
        <p:grpSp>
          <p:nvGrpSpPr>
            <p:cNvPr id="54" name="図形グループ 53"/>
            <p:cNvGrpSpPr/>
            <p:nvPr/>
          </p:nvGrpSpPr>
          <p:grpSpPr>
            <a:xfrm>
              <a:off x="4919148" y="2501945"/>
              <a:ext cx="3875762" cy="1895967"/>
              <a:chOff x="4919148" y="2501945"/>
              <a:chExt cx="3875762" cy="1895967"/>
            </a:xfrm>
          </p:grpSpPr>
          <p:sp>
            <p:nvSpPr>
              <p:cNvPr id="55" name="フリーフォーム 54"/>
              <p:cNvSpPr/>
              <p:nvPr/>
            </p:nvSpPr>
            <p:spPr>
              <a:xfrm>
                <a:off x="6575598" y="3205305"/>
                <a:ext cx="596949" cy="396588"/>
              </a:xfrm>
              <a:custGeom>
                <a:avLst/>
                <a:gdLst>
                  <a:gd name="connsiteX0" fmla="*/ 0 w 596949"/>
                  <a:gd name="connsiteY0" fmla="*/ 59488 h 396588"/>
                  <a:gd name="connsiteX1" fmla="*/ 398655 w 596949"/>
                  <a:gd name="connsiteY1" fmla="*/ 59488 h 396588"/>
                  <a:gd name="connsiteX2" fmla="*/ 398655 w 596949"/>
                  <a:gd name="connsiteY2" fmla="*/ 0 h 396588"/>
                  <a:gd name="connsiteX3" fmla="*/ 596949 w 596949"/>
                  <a:gd name="connsiteY3" fmla="*/ 198294 h 396588"/>
                  <a:gd name="connsiteX4" fmla="*/ 398655 w 596949"/>
                  <a:gd name="connsiteY4" fmla="*/ 396588 h 396588"/>
                  <a:gd name="connsiteX5" fmla="*/ 398655 w 596949"/>
                  <a:gd name="connsiteY5" fmla="*/ 337100 h 396588"/>
                  <a:gd name="connsiteX6" fmla="*/ 0 w 596949"/>
                  <a:gd name="connsiteY6" fmla="*/ 337100 h 396588"/>
                  <a:gd name="connsiteX7" fmla="*/ 0 w 596949"/>
                  <a:gd name="connsiteY7" fmla="*/ 59488 h 39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49" h="396588">
                    <a:moveTo>
                      <a:pt x="0" y="59488"/>
                    </a:moveTo>
                    <a:lnTo>
                      <a:pt x="398655" y="59488"/>
                    </a:lnTo>
                    <a:lnTo>
                      <a:pt x="398655" y="0"/>
                    </a:lnTo>
                    <a:lnTo>
                      <a:pt x="596949" y="198294"/>
                    </a:lnTo>
                    <a:lnTo>
                      <a:pt x="398655" y="396588"/>
                    </a:lnTo>
                    <a:lnTo>
                      <a:pt x="398655" y="337100"/>
                    </a:lnTo>
                    <a:lnTo>
                      <a:pt x="0" y="337100"/>
                    </a:lnTo>
                    <a:lnTo>
                      <a:pt x="0" y="5948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56" name="フリーフォーム 55"/>
              <p:cNvSpPr/>
              <p:nvPr/>
            </p:nvSpPr>
            <p:spPr>
              <a:xfrm>
                <a:off x="4919148" y="2623577"/>
                <a:ext cx="1585119" cy="1585119"/>
              </a:xfrm>
              <a:custGeom>
                <a:avLst/>
                <a:gdLst>
                  <a:gd name="connsiteX0" fmla="*/ 0 w 1585119"/>
                  <a:gd name="connsiteY0" fmla="*/ 792560 h 1585119"/>
                  <a:gd name="connsiteX1" fmla="*/ 792560 w 1585119"/>
                  <a:gd name="connsiteY1" fmla="*/ 0 h 1585119"/>
                  <a:gd name="connsiteX2" fmla="*/ 1585120 w 1585119"/>
                  <a:gd name="connsiteY2" fmla="*/ 792560 h 1585119"/>
                  <a:gd name="connsiteX3" fmla="*/ 792560 w 1585119"/>
                  <a:gd name="connsiteY3" fmla="*/ 1585120 h 1585119"/>
                  <a:gd name="connsiteX4" fmla="*/ 0 w 1585119"/>
                  <a:gd name="connsiteY4" fmla="*/ 792560 h 158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119" h="1585119">
                    <a:moveTo>
                      <a:pt x="0" y="792560"/>
                    </a:moveTo>
                    <a:cubicBezTo>
                      <a:pt x="0" y="354841"/>
                      <a:pt x="354841" y="0"/>
                      <a:pt x="792560" y="0"/>
                    </a:cubicBezTo>
                    <a:cubicBezTo>
                      <a:pt x="1230279" y="0"/>
                      <a:pt x="1585120" y="354841"/>
                      <a:pt x="1585120" y="792560"/>
                    </a:cubicBezTo>
                    <a:cubicBezTo>
                      <a:pt x="1585120" y="1230279"/>
                      <a:pt x="1230279" y="1585120"/>
                      <a:pt x="792560" y="1585120"/>
                    </a:cubicBezTo>
                    <a:cubicBezTo>
                      <a:pt x="354841" y="1585120"/>
                      <a:pt x="0" y="1230279"/>
                      <a:pt x="0" y="792560"/>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4835" tIns="244835" rIns="244835" bIns="244835" numCol="1" spcCol="1270" anchor="ctr" anchorCtr="0">
                <a:noAutofit/>
              </a:bodyPr>
              <a:lstStyle/>
              <a:p>
                <a:pPr lvl="0" algn="ctr" defTabSz="889000">
                  <a:lnSpc>
                    <a:spcPct val="90000"/>
                  </a:lnSpc>
                  <a:spcBef>
                    <a:spcPct val="0"/>
                  </a:spcBef>
                  <a:spcAft>
                    <a:spcPct val="35000"/>
                  </a:spcAft>
                </a:pPr>
                <a:r>
                  <a:rPr kumimoji="1" lang="ja-JP" altLang="en-US" sz="2000" kern="1200" dirty="0" smtClean="0"/>
                  <a:t>顧客開拓</a:t>
                </a:r>
                <a:r>
                  <a:rPr kumimoji="1" lang="en-US" altLang="ja-JP" sz="1400" kern="1200" dirty="0" smtClean="0"/>
                  <a:t>(</a:t>
                </a:r>
                <a:r>
                  <a:rPr kumimoji="1" lang="ja-JP" altLang="en-US" sz="1400" kern="1200" dirty="0" smtClean="0"/>
                  <a:t>リーチを検証</a:t>
                </a:r>
                <a:r>
                  <a:rPr kumimoji="1" lang="en-US" altLang="ja-JP" sz="1400" kern="1200" dirty="0" smtClean="0"/>
                  <a:t>)</a:t>
                </a:r>
                <a:endParaRPr kumimoji="1" lang="ja-JP" altLang="en-US" sz="1400" kern="1200" dirty="0"/>
              </a:p>
            </p:txBody>
          </p:sp>
          <p:sp>
            <p:nvSpPr>
              <p:cNvPr id="57" name="フリーフォーム 56"/>
              <p:cNvSpPr/>
              <p:nvPr/>
            </p:nvSpPr>
            <p:spPr>
              <a:xfrm>
                <a:off x="7209791" y="2623577"/>
                <a:ext cx="1585119" cy="1585119"/>
              </a:xfrm>
              <a:custGeom>
                <a:avLst/>
                <a:gdLst>
                  <a:gd name="connsiteX0" fmla="*/ 0 w 1585119"/>
                  <a:gd name="connsiteY0" fmla="*/ 792560 h 1585119"/>
                  <a:gd name="connsiteX1" fmla="*/ 792560 w 1585119"/>
                  <a:gd name="connsiteY1" fmla="*/ 0 h 1585119"/>
                  <a:gd name="connsiteX2" fmla="*/ 1585120 w 1585119"/>
                  <a:gd name="connsiteY2" fmla="*/ 792560 h 1585119"/>
                  <a:gd name="connsiteX3" fmla="*/ 792560 w 1585119"/>
                  <a:gd name="connsiteY3" fmla="*/ 1585120 h 1585119"/>
                  <a:gd name="connsiteX4" fmla="*/ 0 w 1585119"/>
                  <a:gd name="connsiteY4" fmla="*/ 792560 h 158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119" h="1585119">
                    <a:moveTo>
                      <a:pt x="0" y="792560"/>
                    </a:moveTo>
                    <a:cubicBezTo>
                      <a:pt x="0" y="354841"/>
                      <a:pt x="354841" y="0"/>
                      <a:pt x="792560" y="0"/>
                    </a:cubicBezTo>
                    <a:cubicBezTo>
                      <a:pt x="1230279" y="0"/>
                      <a:pt x="1585120" y="354841"/>
                      <a:pt x="1585120" y="792560"/>
                    </a:cubicBezTo>
                    <a:cubicBezTo>
                      <a:pt x="1585120" y="1230279"/>
                      <a:pt x="1230279" y="1585120"/>
                      <a:pt x="792560" y="1585120"/>
                    </a:cubicBezTo>
                    <a:cubicBezTo>
                      <a:pt x="354841" y="1585120"/>
                      <a:pt x="0" y="1230279"/>
                      <a:pt x="0" y="792560"/>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4200" tIns="244200" rIns="244200" bIns="244200" numCol="1" spcCol="1270" anchor="ctr" anchorCtr="0">
                <a:noAutofit/>
              </a:bodyPr>
              <a:lstStyle/>
              <a:p>
                <a:pPr lvl="0" algn="ctr" defTabSz="844550">
                  <a:lnSpc>
                    <a:spcPct val="90000"/>
                  </a:lnSpc>
                  <a:spcBef>
                    <a:spcPct val="0"/>
                  </a:spcBef>
                  <a:spcAft>
                    <a:spcPct val="35000"/>
                  </a:spcAft>
                </a:pPr>
                <a:r>
                  <a:rPr kumimoji="1" lang="ja-JP" altLang="en-US" sz="1900" kern="1200" dirty="0" smtClean="0"/>
                  <a:t>組織構築</a:t>
                </a:r>
                <a:r>
                  <a:rPr kumimoji="1" lang="en-US" altLang="ja-JP" sz="1400" kern="1200" dirty="0" smtClean="0"/>
                  <a:t>(</a:t>
                </a:r>
                <a:r>
                  <a:rPr kumimoji="1" lang="ja-JP" altLang="en-US" sz="1400" kern="1200" dirty="0" smtClean="0"/>
                  <a:t>本格拡大</a:t>
                </a:r>
                <a:r>
                  <a:rPr kumimoji="1" lang="en-US" altLang="ja-JP" sz="1400" kern="1200" dirty="0" smtClean="0"/>
                  <a:t>)</a:t>
                </a:r>
                <a:endParaRPr kumimoji="1" lang="ja-JP" altLang="en-US" sz="1400" kern="1200" dirty="0"/>
              </a:p>
            </p:txBody>
          </p:sp>
          <p:sp>
            <p:nvSpPr>
              <p:cNvPr id="58" name="右矢印 57"/>
              <p:cNvSpPr/>
              <p:nvPr/>
            </p:nvSpPr>
            <p:spPr>
              <a:xfrm>
                <a:off x="5486400" y="2501945"/>
                <a:ext cx="386086" cy="327540"/>
              </a:xfrm>
              <a:prstGeom prst="righ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59" name="左矢印 58"/>
              <p:cNvSpPr/>
              <p:nvPr/>
            </p:nvSpPr>
            <p:spPr>
              <a:xfrm>
                <a:off x="5445757" y="4070372"/>
                <a:ext cx="386086" cy="327540"/>
              </a:xfrm>
              <a:prstGeom prst="lef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0" name="右矢印 59"/>
              <p:cNvSpPr/>
              <p:nvPr/>
            </p:nvSpPr>
            <p:spPr>
              <a:xfrm>
                <a:off x="7797800" y="2501945"/>
                <a:ext cx="386086" cy="327540"/>
              </a:xfrm>
              <a:prstGeom prst="righ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sp>
            <p:nvSpPr>
              <p:cNvPr id="61" name="左矢印 60"/>
              <p:cNvSpPr/>
              <p:nvPr/>
            </p:nvSpPr>
            <p:spPr>
              <a:xfrm>
                <a:off x="7757157" y="4070372"/>
                <a:ext cx="386086" cy="327540"/>
              </a:xfrm>
              <a:prstGeom prst="leftArrow">
                <a:avLst/>
              </a:prstGeom>
              <a:solidFill>
                <a:schemeClr val="bg1">
                  <a:lumMod val="85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4957" tIns="70918" rIns="161667" bIns="70918" numCol="1" spcCol="1270" anchor="ctr" anchorCtr="0">
                <a:noAutofit/>
              </a:bodyPr>
              <a:lstStyle/>
              <a:p>
                <a:pPr lvl="0" algn="ctr" defTabSz="800100">
                  <a:lnSpc>
                    <a:spcPct val="90000"/>
                  </a:lnSpc>
                  <a:spcBef>
                    <a:spcPct val="0"/>
                  </a:spcBef>
                  <a:spcAft>
                    <a:spcPct val="35000"/>
                  </a:spcAft>
                </a:pPr>
                <a:endParaRPr kumimoji="1" lang="ja-JP" altLang="en-US" sz="1800" kern="1200" dirty="0"/>
              </a:p>
            </p:txBody>
          </p:sp>
        </p:grpSp>
      </p:grpSp>
    </p:spTree>
    <p:extLst>
      <p:ext uri="{BB962C8B-B14F-4D97-AF65-F5344CB8AC3E}">
        <p14:creationId xmlns:p14="http://schemas.microsoft.com/office/powerpoint/2010/main" val="265075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r>
              <a:rPr lang="en-US" altLang="ja-JP" dirty="0"/>
              <a:t>Steve Blank </a:t>
            </a:r>
            <a:r>
              <a:rPr lang="ja-JP" altLang="en-US" dirty="0" smtClean="0"/>
              <a:t>曰く</a:t>
            </a:r>
            <a:endParaRPr lang="en-US" altLang="en-US" dirty="0" smtClean="0"/>
          </a:p>
          <a:p>
            <a:endParaRPr lang="en-US" altLang="en-US" dirty="0"/>
          </a:p>
          <a:p>
            <a:r>
              <a:rPr lang="en-US" altLang="en-US" dirty="0" smtClean="0"/>
              <a:t>No </a:t>
            </a:r>
            <a:r>
              <a:rPr lang="en-US" altLang="en-US" dirty="0"/>
              <a:t>Business Plan Survives First Contact with Customers. So Use a Business Model Canvas.</a:t>
            </a:r>
            <a:br>
              <a:rPr lang="en-US" altLang="en-US" dirty="0"/>
            </a:br>
            <a:r>
              <a:rPr lang="en-US" altLang="en-US" dirty="0"/>
              <a:t>(</a:t>
            </a:r>
            <a:r>
              <a:rPr lang="ja-JP" altLang="en-US" dirty="0"/>
              <a:t>どんなビジネスプランも最初の顧客との接触がなければ生き残れない。だからビジネスモデルキャンバスを使え</a:t>
            </a:r>
            <a:r>
              <a:rPr lang="en-US" altLang="en-US" dirty="0" smtClean="0"/>
              <a:t>)</a:t>
            </a:r>
          </a:p>
          <a:p>
            <a:r>
              <a:rPr lang="en-US" altLang="ja-JP" dirty="0" smtClean="0"/>
              <a:t>『</a:t>
            </a:r>
            <a:r>
              <a:rPr lang="en-US" altLang="ja-JP" dirty="0"/>
              <a:t>The Startup Owner’s Manual: The Step-By-Step Guide for Building a Great Company』 </a:t>
            </a:r>
            <a:endParaRPr lang="en-US" altLang="en-US" dirty="0" smtClean="0"/>
          </a:p>
          <a:p>
            <a:endParaRPr lang="en-US" altLang="en-US" dirty="0"/>
          </a:p>
          <a:p>
            <a:endParaRPr kumimoji="1" lang="ja-JP" altLang="en-US" dirty="0"/>
          </a:p>
        </p:txBody>
      </p:sp>
    </p:spTree>
    <p:extLst>
      <p:ext uri="{BB962C8B-B14F-4D97-AF65-F5344CB8AC3E}">
        <p14:creationId xmlns:p14="http://schemas.microsoft.com/office/powerpoint/2010/main" val="51431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検証する</a:t>
            </a:r>
            <a:endParaRPr kumimoji="1" lang="en-US" altLang="ja-JP" dirty="0" smtClean="0"/>
          </a:p>
          <a:p>
            <a:pPr lvl="1"/>
            <a:r>
              <a:rPr lang="ja-JP" altLang="en-US" dirty="0" smtClean="0"/>
              <a:t>ビジネスモデルを検証する</a:t>
            </a:r>
            <a:endParaRPr kumimoji="1" lang="ja-JP" altLang="en-US" dirty="0"/>
          </a:p>
        </p:txBody>
      </p:sp>
      <p:grpSp>
        <p:nvGrpSpPr>
          <p:cNvPr id="4" name="図形グループ 3"/>
          <p:cNvGrpSpPr/>
          <p:nvPr/>
        </p:nvGrpSpPr>
        <p:grpSpPr>
          <a:xfrm>
            <a:off x="5270182" y="4253099"/>
            <a:ext cx="3616524" cy="2488009"/>
            <a:chOff x="71437" y="1410891"/>
            <a:chExt cx="8992196" cy="5197078"/>
          </a:xfrm>
        </p:grpSpPr>
        <p:sp>
          <p:nvSpPr>
            <p:cNvPr id="5" name="AutoShape 3"/>
            <p:cNvSpPr>
              <a:spLocks/>
            </p:cNvSpPr>
            <p:nvPr/>
          </p:nvSpPr>
          <p:spPr bwMode="auto">
            <a:xfrm>
              <a:off x="9822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482328"/>
              <a:ext cx="1830586"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AutoShape 6"/>
            <p:cNvSpPr>
              <a:spLocks/>
            </p:cNvSpPr>
            <p:nvPr/>
          </p:nvSpPr>
          <p:spPr bwMode="auto">
            <a:xfrm>
              <a:off x="725983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7" y="1482328"/>
              <a:ext cx="1830586" cy="3696891"/>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9" name="AutoShape 9"/>
            <p:cNvSpPr>
              <a:spLocks/>
            </p:cNvSpPr>
            <p:nvPr/>
          </p:nvSpPr>
          <p:spPr bwMode="auto">
            <a:xfrm>
              <a:off x="3679031"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42" y="1482328"/>
              <a:ext cx="1830586" cy="3696891"/>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1" name="AutoShape 12"/>
            <p:cNvSpPr>
              <a:spLocks/>
            </p:cNvSpPr>
            <p:nvPr/>
          </p:nvSpPr>
          <p:spPr bwMode="auto">
            <a:xfrm>
              <a:off x="4572000"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11" y="5143500"/>
              <a:ext cx="4509492" cy="1464469"/>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pic>
        <p:sp>
          <p:nvSpPr>
            <p:cNvPr id="13" name="AutoShape 15"/>
            <p:cNvSpPr>
              <a:spLocks/>
            </p:cNvSpPr>
            <p:nvPr/>
          </p:nvSpPr>
          <p:spPr bwMode="auto">
            <a:xfrm>
              <a:off x="98227"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5143500"/>
              <a:ext cx="4509492" cy="146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5" name="AutoShape 18"/>
            <p:cNvSpPr>
              <a:spLocks/>
            </p:cNvSpPr>
            <p:nvPr/>
          </p:nvSpPr>
          <p:spPr bwMode="auto">
            <a:xfrm>
              <a:off x="5464969"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3312914"/>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7" name="AutoShape 21"/>
            <p:cNvSpPr>
              <a:spLocks/>
            </p:cNvSpPr>
            <p:nvPr/>
          </p:nvSpPr>
          <p:spPr bwMode="auto">
            <a:xfrm>
              <a:off x="5464969"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8"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1482328"/>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9" name="AutoShape 24"/>
            <p:cNvSpPr>
              <a:spLocks/>
            </p:cNvSpPr>
            <p:nvPr/>
          </p:nvSpPr>
          <p:spPr bwMode="auto">
            <a:xfrm>
              <a:off x="1884164"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312914"/>
              <a:ext cx="1830586" cy="1866305"/>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pic>
        <p:sp>
          <p:nvSpPr>
            <p:cNvPr id="21" name="AutoShape 27"/>
            <p:cNvSpPr>
              <a:spLocks/>
            </p:cNvSpPr>
            <p:nvPr/>
          </p:nvSpPr>
          <p:spPr bwMode="auto">
            <a:xfrm>
              <a:off x="1884164"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2"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482328"/>
              <a:ext cx="183058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3" y="520600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554" y="519707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49" y="3373189"/>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2" y="337542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34"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1539"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5237" y="156381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091" y="155823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1410891"/>
              <a:ext cx="491133"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47" name="図形グループ 46"/>
          <p:cNvGrpSpPr/>
          <p:nvPr/>
        </p:nvGrpSpPr>
        <p:grpSpPr>
          <a:xfrm>
            <a:off x="4203558" y="2818070"/>
            <a:ext cx="4672374" cy="1278519"/>
            <a:chOff x="458425" y="2645780"/>
            <a:chExt cx="8227149" cy="2391663"/>
          </a:xfrm>
        </p:grpSpPr>
        <p:sp>
          <p:nvSpPr>
            <p:cNvPr id="48" name="フリーフォーム 47"/>
            <p:cNvSpPr/>
            <p:nvPr/>
          </p:nvSpPr>
          <p:spPr>
            <a:xfrm>
              <a:off x="458425"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49" name="Shape 48"/>
            <p:cNvSpPr/>
            <p:nvPr/>
          </p:nvSpPr>
          <p:spPr>
            <a:xfrm>
              <a:off x="1213139"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0" name="フリーフォーム 49"/>
            <p:cNvSpPr/>
            <p:nvPr/>
          </p:nvSpPr>
          <p:spPr>
            <a:xfrm>
              <a:off x="754849"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集める</a:t>
              </a:r>
              <a:endParaRPr kumimoji="1" lang="ja-JP" altLang="en-US" sz="800" kern="1200" dirty="0"/>
            </a:p>
          </p:txBody>
        </p:sp>
        <p:sp>
          <p:nvSpPr>
            <p:cNvPr id="51" name="フリーフォーム 50"/>
            <p:cNvSpPr/>
            <p:nvPr/>
          </p:nvSpPr>
          <p:spPr>
            <a:xfrm>
              <a:off x="214468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FF0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2" name="環状矢印 51"/>
            <p:cNvSpPr/>
            <p:nvPr/>
          </p:nvSpPr>
          <p:spPr>
            <a:xfrm>
              <a:off x="2888280"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3" name="フリーフォーム 52"/>
            <p:cNvSpPr/>
            <p:nvPr/>
          </p:nvSpPr>
          <p:spPr>
            <a:xfrm>
              <a:off x="2441106"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4" name="フリーフォーム 53"/>
            <p:cNvSpPr/>
            <p:nvPr/>
          </p:nvSpPr>
          <p:spPr>
            <a:xfrm>
              <a:off x="3830938"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5" name="Shape 54"/>
            <p:cNvSpPr/>
            <p:nvPr/>
          </p:nvSpPr>
          <p:spPr>
            <a:xfrm>
              <a:off x="4585652"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6" name="フリーフォーム 55"/>
            <p:cNvSpPr/>
            <p:nvPr/>
          </p:nvSpPr>
          <p:spPr>
            <a:xfrm>
              <a:off x="4127362"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7" name="フリーフォーム 56"/>
            <p:cNvSpPr/>
            <p:nvPr/>
          </p:nvSpPr>
          <p:spPr>
            <a:xfrm>
              <a:off x="5517194"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8" name="環状矢印 57"/>
            <p:cNvSpPr/>
            <p:nvPr/>
          </p:nvSpPr>
          <p:spPr>
            <a:xfrm>
              <a:off x="6260793"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9" name="フリーフォーム 58"/>
            <p:cNvSpPr/>
            <p:nvPr/>
          </p:nvSpPr>
          <p:spPr>
            <a:xfrm>
              <a:off x="5813619"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再検証する</a:t>
              </a:r>
              <a:endParaRPr kumimoji="1" lang="ja-JP" altLang="en-US" sz="800" kern="1200" dirty="0"/>
            </a:p>
          </p:txBody>
        </p:sp>
        <p:sp>
          <p:nvSpPr>
            <p:cNvPr id="60" name="フリーフォーム 59"/>
            <p:cNvSpPr/>
            <p:nvPr/>
          </p:nvSpPr>
          <p:spPr>
            <a:xfrm>
              <a:off x="720345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61" name="フリーフォーム 60"/>
            <p:cNvSpPr/>
            <p:nvPr/>
          </p:nvSpPr>
          <p:spPr>
            <a:xfrm>
              <a:off x="7499875"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判定する</a:t>
              </a:r>
              <a:endParaRPr kumimoji="1" lang="ja-JP" altLang="en-US" sz="800" kern="1200" dirty="0"/>
            </a:p>
          </p:txBody>
        </p:sp>
      </p:grpSp>
    </p:spTree>
    <p:extLst>
      <p:ext uri="{BB962C8B-B14F-4D97-AF65-F5344CB8AC3E}">
        <p14:creationId xmlns:p14="http://schemas.microsoft.com/office/powerpoint/2010/main" val="75319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検証する</a:t>
            </a:r>
            <a:endParaRPr kumimoji="1" lang="en-US" altLang="ja-JP" dirty="0" smtClean="0"/>
          </a:p>
          <a:p>
            <a:pPr lvl="1"/>
            <a:r>
              <a:rPr lang="ja-JP" altLang="en-US" dirty="0" smtClean="0"/>
              <a:t>収益モデルを検証する</a:t>
            </a:r>
            <a:endParaRPr kumimoji="1" lang="ja-JP" altLang="en-US" dirty="0"/>
          </a:p>
        </p:txBody>
      </p:sp>
      <p:grpSp>
        <p:nvGrpSpPr>
          <p:cNvPr id="4" name="図形グループ 3"/>
          <p:cNvGrpSpPr/>
          <p:nvPr/>
        </p:nvGrpSpPr>
        <p:grpSpPr>
          <a:xfrm>
            <a:off x="5270182" y="4253099"/>
            <a:ext cx="3616524" cy="2488009"/>
            <a:chOff x="71437" y="1410891"/>
            <a:chExt cx="8992196" cy="5197078"/>
          </a:xfrm>
        </p:grpSpPr>
        <p:sp>
          <p:nvSpPr>
            <p:cNvPr id="5" name="AutoShape 3"/>
            <p:cNvSpPr>
              <a:spLocks/>
            </p:cNvSpPr>
            <p:nvPr/>
          </p:nvSpPr>
          <p:spPr bwMode="auto">
            <a:xfrm>
              <a:off x="9822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482328"/>
              <a:ext cx="1830586"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AutoShape 6"/>
            <p:cNvSpPr>
              <a:spLocks/>
            </p:cNvSpPr>
            <p:nvPr/>
          </p:nvSpPr>
          <p:spPr bwMode="auto">
            <a:xfrm>
              <a:off x="725983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7"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9" name="AutoShape 9"/>
            <p:cNvSpPr>
              <a:spLocks/>
            </p:cNvSpPr>
            <p:nvPr/>
          </p:nvSpPr>
          <p:spPr bwMode="auto">
            <a:xfrm>
              <a:off x="3679031"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42"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1" name="AutoShape 12"/>
            <p:cNvSpPr>
              <a:spLocks/>
            </p:cNvSpPr>
            <p:nvPr/>
          </p:nvSpPr>
          <p:spPr bwMode="auto">
            <a:xfrm>
              <a:off x="4572000"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11"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3" name="AutoShape 15"/>
            <p:cNvSpPr>
              <a:spLocks/>
            </p:cNvSpPr>
            <p:nvPr/>
          </p:nvSpPr>
          <p:spPr bwMode="auto">
            <a:xfrm>
              <a:off x="98227"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5" name="AutoShape 18"/>
            <p:cNvSpPr>
              <a:spLocks/>
            </p:cNvSpPr>
            <p:nvPr/>
          </p:nvSpPr>
          <p:spPr bwMode="auto">
            <a:xfrm>
              <a:off x="5464969"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3312914"/>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7" name="AutoShape 21"/>
            <p:cNvSpPr>
              <a:spLocks/>
            </p:cNvSpPr>
            <p:nvPr/>
          </p:nvSpPr>
          <p:spPr bwMode="auto">
            <a:xfrm>
              <a:off x="5464969"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8"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1482328"/>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9" name="AutoShape 24"/>
            <p:cNvSpPr>
              <a:spLocks/>
            </p:cNvSpPr>
            <p:nvPr/>
          </p:nvSpPr>
          <p:spPr bwMode="auto">
            <a:xfrm>
              <a:off x="1884164"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312914"/>
              <a:ext cx="1830586" cy="1866305"/>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pic>
        <p:sp>
          <p:nvSpPr>
            <p:cNvPr id="21" name="AutoShape 27"/>
            <p:cNvSpPr>
              <a:spLocks/>
            </p:cNvSpPr>
            <p:nvPr/>
          </p:nvSpPr>
          <p:spPr bwMode="auto">
            <a:xfrm>
              <a:off x="1884164"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2"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482328"/>
              <a:ext cx="183058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3" y="520600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554" y="519707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49" y="3373189"/>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2" y="337542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34"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1539"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5237" y="156381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091" y="155823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1410891"/>
              <a:ext cx="491133"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47" name="図形グループ 46"/>
          <p:cNvGrpSpPr/>
          <p:nvPr/>
        </p:nvGrpSpPr>
        <p:grpSpPr>
          <a:xfrm>
            <a:off x="4203558" y="2818070"/>
            <a:ext cx="4672374" cy="1278519"/>
            <a:chOff x="458425" y="2645780"/>
            <a:chExt cx="8227149" cy="2391663"/>
          </a:xfrm>
        </p:grpSpPr>
        <p:sp>
          <p:nvSpPr>
            <p:cNvPr id="48" name="フリーフォーム 47"/>
            <p:cNvSpPr/>
            <p:nvPr/>
          </p:nvSpPr>
          <p:spPr>
            <a:xfrm>
              <a:off x="458425"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49" name="Shape 48"/>
            <p:cNvSpPr/>
            <p:nvPr/>
          </p:nvSpPr>
          <p:spPr>
            <a:xfrm>
              <a:off x="1213139"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0" name="フリーフォーム 49"/>
            <p:cNvSpPr/>
            <p:nvPr/>
          </p:nvSpPr>
          <p:spPr>
            <a:xfrm>
              <a:off x="754849"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集める</a:t>
              </a:r>
              <a:endParaRPr kumimoji="1" lang="ja-JP" altLang="en-US" sz="800" kern="1200" dirty="0"/>
            </a:p>
          </p:txBody>
        </p:sp>
        <p:sp>
          <p:nvSpPr>
            <p:cNvPr id="51" name="フリーフォーム 50"/>
            <p:cNvSpPr/>
            <p:nvPr/>
          </p:nvSpPr>
          <p:spPr>
            <a:xfrm>
              <a:off x="214468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2" name="環状矢印 51"/>
            <p:cNvSpPr/>
            <p:nvPr/>
          </p:nvSpPr>
          <p:spPr>
            <a:xfrm>
              <a:off x="2888280"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3" name="フリーフォーム 52"/>
            <p:cNvSpPr/>
            <p:nvPr/>
          </p:nvSpPr>
          <p:spPr>
            <a:xfrm>
              <a:off x="2441106"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4" name="フリーフォーム 53"/>
            <p:cNvSpPr/>
            <p:nvPr/>
          </p:nvSpPr>
          <p:spPr>
            <a:xfrm>
              <a:off x="3830938"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FF0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5" name="Shape 54"/>
            <p:cNvSpPr/>
            <p:nvPr/>
          </p:nvSpPr>
          <p:spPr>
            <a:xfrm>
              <a:off x="4585652"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6" name="フリーフォーム 55"/>
            <p:cNvSpPr/>
            <p:nvPr/>
          </p:nvSpPr>
          <p:spPr>
            <a:xfrm>
              <a:off x="4127362"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7" name="フリーフォーム 56"/>
            <p:cNvSpPr/>
            <p:nvPr/>
          </p:nvSpPr>
          <p:spPr>
            <a:xfrm>
              <a:off x="5517194"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8" name="環状矢印 57"/>
            <p:cNvSpPr/>
            <p:nvPr/>
          </p:nvSpPr>
          <p:spPr>
            <a:xfrm>
              <a:off x="6260793"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9" name="フリーフォーム 58"/>
            <p:cNvSpPr/>
            <p:nvPr/>
          </p:nvSpPr>
          <p:spPr>
            <a:xfrm>
              <a:off x="5813619"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再検証する</a:t>
              </a:r>
              <a:endParaRPr kumimoji="1" lang="ja-JP" altLang="en-US" sz="800" kern="1200" dirty="0"/>
            </a:p>
          </p:txBody>
        </p:sp>
        <p:sp>
          <p:nvSpPr>
            <p:cNvPr id="60" name="フリーフォーム 59"/>
            <p:cNvSpPr/>
            <p:nvPr/>
          </p:nvSpPr>
          <p:spPr>
            <a:xfrm>
              <a:off x="720345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61" name="フリーフォーム 60"/>
            <p:cNvSpPr/>
            <p:nvPr/>
          </p:nvSpPr>
          <p:spPr>
            <a:xfrm>
              <a:off x="7499875"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判定する</a:t>
              </a:r>
              <a:endParaRPr kumimoji="1" lang="ja-JP" altLang="en-US" sz="800" kern="1200" dirty="0"/>
            </a:p>
          </p:txBody>
        </p:sp>
      </p:grpSp>
    </p:spTree>
    <p:extLst>
      <p:ext uri="{BB962C8B-B14F-4D97-AF65-F5344CB8AC3E}">
        <p14:creationId xmlns:p14="http://schemas.microsoft.com/office/powerpoint/2010/main" val="153763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図形グループ 46"/>
          <p:cNvGrpSpPr/>
          <p:nvPr/>
        </p:nvGrpSpPr>
        <p:grpSpPr>
          <a:xfrm>
            <a:off x="4203558" y="2818070"/>
            <a:ext cx="4672374" cy="1278519"/>
            <a:chOff x="458425" y="2645780"/>
            <a:chExt cx="8227149" cy="2391663"/>
          </a:xfrm>
        </p:grpSpPr>
        <p:sp>
          <p:nvSpPr>
            <p:cNvPr id="48" name="フリーフォーム 47"/>
            <p:cNvSpPr/>
            <p:nvPr/>
          </p:nvSpPr>
          <p:spPr>
            <a:xfrm>
              <a:off x="458425"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49" name="Shape 48"/>
            <p:cNvSpPr/>
            <p:nvPr/>
          </p:nvSpPr>
          <p:spPr>
            <a:xfrm>
              <a:off x="1213139"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0" name="フリーフォーム 49"/>
            <p:cNvSpPr/>
            <p:nvPr/>
          </p:nvSpPr>
          <p:spPr>
            <a:xfrm>
              <a:off x="754849"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集める</a:t>
              </a:r>
              <a:endParaRPr kumimoji="1" lang="ja-JP" altLang="en-US" sz="800" kern="1200" dirty="0"/>
            </a:p>
          </p:txBody>
        </p:sp>
        <p:sp>
          <p:nvSpPr>
            <p:cNvPr id="51" name="フリーフォーム 50"/>
            <p:cNvSpPr/>
            <p:nvPr/>
          </p:nvSpPr>
          <p:spPr>
            <a:xfrm>
              <a:off x="214468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2" name="環状矢印 51"/>
            <p:cNvSpPr/>
            <p:nvPr/>
          </p:nvSpPr>
          <p:spPr>
            <a:xfrm>
              <a:off x="2888280"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3" name="フリーフォーム 52"/>
            <p:cNvSpPr/>
            <p:nvPr/>
          </p:nvSpPr>
          <p:spPr>
            <a:xfrm>
              <a:off x="2441106"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4" name="フリーフォーム 53"/>
            <p:cNvSpPr/>
            <p:nvPr/>
          </p:nvSpPr>
          <p:spPr>
            <a:xfrm>
              <a:off x="3830938"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5" name="Shape 54"/>
            <p:cNvSpPr/>
            <p:nvPr/>
          </p:nvSpPr>
          <p:spPr>
            <a:xfrm>
              <a:off x="4585652"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6" name="フリーフォーム 55"/>
            <p:cNvSpPr/>
            <p:nvPr/>
          </p:nvSpPr>
          <p:spPr>
            <a:xfrm>
              <a:off x="4127362"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7" name="フリーフォーム 56"/>
            <p:cNvSpPr/>
            <p:nvPr/>
          </p:nvSpPr>
          <p:spPr>
            <a:xfrm>
              <a:off x="5517194"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FF0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8" name="環状矢印 57"/>
            <p:cNvSpPr/>
            <p:nvPr/>
          </p:nvSpPr>
          <p:spPr>
            <a:xfrm>
              <a:off x="6260793"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9" name="フリーフォーム 58"/>
            <p:cNvSpPr/>
            <p:nvPr/>
          </p:nvSpPr>
          <p:spPr>
            <a:xfrm>
              <a:off x="5813619"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再検証する</a:t>
              </a:r>
              <a:endParaRPr kumimoji="1" lang="ja-JP" altLang="en-US" sz="800" kern="1200" dirty="0"/>
            </a:p>
          </p:txBody>
        </p:sp>
        <p:sp>
          <p:nvSpPr>
            <p:cNvPr id="60" name="フリーフォーム 59"/>
            <p:cNvSpPr/>
            <p:nvPr/>
          </p:nvSpPr>
          <p:spPr>
            <a:xfrm>
              <a:off x="720345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61" name="フリーフォーム 60"/>
            <p:cNvSpPr/>
            <p:nvPr/>
          </p:nvSpPr>
          <p:spPr>
            <a:xfrm>
              <a:off x="7499875"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判定する</a:t>
              </a:r>
              <a:endParaRPr kumimoji="1" lang="ja-JP" altLang="en-US" sz="800" kern="1200" dirty="0"/>
            </a:p>
          </p:txBody>
        </p:sp>
      </p:grpSp>
      <p:sp>
        <p:nvSpPr>
          <p:cNvPr id="2" name="タイトル 1"/>
          <p:cNvSpPr>
            <a:spLocks noGrp="1"/>
          </p:cNvSpPr>
          <p:nvPr>
            <p:ph type="title"/>
          </p:nvPr>
        </p:nvSpPr>
        <p:spPr/>
        <p:txBody>
          <a:bodyPr>
            <a:normAutofit/>
          </a:bodyPr>
          <a:lstStyle/>
          <a:p>
            <a:r>
              <a:rPr lang="ja-JP" altLang="en-US" dirty="0" smtClean="0"/>
              <a:t>プロセス</a:t>
            </a:r>
            <a:endParaRPr kumimoji="1" lang="ja-JP" altLang="en-US" dirty="0"/>
          </a:p>
        </p:txBody>
      </p:sp>
      <p:grpSp>
        <p:nvGrpSpPr>
          <p:cNvPr id="4" name="図形グループ 3"/>
          <p:cNvGrpSpPr/>
          <p:nvPr/>
        </p:nvGrpSpPr>
        <p:grpSpPr>
          <a:xfrm>
            <a:off x="5270182" y="4253099"/>
            <a:ext cx="3616524" cy="2488009"/>
            <a:chOff x="71437" y="1410891"/>
            <a:chExt cx="8992196" cy="5197078"/>
          </a:xfrm>
        </p:grpSpPr>
        <p:sp>
          <p:nvSpPr>
            <p:cNvPr id="5" name="AutoShape 3"/>
            <p:cNvSpPr>
              <a:spLocks/>
            </p:cNvSpPr>
            <p:nvPr/>
          </p:nvSpPr>
          <p:spPr bwMode="auto">
            <a:xfrm>
              <a:off x="9822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482328"/>
              <a:ext cx="1830586"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AutoShape 6"/>
            <p:cNvSpPr>
              <a:spLocks/>
            </p:cNvSpPr>
            <p:nvPr/>
          </p:nvSpPr>
          <p:spPr bwMode="auto">
            <a:xfrm>
              <a:off x="725983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7" y="1482328"/>
              <a:ext cx="1830586" cy="3696891"/>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9" name="AutoShape 9"/>
            <p:cNvSpPr>
              <a:spLocks/>
            </p:cNvSpPr>
            <p:nvPr/>
          </p:nvSpPr>
          <p:spPr bwMode="auto">
            <a:xfrm>
              <a:off x="3679031"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42" y="1482328"/>
              <a:ext cx="1830586" cy="3696891"/>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1" name="AutoShape 12"/>
            <p:cNvSpPr>
              <a:spLocks/>
            </p:cNvSpPr>
            <p:nvPr/>
          </p:nvSpPr>
          <p:spPr bwMode="auto">
            <a:xfrm>
              <a:off x="4572000"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11"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3" name="AutoShape 15"/>
            <p:cNvSpPr>
              <a:spLocks/>
            </p:cNvSpPr>
            <p:nvPr/>
          </p:nvSpPr>
          <p:spPr bwMode="auto">
            <a:xfrm>
              <a:off x="98227"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5143500"/>
              <a:ext cx="4509492" cy="1464469"/>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5" name="AutoShape 18"/>
            <p:cNvSpPr>
              <a:spLocks/>
            </p:cNvSpPr>
            <p:nvPr/>
          </p:nvSpPr>
          <p:spPr bwMode="auto">
            <a:xfrm>
              <a:off x="5464969"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3312914"/>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7" name="AutoShape 21"/>
            <p:cNvSpPr>
              <a:spLocks/>
            </p:cNvSpPr>
            <p:nvPr/>
          </p:nvSpPr>
          <p:spPr bwMode="auto">
            <a:xfrm>
              <a:off x="5464969"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8"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1482328"/>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9" name="AutoShape 24"/>
            <p:cNvSpPr>
              <a:spLocks/>
            </p:cNvSpPr>
            <p:nvPr/>
          </p:nvSpPr>
          <p:spPr bwMode="auto">
            <a:xfrm>
              <a:off x="1884164"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312914"/>
              <a:ext cx="1830586" cy="1866305"/>
            </a:xfrm>
            <a:prstGeom prst="rect">
              <a:avLst/>
            </a:prstGeom>
            <a:solidFill>
              <a:srgbClr val="FF0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21" name="AutoShape 27"/>
            <p:cNvSpPr>
              <a:spLocks/>
            </p:cNvSpPr>
            <p:nvPr/>
          </p:nvSpPr>
          <p:spPr bwMode="auto">
            <a:xfrm>
              <a:off x="1884164"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2"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482328"/>
              <a:ext cx="183058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3" y="520600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554" y="519707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49" y="3373189"/>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2" y="337542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34"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1539"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5237" y="156381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091" y="155823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1410891"/>
              <a:ext cx="491133"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sp>
        <p:nvSpPr>
          <p:cNvPr id="3" name="コンテンツ プレースホルダー 2"/>
          <p:cNvSpPr>
            <a:spLocks noGrp="1"/>
          </p:cNvSpPr>
          <p:nvPr>
            <p:ph idx="1"/>
          </p:nvPr>
        </p:nvSpPr>
        <p:spPr/>
        <p:txBody>
          <a:bodyPr/>
          <a:lstStyle/>
          <a:p>
            <a:r>
              <a:rPr kumimoji="1" lang="ja-JP" altLang="en-US" dirty="0" smtClean="0"/>
              <a:t>再検証する</a:t>
            </a:r>
            <a:endParaRPr kumimoji="1" lang="en-US" altLang="ja-JP" dirty="0" smtClean="0"/>
          </a:p>
          <a:p>
            <a:pPr lvl="1"/>
            <a:r>
              <a:rPr lang="ja-JP" altLang="en-US" dirty="0" smtClean="0"/>
              <a:t>ビジネスモデルを検証する</a:t>
            </a:r>
            <a:endParaRPr lang="en-US" altLang="ja-JP" dirty="0" smtClean="0"/>
          </a:p>
          <a:p>
            <a:pPr lvl="2"/>
            <a:r>
              <a:rPr kumimoji="1" lang="ja-JP" altLang="en-US" dirty="0" smtClean="0"/>
              <a:t>一番可能性が高いか</a:t>
            </a:r>
            <a:endParaRPr kumimoji="1" lang="en-US" altLang="ja-JP" dirty="0" smtClean="0"/>
          </a:p>
          <a:p>
            <a:pPr lvl="2"/>
            <a:r>
              <a:rPr lang="ja-JP" altLang="en-US" dirty="0" smtClean="0"/>
              <a:t>価値提供は正しいか</a:t>
            </a:r>
            <a:endParaRPr lang="en-US" altLang="ja-JP" dirty="0" smtClean="0"/>
          </a:p>
          <a:p>
            <a:pPr lvl="2"/>
            <a:r>
              <a:rPr lang="ja-JP" altLang="en-US" dirty="0" smtClean="0"/>
              <a:t>製品の届けかたは正しいか</a:t>
            </a:r>
            <a:endParaRPr lang="en-US" altLang="ja-JP" dirty="0" smtClean="0"/>
          </a:p>
          <a:p>
            <a:pPr lvl="2"/>
            <a:r>
              <a:rPr lang="ja-JP" altLang="en-US" dirty="0" smtClean="0"/>
              <a:t>収益は高くコストは低いか</a:t>
            </a:r>
            <a:endParaRPr lang="en-US" altLang="ja-JP" dirty="0" smtClean="0"/>
          </a:p>
          <a:p>
            <a:pPr lvl="2"/>
            <a:r>
              <a:rPr lang="ja-JP" altLang="en-US" dirty="0" smtClean="0"/>
              <a:t>ビジネスモデルは正しいか</a:t>
            </a:r>
            <a:endParaRPr lang="en-US" altLang="ja-JP" dirty="0" smtClean="0"/>
          </a:p>
          <a:p>
            <a:pPr lvl="2"/>
            <a:endParaRPr kumimoji="1" lang="ja-JP" altLang="en-US" dirty="0"/>
          </a:p>
        </p:txBody>
      </p:sp>
    </p:spTree>
    <p:extLst>
      <p:ext uri="{BB962C8B-B14F-4D97-AF65-F5344CB8AC3E}">
        <p14:creationId xmlns:p14="http://schemas.microsoft.com/office/powerpoint/2010/main" val="3244328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判定</a:t>
            </a:r>
            <a:r>
              <a:rPr kumimoji="1" lang="ja-JP" altLang="en-US" dirty="0" smtClean="0"/>
              <a:t>する</a:t>
            </a:r>
            <a:endParaRPr kumimoji="1" lang="en-US" altLang="ja-JP" dirty="0" smtClean="0"/>
          </a:p>
          <a:p>
            <a:pPr lvl="1"/>
            <a:r>
              <a:rPr lang="ja-JP" altLang="en-US" dirty="0" smtClean="0"/>
              <a:t>もっともタフなスタートアップの問</a:t>
            </a:r>
            <a:endParaRPr lang="en-US" altLang="ja-JP" dirty="0" smtClean="0"/>
          </a:p>
          <a:p>
            <a:pPr lvl="2"/>
            <a:r>
              <a:rPr kumimoji="1" lang="ja-JP" altLang="en-US" dirty="0" smtClean="0"/>
              <a:t>軌道修正するか進めるか？</a:t>
            </a:r>
            <a:endParaRPr kumimoji="1" lang="en-US" altLang="ja-JP" dirty="0" smtClean="0"/>
          </a:p>
        </p:txBody>
      </p:sp>
      <p:grpSp>
        <p:nvGrpSpPr>
          <p:cNvPr id="4" name="図形グループ 3"/>
          <p:cNvGrpSpPr/>
          <p:nvPr/>
        </p:nvGrpSpPr>
        <p:grpSpPr>
          <a:xfrm>
            <a:off x="5270182" y="4253099"/>
            <a:ext cx="3616524" cy="2488009"/>
            <a:chOff x="71437" y="1410891"/>
            <a:chExt cx="8992196" cy="5197078"/>
          </a:xfrm>
        </p:grpSpPr>
        <p:sp>
          <p:nvSpPr>
            <p:cNvPr id="5" name="AutoShape 3"/>
            <p:cNvSpPr>
              <a:spLocks/>
            </p:cNvSpPr>
            <p:nvPr/>
          </p:nvSpPr>
          <p:spPr bwMode="auto">
            <a:xfrm>
              <a:off x="9822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1482328"/>
              <a:ext cx="1830586" cy="369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AutoShape 6"/>
            <p:cNvSpPr>
              <a:spLocks/>
            </p:cNvSpPr>
            <p:nvPr/>
          </p:nvSpPr>
          <p:spPr bwMode="auto">
            <a:xfrm>
              <a:off x="7259836"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47"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9" name="AutoShape 9"/>
            <p:cNvSpPr>
              <a:spLocks/>
            </p:cNvSpPr>
            <p:nvPr/>
          </p:nvSpPr>
          <p:spPr bwMode="auto">
            <a:xfrm>
              <a:off x="3679031" y="1500187"/>
              <a:ext cx="1785938" cy="3661172"/>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0"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242" y="1482328"/>
              <a:ext cx="1830586" cy="3696891"/>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1" name="AutoShape 12"/>
            <p:cNvSpPr>
              <a:spLocks/>
            </p:cNvSpPr>
            <p:nvPr/>
          </p:nvSpPr>
          <p:spPr bwMode="auto">
            <a:xfrm>
              <a:off x="4572000"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11" y="5143500"/>
              <a:ext cx="4509492" cy="1464469"/>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3" name="AutoShape 15"/>
            <p:cNvSpPr>
              <a:spLocks/>
            </p:cNvSpPr>
            <p:nvPr/>
          </p:nvSpPr>
          <p:spPr bwMode="auto">
            <a:xfrm>
              <a:off x="98227" y="5161359"/>
              <a:ext cx="4464844" cy="1428750"/>
            </a:xfrm>
            <a:prstGeom prst="roundRect">
              <a:avLst>
                <a:gd name="adj" fmla="val 9375"/>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5143500"/>
              <a:ext cx="4509492" cy="1464469"/>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5" name="AutoShape 18"/>
            <p:cNvSpPr>
              <a:spLocks/>
            </p:cNvSpPr>
            <p:nvPr/>
          </p:nvSpPr>
          <p:spPr bwMode="auto">
            <a:xfrm>
              <a:off x="5464969"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3312914"/>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7" name="AutoShape 21"/>
            <p:cNvSpPr>
              <a:spLocks/>
            </p:cNvSpPr>
            <p:nvPr/>
          </p:nvSpPr>
          <p:spPr bwMode="auto">
            <a:xfrm>
              <a:off x="5464969"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18"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180" y="1482328"/>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19" name="AutoShape 24"/>
            <p:cNvSpPr>
              <a:spLocks/>
            </p:cNvSpPr>
            <p:nvPr/>
          </p:nvSpPr>
          <p:spPr bwMode="auto">
            <a:xfrm>
              <a:off x="1884164" y="3330773"/>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312914"/>
              <a:ext cx="1830586" cy="1866305"/>
            </a:xfrm>
            <a:prstGeom prst="rect">
              <a:avLst/>
            </a:prstGeom>
            <a:solidFill>
              <a:srgbClr val="008000"/>
            </a:solidFill>
            <a:ln>
              <a:noFill/>
            </a:ln>
            <a:extLst>
              <a:ext uri="{91240B29-F687-4f45-9708-019B960494DF}">
                <a14:hiddenLine xmlns:a14="http://schemas.microsoft.com/office/drawing/2010/main" w="12700">
                  <a:solidFill>
                    <a:schemeClr val="tx1"/>
                  </a:solidFill>
                  <a:miter lim="800000"/>
                  <a:headEnd/>
                  <a:tailEnd/>
                </a14:hiddenLine>
              </a:ext>
            </a:extLst>
          </p:spPr>
        </p:pic>
        <p:sp>
          <p:nvSpPr>
            <p:cNvPr id="21" name="AutoShape 27"/>
            <p:cNvSpPr>
              <a:spLocks/>
            </p:cNvSpPr>
            <p:nvPr/>
          </p:nvSpPr>
          <p:spPr bwMode="auto">
            <a:xfrm>
              <a:off x="1884164" y="1500187"/>
              <a:ext cx="1785938" cy="1830586"/>
            </a:xfrm>
            <a:prstGeom prst="roundRect">
              <a:avLst>
                <a:gd name="adj" fmla="val 7500"/>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endParaRPr lang="ja-JP" altLang="en-US"/>
            </a:p>
          </p:txBody>
        </p:sp>
        <p:pic>
          <p:nvPicPr>
            <p:cNvPr id="22" name="Picture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482328"/>
              <a:ext cx="183058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3" y="520600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554" y="5197078"/>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1849" y="3373189"/>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2" y="337542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734"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3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1539" y="1562695"/>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4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5237" y="1563812"/>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091" y="1558230"/>
              <a:ext cx="3571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4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1410891"/>
              <a:ext cx="491133"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47" name="図形グループ 46"/>
          <p:cNvGrpSpPr/>
          <p:nvPr/>
        </p:nvGrpSpPr>
        <p:grpSpPr>
          <a:xfrm>
            <a:off x="4203558" y="2818070"/>
            <a:ext cx="4672374" cy="1278519"/>
            <a:chOff x="458425" y="2645780"/>
            <a:chExt cx="8227149" cy="2391663"/>
          </a:xfrm>
        </p:grpSpPr>
        <p:sp>
          <p:nvSpPr>
            <p:cNvPr id="48" name="フリーフォーム 47"/>
            <p:cNvSpPr/>
            <p:nvPr/>
          </p:nvSpPr>
          <p:spPr>
            <a:xfrm>
              <a:off x="458425"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49" name="Shape 48"/>
            <p:cNvSpPr/>
            <p:nvPr/>
          </p:nvSpPr>
          <p:spPr>
            <a:xfrm>
              <a:off x="1213139"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0" name="フリーフォーム 49"/>
            <p:cNvSpPr/>
            <p:nvPr/>
          </p:nvSpPr>
          <p:spPr>
            <a:xfrm>
              <a:off x="754849"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集める</a:t>
              </a:r>
              <a:endParaRPr kumimoji="1" lang="ja-JP" altLang="en-US" sz="800" kern="1200" dirty="0"/>
            </a:p>
          </p:txBody>
        </p:sp>
        <p:sp>
          <p:nvSpPr>
            <p:cNvPr id="51" name="フリーフォーム 50"/>
            <p:cNvSpPr/>
            <p:nvPr/>
          </p:nvSpPr>
          <p:spPr>
            <a:xfrm>
              <a:off x="214468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2" name="環状矢印 51"/>
            <p:cNvSpPr/>
            <p:nvPr/>
          </p:nvSpPr>
          <p:spPr>
            <a:xfrm>
              <a:off x="2888280"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3" name="フリーフォーム 52"/>
            <p:cNvSpPr/>
            <p:nvPr/>
          </p:nvSpPr>
          <p:spPr>
            <a:xfrm>
              <a:off x="2441106"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4" name="フリーフォーム 53"/>
            <p:cNvSpPr/>
            <p:nvPr/>
          </p:nvSpPr>
          <p:spPr>
            <a:xfrm>
              <a:off x="3830938"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5" name="Shape 54"/>
            <p:cNvSpPr/>
            <p:nvPr/>
          </p:nvSpPr>
          <p:spPr>
            <a:xfrm>
              <a:off x="4585652" y="3593401"/>
              <a:ext cx="1444042" cy="1444042"/>
            </a:xfrm>
            <a:prstGeom prst="leftCircularArrow">
              <a:avLst>
                <a:gd name="adj1" fmla="val 2969"/>
                <a:gd name="adj2" fmla="val 363730"/>
                <a:gd name="adj3" fmla="val 2139241"/>
                <a:gd name="adj4" fmla="val 9024489"/>
                <a:gd name="adj5" fmla="val 3463"/>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6" name="フリーフォーム 55"/>
            <p:cNvSpPr/>
            <p:nvPr/>
          </p:nvSpPr>
          <p:spPr>
            <a:xfrm>
              <a:off x="4127362"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検証する</a:t>
              </a:r>
              <a:endParaRPr kumimoji="1" lang="ja-JP" altLang="en-US" sz="800" kern="1200" dirty="0"/>
            </a:p>
          </p:txBody>
        </p:sp>
        <p:sp>
          <p:nvSpPr>
            <p:cNvPr id="57" name="フリーフォーム 56"/>
            <p:cNvSpPr/>
            <p:nvPr/>
          </p:nvSpPr>
          <p:spPr>
            <a:xfrm>
              <a:off x="5517194"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008000"/>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384901" rIns="149144" bIns="149143"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58" name="環状矢印 57"/>
            <p:cNvSpPr/>
            <p:nvPr/>
          </p:nvSpPr>
          <p:spPr>
            <a:xfrm>
              <a:off x="6260793" y="2645780"/>
              <a:ext cx="1614486" cy="1614486"/>
            </a:xfrm>
            <a:prstGeom prst="circularArrow">
              <a:avLst>
                <a:gd name="adj1" fmla="val 2655"/>
                <a:gd name="adj2" fmla="val 322955"/>
                <a:gd name="adj3" fmla="val 19501534"/>
                <a:gd name="adj4" fmla="val 12575511"/>
                <a:gd name="adj5" fmla="val 3098"/>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9" name="フリーフォーム 58"/>
            <p:cNvSpPr/>
            <p:nvPr/>
          </p:nvSpPr>
          <p:spPr>
            <a:xfrm>
              <a:off x="5813619" y="3077325"/>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再検証する</a:t>
              </a:r>
              <a:endParaRPr kumimoji="1" lang="ja-JP" altLang="en-US" sz="800" kern="1200" dirty="0"/>
            </a:p>
          </p:txBody>
        </p:sp>
        <p:sp>
          <p:nvSpPr>
            <p:cNvPr id="60" name="フリーフォーム 59"/>
            <p:cNvSpPr/>
            <p:nvPr/>
          </p:nvSpPr>
          <p:spPr>
            <a:xfrm>
              <a:off x="7203451" y="3313082"/>
              <a:ext cx="1333911" cy="1100197"/>
            </a:xfrm>
            <a:custGeom>
              <a:avLst/>
              <a:gdLst>
                <a:gd name="connsiteX0" fmla="*/ 0 w 1333911"/>
                <a:gd name="connsiteY0" fmla="*/ 110020 h 1100197"/>
                <a:gd name="connsiteX1" fmla="*/ 110020 w 1333911"/>
                <a:gd name="connsiteY1" fmla="*/ 0 h 1100197"/>
                <a:gd name="connsiteX2" fmla="*/ 1223891 w 1333911"/>
                <a:gd name="connsiteY2" fmla="*/ 0 h 1100197"/>
                <a:gd name="connsiteX3" fmla="*/ 1333911 w 1333911"/>
                <a:gd name="connsiteY3" fmla="*/ 110020 h 1100197"/>
                <a:gd name="connsiteX4" fmla="*/ 1333911 w 1333911"/>
                <a:gd name="connsiteY4" fmla="*/ 990177 h 1100197"/>
                <a:gd name="connsiteX5" fmla="*/ 1223891 w 1333911"/>
                <a:gd name="connsiteY5" fmla="*/ 1100197 h 1100197"/>
                <a:gd name="connsiteX6" fmla="*/ 110020 w 1333911"/>
                <a:gd name="connsiteY6" fmla="*/ 1100197 h 1100197"/>
                <a:gd name="connsiteX7" fmla="*/ 0 w 1333911"/>
                <a:gd name="connsiteY7" fmla="*/ 990177 h 1100197"/>
                <a:gd name="connsiteX8" fmla="*/ 0 w 1333911"/>
                <a:gd name="connsiteY8" fmla="*/ 110020 h 110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11" h="1100197">
                  <a:moveTo>
                    <a:pt x="0" y="110020"/>
                  </a:moveTo>
                  <a:cubicBezTo>
                    <a:pt x="0" y="49258"/>
                    <a:pt x="49258" y="0"/>
                    <a:pt x="110020" y="0"/>
                  </a:cubicBezTo>
                  <a:lnTo>
                    <a:pt x="1223891" y="0"/>
                  </a:lnTo>
                  <a:cubicBezTo>
                    <a:pt x="1284653" y="0"/>
                    <a:pt x="1333911" y="49258"/>
                    <a:pt x="1333911" y="110020"/>
                  </a:cubicBezTo>
                  <a:lnTo>
                    <a:pt x="1333911" y="990177"/>
                  </a:lnTo>
                  <a:cubicBezTo>
                    <a:pt x="1333911" y="1050939"/>
                    <a:pt x="1284653" y="1100197"/>
                    <a:pt x="1223891" y="1100197"/>
                  </a:cubicBezTo>
                  <a:lnTo>
                    <a:pt x="110020" y="1100197"/>
                  </a:lnTo>
                  <a:cubicBezTo>
                    <a:pt x="49258" y="1100197"/>
                    <a:pt x="0" y="1050939"/>
                    <a:pt x="0" y="990177"/>
                  </a:cubicBezTo>
                  <a:lnTo>
                    <a:pt x="0" y="110020"/>
                  </a:lnTo>
                  <a:close/>
                </a:path>
              </a:pathLst>
            </a:custGeom>
            <a:solidFill>
              <a:srgbClr val="FF0000">
                <a:alpha val="90000"/>
              </a:srgb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144" tIns="149144" rIns="149144" bIns="384900" numCol="1" spcCol="1270" anchor="t" anchorCtr="0">
              <a:noAutofit/>
            </a:bodyPr>
            <a:lstStyle/>
            <a:p>
              <a:pPr marL="0" lvl="1" algn="l" defTabSz="711200">
                <a:lnSpc>
                  <a:spcPct val="90000"/>
                </a:lnSpc>
                <a:spcBef>
                  <a:spcPct val="0"/>
                </a:spcBef>
                <a:spcAft>
                  <a:spcPct val="15000"/>
                </a:spcAft>
              </a:pPr>
              <a:endParaRPr kumimoji="1" lang="ja-JP" altLang="en-US" sz="800" kern="1200" dirty="0"/>
            </a:p>
          </p:txBody>
        </p:sp>
        <p:sp>
          <p:nvSpPr>
            <p:cNvPr id="61" name="フリーフォーム 60"/>
            <p:cNvSpPr/>
            <p:nvPr/>
          </p:nvSpPr>
          <p:spPr>
            <a:xfrm>
              <a:off x="7499875" y="4177523"/>
              <a:ext cx="1185699" cy="471513"/>
            </a:xfrm>
            <a:custGeom>
              <a:avLst/>
              <a:gdLst>
                <a:gd name="connsiteX0" fmla="*/ 0 w 1185699"/>
                <a:gd name="connsiteY0" fmla="*/ 47151 h 471513"/>
                <a:gd name="connsiteX1" fmla="*/ 47151 w 1185699"/>
                <a:gd name="connsiteY1" fmla="*/ 0 h 471513"/>
                <a:gd name="connsiteX2" fmla="*/ 1138548 w 1185699"/>
                <a:gd name="connsiteY2" fmla="*/ 0 h 471513"/>
                <a:gd name="connsiteX3" fmla="*/ 1185699 w 1185699"/>
                <a:gd name="connsiteY3" fmla="*/ 47151 h 471513"/>
                <a:gd name="connsiteX4" fmla="*/ 1185699 w 1185699"/>
                <a:gd name="connsiteY4" fmla="*/ 424362 h 471513"/>
                <a:gd name="connsiteX5" fmla="*/ 1138548 w 1185699"/>
                <a:gd name="connsiteY5" fmla="*/ 471513 h 471513"/>
                <a:gd name="connsiteX6" fmla="*/ 47151 w 1185699"/>
                <a:gd name="connsiteY6" fmla="*/ 471513 h 471513"/>
                <a:gd name="connsiteX7" fmla="*/ 0 w 1185699"/>
                <a:gd name="connsiteY7" fmla="*/ 424362 h 471513"/>
                <a:gd name="connsiteX8" fmla="*/ 0 w 1185699"/>
                <a:gd name="connsiteY8" fmla="*/ 47151 h 47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699" h="471513">
                  <a:moveTo>
                    <a:pt x="0" y="47151"/>
                  </a:moveTo>
                  <a:cubicBezTo>
                    <a:pt x="0" y="21110"/>
                    <a:pt x="21110" y="0"/>
                    <a:pt x="47151" y="0"/>
                  </a:cubicBezTo>
                  <a:lnTo>
                    <a:pt x="1138548" y="0"/>
                  </a:lnTo>
                  <a:cubicBezTo>
                    <a:pt x="1164589" y="0"/>
                    <a:pt x="1185699" y="21110"/>
                    <a:pt x="1185699" y="47151"/>
                  </a:cubicBezTo>
                  <a:lnTo>
                    <a:pt x="1185699" y="424362"/>
                  </a:lnTo>
                  <a:cubicBezTo>
                    <a:pt x="1185699" y="450403"/>
                    <a:pt x="1164589" y="471513"/>
                    <a:pt x="1138548" y="471513"/>
                  </a:cubicBezTo>
                  <a:lnTo>
                    <a:pt x="47151" y="471513"/>
                  </a:lnTo>
                  <a:cubicBezTo>
                    <a:pt x="21110" y="471513"/>
                    <a:pt x="0" y="450403"/>
                    <a:pt x="0" y="424362"/>
                  </a:cubicBezTo>
                  <a:lnTo>
                    <a:pt x="0" y="4715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6195" tIns="35400" rIns="46195" bIns="35400" numCol="1" spcCol="1270" anchor="ctr" anchorCtr="0">
              <a:noAutofit/>
            </a:bodyPr>
            <a:lstStyle/>
            <a:p>
              <a:pPr lvl="0" algn="ctr" defTabSz="755650">
                <a:lnSpc>
                  <a:spcPct val="90000"/>
                </a:lnSpc>
                <a:spcBef>
                  <a:spcPct val="0"/>
                </a:spcBef>
                <a:spcAft>
                  <a:spcPct val="35000"/>
                </a:spcAft>
              </a:pPr>
              <a:r>
                <a:rPr kumimoji="1" lang="ja-JP" altLang="en-US" sz="800" kern="1200" dirty="0" smtClean="0"/>
                <a:t>判定する</a:t>
              </a:r>
              <a:endParaRPr kumimoji="1" lang="ja-JP" altLang="en-US" sz="800" kern="1200" dirty="0"/>
            </a:p>
          </p:txBody>
        </p:sp>
      </p:grpSp>
    </p:spTree>
    <p:extLst>
      <p:ext uri="{BB962C8B-B14F-4D97-AF65-F5344CB8AC3E}">
        <p14:creationId xmlns:p14="http://schemas.microsoft.com/office/powerpoint/2010/main" val="441416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リーンスタートアップへの適用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ビジネスモデルキャンパスの問題</a:t>
            </a:r>
            <a:endParaRPr lang="en-US" altLang="ja-JP" dirty="0" smtClean="0"/>
          </a:p>
          <a:p>
            <a:pPr marL="342900" indent="-342900">
              <a:buFont typeface="Arial"/>
              <a:buChar char="•"/>
            </a:pPr>
            <a:r>
              <a:rPr lang="ja-JP" altLang="en-US" dirty="0" smtClean="0"/>
              <a:t>スタートアップ向けに開発されたものではない</a:t>
            </a:r>
            <a:endParaRPr lang="en-US" altLang="ja-JP" dirty="0" smtClean="0"/>
          </a:p>
          <a:p>
            <a:pPr marL="342900" indent="-342900">
              <a:buFont typeface="Arial"/>
              <a:buChar char="•"/>
            </a:pPr>
            <a:r>
              <a:rPr kumimoji="1" lang="ja-JP" altLang="en-US" dirty="0" smtClean="0"/>
              <a:t>大企業へ適用されている事例が多い</a:t>
            </a:r>
            <a:endParaRPr kumimoji="1" lang="en-US" altLang="ja-JP" dirty="0" smtClean="0"/>
          </a:p>
        </p:txBody>
      </p:sp>
    </p:spTree>
    <p:extLst>
      <p:ext uri="{BB962C8B-B14F-4D97-AF65-F5344CB8AC3E}">
        <p14:creationId xmlns:p14="http://schemas.microsoft.com/office/powerpoint/2010/main" val="229122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githu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301" y="4014941"/>
            <a:ext cx="3898900" cy="2258859"/>
          </a:xfrm>
          <a:prstGeom prst="rect">
            <a:avLst/>
          </a:prstGeom>
        </p:spPr>
      </p:pic>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3"/>
              </a:rPr>
              <a:t>https://github.com/</a:t>
            </a:r>
            <a:r>
              <a:rPr kumimoji="0" lang="en-US" altLang="ja-JP" dirty="0" smtClean="0">
                <a:hlinkClick r:id="rId3"/>
              </a:rPr>
              <a:t>k2works</a:t>
            </a:r>
            <a:endParaRPr kumimoji="0" lang="en-US" altLang="ja-JP" dirty="0" smtClean="0"/>
          </a:p>
          <a:p>
            <a:pPr marL="625056">
              <a:defRPr/>
            </a:pPr>
            <a:r>
              <a:rPr kumimoji="0" lang="en-US" altLang="ja-JP" dirty="0"/>
              <a:t>Twitter: </a:t>
            </a:r>
            <a:r>
              <a:rPr kumimoji="0" lang="en-US" altLang="ja-JP" dirty="0">
                <a:hlinkClick r:id="rId4"/>
              </a:rPr>
              <a:t>https://twitter.com/</a:t>
            </a:r>
            <a:r>
              <a:rPr kumimoji="0" lang="en-US" altLang="ja-JP" dirty="0" smtClean="0">
                <a:hlinkClick r:id="rId4"/>
              </a:rPr>
              <a:t>k2works</a:t>
            </a:r>
            <a:endParaRPr kumimoji="0" lang="en-US" altLang="ja-JP" dirty="0" smtClean="0"/>
          </a:p>
          <a:p>
            <a:pPr marL="625056">
              <a:defRPr/>
            </a:pPr>
            <a:r>
              <a:rPr kumimoji="0" lang="en-US" altLang="ja-JP" dirty="0"/>
              <a:t>Facebook: </a:t>
            </a:r>
            <a:r>
              <a:rPr kumimoji="0" lang="en-US" altLang="ja-JP" dirty="0">
                <a:hlinkClick r:id="rId5"/>
              </a:rPr>
              <a:t>https://</a:t>
            </a:r>
            <a:r>
              <a:rPr kumimoji="0" lang="en-US" altLang="ja-JP" dirty="0" err="1">
                <a:hlinkClick r:id="rId5"/>
              </a:rPr>
              <a:t>www.facebook.com</a:t>
            </a:r>
            <a:r>
              <a:rPr kumimoji="0" lang="en-US" altLang="ja-JP" dirty="0">
                <a:hlinkClick r:id="rId5"/>
              </a:rPr>
              <a:t>/</a:t>
            </a:r>
            <a:r>
              <a:rPr kumimoji="0" lang="en-US" altLang="ja-JP" dirty="0" err="1">
                <a:hlinkClick r:id="rId5"/>
              </a:rPr>
              <a:t>kakimomokuri</a:t>
            </a:r>
            <a:endParaRPr kumimoji="0" lang="en-US" altLang="ja-JP" dirty="0" smtClean="0"/>
          </a:p>
        </p:txBody>
      </p:sp>
    </p:spTree>
    <p:extLst>
      <p:ext uri="{BB962C8B-B14F-4D97-AF65-F5344CB8AC3E}">
        <p14:creationId xmlns:p14="http://schemas.microsoft.com/office/powerpoint/2010/main" val="40658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リーンスタートアップへの適応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そのままでは使いづらい</a:t>
            </a:r>
            <a:r>
              <a:rPr lang="ja-JP" altLang="en-US" dirty="0" smtClean="0"/>
              <a:t>・・・</a:t>
            </a:r>
            <a:endParaRPr lang="en-US" altLang="ja-JP" dirty="0" smtClean="0"/>
          </a:p>
          <a:p>
            <a:pPr marL="0" indent="0">
              <a:buNone/>
            </a:pPr>
            <a:r>
              <a:rPr kumimoji="1" lang="ja-JP" altLang="en-US" dirty="0" smtClean="0"/>
              <a:t>そこでリーンスタートアップ向けに開発された戦略モデルが</a:t>
            </a:r>
            <a:endParaRPr kumimoji="1" lang="en-US" altLang="ja-JP" dirty="0" smtClean="0"/>
          </a:p>
        </p:txBody>
      </p:sp>
    </p:spTree>
    <p:extLst>
      <p:ext uri="{BB962C8B-B14F-4D97-AF65-F5344CB8AC3E}">
        <p14:creationId xmlns:p14="http://schemas.microsoft.com/office/powerpoint/2010/main" val="320796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リーンスタートアップへの適応</a:t>
            </a:r>
            <a:endParaRPr kumimoji="1" lang="ja-JP" altLang="en-US" dirty="0"/>
          </a:p>
        </p:txBody>
      </p:sp>
      <p:pic>
        <p:nvPicPr>
          <p:cNvPr id="6" name="コンテンツ プレースホルダー 5" descr="13946744205_cd6d6cb37c_b.jpg"/>
          <p:cNvPicPr>
            <a:picLocks noGrp="1" noChangeAspect="1"/>
          </p:cNvPicPr>
          <p:nvPr>
            <p:ph idx="1"/>
          </p:nvPr>
        </p:nvPicPr>
        <p:blipFill>
          <a:blip r:embed="rId2">
            <a:extLst>
              <a:ext uri="{28A0092B-C50C-407E-A947-70E740481C1C}">
                <a14:useLocalDpi xmlns:a14="http://schemas.microsoft.com/office/drawing/2010/main" val="0"/>
              </a:ext>
            </a:extLst>
          </a:blip>
          <a:srcRect l="-15387" r="-15387"/>
          <a:stretch>
            <a:fillRect/>
          </a:stretch>
        </p:blipFill>
        <p:spPr/>
      </p:pic>
      <p:sp>
        <p:nvSpPr>
          <p:cNvPr id="8" name="正方形/長方形 7"/>
          <p:cNvSpPr/>
          <p:nvPr/>
        </p:nvSpPr>
        <p:spPr>
          <a:xfrm>
            <a:off x="457200" y="1509910"/>
            <a:ext cx="6433372" cy="923330"/>
          </a:xfrm>
          <a:prstGeom prst="rect">
            <a:avLst/>
          </a:prstGeom>
          <a:noFill/>
        </p:spPr>
        <p:txBody>
          <a:bodyPr wrap="none" lIns="91440" tIns="45720" rIns="91440" bIns="45720">
            <a:spAutoFit/>
          </a:bodyPr>
          <a:lstStyle/>
          <a:p>
            <a:pPr algn="ctr"/>
            <a:r>
              <a:rPr lang="ja-JP" altLang="en-US" sz="5400" dirty="0" smtClean="0"/>
              <a:t>リーンキャンパスだ！</a:t>
            </a:r>
            <a:endParaRPr lang="ja-JP" altLang="en-US" sz="5400" dirty="0"/>
          </a:p>
        </p:txBody>
      </p:sp>
      <p:sp>
        <p:nvSpPr>
          <p:cNvPr id="9" name="正方形/長方形 8"/>
          <p:cNvSpPr/>
          <p:nvPr/>
        </p:nvSpPr>
        <p:spPr>
          <a:xfrm>
            <a:off x="5940378" y="5185966"/>
            <a:ext cx="1918614" cy="923330"/>
          </a:xfrm>
          <a:prstGeom prst="rect">
            <a:avLst/>
          </a:prstGeom>
          <a:noFill/>
        </p:spPr>
        <p:txBody>
          <a:bodyPr wrap="none" lIns="91440" tIns="45720" rIns="91440" bIns="45720">
            <a:spAutoFit/>
          </a:bodyPr>
          <a:lstStyle/>
          <a:p>
            <a:pPr algn="ctr"/>
            <a:r>
              <a:rPr lang="ja-JP" altLang="en-US" sz="5400" dirty="0" smtClean="0"/>
              <a:t>つづく</a:t>
            </a:r>
            <a:endParaRPr lang="ja-JP" altLang="en-US" sz="5400" dirty="0"/>
          </a:p>
        </p:txBody>
      </p:sp>
    </p:spTree>
    <p:extLst>
      <p:ext uri="{BB962C8B-B14F-4D97-AF65-F5344CB8AC3E}">
        <p14:creationId xmlns:p14="http://schemas.microsoft.com/office/powerpoint/2010/main" val="399045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sz="2800" dirty="0" smtClean="0"/>
              <a:t>後正武</a:t>
            </a:r>
            <a:r>
              <a:rPr lang="en-US" altLang="ja-JP" sz="2800" dirty="0" smtClean="0"/>
              <a:t>(2005)『</a:t>
            </a:r>
            <a:r>
              <a:rPr lang="ja-JP" altLang="en-US" sz="2800" dirty="0" smtClean="0"/>
              <a:t>経営参謀の発想法</a:t>
            </a:r>
            <a:r>
              <a:rPr lang="en-US" altLang="ja-JP" sz="2800" dirty="0" smtClean="0"/>
              <a:t>』 PHP</a:t>
            </a:r>
            <a:r>
              <a:rPr lang="ja-JP" altLang="en-US" sz="2800" dirty="0" smtClean="0"/>
              <a:t>研究所</a:t>
            </a:r>
            <a:endParaRPr lang="en-US" altLang="ja-JP" sz="2800" dirty="0"/>
          </a:p>
          <a:p>
            <a:r>
              <a:rPr lang="en-US" altLang="ja-JP" sz="2800" dirty="0" smtClean="0"/>
              <a:t>Steve </a:t>
            </a:r>
            <a:r>
              <a:rPr lang="en-US" altLang="ja-JP" sz="2800" dirty="0"/>
              <a:t>Blank (2012) 『The Startup Owner’s Manual: The Step-By-Step Guide for Building a Great Company』 K &amp; S Ranch</a:t>
            </a:r>
          </a:p>
          <a:p>
            <a:r>
              <a:rPr lang="en-US" altLang="ja-JP" sz="2800" dirty="0"/>
              <a:t>Alexander </a:t>
            </a:r>
            <a:r>
              <a:rPr lang="en-US" altLang="ja-JP" sz="2800" dirty="0" err="1"/>
              <a:t>Osterwalder</a:t>
            </a:r>
            <a:r>
              <a:rPr lang="en-US" altLang="ja-JP" sz="2800" dirty="0"/>
              <a:t> (2010) 『Business Model Generation: A Handbook for Visionaries, Game Changers, and Challengers』 Wiley</a:t>
            </a:r>
          </a:p>
          <a:p>
            <a:r>
              <a:rPr lang="ja-JP" altLang="en-US" sz="2800" dirty="0"/>
              <a:t>アレックス・オスターワルダー</a:t>
            </a:r>
            <a:r>
              <a:rPr lang="en-US" altLang="ja-JP" sz="2800" dirty="0"/>
              <a:t>(2012)『</a:t>
            </a:r>
            <a:r>
              <a:rPr lang="ja-JP" altLang="en-US" sz="2800" dirty="0"/>
              <a:t>ビジネスモデル・ジェネレーション　ビジネスモデル設計書</a:t>
            </a:r>
            <a:r>
              <a:rPr lang="en-US" altLang="ja-JP" sz="2800" dirty="0"/>
              <a:t>』 </a:t>
            </a:r>
            <a:r>
              <a:rPr lang="ja-JP" altLang="en-US" sz="2800" dirty="0" smtClean="0"/>
              <a:t>翔泳社</a:t>
            </a:r>
            <a:endParaRPr kumimoji="1" lang="en-US" altLang="ja-JP" sz="2800" dirty="0" smtClean="0"/>
          </a:p>
          <a:p>
            <a:r>
              <a:rPr kumimoji="1" lang="en-US" altLang="ja-JP" sz="2800" dirty="0" smtClean="0"/>
              <a:t>Eric </a:t>
            </a:r>
            <a:r>
              <a:rPr kumimoji="1" lang="en-US" altLang="ja-JP" sz="2800" dirty="0" err="1" smtClean="0"/>
              <a:t>Ries</a:t>
            </a:r>
            <a:r>
              <a:rPr kumimoji="1" lang="en-US" altLang="ja-JP" sz="2800" dirty="0" smtClean="0"/>
              <a:t> </a:t>
            </a:r>
            <a:r>
              <a:rPr lang="en-US" altLang="ja-JP" sz="2800" dirty="0" smtClean="0"/>
              <a:t>(2011) 『</a:t>
            </a:r>
            <a:r>
              <a:rPr kumimoji="1" lang="en-US" altLang="ja-JP" sz="2800" dirty="0" smtClean="0"/>
              <a:t>The Lean Startup』 Crown Business</a:t>
            </a:r>
          </a:p>
          <a:p>
            <a:r>
              <a:rPr lang="ja-JP" altLang="en-US" sz="2800" dirty="0"/>
              <a:t>エリック・リース </a:t>
            </a:r>
            <a:r>
              <a:rPr lang="en-US" altLang="ja-JP" sz="2800" dirty="0"/>
              <a:t>(</a:t>
            </a:r>
            <a:r>
              <a:rPr lang="ja-JP" altLang="en-US" sz="2800" dirty="0"/>
              <a:t>著</a:t>
            </a:r>
            <a:r>
              <a:rPr lang="en-US" altLang="ja-JP" sz="2800" dirty="0"/>
              <a:t>), </a:t>
            </a:r>
            <a:r>
              <a:rPr lang="ja-JP" altLang="en-US" sz="2800" dirty="0"/>
              <a:t>伊藤 穣一</a:t>
            </a:r>
            <a:r>
              <a:rPr lang="en-US" altLang="ja-JP" sz="2800" dirty="0"/>
              <a:t>(MIT</a:t>
            </a:r>
            <a:r>
              <a:rPr lang="ja-JP" altLang="en-US" sz="2800" dirty="0"/>
              <a:t>メディアラボ所長</a:t>
            </a:r>
            <a:r>
              <a:rPr lang="en-US" altLang="ja-JP" sz="2800" dirty="0"/>
              <a:t>) (</a:t>
            </a:r>
            <a:r>
              <a:rPr lang="ja-JP" altLang="en-US" sz="2800" dirty="0"/>
              <a:t>解説</a:t>
            </a:r>
            <a:r>
              <a:rPr lang="en-US" altLang="ja-JP" sz="2800" dirty="0"/>
              <a:t>), </a:t>
            </a:r>
            <a:r>
              <a:rPr lang="ja-JP" altLang="en-US" sz="2800" dirty="0"/>
              <a:t>井口 耕二 </a:t>
            </a:r>
            <a:r>
              <a:rPr lang="en-US" altLang="ja-JP" sz="2800" dirty="0"/>
              <a:t>(</a:t>
            </a:r>
            <a:r>
              <a:rPr lang="ja-JP" altLang="en-US" sz="2800" dirty="0"/>
              <a:t>翻訳</a:t>
            </a:r>
            <a:r>
              <a:rPr lang="en-US" altLang="ja-JP" sz="2800" dirty="0"/>
              <a:t>)(2012)『</a:t>
            </a:r>
            <a:r>
              <a:rPr lang="ja-JP" altLang="en-US" sz="2800" dirty="0"/>
              <a:t>リーン・スタートアップ</a:t>
            </a:r>
            <a:r>
              <a:rPr lang="en-US" altLang="ja-JP" sz="2800" dirty="0"/>
              <a:t>』 </a:t>
            </a:r>
            <a:r>
              <a:rPr lang="ja-JP" altLang="en-US" sz="2800" dirty="0"/>
              <a:t>日経</a:t>
            </a:r>
            <a:r>
              <a:rPr lang="en-US" altLang="ja-JP" sz="2800" dirty="0"/>
              <a:t>BP</a:t>
            </a:r>
            <a:r>
              <a:rPr lang="ja-JP" altLang="en-US" sz="2800" dirty="0" smtClean="0"/>
              <a:t>社</a:t>
            </a:r>
            <a:endParaRPr kumimoji="1" lang="en-US" altLang="ja-JP" sz="2800" dirty="0"/>
          </a:p>
          <a:p>
            <a:r>
              <a:rPr lang="en-US" altLang="ja-JP" sz="2800" dirty="0"/>
              <a:t>Jonathan </a:t>
            </a:r>
            <a:r>
              <a:rPr lang="en-US" altLang="ja-JP" sz="2800" dirty="0" err="1"/>
              <a:t>Rasmusson</a:t>
            </a:r>
            <a:r>
              <a:rPr lang="ja-JP" altLang="en-US" sz="2800" dirty="0"/>
              <a:t>、西村 直人、角谷 信太郎、 近藤 修平</a:t>
            </a:r>
            <a:r>
              <a:rPr lang="en-US" altLang="ja-JP" sz="2800" dirty="0"/>
              <a:t>(2011) 『</a:t>
            </a:r>
            <a:r>
              <a:rPr lang="ja-JP" altLang="en-US" sz="2800" dirty="0"/>
              <a:t>アジャイルサムライ</a:t>
            </a:r>
            <a:r>
              <a:rPr lang="en-US" altLang="ja-JP" sz="2800" dirty="0"/>
              <a:t>−</a:t>
            </a:r>
            <a:r>
              <a:rPr lang="ja-JP" altLang="en-US" sz="2800" dirty="0"/>
              <a:t>達人開発者への道</a:t>
            </a:r>
            <a:r>
              <a:rPr lang="en-US" altLang="ja-JP" sz="2800" dirty="0"/>
              <a:t>』 </a:t>
            </a:r>
            <a:r>
              <a:rPr lang="ja-JP" altLang="en-US" sz="2800" dirty="0"/>
              <a:t>オーム社</a:t>
            </a:r>
            <a:endParaRPr lang="en-US" altLang="ja-JP" sz="2800" dirty="0"/>
          </a:p>
          <a:p>
            <a:endParaRPr kumimoji="1" lang="en-US" altLang="ja-JP" sz="2800" dirty="0" smtClean="0"/>
          </a:p>
        </p:txBody>
      </p:sp>
    </p:spTree>
    <p:extLst>
      <p:ext uri="{BB962C8B-B14F-4D97-AF65-F5344CB8AC3E}">
        <p14:creationId xmlns:p14="http://schemas.microsoft.com/office/powerpoint/2010/main" val="96547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en-US" altLang="en-US" dirty="0" smtClean="0"/>
              <a:t>イントロ</a:t>
            </a:r>
            <a:endParaRPr kumimoji="1" lang="en-US" altLang="ja-JP" dirty="0" smtClean="0"/>
          </a:p>
          <a:p>
            <a:pPr marL="457200" indent="-457200">
              <a:buFont typeface="+mj-lt"/>
              <a:buAutoNum type="arabicPeriod"/>
            </a:pPr>
            <a:r>
              <a:rPr lang="ja-JP" altLang="en-US" dirty="0" smtClean="0"/>
              <a:t>戦略とは</a:t>
            </a:r>
            <a:endParaRPr lang="en-US" altLang="ja-JP" dirty="0" smtClean="0"/>
          </a:p>
          <a:p>
            <a:pPr marL="457200" indent="-457200">
              <a:buFont typeface="+mj-lt"/>
              <a:buAutoNum type="arabicPeriod"/>
            </a:pPr>
            <a:r>
              <a:rPr lang="ja-JP" altLang="en-US" dirty="0" smtClean="0"/>
              <a:t>構造</a:t>
            </a:r>
            <a:endParaRPr lang="en-US" altLang="ja-JP" dirty="0" smtClean="0"/>
          </a:p>
          <a:p>
            <a:pPr marL="457200" indent="-457200">
              <a:buFont typeface="+mj-lt"/>
              <a:buAutoNum type="arabicPeriod"/>
            </a:pPr>
            <a:r>
              <a:rPr lang="ja-JP" altLang="en-US" dirty="0" smtClean="0"/>
              <a:t>プロセス</a:t>
            </a:r>
            <a:endParaRPr lang="en-US" altLang="ja-JP" dirty="0" smtClean="0"/>
          </a:p>
          <a:p>
            <a:pPr marL="457200" indent="-457200">
              <a:buFont typeface="+mj-lt"/>
              <a:buAutoNum type="arabicPeriod"/>
            </a:pPr>
            <a:r>
              <a:rPr lang="ja-JP" altLang="en-US" dirty="0" smtClean="0"/>
              <a:t>リーンスタートアップへの適用</a:t>
            </a:r>
            <a:endParaRPr lang="en-US" altLang="ja-JP" dirty="0" smtClean="0"/>
          </a:p>
          <a:p>
            <a:pPr marL="457200" indent="-457200">
              <a:buFont typeface="+mj-lt"/>
              <a:buAutoNum type="arabicPeriod"/>
            </a:pPr>
            <a:r>
              <a:rPr lang="ja-JP" altLang="en-US" dirty="0" smtClean="0"/>
              <a:t>参考文献</a:t>
            </a:r>
            <a:endParaRPr lang="en-US" altLang="ja-JP" dirty="0" smtClean="0"/>
          </a:p>
        </p:txBody>
      </p:sp>
    </p:spTree>
    <p:extLst>
      <p:ext uri="{BB962C8B-B14F-4D97-AF65-F5344CB8AC3E}">
        <p14:creationId xmlns:p14="http://schemas.microsoft.com/office/powerpoint/2010/main" val="395451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アジャイル開発とは</a:t>
            </a:r>
            <a:endParaRPr lang="en-US" altLang="ja-JP" dirty="0" smtClean="0"/>
          </a:p>
          <a:p>
            <a:pPr marL="0" indent="0">
              <a:buNone/>
            </a:pPr>
            <a:endParaRPr lang="en-US" altLang="ja-JP" dirty="0"/>
          </a:p>
          <a:p>
            <a:pPr marL="0" indent="0">
              <a:buNone/>
            </a:pPr>
            <a:r>
              <a:rPr lang="en-US" altLang="ja-JP" dirty="0" smtClean="0"/>
              <a:t>Deliver </a:t>
            </a:r>
            <a:r>
              <a:rPr lang="en-US" altLang="ja-JP" dirty="0"/>
              <a:t>Something of Value Every Week</a:t>
            </a:r>
          </a:p>
          <a:p>
            <a:pPr marL="0" indent="0">
              <a:buNone/>
            </a:pPr>
            <a:r>
              <a:rPr lang="en-US" altLang="ja-JP" dirty="0"/>
              <a:t>(</a:t>
            </a:r>
            <a:r>
              <a:rPr lang="ja-JP" altLang="en-US" dirty="0"/>
              <a:t>価値ある成果を毎週届ける</a:t>
            </a:r>
            <a:r>
              <a:rPr lang="en-US" altLang="ja-JP" dirty="0" smtClean="0"/>
              <a:t>)</a:t>
            </a:r>
          </a:p>
          <a:p>
            <a:pPr marL="0" indent="0">
              <a:buNone/>
            </a:pPr>
            <a:r>
              <a:rPr kumimoji="1" lang="en-US" altLang="ja-JP" dirty="0" smtClean="0"/>
              <a:t>『</a:t>
            </a:r>
            <a:r>
              <a:rPr kumimoji="1" lang="ja-JP" altLang="en-US" dirty="0" smtClean="0"/>
              <a:t>アジャイルサムライ</a:t>
            </a:r>
            <a:r>
              <a:rPr kumimoji="1" lang="en-US" altLang="ja-JP" dirty="0" smtClean="0"/>
              <a:t>』</a:t>
            </a:r>
            <a:endParaRPr kumimoji="1" lang="ja-JP" altLang="en-US" dirty="0"/>
          </a:p>
        </p:txBody>
      </p:sp>
    </p:spTree>
    <p:extLst>
      <p:ext uri="{BB962C8B-B14F-4D97-AF65-F5344CB8AC3E}">
        <p14:creationId xmlns:p14="http://schemas.microsoft.com/office/powerpoint/2010/main" val="40072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graphicFrame>
        <p:nvGraphicFramePr>
          <p:cNvPr id="7" name="図表 6"/>
          <p:cNvGraphicFramePr/>
          <p:nvPr>
            <p:extLst>
              <p:ext uri="{D42A27DB-BD31-4B8C-83A1-F6EECF244321}">
                <p14:modId xmlns:p14="http://schemas.microsoft.com/office/powerpoint/2010/main" val="4027544907"/>
              </p:ext>
            </p:extLst>
          </p:nvPr>
        </p:nvGraphicFramePr>
        <p:xfrm>
          <a:off x="4978400" y="3378200"/>
          <a:ext cx="3243179" cy="3031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コンテンツ プレースホルダー 8"/>
          <p:cNvSpPr>
            <a:spLocks noGrp="1"/>
          </p:cNvSpPr>
          <p:nvPr>
            <p:ph idx="1"/>
          </p:nvPr>
        </p:nvSpPr>
        <p:spPr>
          <a:xfrm>
            <a:off x="639679" y="1537018"/>
            <a:ext cx="7620000" cy="4373563"/>
          </a:xfrm>
        </p:spPr>
        <p:txBody>
          <a:bodyPr/>
          <a:lstStyle/>
          <a:p>
            <a:r>
              <a:rPr lang="ja-JP" altLang="en-US" dirty="0"/>
              <a:t>リーンスタートアップ・・・ビジネスにおける価値を作り出すための</a:t>
            </a:r>
            <a:r>
              <a:rPr lang="ja-JP" altLang="en-US" dirty="0" smtClean="0"/>
              <a:t>方法</a:t>
            </a:r>
            <a:endParaRPr lang="en-US" altLang="ja-JP" dirty="0" smtClean="0"/>
          </a:p>
          <a:p>
            <a:endParaRPr lang="ja-JP" altLang="en-US" dirty="0"/>
          </a:p>
          <a:p>
            <a:r>
              <a:rPr lang="ja-JP" altLang="en-US" dirty="0" smtClean="0"/>
              <a:t>リーンスタートアップの成長</a:t>
            </a:r>
            <a:r>
              <a:rPr lang="ja-JP" altLang="en-US" dirty="0"/>
              <a:t>エンジン</a:t>
            </a:r>
            <a:endParaRPr lang="en-US" altLang="ja-JP" dirty="0"/>
          </a:p>
          <a:p>
            <a:pPr lvl="1"/>
            <a:r>
              <a:rPr lang="ja-JP" altLang="en-US" sz="1800" dirty="0"/>
              <a:t>スタートアップのビジョン</a:t>
            </a:r>
            <a:r>
              <a:rPr lang="en-US" altLang="ja-JP" sz="1800" dirty="0"/>
              <a:t>(vision)</a:t>
            </a:r>
            <a:r>
              <a:rPr lang="ja-JP" altLang="en-US" sz="1800" dirty="0"/>
              <a:t>・・・繁栄し、世界を変える事業を構築する</a:t>
            </a:r>
          </a:p>
          <a:p>
            <a:pPr lvl="1"/>
            <a:r>
              <a:rPr lang="ja-JP" altLang="en-US" sz="1800" dirty="0"/>
              <a:t>戦略</a:t>
            </a:r>
            <a:r>
              <a:rPr lang="en-US" altLang="ja-JP" sz="1800" dirty="0"/>
              <a:t>(strategy)</a:t>
            </a:r>
            <a:r>
              <a:rPr lang="ja-JP" altLang="en-US" sz="1800" dirty="0"/>
              <a:t>・・・ビジジョンを実現するために採用</a:t>
            </a:r>
          </a:p>
          <a:p>
            <a:pPr lvl="1"/>
            <a:r>
              <a:rPr lang="ja-JP" altLang="en-US" sz="1800" dirty="0"/>
              <a:t>製品</a:t>
            </a:r>
            <a:r>
              <a:rPr lang="en-US" altLang="ja-JP" sz="1800" dirty="0"/>
              <a:t>(product)</a:t>
            </a:r>
            <a:r>
              <a:rPr lang="ja-JP" altLang="en-US" sz="1800" dirty="0"/>
              <a:t>・・・戦略から生み出される成果物</a:t>
            </a:r>
          </a:p>
          <a:p>
            <a:pPr lvl="1"/>
            <a:endParaRPr lang="ja-JP" altLang="en-US" dirty="0"/>
          </a:p>
          <a:p>
            <a:endParaRPr kumimoji="1" lang="en-US" altLang="ja-JP" dirty="0" smtClean="0"/>
          </a:p>
        </p:txBody>
      </p:sp>
    </p:spTree>
    <p:extLst>
      <p:ext uri="{BB962C8B-B14F-4D97-AF65-F5344CB8AC3E}">
        <p14:creationId xmlns:p14="http://schemas.microsoft.com/office/powerpoint/2010/main" val="283293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chor="t">
            <a:normAutofit/>
          </a:bodyPr>
          <a:lstStyle/>
          <a:p>
            <a:pPr marL="0" indent="0">
              <a:buNone/>
            </a:pPr>
            <a:r>
              <a:rPr kumimoji="1" lang="en-US" altLang="ja-JP" sz="7200" dirty="0" smtClean="0"/>
              <a:t>Strategy</a:t>
            </a:r>
            <a:r>
              <a:rPr kumimoji="1" lang="ja-JP" altLang="en-US" sz="7200" dirty="0" smtClean="0"/>
              <a:t>（</a:t>
            </a:r>
            <a:r>
              <a:rPr lang="ja-JP" altLang="en-US" sz="7200" dirty="0" smtClean="0"/>
              <a:t>戦略）</a:t>
            </a:r>
            <a:r>
              <a:rPr kumimoji="1" lang="ja-JP" altLang="en-US" sz="7200" dirty="0" smtClean="0"/>
              <a:t>って何よ？</a:t>
            </a:r>
            <a:endParaRPr kumimoji="1" lang="ja-JP" altLang="en-US" sz="7200" dirty="0"/>
          </a:p>
        </p:txBody>
      </p:sp>
    </p:spTree>
    <p:extLst>
      <p:ext uri="{BB962C8B-B14F-4D97-AF65-F5344CB8AC3E}">
        <p14:creationId xmlns:p14="http://schemas.microsoft.com/office/powerpoint/2010/main" val="39193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pic>
        <p:nvPicPr>
          <p:cNvPr id="4" name="コンテンツ プレースホルダー 3" descr="daisenryaku88_01.png"/>
          <p:cNvPicPr>
            <a:picLocks noGrp="1" noChangeAspect="1"/>
          </p:cNvPicPr>
          <p:nvPr>
            <p:ph idx="1"/>
          </p:nvPr>
        </p:nvPicPr>
        <p:blipFill>
          <a:blip r:embed="rId2">
            <a:extLst>
              <a:ext uri="{28A0092B-C50C-407E-A947-70E740481C1C}">
                <a14:useLocalDpi xmlns:a14="http://schemas.microsoft.com/office/drawing/2010/main" val="0"/>
              </a:ext>
            </a:extLst>
          </a:blip>
          <a:srcRect t="4083" b="4083"/>
          <a:stretch>
            <a:fillRect/>
          </a:stretch>
        </p:blipFill>
        <p:spPr/>
      </p:pic>
      <p:sp>
        <p:nvSpPr>
          <p:cNvPr id="5" name="正方形/長方形 4"/>
          <p:cNvSpPr/>
          <p:nvPr/>
        </p:nvSpPr>
        <p:spPr>
          <a:xfrm>
            <a:off x="694395" y="1917005"/>
            <a:ext cx="3411811"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こんなの？</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02582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pic>
        <p:nvPicPr>
          <p:cNvPr id="4" name="コンテンツ プレースホルダー 3" descr="g00191-1.jpg"/>
          <p:cNvPicPr>
            <a:picLocks noGrp="1" noChangeAspect="1"/>
          </p:cNvPicPr>
          <p:nvPr>
            <p:ph idx="1"/>
          </p:nvPr>
        </p:nvPicPr>
        <p:blipFill>
          <a:blip r:embed="rId2">
            <a:extLst>
              <a:ext uri="{28A0092B-C50C-407E-A947-70E740481C1C}">
                <a14:useLocalDpi xmlns:a14="http://schemas.microsoft.com/office/drawing/2010/main" val="0"/>
              </a:ext>
            </a:extLst>
          </a:blip>
          <a:srcRect t="6109" b="6109"/>
          <a:stretch>
            <a:fillRect/>
          </a:stretch>
        </p:blipFill>
        <p:spPr/>
      </p:pic>
      <p:sp>
        <p:nvSpPr>
          <p:cNvPr id="6" name="正方形/長方形 5"/>
          <p:cNvSpPr/>
          <p:nvPr/>
        </p:nvSpPr>
        <p:spPr>
          <a:xfrm>
            <a:off x="348146" y="1917005"/>
            <a:ext cx="4104309"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こんなの！？</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25139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戦略とは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ビジネスにおける戦略</a:t>
            </a:r>
            <a:endParaRPr kumimoji="1" lang="en-US" altLang="ja-JP" dirty="0" smtClean="0"/>
          </a:p>
          <a:p>
            <a:pPr marL="0" indent="0">
              <a:buNone/>
            </a:pPr>
            <a:r>
              <a:rPr lang="ja-JP" altLang="en-US" dirty="0" smtClean="0">
                <a:solidFill>
                  <a:srgbClr val="000000"/>
                </a:solidFill>
              </a:rPr>
              <a:t>‘’</a:t>
            </a:r>
            <a:endParaRPr lang="en-US" altLang="ja-JP" dirty="0">
              <a:solidFill>
                <a:srgbClr val="000000"/>
              </a:solidFill>
            </a:endParaRPr>
          </a:p>
          <a:p>
            <a:pPr marL="0" indent="0">
              <a:buNone/>
            </a:pPr>
            <a:r>
              <a:rPr kumimoji="1" lang="ja-JP" altLang="en-US" dirty="0" smtClean="0">
                <a:solidFill>
                  <a:srgbClr val="FF0000"/>
                </a:solidFill>
              </a:rPr>
              <a:t>「戦略</a:t>
            </a:r>
            <a:r>
              <a:rPr lang="ja-JP" altLang="en-US" dirty="0" smtClean="0">
                <a:solidFill>
                  <a:srgbClr val="FF0000"/>
                </a:solidFill>
              </a:rPr>
              <a:t>」とは「資源の配分であると定義することができる</a:t>
            </a:r>
            <a:r>
              <a:rPr lang="ja-JP" altLang="en-US" dirty="0" smtClean="0"/>
              <a:t>。大本営の立場で（つまり、ラインの指揮官としての指揮権を持たないで）、限りある自軍の能力を最大限に活用するために可能な手段（自由度）は、第一義的には、行動の目的を明示した上で「自軍の資源を配分・配置することにつきる。そしてひとたび配置が決まれば、それらの運用は現場指揮官（ライン・マネジメント）に委ねるほかはない。</a:t>
            </a:r>
            <a:endParaRPr lang="en-US" altLang="ja-JP" dirty="0" smtClean="0"/>
          </a:p>
          <a:p>
            <a:pPr marL="0" indent="0">
              <a:buNone/>
            </a:pPr>
            <a:r>
              <a:rPr lang="en-US" altLang="ja-JP" dirty="0" smtClean="0"/>
              <a:t>『</a:t>
            </a:r>
            <a:r>
              <a:rPr lang="ja-JP" altLang="en-US" dirty="0" smtClean="0"/>
              <a:t>経営参謀の発想法</a:t>
            </a:r>
            <a:r>
              <a:rPr lang="en-US" altLang="ja-JP" dirty="0" smtClean="0"/>
              <a:t>』</a:t>
            </a:r>
          </a:p>
          <a:p>
            <a:pPr marL="0" indent="0">
              <a:buNone/>
            </a:pPr>
            <a:r>
              <a:rPr lang="ja-JP" altLang="en-US" dirty="0" smtClean="0"/>
              <a:t>‘’</a:t>
            </a:r>
            <a:endParaRPr lang="en-US" altLang="ja-JP" dirty="0"/>
          </a:p>
        </p:txBody>
      </p:sp>
    </p:spTree>
    <p:extLst>
      <p:ext uri="{BB962C8B-B14F-4D97-AF65-F5344CB8AC3E}">
        <p14:creationId xmlns:p14="http://schemas.microsoft.com/office/powerpoint/2010/main" val="1639171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エッセンシャル.thmx</Template>
  <TotalTime>665</TotalTime>
  <Words>612</Words>
  <Application>Microsoft Macintosh PowerPoint</Application>
  <PresentationFormat>画面に合わせる (4:3)</PresentationFormat>
  <Paragraphs>124</Paragraphs>
  <Slides>22</Slides>
  <Notes>1</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エッセンシャル</vt:lpstr>
      <vt:lpstr>実践リーンスタートアップ・・・その前に</vt:lpstr>
      <vt:lpstr>自己紹介</vt:lpstr>
      <vt:lpstr>構成</vt:lpstr>
      <vt:lpstr>イントロ</vt:lpstr>
      <vt:lpstr>イントロ</vt:lpstr>
      <vt:lpstr>イントロ</vt:lpstr>
      <vt:lpstr>イントロ</vt:lpstr>
      <vt:lpstr>イントロ</vt:lpstr>
      <vt:lpstr>戦略とは</vt:lpstr>
      <vt:lpstr>戦略とは</vt:lpstr>
      <vt:lpstr>構造</vt:lpstr>
      <vt:lpstr>プロセス</vt:lpstr>
      <vt:lpstr>プロセス</vt:lpstr>
      <vt:lpstr>プロセス</vt:lpstr>
      <vt:lpstr>プロセス</vt:lpstr>
      <vt:lpstr>プロセス</vt:lpstr>
      <vt:lpstr>プロセス</vt:lpstr>
      <vt:lpstr>プロセス</vt:lpstr>
      <vt:lpstr>リーンスタートアップへの適用</vt:lpstr>
      <vt:lpstr>リーンスタートアップへの適応</vt:lpstr>
      <vt:lpstr>リーンスタートアップへの適応</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リーンスタートアップ （EC適用）</dc:title>
  <dc:creator>柿木 勝之</dc:creator>
  <cp:lastModifiedBy>柿木 勝之</cp:lastModifiedBy>
  <cp:revision>67</cp:revision>
  <dcterms:created xsi:type="dcterms:W3CDTF">2014-01-09T05:04:54Z</dcterms:created>
  <dcterms:modified xsi:type="dcterms:W3CDTF">2014-05-02T00:43:19Z</dcterms:modified>
</cp:coreProperties>
</file>