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4"/>
  </p:notesMasterIdLst>
  <p:sldIdLst>
    <p:sldId id="256" r:id="rId2"/>
    <p:sldId id="308" r:id="rId3"/>
    <p:sldId id="279" r:id="rId4"/>
    <p:sldId id="280" r:id="rId5"/>
    <p:sldId id="281" r:id="rId6"/>
    <p:sldId id="282" r:id="rId7"/>
    <p:sldId id="257" r:id="rId8"/>
    <p:sldId id="258" r:id="rId9"/>
    <p:sldId id="259" r:id="rId10"/>
    <p:sldId id="261" r:id="rId11"/>
    <p:sldId id="260" r:id="rId12"/>
    <p:sldId id="321" r:id="rId13"/>
    <p:sldId id="263" r:id="rId14"/>
    <p:sldId id="284" r:id="rId15"/>
    <p:sldId id="285" r:id="rId16"/>
    <p:sldId id="286" r:id="rId17"/>
    <p:sldId id="287" r:id="rId18"/>
    <p:sldId id="288" r:id="rId19"/>
    <p:sldId id="289" r:id="rId20"/>
    <p:sldId id="290" r:id="rId21"/>
    <p:sldId id="262" r:id="rId22"/>
    <p:sldId id="291" r:id="rId23"/>
    <p:sldId id="309" r:id="rId24"/>
    <p:sldId id="310" r:id="rId25"/>
    <p:sldId id="292" r:id="rId26"/>
    <p:sldId id="293" r:id="rId27"/>
    <p:sldId id="294" r:id="rId28"/>
    <p:sldId id="295" r:id="rId29"/>
    <p:sldId id="296" r:id="rId30"/>
    <p:sldId id="311" r:id="rId31"/>
    <p:sldId id="322" r:id="rId32"/>
    <p:sldId id="323" r:id="rId33"/>
    <p:sldId id="324" r:id="rId34"/>
    <p:sldId id="325" r:id="rId35"/>
    <p:sldId id="313" r:id="rId36"/>
    <p:sldId id="315" r:id="rId37"/>
    <p:sldId id="316" r:id="rId38"/>
    <p:sldId id="317" r:id="rId39"/>
    <p:sldId id="318" r:id="rId40"/>
    <p:sldId id="319" r:id="rId41"/>
    <p:sldId id="320" r:id="rId42"/>
    <p:sldId id="307" r:id="rId4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82646" autoAdjust="0"/>
  </p:normalViewPr>
  <p:slideViewPr>
    <p:cSldViewPr snapToGrid="0" snapToObjects="1">
      <p:cViewPr varScale="1">
        <p:scale>
          <a:sx n="73" d="100"/>
          <a:sy n="73" d="100"/>
        </p:scale>
        <p:origin x="-1224" y="-104"/>
      </p:cViewPr>
      <p:guideLst>
        <p:guide orient="horz" pos="2160"/>
        <p:guide pos="2880"/>
      </p:guideLst>
    </p:cSldViewPr>
  </p:slideViewPr>
  <p:outlineViewPr>
    <p:cViewPr>
      <p:scale>
        <a:sx n="33" d="100"/>
        <a:sy n="33" d="100"/>
      </p:scale>
      <p:origin x="0" y="3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dirty="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E9577620-5A2A-D444-860E-DD1B68C510ED}" type="presOf" srcId="{D4E7843A-EC4B-EE4F-8C2B-B871CCFB7BCE}" destId="{CB07DC0D-2E8E-8C42-811A-2E225AFDD252}" srcOrd="1" destOrd="0" presId="urn:microsoft.com/office/officeart/2005/8/layout/process1"/>
    <dgm:cxn modelId="{9D37025F-14AC-684E-A382-ABE37CF14525}" srcId="{2BB71C6A-0F4B-4D4B-8BC0-540D5F0C7A42}" destId="{42D8E049-CD78-D34D-95D1-D8BEB5FE5561}" srcOrd="0" destOrd="0" parTransId="{5C136AAC-EC8E-704E-B2DE-755A07A7FB9D}" sibTransId="{5BA25CED-EDAF-A64B-B28E-C42A69ED8C6F}"/>
    <dgm:cxn modelId="{E4FC01DA-D0B2-1A40-871A-42B61EE5162A}" srcId="{2BB71C6A-0F4B-4D4B-8BC0-540D5F0C7A42}" destId="{9A654CA2-0BC4-FF4E-8585-041BD200D195}" srcOrd="2" destOrd="0" parTransId="{8787F60B-1011-674E-B5FF-8834B0CC2200}" sibTransId="{527555FD-BC09-0D49-BD04-932EB23C1CAC}"/>
    <dgm:cxn modelId="{E543FF3F-AE7B-4544-8F0E-8A991FD1496F}" srcId="{2BB71C6A-0F4B-4D4B-8BC0-540D5F0C7A42}" destId="{563F9068-8FB5-6F47-92F7-671B2FFE3154}" srcOrd="1" destOrd="0" parTransId="{87277F3A-0B7E-7D48-9ACB-0A041CE0AE5E}" sibTransId="{D4E7843A-EC4B-EE4F-8C2B-B871CCFB7BCE}"/>
    <dgm:cxn modelId="{84C12AD6-1098-E04A-AC6D-5ED47B87F9A6}" type="presOf" srcId="{5BA25CED-EDAF-A64B-B28E-C42A69ED8C6F}" destId="{5EBEFD47-05B3-CB4F-8BCD-BE9C5A20F687}" srcOrd="0" destOrd="0" presId="urn:microsoft.com/office/officeart/2005/8/layout/process1"/>
    <dgm:cxn modelId="{4168AD7C-C4CB-094C-8881-8A0822D26D35}" type="presOf" srcId="{42D8E049-CD78-D34D-95D1-D8BEB5FE5561}" destId="{7DBEC25B-C257-0D43-904F-107784AE7AA9}" srcOrd="0" destOrd="0" presId="urn:microsoft.com/office/officeart/2005/8/layout/process1"/>
    <dgm:cxn modelId="{B8FD90FB-94AD-6547-BD2D-6AC7BB688B66}" type="presOf" srcId="{2BB71C6A-0F4B-4D4B-8BC0-540D5F0C7A42}" destId="{D4B9735B-2986-5D4F-8026-25EE504E55A2}" srcOrd="0" destOrd="0" presId="urn:microsoft.com/office/officeart/2005/8/layout/process1"/>
    <dgm:cxn modelId="{97ACF838-2D1C-EE4D-B561-30EBAA7F7563}" type="presOf" srcId="{563F9068-8FB5-6F47-92F7-671B2FFE3154}" destId="{A71F3882-29B0-C040-8C4D-BF5535E8D68B}" srcOrd="0" destOrd="0" presId="urn:microsoft.com/office/officeart/2005/8/layout/process1"/>
    <dgm:cxn modelId="{DF3AE239-10E2-EB4F-94DA-26FAA8D14FA8}" type="presOf" srcId="{D4E7843A-EC4B-EE4F-8C2B-B871CCFB7BCE}" destId="{945EAB11-BDE0-864B-B15F-99F7098CC86E}" srcOrd="0" destOrd="0" presId="urn:microsoft.com/office/officeart/2005/8/layout/process1"/>
    <dgm:cxn modelId="{7E880DDF-2E7B-1E4C-996F-8BB8AA4F81EF}" type="presOf" srcId="{5BA25CED-EDAF-A64B-B28E-C42A69ED8C6F}" destId="{4DFC2A6B-51AD-2A48-82A0-86458ED8FB8F}" srcOrd="1" destOrd="0" presId="urn:microsoft.com/office/officeart/2005/8/layout/process1"/>
    <dgm:cxn modelId="{2718ED7E-8D95-6649-9C8F-0540532B34E5}" type="presOf" srcId="{9A654CA2-0BC4-FF4E-8585-041BD200D195}" destId="{AE9270A4-0384-834C-BFC7-20E66D40BBB0}" srcOrd="0" destOrd="0" presId="urn:microsoft.com/office/officeart/2005/8/layout/process1"/>
    <dgm:cxn modelId="{06970D5D-533A-924B-B5A4-88F119D1AF4D}" type="presParOf" srcId="{D4B9735B-2986-5D4F-8026-25EE504E55A2}" destId="{7DBEC25B-C257-0D43-904F-107784AE7AA9}" srcOrd="0" destOrd="0" presId="urn:microsoft.com/office/officeart/2005/8/layout/process1"/>
    <dgm:cxn modelId="{E197E756-92FC-8147-B049-E7BC45BAE062}" type="presParOf" srcId="{D4B9735B-2986-5D4F-8026-25EE504E55A2}" destId="{5EBEFD47-05B3-CB4F-8BCD-BE9C5A20F687}" srcOrd="1" destOrd="0" presId="urn:microsoft.com/office/officeart/2005/8/layout/process1"/>
    <dgm:cxn modelId="{366BE056-0649-C740-8231-A7C29F0EE53C}" type="presParOf" srcId="{5EBEFD47-05B3-CB4F-8BCD-BE9C5A20F687}" destId="{4DFC2A6B-51AD-2A48-82A0-86458ED8FB8F}" srcOrd="0" destOrd="0" presId="urn:microsoft.com/office/officeart/2005/8/layout/process1"/>
    <dgm:cxn modelId="{E894E44B-195D-AC4F-A6E7-2D40615F4AF1}" type="presParOf" srcId="{D4B9735B-2986-5D4F-8026-25EE504E55A2}" destId="{A71F3882-29B0-C040-8C4D-BF5535E8D68B}" srcOrd="2" destOrd="0" presId="urn:microsoft.com/office/officeart/2005/8/layout/process1"/>
    <dgm:cxn modelId="{731E3406-1F59-C343-A942-D7C9426EA076}" type="presParOf" srcId="{D4B9735B-2986-5D4F-8026-25EE504E55A2}" destId="{945EAB11-BDE0-864B-B15F-99F7098CC86E}" srcOrd="3" destOrd="0" presId="urn:microsoft.com/office/officeart/2005/8/layout/process1"/>
    <dgm:cxn modelId="{549768C1-EE38-D142-8645-F91C663FEA8E}" type="presParOf" srcId="{945EAB11-BDE0-864B-B15F-99F7098CC86E}" destId="{CB07DC0D-2E8E-8C42-811A-2E225AFDD252}" srcOrd="0" destOrd="0" presId="urn:microsoft.com/office/officeart/2005/8/layout/process1"/>
    <dgm:cxn modelId="{DF2EB72E-7EE2-E045-848C-E21CFC14B6BD}"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3E865F-468F-0C49-BEF6-2FAB54D3C3DF}" type="doc">
      <dgm:prSet loTypeId="urn:microsoft.com/office/officeart/2005/8/layout/hProcess9" loCatId="" qsTypeId="urn:microsoft.com/office/officeart/2005/8/quickstyle/simple4" qsCatId="simple" csTypeId="urn:microsoft.com/office/officeart/2005/8/colors/accent1_2" csCatId="accent1" phldr="1"/>
      <dgm:spPr/>
    </dgm:pt>
    <dgm:pt modelId="{11CE464B-9849-D143-8FEB-5E382B5637A7}">
      <dgm:prSet phldrT="[テキスト]" custT="1">
        <dgm:style>
          <a:lnRef idx="3">
            <a:schemeClr val="lt1"/>
          </a:lnRef>
          <a:fillRef idx="1">
            <a:schemeClr val="accent1"/>
          </a:fillRef>
          <a:effectRef idx="1">
            <a:schemeClr val="accent1"/>
          </a:effectRef>
          <a:fontRef idx="minor">
            <a:schemeClr val="lt1"/>
          </a:fontRef>
        </dgm:style>
      </dgm:prSet>
      <dgm:spPr>
        <a:solidFill>
          <a:srgbClr val="008000"/>
        </a:solidFill>
      </dgm:spPr>
      <dgm:t>
        <a:bodyPr/>
        <a:lstStyle/>
        <a:p>
          <a:r>
            <a:rPr kumimoji="1" lang="ja-JP" altLang="en-US" sz="1800" dirty="0" smtClean="0"/>
            <a:t>プラン</a:t>
          </a:r>
          <a:r>
            <a:rPr kumimoji="1" lang="en-US" altLang="ja-JP" sz="1800" dirty="0" smtClean="0"/>
            <a:t>A</a:t>
          </a:r>
          <a:r>
            <a:rPr kumimoji="1" lang="ja-JP" altLang="en-US" sz="1800" dirty="0" smtClean="0"/>
            <a:t>を文書化する</a:t>
          </a:r>
          <a:endParaRPr kumimoji="1" lang="ja-JP" altLang="en-US" sz="1800" dirty="0"/>
        </a:p>
      </dgm:t>
    </dgm:pt>
    <dgm:pt modelId="{B50B7089-CD13-834F-AD97-F9589436914C}" type="parTrans" cxnId="{CCFE33F5-66AB-E548-93CF-4DAC5BF431BD}">
      <dgm:prSet/>
      <dgm:spPr/>
      <dgm:t>
        <a:bodyPr/>
        <a:lstStyle/>
        <a:p>
          <a:endParaRPr kumimoji="1" lang="ja-JP" altLang="en-US"/>
        </a:p>
      </dgm:t>
    </dgm:pt>
    <dgm:pt modelId="{A99850B8-A465-7545-B7AB-C0C89DC237FB}" type="sibTrans" cxnId="{CCFE33F5-66AB-E548-93CF-4DAC5BF431BD}">
      <dgm:prSet/>
      <dgm:spPr/>
      <dgm:t>
        <a:bodyPr/>
        <a:lstStyle/>
        <a:p>
          <a:endParaRPr kumimoji="1" lang="ja-JP" altLang="en-US"/>
        </a:p>
      </dgm:t>
    </dgm:pt>
    <dgm:pt modelId="{BD0A218D-9DC5-8448-A51E-723D7504D0A5}">
      <dgm:prSet phldrT="[テキスト]" custT="1">
        <dgm:style>
          <a:lnRef idx="3">
            <a:schemeClr val="lt1"/>
          </a:lnRef>
          <a:fillRef idx="1">
            <a:schemeClr val="accent1"/>
          </a:fillRef>
          <a:effectRef idx="1">
            <a:schemeClr val="accent1"/>
          </a:effectRef>
          <a:fontRef idx="minor">
            <a:schemeClr val="lt1"/>
          </a:fontRef>
        </dgm:style>
      </dgm:prSet>
      <dgm:spPr>
        <a:solidFill>
          <a:srgbClr val="008000"/>
        </a:solidFill>
      </dgm:spPr>
      <dgm:t>
        <a:bodyPr/>
        <a:lstStyle/>
        <a:p>
          <a:r>
            <a:rPr kumimoji="1" lang="ja-JP" altLang="en-US" sz="1800" dirty="0" smtClean="0"/>
            <a:t>プランで最も</a:t>
          </a:r>
          <a:r>
            <a:rPr kumimoji="1" lang="ja-JP" altLang="en-US" sz="1800" smtClean="0"/>
            <a:t>リスクの</a:t>
          </a:r>
          <a:br>
            <a:rPr kumimoji="1" lang="ja-JP" altLang="en-US" sz="1800" smtClean="0"/>
          </a:br>
          <a:r>
            <a:rPr kumimoji="1" lang="ja-JP" altLang="en-US" sz="1800" smtClean="0"/>
            <a:t>高い</a:t>
          </a:r>
          <a:r>
            <a:rPr kumimoji="1" lang="ja-JP" altLang="en-US" sz="1800" dirty="0" smtClean="0"/>
            <a:t>部分をみつける</a:t>
          </a:r>
          <a:endParaRPr kumimoji="1" lang="ja-JP" altLang="en-US" sz="1800" dirty="0"/>
        </a:p>
      </dgm:t>
    </dgm:pt>
    <dgm:pt modelId="{600CF240-13A1-6444-92A0-3B89BF26D305}" type="parTrans" cxnId="{D0A65971-CE9D-5044-AD55-7948751762C9}">
      <dgm:prSet/>
      <dgm:spPr/>
      <dgm:t>
        <a:bodyPr/>
        <a:lstStyle/>
        <a:p>
          <a:endParaRPr kumimoji="1" lang="ja-JP" altLang="en-US"/>
        </a:p>
      </dgm:t>
    </dgm:pt>
    <dgm:pt modelId="{646F426A-2547-0F4A-8351-9BB324A88291}" type="sibTrans" cxnId="{D0A65971-CE9D-5044-AD55-7948751762C9}">
      <dgm:prSet/>
      <dgm:spPr/>
      <dgm:t>
        <a:bodyPr/>
        <a:lstStyle/>
        <a:p>
          <a:endParaRPr kumimoji="1" lang="ja-JP" altLang="en-US"/>
        </a:p>
      </dgm:t>
    </dgm:pt>
    <dgm:pt modelId="{F57D4896-0858-8B45-9842-76CB89CEDBA5}">
      <dgm:prSet phldrT="[テキスト]" custT="1">
        <dgm:style>
          <a:lnRef idx="3">
            <a:schemeClr val="lt1"/>
          </a:lnRef>
          <a:fillRef idx="1">
            <a:schemeClr val="accent1"/>
          </a:fillRef>
          <a:effectRef idx="1">
            <a:schemeClr val="accent1"/>
          </a:effectRef>
          <a:fontRef idx="minor">
            <a:schemeClr val="lt1"/>
          </a:fontRef>
        </dgm:style>
      </dgm:prSet>
      <dgm:spPr>
        <a:solidFill>
          <a:srgbClr val="FF0000"/>
        </a:solidFill>
      </dgm:spPr>
      <dgm:t>
        <a:bodyPr/>
        <a:lstStyle/>
        <a:p>
          <a:r>
            <a:rPr kumimoji="1" lang="ja-JP" altLang="en-US" sz="1800" dirty="0" smtClean="0"/>
            <a:t>プランを体系的に</a:t>
          </a:r>
          <a:br>
            <a:rPr kumimoji="1" lang="ja-JP" altLang="en-US" sz="1800" dirty="0" smtClean="0"/>
          </a:br>
          <a:r>
            <a:rPr kumimoji="1" lang="ja-JP" altLang="en-US" sz="1800" dirty="0" smtClean="0"/>
            <a:t>テストする</a:t>
          </a:r>
          <a:endParaRPr kumimoji="1" lang="ja-JP" altLang="en-US" sz="1800" dirty="0"/>
        </a:p>
      </dgm:t>
    </dgm:pt>
    <dgm:pt modelId="{2CB5D16E-C422-2343-AA9D-FFC9B0A53D4B}" type="parTrans" cxnId="{BF91D8F7-C50B-8243-BE7C-0B3A05DDB4F5}">
      <dgm:prSet/>
      <dgm:spPr/>
      <dgm:t>
        <a:bodyPr/>
        <a:lstStyle/>
        <a:p>
          <a:endParaRPr kumimoji="1" lang="ja-JP" altLang="en-US"/>
        </a:p>
      </dgm:t>
    </dgm:pt>
    <dgm:pt modelId="{18F0E94B-2B8D-764B-8C79-D1A25A042606}" type="sibTrans" cxnId="{BF91D8F7-C50B-8243-BE7C-0B3A05DDB4F5}">
      <dgm:prSet/>
      <dgm:spPr/>
      <dgm:t>
        <a:bodyPr/>
        <a:lstStyle/>
        <a:p>
          <a:endParaRPr kumimoji="1" lang="ja-JP" altLang="en-US"/>
        </a:p>
      </dgm:t>
    </dgm:pt>
    <dgm:pt modelId="{E5DF65D5-9743-6B43-8DB8-6FBE7F4096B9}" type="pres">
      <dgm:prSet presAssocID="{663E865F-468F-0C49-BEF6-2FAB54D3C3DF}" presName="CompostProcess" presStyleCnt="0">
        <dgm:presLayoutVars>
          <dgm:dir/>
          <dgm:resizeHandles val="exact"/>
        </dgm:presLayoutVars>
      </dgm:prSet>
      <dgm:spPr/>
    </dgm:pt>
    <dgm:pt modelId="{630EE811-75E0-224A-BDF6-531C9057E07D}" type="pres">
      <dgm:prSet presAssocID="{663E865F-468F-0C49-BEF6-2FAB54D3C3DF}" presName="arrow" presStyleLbl="bgShp" presStyleIdx="0" presStyleCnt="1"/>
      <dgm:spPr/>
    </dgm:pt>
    <dgm:pt modelId="{CA2B42F2-0D1F-3E41-BEBC-986AD9C8A1EA}" type="pres">
      <dgm:prSet presAssocID="{663E865F-468F-0C49-BEF6-2FAB54D3C3DF}" presName="linearProcess" presStyleCnt="0"/>
      <dgm:spPr/>
    </dgm:pt>
    <dgm:pt modelId="{23163C8A-EBF0-1E47-96E2-2D511B046E95}" type="pres">
      <dgm:prSet presAssocID="{11CE464B-9849-D143-8FEB-5E382B5637A7}" presName="textNode" presStyleLbl="node1" presStyleIdx="0" presStyleCnt="3">
        <dgm:presLayoutVars>
          <dgm:bulletEnabled val="1"/>
        </dgm:presLayoutVars>
      </dgm:prSet>
      <dgm:spPr/>
      <dgm:t>
        <a:bodyPr/>
        <a:lstStyle/>
        <a:p>
          <a:endParaRPr kumimoji="1" lang="ja-JP" altLang="en-US"/>
        </a:p>
      </dgm:t>
    </dgm:pt>
    <dgm:pt modelId="{09842EB4-AF86-AD40-B855-8D770B625847}" type="pres">
      <dgm:prSet presAssocID="{A99850B8-A465-7545-B7AB-C0C89DC237FB}" presName="sibTrans" presStyleCnt="0"/>
      <dgm:spPr/>
    </dgm:pt>
    <dgm:pt modelId="{403A10D7-E03C-C843-982D-833CF5D40ADE}" type="pres">
      <dgm:prSet presAssocID="{BD0A218D-9DC5-8448-A51E-723D7504D0A5}" presName="textNode" presStyleLbl="node1" presStyleIdx="1" presStyleCnt="3">
        <dgm:presLayoutVars>
          <dgm:bulletEnabled val="1"/>
        </dgm:presLayoutVars>
      </dgm:prSet>
      <dgm:spPr/>
      <dgm:t>
        <a:bodyPr/>
        <a:lstStyle/>
        <a:p>
          <a:endParaRPr kumimoji="1" lang="ja-JP" altLang="en-US"/>
        </a:p>
      </dgm:t>
    </dgm:pt>
    <dgm:pt modelId="{31AB56B0-82A4-6447-A183-4F789FFC02C1}" type="pres">
      <dgm:prSet presAssocID="{646F426A-2547-0F4A-8351-9BB324A88291}" presName="sibTrans" presStyleCnt="0"/>
      <dgm:spPr/>
    </dgm:pt>
    <dgm:pt modelId="{1F92BC01-536A-2945-BC61-A584626B3A03}" type="pres">
      <dgm:prSet presAssocID="{F57D4896-0858-8B45-9842-76CB89CEDBA5}" presName="textNode" presStyleLbl="node1" presStyleIdx="2" presStyleCnt="3">
        <dgm:presLayoutVars>
          <dgm:bulletEnabled val="1"/>
        </dgm:presLayoutVars>
      </dgm:prSet>
      <dgm:spPr/>
      <dgm:t>
        <a:bodyPr/>
        <a:lstStyle/>
        <a:p>
          <a:endParaRPr kumimoji="1" lang="ja-JP" altLang="en-US"/>
        </a:p>
      </dgm:t>
    </dgm:pt>
  </dgm:ptLst>
  <dgm:cxnLst>
    <dgm:cxn modelId="{BF91D8F7-C50B-8243-BE7C-0B3A05DDB4F5}" srcId="{663E865F-468F-0C49-BEF6-2FAB54D3C3DF}" destId="{F57D4896-0858-8B45-9842-76CB89CEDBA5}" srcOrd="2" destOrd="0" parTransId="{2CB5D16E-C422-2343-AA9D-FFC9B0A53D4B}" sibTransId="{18F0E94B-2B8D-764B-8C79-D1A25A042606}"/>
    <dgm:cxn modelId="{D0A65971-CE9D-5044-AD55-7948751762C9}" srcId="{663E865F-468F-0C49-BEF6-2FAB54D3C3DF}" destId="{BD0A218D-9DC5-8448-A51E-723D7504D0A5}" srcOrd="1" destOrd="0" parTransId="{600CF240-13A1-6444-92A0-3B89BF26D305}" sibTransId="{646F426A-2547-0F4A-8351-9BB324A88291}"/>
    <dgm:cxn modelId="{E6C6F86B-7D43-DF44-BC87-C25901D29132}" type="presOf" srcId="{F57D4896-0858-8B45-9842-76CB89CEDBA5}" destId="{1F92BC01-536A-2945-BC61-A584626B3A03}" srcOrd="0" destOrd="0" presId="urn:microsoft.com/office/officeart/2005/8/layout/hProcess9"/>
    <dgm:cxn modelId="{CCFE33F5-66AB-E548-93CF-4DAC5BF431BD}" srcId="{663E865F-468F-0C49-BEF6-2FAB54D3C3DF}" destId="{11CE464B-9849-D143-8FEB-5E382B5637A7}" srcOrd="0" destOrd="0" parTransId="{B50B7089-CD13-834F-AD97-F9589436914C}" sibTransId="{A99850B8-A465-7545-B7AB-C0C89DC237FB}"/>
    <dgm:cxn modelId="{CD70E338-424F-D44C-A156-B5B477DC1DF7}" type="presOf" srcId="{663E865F-468F-0C49-BEF6-2FAB54D3C3DF}" destId="{E5DF65D5-9743-6B43-8DB8-6FBE7F4096B9}" srcOrd="0" destOrd="0" presId="urn:microsoft.com/office/officeart/2005/8/layout/hProcess9"/>
    <dgm:cxn modelId="{387991CA-6162-314E-B902-E3D23C1369AE}" type="presOf" srcId="{BD0A218D-9DC5-8448-A51E-723D7504D0A5}" destId="{403A10D7-E03C-C843-982D-833CF5D40ADE}" srcOrd="0" destOrd="0" presId="urn:microsoft.com/office/officeart/2005/8/layout/hProcess9"/>
    <dgm:cxn modelId="{AB38667E-B69A-C441-ADD8-AC51431C91E9}" type="presOf" srcId="{11CE464B-9849-D143-8FEB-5E382B5637A7}" destId="{23163C8A-EBF0-1E47-96E2-2D511B046E95}" srcOrd="0" destOrd="0" presId="urn:microsoft.com/office/officeart/2005/8/layout/hProcess9"/>
    <dgm:cxn modelId="{FFB29B0D-180B-9E4A-9678-4F3D251B7B6B}" type="presParOf" srcId="{E5DF65D5-9743-6B43-8DB8-6FBE7F4096B9}" destId="{630EE811-75E0-224A-BDF6-531C9057E07D}" srcOrd="0" destOrd="0" presId="urn:microsoft.com/office/officeart/2005/8/layout/hProcess9"/>
    <dgm:cxn modelId="{D4272FC9-97E5-C34C-B948-AFE8E8AD9134}" type="presParOf" srcId="{E5DF65D5-9743-6B43-8DB8-6FBE7F4096B9}" destId="{CA2B42F2-0D1F-3E41-BEBC-986AD9C8A1EA}" srcOrd="1" destOrd="0" presId="urn:microsoft.com/office/officeart/2005/8/layout/hProcess9"/>
    <dgm:cxn modelId="{94D8E1CE-B40A-2940-AADA-22A92EFE665F}" type="presParOf" srcId="{CA2B42F2-0D1F-3E41-BEBC-986AD9C8A1EA}" destId="{23163C8A-EBF0-1E47-96E2-2D511B046E95}" srcOrd="0" destOrd="0" presId="urn:microsoft.com/office/officeart/2005/8/layout/hProcess9"/>
    <dgm:cxn modelId="{7BFD8971-F3BA-D54C-BFF9-A4533539D83D}" type="presParOf" srcId="{CA2B42F2-0D1F-3E41-BEBC-986AD9C8A1EA}" destId="{09842EB4-AF86-AD40-B855-8D770B625847}" srcOrd="1" destOrd="0" presId="urn:microsoft.com/office/officeart/2005/8/layout/hProcess9"/>
    <dgm:cxn modelId="{E8BC4C60-D1BD-BE47-BB99-D66BCD7EE0B8}" type="presParOf" srcId="{CA2B42F2-0D1F-3E41-BEBC-986AD9C8A1EA}" destId="{403A10D7-E03C-C843-982D-833CF5D40ADE}" srcOrd="2" destOrd="0" presId="urn:microsoft.com/office/officeart/2005/8/layout/hProcess9"/>
    <dgm:cxn modelId="{E3FDB7C1-02C4-7049-9179-4272AB34F2FD}" type="presParOf" srcId="{CA2B42F2-0D1F-3E41-BEBC-986AD9C8A1EA}" destId="{31AB56B0-82A4-6447-A183-4F789FFC02C1}" srcOrd="3" destOrd="0" presId="urn:microsoft.com/office/officeart/2005/8/layout/hProcess9"/>
    <dgm:cxn modelId="{1CEC4992-AF4B-4B40-881E-D2ED4F7A2F2F}" type="presParOf" srcId="{CA2B42F2-0D1F-3E41-BEBC-986AD9C8A1EA}" destId="{1F92BC01-536A-2945-BC61-A584626B3A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dirty="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4EE79778-DE61-F846-B9D5-4753E9BACC05}" type="presOf" srcId="{D4E7843A-EC4B-EE4F-8C2B-B871CCFB7BCE}" destId="{CB07DC0D-2E8E-8C42-811A-2E225AFDD252}" srcOrd="1" destOrd="0" presId="urn:microsoft.com/office/officeart/2005/8/layout/process1"/>
    <dgm:cxn modelId="{E3E551B0-501F-E94C-9223-934A00EBDB74}" type="presOf" srcId="{42D8E049-CD78-D34D-95D1-D8BEB5FE5561}" destId="{7DBEC25B-C257-0D43-904F-107784AE7AA9}" srcOrd="0" destOrd="0" presId="urn:microsoft.com/office/officeart/2005/8/layout/process1"/>
    <dgm:cxn modelId="{22885812-CDB9-644B-9111-F7966AEE4368}" type="presOf" srcId="{D4E7843A-EC4B-EE4F-8C2B-B871CCFB7BCE}" destId="{945EAB11-BDE0-864B-B15F-99F7098CC86E}" srcOrd="0" destOrd="0" presId="urn:microsoft.com/office/officeart/2005/8/layout/process1"/>
    <dgm:cxn modelId="{D2B749F1-D707-C94C-9B96-855A98F7DB35}" type="presOf" srcId="{563F9068-8FB5-6F47-92F7-671B2FFE3154}" destId="{A71F3882-29B0-C040-8C4D-BF5535E8D68B}" srcOrd="0" destOrd="0" presId="urn:microsoft.com/office/officeart/2005/8/layout/process1"/>
    <dgm:cxn modelId="{CBA66EF1-2D6F-7D4C-A757-603BEC48D8D4}" type="presOf" srcId="{2BB71C6A-0F4B-4D4B-8BC0-540D5F0C7A42}" destId="{D4B9735B-2986-5D4F-8026-25EE504E55A2}" srcOrd="0" destOrd="0" presId="urn:microsoft.com/office/officeart/2005/8/layout/process1"/>
    <dgm:cxn modelId="{9D37025F-14AC-684E-A382-ABE37CF14525}" srcId="{2BB71C6A-0F4B-4D4B-8BC0-540D5F0C7A42}" destId="{42D8E049-CD78-D34D-95D1-D8BEB5FE5561}" srcOrd="0" destOrd="0" parTransId="{5C136AAC-EC8E-704E-B2DE-755A07A7FB9D}" sibTransId="{5BA25CED-EDAF-A64B-B28E-C42A69ED8C6F}"/>
    <dgm:cxn modelId="{8FC5D0EC-3DF9-C649-8AC4-285CD0FB6A60}" type="presOf" srcId="{5BA25CED-EDAF-A64B-B28E-C42A69ED8C6F}" destId="{4DFC2A6B-51AD-2A48-82A0-86458ED8FB8F}" srcOrd="1" destOrd="0" presId="urn:microsoft.com/office/officeart/2005/8/layout/process1"/>
    <dgm:cxn modelId="{E4FC01DA-D0B2-1A40-871A-42B61EE5162A}" srcId="{2BB71C6A-0F4B-4D4B-8BC0-540D5F0C7A42}" destId="{9A654CA2-0BC4-FF4E-8585-041BD200D195}" srcOrd="2" destOrd="0" parTransId="{8787F60B-1011-674E-B5FF-8834B0CC2200}" sibTransId="{527555FD-BC09-0D49-BD04-932EB23C1CAC}"/>
    <dgm:cxn modelId="{E543FF3F-AE7B-4544-8F0E-8A991FD1496F}" srcId="{2BB71C6A-0F4B-4D4B-8BC0-540D5F0C7A42}" destId="{563F9068-8FB5-6F47-92F7-671B2FFE3154}" srcOrd="1" destOrd="0" parTransId="{87277F3A-0B7E-7D48-9ACB-0A041CE0AE5E}" sibTransId="{D4E7843A-EC4B-EE4F-8C2B-B871CCFB7BCE}"/>
    <dgm:cxn modelId="{EDFC0764-A20E-B94F-A4A0-DB34C04B3576}" type="presOf" srcId="{9A654CA2-0BC4-FF4E-8585-041BD200D195}" destId="{AE9270A4-0384-834C-BFC7-20E66D40BBB0}" srcOrd="0" destOrd="0" presId="urn:microsoft.com/office/officeart/2005/8/layout/process1"/>
    <dgm:cxn modelId="{21B1790D-D3DF-904E-BDBA-BA0DDBE73872}" type="presOf" srcId="{5BA25CED-EDAF-A64B-B28E-C42A69ED8C6F}" destId="{5EBEFD47-05B3-CB4F-8BCD-BE9C5A20F687}" srcOrd="0" destOrd="0" presId="urn:microsoft.com/office/officeart/2005/8/layout/process1"/>
    <dgm:cxn modelId="{58BE9885-B405-D945-87C8-0A579A4364FC}" type="presParOf" srcId="{D4B9735B-2986-5D4F-8026-25EE504E55A2}" destId="{7DBEC25B-C257-0D43-904F-107784AE7AA9}" srcOrd="0" destOrd="0" presId="urn:microsoft.com/office/officeart/2005/8/layout/process1"/>
    <dgm:cxn modelId="{CA6BB4DE-4249-CD4F-8BBA-40C4E5F0363A}" type="presParOf" srcId="{D4B9735B-2986-5D4F-8026-25EE504E55A2}" destId="{5EBEFD47-05B3-CB4F-8BCD-BE9C5A20F687}" srcOrd="1" destOrd="0" presId="urn:microsoft.com/office/officeart/2005/8/layout/process1"/>
    <dgm:cxn modelId="{C56646F5-7A50-7949-96A1-DCA665A49A57}" type="presParOf" srcId="{5EBEFD47-05B3-CB4F-8BCD-BE9C5A20F687}" destId="{4DFC2A6B-51AD-2A48-82A0-86458ED8FB8F}" srcOrd="0" destOrd="0" presId="urn:microsoft.com/office/officeart/2005/8/layout/process1"/>
    <dgm:cxn modelId="{E620057A-A69C-884F-BFFF-BB160E507DAC}" type="presParOf" srcId="{D4B9735B-2986-5D4F-8026-25EE504E55A2}" destId="{A71F3882-29B0-C040-8C4D-BF5535E8D68B}" srcOrd="2" destOrd="0" presId="urn:microsoft.com/office/officeart/2005/8/layout/process1"/>
    <dgm:cxn modelId="{D4BE08AF-0294-284A-843C-D41310905B96}" type="presParOf" srcId="{D4B9735B-2986-5D4F-8026-25EE504E55A2}" destId="{945EAB11-BDE0-864B-B15F-99F7098CC86E}" srcOrd="3" destOrd="0" presId="urn:microsoft.com/office/officeart/2005/8/layout/process1"/>
    <dgm:cxn modelId="{518E67E4-5489-3042-A326-DCBBBC552935}" type="presParOf" srcId="{945EAB11-BDE0-864B-B15F-99F7098CC86E}" destId="{CB07DC0D-2E8E-8C42-811A-2E225AFDD252}" srcOrd="0" destOrd="0" presId="urn:microsoft.com/office/officeart/2005/8/layout/process1"/>
    <dgm:cxn modelId="{C8F3A140-FACD-0F4A-9D96-86286A7EBCA4}"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863783A8-3F39-C249-B7C6-78E9FCFE63F7}" type="presOf" srcId="{5BA25CED-EDAF-A64B-B28E-C42A69ED8C6F}" destId="{5EBEFD47-05B3-CB4F-8BCD-BE9C5A20F687}" srcOrd="0" destOrd="0" presId="urn:microsoft.com/office/officeart/2005/8/layout/process1"/>
    <dgm:cxn modelId="{AC692EC7-B46A-7F48-A44C-9666D09914F1}" type="presOf" srcId="{42D8E049-CD78-D34D-95D1-D8BEB5FE5561}" destId="{7DBEC25B-C257-0D43-904F-107784AE7AA9}" srcOrd="0" destOrd="0" presId="urn:microsoft.com/office/officeart/2005/8/layout/process1"/>
    <dgm:cxn modelId="{82749472-AD42-8E42-A270-2CA77E142109}" type="presOf" srcId="{D4E7843A-EC4B-EE4F-8C2B-B871CCFB7BCE}" destId="{945EAB11-BDE0-864B-B15F-99F7098CC86E}" srcOrd="0" destOrd="0" presId="urn:microsoft.com/office/officeart/2005/8/layout/process1"/>
    <dgm:cxn modelId="{A0574BFB-07F9-5C45-A0E0-991F07B4BA7C}" type="presOf" srcId="{D4E7843A-EC4B-EE4F-8C2B-B871CCFB7BCE}" destId="{CB07DC0D-2E8E-8C42-811A-2E225AFDD252}" srcOrd="1" destOrd="0" presId="urn:microsoft.com/office/officeart/2005/8/layout/process1"/>
    <dgm:cxn modelId="{9C9FCAFC-A91E-5246-ADBD-668DCD9A21A6}" type="presOf" srcId="{5BA25CED-EDAF-A64B-B28E-C42A69ED8C6F}" destId="{4DFC2A6B-51AD-2A48-82A0-86458ED8FB8F}" srcOrd="1" destOrd="0" presId="urn:microsoft.com/office/officeart/2005/8/layout/process1"/>
    <dgm:cxn modelId="{B2D4EECD-F7D5-434D-8429-E975F9A25100}" type="presOf" srcId="{563F9068-8FB5-6F47-92F7-671B2FFE3154}" destId="{A71F3882-29B0-C040-8C4D-BF5535E8D68B}" srcOrd="0" destOrd="0" presId="urn:microsoft.com/office/officeart/2005/8/layout/process1"/>
    <dgm:cxn modelId="{6EA404EA-53F2-4946-9FE2-335ABC0977E1}" type="presOf" srcId="{9A654CA2-0BC4-FF4E-8585-041BD200D195}" destId="{AE9270A4-0384-834C-BFC7-20E66D40BBB0}" srcOrd="0" destOrd="0" presId="urn:microsoft.com/office/officeart/2005/8/layout/process1"/>
    <dgm:cxn modelId="{9D37025F-14AC-684E-A382-ABE37CF14525}" srcId="{2BB71C6A-0F4B-4D4B-8BC0-540D5F0C7A42}" destId="{42D8E049-CD78-D34D-95D1-D8BEB5FE5561}" srcOrd="0" destOrd="0" parTransId="{5C136AAC-EC8E-704E-B2DE-755A07A7FB9D}" sibTransId="{5BA25CED-EDAF-A64B-B28E-C42A69ED8C6F}"/>
    <dgm:cxn modelId="{F9AAABAC-2D27-4742-B783-A1AEE6CFB032}" type="presOf" srcId="{2BB71C6A-0F4B-4D4B-8BC0-540D5F0C7A42}" destId="{D4B9735B-2986-5D4F-8026-25EE504E55A2}" srcOrd="0" destOrd="0" presId="urn:microsoft.com/office/officeart/2005/8/layout/process1"/>
    <dgm:cxn modelId="{E4FC01DA-D0B2-1A40-871A-42B61EE5162A}" srcId="{2BB71C6A-0F4B-4D4B-8BC0-540D5F0C7A42}" destId="{9A654CA2-0BC4-FF4E-8585-041BD200D195}" srcOrd="2" destOrd="0" parTransId="{8787F60B-1011-674E-B5FF-8834B0CC2200}" sibTransId="{527555FD-BC09-0D49-BD04-932EB23C1CAC}"/>
    <dgm:cxn modelId="{E543FF3F-AE7B-4544-8F0E-8A991FD1496F}" srcId="{2BB71C6A-0F4B-4D4B-8BC0-540D5F0C7A42}" destId="{563F9068-8FB5-6F47-92F7-671B2FFE3154}" srcOrd="1" destOrd="0" parTransId="{87277F3A-0B7E-7D48-9ACB-0A041CE0AE5E}" sibTransId="{D4E7843A-EC4B-EE4F-8C2B-B871CCFB7BCE}"/>
    <dgm:cxn modelId="{353AE9BF-A6E0-F54C-89F6-AD91CF68275B}" type="presParOf" srcId="{D4B9735B-2986-5D4F-8026-25EE504E55A2}" destId="{7DBEC25B-C257-0D43-904F-107784AE7AA9}" srcOrd="0" destOrd="0" presId="urn:microsoft.com/office/officeart/2005/8/layout/process1"/>
    <dgm:cxn modelId="{A287FE65-AB1B-294B-B1A8-5E2021F1408E}" type="presParOf" srcId="{D4B9735B-2986-5D4F-8026-25EE504E55A2}" destId="{5EBEFD47-05B3-CB4F-8BCD-BE9C5A20F687}" srcOrd="1" destOrd="0" presId="urn:microsoft.com/office/officeart/2005/8/layout/process1"/>
    <dgm:cxn modelId="{EC13D178-66D3-964F-B3FE-9D14F1E0BF87}" type="presParOf" srcId="{5EBEFD47-05B3-CB4F-8BCD-BE9C5A20F687}" destId="{4DFC2A6B-51AD-2A48-82A0-86458ED8FB8F}" srcOrd="0" destOrd="0" presId="urn:microsoft.com/office/officeart/2005/8/layout/process1"/>
    <dgm:cxn modelId="{052BE35D-2CAD-7C48-9774-7420AA3FFEAB}" type="presParOf" srcId="{D4B9735B-2986-5D4F-8026-25EE504E55A2}" destId="{A71F3882-29B0-C040-8C4D-BF5535E8D68B}" srcOrd="2" destOrd="0" presId="urn:microsoft.com/office/officeart/2005/8/layout/process1"/>
    <dgm:cxn modelId="{CC7ED7BF-9989-E34F-B732-879BB61F543F}" type="presParOf" srcId="{D4B9735B-2986-5D4F-8026-25EE504E55A2}" destId="{945EAB11-BDE0-864B-B15F-99F7098CC86E}" srcOrd="3" destOrd="0" presId="urn:microsoft.com/office/officeart/2005/8/layout/process1"/>
    <dgm:cxn modelId="{FBF2F3E6-EB7B-344B-A95C-523647841BFE}" type="presParOf" srcId="{945EAB11-BDE0-864B-B15F-99F7098CC86E}" destId="{CB07DC0D-2E8E-8C42-811A-2E225AFDD252}" srcOrd="0" destOrd="0" presId="urn:microsoft.com/office/officeart/2005/8/layout/process1"/>
    <dgm:cxn modelId="{572858FF-E7AB-3348-BFE2-0894DAFE06E4}"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dgm:t>
        <a:bodyPr/>
        <a:lstStyle/>
        <a:p>
          <a:r>
            <a:rPr kumimoji="1" lang="en-US" altLang="ja-JP" sz="1600" dirty="0" smtClean="0"/>
            <a:t>PROBLEM/SOLUTION</a:t>
          </a:r>
          <a:br>
            <a:rPr kumimoji="1" lang="en-US" altLang="ja-JP" sz="1600" dirty="0" smtClean="0"/>
          </a:br>
          <a:r>
            <a:rPr kumimoji="1" lang="en-US" altLang="ja-JP" sz="1600" dirty="0" smtClean="0"/>
            <a:t>FIT</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563F9068-8FB5-6F47-92F7-671B2FFE3154}">
      <dgm:prSet phldrT="[テキスト]" custT="1"/>
      <dgm:spPr/>
      <dgm:t>
        <a:bodyPr/>
        <a:lstStyle/>
        <a:p>
          <a:r>
            <a:rPr kumimoji="1" lang="en-US" altLang="ja-JP" sz="1600" dirty="0" smtClean="0"/>
            <a:t>PRODUCT/MARKET</a:t>
          </a:r>
          <a:br>
            <a:rPr kumimoji="1" lang="en-US" altLang="ja-JP" sz="1600" dirty="0" smtClean="0"/>
          </a:br>
          <a:r>
            <a:rPr kumimoji="1" lang="en-US" altLang="ja-JP" sz="1600" dirty="0" smtClean="0"/>
            <a:t>FIT</a:t>
          </a:r>
          <a:endParaRPr kumimoji="1" lang="ja-JP" altLang="en-US" sz="1600" dirty="0"/>
        </a:p>
      </dgm:t>
    </dgm:pt>
    <dgm:pt modelId="{87277F3A-0B7E-7D48-9ACB-0A041CE0AE5E}" type="parTrans" cxnId="{E543FF3F-AE7B-4544-8F0E-8A991FD1496F}">
      <dgm:prSet/>
      <dgm:spPr/>
      <dgm:t>
        <a:bodyPr/>
        <a:lstStyle/>
        <a:p>
          <a:endParaRPr kumimoji="1" lang="ja-JP" altLang="en-US"/>
        </a:p>
      </dgm:t>
    </dgm:pt>
    <dgm:pt modelId="{D4E7843A-EC4B-EE4F-8C2B-B871CCFB7BCE}" type="sibTrans" cxnId="{E543FF3F-AE7B-4544-8F0E-8A991FD1496F}">
      <dgm:prSet/>
      <dgm:spPr/>
      <dgm:t>
        <a:bodyPr/>
        <a:lstStyle/>
        <a:p>
          <a:endParaRPr kumimoji="1" lang="ja-JP" altLang="en-US"/>
        </a:p>
      </dgm:t>
    </dgm:pt>
    <dgm:pt modelId="{9A654CA2-0BC4-FF4E-8585-041BD200D195}">
      <dgm:prSet phldrT="[テキスト]" custT="1"/>
      <dgm:spPr/>
      <dgm:t>
        <a:bodyPr/>
        <a:lstStyle/>
        <a:p>
          <a:r>
            <a:rPr kumimoji="1" lang="en-US" altLang="ja-JP" sz="1600" smtClean="0"/>
            <a:t>SCALE</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3">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2"/>
      <dgm:spPr/>
      <dgm:t>
        <a:bodyPr/>
        <a:lstStyle/>
        <a:p>
          <a:endParaRPr kumimoji="1" lang="ja-JP" altLang="en-US"/>
        </a:p>
      </dgm:t>
    </dgm:pt>
    <dgm:pt modelId="{4DFC2A6B-51AD-2A48-82A0-86458ED8FB8F}" type="pres">
      <dgm:prSet presAssocID="{5BA25CED-EDAF-A64B-B28E-C42A69ED8C6F}" presName="connectorText" presStyleLbl="sibTrans2D1" presStyleIdx="0" presStyleCnt="2"/>
      <dgm:spPr/>
      <dgm:t>
        <a:bodyPr/>
        <a:lstStyle/>
        <a:p>
          <a:endParaRPr kumimoji="1" lang="ja-JP" altLang="en-US"/>
        </a:p>
      </dgm:t>
    </dgm:pt>
    <dgm:pt modelId="{A71F3882-29B0-C040-8C4D-BF5535E8D68B}" type="pres">
      <dgm:prSet presAssocID="{563F9068-8FB5-6F47-92F7-671B2FFE3154}" presName="node" presStyleLbl="node1" presStyleIdx="1" presStyleCnt="3">
        <dgm:presLayoutVars>
          <dgm:bulletEnabled val="1"/>
        </dgm:presLayoutVars>
      </dgm:prSet>
      <dgm:spPr/>
      <dgm:t>
        <a:bodyPr/>
        <a:lstStyle/>
        <a:p>
          <a:endParaRPr kumimoji="1" lang="ja-JP" altLang="en-US"/>
        </a:p>
      </dgm:t>
    </dgm:pt>
    <dgm:pt modelId="{945EAB11-BDE0-864B-B15F-99F7098CC86E}" type="pres">
      <dgm:prSet presAssocID="{D4E7843A-EC4B-EE4F-8C2B-B871CCFB7BCE}" presName="sibTrans" presStyleLbl="sibTrans2D1" presStyleIdx="1" presStyleCnt="2"/>
      <dgm:spPr/>
      <dgm:t>
        <a:bodyPr/>
        <a:lstStyle/>
        <a:p>
          <a:endParaRPr kumimoji="1" lang="ja-JP" altLang="en-US"/>
        </a:p>
      </dgm:t>
    </dgm:pt>
    <dgm:pt modelId="{CB07DC0D-2E8E-8C42-811A-2E225AFDD252}" type="pres">
      <dgm:prSet presAssocID="{D4E7843A-EC4B-EE4F-8C2B-B871CCFB7BCE}" presName="connectorText" presStyleLbl="sibTrans2D1" presStyleIdx="1" presStyleCnt="2"/>
      <dgm:spPr/>
      <dgm:t>
        <a:bodyPr/>
        <a:lstStyle/>
        <a:p>
          <a:endParaRPr kumimoji="1" lang="ja-JP" altLang="en-US"/>
        </a:p>
      </dgm:t>
    </dgm:pt>
    <dgm:pt modelId="{AE9270A4-0384-834C-BFC7-20E66D40BBB0}" type="pres">
      <dgm:prSet presAssocID="{9A654CA2-0BC4-FF4E-8585-041BD200D195}" presName="node" presStyleLbl="node1" presStyleIdx="2" presStyleCnt="3">
        <dgm:presLayoutVars>
          <dgm:bulletEnabled val="1"/>
        </dgm:presLayoutVars>
      </dgm:prSet>
      <dgm:spPr/>
      <dgm:t>
        <a:bodyPr/>
        <a:lstStyle/>
        <a:p>
          <a:endParaRPr kumimoji="1" lang="ja-JP" altLang="en-US"/>
        </a:p>
      </dgm:t>
    </dgm:pt>
  </dgm:ptLst>
  <dgm:cxnLst>
    <dgm:cxn modelId="{D7A4F06C-2AAB-3D42-8CC1-7A430680F4D2}" type="presOf" srcId="{D4E7843A-EC4B-EE4F-8C2B-B871CCFB7BCE}" destId="{945EAB11-BDE0-864B-B15F-99F7098CC86E}" srcOrd="0" destOrd="0" presId="urn:microsoft.com/office/officeart/2005/8/layout/process1"/>
    <dgm:cxn modelId="{1E368ED6-2C20-A445-9D2D-E1E2B6B8C2E8}" type="presOf" srcId="{5BA25CED-EDAF-A64B-B28E-C42A69ED8C6F}" destId="{4DFC2A6B-51AD-2A48-82A0-86458ED8FB8F}" srcOrd="1" destOrd="0" presId="urn:microsoft.com/office/officeart/2005/8/layout/process1"/>
    <dgm:cxn modelId="{038096A3-C968-7740-8373-3F7869DC5914}" type="presOf" srcId="{9A654CA2-0BC4-FF4E-8585-041BD200D195}" destId="{AE9270A4-0384-834C-BFC7-20E66D40BBB0}" srcOrd="0" destOrd="0" presId="urn:microsoft.com/office/officeart/2005/8/layout/process1"/>
    <dgm:cxn modelId="{9A5D1FF2-8C68-8D49-85FC-3FC6D466DC83}" type="presOf" srcId="{42D8E049-CD78-D34D-95D1-D8BEB5FE5561}" destId="{7DBEC25B-C257-0D43-904F-107784AE7AA9}" srcOrd="0" destOrd="0" presId="urn:microsoft.com/office/officeart/2005/8/layout/process1"/>
    <dgm:cxn modelId="{2E2C2A57-854B-7A45-8ECB-E6CBA70C30C9}" type="presOf" srcId="{5BA25CED-EDAF-A64B-B28E-C42A69ED8C6F}" destId="{5EBEFD47-05B3-CB4F-8BCD-BE9C5A20F687}" srcOrd="0" destOrd="0" presId="urn:microsoft.com/office/officeart/2005/8/layout/process1"/>
    <dgm:cxn modelId="{DF9AD11F-25FA-FB44-8FA1-4DF45B041651}" type="presOf" srcId="{D4E7843A-EC4B-EE4F-8C2B-B871CCFB7BCE}" destId="{CB07DC0D-2E8E-8C42-811A-2E225AFDD252}" srcOrd="1" destOrd="0" presId="urn:microsoft.com/office/officeart/2005/8/layout/process1"/>
    <dgm:cxn modelId="{9D37025F-14AC-684E-A382-ABE37CF14525}" srcId="{2BB71C6A-0F4B-4D4B-8BC0-540D5F0C7A42}" destId="{42D8E049-CD78-D34D-95D1-D8BEB5FE5561}" srcOrd="0" destOrd="0" parTransId="{5C136AAC-EC8E-704E-B2DE-755A07A7FB9D}" sibTransId="{5BA25CED-EDAF-A64B-B28E-C42A69ED8C6F}"/>
    <dgm:cxn modelId="{ADDBB5E1-EFF8-534D-BC8F-34D52A92F1D8}" type="presOf" srcId="{2BB71C6A-0F4B-4D4B-8BC0-540D5F0C7A42}" destId="{D4B9735B-2986-5D4F-8026-25EE504E55A2}" srcOrd="0" destOrd="0" presId="urn:microsoft.com/office/officeart/2005/8/layout/process1"/>
    <dgm:cxn modelId="{E4FC01DA-D0B2-1A40-871A-42B61EE5162A}" srcId="{2BB71C6A-0F4B-4D4B-8BC0-540D5F0C7A42}" destId="{9A654CA2-0BC4-FF4E-8585-041BD200D195}" srcOrd="2" destOrd="0" parTransId="{8787F60B-1011-674E-B5FF-8834B0CC2200}" sibTransId="{527555FD-BC09-0D49-BD04-932EB23C1CAC}"/>
    <dgm:cxn modelId="{CF937C32-0A74-5F4B-ADCA-74D8A5397DE5}" type="presOf" srcId="{563F9068-8FB5-6F47-92F7-671B2FFE3154}" destId="{A71F3882-29B0-C040-8C4D-BF5535E8D68B}" srcOrd="0" destOrd="0" presId="urn:microsoft.com/office/officeart/2005/8/layout/process1"/>
    <dgm:cxn modelId="{E543FF3F-AE7B-4544-8F0E-8A991FD1496F}" srcId="{2BB71C6A-0F4B-4D4B-8BC0-540D5F0C7A42}" destId="{563F9068-8FB5-6F47-92F7-671B2FFE3154}" srcOrd="1" destOrd="0" parTransId="{87277F3A-0B7E-7D48-9ACB-0A041CE0AE5E}" sibTransId="{D4E7843A-EC4B-EE4F-8C2B-B871CCFB7BCE}"/>
    <dgm:cxn modelId="{674C9722-371E-AD49-908C-54A72A3AA155}" type="presParOf" srcId="{D4B9735B-2986-5D4F-8026-25EE504E55A2}" destId="{7DBEC25B-C257-0D43-904F-107784AE7AA9}" srcOrd="0" destOrd="0" presId="urn:microsoft.com/office/officeart/2005/8/layout/process1"/>
    <dgm:cxn modelId="{E516708F-B3EC-9C48-BD4E-35F8FD355E51}" type="presParOf" srcId="{D4B9735B-2986-5D4F-8026-25EE504E55A2}" destId="{5EBEFD47-05B3-CB4F-8BCD-BE9C5A20F687}" srcOrd="1" destOrd="0" presId="urn:microsoft.com/office/officeart/2005/8/layout/process1"/>
    <dgm:cxn modelId="{868CA266-5724-B14F-9468-49A4A8DCDB58}" type="presParOf" srcId="{5EBEFD47-05B3-CB4F-8BCD-BE9C5A20F687}" destId="{4DFC2A6B-51AD-2A48-82A0-86458ED8FB8F}" srcOrd="0" destOrd="0" presId="urn:microsoft.com/office/officeart/2005/8/layout/process1"/>
    <dgm:cxn modelId="{250623F7-C3A6-AA48-BBAC-94174FEF0256}" type="presParOf" srcId="{D4B9735B-2986-5D4F-8026-25EE504E55A2}" destId="{A71F3882-29B0-C040-8C4D-BF5535E8D68B}" srcOrd="2" destOrd="0" presId="urn:microsoft.com/office/officeart/2005/8/layout/process1"/>
    <dgm:cxn modelId="{133AA41A-226B-C840-8EAA-7517F945507A}" type="presParOf" srcId="{D4B9735B-2986-5D4F-8026-25EE504E55A2}" destId="{945EAB11-BDE0-864B-B15F-99F7098CC86E}" srcOrd="3" destOrd="0" presId="urn:microsoft.com/office/officeart/2005/8/layout/process1"/>
    <dgm:cxn modelId="{3AB318B1-DFB6-0243-870F-07F2B3143714}" type="presParOf" srcId="{945EAB11-BDE0-864B-B15F-99F7098CC86E}" destId="{CB07DC0D-2E8E-8C42-811A-2E225AFDD252}" srcOrd="0" destOrd="0" presId="urn:microsoft.com/office/officeart/2005/8/layout/process1"/>
    <dgm:cxn modelId="{D9C85D6F-62E1-354B-B491-0A9764AD4407}" type="presParOf" srcId="{D4B9735B-2986-5D4F-8026-25EE504E55A2}" destId="{AE9270A4-0384-834C-BFC7-20E66D40BB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3E865F-468F-0C49-BEF6-2FAB54D3C3DF}" type="doc">
      <dgm:prSet loTypeId="urn:microsoft.com/office/officeart/2005/8/layout/hProcess9" loCatId="" qsTypeId="urn:microsoft.com/office/officeart/2005/8/quickstyle/simple4" qsCatId="simple" csTypeId="urn:microsoft.com/office/officeart/2005/8/colors/accent1_2" csCatId="accent1" phldr="1"/>
      <dgm:spPr/>
    </dgm:pt>
    <dgm:pt modelId="{11CE464B-9849-D143-8FEB-5E382B5637A7}">
      <dgm:prSet phldrT="[テキスト]" custT="1">
        <dgm:style>
          <a:lnRef idx="3">
            <a:schemeClr val="lt1"/>
          </a:lnRef>
          <a:fillRef idx="1">
            <a:schemeClr val="accent1"/>
          </a:fillRef>
          <a:effectRef idx="1">
            <a:schemeClr val="accent1"/>
          </a:effectRef>
          <a:fontRef idx="minor">
            <a:schemeClr val="lt1"/>
          </a:fontRef>
        </dgm:style>
      </dgm:prSet>
      <dgm:spPr>
        <a:solidFill>
          <a:srgbClr val="FF0000"/>
        </a:solidFill>
      </dgm:spPr>
      <dgm:t>
        <a:bodyPr/>
        <a:lstStyle/>
        <a:p>
          <a:r>
            <a:rPr kumimoji="1" lang="ja-JP" altLang="en-US" sz="1800" dirty="0" smtClean="0"/>
            <a:t>プラン</a:t>
          </a:r>
          <a:r>
            <a:rPr kumimoji="1" lang="en-US" altLang="ja-JP" sz="1800" dirty="0" smtClean="0"/>
            <a:t>A</a:t>
          </a:r>
          <a:r>
            <a:rPr kumimoji="1" lang="ja-JP" altLang="en-US" sz="1800" dirty="0" smtClean="0"/>
            <a:t>を文書化する</a:t>
          </a:r>
          <a:endParaRPr kumimoji="1" lang="ja-JP" altLang="en-US" sz="1800" dirty="0"/>
        </a:p>
      </dgm:t>
    </dgm:pt>
    <dgm:pt modelId="{B50B7089-CD13-834F-AD97-F9589436914C}" type="parTrans" cxnId="{CCFE33F5-66AB-E548-93CF-4DAC5BF431BD}">
      <dgm:prSet/>
      <dgm:spPr/>
      <dgm:t>
        <a:bodyPr/>
        <a:lstStyle/>
        <a:p>
          <a:endParaRPr kumimoji="1" lang="ja-JP" altLang="en-US"/>
        </a:p>
      </dgm:t>
    </dgm:pt>
    <dgm:pt modelId="{A99850B8-A465-7545-B7AB-C0C89DC237FB}" type="sibTrans" cxnId="{CCFE33F5-66AB-E548-93CF-4DAC5BF431BD}">
      <dgm:prSet/>
      <dgm:spPr/>
      <dgm:t>
        <a:bodyPr/>
        <a:lstStyle/>
        <a:p>
          <a:endParaRPr kumimoji="1" lang="ja-JP" altLang="en-US"/>
        </a:p>
      </dgm:t>
    </dgm:pt>
    <dgm:pt modelId="{BD0A218D-9DC5-8448-A51E-723D7504D0A5}">
      <dgm:prSet phldrT="[テキスト]" custT="1">
        <dgm:style>
          <a:lnRef idx="3">
            <a:schemeClr val="lt1"/>
          </a:lnRef>
          <a:fillRef idx="1">
            <a:schemeClr val="accent1"/>
          </a:fillRef>
          <a:effectRef idx="1">
            <a:schemeClr val="accent1"/>
          </a:effectRef>
          <a:fontRef idx="minor">
            <a:schemeClr val="lt1"/>
          </a:fontRef>
        </dgm:style>
      </dgm:prSet>
      <dgm:spPr/>
      <dgm:t>
        <a:bodyPr/>
        <a:lstStyle/>
        <a:p>
          <a:r>
            <a:rPr kumimoji="1" lang="ja-JP" altLang="en-US" sz="1800" dirty="0" smtClean="0"/>
            <a:t>プランで最も</a:t>
          </a:r>
          <a:r>
            <a:rPr kumimoji="1" lang="ja-JP" altLang="en-US" sz="1800" smtClean="0"/>
            <a:t>リスクの</a:t>
          </a:r>
          <a:br>
            <a:rPr kumimoji="1" lang="ja-JP" altLang="en-US" sz="1800" smtClean="0"/>
          </a:br>
          <a:r>
            <a:rPr kumimoji="1" lang="ja-JP" altLang="en-US" sz="1800" smtClean="0"/>
            <a:t>高い</a:t>
          </a:r>
          <a:r>
            <a:rPr kumimoji="1" lang="ja-JP" altLang="en-US" sz="1800" dirty="0" smtClean="0"/>
            <a:t>部分をみつける</a:t>
          </a:r>
          <a:endParaRPr kumimoji="1" lang="ja-JP" altLang="en-US" sz="1800" dirty="0"/>
        </a:p>
      </dgm:t>
    </dgm:pt>
    <dgm:pt modelId="{600CF240-13A1-6444-92A0-3B89BF26D305}" type="parTrans" cxnId="{D0A65971-CE9D-5044-AD55-7948751762C9}">
      <dgm:prSet/>
      <dgm:spPr/>
      <dgm:t>
        <a:bodyPr/>
        <a:lstStyle/>
        <a:p>
          <a:endParaRPr kumimoji="1" lang="ja-JP" altLang="en-US"/>
        </a:p>
      </dgm:t>
    </dgm:pt>
    <dgm:pt modelId="{646F426A-2547-0F4A-8351-9BB324A88291}" type="sibTrans" cxnId="{D0A65971-CE9D-5044-AD55-7948751762C9}">
      <dgm:prSet/>
      <dgm:spPr/>
      <dgm:t>
        <a:bodyPr/>
        <a:lstStyle/>
        <a:p>
          <a:endParaRPr kumimoji="1" lang="ja-JP" altLang="en-US"/>
        </a:p>
      </dgm:t>
    </dgm:pt>
    <dgm:pt modelId="{F57D4896-0858-8B45-9842-76CB89CEDBA5}">
      <dgm:prSet phldrT="[テキスト]" custT="1">
        <dgm:style>
          <a:lnRef idx="3">
            <a:schemeClr val="lt1"/>
          </a:lnRef>
          <a:fillRef idx="1">
            <a:schemeClr val="accent1"/>
          </a:fillRef>
          <a:effectRef idx="1">
            <a:schemeClr val="accent1"/>
          </a:effectRef>
          <a:fontRef idx="minor">
            <a:schemeClr val="lt1"/>
          </a:fontRef>
        </dgm:style>
      </dgm:prSet>
      <dgm:spPr/>
      <dgm:t>
        <a:bodyPr/>
        <a:lstStyle/>
        <a:p>
          <a:r>
            <a:rPr kumimoji="1" lang="ja-JP" altLang="en-US" sz="1800" dirty="0" smtClean="0"/>
            <a:t>プランを体系的に</a:t>
          </a:r>
          <a:br>
            <a:rPr kumimoji="1" lang="ja-JP" altLang="en-US" sz="1800" dirty="0" smtClean="0"/>
          </a:br>
          <a:r>
            <a:rPr kumimoji="1" lang="ja-JP" altLang="en-US" sz="1800" dirty="0" smtClean="0"/>
            <a:t>テストする</a:t>
          </a:r>
          <a:endParaRPr kumimoji="1" lang="ja-JP" altLang="en-US" sz="1800" dirty="0"/>
        </a:p>
      </dgm:t>
    </dgm:pt>
    <dgm:pt modelId="{2CB5D16E-C422-2343-AA9D-FFC9B0A53D4B}" type="parTrans" cxnId="{BF91D8F7-C50B-8243-BE7C-0B3A05DDB4F5}">
      <dgm:prSet/>
      <dgm:spPr/>
      <dgm:t>
        <a:bodyPr/>
        <a:lstStyle/>
        <a:p>
          <a:endParaRPr kumimoji="1" lang="ja-JP" altLang="en-US"/>
        </a:p>
      </dgm:t>
    </dgm:pt>
    <dgm:pt modelId="{18F0E94B-2B8D-764B-8C79-D1A25A042606}" type="sibTrans" cxnId="{BF91D8F7-C50B-8243-BE7C-0B3A05DDB4F5}">
      <dgm:prSet/>
      <dgm:spPr/>
      <dgm:t>
        <a:bodyPr/>
        <a:lstStyle/>
        <a:p>
          <a:endParaRPr kumimoji="1" lang="ja-JP" altLang="en-US"/>
        </a:p>
      </dgm:t>
    </dgm:pt>
    <dgm:pt modelId="{E5DF65D5-9743-6B43-8DB8-6FBE7F4096B9}" type="pres">
      <dgm:prSet presAssocID="{663E865F-468F-0C49-BEF6-2FAB54D3C3DF}" presName="CompostProcess" presStyleCnt="0">
        <dgm:presLayoutVars>
          <dgm:dir/>
          <dgm:resizeHandles val="exact"/>
        </dgm:presLayoutVars>
      </dgm:prSet>
      <dgm:spPr/>
    </dgm:pt>
    <dgm:pt modelId="{630EE811-75E0-224A-BDF6-531C9057E07D}" type="pres">
      <dgm:prSet presAssocID="{663E865F-468F-0C49-BEF6-2FAB54D3C3DF}" presName="arrow" presStyleLbl="bgShp" presStyleIdx="0" presStyleCnt="1"/>
      <dgm:spPr/>
    </dgm:pt>
    <dgm:pt modelId="{CA2B42F2-0D1F-3E41-BEBC-986AD9C8A1EA}" type="pres">
      <dgm:prSet presAssocID="{663E865F-468F-0C49-BEF6-2FAB54D3C3DF}" presName="linearProcess" presStyleCnt="0"/>
      <dgm:spPr/>
    </dgm:pt>
    <dgm:pt modelId="{23163C8A-EBF0-1E47-96E2-2D511B046E95}" type="pres">
      <dgm:prSet presAssocID="{11CE464B-9849-D143-8FEB-5E382B5637A7}" presName="textNode" presStyleLbl="node1" presStyleIdx="0" presStyleCnt="3">
        <dgm:presLayoutVars>
          <dgm:bulletEnabled val="1"/>
        </dgm:presLayoutVars>
      </dgm:prSet>
      <dgm:spPr/>
      <dgm:t>
        <a:bodyPr/>
        <a:lstStyle/>
        <a:p>
          <a:endParaRPr kumimoji="1" lang="ja-JP" altLang="en-US"/>
        </a:p>
      </dgm:t>
    </dgm:pt>
    <dgm:pt modelId="{09842EB4-AF86-AD40-B855-8D770B625847}" type="pres">
      <dgm:prSet presAssocID="{A99850B8-A465-7545-B7AB-C0C89DC237FB}" presName="sibTrans" presStyleCnt="0"/>
      <dgm:spPr/>
    </dgm:pt>
    <dgm:pt modelId="{403A10D7-E03C-C843-982D-833CF5D40ADE}" type="pres">
      <dgm:prSet presAssocID="{BD0A218D-9DC5-8448-A51E-723D7504D0A5}" presName="textNode" presStyleLbl="node1" presStyleIdx="1" presStyleCnt="3">
        <dgm:presLayoutVars>
          <dgm:bulletEnabled val="1"/>
        </dgm:presLayoutVars>
      </dgm:prSet>
      <dgm:spPr/>
      <dgm:t>
        <a:bodyPr/>
        <a:lstStyle/>
        <a:p>
          <a:endParaRPr kumimoji="1" lang="ja-JP" altLang="en-US"/>
        </a:p>
      </dgm:t>
    </dgm:pt>
    <dgm:pt modelId="{31AB56B0-82A4-6447-A183-4F789FFC02C1}" type="pres">
      <dgm:prSet presAssocID="{646F426A-2547-0F4A-8351-9BB324A88291}" presName="sibTrans" presStyleCnt="0"/>
      <dgm:spPr/>
    </dgm:pt>
    <dgm:pt modelId="{1F92BC01-536A-2945-BC61-A584626B3A03}" type="pres">
      <dgm:prSet presAssocID="{F57D4896-0858-8B45-9842-76CB89CEDBA5}" presName="textNode" presStyleLbl="node1" presStyleIdx="2" presStyleCnt="3">
        <dgm:presLayoutVars>
          <dgm:bulletEnabled val="1"/>
        </dgm:presLayoutVars>
      </dgm:prSet>
      <dgm:spPr/>
      <dgm:t>
        <a:bodyPr/>
        <a:lstStyle/>
        <a:p>
          <a:endParaRPr kumimoji="1" lang="ja-JP" altLang="en-US"/>
        </a:p>
      </dgm:t>
    </dgm:pt>
  </dgm:ptLst>
  <dgm:cxnLst>
    <dgm:cxn modelId="{BF91D8F7-C50B-8243-BE7C-0B3A05DDB4F5}" srcId="{663E865F-468F-0C49-BEF6-2FAB54D3C3DF}" destId="{F57D4896-0858-8B45-9842-76CB89CEDBA5}" srcOrd="2" destOrd="0" parTransId="{2CB5D16E-C422-2343-AA9D-FFC9B0A53D4B}" sibTransId="{18F0E94B-2B8D-764B-8C79-D1A25A042606}"/>
    <dgm:cxn modelId="{D0A65971-CE9D-5044-AD55-7948751762C9}" srcId="{663E865F-468F-0C49-BEF6-2FAB54D3C3DF}" destId="{BD0A218D-9DC5-8448-A51E-723D7504D0A5}" srcOrd="1" destOrd="0" parTransId="{600CF240-13A1-6444-92A0-3B89BF26D305}" sibTransId="{646F426A-2547-0F4A-8351-9BB324A88291}"/>
    <dgm:cxn modelId="{4541306E-7B2E-2E42-AF25-9476B7A94C33}" type="presOf" srcId="{663E865F-468F-0C49-BEF6-2FAB54D3C3DF}" destId="{E5DF65D5-9743-6B43-8DB8-6FBE7F4096B9}" srcOrd="0" destOrd="0" presId="urn:microsoft.com/office/officeart/2005/8/layout/hProcess9"/>
    <dgm:cxn modelId="{CCFE33F5-66AB-E548-93CF-4DAC5BF431BD}" srcId="{663E865F-468F-0C49-BEF6-2FAB54D3C3DF}" destId="{11CE464B-9849-D143-8FEB-5E382B5637A7}" srcOrd="0" destOrd="0" parTransId="{B50B7089-CD13-834F-AD97-F9589436914C}" sibTransId="{A99850B8-A465-7545-B7AB-C0C89DC237FB}"/>
    <dgm:cxn modelId="{D9A9A7FF-FDBA-4249-A82D-8B12AC2A73B9}" type="presOf" srcId="{F57D4896-0858-8B45-9842-76CB89CEDBA5}" destId="{1F92BC01-536A-2945-BC61-A584626B3A03}" srcOrd="0" destOrd="0" presId="urn:microsoft.com/office/officeart/2005/8/layout/hProcess9"/>
    <dgm:cxn modelId="{68D62CCA-00BD-D34C-9524-EA309C7A8DDF}" type="presOf" srcId="{11CE464B-9849-D143-8FEB-5E382B5637A7}" destId="{23163C8A-EBF0-1E47-96E2-2D511B046E95}" srcOrd="0" destOrd="0" presId="urn:microsoft.com/office/officeart/2005/8/layout/hProcess9"/>
    <dgm:cxn modelId="{193859BB-970D-124F-9052-464659A16549}" type="presOf" srcId="{BD0A218D-9DC5-8448-A51E-723D7504D0A5}" destId="{403A10D7-E03C-C843-982D-833CF5D40ADE}" srcOrd="0" destOrd="0" presId="urn:microsoft.com/office/officeart/2005/8/layout/hProcess9"/>
    <dgm:cxn modelId="{A5A74FB5-76AC-CF40-902E-C573AC9205AA}" type="presParOf" srcId="{E5DF65D5-9743-6B43-8DB8-6FBE7F4096B9}" destId="{630EE811-75E0-224A-BDF6-531C9057E07D}" srcOrd="0" destOrd="0" presId="urn:microsoft.com/office/officeart/2005/8/layout/hProcess9"/>
    <dgm:cxn modelId="{4C395B94-069E-4D4E-B7A1-DB6F961EF7B0}" type="presParOf" srcId="{E5DF65D5-9743-6B43-8DB8-6FBE7F4096B9}" destId="{CA2B42F2-0D1F-3E41-BEBC-986AD9C8A1EA}" srcOrd="1" destOrd="0" presId="urn:microsoft.com/office/officeart/2005/8/layout/hProcess9"/>
    <dgm:cxn modelId="{DE5D8189-84C4-524A-8001-C572BBFE42D9}" type="presParOf" srcId="{CA2B42F2-0D1F-3E41-BEBC-986AD9C8A1EA}" destId="{23163C8A-EBF0-1E47-96E2-2D511B046E95}" srcOrd="0" destOrd="0" presId="urn:microsoft.com/office/officeart/2005/8/layout/hProcess9"/>
    <dgm:cxn modelId="{45D515D5-D107-3545-B260-6E2CE4112760}" type="presParOf" srcId="{CA2B42F2-0D1F-3E41-BEBC-986AD9C8A1EA}" destId="{09842EB4-AF86-AD40-B855-8D770B625847}" srcOrd="1" destOrd="0" presId="urn:microsoft.com/office/officeart/2005/8/layout/hProcess9"/>
    <dgm:cxn modelId="{4BB2BB92-36E2-EB45-B5E7-549B61432049}" type="presParOf" srcId="{CA2B42F2-0D1F-3E41-BEBC-986AD9C8A1EA}" destId="{403A10D7-E03C-C843-982D-833CF5D40ADE}" srcOrd="2" destOrd="0" presId="urn:microsoft.com/office/officeart/2005/8/layout/hProcess9"/>
    <dgm:cxn modelId="{68694296-4D34-5F47-A9E7-D68C1065E8CE}" type="presParOf" srcId="{CA2B42F2-0D1F-3E41-BEBC-986AD9C8A1EA}" destId="{31AB56B0-82A4-6447-A183-4F789FFC02C1}" srcOrd="3" destOrd="0" presId="urn:microsoft.com/office/officeart/2005/8/layout/hProcess9"/>
    <dgm:cxn modelId="{B086A34E-D240-F042-8606-9D4FC961BB7E}" type="presParOf" srcId="{CA2B42F2-0D1F-3E41-BEBC-986AD9C8A1EA}" destId="{1F92BC01-536A-2945-BC61-A584626B3A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a:solidFill>
          <a:srgbClr val="FF0000"/>
        </a:solidFill>
      </dgm:spPr>
      <dgm:t>
        <a:bodyPr/>
        <a:lstStyle/>
        <a:p>
          <a:r>
            <a:rPr kumimoji="1" lang="ja-JP" altLang="en-US" sz="1600" dirty="0" smtClean="0"/>
            <a:t>課題を理解する</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9A654CA2-0BC4-FF4E-8585-041BD200D195}">
      <dgm:prSet phldrT="[テキスト]" custT="1"/>
      <dgm:spPr/>
      <dgm:t>
        <a:bodyPr/>
        <a:lstStyle/>
        <a:p>
          <a:r>
            <a:rPr kumimoji="1" lang="ja-JP" altLang="en-US" sz="1600" dirty="0" smtClean="0"/>
            <a:t>定量的に</a:t>
          </a:r>
          <a:br>
            <a:rPr kumimoji="1" lang="ja-JP" altLang="en-US" sz="1600" dirty="0" smtClean="0"/>
          </a:br>
          <a:r>
            <a:rPr kumimoji="1" lang="ja-JP" altLang="en-US" sz="1600" dirty="0" smtClean="0"/>
            <a:t>検証する</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55B26566-19FF-0945-A80B-CFF82F19EEF0}">
      <dgm:prSet phldrT="[テキスト]" custT="1"/>
      <dgm:spPr/>
      <dgm:t>
        <a:bodyPr/>
        <a:lstStyle/>
        <a:p>
          <a:r>
            <a:rPr kumimoji="1" lang="ja-JP" altLang="en-US" sz="1600" dirty="0" smtClean="0"/>
            <a:t>ソリューションを</a:t>
          </a:r>
          <a:br>
            <a:rPr kumimoji="1" lang="ja-JP" altLang="en-US" sz="1600" dirty="0" smtClean="0"/>
          </a:br>
          <a:r>
            <a:rPr kumimoji="1" lang="ja-JP" altLang="en-US" sz="1600" dirty="0" smtClean="0"/>
            <a:t>決定する</a:t>
          </a:r>
          <a:endParaRPr kumimoji="1" lang="ja-JP" altLang="en-US" sz="1600" dirty="0"/>
        </a:p>
      </dgm:t>
    </dgm:pt>
    <dgm:pt modelId="{4D4A9D58-08D7-C141-B776-2A093A1176B8}" type="parTrans" cxnId="{F84225A6-AA12-8A4E-BF5E-DD2F994138BE}">
      <dgm:prSet/>
      <dgm:spPr/>
      <dgm:t>
        <a:bodyPr/>
        <a:lstStyle/>
        <a:p>
          <a:endParaRPr kumimoji="1" lang="ja-JP" altLang="en-US"/>
        </a:p>
      </dgm:t>
    </dgm:pt>
    <dgm:pt modelId="{FE307D2C-05BA-FA4E-9EA8-C97F27F850EE}" type="sibTrans" cxnId="{F84225A6-AA12-8A4E-BF5E-DD2F994138BE}">
      <dgm:prSet/>
      <dgm:spPr/>
      <dgm:t>
        <a:bodyPr/>
        <a:lstStyle/>
        <a:p>
          <a:endParaRPr kumimoji="1" lang="ja-JP" altLang="en-US"/>
        </a:p>
      </dgm:t>
    </dgm:pt>
    <dgm:pt modelId="{95428E5C-154D-094C-9F18-B6F4A750B487}">
      <dgm:prSet phldrT="[テキスト]" custT="1"/>
      <dgm:spPr/>
      <dgm:t>
        <a:bodyPr/>
        <a:lstStyle/>
        <a:p>
          <a:r>
            <a:rPr kumimoji="1" lang="ja-JP" altLang="en-US" sz="1600" dirty="0" smtClean="0"/>
            <a:t>定性的に</a:t>
          </a:r>
          <a:br>
            <a:rPr kumimoji="1" lang="ja-JP" altLang="en-US" sz="1600" dirty="0" smtClean="0"/>
          </a:br>
          <a:r>
            <a:rPr kumimoji="1" lang="ja-JP" altLang="en-US" sz="1600" dirty="0" smtClean="0"/>
            <a:t>検証する</a:t>
          </a:r>
          <a:endParaRPr kumimoji="1" lang="ja-JP" altLang="en-US" sz="1600" dirty="0"/>
        </a:p>
      </dgm:t>
    </dgm:pt>
    <dgm:pt modelId="{F26BF7A0-3882-E34F-806C-1EF86FC0E154}" type="parTrans" cxnId="{028B9349-2CFE-3A41-8333-4760820146C0}">
      <dgm:prSet/>
      <dgm:spPr/>
      <dgm:t>
        <a:bodyPr/>
        <a:lstStyle/>
        <a:p>
          <a:endParaRPr kumimoji="1" lang="ja-JP" altLang="en-US"/>
        </a:p>
      </dgm:t>
    </dgm:pt>
    <dgm:pt modelId="{4627C18C-ACC8-8046-9B66-57925AB9EC09}" type="sibTrans" cxnId="{028B9349-2CFE-3A41-8333-4760820146C0}">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4">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3"/>
      <dgm:spPr/>
      <dgm:t>
        <a:bodyPr/>
        <a:lstStyle/>
        <a:p>
          <a:endParaRPr kumimoji="1" lang="ja-JP" altLang="en-US"/>
        </a:p>
      </dgm:t>
    </dgm:pt>
    <dgm:pt modelId="{4DFC2A6B-51AD-2A48-82A0-86458ED8FB8F}" type="pres">
      <dgm:prSet presAssocID="{5BA25CED-EDAF-A64B-B28E-C42A69ED8C6F}" presName="connectorText" presStyleLbl="sibTrans2D1" presStyleIdx="0" presStyleCnt="3"/>
      <dgm:spPr/>
      <dgm:t>
        <a:bodyPr/>
        <a:lstStyle/>
        <a:p>
          <a:endParaRPr kumimoji="1" lang="ja-JP" altLang="en-US"/>
        </a:p>
      </dgm:t>
    </dgm:pt>
    <dgm:pt modelId="{DE2FB80B-83A2-D945-AB88-6A30DC91D93A}" type="pres">
      <dgm:prSet presAssocID="{55B26566-19FF-0945-A80B-CFF82F19EEF0}" presName="node" presStyleLbl="node1" presStyleIdx="1" presStyleCnt="4">
        <dgm:presLayoutVars>
          <dgm:bulletEnabled val="1"/>
        </dgm:presLayoutVars>
      </dgm:prSet>
      <dgm:spPr/>
      <dgm:t>
        <a:bodyPr/>
        <a:lstStyle/>
        <a:p>
          <a:endParaRPr kumimoji="1" lang="ja-JP" altLang="en-US"/>
        </a:p>
      </dgm:t>
    </dgm:pt>
    <dgm:pt modelId="{1AEF6284-B39F-F84C-9EC3-E63C76D07D6C}" type="pres">
      <dgm:prSet presAssocID="{FE307D2C-05BA-FA4E-9EA8-C97F27F850EE}" presName="sibTrans" presStyleLbl="sibTrans2D1" presStyleIdx="1" presStyleCnt="3"/>
      <dgm:spPr/>
      <dgm:t>
        <a:bodyPr/>
        <a:lstStyle/>
        <a:p>
          <a:endParaRPr kumimoji="1" lang="ja-JP" altLang="en-US"/>
        </a:p>
      </dgm:t>
    </dgm:pt>
    <dgm:pt modelId="{1FBAFE00-902C-C349-86D5-B692E2DEC450}" type="pres">
      <dgm:prSet presAssocID="{FE307D2C-05BA-FA4E-9EA8-C97F27F850EE}" presName="connectorText" presStyleLbl="sibTrans2D1" presStyleIdx="1" presStyleCnt="3"/>
      <dgm:spPr/>
      <dgm:t>
        <a:bodyPr/>
        <a:lstStyle/>
        <a:p>
          <a:endParaRPr kumimoji="1" lang="ja-JP" altLang="en-US"/>
        </a:p>
      </dgm:t>
    </dgm:pt>
    <dgm:pt modelId="{CEB139AB-5066-DA41-AD2A-E3E7639FEE5F}" type="pres">
      <dgm:prSet presAssocID="{95428E5C-154D-094C-9F18-B6F4A750B487}" presName="node" presStyleLbl="node1" presStyleIdx="2" presStyleCnt="4">
        <dgm:presLayoutVars>
          <dgm:bulletEnabled val="1"/>
        </dgm:presLayoutVars>
      </dgm:prSet>
      <dgm:spPr/>
      <dgm:t>
        <a:bodyPr/>
        <a:lstStyle/>
        <a:p>
          <a:endParaRPr kumimoji="1" lang="ja-JP" altLang="en-US"/>
        </a:p>
      </dgm:t>
    </dgm:pt>
    <dgm:pt modelId="{EBC1CCF1-776C-104F-845A-4E83F6C1EF8A}" type="pres">
      <dgm:prSet presAssocID="{4627C18C-ACC8-8046-9B66-57925AB9EC09}" presName="sibTrans" presStyleLbl="sibTrans2D1" presStyleIdx="2" presStyleCnt="3"/>
      <dgm:spPr/>
      <dgm:t>
        <a:bodyPr/>
        <a:lstStyle/>
        <a:p>
          <a:endParaRPr kumimoji="1" lang="ja-JP" altLang="en-US"/>
        </a:p>
      </dgm:t>
    </dgm:pt>
    <dgm:pt modelId="{BAEF9812-FF62-8E41-9880-0947D2A0F313}" type="pres">
      <dgm:prSet presAssocID="{4627C18C-ACC8-8046-9B66-57925AB9EC09}" presName="connectorText" presStyleLbl="sibTrans2D1" presStyleIdx="2" presStyleCnt="3"/>
      <dgm:spPr/>
      <dgm:t>
        <a:bodyPr/>
        <a:lstStyle/>
        <a:p>
          <a:endParaRPr kumimoji="1" lang="ja-JP" altLang="en-US"/>
        </a:p>
      </dgm:t>
    </dgm:pt>
    <dgm:pt modelId="{AE9270A4-0384-834C-BFC7-20E66D40BBB0}" type="pres">
      <dgm:prSet presAssocID="{9A654CA2-0BC4-FF4E-8585-041BD200D195}" presName="node" presStyleLbl="node1" presStyleIdx="3" presStyleCnt="4">
        <dgm:presLayoutVars>
          <dgm:bulletEnabled val="1"/>
        </dgm:presLayoutVars>
      </dgm:prSet>
      <dgm:spPr/>
      <dgm:t>
        <a:bodyPr/>
        <a:lstStyle/>
        <a:p>
          <a:endParaRPr kumimoji="1" lang="ja-JP" altLang="en-US"/>
        </a:p>
      </dgm:t>
    </dgm:pt>
  </dgm:ptLst>
  <dgm:cxnLst>
    <dgm:cxn modelId="{9D37025F-14AC-684E-A382-ABE37CF14525}" srcId="{2BB71C6A-0F4B-4D4B-8BC0-540D5F0C7A42}" destId="{42D8E049-CD78-D34D-95D1-D8BEB5FE5561}" srcOrd="0" destOrd="0" parTransId="{5C136AAC-EC8E-704E-B2DE-755A07A7FB9D}" sibTransId="{5BA25CED-EDAF-A64B-B28E-C42A69ED8C6F}"/>
    <dgm:cxn modelId="{E4FC01DA-D0B2-1A40-871A-42B61EE5162A}" srcId="{2BB71C6A-0F4B-4D4B-8BC0-540D5F0C7A42}" destId="{9A654CA2-0BC4-FF4E-8585-041BD200D195}" srcOrd="3" destOrd="0" parTransId="{8787F60B-1011-674E-B5FF-8834B0CC2200}" sibTransId="{527555FD-BC09-0D49-BD04-932EB23C1CAC}"/>
    <dgm:cxn modelId="{DACCF124-BAAB-C846-83BC-31EB56AD71A4}" type="presOf" srcId="{95428E5C-154D-094C-9F18-B6F4A750B487}" destId="{CEB139AB-5066-DA41-AD2A-E3E7639FEE5F}" srcOrd="0" destOrd="0" presId="urn:microsoft.com/office/officeart/2005/8/layout/process1"/>
    <dgm:cxn modelId="{88AB0A28-EC3F-BC4A-B526-F22F5CA3E8A6}" type="presOf" srcId="{4627C18C-ACC8-8046-9B66-57925AB9EC09}" destId="{EBC1CCF1-776C-104F-845A-4E83F6C1EF8A}" srcOrd="0" destOrd="0" presId="urn:microsoft.com/office/officeart/2005/8/layout/process1"/>
    <dgm:cxn modelId="{F84225A6-AA12-8A4E-BF5E-DD2F994138BE}" srcId="{2BB71C6A-0F4B-4D4B-8BC0-540D5F0C7A42}" destId="{55B26566-19FF-0945-A80B-CFF82F19EEF0}" srcOrd="1" destOrd="0" parTransId="{4D4A9D58-08D7-C141-B776-2A093A1176B8}" sibTransId="{FE307D2C-05BA-FA4E-9EA8-C97F27F850EE}"/>
    <dgm:cxn modelId="{90DCF95E-D8EC-9F46-A3C8-83DB1C021BEB}" type="presOf" srcId="{FE307D2C-05BA-FA4E-9EA8-C97F27F850EE}" destId="{1AEF6284-B39F-F84C-9EC3-E63C76D07D6C}" srcOrd="0" destOrd="0" presId="urn:microsoft.com/office/officeart/2005/8/layout/process1"/>
    <dgm:cxn modelId="{81E43F84-6B19-9945-A33F-E4D4D6A65E3A}" type="presOf" srcId="{2BB71C6A-0F4B-4D4B-8BC0-540D5F0C7A42}" destId="{D4B9735B-2986-5D4F-8026-25EE504E55A2}" srcOrd="0" destOrd="0" presId="urn:microsoft.com/office/officeart/2005/8/layout/process1"/>
    <dgm:cxn modelId="{028B9349-2CFE-3A41-8333-4760820146C0}" srcId="{2BB71C6A-0F4B-4D4B-8BC0-540D5F0C7A42}" destId="{95428E5C-154D-094C-9F18-B6F4A750B487}" srcOrd="2" destOrd="0" parTransId="{F26BF7A0-3882-E34F-806C-1EF86FC0E154}" sibTransId="{4627C18C-ACC8-8046-9B66-57925AB9EC09}"/>
    <dgm:cxn modelId="{91D4411F-C4D1-BC4E-85B3-BB8622560639}" type="presOf" srcId="{4627C18C-ACC8-8046-9B66-57925AB9EC09}" destId="{BAEF9812-FF62-8E41-9880-0947D2A0F313}" srcOrd="1" destOrd="0" presId="urn:microsoft.com/office/officeart/2005/8/layout/process1"/>
    <dgm:cxn modelId="{EC9F1F57-603A-B248-9A88-F0DE9EF00958}" type="presOf" srcId="{55B26566-19FF-0945-A80B-CFF82F19EEF0}" destId="{DE2FB80B-83A2-D945-AB88-6A30DC91D93A}" srcOrd="0" destOrd="0" presId="urn:microsoft.com/office/officeart/2005/8/layout/process1"/>
    <dgm:cxn modelId="{864F292D-3765-1D4D-8486-C7E8618E9DE1}" type="presOf" srcId="{5BA25CED-EDAF-A64B-B28E-C42A69ED8C6F}" destId="{5EBEFD47-05B3-CB4F-8BCD-BE9C5A20F687}" srcOrd="0" destOrd="0" presId="urn:microsoft.com/office/officeart/2005/8/layout/process1"/>
    <dgm:cxn modelId="{C7FE2B59-1084-CA4F-BF0B-3082044D5415}" type="presOf" srcId="{42D8E049-CD78-D34D-95D1-D8BEB5FE5561}" destId="{7DBEC25B-C257-0D43-904F-107784AE7AA9}" srcOrd="0" destOrd="0" presId="urn:microsoft.com/office/officeart/2005/8/layout/process1"/>
    <dgm:cxn modelId="{359717F4-B2CF-574D-9AE9-A8FA6C3C8E25}" type="presOf" srcId="{5BA25CED-EDAF-A64B-B28E-C42A69ED8C6F}" destId="{4DFC2A6B-51AD-2A48-82A0-86458ED8FB8F}" srcOrd="1" destOrd="0" presId="urn:microsoft.com/office/officeart/2005/8/layout/process1"/>
    <dgm:cxn modelId="{16676DE8-C7B1-A34A-9901-98F239BE4286}" type="presOf" srcId="{FE307D2C-05BA-FA4E-9EA8-C97F27F850EE}" destId="{1FBAFE00-902C-C349-86D5-B692E2DEC450}" srcOrd="1" destOrd="0" presId="urn:microsoft.com/office/officeart/2005/8/layout/process1"/>
    <dgm:cxn modelId="{AEFEEBEE-3183-734F-8B33-C621961A98CC}" type="presOf" srcId="{9A654CA2-0BC4-FF4E-8585-041BD200D195}" destId="{AE9270A4-0384-834C-BFC7-20E66D40BBB0}" srcOrd="0" destOrd="0" presId="urn:microsoft.com/office/officeart/2005/8/layout/process1"/>
    <dgm:cxn modelId="{AE2A0C05-1078-5F46-A40B-7A0415DF9C66}" type="presParOf" srcId="{D4B9735B-2986-5D4F-8026-25EE504E55A2}" destId="{7DBEC25B-C257-0D43-904F-107784AE7AA9}" srcOrd="0" destOrd="0" presId="urn:microsoft.com/office/officeart/2005/8/layout/process1"/>
    <dgm:cxn modelId="{CAD0F771-3ECB-6541-9AFA-0F62FA3F570B}" type="presParOf" srcId="{D4B9735B-2986-5D4F-8026-25EE504E55A2}" destId="{5EBEFD47-05B3-CB4F-8BCD-BE9C5A20F687}" srcOrd="1" destOrd="0" presId="urn:microsoft.com/office/officeart/2005/8/layout/process1"/>
    <dgm:cxn modelId="{5E7D2BC1-2C41-EA4E-9D06-20EB8BBF9D02}" type="presParOf" srcId="{5EBEFD47-05B3-CB4F-8BCD-BE9C5A20F687}" destId="{4DFC2A6B-51AD-2A48-82A0-86458ED8FB8F}" srcOrd="0" destOrd="0" presId="urn:microsoft.com/office/officeart/2005/8/layout/process1"/>
    <dgm:cxn modelId="{DFADD665-13C8-9249-8377-DD157D40AFB7}" type="presParOf" srcId="{D4B9735B-2986-5D4F-8026-25EE504E55A2}" destId="{DE2FB80B-83A2-D945-AB88-6A30DC91D93A}" srcOrd="2" destOrd="0" presId="urn:microsoft.com/office/officeart/2005/8/layout/process1"/>
    <dgm:cxn modelId="{86113EAC-8249-E741-B0D2-5E5FB2C12691}" type="presParOf" srcId="{D4B9735B-2986-5D4F-8026-25EE504E55A2}" destId="{1AEF6284-B39F-F84C-9EC3-E63C76D07D6C}" srcOrd="3" destOrd="0" presId="urn:microsoft.com/office/officeart/2005/8/layout/process1"/>
    <dgm:cxn modelId="{45DF4B01-27C7-0547-A7AF-4EADC51B8165}" type="presParOf" srcId="{1AEF6284-B39F-F84C-9EC3-E63C76D07D6C}" destId="{1FBAFE00-902C-C349-86D5-B692E2DEC450}" srcOrd="0" destOrd="0" presId="urn:microsoft.com/office/officeart/2005/8/layout/process1"/>
    <dgm:cxn modelId="{FAEF84B7-7360-7846-BCC9-5AAAA1BDE5F4}" type="presParOf" srcId="{D4B9735B-2986-5D4F-8026-25EE504E55A2}" destId="{CEB139AB-5066-DA41-AD2A-E3E7639FEE5F}" srcOrd="4" destOrd="0" presId="urn:microsoft.com/office/officeart/2005/8/layout/process1"/>
    <dgm:cxn modelId="{50DB3885-52E4-FC49-BFA6-C297B724B4F0}" type="presParOf" srcId="{D4B9735B-2986-5D4F-8026-25EE504E55A2}" destId="{EBC1CCF1-776C-104F-845A-4E83F6C1EF8A}" srcOrd="5" destOrd="0" presId="urn:microsoft.com/office/officeart/2005/8/layout/process1"/>
    <dgm:cxn modelId="{B9F27A4E-794F-C845-A663-D438DA7B69EA}" type="presParOf" srcId="{EBC1CCF1-776C-104F-845A-4E83F6C1EF8A}" destId="{BAEF9812-FF62-8E41-9880-0947D2A0F313}" srcOrd="0" destOrd="0" presId="urn:microsoft.com/office/officeart/2005/8/layout/process1"/>
    <dgm:cxn modelId="{19BE9ABF-7791-154D-A656-D33BE0E9F5CC}" type="presParOf" srcId="{D4B9735B-2986-5D4F-8026-25EE504E55A2}" destId="{AE9270A4-0384-834C-BFC7-20E66D40BBB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529887-6EFD-824B-AEDF-481B0BC7BA21}" type="doc">
      <dgm:prSet loTypeId="urn:microsoft.com/office/officeart/2005/8/layout/chevron2" loCatId="" qsTypeId="urn:microsoft.com/office/officeart/2005/8/quickstyle/simple2" qsCatId="simple" csTypeId="urn:microsoft.com/office/officeart/2005/8/colors/accent1_2" csCatId="accent1" phldr="1"/>
      <dgm:spPr/>
      <dgm:t>
        <a:bodyPr/>
        <a:lstStyle/>
        <a:p>
          <a:endParaRPr kumimoji="1" lang="ja-JP" altLang="en-US"/>
        </a:p>
      </dgm:t>
    </dgm:pt>
    <dgm:pt modelId="{4021ED1F-9F9B-6B4B-B7DC-000B6BFBF122}">
      <dgm:prSet phldrT="[テキスト]" custT="1"/>
      <dgm:spPr/>
      <dgm:t>
        <a:bodyPr/>
        <a:lstStyle/>
        <a:p>
          <a:r>
            <a:rPr kumimoji="1" lang="ja-JP" altLang="en-US" sz="1200" dirty="0" smtClean="0"/>
            <a:t>獲得</a:t>
          </a:r>
          <a:br>
            <a:rPr kumimoji="1" lang="ja-JP" altLang="en-US" sz="1200" dirty="0" smtClean="0"/>
          </a:br>
          <a:r>
            <a:rPr kumimoji="1" lang="en-US" altLang="ja-JP" sz="1200" dirty="0" smtClean="0"/>
            <a:t>(Acquisition)</a:t>
          </a:r>
          <a:endParaRPr kumimoji="1" lang="ja-JP" altLang="en-US" sz="1200" dirty="0"/>
        </a:p>
      </dgm:t>
    </dgm:pt>
    <dgm:pt modelId="{B0762453-F174-C842-AD9D-B5301935EEE0}" type="parTrans" cxnId="{7904BEF5-CAC7-5546-8FB0-DA3C30690657}">
      <dgm:prSet/>
      <dgm:spPr/>
      <dgm:t>
        <a:bodyPr/>
        <a:lstStyle/>
        <a:p>
          <a:endParaRPr kumimoji="1" lang="ja-JP" altLang="en-US"/>
        </a:p>
      </dgm:t>
    </dgm:pt>
    <dgm:pt modelId="{724C52BE-9B91-C844-AE2D-697BF7E87EA6}" type="sibTrans" cxnId="{7904BEF5-CAC7-5546-8FB0-DA3C30690657}">
      <dgm:prSet/>
      <dgm:spPr/>
      <dgm:t>
        <a:bodyPr/>
        <a:lstStyle/>
        <a:p>
          <a:endParaRPr kumimoji="1" lang="ja-JP" altLang="en-US"/>
        </a:p>
      </dgm:t>
    </dgm:pt>
    <dgm:pt modelId="{7EC8FA60-3BC1-F64F-A104-03BAB888012A}">
      <dgm:prSet phldrT="[テキスト]" custT="1"/>
      <dgm:spPr/>
      <dgm:t>
        <a:bodyPr/>
        <a:lstStyle/>
        <a:p>
          <a:r>
            <a:rPr kumimoji="1" lang="ja-JP" altLang="en-US" sz="1400" dirty="0" smtClean="0"/>
            <a:t>ユーザーはどうやってあなたを見つけるか？</a:t>
          </a:r>
          <a:endParaRPr kumimoji="1" lang="ja-JP" altLang="en-US" sz="1400" dirty="0"/>
        </a:p>
      </dgm:t>
    </dgm:pt>
    <dgm:pt modelId="{E626951C-8D68-094E-9826-C4386D930EA5}" type="parTrans" cxnId="{5ACFC072-64E6-7949-B221-836B03CC9383}">
      <dgm:prSet/>
      <dgm:spPr/>
      <dgm:t>
        <a:bodyPr/>
        <a:lstStyle/>
        <a:p>
          <a:endParaRPr kumimoji="1" lang="ja-JP" altLang="en-US"/>
        </a:p>
      </dgm:t>
    </dgm:pt>
    <dgm:pt modelId="{AEC76648-824F-2E4C-9099-F3DD8AA27995}" type="sibTrans" cxnId="{5ACFC072-64E6-7949-B221-836B03CC9383}">
      <dgm:prSet/>
      <dgm:spPr/>
      <dgm:t>
        <a:bodyPr/>
        <a:lstStyle/>
        <a:p>
          <a:endParaRPr kumimoji="1" lang="ja-JP" altLang="en-US"/>
        </a:p>
      </dgm:t>
    </dgm:pt>
    <dgm:pt modelId="{830DBFEE-55C0-CB43-87A1-81AAB1F0250D}">
      <dgm:prSet phldrT="[テキスト]" custT="1"/>
      <dgm:spPr/>
      <dgm:t>
        <a:bodyPr/>
        <a:lstStyle/>
        <a:p>
          <a:r>
            <a:rPr kumimoji="1" lang="ja-JP" altLang="en-US" sz="1200" dirty="0" smtClean="0"/>
            <a:t>活性化</a:t>
          </a:r>
          <a:r>
            <a:rPr kumimoji="1" lang="en-US" altLang="ja-JP" sz="1200" dirty="0" smtClean="0"/>
            <a:t/>
          </a:r>
          <a:br>
            <a:rPr kumimoji="1" lang="en-US" altLang="ja-JP" sz="1200" dirty="0" smtClean="0"/>
          </a:br>
          <a:r>
            <a:rPr kumimoji="1" lang="en-US" altLang="ja-JP" sz="1200" dirty="0" smtClean="0"/>
            <a:t>(Activation)</a:t>
          </a:r>
          <a:endParaRPr kumimoji="1" lang="ja-JP" altLang="en-US" sz="1200" dirty="0"/>
        </a:p>
      </dgm:t>
    </dgm:pt>
    <dgm:pt modelId="{7EC3D2CA-E2C1-6344-A2B5-9408B0508B09}" type="parTrans" cxnId="{DE73A55C-F5E2-0941-ADE8-BD46BA8F779C}">
      <dgm:prSet/>
      <dgm:spPr/>
      <dgm:t>
        <a:bodyPr/>
        <a:lstStyle/>
        <a:p>
          <a:endParaRPr kumimoji="1" lang="ja-JP" altLang="en-US"/>
        </a:p>
      </dgm:t>
    </dgm:pt>
    <dgm:pt modelId="{B31B4711-32DC-4345-99D2-7D8E16803047}" type="sibTrans" cxnId="{DE73A55C-F5E2-0941-ADE8-BD46BA8F779C}">
      <dgm:prSet/>
      <dgm:spPr/>
      <dgm:t>
        <a:bodyPr/>
        <a:lstStyle/>
        <a:p>
          <a:endParaRPr kumimoji="1" lang="ja-JP" altLang="en-US"/>
        </a:p>
      </dgm:t>
    </dgm:pt>
    <dgm:pt modelId="{744A559C-0A76-4A41-8AC5-141BD021C192}">
      <dgm:prSet phldrT="[テキスト]" custT="1"/>
      <dgm:spPr/>
      <dgm:t>
        <a:bodyPr/>
        <a:lstStyle/>
        <a:p>
          <a:r>
            <a:rPr kumimoji="1" lang="ja-JP" altLang="en-US" sz="1400" dirty="0" smtClean="0"/>
            <a:t>ユーザーは最初の体験に満足したか？</a:t>
          </a:r>
          <a:endParaRPr kumimoji="1" lang="ja-JP" altLang="en-US" sz="1400" dirty="0"/>
        </a:p>
      </dgm:t>
    </dgm:pt>
    <dgm:pt modelId="{EB47EB82-8BB7-EE41-8637-E13CBEE2B36C}" type="parTrans" cxnId="{5708923C-0374-6440-9AC9-4E4F82630672}">
      <dgm:prSet/>
      <dgm:spPr/>
      <dgm:t>
        <a:bodyPr/>
        <a:lstStyle/>
        <a:p>
          <a:endParaRPr kumimoji="1" lang="ja-JP" altLang="en-US"/>
        </a:p>
      </dgm:t>
    </dgm:pt>
    <dgm:pt modelId="{83F94C6F-B161-D54D-A427-84AD14888B5F}" type="sibTrans" cxnId="{5708923C-0374-6440-9AC9-4E4F82630672}">
      <dgm:prSet/>
      <dgm:spPr/>
      <dgm:t>
        <a:bodyPr/>
        <a:lstStyle/>
        <a:p>
          <a:endParaRPr kumimoji="1" lang="ja-JP" altLang="en-US"/>
        </a:p>
      </dgm:t>
    </dgm:pt>
    <dgm:pt modelId="{34F6839E-D959-F24F-834A-D6D6C32DD2BE}">
      <dgm:prSet phldrT="[テキスト]" custT="1"/>
      <dgm:spPr/>
      <dgm:t>
        <a:bodyPr/>
        <a:lstStyle/>
        <a:p>
          <a:r>
            <a:rPr kumimoji="1" lang="ja-JP" altLang="en-US" sz="1200" dirty="0" smtClean="0"/>
            <a:t>定着</a:t>
          </a:r>
          <a:br>
            <a:rPr kumimoji="1" lang="ja-JP" altLang="en-US" sz="1200" dirty="0" smtClean="0"/>
          </a:br>
          <a:r>
            <a:rPr kumimoji="1" lang="en-US" altLang="ja-JP" sz="1200" dirty="0" smtClean="0"/>
            <a:t>(Retention)</a:t>
          </a:r>
          <a:endParaRPr kumimoji="1" lang="ja-JP" altLang="en-US" sz="1200" dirty="0"/>
        </a:p>
      </dgm:t>
    </dgm:pt>
    <dgm:pt modelId="{70C824FF-DC20-CB4D-9826-3008882B4A85}" type="parTrans" cxnId="{CE7871F8-DB4F-D647-A325-CF65BA9C4481}">
      <dgm:prSet/>
      <dgm:spPr/>
      <dgm:t>
        <a:bodyPr/>
        <a:lstStyle/>
        <a:p>
          <a:endParaRPr kumimoji="1" lang="ja-JP" altLang="en-US"/>
        </a:p>
      </dgm:t>
    </dgm:pt>
    <dgm:pt modelId="{84A48EC8-BD85-624B-BEBE-B1E80C7DEC36}" type="sibTrans" cxnId="{CE7871F8-DB4F-D647-A325-CF65BA9C4481}">
      <dgm:prSet/>
      <dgm:spPr/>
      <dgm:t>
        <a:bodyPr/>
        <a:lstStyle/>
        <a:p>
          <a:endParaRPr kumimoji="1" lang="ja-JP" altLang="en-US"/>
        </a:p>
      </dgm:t>
    </dgm:pt>
    <dgm:pt modelId="{0BB9DD52-6414-2041-9F77-FE8CE7CFA236}">
      <dgm:prSet phldrT="[テキスト]" custT="1"/>
      <dgm:spPr/>
      <dgm:t>
        <a:bodyPr/>
        <a:lstStyle/>
        <a:p>
          <a:r>
            <a:rPr kumimoji="1" lang="ja-JP" altLang="en-US" sz="1400" dirty="0" smtClean="0"/>
            <a:t>ユーザーは戻ってくるのか？</a:t>
          </a:r>
          <a:endParaRPr kumimoji="1" lang="ja-JP" altLang="en-US" sz="1400" dirty="0"/>
        </a:p>
      </dgm:t>
    </dgm:pt>
    <dgm:pt modelId="{3AD7208F-466F-D649-BE8F-F35395FDE78B}" type="parTrans" cxnId="{EAC4289B-9026-9D42-9145-A84A8D300F72}">
      <dgm:prSet/>
      <dgm:spPr/>
      <dgm:t>
        <a:bodyPr/>
        <a:lstStyle/>
        <a:p>
          <a:endParaRPr kumimoji="1" lang="ja-JP" altLang="en-US"/>
        </a:p>
      </dgm:t>
    </dgm:pt>
    <dgm:pt modelId="{BD863F33-0313-2740-9463-7F50867D310C}" type="sibTrans" cxnId="{EAC4289B-9026-9D42-9145-A84A8D300F72}">
      <dgm:prSet/>
      <dgm:spPr/>
      <dgm:t>
        <a:bodyPr/>
        <a:lstStyle/>
        <a:p>
          <a:endParaRPr kumimoji="1" lang="ja-JP" altLang="en-US"/>
        </a:p>
      </dgm:t>
    </dgm:pt>
    <dgm:pt modelId="{211C5E43-CDDA-1F42-80CB-CA26BE5B383C}">
      <dgm:prSet phldrT="[テキスト]" custT="1"/>
      <dgm:spPr/>
      <dgm:t>
        <a:bodyPr/>
        <a:lstStyle/>
        <a:p>
          <a:r>
            <a:rPr kumimoji="1" lang="ja-JP" altLang="en-US" sz="1200" dirty="0" smtClean="0"/>
            <a:t>収益</a:t>
          </a:r>
          <a:br>
            <a:rPr kumimoji="1" lang="ja-JP" altLang="en-US" sz="1200" dirty="0" smtClean="0"/>
          </a:br>
          <a:r>
            <a:rPr kumimoji="1" lang="en-US" altLang="ja-JP" sz="1200" dirty="0" smtClean="0"/>
            <a:t>(Revenue)</a:t>
          </a:r>
          <a:endParaRPr kumimoji="1" lang="ja-JP" altLang="en-US" sz="1200" dirty="0"/>
        </a:p>
      </dgm:t>
    </dgm:pt>
    <dgm:pt modelId="{9028C6F6-8C24-5B42-BA42-EABF50E5DBAE}" type="parTrans" cxnId="{8E444AA2-9FFE-6D4F-9B24-B65D57BC25EA}">
      <dgm:prSet/>
      <dgm:spPr/>
      <dgm:t>
        <a:bodyPr/>
        <a:lstStyle/>
        <a:p>
          <a:endParaRPr kumimoji="1" lang="ja-JP" altLang="en-US"/>
        </a:p>
      </dgm:t>
    </dgm:pt>
    <dgm:pt modelId="{20667395-5842-9947-BB9D-2151333983AD}" type="sibTrans" cxnId="{8E444AA2-9FFE-6D4F-9B24-B65D57BC25EA}">
      <dgm:prSet/>
      <dgm:spPr/>
      <dgm:t>
        <a:bodyPr/>
        <a:lstStyle/>
        <a:p>
          <a:endParaRPr kumimoji="1" lang="ja-JP" altLang="en-US"/>
        </a:p>
      </dgm:t>
    </dgm:pt>
    <dgm:pt modelId="{F5606472-8A6F-5240-809D-D4CF98F02897}">
      <dgm:prSet phldrT="[テキスト]" custT="1"/>
      <dgm:spPr/>
      <dgm:t>
        <a:bodyPr/>
        <a:lstStyle/>
        <a:p>
          <a:r>
            <a:rPr kumimoji="1" lang="ja-JP" altLang="en-US" sz="1400" dirty="0" smtClean="0"/>
            <a:t>どうやってお金を儲けるのか？</a:t>
          </a:r>
          <a:endParaRPr kumimoji="1" lang="ja-JP" altLang="en-US" sz="1400" dirty="0"/>
        </a:p>
      </dgm:t>
    </dgm:pt>
    <dgm:pt modelId="{C0E96613-E8EE-874A-88AB-F1C7A0468043}" type="parTrans" cxnId="{0D1ACEB9-8950-344E-B061-85C661FBD953}">
      <dgm:prSet/>
      <dgm:spPr/>
      <dgm:t>
        <a:bodyPr/>
        <a:lstStyle/>
        <a:p>
          <a:endParaRPr kumimoji="1" lang="ja-JP" altLang="en-US"/>
        </a:p>
      </dgm:t>
    </dgm:pt>
    <dgm:pt modelId="{1E32172F-6FF1-9040-BADB-CF7080048ED5}" type="sibTrans" cxnId="{0D1ACEB9-8950-344E-B061-85C661FBD953}">
      <dgm:prSet/>
      <dgm:spPr/>
      <dgm:t>
        <a:bodyPr/>
        <a:lstStyle/>
        <a:p>
          <a:endParaRPr kumimoji="1" lang="ja-JP" altLang="en-US"/>
        </a:p>
      </dgm:t>
    </dgm:pt>
    <dgm:pt modelId="{ECB0D6D8-B40A-A447-8F4F-98B98B8597EB}">
      <dgm:prSet phldrT="[テキスト]" custT="1"/>
      <dgm:spPr/>
      <dgm:t>
        <a:bodyPr/>
        <a:lstStyle/>
        <a:p>
          <a:r>
            <a:rPr kumimoji="1" lang="ja-JP" altLang="en-US" sz="1200" dirty="0" smtClean="0"/>
            <a:t>紹介</a:t>
          </a:r>
          <a:br>
            <a:rPr kumimoji="1" lang="ja-JP" altLang="en-US" sz="1200" dirty="0" smtClean="0"/>
          </a:br>
          <a:r>
            <a:rPr kumimoji="1" lang="en-US" altLang="ja-JP" sz="1200" dirty="0" smtClean="0"/>
            <a:t>(Referral)</a:t>
          </a:r>
          <a:endParaRPr kumimoji="1" lang="ja-JP" altLang="en-US" sz="1200" dirty="0"/>
        </a:p>
      </dgm:t>
    </dgm:pt>
    <dgm:pt modelId="{CC19F93D-99FA-5B49-8EA7-356CFF3B524B}" type="parTrans" cxnId="{164CEE0D-5277-954D-A9ED-7F3F5BB1EEE9}">
      <dgm:prSet/>
      <dgm:spPr/>
      <dgm:t>
        <a:bodyPr/>
        <a:lstStyle/>
        <a:p>
          <a:endParaRPr kumimoji="1" lang="ja-JP" altLang="en-US"/>
        </a:p>
      </dgm:t>
    </dgm:pt>
    <dgm:pt modelId="{C4EFB3A8-2B9B-BD4F-8C6C-0D9FB1D456DA}" type="sibTrans" cxnId="{164CEE0D-5277-954D-A9ED-7F3F5BB1EEE9}">
      <dgm:prSet/>
      <dgm:spPr/>
      <dgm:t>
        <a:bodyPr/>
        <a:lstStyle/>
        <a:p>
          <a:endParaRPr kumimoji="1" lang="ja-JP" altLang="en-US"/>
        </a:p>
      </dgm:t>
    </dgm:pt>
    <dgm:pt modelId="{D0BF5129-E513-CC4D-BC8E-41AEC5EFF89D}">
      <dgm:prSet phldrT="[テキスト]" custT="1"/>
      <dgm:spPr/>
      <dgm:t>
        <a:bodyPr/>
        <a:lstStyle/>
        <a:p>
          <a:r>
            <a:rPr kumimoji="1" lang="ja-JP" altLang="en-US" sz="1400" dirty="0" smtClean="0"/>
            <a:t>ユーザーは他のユーザーに紹介してくれるのか？</a:t>
          </a:r>
          <a:endParaRPr kumimoji="1" lang="ja-JP" altLang="en-US" sz="1400" dirty="0"/>
        </a:p>
      </dgm:t>
    </dgm:pt>
    <dgm:pt modelId="{62BC1A64-ED8F-3345-A9AD-3F0740669E07}" type="parTrans" cxnId="{794D4919-67C7-CE45-B136-3B07B17940CB}">
      <dgm:prSet/>
      <dgm:spPr/>
      <dgm:t>
        <a:bodyPr/>
        <a:lstStyle/>
        <a:p>
          <a:endParaRPr kumimoji="1" lang="ja-JP" altLang="en-US"/>
        </a:p>
      </dgm:t>
    </dgm:pt>
    <dgm:pt modelId="{C5D97A07-FFD0-7443-B81F-B3098B2C2E86}" type="sibTrans" cxnId="{794D4919-67C7-CE45-B136-3B07B17940CB}">
      <dgm:prSet/>
      <dgm:spPr/>
      <dgm:t>
        <a:bodyPr/>
        <a:lstStyle/>
        <a:p>
          <a:endParaRPr kumimoji="1" lang="ja-JP" altLang="en-US"/>
        </a:p>
      </dgm:t>
    </dgm:pt>
    <dgm:pt modelId="{EB5A6E8D-40BC-C942-A3F8-00392C11900C}" type="pres">
      <dgm:prSet presAssocID="{3B529887-6EFD-824B-AEDF-481B0BC7BA21}" presName="linearFlow" presStyleCnt="0">
        <dgm:presLayoutVars>
          <dgm:dir/>
          <dgm:animLvl val="lvl"/>
          <dgm:resizeHandles val="exact"/>
        </dgm:presLayoutVars>
      </dgm:prSet>
      <dgm:spPr/>
      <dgm:t>
        <a:bodyPr/>
        <a:lstStyle/>
        <a:p>
          <a:endParaRPr kumimoji="1" lang="ja-JP" altLang="en-US"/>
        </a:p>
      </dgm:t>
    </dgm:pt>
    <dgm:pt modelId="{C1C3E7B7-536E-C740-8548-4918F0B6603A}" type="pres">
      <dgm:prSet presAssocID="{4021ED1F-9F9B-6B4B-B7DC-000B6BFBF122}" presName="composite" presStyleCnt="0"/>
      <dgm:spPr/>
    </dgm:pt>
    <dgm:pt modelId="{7C7CA38B-2E14-5647-B6DA-481DFCA6C95C}" type="pres">
      <dgm:prSet presAssocID="{4021ED1F-9F9B-6B4B-B7DC-000B6BFBF122}" presName="parentText" presStyleLbl="alignNode1" presStyleIdx="0" presStyleCnt="5">
        <dgm:presLayoutVars>
          <dgm:chMax val="1"/>
          <dgm:bulletEnabled val="1"/>
        </dgm:presLayoutVars>
      </dgm:prSet>
      <dgm:spPr/>
      <dgm:t>
        <a:bodyPr/>
        <a:lstStyle/>
        <a:p>
          <a:endParaRPr kumimoji="1" lang="ja-JP" altLang="en-US"/>
        </a:p>
      </dgm:t>
    </dgm:pt>
    <dgm:pt modelId="{E79654FF-B41E-C449-91E7-5E3183CD5359}" type="pres">
      <dgm:prSet presAssocID="{4021ED1F-9F9B-6B4B-B7DC-000B6BFBF122}" presName="descendantText" presStyleLbl="alignAcc1" presStyleIdx="0" presStyleCnt="5">
        <dgm:presLayoutVars>
          <dgm:bulletEnabled val="1"/>
        </dgm:presLayoutVars>
      </dgm:prSet>
      <dgm:spPr/>
      <dgm:t>
        <a:bodyPr/>
        <a:lstStyle/>
        <a:p>
          <a:endParaRPr kumimoji="1" lang="ja-JP" altLang="en-US"/>
        </a:p>
      </dgm:t>
    </dgm:pt>
    <dgm:pt modelId="{0347FD10-98D4-CD4C-BEEB-0EF4A938367A}" type="pres">
      <dgm:prSet presAssocID="{724C52BE-9B91-C844-AE2D-697BF7E87EA6}" presName="sp" presStyleCnt="0"/>
      <dgm:spPr/>
    </dgm:pt>
    <dgm:pt modelId="{6AEDCEF7-1485-BC43-8169-2F4241EE3033}" type="pres">
      <dgm:prSet presAssocID="{830DBFEE-55C0-CB43-87A1-81AAB1F0250D}" presName="composite" presStyleCnt="0"/>
      <dgm:spPr/>
    </dgm:pt>
    <dgm:pt modelId="{3602AFA2-F847-194D-9C2B-916057109157}" type="pres">
      <dgm:prSet presAssocID="{830DBFEE-55C0-CB43-87A1-81AAB1F0250D}" presName="parentText" presStyleLbl="alignNode1" presStyleIdx="1" presStyleCnt="5">
        <dgm:presLayoutVars>
          <dgm:chMax val="1"/>
          <dgm:bulletEnabled val="1"/>
        </dgm:presLayoutVars>
      </dgm:prSet>
      <dgm:spPr/>
      <dgm:t>
        <a:bodyPr/>
        <a:lstStyle/>
        <a:p>
          <a:endParaRPr kumimoji="1" lang="ja-JP" altLang="en-US"/>
        </a:p>
      </dgm:t>
    </dgm:pt>
    <dgm:pt modelId="{D5D959C9-05FF-4F43-84E7-C8E144015A32}" type="pres">
      <dgm:prSet presAssocID="{830DBFEE-55C0-CB43-87A1-81AAB1F0250D}" presName="descendantText" presStyleLbl="alignAcc1" presStyleIdx="1" presStyleCnt="5">
        <dgm:presLayoutVars>
          <dgm:bulletEnabled val="1"/>
        </dgm:presLayoutVars>
      </dgm:prSet>
      <dgm:spPr/>
      <dgm:t>
        <a:bodyPr/>
        <a:lstStyle/>
        <a:p>
          <a:endParaRPr kumimoji="1" lang="ja-JP" altLang="en-US"/>
        </a:p>
      </dgm:t>
    </dgm:pt>
    <dgm:pt modelId="{8FF7F4CC-8B6A-204B-A77F-45123FA0CAE3}" type="pres">
      <dgm:prSet presAssocID="{B31B4711-32DC-4345-99D2-7D8E16803047}" presName="sp" presStyleCnt="0"/>
      <dgm:spPr/>
    </dgm:pt>
    <dgm:pt modelId="{6F1E5DEE-7EAC-DE4F-92CD-0EBF151077A2}" type="pres">
      <dgm:prSet presAssocID="{34F6839E-D959-F24F-834A-D6D6C32DD2BE}" presName="composite" presStyleCnt="0"/>
      <dgm:spPr/>
    </dgm:pt>
    <dgm:pt modelId="{BDAEA0AE-AFCA-484C-AC4D-A7AC727713DE}" type="pres">
      <dgm:prSet presAssocID="{34F6839E-D959-F24F-834A-D6D6C32DD2BE}" presName="parentText" presStyleLbl="alignNode1" presStyleIdx="2" presStyleCnt="5">
        <dgm:presLayoutVars>
          <dgm:chMax val="1"/>
          <dgm:bulletEnabled val="1"/>
        </dgm:presLayoutVars>
      </dgm:prSet>
      <dgm:spPr/>
      <dgm:t>
        <a:bodyPr/>
        <a:lstStyle/>
        <a:p>
          <a:endParaRPr kumimoji="1" lang="ja-JP" altLang="en-US"/>
        </a:p>
      </dgm:t>
    </dgm:pt>
    <dgm:pt modelId="{AFF56965-3EAC-C745-85D7-A3AE4DA6DA14}" type="pres">
      <dgm:prSet presAssocID="{34F6839E-D959-F24F-834A-D6D6C32DD2BE}" presName="descendantText" presStyleLbl="alignAcc1" presStyleIdx="2" presStyleCnt="5">
        <dgm:presLayoutVars>
          <dgm:bulletEnabled val="1"/>
        </dgm:presLayoutVars>
      </dgm:prSet>
      <dgm:spPr/>
      <dgm:t>
        <a:bodyPr/>
        <a:lstStyle/>
        <a:p>
          <a:endParaRPr kumimoji="1" lang="ja-JP" altLang="en-US"/>
        </a:p>
      </dgm:t>
    </dgm:pt>
    <dgm:pt modelId="{9B2B4942-E7AA-534D-BDA0-9C7661EA0767}" type="pres">
      <dgm:prSet presAssocID="{84A48EC8-BD85-624B-BEBE-B1E80C7DEC36}" presName="sp" presStyleCnt="0"/>
      <dgm:spPr/>
    </dgm:pt>
    <dgm:pt modelId="{7327933F-9412-DF4D-ABAC-DDEFBF9EDAC9}" type="pres">
      <dgm:prSet presAssocID="{211C5E43-CDDA-1F42-80CB-CA26BE5B383C}" presName="composite" presStyleCnt="0"/>
      <dgm:spPr/>
    </dgm:pt>
    <dgm:pt modelId="{D2C86A30-8D45-394F-A8F1-E520FE6514DB}" type="pres">
      <dgm:prSet presAssocID="{211C5E43-CDDA-1F42-80CB-CA26BE5B383C}" presName="parentText" presStyleLbl="alignNode1" presStyleIdx="3" presStyleCnt="5">
        <dgm:presLayoutVars>
          <dgm:chMax val="1"/>
          <dgm:bulletEnabled val="1"/>
        </dgm:presLayoutVars>
      </dgm:prSet>
      <dgm:spPr/>
      <dgm:t>
        <a:bodyPr/>
        <a:lstStyle/>
        <a:p>
          <a:endParaRPr kumimoji="1" lang="ja-JP" altLang="en-US"/>
        </a:p>
      </dgm:t>
    </dgm:pt>
    <dgm:pt modelId="{D1AB748E-7824-E346-99A8-2BA486069651}" type="pres">
      <dgm:prSet presAssocID="{211C5E43-CDDA-1F42-80CB-CA26BE5B383C}" presName="descendantText" presStyleLbl="alignAcc1" presStyleIdx="3" presStyleCnt="5">
        <dgm:presLayoutVars>
          <dgm:bulletEnabled val="1"/>
        </dgm:presLayoutVars>
      </dgm:prSet>
      <dgm:spPr/>
      <dgm:t>
        <a:bodyPr/>
        <a:lstStyle/>
        <a:p>
          <a:endParaRPr kumimoji="1" lang="ja-JP" altLang="en-US"/>
        </a:p>
      </dgm:t>
    </dgm:pt>
    <dgm:pt modelId="{4FD56351-151B-7046-8D37-A03AA7FF6F3C}" type="pres">
      <dgm:prSet presAssocID="{20667395-5842-9947-BB9D-2151333983AD}" presName="sp" presStyleCnt="0"/>
      <dgm:spPr/>
    </dgm:pt>
    <dgm:pt modelId="{C261B807-F35F-C642-A377-455EDF3F5469}" type="pres">
      <dgm:prSet presAssocID="{ECB0D6D8-B40A-A447-8F4F-98B98B8597EB}" presName="composite" presStyleCnt="0"/>
      <dgm:spPr/>
    </dgm:pt>
    <dgm:pt modelId="{9C7BE4FC-DF9E-D146-AF8B-9BFABB706B9E}" type="pres">
      <dgm:prSet presAssocID="{ECB0D6D8-B40A-A447-8F4F-98B98B8597EB}" presName="parentText" presStyleLbl="alignNode1" presStyleIdx="4" presStyleCnt="5">
        <dgm:presLayoutVars>
          <dgm:chMax val="1"/>
          <dgm:bulletEnabled val="1"/>
        </dgm:presLayoutVars>
      </dgm:prSet>
      <dgm:spPr/>
      <dgm:t>
        <a:bodyPr/>
        <a:lstStyle/>
        <a:p>
          <a:endParaRPr kumimoji="1" lang="ja-JP" altLang="en-US"/>
        </a:p>
      </dgm:t>
    </dgm:pt>
    <dgm:pt modelId="{CA5FBA82-9202-2D4D-9F02-DF39A39F0C21}" type="pres">
      <dgm:prSet presAssocID="{ECB0D6D8-B40A-A447-8F4F-98B98B8597EB}" presName="descendantText" presStyleLbl="alignAcc1" presStyleIdx="4" presStyleCnt="5">
        <dgm:presLayoutVars>
          <dgm:bulletEnabled val="1"/>
        </dgm:presLayoutVars>
      </dgm:prSet>
      <dgm:spPr/>
      <dgm:t>
        <a:bodyPr/>
        <a:lstStyle/>
        <a:p>
          <a:endParaRPr kumimoji="1" lang="ja-JP" altLang="en-US"/>
        </a:p>
      </dgm:t>
    </dgm:pt>
  </dgm:ptLst>
  <dgm:cxnLst>
    <dgm:cxn modelId="{5708923C-0374-6440-9AC9-4E4F82630672}" srcId="{830DBFEE-55C0-CB43-87A1-81AAB1F0250D}" destId="{744A559C-0A76-4A41-8AC5-141BD021C192}" srcOrd="0" destOrd="0" parTransId="{EB47EB82-8BB7-EE41-8637-E13CBEE2B36C}" sibTransId="{83F94C6F-B161-D54D-A427-84AD14888B5F}"/>
    <dgm:cxn modelId="{A38045CE-7898-8F49-A29F-3E7919EF2E28}" type="presOf" srcId="{7EC8FA60-3BC1-F64F-A104-03BAB888012A}" destId="{E79654FF-B41E-C449-91E7-5E3183CD5359}" srcOrd="0" destOrd="0" presId="urn:microsoft.com/office/officeart/2005/8/layout/chevron2"/>
    <dgm:cxn modelId="{164CEE0D-5277-954D-A9ED-7F3F5BB1EEE9}" srcId="{3B529887-6EFD-824B-AEDF-481B0BC7BA21}" destId="{ECB0D6D8-B40A-A447-8F4F-98B98B8597EB}" srcOrd="4" destOrd="0" parTransId="{CC19F93D-99FA-5B49-8EA7-356CFF3B524B}" sibTransId="{C4EFB3A8-2B9B-BD4F-8C6C-0D9FB1D456DA}"/>
    <dgm:cxn modelId="{32EB9E2B-06F0-5642-9B10-A8B34C353559}" type="presOf" srcId="{0BB9DD52-6414-2041-9F77-FE8CE7CFA236}" destId="{AFF56965-3EAC-C745-85D7-A3AE4DA6DA14}" srcOrd="0" destOrd="0" presId="urn:microsoft.com/office/officeart/2005/8/layout/chevron2"/>
    <dgm:cxn modelId="{5ACFC072-64E6-7949-B221-836B03CC9383}" srcId="{4021ED1F-9F9B-6B4B-B7DC-000B6BFBF122}" destId="{7EC8FA60-3BC1-F64F-A104-03BAB888012A}" srcOrd="0" destOrd="0" parTransId="{E626951C-8D68-094E-9826-C4386D930EA5}" sibTransId="{AEC76648-824F-2E4C-9099-F3DD8AA27995}"/>
    <dgm:cxn modelId="{8E444AA2-9FFE-6D4F-9B24-B65D57BC25EA}" srcId="{3B529887-6EFD-824B-AEDF-481B0BC7BA21}" destId="{211C5E43-CDDA-1F42-80CB-CA26BE5B383C}" srcOrd="3" destOrd="0" parTransId="{9028C6F6-8C24-5B42-BA42-EABF50E5DBAE}" sibTransId="{20667395-5842-9947-BB9D-2151333983AD}"/>
    <dgm:cxn modelId="{148F4E8F-E78F-9840-8C29-F4B72182C3EC}" type="presOf" srcId="{211C5E43-CDDA-1F42-80CB-CA26BE5B383C}" destId="{D2C86A30-8D45-394F-A8F1-E520FE6514DB}" srcOrd="0" destOrd="0" presId="urn:microsoft.com/office/officeart/2005/8/layout/chevron2"/>
    <dgm:cxn modelId="{93D0818E-0977-3048-9727-A228A718AC5F}" type="presOf" srcId="{ECB0D6D8-B40A-A447-8F4F-98B98B8597EB}" destId="{9C7BE4FC-DF9E-D146-AF8B-9BFABB706B9E}" srcOrd="0" destOrd="0" presId="urn:microsoft.com/office/officeart/2005/8/layout/chevron2"/>
    <dgm:cxn modelId="{43DD4B4A-AEFB-1E49-8EF3-83552FEA32A4}" type="presOf" srcId="{3B529887-6EFD-824B-AEDF-481B0BC7BA21}" destId="{EB5A6E8D-40BC-C942-A3F8-00392C11900C}" srcOrd="0" destOrd="0" presId="urn:microsoft.com/office/officeart/2005/8/layout/chevron2"/>
    <dgm:cxn modelId="{CE7871F8-DB4F-D647-A325-CF65BA9C4481}" srcId="{3B529887-6EFD-824B-AEDF-481B0BC7BA21}" destId="{34F6839E-D959-F24F-834A-D6D6C32DD2BE}" srcOrd="2" destOrd="0" parTransId="{70C824FF-DC20-CB4D-9826-3008882B4A85}" sibTransId="{84A48EC8-BD85-624B-BEBE-B1E80C7DEC36}"/>
    <dgm:cxn modelId="{8A5F5100-804E-F346-B013-2DD13216DF09}" type="presOf" srcId="{F5606472-8A6F-5240-809D-D4CF98F02897}" destId="{D1AB748E-7824-E346-99A8-2BA486069651}" srcOrd="0" destOrd="0" presId="urn:microsoft.com/office/officeart/2005/8/layout/chevron2"/>
    <dgm:cxn modelId="{EAC4289B-9026-9D42-9145-A84A8D300F72}" srcId="{34F6839E-D959-F24F-834A-D6D6C32DD2BE}" destId="{0BB9DD52-6414-2041-9F77-FE8CE7CFA236}" srcOrd="0" destOrd="0" parTransId="{3AD7208F-466F-D649-BE8F-F35395FDE78B}" sibTransId="{BD863F33-0313-2740-9463-7F50867D310C}"/>
    <dgm:cxn modelId="{6E5594A9-947E-2A47-9DA8-15EBB221DBA0}" type="presOf" srcId="{4021ED1F-9F9B-6B4B-B7DC-000B6BFBF122}" destId="{7C7CA38B-2E14-5647-B6DA-481DFCA6C95C}" srcOrd="0" destOrd="0" presId="urn:microsoft.com/office/officeart/2005/8/layout/chevron2"/>
    <dgm:cxn modelId="{FB5BE53C-287B-BC45-B78E-E086F5C5E0A9}" type="presOf" srcId="{830DBFEE-55C0-CB43-87A1-81AAB1F0250D}" destId="{3602AFA2-F847-194D-9C2B-916057109157}" srcOrd="0" destOrd="0" presId="urn:microsoft.com/office/officeart/2005/8/layout/chevron2"/>
    <dgm:cxn modelId="{D51B00CD-5883-B444-A9E0-72B5FB730222}" type="presOf" srcId="{D0BF5129-E513-CC4D-BC8E-41AEC5EFF89D}" destId="{CA5FBA82-9202-2D4D-9F02-DF39A39F0C21}" srcOrd="0" destOrd="0" presId="urn:microsoft.com/office/officeart/2005/8/layout/chevron2"/>
    <dgm:cxn modelId="{5A9DAB4B-3DDF-CE41-859D-B79228216CF9}" type="presOf" srcId="{744A559C-0A76-4A41-8AC5-141BD021C192}" destId="{D5D959C9-05FF-4F43-84E7-C8E144015A32}" srcOrd="0" destOrd="0" presId="urn:microsoft.com/office/officeart/2005/8/layout/chevron2"/>
    <dgm:cxn modelId="{7904BEF5-CAC7-5546-8FB0-DA3C30690657}" srcId="{3B529887-6EFD-824B-AEDF-481B0BC7BA21}" destId="{4021ED1F-9F9B-6B4B-B7DC-000B6BFBF122}" srcOrd="0" destOrd="0" parTransId="{B0762453-F174-C842-AD9D-B5301935EEE0}" sibTransId="{724C52BE-9B91-C844-AE2D-697BF7E87EA6}"/>
    <dgm:cxn modelId="{0D1ACEB9-8950-344E-B061-85C661FBD953}" srcId="{211C5E43-CDDA-1F42-80CB-CA26BE5B383C}" destId="{F5606472-8A6F-5240-809D-D4CF98F02897}" srcOrd="0" destOrd="0" parTransId="{C0E96613-E8EE-874A-88AB-F1C7A0468043}" sibTransId="{1E32172F-6FF1-9040-BADB-CF7080048ED5}"/>
    <dgm:cxn modelId="{965BF2EA-FA1B-2E4A-A002-F9A9BACDAD69}" type="presOf" srcId="{34F6839E-D959-F24F-834A-D6D6C32DD2BE}" destId="{BDAEA0AE-AFCA-484C-AC4D-A7AC727713DE}" srcOrd="0" destOrd="0" presId="urn:microsoft.com/office/officeart/2005/8/layout/chevron2"/>
    <dgm:cxn modelId="{794D4919-67C7-CE45-B136-3B07B17940CB}" srcId="{ECB0D6D8-B40A-A447-8F4F-98B98B8597EB}" destId="{D0BF5129-E513-CC4D-BC8E-41AEC5EFF89D}" srcOrd="0" destOrd="0" parTransId="{62BC1A64-ED8F-3345-A9AD-3F0740669E07}" sibTransId="{C5D97A07-FFD0-7443-B81F-B3098B2C2E86}"/>
    <dgm:cxn modelId="{DE73A55C-F5E2-0941-ADE8-BD46BA8F779C}" srcId="{3B529887-6EFD-824B-AEDF-481B0BC7BA21}" destId="{830DBFEE-55C0-CB43-87A1-81AAB1F0250D}" srcOrd="1" destOrd="0" parTransId="{7EC3D2CA-E2C1-6344-A2B5-9408B0508B09}" sibTransId="{B31B4711-32DC-4345-99D2-7D8E16803047}"/>
    <dgm:cxn modelId="{7012029E-514C-824B-B47E-5F56E03BA90D}" type="presParOf" srcId="{EB5A6E8D-40BC-C942-A3F8-00392C11900C}" destId="{C1C3E7B7-536E-C740-8548-4918F0B6603A}" srcOrd="0" destOrd="0" presId="urn:microsoft.com/office/officeart/2005/8/layout/chevron2"/>
    <dgm:cxn modelId="{C8331C10-CEA8-E949-9FCF-12AF4FD6425F}" type="presParOf" srcId="{C1C3E7B7-536E-C740-8548-4918F0B6603A}" destId="{7C7CA38B-2E14-5647-B6DA-481DFCA6C95C}" srcOrd="0" destOrd="0" presId="urn:microsoft.com/office/officeart/2005/8/layout/chevron2"/>
    <dgm:cxn modelId="{F1D1F0B1-0142-7A4B-8DFB-CB33B2861F3C}" type="presParOf" srcId="{C1C3E7B7-536E-C740-8548-4918F0B6603A}" destId="{E79654FF-B41E-C449-91E7-5E3183CD5359}" srcOrd="1" destOrd="0" presId="urn:microsoft.com/office/officeart/2005/8/layout/chevron2"/>
    <dgm:cxn modelId="{DF9201F2-7659-B244-BB49-23A66A195017}" type="presParOf" srcId="{EB5A6E8D-40BC-C942-A3F8-00392C11900C}" destId="{0347FD10-98D4-CD4C-BEEB-0EF4A938367A}" srcOrd="1" destOrd="0" presId="urn:microsoft.com/office/officeart/2005/8/layout/chevron2"/>
    <dgm:cxn modelId="{6B8EA26E-F558-4744-BA30-4AC8258871F9}" type="presParOf" srcId="{EB5A6E8D-40BC-C942-A3F8-00392C11900C}" destId="{6AEDCEF7-1485-BC43-8169-2F4241EE3033}" srcOrd="2" destOrd="0" presId="urn:microsoft.com/office/officeart/2005/8/layout/chevron2"/>
    <dgm:cxn modelId="{D9C03D28-57F7-F448-BDC5-79AD904D38BF}" type="presParOf" srcId="{6AEDCEF7-1485-BC43-8169-2F4241EE3033}" destId="{3602AFA2-F847-194D-9C2B-916057109157}" srcOrd="0" destOrd="0" presId="urn:microsoft.com/office/officeart/2005/8/layout/chevron2"/>
    <dgm:cxn modelId="{C538A865-12C0-C14A-BFB4-075FD7F77CF5}" type="presParOf" srcId="{6AEDCEF7-1485-BC43-8169-2F4241EE3033}" destId="{D5D959C9-05FF-4F43-84E7-C8E144015A32}" srcOrd="1" destOrd="0" presId="urn:microsoft.com/office/officeart/2005/8/layout/chevron2"/>
    <dgm:cxn modelId="{433C0517-4966-9641-948C-02A4815BC6AD}" type="presParOf" srcId="{EB5A6E8D-40BC-C942-A3F8-00392C11900C}" destId="{8FF7F4CC-8B6A-204B-A77F-45123FA0CAE3}" srcOrd="3" destOrd="0" presId="urn:microsoft.com/office/officeart/2005/8/layout/chevron2"/>
    <dgm:cxn modelId="{21DDA276-07C9-EB4D-81DF-A7E55176A701}" type="presParOf" srcId="{EB5A6E8D-40BC-C942-A3F8-00392C11900C}" destId="{6F1E5DEE-7EAC-DE4F-92CD-0EBF151077A2}" srcOrd="4" destOrd="0" presId="urn:microsoft.com/office/officeart/2005/8/layout/chevron2"/>
    <dgm:cxn modelId="{97D2B417-7980-364D-8F49-F847509B3DB2}" type="presParOf" srcId="{6F1E5DEE-7EAC-DE4F-92CD-0EBF151077A2}" destId="{BDAEA0AE-AFCA-484C-AC4D-A7AC727713DE}" srcOrd="0" destOrd="0" presId="urn:microsoft.com/office/officeart/2005/8/layout/chevron2"/>
    <dgm:cxn modelId="{1E294A1B-A2F5-E148-96AC-1552CD67BF3C}" type="presParOf" srcId="{6F1E5DEE-7EAC-DE4F-92CD-0EBF151077A2}" destId="{AFF56965-3EAC-C745-85D7-A3AE4DA6DA14}" srcOrd="1" destOrd="0" presId="urn:microsoft.com/office/officeart/2005/8/layout/chevron2"/>
    <dgm:cxn modelId="{57C6E970-F3F1-FE4A-8158-C120E0DF54C6}" type="presParOf" srcId="{EB5A6E8D-40BC-C942-A3F8-00392C11900C}" destId="{9B2B4942-E7AA-534D-BDA0-9C7661EA0767}" srcOrd="5" destOrd="0" presId="urn:microsoft.com/office/officeart/2005/8/layout/chevron2"/>
    <dgm:cxn modelId="{354FBA8A-68F1-D94F-B065-D01C5D7CC25D}" type="presParOf" srcId="{EB5A6E8D-40BC-C942-A3F8-00392C11900C}" destId="{7327933F-9412-DF4D-ABAC-DDEFBF9EDAC9}" srcOrd="6" destOrd="0" presId="urn:microsoft.com/office/officeart/2005/8/layout/chevron2"/>
    <dgm:cxn modelId="{23E19B1A-4414-9447-8C8D-EE0997850188}" type="presParOf" srcId="{7327933F-9412-DF4D-ABAC-DDEFBF9EDAC9}" destId="{D2C86A30-8D45-394F-A8F1-E520FE6514DB}" srcOrd="0" destOrd="0" presId="urn:microsoft.com/office/officeart/2005/8/layout/chevron2"/>
    <dgm:cxn modelId="{0EC77770-C181-4648-8FD0-788C188B7C1C}" type="presParOf" srcId="{7327933F-9412-DF4D-ABAC-DDEFBF9EDAC9}" destId="{D1AB748E-7824-E346-99A8-2BA486069651}" srcOrd="1" destOrd="0" presId="urn:microsoft.com/office/officeart/2005/8/layout/chevron2"/>
    <dgm:cxn modelId="{06E607BD-1DA9-4F4E-8F4C-BCCE33C85BF9}" type="presParOf" srcId="{EB5A6E8D-40BC-C942-A3F8-00392C11900C}" destId="{4FD56351-151B-7046-8D37-A03AA7FF6F3C}" srcOrd="7" destOrd="0" presId="urn:microsoft.com/office/officeart/2005/8/layout/chevron2"/>
    <dgm:cxn modelId="{5A35907D-9E60-C74F-882B-50BB178F3634}" type="presParOf" srcId="{EB5A6E8D-40BC-C942-A3F8-00392C11900C}" destId="{C261B807-F35F-C642-A377-455EDF3F5469}" srcOrd="8" destOrd="0" presId="urn:microsoft.com/office/officeart/2005/8/layout/chevron2"/>
    <dgm:cxn modelId="{9D90BAC9-7075-0840-B9C8-BE1493E7FC30}" type="presParOf" srcId="{C261B807-F35F-C642-A377-455EDF3F5469}" destId="{9C7BE4FC-DF9E-D146-AF8B-9BFABB706B9E}" srcOrd="0" destOrd="0" presId="urn:microsoft.com/office/officeart/2005/8/layout/chevron2"/>
    <dgm:cxn modelId="{41B291CA-155E-124A-8C75-4291E7394FE1}" type="presParOf" srcId="{C261B807-F35F-C642-A377-455EDF3F5469}" destId="{CA5FBA82-9202-2D4D-9F02-DF39A39F0C2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9C0627-66F4-9849-859F-0030A427E0DD}" type="doc">
      <dgm:prSet loTypeId="urn:microsoft.com/office/officeart/2005/8/layout/funnel1" loCatId="" qsTypeId="urn:microsoft.com/office/officeart/2005/8/quickstyle/simple4" qsCatId="simple" csTypeId="urn:microsoft.com/office/officeart/2005/8/colors/accent1_2" csCatId="accent1" phldr="1"/>
      <dgm:spPr/>
      <dgm:t>
        <a:bodyPr/>
        <a:lstStyle/>
        <a:p>
          <a:endParaRPr kumimoji="1" lang="ja-JP" altLang="en-US"/>
        </a:p>
      </dgm:t>
    </dgm:pt>
    <dgm:pt modelId="{E3970FEA-77D0-A844-9FC1-10FBD72FB4CE}">
      <dgm:prSet phldrT="[テキスト]"/>
      <dgm:spPr/>
      <dgm:t>
        <a:bodyPr/>
        <a:lstStyle/>
        <a:p>
          <a:r>
            <a:rPr kumimoji="1" lang="ja-JP" altLang="en-US" dirty="0" smtClean="0"/>
            <a:t>指標</a:t>
          </a:r>
          <a:endParaRPr kumimoji="1" lang="ja-JP" altLang="en-US" dirty="0"/>
        </a:p>
      </dgm:t>
    </dgm:pt>
    <dgm:pt modelId="{6C8731B8-8FBC-6043-9340-D62423B0C2A6}" type="parTrans" cxnId="{0BC18884-1F20-6E4A-B2E0-8DF115D60733}">
      <dgm:prSet/>
      <dgm:spPr/>
      <dgm:t>
        <a:bodyPr/>
        <a:lstStyle/>
        <a:p>
          <a:endParaRPr kumimoji="1" lang="ja-JP" altLang="en-US"/>
        </a:p>
      </dgm:t>
    </dgm:pt>
    <dgm:pt modelId="{7A2581FA-3EFB-834C-8139-557261AE0FE0}" type="sibTrans" cxnId="{0BC18884-1F20-6E4A-B2E0-8DF115D60733}">
      <dgm:prSet/>
      <dgm:spPr/>
      <dgm:t>
        <a:bodyPr/>
        <a:lstStyle/>
        <a:p>
          <a:endParaRPr kumimoji="1" lang="ja-JP" altLang="en-US"/>
        </a:p>
      </dgm:t>
    </dgm:pt>
    <dgm:pt modelId="{4F64563D-28E4-CD41-8687-348296DA111B}">
      <dgm:prSet phldrT="[テキスト]"/>
      <dgm:spPr/>
      <dgm:t>
        <a:bodyPr/>
        <a:lstStyle/>
        <a:p>
          <a:r>
            <a:rPr kumimoji="1" lang="ja-JP" altLang="en-US" dirty="0" smtClean="0"/>
            <a:t>指標</a:t>
          </a:r>
          <a:endParaRPr kumimoji="1" lang="ja-JP" altLang="en-US" dirty="0"/>
        </a:p>
      </dgm:t>
    </dgm:pt>
    <dgm:pt modelId="{31C86E8A-22A2-FC43-A5AB-B3722B02EA24}" type="parTrans" cxnId="{A8B6B38A-9254-FF4C-9310-E84E30C0F67D}">
      <dgm:prSet/>
      <dgm:spPr/>
      <dgm:t>
        <a:bodyPr/>
        <a:lstStyle/>
        <a:p>
          <a:endParaRPr kumimoji="1" lang="ja-JP" altLang="en-US"/>
        </a:p>
      </dgm:t>
    </dgm:pt>
    <dgm:pt modelId="{DE7C8F17-8E21-1E4E-BFB1-C59EB2B724DA}" type="sibTrans" cxnId="{A8B6B38A-9254-FF4C-9310-E84E30C0F67D}">
      <dgm:prSet/>
      <dgm:spPr/>
      <dgm:t>
        <a:bodyPr/>
        <a:lstStyle/>
        <a:p>
          <a:endParaRPr kumimoji="1" lang="ja-JP" altLang="en-US"/>
        </a:p>
      </dgm:t>
    </dgm:pt>
    <dgm:pt modelId="{C5C3A208-FEBC-6F4D-8B2B-01D235C78CB2}">
      <dgm:prSet phldrT="[テキスト]"/>
      <dgm:spPr/>
      <dgm:t>
        <a:bodyPr/>
        <a:lstStyle/>
        <a:p>
          <a:r>
            <a:rPr kumimoji="1" lang="ja-JP" altLang="en-US" dirty="0" smtClean="0"/>
            <a:t>指標</a:t>
          </a:r>
          <a:endParaRPr kumimoji="1" lang="ja-JP" altLang="en-US" dirty="0"/>
        </a:p>
      </dgm:t>
    </dgm:pt>
    <dgm:pt modelId="{823FF91A-C390-4349-865D-7994FBA09014}" type="parTrans" cxnId="{975979C9-9A85-DB4B-B4EC-4F1421B0002B}">
      <dgm:prSet/>
      <dgm:spPr/>
      <dgm:t>
        <a:bodyPr/>
        <a:lstStyle/>
        <a:p>
          <a:endParaRPr kumimoji="1" lang="ja-JP" altLang="en-US"/>
        </a:p>
      </dgm:t>
    </dgm:pt>
    <dgm:pt modelId="{82ED2D6E-B8F7-9B4D-8C19-155032393794}" type="sibTrans" cxnId="{975979C9-9A85-DB4B-B4EC-4F1421B0002B}">
      <dgm:prSet/>
      <dgm:spPr/>
      <dgm:t>
        <a:bodyPr/>
        <a:lstStyle/>
        <a:p>
          <a:endParaRPr kumimoji="1" lang="ja-JP" altLang="en-US"/>
        </a:p>
      </dgm:t>
    </dgm:pt>
    <dgm:pt modelId="{D1C32BC3-A1B4-A14B-A07C-ABDBB89F74A0}">
      <dgm:prSet phldrT="[テキスト]"/>
      <dgm:spPr/>
      <dgm:t>
        <a:bodyPr/>
        <a:lstStyle/>
        <a:p>
          <a:r>
            <a:rPr kumimoji="1" lang="ja-JP" altLang="en-US" dirty="0" smtClean="0"/>
            <a:t>コンバージョン</a:t>
          </a:r>
          <a:endParaRPr kumimoji="1" lang="ja-JP" altLang="en-US" dirty="0"/>
        </a:p>
      </dgm:t>
    </dgm:pt>
    <dgm:pt modelId="{8BBF7251-BB0A-904D-9A2C-F3F28AE1FF1A}" type="parTrans" cxnId="{273AD7E2-61FE-7F4C-A673-4D14748FCDBA}">
      <dgm:prSet/>
      <dgm:spPr/>
      <dgm:t>
        <a:bodyPr/>
        <a:lstStyle/>
        <a:p>
          <a:endParaRPr kumimoji="1" lang="ja-JP" altLang="en-US"/>
        </a:p>
      </dgm:t>
    </dgm:pt>
    <dgm:pt modelId="{35C78F1A-CB64-EF44-AC2F-326CDE515DA2}" type="sibTrans" cxnId="{273AD7E2-61FE-7F4C-A673-4D14748FCDBA}">
      <dgm:prSet/>
      <dgm:spPr/>
      <dgm:t>
        <a:bodyPr/>
        <a:lstStyle/>
        <a:p>
          <a:endParaRPr kumimoji="1" lang="ja-JP" altLang="en-US"/>
        </a:p>
      </dgm:t>
    </dgm:pt>
    <dgm:pt modelId="{D6531F14-388A-0B4A-9307-86E927411DEA}" type="pres">
      <dgm:prSet presAssocID="{869C0627-66F4-9849-859F-0030A427E0DD}" presName="Name0" presStyleCnt="0">
        <dgm:presLayoutVars>
          <dgm:chMax val="4"/>
          <dgm:resizeHandles val="exact"/>
        </dgm:presLayoutVars>
      </dgm:prSet>
      <dgm:spPr/>
      <dgm:t>
        <a:bodyPr/>
        <a:lstStyle/>
        <a:p>
          <a:endParaRPr kumimoji="1" lang="ja-JP" altLang="en-US"/>
        </a:p>
      </dgm:t>
    </dgm:pt>
    <dgm:pt modelId="{3830A51E-B85B-1C44-A658-BEEA36A14F8B}" type="pres">
      <dgm:prSet presAssocID="{869C0627-66F4-9849-859F-0030A427E0DD}" presName="ellipse" presStyleLbl="trBgShp" presStyleIdx="0" presStyleCnt="1"/>
      <dgm:spPr/>
    </dgm:pt>
    <dgm:pt modelId="{3BFF6B89-61D4-8440-A203-9FA9F63F8F0E}" type="pres">
      <dgm:prSet presAssocID="{869C0627-66F4-9849-859F-0030A427E0DD}" presName="arrow1" presStyleLbl="fgShp" presStyleIdx="0" presStyleCnt="1"/>
      <dgm:spPr/>
    </dgm:pt>
    <dgm:pt modelId="{F4BC8DBF-CC1B-4C49-B939-867B36F3E2CB}" type="pres">
      <dgm:prSet presAssocID="{869C0627-66F4-9849-859F-0030A427E0DD}" presName="rectangle" presStyleLbl="revTx" presStyleIdx="0" presStyleCnt="1">
        <dgm:presLayoutVars>
          <dgm:bulletEnabled val="1"/>
        </dgm:presLayoutVars>
      </dgm:prSet>
      <dgm:spPr/>
      <dgm:t>
        <a:bodyPr/>
        <a:lstStyle/>
        <a:p>
          <a:endParaRPr kumimoji="1" lang="ja-JP" altLang="en-US"/>
        </a:p>
      </dgm:t>
    </dgm:pt>
    <dgm:pt modelId="{1DD00911-0797-094A-AFB0-B71944B59457}" type="pres">
      <dgm:prSet presAssocID="{4F64563D-28E4-CD41-8687-348296DA111B}" presName="item1" presStyleLbl="node1" presStyleIdx="0" presStyleCnt="3">
        <dgm:presLayoutVars>
          <dgm:bulletEnabled val="1"/>
        </dgm:presLayoutVars>
      </dgm:prSet>
      <dgm:spPr/>
      <dgm:t>
        <a:bodyPr/>
        <a:lstStyle/>
        <a:p>
          <a:endParaRPr kumimoji="1" lang="ja-JP" altLang="en-US"/>
        </a:p>
      </dgm:t>
    </dgm:pt>
    <dgm:pt modelId="{EA2AA668-FE0E-2845-B20F-0D47B74E2A76}" type="pres">
      <dgm:prSet presAssocID="{C5C3A208-FEBC-6F4D-8B2B-01D235C78CB2}" presName="item2" presStyleLbl="node1" presStyleIdx="1" presStyleCnt="3">
        <dgm:presLayoutVars>
          <dgm:bulletEnabled val="1"/>
        </dgm:presLayoutVars>
      </dgm:prSet>
      <dgm:spPr/>
      <dgm:t>
        <a:bodyPr/>
        <a:lstStyle/>
        <a:p>
          <a:endParaRPr kumimoji="1" lang="ja-JP" altLang="en-US"/>
        </a:p>
      </dgm:t>
    </dgm:pt>
    <dgm:pt modelId="{49765ACD-28C6-F246-B48D-716F87F8CAB2}" type="pres">
      <dgm:prSet presAssocID="{D1C32BC3-A1B4-A14B-A07C-ABDBB89F74A0}" presName="item3" presStyleLbl="node1" presStyleIdx="2" presStyleCnt="3">
        <dgm:presLayoutVars>
          <dgm:bulletEnabled val="1"/>
        </dgm:presLayoutVars>
      </dgm:prSet>
      <dgm:spPr/>
      <dgm:t>
        <a:bodyPr/>
        <a:lstStyle/>
        <a:p>
          <a:endParaRPr kumimoji="1" lang="ja-JP" altLang="en-US"/>
        </a:p>
      </dgm:t>
    </dgm:pt>
    <dgm:pt modelId="{2B2EE65B-F419-5747-8F2D-194AABD26245}" type="pres">
      <dgm:prSet presAssocID="{869C0627-66F4-9849-859F-0030A427E0DD}" presName="funnel" presStyleLbl="trAlignAcc1" presStyleIdx="0" presStyleCnt="1"/>
      <dgm:spPr/>
    </dgm:pt>
  </dgm:ptLst>
  <dgm:cxnLst>
    <dgm:cxn modelId="{975979C9-9A85-DB4B-B4EC-4F1421B0002B}" srcId="{869C0627-66F4-9849-859F-0030A427E0DD}" destId="{C5C3A208-FEBC-6F4D-8B2B-01D235C78CB2}" srcOrd="2" destOrd="0" parTransId="{823FF91A-C390-4349-865D-7994FBA09014}" sibTransId="{82ED2D6E-B8F7-9B4D-8C19-155032393794}"/>
    <dgm:cxn modelId="{EF7A9FCE-B066-C947-8A5E-FC15DB553BB8}" type="presOf" srcId="{869C0627-66F4-9849-859F-0030A427E0DD}" destId="{D6531F14-388A-0B4A-9307-86E927411DEA}" srcOrd="0" destOrd="0" presId="urn:microsoft.com/office/officeart/2005/8/layout/funnel1"/>
    <dgm:cxn modelId="{A9D78F68-A291-D94A-9FB1-5D7B861D9C70}" type="presOf" srcId="{C5C3A208-FEBC-6F4D-8B2B-01D235C78CB2}" destId="{1DD00911-0797-094A-AFB0-B71944B59457}" srcOrd="0" destOrd="0" presId="urn:microsoft.com/office/officeart/2005/8/layout/funnel1"/>
    <dgm:cxn modelId="{273AD7E2-61FE-7F4C-A673-4D14748FCDBA}" srcId="{869C0627-66F4-9849-859F-0030A427E0DD}" destId="{D1C32BC3-A1B4-A14B-A07C-ABDBB89F74A0}" srcOrd="3" destOrd="0" parTransId="{8BBF7251-BB0A-904D-9A2C-F3F28AE1FF1A}" sibTransId="{35C78F1A-CB64-EF44-AC2F-326CDE515DA2}"/>
    <dgm:cxn modelId="{D9500976-39F4-D547-9EA6-A7C1EDAFC137}" type="presOf" srcId="{D1C32BC3-A1B4-A14B-A07C-ABDBB89F74A0}" destId="{F4BC8DBF-CC1B-4C49-B939-867B36F3E2CB}" srcOrd="0" destOrd="0" presId="urn:microsoft.com/office/officeart/2005/8/layout/funnel1"/>
    <dgm:cxn modelId="{7A773979-7549-D049-9033-6B8F546354FA}" type="presOf" srcId="{4F64563D-28E4-CD41-8687-348296DA111B}" destId="{EA2AA668-FE0E-2845-B20F-0D47B74E2A76}" srcOrd="0" destOrd="0" presId="urn:microsoft.com/office/officeart/2005/8/layout/funnel1"/>
    <dgm:cxn modelId="{A8B6B38A-9254-FF4C-9310-E84E30C0F67D}" srcId="{869C0627-66F4-9849-859F-0030A427E0DD}" destId="{4F64563D-28E4-CD41-8687-348296DA111B}" srcOrd="1" destOrd="0" parTransId="{31C86E8A-22A2-FC43-A5AB-B3722B02EA24}" sibTransId="{DE7C8F17-8E21-1E4E-BFB1-C59EB2B724DA}"/>
    <dgm:cxn modelId="{0BC18884-1F20-6E4A-B2E0-8DF115D60733}" srcId="{869C0627-66F4-9849-859F-0030A427E0DD}" destId="{E3970FEA-77D0-A844-9FC1-10FBD72FB4CE}" srcOrd="0" destOrd="0" parTransId="{6C8731B8-8FBC-6043-9340-D62423B0C2A6}" sibTransId="{7A2581FA-3EFB-834C-8139-557261AE0FE0}"/>
    <dgm:cxn modelId="{71191C23-0AE7-7A42-8062-04C36A9D82A1}" type="presOf" srcId="{E3970FEA-77D0-A844-9FC1-10FBD72FB4CE}" destId="{49765ACD-28C6-F246-B48D-716F87F8CAB2}" srcOrd="0" destOrd="0" presId="urn:microsoft.com/office/officeart/2005/8/layout/funnel1"/>
    <dgm:cxn modelId="{9EAC36B4-1E91-2B4C-9BB4-572110E3C834}" type="presParOf" srcId="{D6531F14-388A-0B4A-9307-86E927411DEA}" destId="{3830A51E-B85B-1C44-A658-BEEA36A14F8B}" srcOrd="0" destOrd="0" presId="urn:microsoft.com/office/officeart/2005/8/layout/funnel1"/>
    <dgm:cxn modelId="{B4829A7F-09A8-5345-A5EB-5122D1A4DF7F}" type="presParOf" srcId="{D6531F14-388A-0B4A-9307-86E927411DEA}" destId="{3BFF6B89-61D4-8440-A203-9FA9F63F8F0E}" srcOrd="1" destOrd="0" presId="urn:microsoft.com/office/officeart/2005/8/layout/funnel1"/>
    <dgm:cxn modelId="{7CD4DC76-BA80-AE4D-91F4-16E9CAD4E79E}" type="presParOf" srcId="{D6531F14-388A-0B4A-9307-86E927411DEA}" destId="{F4BC8DBF-CC1B-4C49-B939-867B36F3E2CB}" srcOrd="2" destOrd="0" presId="urn:microsoft.com/office/officeart/2005/8/layout/funnel1"/>
    <dgm:cxn modelId="{562C486A-4785-2340-8942-4AE7510D1C2D}" type="presParOf" srcId="{D6531F14-388A-0B4A-9307-86E927411DEA}" destId="{1DD00911-0797-094A-AFB0-B71944B59457}" srcOrd="3" destOrd="0" presId="urn:microsoft.com/office/officeart/2005/8/layout/funnel1"/>
    <dgm:cxn modelId="{A601DF83-EE93-9A41-9057-2729F650FFAA}" type="presParOf" srcId="{D6531F14-388A-0B4A-9307-86E927411DEA}" destId="{EA2AA668-FE0E-2845-B20F-0D47B74E2A76}" srcOrd="4" destOrd="0" presId="urn:microsoft.com/office/officeart/2005/8/layout/funnel1"/>
    <dgm:cxn modelId="{6CF37B59-41C2-D94C-9A48-7B5FD5431640}" type="presParOf" srcId="{D6531F14-388A-0B4A-9307-86E927411DEA}" destId="{49765ACD-28C6-F246-B48D-716F87F8CAB2}" srcOrd="5" destOrd="0" presId="urn:microsoft.com/office/officeart/2005/8/layout/funnel1"/>
    <dgm:cxn modelId="{CCB06620-A7CC-7C4B-99AA-B360C561A0EC}" type="presParOf" srcId="{D6531F14-388A-0B4A-9307-86E927411DEA}" destId="{2B2EE65B-F419-5747-8F2D-194AABD26245}" srcOrd="6" destOrd="0" presId="urn:microsoft.com/office/officeart/2005/8/layout/funne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3E865F-468F-0C49-BEF6-2FAB54D3C3DF}" type="doc">
      <dgm:prSet loTypeId="urn:microsoft.com/office/officeart/2005/8/layout/hProcess9" loCatId="" qsTypeId="urn:microsoft.com/office/officeart/2005/8/quickstyle/simple4" qsCatId="simple" csTypeId="urn:microsoft.com/office/officeart/2005/8/colors/accent1_2" csCatId="accent1" phldr="1"/>
      <dgm:spPr/>
    </dgm:pt>
    <dgm:pt modelId="{11CE464B-9849-D143-8FEB-5E382B5637A7}">
      <dgm:prSet phldrT="[テキスト]" custT="1">
        <dgm:style>
          <a:lnRef idx="3">
            <a:schemeClr val="lt1"/>
          </a:lnRef>
          <a:fillRef idx="1">
            <a:schemeClr val="accent1"/>
          </a:fillRef>
          <a:effectRef idx="1">
            <a:schemeClr val="accent1"/>
          </a:effectRef>
          <a:fontRef idx="minor">
            <a:schemeClr val="lt1"/>
          </a:fontRef>
        </dgm:style>
      </dgm:prSet>
      <dgm:spPr>
        <a:solidFill>
          <a:srgbClr val="008000"/>
        </a:solidFill>
      </dgm:spPr>
      <dgm:t>
        <a:bodyPr/>
        <a:lstStyle/>
        <a:p>
          <a:r>
            <a:rPr kumimoji="1" lang="ja-JP" altLang="en-US" sz="1800" dirty="0" smtClean="0"/>
            <a:t>プラン</a:t>
          </a:r>
          <a:r>
            <a:rPr kumimoji="1" lang="en-US" altLang="ja-JP" sz="1800" dirty="0" smtClean="0"/>
            <a:t>A</a:t>
          </a:r>
          <a:r>
            <a:rPr kumimoji="1" lang="ja-JP" altLang="en-US" sz="1800" dirty="0" smtClean="0"/>
            <a:t>を文書化する</a:t>
          </a:r>
          <a:endParaRPr kumimoji="1" lang="ja-JP" altLang="en-US" sz="1800" dirty="0"/>
        </a:p>
      </dgm:t>
    </dgm:pt>
    <dgm:pt modelId="{B50B7089-CD13-834F-AD97-F9589436914C}" type="parTrans" cxnId="{CCFE33F5-66AB-E548-93CF-4DAC5BF431BD}">
      <dgm:prSet/>
      <dgm:spPr/>
      <dgm:t>
        <a:bodyPr/>
        <a:lstStyle/>
        <a:p>
          <a:endParaRPr kumimoji="1" lang="ja-JP" altLang="en-US"/>
        </a:p>
      </dgm:t>
    </dgm:pt>
    <dgm:pt modelId="{A99850B8-A465-7545-B7AB-C0C89DC237FB}" type="sibTrans" cxnId="{CCFE33F5-66AB-E548-93CF-4DAC5BF431BD}">
      <dgm:prSet/>
      <dgm:spPr/>
      <dgm:t>
        <a:bodyPr/>
        <a:lstStyle/>
        <a:p>
          <a:endParaRPr kumimoji="1" lang="ja-JP" altLang="en-US"/>
        </a:p>
      </dgm:t>
    </dgm:pt>
    <dgm:pt modelId="{BD0A218D-9DC5-8448-A51E-723D7504D0A5}">
      <dgm:prSet phldrT="[テキスト]" custT="1">
        <dgm:style>
          <a:lnRef idx="3">
            <a:schemeClr val="lt1"/>
          </a:lnRef>
          <a:fillRef idx="1">
            <a:schemeClr val="accent1"/>
          </a:fillRef>
          <a:effectRef idx="1">
            <a:schemeClr val="accent1"/>
          </a:effectRef>
          <a:fontRef idx="minor">
            <a:schemeClr val="lt1"/>
          </a:fontRef>
        </dgm:style>
      </dgm:prSet>
      <dgm:spPr>
        <a:solidFill>
          <a:srgbClr val="FF0000"/>
        </a:solidFill>
      </dgm:spPr>
      <dgm:t>
        <a:bodyPr/>
        <a:lstStyle/>
        <a:p>
          <a:r>
            <a:rPr kumimoji="1" lang="ja-JP" altLang="en-US" sz="1800" dirty="0" smtClean="0"/>
            <a:t>プランで最も</a:t>
          </a:r>
          <a:r>
            <a:rPr kumimoji="1" lang="ja-JP" altLang="en-US" sz="1800" smtClean="0"/>
            <a:t>リスクの</a:t>
          </a:r>
          <a:br>
            <a:rPr kumimoji="1" lang="ja-JP" altLang="en-US" sz="1800" smtClean="0"/>
          </a:br>
          <a:r>
            <a:rPr kumimoji="1" lang="ja-JP" altLang="en-US" sz="1800" smtClean="0"/>
            <a:t>高い</a:t>
          </a:r>
          <a:r>
            <a:rPr kumimoji="1" lang="ja-JP" altLang="en-US" sz="1800" dirty="0" smtClean="0"/>
            <a:t>部分をみつける</a:t>
          </a:r>
          <a:endParaRPr kumimoji="1" lang="ja-JP" altLang="en-US" sz="1800" dirty="0"/>
        </a:p>
      </dgm:t>
    </dgm:pt>
    <dgm:pt modelId="{600CF240-13A1-6444-92A0-3B89BF26D305}" type="parTrans" cxnId="{D0A65971-CE9D-5044-AD55-7948751762C9}">
      <dgm:prSet/>
      <dgm:spPr/>
      <dgm:t>
        <a:bodyPr/>
        <a:lstStyle/>
        <a:p>
          <a:endParaRPr kumimoji="1" lang="ja-JP" altLang="en-US"/>
        </a:p>
      </dgm:t>
    </dgm:pt>
    <dgm:pt modelId="{646F426A-2547-0F4A-8351-9BB324A88291}" type="sibTrans" cxnId="{D0A65971-CE9D-5044-AD55-7948751762C9}">
      <dgm:prSet/>
      <dgm:spPr/>
      <dgm:t>
        <a:bodyPr/>
        <a:lstStyle/>
        <a:p>
          <a:endParaRPr kumimoji="1" lang="ja-JP" altLang="en-US"/>
        </a:p>
      </dgm:t>
    </dgm:pt>
    <dgm:pt modelId="{F57D4896-0858-8B45-9842-76CB89CEDBA5}">
      <dgm:prSet phldrT="[テキスト]" custT="1">
        <dgm:style>
          <a:lnRef idx="3">
            <a:schemeClr val="lt1"/>
          </a:lnRef>
          <a:fillRef idx="1">
            <a:schemeClr val="accent1"/>
          </a:fillRef>
          <a:effectRef idx="1">
            <a:schemeClr val="accent1"/>
          </a:effectRef>
          <a:fontRef idx="minor">
            <a:schemeClr val="lt1"/>
          </a:fontRef>
        </dgm:style>
      </dgm:prSet>
      <dgm:spPr/>
      <dgm:t>
        <a:bodyPr/>
        <a:lstStyle/>
        <a:p>
          <a:r>
            <a:rPr kumimoji="1" lang="ja-JP" altLang="en-US" sz="1800" dirty="0" smtClean="0"/>
            <a:t>プランを体系的に</a:t>
          </a:r>
          <a:br>
            <a:rPr kumimoji="1" lang="ja-JP" altLang="en-US" sz="1800" dirty="0" smtClean="0"/>
          </a:br>
          <a:r>
            <a:rPr kumimoji="1" lang="ja-JP" altLang="en-US" sz="1800" dirty="0" smtClean="0"/>
            <a:t>テストする</a:t>
          </a:r>
          <a:endParaRPr kumimoji="1" lang="ja-JP" altLang="en-US" sz="1800" dirty="0"/>
        </a:p>
      </dgm:t>
    </dgm:pt>
    <dgm:pt modelId="{2CB5D16E-C422-2343-AA9D-FFC9B0A53D4B}" type="parTrans" cxnId="{BF91D8F7-C50B-8243-BE7C-0B3A05DDB4F5}">
      <dgm:prSet/>
      <dgm:spPr/>
      <dgm:t>
        <a:bodyPr/>
        <a:lstStyle/>
        <a:p>
          <a:endParaRPr kumimoji="1" lang="ja-JP" altLang="en-US"/>
        </a:p>
      </dgm:t>
    </dgm:pt>
    <dgm:pt modelId="{18F0E94B-2B8D-764B-8C79-D1A25A042606}" type="sibTrans" cxnId="{BF91D8F7-C50B-8243-BE7C-0B3A05DDB4F5}">
      <dgm:prSet/>
      <dgm:spPr/>
      <dgm:t>
        <a:bodyPr/>
        <a:lstStyle/>
        <a:p>
          <a:endParaRPr kumimoji="1" lang="ja-JP" altLang="en-US"/>
        </a:p>
      </dgm:t>
    </dgm:pt>
    <dgm:pt modelId="{E5DF65D5-9743-6B43-8DB8-6FBE7F4096B9}" type="pres">
      <dgm:prSet presAssocID="{663E865F-468F-0C49-BEF6-2FAB54D3C3DF}" presName="CompostProcess" presStyleCnt="0">
        <dgm:presLayoutVars>
          <dgm:dir/>
          <dgm:resizeHandles val="exact"/>
        </dgm:presLayoutVars>
      </dgm:prSet>
      <dgm:spPr/>
    </dgm:pt>
    <dgm:pt modelId="{630EE811-75E0-224A-BDF6-531C9057E07D}" type="pres">
      <dgm:prSet presAssocID="{663E865F-468F-0C49-BEF6-2FAB54D3C3DF}" presName="arrow" presStyleLbl="bgShp" presStyleIdx="0" presStyleCnt="1"/>
      <dgm:spPr/>
    </dgm:pt>
    <dgm:pt modelId="{CA2B42F2-0D1F-3E41-BEBC-986AD9C8A1EA}" type="pres">
      <dgm:prSet presAssocID="{663E865F-468F-0C49-BEF6-2FAB54D3C3DF}" presName="linearProcess" presStyleCnt="0"/>
      <dgm:spPr/>
    </dgm:pt>
    <dgm:pt modelId="{23163C8A-EBF0-1E47-96E2-2D511B046E95}" type="pres">
      <dgm:prSet presAssocID="{11CE464B-9849-D143-8FEB-5E382B5637A7}" presName="textNode" presStyleLbl="node1" presStyleIdx="0" presStyleCnt="3">
        <dgm:presLayoutVars>
          <dgm:bulletEnabled val="1"/>
        </dgm:presLayoutVars>
      </dgm:prSet>
      <dgm:spPr/>
      <dgm:t>
        <a:bodyPr/>
        <a:lstStyle/>
        <a:p>
          <a:endParaRPr kumimoji="1" lang="ja-JP" altLang="en-US"/>
        </a:p>
      </dgm:t>
    </dgm:pt>
    <dgm:pt modelId="{09842EB4-AF86-AD40-B855-8D770B625847}" type="pres">
      <dgm:prSet presAssocID="{A99850B8-A465-7545-B7AB-C0C89DC237FB}" presName="sibTrans" presStyleCnt="0"/>
      <dgm:spPr/>
    </dgm:pt>
    <dgm:pt modelId="{403A10D7-E03C-C843-982D-833CF5D40ADE}" type="pres">
      <dgm:prSet presAssocID="{BD0A218D-9DC5-8448-A51E-723D7504D0A5}" presName="textNode" presStyleLbl="node1" presStyleIdx="1" presStyleCnt="3">
        <dgm:presLayoutVars>
          <dgm:bulletEnabled val="1"/>
        </dgm:presLayoutVars>
      </dgm:prSet>
      <dgm:spPr/>
      <dgm:t>
        <a:bodyPr/>
        <a:lstStyle/>
        <a:p>
          <a:endParaRPr kumimoji="1" lang="ja-JP" altLang="en-US"/>
        </a:p>
      </dgm:t>
    </dgm:pt>
    <dgm:pt modelId="{31AB56B0-82A4-6447-A183-4F789FFC02C1}" type="pres">
      <dgm:prSet presAssocID="{646F426A-2547-0F4A-8351-9BB324A88291}" presName="sibTrans" presStyleCnt="0"/>
      <dgm:spPr/>
    </dgm:pt>
    <dgm:pt modelId="{1F92BC01-536A-2945-BC61-A584626B3A03}" type="pres">
      <dgm:prSet presAssocID="{F57D4896-0858-8B45-9842-76CB89CEDBA5}" presName="textNode" presStyleLbl="node1" presStyleIdx="2" presStyleCnt="3">
        <dgm:presLayoutVars>
          <dgm:bulletEnabled val="1"/>
        </dgm:presLayoutVars>
      </dgm:prSet>
      <dgm:spPr/>
      <dgm:t>
        <a:bodyPr/>
        <a:lstStyle/>
        <a:p>
          <a:endParaRPr kumimoji="1" lang="ja-JP" altLang="en-US"/>
        </a:p>
      </dgm:t>
    </dgm:pt>
  </dgm:ptLst>
  <dgm:cxnLst>
    <dgm:cxn modelId="{BF91D8F7-C50B-8243-BE7C-0B3A05DDB4F5}" srcId="{663E865F-468F-0C49-BEF6-2FAB54D3C3DF}" destId="{F57D4896-0858-8B45-9842-76CB89CEDBA5}" srcOrd="2" destOrd="0" parTransId="{2CB5D16E-C422-2343-AA9D-FFC9B0A53D4B}" sibTransId="{18F0E94B-2B8D-764B-8C79-D1A25A042606}"/>
    <dgm:cxn modelId="{D0A65971-CE9D-5044-AD55-7948751762C9}" srcId="{663E865F-468F-0C49-BEF6-2FAB54D3C3DF}" destId="{BD0A218D-9DC5-8448-A51E-723D7504D0A5}" srcOrd="1" destOrd="0" parTransId="{600CF240-13A1-6444-92A0-3B89BF26D305}" sibTransId="{646F426A-2547-0F4A-8351-9BB324A88291}"/>
    <dgm:cxn modelId="{D5743FEF-10AD-7F47-A9A9-8A2C4622589A}" type="presOf" srcId="{663E865F-468F-0C49-BEF6-2FAB54D3C3DF}" destId="{E5DF65D5-9743-6B43-8DB8-6FBE7F4096B9}" srcOrd="0" destOrd="0" presId="urn:microsoft.com/office/officeart/2005/8/layout/hProcess9"/>
    <dgm:cxn modelId="{CCFE33F5-66AB-E548-93CF-4DAC5BF431BD}" srcId="{663E865F-468F-0C49-BEF6-2FAB54D3C3DF}" destId="{11CE464B-9849-D143-8FEB-5E382B5637A7}" srcOrd="0" destOrd="0" parTransId="{B50B7089-CD13-834F-AD97-F9589436914C}" sibTransId="{A99850B8-A465-7545-B7AB-C0C89DC237FB}"/>
    <dgm:cxn modelId="{96689CCF-B2B9-9C4A-8A6B-BF54E2CA422E}" type="presOf" srcId="{11CE464B-9849-D143-8FEB-5E382B5637A7}" destId="{23163C8A-EBF0-1E47-96E2-2D511B046E95}" srcOrd="0" destOrd="0" presId="urn:microsoft.com/office/officeart/2005/8/layout/hProcess9"/>
    <dgm:cxn modelId="{2D445E07-276F-8043-9787-342514AB0513}" type="presOf" srcId="{BD0A218D-9DC5-8448-A51E-723D7504D0A5}" destId="{403A10D7-E03C-C843-982D-833CF5D40ADE}" srcOrd="0" destOrd="0" presId="urn:microsoft.com/office/officeart/2005/8/layout/hProcess9"/>
    <dgm:cxn modelId="{0CE76DB1-EC4C-A74B-85AD-BB539B436C27}" type="presOf" srcId="{F57D4896-0858-8B45-9842-76CB89CEDBA5}" destId="{1F92BC01-536A-2945-BC61-A584626B3A03}" srcOrd="0" destOrd="0" presId="urn:microsoft.com/office/officeart/2005/8/layout/hProcess9"/>
    <dgm:cxn modelId="{DB00C856-F1A5-2D45-8E0A-A064498A4C4E}" type="presParOf" srcId="{E5DF65D5-9743-6B43-8DB8-6FBE7F4096B9}" destId="{630EE811-75E0-224A-BDF6-531C9057E07D}" srcOrd="0" destOrd="0" presId="urn:microsoft.com/office/officeart/2005/8/layout/hProcess9"/>
    <dgm:cxn modelId="{B1B54559-B86C-0D4D-BBB8-476C01B6A73A}" type="presParOf" srcId="{E5DF65D5-9743-6B43-8DB8-6FBE7F4096B9}" destId="{CA2B42F2-0D1F-3E41-BEBC-986AD9C8A1EA}" srcOrd="1" destOrd="0" presId="urn:microsoft.com/office/officeart/2005/8/layout/hProcess9"/>
    <dgm:cxn modelId="{77C784A6-9F8C-7045-A07F-AFCCF2FB8E90}" type="presParOf" srcId="{CA2B42F2-0D1F-3E41-BEBC-986AD9C8A1EA}" destId="{23163C8A-EBF0-1E47-96E2-2D511B046E95}" srcOrd="0" destOrd="0" presId="urn:microsoft.com/office/officeart/2005/8/layout/hProcess9"/>
    <dgm:cxn modelId="{FF7E72CA-C028-C343-BE65-EE45BC251F40}" type="presParOf" srcId="{CA2B42F2-0D1F-3E41-BEBC-986AD9C8A1EA}" destId="{09842EB4-AF86-AD40-B855-8D770B625847}" srcOrd="1" destOrd="0" presId="urn:microsoft.com/office/officeart/2005/8/layout/hProcess9"/>
    <dgm:cxn modelId="{FA8356A8-F167-3544-8733-55BB69709E81}" type="presParOf" srcId="{CA2B42F2-0D1F-3E41-BEBC-986AD9C8A1EA}" destId="{403A10D7-E03C-C843-982D-833CF5D40ADE}" srcOrd="2" destOrd="0" presId="urn:microsoft.com/office/officeart/2005/8/layout/hProcess9"/>
    <dgm:cxn modelId="{A5970DBB-07F8-DE48-87AF-1B347B0D5944}" type="presParOf" srcId="{CA2B42F2-0D1F-3E41-BEBC-986AD9C8A1EA}" destId="{31AB56B0-82A4-6447-A183-4F789FFC02C1}" srcOrd="3" destOrd="0" presId="urn:microsoft.com/office/officeart/2005/8/layout/hProcess9"/>
    <dgm:cxn modelId="{FC10E9CC-0C56-554C-9441-37742F66ABE0}" type="presParOf" srcId="{CA2B42F2-0D1F-3E41-BEBC-986AD9C8A1EA}" destId="{1F92BC01-536A-2945-BC61-A584626B3A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BB71C6A-0F4B-4D4B-8BC0-540D5F0C7A42}" type="doc">
      <dgm:prSet loTypeId="urn:microsoft.com/office/officeart/2005/8/layout/process1" loCatId="" qsTypeId="urn:microsoft.com/office/officeart/2005/8/quickstyle/simple2" qsCatId="simple" csTypeId="urn:microsoft.com/office/officeart/2005/8/colors/accent1_2" csCatId="accent1" phldr="1"/>
      <dgm:spPr/>
    </dgm:pt>
    <dgm:pt modelId="{42D8E049-CD78-D34D-95D1-D8BEB5FE5561}">
      <dgm:prSet phldrT="[テキスト]" custT="1"/>
      <dgm:spPr>
        <a:solidFill>
          <a:srgbClr val="FF0000"/>
        </a:solidFill>
      </dgm:spPr>
      <dgm:t>
        <a:bodyPr/>
        <a:lstStyle/>
        <a:p>
          <a:r>
            <a:rPr kumimoji="1" lang="ja-JP" altLang="en-US" sz="1600" dirty="0" smtClean="0"/>
            <a:t>課題を理解する</a:t>
          </a:r>
          <a:endParaRPr kumimoji="1" lang="ja-JP" altLang="en-US" sz="1600" dirty="0"/>
        </a:p>
      </dgm:t>
    </dgm:pt>
    <dgm:pt modelId="{5C136AAC-EC8E-704E-B2DE-755A07A7FB9D}" type="parTrans" cxnId="{9D37025F-14AC-684E-A382-ABE37CF14525}">
      <dgm:prSet/>
      <dgm:spPr/>
      <dgm:t>
        <a:bodyPr/>
        <a:lstStyle/>
        <a:p>
          <a:endParaRPr kumimoji="1" lang="ja-JP" altLang="en-US"/>
        </a:p>
      </dgm:t>
    </dgm:pt>
    <dgm:pt modelId="{5BA25CED-EDAF-A64B-B28E-C42A69ED8C6F}" type="sibTrans" cxnId="{9D37025F-14AC-684E-A382-ABE37CF14525}">
      <dgm:prSet/>
      <dgm:spPr/>
      <dgm:t>
        <a:bodyPr/>
        <a:lstStyle/>
        <a:p>
          <a:endParaRPr kumimoji="1" lang="ja-JP" altLang="en-US"/>
        </a:p>
      </dgm:t>
    </dgm:pt>
    <dgm:pt modelId="{9A654CA2-0BC4-FF4E-8585-041BD200D195}">
      <dgm:prSet phldrT="[テキスト]" custT="1"/>
      <dgm:spPr/>
      <dgm:t>
        <a:bodyPr/>
        <a:lstStyle/>
        <a:p>
          <a:r>
            <a:rPr kumimoji="1" lang="ja-JP" altLang="en-US" sz="1600" dirty="0" smtClean="0"/>
            <a:t>定量的に</a:t>
          </a:r>
          <a:br>
            <a:rPr kumimoji="1" lang="ja-JP" altLang="en-US" sz="1600" dirty="0" smtClean="0"/>
          </a:br>
          <a:r>
            <a:rPr kumimoji="1" lang="ja-JP" altLang="en-US" sz="1600" dirty="0" smtClean="0"/>
            <a:t>検証する</a:t>
          </a:r>
          <a:endParaRPr kumimoji="1" lang="ja-JP" altLang="en-US" sz="1600" dirty="0"/>
        </a:p>
      </dgm:t>
    </dgm:pt>
    <dgm:pt modelId="{8787F60B-1011-674E-B5FF-8834B0CC2200}" type="parTrans" cxnId="{E4FC01DA-D0B2-1A40-871A-42B61EE5162A}">
      <dgm:prSet/>
      <dgm:spPr/>
      <dgm:t>
        <a:bodyPr/>
        <a:lstStyle/>
        <a:p>
          <a:endParaRPr kumimoji="1" lang="ja-JP" altLang="en-US"/>
        </a:p>
      </dgm:t>
    </dgm:pt>
    <dgm:pt modelId="{527555FD-BC09-0D49-BD04-932EB23C1CAC}" type="sibTrans" cxnId="{E4FC01DA-D0B2-1A40-871A-42B61EE5162A}">
      <dgm:prSet/>
      <dgm:spPr/>
      <dgm:t>
        <a:bodyPr/>
        <a:lstStyle/>
        <a:p>
          <a:endParaRPr kumimoji="1" lang="ja-JP" altLang="en-US"/>
        </a:p>
      </dgm:t>
    </dgm:pt>
    <dgm:pt modelId="{55B26566-19FF-0945-A80B-CFF82F19EEF0}">
      <dgm:prSet phldrT="[テキスト]" custT="1"/>
      <dgm:spPr/>
      <dgm:t>
        <a:bodyPr/>
        <a:lstStyle/>
        <a:p>
          <a:r>
            <a:rPr kumimoji="1" lang="ja-JP" altLang="en-US" sz="1600" dirty="0" smtClean="0"/>
            <a:t>ソリューションを</a:t>
          </a:r>
          <a:br>
            <a:rPr kumimoji="1" lang="ja-JP" altLang="en-US" sz="1600" dirty="0" smtClean="0"/>
          </a:br>
          <a:r>
            <a:rPr kumimoji="1" lang="ja-JP" altLang="en-US" sz="1600" dirty="0" smtClean="0"/>
            <a:t>決定する</a:t>
          </a:r>
          <a:endParaRPr kumimoji="1" lang="ja-JP" altLang="en-US" sz="1600" dirty="0"/>
        </a:p>
      </dgm:t>
    </dgm:pt>
    <dgm:pt modelId="{4D4A9D58-08D7-C141-B776-2A093A1176B8}" type="parTrans" cxnId="{F84225A6-AA12-8A4E-BF5E-DD2F994138BE}">
      <dgm:prSet/>
      <dgm:spPr/>
      <dgm:t>
        <a:bodyPr/>
        <a:lstStyle/>
        <a:p>
          <a:endParaRPr kumimoji="1" lang="ja-JP" altLang="en-US"/>
        </a:p>
      </dgm:t>
    </dgm:pt>
    <dgm:pt modelId="{FE307D2C-05BA-FA4E-9EA8-C97F27F850EE}" type="sibTrans" cxnId="{F84225A6-AA12-8A4E-BF5E-DD2F994138BE}">
      <dgm:prSet/>
      <dgm:spPr/>
      <dgm:t>
        <a:bodyPr/>
        <a:lstStyle/>
        <a:p>
          <a:endParaRPr kumimoji="1" lang="ja-JP" altLang="en-US"/>
        </a:p>
      </dgm:t>
    </dgm:pt>
    <dgm:pt modelId="{95428E5C-154D-094C-9F18-B6F4A750B487}">
      <dgm:prSet phldrT="[テキスト]" custT="1"/>
      <dgm:spPr/>
      <dgm:t>
        <a:bodyPr/>
        <a:lstStyle/>
        <a:p>
          <a:r>
            <a:rPr kumimoji="1" lang="ja-JP" altLang="en-US" sz="1600" dirty="0" smtClean="0"/>
            <a:t>定性的に</a:t>
          </a:r>
          <a:br>
            <a:rPr kumimoji="1" lang="ja-JP" altLang="en-US" sz="1600" dirty="0" smtClean="0"/>
          </a:br>
          <a:r>
            <a:rPr kumimoji="1" lang="ja-JP" altLang="en-US" sz="1600" dirty="0" smtClean="0"/>
            <a:t>検証する</a:t>
          </a:r>
          <a:endParaRPr kumimoji="1" lang="ja-JP" altLang="en-US" sz="1600" dirty="0"/>
        </a:p>
      </dgm:t>
    </dgm:pt>
    <dgm:pt modelId="{F26BF7A0-3882-E34F-806C-1EF86FC0E154}" type="parTrans" cxnId="{028B9349-2CFE-3A41-8333-4760820146C0}">
      <dgm:prSet/>
      <dgm:spPr/>
      <dgm:t>
        <a:bodyPr/>
        <a:lstStyle/>
        <a:p>
          <a:endParaRPr kumimoji="1" lang="ja-JP" altLang="en-US"/>
        </a:p>
      </dgm:t>
    </dgm:pt>
    <dgm:pt modelId="{4627C18C-ACC8-8046-9B66-57925AB9EC09}" type="sibTrans" cxnId="{028B9349-2CFE-3A41-8333-4760820146C0}">
      <dgm:prSet/>
      <dgm:spPr/>
      <dgm:t>
        <a:bodyPr/>
        <a:lstStyle/>
        <a:p>
          <a:endParaRPr kumimoji="1" lang="ja-JP" altLang="en-US"/>
        </a:p>
      </dgm:t>
    </dgm:pt>
    <dgm:pt modelId="{D4B9735B-2986-5D4F-8026-25EE504E55A2}" type="pres">
      <dgm:prSet presAssocID="{2BB71C6A-0F4B-4D4B-8BC0-540D5F0C7A42}" presName="Name0" presStyleCnt="0">
        <dgm:presLayoutVars>
          <dgm:dir/>
          <dgm:resizeHandles val="exact"/>
        </dgm:presLayoutVars>
      </dgm:prSet>
      <dgm:spPr/>
    </dgm:pt>
    <dgm:pt modelId="{7DBEC25B-C257-0D43-904F-107784AE7AA9}" type="pres">
      <dgm:prSet presAssocID="{42D8E049-CD78-D34D-95D1-D8BEB5FE5561}" presName="node" presStyleLbl="node1" presStyleIdx="0" presStyleCnt="4">
        <dgm:presLayoutVars>
          <dgm:bulletEnabled val="1"/>
        </dgm:presLayoutVars>
      </dgm:prSet>
      <dgm:spPr/>
      <dgm:t>
        <a:bodyPr/>
        <a:lstStyle/>
        <a:p>
          <a:endParaRPr kumimoji="1" lang="ja-JP" altLang="en-US"/>
        </a:p>
      </dgm:t>
    </dgm:pt>
    <dgm:pt modelId="{5EBEFD47-05B3-CB4F-8BCD-BE9C5A20F687}" type="pres">
      <dgm:prSet presAssocID="{5BA25CED-EDAF-A64B-B28E-C42A69ED8C6F}" presName="sibTrans" presStyleLbl="sibTrans2D1" presStyleIdx="0" presStyleCnt="3"/>
      <dgm:spPr/>
      <dgm:t>
        <a:bodyPr/>
        <a:lstStyle/>
        <a:p>
          <a:endParaRPr kumimoji="1" lang="ja-JP" altLang="en-US"/>
        </a:p>
      </dgm:t>
    </dgm:pt>
    <dgm:pt modelId="{4DFC2A6B-51AD-2A48-82A0-86458ED8FB8F}" type="pres">
      <dgm:prSet presAssocID="{5BA25CED-EDAF-A64B-B28E-C42A69ED8C6F}" presName="connectorText" presStyleLbl="sibTrans2D1" presStyleIdx="0" presStyleCnt="3"/>
      <dgm:spPr/>
      <dgm:t>
        <a:bodyPr/>
        <a:lstStyle/>
        <a:p>
          <a:endParaRPr kumimoji="1" lang="ja-JP" altLang="en-US"/>
        </a:p>
      </dgm:t>
    </dgm:pt>
    <dgm:pt modelId="{DE2FB80B-83A2-D945-AB88-6A30DC91D93A}" type="pres">
      <dgm:prSet presAssocID="{55B26566-19FF-0945-A80B-CFF82F19EEF0}" presName="node" presStyleLbl="node1" presStyleIdx="1" presStyleCnt="4">
        <dgm:presLayoutVars>
          <dgm:bulletEnabled val="1"/>
        </dgm:presLayoutVars>
      </dgm:prSet>
      <dgm:spPr/>
      <dgm:t>
        <a:bodyPr/>
        <a:lstStyle/>
        <a:p>
          <a:endParaRPr kumimoji="1" lang="ja-JP" altLang="en-US"/>
        </a:p>
      </dgm:t>
    </dgm:pt>
    <dgm:pt modelId="{1AEF6284-B39F-F84C-9EC3-E63C76D07D6C}" type="pres">
      <dgm:prSet presAssocID="{FE307D2C-05BA-FA4E-9EA8-C97F27F850EE}" presName="sibTrans" presStyleLbl="sibTrans2D1" presStyleIdx="1" presStyleCnt="3"/>
      <dgm:spPr/>
      <dgm:t>
        <a:bodyPr/>
        <a:lstStyle/>
        <a:p>
          <a:endParaRPr kumimoji="1" lang="ja-JP" altLang="en-US"/>
        </a:p>
      </dgm:t>
    </dgm:pt>
    <dgm:pt modelId="{1FBAFE00-902C-C349-86D5-B692E2DEC450}" type="pres">
      <dgm:prSet presAssocID="{FE307D2C-05BA-FA4E-9EA8-C97F27F850EE}" presName="connectorText" presStyleLbl="sibTrans2D1" presStyleIdx="1" presStyleCnt="3"/>
      <dgm:spPr/>
      <dgm:t>
        <a:bodyPr/>
        <a:lstStyle/>
        <a:p>
          <a:endParaRPr kumimoji="1" lang="ja-JP" altLang="en-US"/>
        </a:p>
      </dgm:t>
    </dgm:pt>
    <dgm:pt modelId="{CEB139AB-5066-DA41-AD2A-E3E7639FEE5F}" type="pres">
      <dgm:prSet presAssocID="{95428E5C-154D-094C-9F18-B6F4A750B487}" presName="node" presStyleLbl="node1" presStyleIdx="2" presStyleCnt="4">
        <dgm:presLayoutVars>
          <dgm:bulletEnabled val="1"/>
        </dgm:presLayoutVars>
      </dgm:prSet>
      <dgm:spPr/>
      <dgm:t>
        <a:bodyPr/>
        <a:lstStyle/>
        <a:p>
          <a:endParaRPr kumimoji="1" lang="ja-JP" altLang="en-US"/>
        </a:p>
      </dgm:t>
    </dgm:pt>
    <dgm:pt modelId="{EBC1CCF1-776C-104F-845A-4E83F6C1EF8A}" type="pres">
      <dgm:prSet presAssocID="{4627C18C-ACC8-8046-9B66-57925AB9EC09}" presName="sibTrans" presStyleLbl="sibTrans2D1" presStyleIdx="2" presStyleCnt="3"/>
      <dgm:spPr/>
      <dgm:t>
        <a:bodyPr/>
        <a:lstStyle/>
        <a:p>
          <a:endParaRPr kumimoji="1" lang="ja-JP" altLang="en-US"/>
        </a:p>
      </dgm:t>
    </dgm:pt>
    <dgm:pt modelId="{BAEF9812-FF62-8E41-9880-0947D2A0F313}" type="pres">
      <dgm:prSet presAssocID="{4627C18C-ACC8-8046-9B66-57925AB9EC09}" presName="connectorText" presStyleLbl="sibTrans2D1" presStyleIdx="2" presStyleCnt="3"/>
      <dgm:spPr/>
      <dgm:t>
        <a:bodyPr/>
        <a:lstStyle/>
        <a:p>
          <a:endParaRPr kumimoji="1" lang="ja-JP" altLang="en-US"/>
        </a:p>
      </dgm:t>
    </dgm:pt>
    <dgm:pt modelId="{AE9270A4-0384-834C-BFC7-20E66D40BBB0}" type="pres">
      <dgm:prSet presAssocID="{9A654CA2-0BC4-FF4E-8585-041BD200D195}" presName="node" presStyleLbl="node1" presStyleIdx="3" presStyleCnt="4">
        <dgm:presLayoutVars>
          <dgm:bulletEnabled val="1"/>
        </dgm:presLayoutVars>
      </dgm:prSet>
      <dgm:spPr/>
      <dgm:t>
        <a:bodyPr/>
        <a:lstStyle/>
        <a:p>
          <a:endParaRPr kumimoji="1" lang="ja-JP" altLang="en-US"/>
        </a:p>
      </dgm:t>
    </dgm:pt>
  </dgm:ptLst>
  <dgm:cxnLst>
    <dgm:cxn modelId="{9D37025F-14AC-684E-A382-ABE37CF14525}" srcId="{2BB71C6A-0F4B-4D4B-8BC0-540D5F0C7A42}" destId="{42D8E049-CD78-D34D-95D1-D8BEB5FE5561}" srcOrd="0" destOrd="0" parTransId="{5C136AAC-EC8E-704E-B2DE-755A07A7FB9D}" sibTransId="{5BA25CED-EDAF-A64B-B28E-C42A69ED8C6F}"/>
    <dgm:cxn modelId="{E4FC01DA-D0B2-1A40-871A-42B61EE5162A}" srcId="{2BB71C6A-0F4B-4D4B-8BC0-540D5F0C7A42}" destId="{9A654CA2-0BC4-FF4E-8585-041BD200D195}" srcOrd="3" destOrd="0" parTransId="{8787F60B-1011-674E-B5FF-8834B0CC2200}" sibTransId="{527555FD-BC09-0D49-BD04-932EB23C1CAC}"/>
    <dgm:cxn modelId="{F84225A6-AA12-8A4E-BF5E-DD2F994138BE}" srcId="{2BB71C6A-0F4B-4D4B-8BC0-540D5F0C7A42}" destId="{55B26566-19FF-0945-A80B-CFF82F19EEF0}" srcOrd="1" destOrd="0" parTransId="{4D4A9D58-08D7-C141-B776-2A093A1176B8}" sibTransId="{FE307D2C-05BA-FA4E-9EA8-C97F27F850EE}"/>
    <dgm:cxn modelId="{0969D1FE-4D38-764B-8A96-6B08B880B131}" type="presOf" srcId="{2BB71C6A-0F4B-4D4B-8BC0-540D5F0C7A42}" destId="{D4B9735B-2986-5D4F-8026-25EE504E55A2}" srcOrd="0" destOrd="0" presId="urn:microsoft.com/office/officeart/2005/8/layout/process1"/>
    <dgm:cxn modelId="{028B9349-2CFE-3A41-8333-4760820146C0}" srcId="{2BB71C6A-0F4B-4D4B-8BC0-540D5F0C7A42}" destId="{95428E5C-154D-094C-9F18-B6F4A750B487}" srcOrd="2" destOrd="0" parTransId="{F26BF7A0-3882-E34F-806C-1EF86FC0E154}" sibTransId="{4627C18C-ACC8-8046-9B66-57925AB9EC09}"/>
    <dgm:cxn modelId="{74F5D5DF-6722-E249-913D-22252D674769}" type="presOf" srcId="{55B26566-19FF-0945-A80B-CFF82F19EEF0}" destId="{DE2FB80B-83A2-D945-AB88-6A30DC91D93A}" srcOrd="0" destOrd="0" presId="urn:microsoft.com/office/officeart/2005/8/layout/process1"/>
    <dgm:cxn modelId="{51A7A042-9363-FE42-B8D8-AE50D6BED4C0}" type="presOf" srcId="{5BA25CED-EDAF-A64B-B28E-C42A69ED8C6F}" destId="{5EBEFD47-05B3-CB4F-8BCD-BE9C5A20F687}" srcOrd="0" destOrd="0" presId="urn:microsoft.com/office/officeart/2005/8/layout/process1"/>
    <dgm:cxn modelId="{A4989A04-C482-F14E-AFC1-E5A8862E6F01}" type="presOf" srcId="{FE307D2C-05BA-FA4E-9EA8-C97F27F850EE}" destId="{1FBAFE00-902C-C349-86D5-B692E2DEC450}" srcOrd="1" destOrd="0" presId="urn:microsoft.com/office/officeart/2005/8/layout/process1"/>
    <dgm:cxn modelId="{3902CF1C-7179-3849-85CB-C358F6D9D096}" type="presOf" srcId="{5BA25CED-EDAF-A64B-B28E-C42A69ED8C6F}" destId="{4DFC2A6B-51AD-2A48-82A0-86458ED8FB8F}" srcOrd="1" destOrd="0" presId="urn:microsoft.com/office/officeart/2005/8/layout/process1"/>
    <dgm:cxn modelId="{16CF4117-67F2-FB40-81E7-EE0D628B0ABC}" type="presOf" srcId="{4627C18C-ACC8-8046-9B66-57925AB9EC09}" destId="{BAEF9812-FF62-8E41-9880-0947D2A0F313}" srcOrd="1" destOrd="0" presId="urn:microsoft.com/office/officeart/2005/8/layout/process1"/>
    <dgm:cxn modelId="{C0E459BB-3A4B-AB47-9536-C93FFB4CA251}" type="presOf" srcId="{95428E5C-154D-094C-9F18-B6F4A750B487}" destId="{CEB139AB-5066-DA41-AD2A-E3E7639FEE5F}" srcOrd="0" destOrd="0" presId="urn:microsoft.com/office/officeart/2005/8/layout/process1"/>
    <dgm:cxn modelId="{0020C6AE-F3DF-0B43-8D20-4C157FF7D7F0}" type="presOf" srcId="{FE307D2C-05BA-FA4E-9EA8-C97F27F850EE}" destId="{1AEF6284-B39F-F84C-9EC3-E63C76D07D6C}" srcOrd="0" destOrd="0" presId="urn:microsoft.com/office/officeart/2005/8/layout/process1"/>
    <dgm:cxn modelId="{77693370-C01F-8144-9BA5-BBA527DD525B}" type="presOf" srcId="{4627C18C-ACC8-8046-9B66-57925AB9EC09}" destId="{EBC1CCF1-776C-104F-845A-4E83F6C1EF8A}" srcOrd="0" destOrd="0" presId="urn:microsoft.com/office/officeart/2005/8/layout/process1"/>
    <dgm:cxn modelId="{F02F430C-0A75-7049-B445-2C8BEC72CDE1}" type="presOf" srcId="{42D8E049-CD78-D34D-95D1-D8BEB5FE5561}" destId="{7DBEC25B-C257-0D43-904F-107784AE7AA9}" srcOrd="0" destOrd="0" presId="urn:microsoft.com/office/officeart/2005/8/layout/process1"/>
    <dgm:cxn modelId="{4110BA5F-27B9-9B41-8E69-AE07F05FA22B}" type="presOf" srcId="{9A654CA2-0BC4-FF4E-8585-041BD200D195}" destId="{AE9270A4-0384-834C-BFC7-20E66D40BBB0}" srcOrd="0" destOrd="0" presId="urn:microsoft.com/office/officeart/2005/8/layout/process1"/>
    <dgm:cxn modelId="{F7FC352C-0C41-5B4F-B278-BA2DD68784A8}" type="presParOf" srcId="{D4B9735B-2986-5D4F-8026-25EE504E55A2}" destId="{7DBEC25B-C257-0D43-904F-107784AE7AA9}" srcOrd="0" destOrd="0" presId="urn:microsoft.com/office/officeart/2005/8/layout/process1"/>
    <dgm:cxn modelId="{1E8AE501-5499-A94E-AFA1-AAAF498CD33E}" type="presParOf" srcId="{D4B9735B-2986-5D4F-8026-25EE504E55A2}" destId="{5EBEFD47-05B3-CB4F-8BCD-BE9C5A20F687}" srcOrd="1" destOrd="0" presId="urn:microsoft.com/office/officeart/2005/8/layout/process1"/>
    <dgm:cxn modelId="{6B40EE68-F749-1241-A669-1581CCC64C99}" type="presParOf" srcId="{5EBEFD47-05B3-CB4F-8BCD-BE9C5A20F687}" destId="{4DFC2A6B-51AD-2A48-82A0-86458ED8FB8F}" srcOrd="0" destOrd="0" presId="urn:microsoft.com/office/officeart/2005/8/layout/process1"/>
    <dgm:cxn modelId="{FBB1D093-6DF2-BF49-9B6B-363D05092B19}" type="presParOf" srcId="{D4B9735B-2986-5D4F-8026-25EE504E55A2}" destId="{DE2FB80B-83A2-D945-AB88-6A30DC91D93A}" srcOrd="2" destOrd="0" presId="urn:microsoft.com/office/officeart/2005/8/layout/process1"/>
    <dgm:cxn modelId="{6B0520B5-8468-3849-8E2D-D144284E55EB}" type="presParOf" srcId="{D4B9735B-2986-5D4F-8026-25EE504E55A2}" destId="{1AEF6284-B39F-F84C-9EC3-E63C76D07D6C}" srcOrd="3" destOrd="0" presId="urn:microsoft.com/office/officeart/2005/8/layout/process1"/>
    <dgm:cxn modelId="{4DD0697B-E03C-E248-91EF-4D35BFA1F4C8}" type="presParOf" srcId="{1AEF6284-B39F-F84C-9EC3-E63C76D07D6C}" destId="{1FBAFE00-902C-C349-86D5-B692E2DEC450}" srcOrd="0" destOrd="0" presId="urn:microsoft.com/office/officeart/2005/8/layout/process1"/>
    <dgm:cxn modelId="{41453826-7D3C-7048-A123-E88E397D31D1}" type="presParOf" srcId="{D4B9735B-2986-5D4F-8026-25EE504E55A2}" destId="{CEB139AB-5066-DA41-AD2A-E3E7639FEE5F}" srcOrd="4" destOrd="0" presId="urn:microsoft.com/office/officeart/2005/8/layout/process1"/>
    <dgm:cxn modelId="{F0231F4A-EA06-C24B-B67B-9E7A412CB0CB}" type="presParOf" srcId="{D4B9735B-2986-5D4F-8026-25EE504E55A2}" destId="{EBC1CCF1-776C-104F-845A-4E83F6C1EF8A}" srcOrd="5" destOrd="0" presId="urn:microsoft.com/office/officeart/2005/8/layout/process1"/>
    <dgm:cxn modelId="{DC7C2125-2FC5-7442-9CD1-F257C797C468}" type="presParOf" srcId="{EBC1CCF1-776C-104F-845A-4E83F6C1EF8A}" destId="{BAEF9812-FF62-8E41-9880-0947D2A0F313}" srcOrd="0" destOrd="0" presId="urn:microsoft.com/office/officeart/2005/8/layout/process1"/>
    <dgm:cxn modelId="{F5DAA7AA-AAE8-4D46-9958-0FDAB79B0125}" type="presParOf" srcId="{D4B9735B-2986-5D4F-8026-25EE504E55A2}" destId="{AE9270A4-0384-834C-BFC7-20E66D40BBB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6697"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1874" y="1621437"/>
        <a:ext cx="1931384" cy="1130688"/>
      </dsp:txXfrm>
    </dsp:sp>
    <dsp:sp modelId="{5EBEFD47-05B3-CB4F-8BCD-BE9C5A20F687}">
      <dsp:nvSpPr>
        <dsp:cNvPr id="0" name=""/>
        <dsp:cNvSpPr/>
      </dsp:nvSpPr>
      <dsp:spPr>
        <a:xfrm>
          <a:off x="2208609"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2208609" y="2037851"/>
        <a:ext cx="297058" cy="297859"/>
      </dsp:txXfrm>
    </dsp:sp>
    <dsp:sp modelId="{A71F3882-29B0-C040-8C4D-BF5535E8D68B}">
      <dsp:nvSpPr>
        <dsp:cNvPr id="0" name=""/>
        <dsp:cNvSpPr/>
      </dsp:nvSpPr>
      <dsp:spPr>
        <a:xfrm>
          <a:off x="2809130"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2844307" y="1621437"/>
        <a:ext cx="1931384" cy="1130688"/>
      </dsp:txXfrm>
    </dsp:sp>
    <dsp:sp modelId="{945EAB11-BDE0-864B-B15F-99F7098CC86E}">
      <dsp:nvSpPr>
        <dsp:cNvPr id="0" name=""/>
        <dsp:cNvSpPr/>
      </dsp:nvSpPr>
      <dsp:spPr>
        <a:xfrm>
          <a:off x="5011042"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5011042" y="2037851"/>
        <a:ext cx="297058" cy="297859"/>
      </dsp:txXfrm>
    </dsp:sp>
    <dsp:sp modelId="{AE9270A4-0384-834C-BFC7-20E66D40BBB0}">
      <dsp:nvSpPr>
        <dsp:cNvPr id="0" name=""/>
        <dsp:cNvSpPr/>
      </dsp:nvSpPr>
      <dsp:spPr>
        <a:xfrm>
          <a:off x="5611564"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SCALE</a:t>
          </a:r>
          <a:endParaRPr kumimoji="1" lang="ja-JP" altLang="en-US" sz="1600" kern="1200" dirty="0"/>
        </a:p>
      </dsp:txBody>
      <dsp:txXfrm>
        <a:off x="5646741" y="1621437"/>
        <a:ext cx="1931384" cy="11306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E811-75E0-224A-BDF6-531C9057E07D}">
      <dsp:nvSpPr>
        <dsp:cNvPr id="0" name=""/>
        <dsp:cNvSpPr/>
      </dsp:nvSpPr>
      <dsp:spPr>
        <a:xfrm>
          <a:off x="571499" y="0"/>
          <a:ext cx="6477000" cy="4373563"/>
        </a:xfrm>
        <a:prstGeom prst="rightArrow">
          <a:avLst/>
        </a:prstGeom>
        <a:solidFill>
          <a:schemeClr val="accent1">
            <a:tint val="40000"/>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1">
          <a:scrgbClr r="0" g="0" b="0"/>
        </a:fillRef>
        <a:effectRef idx="2">
          <a:scrgbClr r="0" g="0" b="0"/>
        </a:effectRef>
        <a:fontRef idx="minor"/>
      </dsp:style>
    </dsp:sp>
    <dsp:sp modelId="{23163C8A-EBF0-1E47-96E2-2D511B046E95}">
      <dsp:nvSpPr>
        <dsp:cNvPr id="0" name=""/>
        <dsp:cNvSpPr/>
      </dsp:nvSpPr>
      <dsp:spPr>
        <a:xfrm>
          <a:off x="0" y="1312068"/>
          <a:ext cx="2286000" cy="1749425"/>
        </a:xfrm>
        <a:prstGeom prst="roundRect">
          <a:avLst/>
        </a:prstGeom>
        <a:solidFill>
          <a:srgbClr val="008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a:t>
          </a:r>
          <a:r>
            <a:rPr kumimoji="1" lang="en-US" altLang="ja-JP" sz="1800" kern="1200" dirty="0" smtClean="0"/>
            <a:t>A</a:t>
          </a:r>
          <a:r>
            <a:rPr kumimoji="1" lang="ja-JP" altLang="en-US" sz="1800" kern="1200" dirty="0" smtClean="0"/>
            <a:t>を文書化する</a:t>
          </a:r>
          <a:endParaRPr kumimoji="1" lang="ja-JP" altLang="en-US" sz="1800" kern="1200" dirty="0"/>
        </a:p>
      </dsp:txBody>
      <dsp:txXfrm>
        <a:off x="85400" y="1397468"/>
        <a:ext cx="2115200" cy="1578625"/>
      </dsp:txXfrm>
    </dsp:sp>
    <dsp:sp modelId="{403A10D7-E03C-C843-982D-833CF5D40ADE}">
      <dsp:nvSpPr>
        <dsp:cNvPr id="0" name=""/>
        <dsp:cNvSpPr/>
      </dsp:nvSpPr>
      <dsp:spPr>
        <a:xfrm>
          <a:off x="2667000" y="1312068"/>
          <a:ext cx="2286000" cy="1749425"/>
        </a:xfrm>
        <a:prstGeom prst="roundRect">
          <a:avLst/>
        </a:prstGeom>
        <a:solidFill>
          <a:srgbClr val="008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プランで最も</a:t>
          </a:r>
          <a:r>
            <a:rPr kumimoji="1" lang="ja-JP" altLang="en-US" sz="1800" kern="1200" smtClean="0"/>
            <a:t>リスクの</a:t>
          </a:r>
          <a:br>
            <a:rPr kumimoji="1" lang="ja-JP" altLang="en-US" sz="1800" kern="1200" smtClean="0"/>
          </a:br>
          <a:r>
            <a:rPr kumimoji="1" lang="ja-JP" altLang="en-US" sz="1800" kern="1200" smtClean="0"/>
            <a:t>高い</a:t>
          </a:r>
          <a:r>
            <a:rPr kumimoji="1" lang="ja-JP" altLang="en-US" sz="1800" kern="1200" dirty="0" smtClean="0"/>
            <a:t>部分をみつける</a:t>
          </a:r>
          <a:endParaRPr kumimoji="1" lang="ja-JP" altLang="en-US" sz="1800" kern="1200" dirty="0"/>
        </a:p>
      </dsp:txBody>
      <dsp:txXfrm>
        <a:off x="2752400" y="1397468"/>
        <a:ext cx="2115200" cy="1578625"/>
      </dsp:txXfrm>
    </dsp:sp>
    <dsp:sp modelId="{1F92BC01-536A-2945-BC61-A584626B3A03}">
      <dsp:nvSpPr>
        <dsp:cNvPr id="0" name=""/>
        <dsp:cNvSpPr/>
      </dsp:nvSpPr>
      <dsp:spPr>
        <a:xfrm>
          <a:off x="5334000" y="1312068"/>
          <a:ext cx="2286000" cy="1749425"/>
        </a:xfrm>
        <a:prstGeom prst="roundRect">
          <a:avLst/>
        </a:prstGeom>
        <a:solidFill>
          <a:srgbClr val="FF0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プランを体系的に</a:t>
          </a:r>
          <a:br>
            <a:rPr kumimoji="1" lang="ja-JP" altLang="en-US" sz="1800" kern="1200" dirty="0" smtClean="0"/>
          </a:br>
          <a:r>
            <a:rPr kumimoji="1" lang="ja-JP" altLang="en-US" sz="1800" kern="1200" dirty="0" smtClean="0"/>
            <a:t>テストする</a:t>
          </a:r>
          <a:endParaRPr kumimoji="1" lang="ja-JP" altLang="en-US" sz="1800" kern="1200" dirty="0"/>
        </a:p>
      </dsp:txBody>
      <dsp:txXfrm>
        <a:off x="5419400" y="1397468"/>
        <a:ext cx="2115200" cy="15786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7233" y="1614418"/>
          <a:ext cx="2161877" cy="1297126"/>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5225" y="1652410"/>
        <a:ext cx="2085893" cy="1221142"/>
      </dsp:txXfrm>
    </dsp:sp>
    <dsp:sp modelId="{5EBEFD47-05B3-CB4F-8BCD-BE9C5A20F687}">
      <dsp:nvSpPr>
        <dsp:cNvPr id="0" name=""/>
        <dsp:cNvSpPr/>
      </dsp:nvSpPr>
      <dsp:spPr>
        <a:xfrm>
          <a:off x="2385298"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2385298" y="2102137"/>
        <a:ext cx="320822" cy="321687"/>
      </dsp:txXfrm>
    </dsp:sp>
    <dsp:sp modelId="{A71F3882-29B0-C040-8C4D-BF5535E8D68B}">
      <dsp:nvSpPr>
        <dsp:cNvPr id="0" name=""/>
        <dsp:cNvSpPr/>
      </dsp:nvSpPr>
      <dsp:spPr>
        <a:xfrm>
          <a:off x="3033861" y="1614418"/>
          <a:ext cx="2161877" cy="1297126"/>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3071853" y="1652410"/>
        <a:ext cx="2085893" cy="1221142"/>
      </dsp:txXfrm>
    </dsp:sp>
    <dsp:sp modelId="{945EAB11-BDE0-864B-B15F-99F7098CC86E}">
      <dsp:nvSpPr>
        <dsp:cNvPr id="0" name=""/>
        <dsp:cNvSpPr/>
      </dsp:nvSpPr>
      <dsp:spPr>
        <a:xfrm>
          <a:off x="5411926"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5411926" y="2102137"/>
        <a:ext cx="320822" cy="321687"/>
      </dsp:txXfrm>
    </dsp:sp>
    <dsp:sp modelId="{AE9270A4-0384-834C-BFC7-20E66D40BBB0}">
      <dsp:nvSpPr>
        <dsp:cNvPr id="0" name=""/>
        <dsp:cNvSpPr/>
      </dsp:nvSpPr>
      <dsp:spPr>
        <a:xfrm>
          <a:off x="6060489" y="1614418"/>
          <a:ext cx="2161877" cy="1297126"/>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SCALE</a:t>
          </a:r>
          <a:endParaRPr kumimoji="1" lang="ja-JP" altLang="en-US" sz="1600" kern="1200" dirty="0"/>
        </a:p>
      </dsp:txBody>
      <dsp:txXfrm>
        <a:off x="6098481" y="1652410"/>
        <a:ext cx="2085893" cy="1221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6697"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1874" y="1621437"/>
        <a:ext cx="1931384" cy="1130688"/>
      </dsp:txXfrm>
    </dsp:sp>
    <dsp:sp modelId="{5EBEFD47-05B3-CB4F-8BCD-BE9C5A20F687}">
      <dsp:nvSpPr>
        <dsp:cNvPr id="0" name=""/>
        <dsp:cNvSpPr/>
      </dsp:nvSpPr>
      <dsp:spPr>
        <a:xfrm>
          <a:off x="2208609"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2208609" y="2037851"/>
        <a:ext cx="297058" cy="297859"/>
      </dsp:txXfrm>
    </dsp:sp>
    <dsp:sp modelId="{A71F3882-29B0-C040-8C4D-BF5535E8D68B}">
      <dsp:nvSpPr>
        <dsp:cNvPr id="0" name=""/>
        <dsp:cNvSpPr/>
      </dsp:nvSpPr>
      <dsp:spPr>
        <a:xfrm>
          <a:off x="2809130"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2844307" y="1621437"/>
        <a:ext cx="1931384" cy="1130688"/>
      </dsp:txXfrm>
    </dsp:sp>
    <dsp:sp modelId="{945EAB11-BDE0-864B-B15F-99F7098CC86E}">
      <dsp:nvSpPr>
        <dsp:cNvPr id="0" name=""/>
        <dsp:cNvSpPr/>
      </dsp:nvSpPr>
      <dsp:spPr>
        <a:xfrm>
          <a:off x="5011042"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5011042" y="2037851"/>
        <a:ext cx="297058" cy="297859"/>
      </dsp:txXfrm>
    </dsp:sp>
    <dsp:sp modelId="{AE9270A4-0384-834C-BFC7-20E66D40BBB0}">
      <dsp:nvSpPr>
        <dsp:cNvPr id="0" name=""/>
        <dsp:cNvSpPr/>
      </dsp:nvSpPr>
      <dsp:spPr>
        <a:xfrm>
          <a:off x="5611564"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smtClean="0"/>
            <a:t>SCALE</a:t>
          </a:r>
          <a:endParaRPr kumimoji="1" lang="ja-JP" altLang="en-US" sz="1600" kern="1200" dirty="0"/>
        </a:p>
      </dsp:txBody>
      <dsp:txXfrm>
        <a:off x="5646741" y="1621437"/>
        <a:ext cx="1931384" cy="1130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6697"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PROBLEM/SOLUTION</a:t>
          </a:r>
          <a:br>
            <a:rPr kumimoji="1" lang="en-US" altLang="ja-JP" sz="1600" kern="1200" dirty="0" smtClean="0"/>
          </a:br>
          <a:r>
            <a:rPr kumimoji="1" lang="en-US" altLang="ja-JP" sz="1600" kern="1200" dirty="0" smtClean="0"/>
            <a:t>FIT</a:t>
          </a:r>
          <a:endParaRPr kumimoji="1" lang="ja-JP" altLang="en-US" sz="1600" kern="1200" dirty="0"/>
        </a:p>
      </dsp:txBody>
      <dsp:txXfrm>
        <a:off x="41874" y="1621437"/>
        <a:ext cx="1931384" cy="1130688"/>
      </dsp:txXfrm>
    </dsp:sp>
    <dsp:sp modelId="{5EBEFD47-05B3-CB4F-8BCD-BE9C5A20F687}">
      <dsp:nvSpPr>
        <dsp:cNvPr id="0" name=""/>
        <dsp:cNvSpPr/>
      </dsp:nvSpPr>
      <dsp:spPr>
        <a:xfrm>
          <a:off x="2208609"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2208609" y="2037851"/>
        <a:ext cx="297058" cy="297859"/>
      </dsp:txXfrm>
    </dsp:sp>
    <dsp:sp modelId="{A71F3882-29B0-C040-8C4D-BF5535E8D68B}">
      <dsp:nvSpPr>
        <dsp:cNvPr id="0" name=""/>
        <dsp:cNvSpPr/>
      </dsp:nvSpPr>
      <dsp:spPr>
        <a:xfrm>
          <a:off x="2809130"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PRODUCT/MARKET</a:t>
          </a:r>
          <a:br>
            <a:rPr kumimoji="1" lang="en-US" altLang="ja-JP" sz="1600" kern="1200" dirty="0" smtClean="0"/>
          </a:br>
          <a:r>
            <a:rPr kumimoji="1" lang="en-US" altLang="ja-JP" sz="1600" kern="1200" dirty="0" smtClean="0"/>
            <a:t>FIT</a:t>
          </a:r>
          <a:endParaRPr kumimoji="1" lang="ja-JP" altLang="en-US" sz="1600" kern="1200" dirty="0"/>
        </a:p>
      </dsp:txBody>
      <dsp:txXfrm>
        <a:off x="2844307" y="1621437"/>
        <a:ext cx="1931384" cy="1130688"/>
      </dsp:txXfrm>
    </dsp:sp>
    <dsp:sp modelId="{945EAB11-BDE0-864B-B15F-99F7098CC86E}">
      <dsp:nvSpPr>
        <dsp:cNvPr id="0" name=""/>
        <dsp:cNvSpPr/>
      </dsp:nvSpPr>
      <dsp:spPr>
        <a:xfrm>
          <a:off x="5011042" y="1938565"/>
          <a:ext cx="424368" cy="4964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kumimoji="1" lang="ja-JP" altLang="en-US" sz="2100" kern="1200"/>
        </a:p>
      </dsp:txBody>
      <dsp:txXfrm>
        <a:off x="5011042" y="2037851"/>
        <a:ext cx="297058" cy="297859"/>
      </dsp:txXfrm>
    </dsp:sp>
    <dsp:sp modelId="{AE9270A4-0384-834C-BFC7-20E66D40BBB0}">
      <dsp:nvSpPr>
        <dsp:cNvPr id="0" name=""/>
        <dsp:cNvSpPr/>
      </dsp:nvSpPr>
      <dsp:spPr>
        <a:xfrm>
          <a:off x="5611564" y="1586260"/>
          <a:ext cx="2001738" cy="1201042"/>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altLang="ja-JP" sz="1600" kern="1200" smtClean="0"/>
            <a:t>SCALE</a:t>
          </a:r>
          <a:endParaRPr kumimoji="1" lang="ja-JP" altLang="en-US" sz="1600" kern="1200" dirty="0"/>
        </a:p>
      </dsp:txBody>
      <dsp:txXfrm>
        <a:off x="5646741" y="1621437"/>
        <a:ext cx="1931384" cy="1130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E811-75E0-224A-BDF6-531C9057E07D}">
      <dsp:nvSpPr>
        <dsp:cNvPr id="0" name=""/>
        <dsp:cNvSpPr/>
      </dsp:nvSpPr>
      <dsp:spPr>
        <a:xfrm>
          <a:off x="571499" y="0"/>
          <a:ext cx="6477000" cy="4373563"/>
        </a:xfrm>
        <a:prstGeom prst="rightArrow">
          <a:avLst/>
        </a:prstGeom>
        <a:solidFill>
          <a:schemeClr val="accent1">
            <a:tint val="40000"/>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1">
          <a:scrgbClr r="0" g="0" b="0"/>
        </a:fillRef>
        <a:effectRef idx="2">
          <a:scrgbClr r="0" g="0" b="0"/>
        </a:effectRef>
        <a:fontRef idx="minor"/>
      </dsp:style>
    </dsp:sp>
    <dsp:sp modelId="{23163C8A-EBF0-1E47-96E2-2D511B046E95}">
      <dsp:nvSpPr>
        <dsp:cNvPr id="0" name=""/>
        <dsp:cNvSpPr/>
      </dsp:nvSpPr>
      <dsp:spPr>
        <a:xfrm>
          <a:off x="0" y="1312068"/>
          <a:ext cx="2286000" cy="1749425"/>
        </a:xfrm>
        <a:prstGeom prst="roundRect">
          <a:avLst/>
        </a:prstGeom>
        <a:solidFill>
          <a:srgbClr val="FF0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a:t>
          </a:r>
          <a:r>
            <a:rPr kumimoji="1" lang="en-US" altLang="ja-JP" sz="1800" kern="1200" dirty="0" smtClean="0"/>
            <a:t>A</a:t>
          </a:r>
          <a:r>
            <a:rPr kumimoji="1" lang="ja-JP" altLang="en-US" sz="1800" kern="1200" dirty="0" smtClean="0"/>
            <a:t>を文書化する</a:t>
          </a:r>
          <a:endParaRPr kumimoji="1" lang="ja-JP" altLang="en-US" sz="1800" kern="1200" dirty="0"/>
        </a:p>
      </dsp:txBody>
      <dsp:txXfrm>
        <a:off x="85400" y="1397468"/>
        <a:ext cx="2115200" cy="1578625"/>
      </dsp:txXfrm>
    </dsp:sp>
    <dsp:sp modelId="{403A10D7-E03C-C843-982D-833CF5D40ADE}">
      <dsp:nvSpPr>
        <dsp:cNvPr id="0" name=""/>
        <dsp:cNvSpPr/>
      </dsp:nvSpPr>
      <dsp:spPr>
        <a:xfrm>
          <a:off x="2667000" y="1312068"/>
          <a:ext cx="2286000" cy="1749425"/>
        </a:xfrm>
        <a:prstGeom prst="roundRect">
          <a:avLst/>
        </a:prstGeom>
        <a:solidFill>
          <a:schemeClr val="accent1"/>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プランで最も</a:t>
          </a:r>
          <a:r>
            <a:rPr kumimoji="1" lang="ja-JP" altLang="en-US" sz="1800" kern="1200" smtClean="0"/>
            <a:t>リスクの</a:t>
          </a:r>
          <a:br>
            <a:rPr kumimoji="1" lang="ja-JP" altLang="en-US" sz="1800" kern="1200" smtClean="0"/>
          </a:br>
          <a:r>
            <a:rPr kumimoji="1" lang="ja-JP" altLang="en-US" sz="1800" kern="1200" smtClean="0"/>
            <a:t>高い</a:t>
          </a:r>
          <a:r>
            <a:rPr kumimoji="1" lang="ja-JP" altLang="en-US" sz="1800" kern="1200" dirty="0" smtClean="0"/>
            <a:t>部分をみつける</a:t>
          </a:r>
          <a:endParaRPr kumimoji="1" lang="ja-JP" altLang="en-US" sz="1800" kern="1200" dirty="0"/>
        </a:p>
      </dsp:txBody>
      <dsp:txXfrm>
        <a:off x="2752400" y="1397468"/>
        <a:ext cx="2115200" cy="1578625"/>
      </dsp:txXfrm>
    </dsp:sp>
    <dsp:sp modelId="{1F92BC01-536A-2945-BC61-A584626B3A03}">
      <dsp:nvSpPr>
        <dsp:cNvPr id="0" name=""/>
        <dsp:cNvSpPr/>
      </dsp:nvSpPr>
      <dsp:spPr>
        <a:xfrm>
          <a:off x="5334000" y="1312068"/>
          <a:ext cx="2286000" cy="1749425"/>
        </a:xfrm>
        <a:prstGeom prst="roundRect">
          <a:avLst/>
        </a:prstGeom>
        <a:solidFill>
          <a:schemeClr val="accent1"/>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プランを体系的に</a:t>
          </a:r>
          <a:br>
            <a:rPr kumimoji="1" lang="ja-JP" altLang="en-US" sz="1800" kern="1200" dirty="0" smtClean="0"/>
          </a:br>
          <a:r>
            <a:rPr kumimoji="1" lang="ja-JP" altLang="en-US" sz="1800" kern="1200" dirty="0" smtClean="0"/>
            <a:t>テストする</a:t>
          </a:r>
          <a:endParaRPr kumimoji="1" lang="ja-JP" altLang="en-US" sz="1800" kern="1200" dirty="0"/>
        </a:p>
      </dsp:txBody>
      <dsp:txXfrm>
        <a:off x="5419400" y="1397468"/>
        <a:ext cx="2115200" cy="15786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3348" y="1747552"/>
          <a:ext cx="1464096" cy="878458"/>
        </a:xfrm>
        <a:prstGeom prst="roundRect">
          <a:avLst>
            <a:gd name="adj" fmla="val 10000"/>
          </a:avLst>
        </a:prstGeom>
        <a:solidFill>
          <a:srgbClr val="FF0000"/>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ja-JP" altLang="en-US" sz="1600" kern="1200" dirty="0" smtClean="0"/>
            <a:t>課題を理解する</a:t>
          </a:r>
          <a:endParaRPr kumimoji="1" lang="ja-JP" altLang="en-US" sz="1600" kern="1200" dirty="0"/>
        </a:p>
      </dsp:txBody>
      <dsp:txXfrm>
        <a:off x="29077" y="1773281"/>
        <a:ext cx="1412638" cy="827000"/>
      </dsp:txXfrm>
    </dsp:sp>
    <dsp:sp modelId="{5EBEFD47-05B3-CB4F-8BCD-BE9C5A20F687}">
      <dsp:nvSpPr>
        <dsp:cNvPr id="0" name=""/>
        <dsp:cNvSpPr/>
      </dsp:nvSpPr>
      <dsp:spPr>
        <a:xfrm>
          <a:off x="1613854" y="2005233"/>
          <a:ext cx="310388" cy="3630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a:off x="1613854" y="2077852"/>
        <a:ext cx="217272" cy="217857"/>
      </dsp:txXfrm>
    </dsp:sp>
    <dsp:sp modelId="{DE2FB80B-83A2-D945-AB88-6A30DC91D93A}">
      <dsp:nvSpPr>
        <dsp:cNvPr id="0" name=""/>
        <dsp:cNvSpPr/>
      </dsp:nvSpPr>
      <dsp:spPr>
        <a:xfrm>
          <a:off x="2053083" y="1747552"/>
          <a:ext cx="1464096" cy="878458"/>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ja-JP" altLang="en-US" sz="1600" kern="1200" dirty="0" smtClean="0"/>
            <a:t>ソリューションを</a:t>
          </a:r>
          <a:br>
            <a:rPr kumimoji="1" lang="ja-JP" altLang="en-US" sz="1600" kern="1200" dirty="0" smtClean="0"/>
          </a:br>
          <a:r>
            <a:rPr kumimoji="1" lang="ja-JP" altLang="en-US" sz="1600" kern="1200" dirty="0" smtClean="0"/>
            <a:t>決定する</a:t>
          </a:r>
          <a:endParaRPr kumimoji="1" lang="ja-JP" altLang="en-US" sz="1600" kern="1200" dirty="0"/>
        </a:p>
      </dsp:txBody>
      <dsp:txXfrm>
        <a:off x="2078812" y="1773281"/>
        <a:ext cx="1412638" cy="827000"/>
      </dsp:txXfrm>
    </dsp:sp>
    <dsp:sp modelId="{1AEF6284-B39F-F84C-9EC3-E63C76D07D6C}">
      <dsp:nvSpPr>
        <dsp:cNvPr id="0" name=""/>
        <dsp:cNvSpPr/>
      </dsp:nvSpPr>
      <dsp:spPr>
        <a:xfrm>
          <a:off x="3663590" y="2005233"/>
          <a:ext cx="310388" cy="3630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a:off x="3663590" y="2077852"/>
        <a:ext cx="217272" cy="217857"/>
      </dsp:txXfrm>
    </dsp:sp>
    <dsp:sp modelId="{CEB139AB-5066-DA41-AD2A-E3E7639FEE5F}">
      <dsp:nvSpPr>
        <dsp:cNvPr id="0" name=""/>
        <dsp:cNvSpPr/>
      </dsp:nvSpPr>
      <dsp:spPr>
        <a:xfrm>
          <a:off x="4102819" y="1747552"/>
          <a:ext cx="1464096" cy="878458"/>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ja-JP" altLang="en-US" sz="1600" kern="1200" dirty="0" smtClean="0"/>
            <a:t>定性的に</a:t>
          </a:r>
          <a:br>
            <a:rPr kumimoji="1" lang="ja-JP" altLang="en-US" sz="1600" kern="1200" dirty="0" smtClean="0"/>
          </a:br>
          <a:r>
            <a:rPr kumimoji="1" lang="ja-JP" altLang="en-US" sz="1600" kern="1200" dirty="0" smtClean="0"/>
            <a:t>検証する</a:t>
          </a:r>
          <a:endParaRPr kumimoji="1" lang="ja-JP" altLang="en-US" sz="1600" kern="1200" dirty="0"/>
        </a:p>
      </dsp:txBody>
      <dsp:txXfrm>
        <a:off x="4128548" y="1773281"/>
        <a:ext cx="1412638" cy="827000"/>
      </dsp:txXfrm>
    </dsp:sp>
    <dsp:sp modelId="{EBC1CCF1-776C-104F-845A-4E83F6C1EF8A}">
      <dsp:nvSpPr>
        <dsp:cNvPr id="0" name=""/>
        <dsp:cNvSpPr/>
      </dsp:nvSpPr>
      <dsp:spPr>
        <a:xfrm>
          <a:off x="5713325" y="2005233"/>
          <a:ext cx="310388" cy="3630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a:off x="5713325" y="2077852"/>
        <a:ext cx="217272" cy="217857"/>
      </dsp:txXfrm>
    </dsp:sp>
    <dsp:sp modelId="{AE9270A4-0384-834C-BFC7-20E66D40BBB0}">
      <dsp:nvSpPr>
        <dsp:cNvPr id="0" name=""/>
        <dsp:cNvSpPr/>
      </dsp:nvSpPr>
      <dsp:spPr>
        <a:xfrm>
          <a:off x="6152554" y="1747552"/>
          <a:ext cx="1464096" cy="878458"/>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ja-JP" altLang="en-US" sz="1600" kern="1200" dirty="0" smtClean="0"/>
            <a:t>定量的に</a:t>
          </a:r>
          <a:br>
            <a:rPr kumimoji="1" lang="ja-JP" altLang="en-US" sz="1600" kern="1200" dirty="0" smtClean="0"/>
          </a:br>
          <a:r>
            <a:rPr kumimoji="1" lang="ja-JP" altLang="en-US" sz="1600" kern="1200" dirty="0" smtClean="0"/>
            <a:t>検証する</a:t>
          </a:r>
          <a:endParaRPr kumimoji="1" lang="ja-JP" altLang="en-US" sz="1600" kern="1200" dirty="0"/>
        </a:p>
      </dsp:txBody>
      <dsp:txXfrm>
        <a:off x="6178283" y="1773281"/>
        <a:ext cx="1412638" cy="827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CA38B-2E14-5647-B6DA-481DFCA6C95C}">
      <dsp:nvSpPr>
        <dsp:cNvPr id="0" name=""/>
        <dsp:cNvSpPr/>
      </dsp:nvSpPr>
      <dsp:spPr>
        <a:xfrm rot="5400000">
          <a:off x="-169334" y="174618"/>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獲得</a:t>
          </a:r>
          <a:br>
            <a:rPr kumimoji="1" lang="ja-JP" altLang="en-US" sz="1200" kern="1200" dirty="0" smtClean="0"/>
          </a:br>
          <a:r>
            <a:rPr kumimoji="1" lang="en-US" altLang="ja-JP" sz="1200" kern="1200" dirty="0" smtClean="0"/>
            <a:t>(Acquisition)</a:t>
          </a:r>
          <a:endParaRPr kumimoji="1" lang="ja-JP" altLang="en-US" sz="1200" kern="1200" dirty="0"/>
        </a:p>
      </dsp:txBody>
      <dsp:txXfrm rot="-5400000">
        <a:off x="0" y="400397"/>
        <a:ext cx="790226" cy="338668"/>
      </dsp:txXfrm>
    </dsp:sp>
    <dsp:sp modelId="{E79654FF-B41E-C449-91E7-5E3183CD5359}">
      <dsp:nvSpPr>
        <dsp:cNvPr id="0" name=""/>
        <dsp:cNvSpPr/>
      </dsp:nvSpPr>
      <dsp:spPr>
        <a:xfrm rot="5400000">
          <a:off x="2439790" y="-1644279"/>
          <a:ext cx="734167"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ユーザーはどうやってあなたを見つけるか？</a:t>
          </a:r>
          <a:endParaRPr kumimoji="1" lang="ja-JP" altLang="en-US" sz="1400" kern="1200" dirty="0"/>
        </a:p>
      </dsp:txBody>
      <dsp:txXfrm rot="-5400000">
        <a:off x="790227" y="41123"/>
        <a:ext cx="3997456" cy="662489"/>
      </dsp:txXfrm>
    </dsp:sp>
    <dsp:sp modelId="{3602AFA2-F847-194D-9C2B-916057109157}">
      <dsp:nvSpPr>
        <dsp:cNvPr id="0" name=""/>
        <dsp:cNvSpPr/>
      </dsp:nvSpPr>
      <dsp:spPr>
        <a:xfrm rot="5400000">
          <a:off x="-169334" y="1186970"/>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活性化</a:t>
          </a:r>
          <a:r>
            <a:rPr kumimoji="1" lang="en-US" altLang="ja-JP" sz="1200" kern="1200" dirty="0" smtClean="0"/>
            <a:t/>
          </a:r>
          <a:br>
            <a:rPr kumimoji="1" lang="en-US" altLang="ja-JP" sz="1200" kern="1200" dirty="0" smtClean="0"/>
          </a:br>
          <a:r>
            <a:rPr kumimoji="1" lang="en-US" altLang="ja-JP" sz="1200" kern="1200" dirty="0" smtClean="0"/>
            <a:t>(Activation)</a:t>
          </a:r>
          <a:endParaRPr kumimoji="1" lang="ja-JP" altLang="en-US" sz="1200" kern="1200" dirty="0"/>
        </a:p>
      </dsp:txBody>
      <dsp:txXfrm rot="-5400000">
        <a:off x="0" y="1412749"/>
        <a:ext cx="790226" cy="338668"/>
      </dsp:txXfrm>
    </dsp:sp>
    <dsp:sp modelId="{D5D959C9-05FF-4F43-84E7-C8E144015A32}">
      <dsp:nvSpPr>
        <dsp:cNvPr id="0" name=""/>
        <dsp:cNvSpPr/>
      </dsp:nvSpPr>
      <dsp:spPr>
        <a:xfrm rot="5400000">
          <a:off x="2439983" y="-632120"/>
          <a:ext cx="733781"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ユーザーは最初の体験に満足したか？</a:t>
          </a:r>
          <a:endParaRPr kumimoji="1" lang="ja-JP" altLang="en-US" sz="1400" kern="1200" dirty="0"/>
        </a:p>
      </dsp:txBody>
      <dsp:txXfrm rot="-5400000">
        <a:off x="790226" y="1053457"/>
        <a:ext cx="3997475" cy="662141"/>
      </dsp:txXfrm>
    </dsp:sp>
    <dsp:sp modelId="{BDAEA0AE-AFCA-484C-AC4D-A7AC727713DE}">
      <dsp:nvSpPr>
        <dsp:cNvPr id="0" name=""/>
        <dsp:cNvSpPr/>
      </dsp:nvSpPr>
      <dsp:spPr>
        <a:xfrm rot="5400000">
          <a:off x="-169334" y="2199322"/>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定着</a:t>
          </a:r>
          <a:br>
            <a:rPr kumimoji="1" lang="ja-JP" altLang="en-US" sz="1200" kern="1200" dirty="0" smtClean="0"/>
          </a:br>
          <a:r>
            <a:rPr kumimoji="1" lang="en-US" altLang="ja-JP" sz="1200" kern="1200" dirty="0" smtClean="0"/>
            <a:t>(Retention)</a:t>
          </a:r>
          <a:endParaRPr kumimoji="1" lang="ja-JP" altLang="en-US" sz="1200" kern="1200" dirty="0"/>
        </a:p>
      </dsp:txBody>
      <dsp:txXfrm rot="-5400000">
        <a:off x="0" y="2425101"/>
        <a:ext cx="790226" cy="338668"/>
      </dsp:txXfrm>
    </dsp:sp>
    <dsp:sp modelId="{AFF56965-3EAC-C745-85D7-A3AE4DA6DA14}">
      <dsp:nvSpPr>
        <dsp:cNvPr id="0" name=""/>
        <dsp:cNvSpPr/>
      </dsp:nvSpPr>
      <dsp:spPr>
        <a:xfrm rot="5400000">
          <a:off x="2439983" y="380231"/>
          <a:ext cx="733781"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ユーザーは戻ってくるのか？</a:t>
          </a:r>
          <a:endParaRPr kumimoji="1" lang="ja-JP" altLang="en-US" sz="1400" kern="1200" dirty="0"/>
        </a:p>
      </dsp:txBody>
      <dsp:txXfrm rot="-5400000">
        <a:off x="790226" y="2065808"/>
        <a:ext cx="3997475" cy="662141"/>
      </dsp:txXfrm>
    </dsp:sp>
    <dsp:sp modelId="{D2C86A30-8D45-394F-A8F1-E520FE6514DB}">
      <dsp:nvSpPr>
        <dsp:cNvPr id="0" name=""/>
        <dsp:cNvSpPr/>
      </dsp:nvSpPr>
      <dsp:spPr>
        <a:xfrm rot="5400000">
          <a:off x="-169334" y="3211674"/>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収益</a:t>
          </a:r>
          <a:br>
            <a:rPr kumimoji="1" lang="ja-JP" altLang="en-US" sz="1200" kern="1200" dirty="0" smtClean="0"/>
          </a:br>
          <a:r>
            <a:rPr kumimoji="1" lang="en-US" altLang="ja-JP" sz="1200" kern="1200" dirty="0" smtClean="0"/>
            <a:t>(Revenue)</a:t>
          </a:r>
          <a:endParaRPr kumimoji="1" lang="ja-JP" altLang="en-US" sz="1200" kern="1200" dirty="0"/>
        </a:p>
      </dsp:txBody>
      <dsp:txXfrm rot="-5400000">
        <a:off x="0" y="3437453"/>
        <a:ext cx="790226" cy="338668"/>
      </dsp:txXfrm>
    </dsp:sp>
    <dsp:sp modelId="{D1AB748E-7824-E346-99A8-2BA486069651}">
      <dsp:nvSpPr>
        <dsp:cNvPr id="0" name=""/>
        <dsp:cNvSpPr/>
      </dsp:nvSpPr>
      <dsp:spPr>
        <a:xfrm rot="5400000">
          <a:off x="2439983" y="1392583"/>
          <a:ext cx="733781"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どうやってお金を儲けるのか？</a:t>
          </a:r>
          <a:endParaRPr kumimoji="1" lang="ja-JP" altLang="en-US" sz="1400" kern="1200" dirty="0"/>
        </a:p>
      </dsp:txBody>
      <dsp:txXfrm rot="-5400000">
        <a:off x="790226" y="3078160"/>
        <a:ext cx="3997475" cy="662141"/>
      </dsp:txXfrm>
    </dsp:sp>
    <dsp:sp modelId="{9C7BE4FC-DF9E-D146-AF8B-9BFABB706B9E}">
      <dsp:nvSpPr>
        <dsp:cNvPr id="0" name=""/>
        <dsp:cNvSpPr/>
      </dsp:nvSpPr>
      <dsp:spPr>
        <a:xfrm rot="5400000">
          <a:off x="-169334" y="4224026"/>
          <a:ext cx="1128894" cy="790226"/>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紹介</a:t>
          </a:r>
          <a:br>
            <a:rPr kumimoji="1" lang="ja-JP" altLang="en-US" sz="1200" kern="1200" dirty="0" smtClean="0"/>
          </a:br>
          <a:r>
            <a:rPr kumimoji="1" lang="en-US" altLang="ja-JP" sz="1200" kern="1200" dirty="0" smtClean="0"/>
            <a:t>(Referral)</a:t>
          </a:r>
          <a:endParaRPr kumimoji="1" lang="ja-JP" altLang="en-US" sz="1200" kern="1200" dirty="0"/>
        </a:p>
      </dsp:txBody>
      <dsp:txXfrm rot="-5400000">
        <a:off x="0" y="4449805"/>
        <a:ext cx="790226" cy="338668"/>
      </dsp:txXfrm>
    </dsp:sp>
    <dsp:sp modelId="{CA5FBA82-9202-2D4D-9F02-DF39A39F0C21}">
      <dsp:nvSpPr>
        <dsp:cNvPr id="0" name=""/>
        <dsp:cNvSpPr/>
      </dsp:nvSpPr>
      <dsp:spPr>
        <a:xfrm rot="5400000">
          <a:off x="2439983" y="2404935"/>
          <a:ext cx="733781" cy="4033295"/>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ユーザーは他のユーザーに紹介してくれるのか？</a:t>
          </a:r>
          <a:endParaRPr kumimoji="1" lang="ja-JP" altLang="en-US" sz="1400" kern="1200" dirty="0"/>
        </a:p>
      </dsp:txBody>
      <dsp:txXfrm rot="-5400000">
        <a:off x="790226" y="4090512"/>
        <a:ext cx="3997475" cy="6621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0A51E-B85B-1C44-A658-BEEA36A14F8B}">
      <dsp:nvSpPr>
        <dsp:cNvPr id="0" name=""/>
        <dsp:cNvSpPr/>
      </dsp:nvSpPr>
      <dsp:spPr>
        <a:xfrm>
          <a:off x="788381" y="390468"/>
          <a:ext cx="2881055" cy="100055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F6B89-61D4-8440-A203-9FA9F63F8F0E}">
      <dsp:nvSpPr>
        <dsp:cNvPr id="0" name=""/>
        <dsp:cNvSpPr/>
      </dsp:nvSpPr>
      <dsp:spPr>
        <a:xfrm>
          <a:off x="1954204" y="2840482"/>
          <a:ext cx="558344" cy="357340"/>
        </a:xfrm>
        <a:prstGeom prst="downArrow">
          <a:avLst/>
        </a:prstGeom>
        <a:solidFill>
          <a:schemeClr val="accent1">
            <a:tint val="60000"/>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dsp:style>
    </dsp:sp>
    <dsp:sp modelId="{F4BC8DBF-CC1B-4C49-B939-867B36F3E2CB}">
      <dsp:nvSpPr>
        <dsp:cNvPr id="0" name=""/>
        <dsp:cNvSpPr/>
      </dsp:nvSpPr>
      <dsp:spPr>
        <a:xfrm>
          <a:off x="893350" y="3126354"/>
          <a:ext cx="2680051" cy="67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kumimoji="1" lang="ja-JP" altLang="en-US" sz="2300" kern="1200" dirty="0" smtClean="0"/>
            <a:t>コンバージョン</a:t>
          </a:r>
          <a:endParaRPr kumimoji="1" lang="ja-JP" altLang="en-US" sz="2300" kern="1200" dirty="0"/>
        </a:p>
      </dsp:txBody>
      <dsp:txXfrm>
        <a:off x="893350" y="3126354"/>
        <a:ext cx="2680051" cy="670012"/>
      </dsp:txXfrm>
    </dsp:sp>
    <dsp:sp modelId="{1DD00911-0797-094A-AFB0-B71944B59457}">
      <dsp:nvSpPr>
        <dsp:cNvPr id="0" name=""/>
        <dsp:cNvSpPr/>
      </dsp:nvSpPr>
      <dsp:spPr>
        <a:xfrm>
          <a:off x="1835835" y="1468295"/>
          <a:ext cx="1005019" cy="1005019"/>
        </a:xfrm>
        <a:prstGeom prst="ellipse">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kumimoji="1" lang="ja-JP" altLang="en-US" sz="2500" kern="1200" dirty="0" smtClean="0"/>
            <a:t>指標</a:t>
          </a:r>
          <a:endParaRPr kumimoji="1" lang="ja-JP" altLang="en-US" sz="2500" kern="1200" dirty="0"/>
        </a:p>
      </dsp:txBody>
      <dsp:txXfrm>
        <a:off x="1983017" y="1615477"/>
        <a:ext cx="710655" cy="710655"/>
      </dsp:txXfrm>
    </dsp:sp>
    <dsp:sp modelId="{EA2AA668-FE0E-2845-B20F-0D47B74E2A76}">
      <dsp:nvSpPr>
        <dsp:cNvPr id="0" name=""/>
        <dsp:cNvSpPr/>
      </dsp:nvSpPr>
      <dsp:spPr>
        <a:xfrm>
          <a:off x="1116688" y="714307"/>
          <a:ext cx="1005019" cy="1005019"/>
        </a:xfrm>
        <a:prstGeom prst="ellipse">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kumimoji="1" lang="ja-JP" altLang="en-US" sz="2500" kern="1200" dirty="0" smtClean="0"/>
            <a:t>指標</a:t>
          </a:r>
          <a:endParaRPr kumimoji="1" lang="ja-JP" altLang="en-US" sz="2500" kern="1200" dirty="0"/>
        </a:p>
      </dsp:txBody>
      <dsp:txXfrm>
        <a:off x="1263870" y="861489"/>
        <a:ext cx="710655" cy="710655"/>
      </dsp:txXfrm>
    </dsp:sp>
    <dsp:sp modelId="{49765ACD-28C6-F246-B48D-716F87F8CAB2}">
      <dsp:nvSpPr>
        <dsp:cNvPr id="0" name=""/>
        <dsp:cNvSpPr/>
      </dsp:nvSpPr>
      <dsp:spPr>
        <a:xfrm>
          <a:off x="2144041" y="471316"/>
          <a:ext cx="1005019" cy="1005019"/>
        </a:xfrm>
        <a:prstGeom prst="ellipse">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kumimoji="1" lang="ja-JP" altLang="en-US" sz="2500" kern="1200" dirty="0" smtClean="0"/>
            <a:t>指標</a:t>
          </a:r>
          <a:endParaRPr kumimoji="1" lang="ja-JP" altLang="en-US" sz="2500" kern="1200" dirty="0"/>
        </a:p>
      </dsp:txBody>
      <dsp:txXfrm>
        <a:off x="2291223" y="618498"/>
        <a:ext cx="710655" cy="710655"/>
      </dsp:txXfrm>
    </dsp:sp>
    <dsp:sp modelId="{2B2EE65B-F419-5747-8F2D-194AABD26245}">
      <dsp:nvSpPr>
        <dsp:cNvPr id="0" name=""/>
        <dsp:cNvSpPr/>
      </dsp:nvSpPr>
      <dsp:spPr>
        <a:xfrm>
          <a:off x="670012" y="267632"/>
          <a:ext cx="3126727" cy="2501381"/>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E811-75E0-224A-BDF6-531C9057E07D}">
      <dsp:nvSpPr>
        <dsp:cNvPr id="0" name=""/>
        <dsp:cNvSpPr/>
      </dsp:nvSpPr>
      <dsp:spPr>
        <a:xfrm>
          <a:off x="571499" y="0"/>
          <a:ext cx="6477000" cy="4373563"/>
        </a:xfrm>
        <a:prstGeom prst="rightArrow">
          <a:avLst/>
        </a:prstGeom>
        <a:solidFill>
          <a:schemeClr val="accent1">
            <a:tint val="40000"/>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1">
          <a:scrgbClr r="0" g="0" b="0"/>
        </a:fillRef>
        <a:effectRef idx="2">
          <a:scrgbClr r="0" g="0" b="0"/>
        </a:effectRef>
        <a:fontRef idx="minor"/>
      </dsp:style>
    </dsp:sp>
    <dsp:sp modelId="{23163C8A-EBF0-1E47-96E2-2D511B046E95}">
      <dsp:nvSpPr>
        <dsp:cNvPr id="0" name=""/>
        <dsp:cNvSpPr/>
      </dsp:nvSpPr>
      <dsp:spPr>
        <a:xfrm>
          <a:off x="0" y="1312068"/>
          <a:ext cx="2286000" cy="1749425"/>
        </a:xfrm>
        <a:prstGeom prst="roundRect">
          <a:avLst/>
        </a:prstGeom>
        <a:solidFill>
          <a:srgbClr val="008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a:t>
          </a:r>
          <a:r>
            <a:rPr kumimoji="1" lang="en-US" altLang="ja-JP" sz="1800" kern="1200" dirty="0" smtClean="0"/>
            <a:t>A</a:t>
          </a:r>
          <a:r>
            <a:rPr kumimoji="1" lang="ja-JP" altLang="en-US" sz="1800" kern="1200" dirty="0" smtClean="0"/>
            <a:t>を文書化する</a:t>
          </a:r>
          <a:endParaRPr kumimoji="1" lang="ja-JP" altLang="en-US" sz="1800" kern="1200" dirty="0"/>
        </a:p>
      </dsp:txBody>
      <dsp:txXfrm>
        <a:off x="85400" y="1397468"/>
        <a:ext cx="2115200" cy="1578625"/>
      </dsp:txXfrm>
    </dsp:sp>
    <dsp:sp modelId="{403A10D7-E03C-C843-982D-833CF5D40ADE}">
      <dsp:nvSpPr>
        <dsp:cNvPr id="0" name=""/>
        <dsp:cNvSpPr/>
      </dsp:nvSpPr>
      <dsp:spPr>
        <a:xfrm>
          <a:off x="2667000" y="1312068"/>
          <a:ext cx="2286000" cy="1749425"/>
        </a:xfrm>
        <a:prstGeom prst="roundRect">
          <a:avLst/>
        </a:prstGeom>
        <a:solidFill>
          <a:srgbClr val="FF0000"/>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プランで最も</a:t>
          </a:r>
          <a:r>
            <a:rPr kumimoji="1" lang="ja-JP" altLang="en-US" sz="1800" kern="1200" smtClean="0"/>
            <a:t>リスクの</a:t>
          </a:r>
          <a:br>
            <a:rPr kumimoji="1" lang="ja-JP" altLang="en-US" sz="1800" kern="1200" smtClean="0"/>
          </a:br>
          <a:r>
            <a:rPr kumimoji="1" lang="ja-JP" altLang="en-US" sz="1800" kern="1200" smtClean="0"/>
            <a:t>高い</a:t>
          </a:r>
          <a:r>
            <a:rPr kumimoji="1" lang="ja-JP" altLang="en-US" sz="1800" kern="1200" dirty="0" smtClean="0"/>
            <a:t>部分をみつける</a:t>
          </a:r>
          <a:endParaRPr kumimoji="1" lang="ja-JP" altLang="en-US" sz="1800" kern="1200" dirty="0"/>
        </a:p>
      </dsp:txBody>
      <dsp:txXfrm>
        <a:off x="2752400" y="1397468"/>
        <a:ext cx="2115200" cy="1578625"/>
      </dsp:txXfrm>
    </dsp:sp>
    <dsp:sp modelId="{1F92BC01-536A-2945-BC61-A584626B3A03}">
      <dsp:nvSpPr>
        <dsp:cNvPr id="0" name=""/>
        <dsp:cNvSpPr/>
      </dsp:nvSpPr>
      <dsp:spPr>
        <a:xfrm>
          <a:off x="5334000" y="1312068"/>
          <a:ext cx="2286000" cy="1749425"/>
        </a:xfrm>
        <a:prstGeom prst="roundRect">
          <a:avLst/>
        </a:prstGeom>
        <a:solidFill>
          <a:schemeClr val="accent1"/>
        </a:solidFill>
        <a:ln w="4127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プランを体系的に</a:t>
          </a:r>
          <a:br>
            <a:rPr kumimoji="1" lang="ja-JP" altLang="en-US" sz="1800" kern="1200" dirty="0" smtClean="0"/>
          </a:br>
          <a:r>
            <a:rPr kumimoji="1" lang="ja-JP" altLang="en-US" sz="1800" kern="1200" dirty="0" smtClean="0"/>
            <a:t>テストする</a:t>
          </a:r>
          <a:endParaRPr kumimoji="1" lang="ja-JP" altLang="en-US" sz="1800" kern="1200" dirty="0"/>
        </a:p>
      </dsp:txBody>
      <dsp:txXfrm>
        <a:off x="5419400" y="1397468"/>
        <a:ext cx="2115200" cy="15786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EC25B-C257-0D43-904F-107784AE7AA9}">
      <dsp:nvSpPr>
        <dsp:cNvPr id="0" name=""/>
        <dsp:cNvSpPr/>
      </dsp:nvSpPr>
      <dsp:spPr>
        <a:xfrm>
          <a:off x="3348" y="1747552"/>
          <a:ext cx="1464096" cy="878458"/>
        </a:xfrm>
        <a:prstGeom prst="roundRect">
          <a:avLst>
            <a:gd name="adj" fmla="val 10000"/>
          </a:avLst>
        </a:prstGeom>
        <a:solidFill>
          <a:srgbClr val="FF0000"/>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ja-JP" altLang="en-US" sz="1600" kern="1200" dirty="0" smtClean="0"/>
            <a:t>課題を理解する</a:t>
          </a:r>
          <a:endParaRPr kumimoji="1" lang="ja-JP" altLang="en-US" sz="1600" kern="1200" dirty="0"/>
        </a:p>
      </dsp:txBody>
      <dsp:txXfrm>
        <a:off x="29077" y="1773281"/>
        <a:ext cx="1412638" cy="827000"/>
      </dsp:txXfrm>
    </dsp:sp>
    <dsp:sp modelId="{5EBEFD47-05B3-CB4F-8BCD-BE9C5A20F687}">
      <dsp:nvSpPr>
        <dsp:cNvPr id="0" name=""/>
        <dsp:cNvSpPr/>
      </dsp:nvSpPr>
      <dsp:spPr>
        <a:xfrm>
          <a:off x="1613854" y="2005233"/>
          <a:ext cx="310388" cy="3630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a:off x="1613854" y="2077852"/>
        <a:ext cx="217272" cy="217857"/>
      </dsp:txXfrm>
    </dsp:sp>
    <dsp:sp modelId="{DE2FB80B-83A2-D945-AB88-6A30DC91D93A}">
      <dsp:nvSpPr>
        <dsp:cNvPr id="0" name=""/>
        <dsp:cNvSpPr/>
      </dsp:nvSpPr>
      <dsp:spPr>
        <a:xfrm>
          <a:off x="2053083" y="1747552"/>
          <a:ext cx="1464096" cy="878458"/>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ja-JP" altLang="en-US" sz="1600" kern="1200" dirty="0" smtClean="0"/>
            <a:t>ソリューションを</a:t>
          </a:r>
          <a:br>
            <a:rPr kumimoji="1" lang="ja-JP" altLang="en-US" sz="1600" kern="1200" dirty="0" smtClean="0"/>
          </a:br>
          <a:r>
            <a:rPr kumimoji="1" lang="ja-JP" altLang="en-US" sz="1600" kern="1200" dirty="0" smtClean="0"/>
            <a:t>決定する</a:t>
          </a:r>
          <a:endParaRPr kumimoji="1" lang="ja-JP" altLang="en-US" sz="1600" kern="1200" dirty="0"/>
        </a:p>
      </dsp:txBody>
      <dsp:txXfrm>
        <a:off x="2078812" y="1773281"/>
        <a:ext cx="1412638" cy="827000"/>
      </dsp:txXfrm>
    </dsp:sp>
    <dsp:sp modelId="{1AEF6284-B39F-F84C-9EC3-E63C76D07D6C}">
      <dsp:nvSpPr>
        <dsp:cNvPr id="0" name=""/>
        <dsp:cNvSpPr/>
      </dsp:nvSpPr>
      <dsp:spPr>
        <a:xfrm>
          <a:off x="3663590" y="2005233"/>
          <a:ext cx="310388" cy="3630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a:off x="3663590" y="2077852"/>
        <a:ext cx="217272" cy="217857"/>
      </dsp:txXfrm>
    </dsp:sp>
    <dsp:sp modelId="{CEB139AB-5066-DA41-AD2A-E3E7639FEE5F}">
      <dsp:nvSpPr>
        <dsp:cNvPr id="0" name=""/>
        <dsp:cNvSpPr/>
      </dsp:nvSpPr>
      <dsp:spPr>
        <a:xfrm>
          <a:off x="4102819" y="1747552"/>
          <a:ext cx="1464096" cy="878458"/>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ja-JP" altLang="en-US" sz="1600" kern="1200" dirty="0" smtClean="0"/>
            <a:t>定性的に</a:t>
          </a:r>
          <a:br>
            <a:rPr kumimoji="1" lang="ja-JP" altLang="en-US" sz="1600" kern="1200" dirty="0" smtClean="0"/>
          </a:br>
          <a:r>
            <a:rPr kumimoji="1" lang="ja-JP" altLang="en-US" sz="1600" kern="1200" dirty="0" smtClean="0"/>
            <a:t>検証する</a:t>
          </a:r>
          <a:endParaRPr kumimoji="1" lang="ja-JP" altLang="en-US" sz="1600" kern="1200" dirty="0"/>
        </a:p>
      </dsp:txBody>
      <dsp:txXfrm>
        <a:off x="4128548" y="1773281"/>
        <a:ext cx="1412638" cy="827000"/>
      </dsp:txXfrm>
    </dsp:sp>
    <dsp:sp modelId="{EBC1CCF1-776C-104F-845A-4E83F6C1EF8A}">
      <dsp:nvSpPr>
        <dsp:cNvPr id="0" name=""/>
        <dsp:cNvSpPr/>
      </dsp:nvSpPr>
      <dsp:spPr>
        <a:xfrm>
          <a:off x="5713325" y="2005233"/>
          <a:ext cx="310388" cy="3630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a:off x="5713325" y="2077852"/>
        <a:ext cx="217272" cy="217857"/>
      </dsp:txXfrm>
    </dsp:sp>
    <dsp:sp modelId="{AE9270A4-0384-834C-BFC7-20E66D40BBB0}">
      <dsp:nvSpPr>
        <dsp:cNvPr id="0" name=""/>
        <dsp:cNvSpPr/>
      </dsp:nvSpPr>
      <dsp:spPr>
        <a:xfrm>
          <a:off x="6152554" y="1747552"/>
          <a:ext cx="1464096" cy="878458"/>
        </a:xfrm>
        <a:prstGeom prst="roundRect">
          <a:avLst>
            <a:gd name="adj" fmla="val 10000"/>
          </a:avLst>
        </a:prstGeom>
        <a:solidFill>
          <a:schemeClr val="accent1">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ja-JP" altLang="en-US" sz="1600" kern="1200" dirty="0" smtClean="0"/>
            <a:t>定量的に</a:t>
          </a:r>
          <a:br>
            <a:rPr kumimoji="1" lang="ja-JP" altLang="en-US" sz="1600" kern="1200" dirty="0" smtClean="0"/>
          </a:br>
          <a:r>
            <a:rPr kumimoji="1" lang="ja-JP" altLang="en-US" sz="1600" kern="1200" dirty="0" smtClean="0"/>
            <a:t>検証する</a:t>
          </a:r>
          <a:endParaRPr kumimoji="1" lang="ja-JP" altLang="en-US" sz="1600" kern="1200" dirty="0"/>
        </a:p>
      </dsp:txBody>
      <dsp:txXfrm>
        <a:off x="6178283" y="1773281"/>
        <a:ext cx="1412638" cy="827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3909DF-951B-2645-8EE8-BB33E1869998}" type="datetimeFigureOut">
              <a:rPr kumimoji="1" lang="ja-JP" altLang="en-US" smtClean="0"/>
              <a:t>2014/06/06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2E646E-C7E7-BF40-961F-03F5C4175611}" type="slidenum">
              <a:rPr kumimoji="1" lang="ja-JP" altLang="en-US" smtClean="0"/>
              <a:t>‹#›</a:t>
            </a:fld>
            <a:endParaRPr kumimoji="1" lang="ja-JP" altLang="en-US"/>
          </a:p>
        </p:txBody>
      </p:sp>
    </p:spTree>
    <p:extLst>
      <p:ext uri="{BB962C8B-B14F-4D97-AF65-F5344CB8AC3E}">
        <p14:creationId xmlns:p14="http://schemas.microsoft.com/office/powerpoint/2010/main" val="398644800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可能性のあるビジネスモデルが複数できたら、次は優先順位をつける。</a:t>
            </a:r>
          </a:p>
          <a:p>
            <a:r>
              <a:rPr lang="ja-JP" altLang="en-US" dirty="0" smtClean="0"/>
              <a:t>リスクの優先順位を間違えるのは最もムダなこと。</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25</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42</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26</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27</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28</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初期の学習は反復的かつ定性的なので、仮説の検証には時間がかかる。また、顧客セグメントが広すぎたり狭すぎたり、場合によっては間違った顧客セグメントをターゲットにしていることもある。 なのでまずリスクに優先順位をつけて、他のビジネスモデルの可能性を顧客以外の誰か（アドバイザーなど）と一緒にブレインストーミングする。「正しい」アドバイザーとは、「プラン全体」のリスクを特定してくれたり、モデルの改良やダメ出しを手伝ってくれるような人。「アドバイザー」に厳密な定義はない。</a:t>
            </a:r>
            <a:endParaRPr lang="en-US" altLang="ja-JP" dirty="0" smtClean="0"/>
          </a:p>
          <a:p>
            <a:endParaRPr lang="en-US" altLang="ja-JP" dirty="0" smtClean="0"/>
          </a:p>
          <a:p>
            <a:pPr marL="0" indent="0">
              <a:buFont typeface="Arial"/>
              <a:buNone/>
            </a:pPr>
            <a:r>
              <a:rPr lang="ja-JP" altLang="en-US" b="0" dirty="0" smtClean="0"/>
              <a:t>既存の代替品から競合他社を特定し、ソリューションの価格を設定する。</a:t>
            </a:r>
          </a:p>
          <a:p>
            <a:pPr marL="0" indent="0">
              <a:buFont typeface="Arial"/>
              <a:buNone/>
            </a:pPr>
            <a:r>
              <a:rPr lang="ja-JP" altLang="en-US" b="0" dirty="0" smtClean="0"/>
              <a:t>顧客の声を聞いて、価格をテストする（口約束）。</a:t>
            </a:r>
          </a:p>
          <a:p>
            <a:pPr marL="0" indent="0">
              <a:buFont typeface="Arial"/>
              <a:buNone/>
            </a:pPr>
            <a:r>
              <a:rPr lang="ja-JP" altLang="en-US" b="0" dirty="0" smtClean="0"/>
              <a:t>顧客の行動を見て、価格をテストする。</a:t>
            </a:r>
          </a:p>
          <a:p>
            <a:pPr marL="0" indent="0">
              <a:buFont typeface="Arial"/>
              <a:buNone/>
            </a:pPr>
            <a:r>
              <a:rPr lang="ja-JP" altLang="en-US" b="0" dirty="0" smtClean="0"/>
              <a:t>ビジネスモデルがうまくいくように、コスト構造を最適化する。</a:t>
            </a:r>
          </a:p>
          <a:p>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29</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近しい人から始める。</a:t>
            </a:r>
          </a:p>
          <a:p>
            <a:r>
              <a:rPr lang="ja-JP" altLang="en-US" dirty="0" smtClean="0"/>
              <a:t>紹介をお願いする。</a:t>
            </a:r>
          </a:p>
          <a:p>
            <a:r>
              <a:rPr lang="ja-JP" altLang="en-US" dirty="0" smtClean="0"/>
              <a:t>地元で探す。</a:t>
            </a:r>
          </a:p>
          <a:p>
            <a:r>
              <a:rPr lang="ja-JP" altLang="en-US" dirty="0" smtClean="0"/>
              <a:t>予告ページで探す。</a:t>
            </a:r>
          </a:p>
          <a:p>
            <a:r>
              <a:rPr lang="ja-JP" altLang="en-US" dirty="0" smtClean="0"/>
              <a:t>予告ページでメールアドレスを登録してもらう。</a:t>
            </a:r>
          </a:p>
          <a:p>
            <a:r>
              <a:rPr lang="ja-JP" altLang="en-US" dirty="0" smtClean="0"/>
              <a:t>何らかの形でお返しをする。</a:t>
            </a:r>
          </a:p>
          <a:p>
            <a:r>
              <a:rPr lang="ja-JP" altLang="en-US" dirty="0" smtClean="0"/>
              <a:t>電話・メール・</a:t>
            </a:r>
            <a:r>
              <a:rPr lang="en-US" altLang="ja-JP" dirty="0" smtClean="0"/>
              <a:t>LinkedIn</a:t>
            </a:r>
            <a:r>
              <a:rPr lang="ja-JP" altLang="en-US" dirty="0" smtClean="0"/>
              <a:t>を使って依頼する。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31</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近しい人から始める。</a:t>
            </a:r>
          </a:p>
          <a:p>
            <a:r>
              <a:rPr lang="ja-JP" altLang="en-US" dirty="0" smtClean="0"/>
              <a:t>紹介をお願いする。</a:t>
            </a:r>
          </a:p>
          <a:p>
            <a:r>
              <a:rPr lang="ja-JP" altLang="en-US" dirty="0" smtClean="0"/>
              <a:t>地元で探す。</a:t>
            </a:r>
          </a:p>
          <a:p>
            <a:r>
              <a:rPr lang="ja-JP" altLang="en-US" dirty="0" smtClean="0"/>
              <a:t>予告ページで探す。</a:t>
            </a:r>
          </a:p>
          <a:p>
            <a:r>
              <a:rPr lang="ja-JP" altLang="en-US" dirty="0" smtClean="0"/>
              <a:t>予告ページでメールアドレスを登録してもらう。</a:t>
            </a:r>
          </a:p>
          <a:p>
            <a:r>
              <a:rPr lang="ja-JP" altLang="en-US" dirty="0" smtClean="0"/>
              <a:t>何らかの形でお返しをする。</a:t>
            </a:r>
          </a:p>
          <a:p>
            <a:r>
              <a:rPr lang="ja-JP" altLang="en-US" dirty="0" smtClean="0"/>
              <a:t>電話・メール・</a:t>
            </a:r>
            <a:r>
              <a:rPr lang="en-US" altLang="ja-JP" dirty="0" smtClean="0"/>
              <a:t>LinkedIn</a:t>
            </a:r>
            <a:r>
              <a:rPr lang="ja-JP" altLang="en-US" smtClean="0"/>
              <a:t>を使って依頼する。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32</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近しい人から始める。</a:t>
            </a:r>
          </a:p>
          <a:p>
            <a:r>
              <a:rPr lang="ja-JP" altLang="en-US" dirty="0" smtClean="0"/>
              <a:t>紹介をお願いする。</a:t>
            </a:r>
          </a:p>
          <a:p>
            <a:r>
              <a:rPr lang="ja-JP" altLang="en-US" dirty="0" smtClean="0"/>
              <a:t>地元で探す。</a:t>
            </a:r>
          </a:p>
          <a:p>
            <a:r>
              <a:rPr lang="ja-JP" altLang="en-US" dirty="0" smtClean="0"/>
              <a:t>予告ページで探す。</a:t>
            </a:r>
          </a:p>
          <a:p>
            <a:r>
              <a:rPr lang="ja-JP" altLang="en-US" dirty="0" smtClean="0"/>
              <a:t>予告ページでメールアドレスを登録してもらう。</a:t>
            </a:r>
          </a:p>
          <a:p>
            <a:r>
              <a:rPr lang="ja-JP" altLang="en-US" dirty="0" smtClean="0"/>
              <a:t>何らかの形でお返しをする。</a:t>
            </a:r>
          </a:p>
          <a:p>
            <a:r>
              <a:rPr lang="ja-JP" altLang="en-US" dirty="0" smtClean="0"/>
              <a:t>電話・メール・</a:t>
            </a:r>
            <a:r>
              <a:rPr lang="en-US" altLang="ja-JP" dirty="0" smtClean="0"/>
              <a:t>LinkedIn</a:t>
            </a:r>
            <a:r>
              <a:rPr lang="ja-JP" altLang="en-US" smtClean="0"/>
              <a:t>を使って依頼する。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33</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12E646E-C7E7-BF40-961F-03F5C4175611}" type="slidenum">
              <a:rPr kumimoji="1" lang="ja-JP" altLang="en-US" smtClean="0"/>
              <a:t>34</a:t>
            </a:fld>
            <a:endParaRPr kumimoji="1" lang="ja-JP" altLang="en-US"/>
          </a:p>
        </p:txBody>
      </p:sp>
    </p:spTree>
    <p:extLst>
      <p:ext uri="{BB962C8B-B14F-4D97-AF65-F5344CB8AC3E}">
        <p14:creationId xmlns:p14="http://schemas.microsoft.com/office/powerpoint/2010/main" val="341393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8" name="Slide Number Placeholder 7"/>
          <p:cNvSpPr>
            <a:spLocks noGrp="1"/>
          </p:cNvSpPr>
          <p:nvPr>
            <p:ph type="sldNum" sz="quarter" idx="11"/>
          </p:nvPr>
        </p:nvSpPr>
        <p:spPr/>
        <p:txBody>
          <a:bodyPr/>
          <a:lstStyle/>
          <a:p>
            <a:fld id="{60783ADF-A157-A149-871F-597A68A734F5}"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0783ADF-A157-A149-871F-597A68A734F5}"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5AED156-8DAD-4F45-95B1-82F445AB9DD4}" type="datetimeFigureOut">
              <a:rPr kumimoji="1" lang="ja-JP" altLang="en-US" smtClean="0"/>
              <a:t>2014/06/06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0783ADF-A157-A149-871F-597A68A734F5}"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5AED156-8DAD-4F45-95B1-82F445AB9DD4}" type="datetimeFigureOut">
              <a:rPr kumimoji="1" lang="ja-JP" altLang="en-US" smtClean="0"/>
              <a:t>2014/06/06</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0783ADF-A157-A149-871F-597A68A734F5}"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businessmodelgeneration.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2works" TargetMode="External"/><Relationship Id="rId4" Type="http://schemas.openxmlformats.org/officeDocument/2006/relationships/hyperlink" Target="https://twitter.com/k2works"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diagramData" Target="../diagrams/data7.xml"/><Relationship Id="rId8" Type="http://schemas.openxmlformats.org/officeDocument/2006/relationships/diagramLayout" Target="../diagrams/layout7.xml"/><Relationship Id="rId9" Type="http://schemas.openxmlformats.org/officeDocument/2006/relationships/diagramQuickStyle" Target="../diagrams/quickStyle7.xml"/><Relationship Id="rId10" Type="http://schemas.openxmlformats.org/officeDocument/2006/relationships/diagramColors" Target="../diagrams/colors7.xml"/><Relationship Id="rId11"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lideshare.net/kakimomokuri/lt-01" TargetMode="Externa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lideshare.net/kakimomokuri/lt-02"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lideshare.net/kakimomokuri/lt-03-3427568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実践リーンスタートアップ</a:t>
            </a:r>
            <a:endParaRPr kumimoji="1" lang="ja-JP" altLang="en-US" dirty="0"/>
          </a:p>
        </p:txBody>
      </p:sp>
      <p:sp>
        <p:nvSpPr>
          <p:cNvPr id="3" name="サブタイトル 2"/>
          <p:cNvSpPr>
            <a:spLocks noGrp="1"/>
          </p:cNvSpPr>
          <p:nvPr>
            <p:ph type="subTitle" idx="1"/>
          </p:nvPr>
        </p:nvSpPr>
        <p:spPr/>
        <p:txBody>
          <a:bodyPr>
            <a:normAutofit lnSpcReduction="10000"/>
          </a:bodyPr>
          <a:lstStyle/>
          <a:p>
            <a:r>
              <a:rPr lang="en-US" altLang="ja-JP" dirty="0"/>
              <a:t>2014/04/05</a:t>
            </a:r>
          </a:p>
          <a:p>
            <a:r>
              <a:rPr lang="en-US" altLang="ja-JP" dirty="0"/>
              <a:t>LT</a:t>
            </a:r>
            <a:r>
              <a:rPr lang="ja-JP" altLang="en-US" dirty="0"/>
              <a:t>駆動開発</a:t>
            </a:r>
            <a:r>
              <a:rPr lang="en-US" altLang="ja-JP" dirty="0" smtClean="0"/>
              <a:t>0</a:t>
            </a:r>
            <a:r>
              <a:rPr lang="en-US" altLang="ja-JP" dirty="0"/>
              <a:t>4</a:t>
            </a:r>
            <a:endParaRPr lang="ja-JP" altLang="en-US" dirty="0"/>
          </a:p>
          <a:p>
            <a:endParaRPr kumimoji="1" lang="ja-JP" altLang="en-US" dirty="0"/>
          </a:p>
        </p:txBody>
      </p:sp>
    </p:spTree>
    <p:extLst>
      <p:ext uri="{BB962C8B-B14F-4D97-AF65-F5344CB8AC3E}">
        <p14:creationId xmlns:p14="http://schemas.microsoft.com/office/powerpoint/2010/main" val="323213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プラン</a:t>
            </a:r>
            <a:r>
              <a:rPr lang="en-US" altLang="ja-JP" dirty="0"/>
              <a:t>A</a:t>
            </a:r>
            <a:r>
              <a:rPr lang="ja-JP" altLang="en-US" dirty="0"/>
              <a:t>を文書化する</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649769211"/>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52327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プラン</a:t>
            </a:r>
            <a:r>
              <a:rPr lang="en-US" altLang="ja-JP" dirty="0"/>
              <a:t>A</a:t>
            </a:r>
            <a:r>
              <a:rPr lang="ja-JP" altLang="en-US" dirty="0"/>
              <a:t>を文書化する</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427258852"/>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270114" y="4895071"/>
            <a:ext cx="2133918" cy="369332"/>
          </a:xfrm>
          <a:prstGeom prst="rect">
            <a:avLst/>
          </a:prstGeom>
          <a:noFill/>
        </p:spPr>
        <p:txBody>
          <a:bodyPr wrap="none" rtlCol="0">
            <a:spAutoFit/>
          </a:bodyPr>
          <a:lstStyle/>
          <a:p>
            <a:r>
              <a:rPr kumimoji="1" lang="en-US" altLang="ja-JP" dirty="0" smtClean="0"/>
              <a:t>Problem/Solution Fit</a:t>
            </a:r>
            <a:endParaRPr kumimoji="1" lang="ja-JP" altLang="en-US" dirty="0"/>
          </a:p>
        </p:txBody>
      </p:sp>
      <p:sp>
        <p:nvSpPr>
          <p:cNvPr id="8" name="テキスト ボックス 7"/>
          <p:cNvSpPr txBox="1"/>
          <p:nvPr/>
        </p:nvSpPr>
        <p:spPr>
          <a:xfrm>
            <a:off x="5832182" y="4895071"/>
            <a:ext cx="1986804" cy="369332"/>
          </a:xfrm>
          <a:prstGeom prst="rect">
            <a:avLst/>
          </a:prstGeom>
          <a:noFill/>
        </p:spPr>
        <p:txBody>
          <a:bodyPr wrap="none" rtlCol="0">
            <a:spAutoFit/>
          </a:bodyPr>
          <a:lstStyle/>
          <a:p>
            <a:r>
              <a:rPr lang="en-US" altLang="ja-JP" dirty="0" smtClean="0"/>
              <a:t>Product/Market Fit</a:t>
            </a:r>
            <a:endParaRPr kumimoji="1" lang="ja-JP" altLang="en-US" dirty="0"/>
          </a:p>
        </p:txBody>
      </p:sp>
      <p:cxnSp>
        <p:nvCxnSpPr>
          <p:cNvPr id="10" name="直線矢印コネクタ 9"/>
          <p:cNvCxnSpPr/>
          <p:nvPr/>
        </p:nvCxnSpPr>
        <p:spPr>
          <a:xfrm>
            <a:off x="457200" y="4762923"/>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a:off x="4580919" y="4762923"/>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4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顧客を考える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見込み客を考える</a:t>
            </a:r>
          </a:p>
          <a:p>
            <a:pPr lvl="1"/>
            <a:r>
              <a:rPr lang="ja-JP" altLang="en-US" dirty="0"/>
              <a:t>顧客とユーザーを区別する。</a:t>
            </a:r>
          </a:p>
          <a:p>
            <a:pPr lvl="1"/>
            <a:r>
              <a:rPr lang="ja-JP" altLang="en-US" dirty="0"/>
              <a:t>顧客セグメントを細かくわける。</a:t>
            </a:r>
          </a:p>
          <a:p>
            <a:pPr lvl="1"/>
            <a:r>
              <a:rPr lang="ja-JP" altLang="en-US" dirty="0"/>
              <a:t>最初はすべてを一枚のキャンパスにまとめる</a:t>
            </a:r>
            <a:r>
              <a:rPr lang="ja-JP" altLang="en-US" dirty="0" smtClean="0"/>
              <a:t>。</a:t>
            </a:r>
            <a:endParaRPr lang="ja-JP" altLang="en-US" dirty="0"/>
          </a:p>
        </p:txBody>
      </p:sp>
    </p:spTree>
    <p:extLst>
      <p:ext uri="{BB962C8B-B14F-4D97-AF65-F5344CB8AC3E}">
        <p14:creationId xmlns:p14="http://schemas.microsoft.com/office/powerpoint/2010/main" val="215198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19" y="114685"/>
            <a:ext cx="2291781" cy="461665"/>
          </a:xfrm>
          <a:prstGeom prst="rect">
            <a:avLst/>
          </a:prstGeom>
          <a:noFill/>
        </p:spPr>
        <p:txBody>
          <a:bodyPr wrap="none" rtlCol="0">
            <a:spAutoFit/>
          </a:bodyPr>
          <a:lstStyle/>
          <a:p>
            <a:r>
              <a:rPr lang="en-US" sz="2400" b="1" dirty="0" smtClean="0">
                <a:solidFill>
                  <a:schemeClr val="tx1">
                    <a:lumMod val="65000"/>
                    <a:lumOff val="35000"/>
                  </a:schemeClr>
                </a:solidFill>
              </a:rPr>
              <a:t>The Lean Canvas</a:t>
            </a:r>
            <a:endParaRPr lang="en-US" sz="2400" b="1" dirty="0">
              <a:solidFill>
                <a:schemeClr val="tx1">
                  <a:lumMod val="65000"/>
                  <a:lumOff val="35000"/>
                </a:schemeClr>
              </a:solidFill>
            </a:endParaRPr>
          </a:p>
        </p:txBody>
      </p:sp>
      <p:sp>
        <p:nvSpPr>
          <p:cNvPr id="7" name="TextBox 6"/>
          <p:cNvSpPr txBox="1"/>
          <p:nvPr/>
        </p:nvSpPr>
        <p:spPr>
          <a:xfrm>
            <a:off x="3810000" y="114684"/>
            <a:ext cx="3276600" cy="461666"/>
          </a:xfrm>
          <a:prstGeom prst="rect">
            <a:avLst/>
          </a:prstGeom>
          <a:solidFill>
            <a:schemeClr val="bg1">
              <a:lumMod val="95000"/>
            </a:schemeClr>
          </a:solidFill>
        </p:spPr>
        <p:txBody>
          <a:bodyPr wrap="square" rtlCol="0" anchor="ctr">
            <a:noAutofit/>
          </a:bodyPr>
          <a:lstStyle/>
          <a:p>
            <a:pPr algn="ctr"/>
            <a:r>
              <a:rPr lang="en-US" dirty="0" smtClean="0">
                <a:solidFill>
                  <a:schemeClr val="tx1">
                    <a:lumMod val="75000"/>
                    <a:lumOff val="25000"/>
                  </a:schemeClr>
                </a:solidFill>
              </a:rPr>
              <a:t>XYZ Company</a:t>
            </a:r>
            <a:endParaRPr lang="en-US" dirty="0">
              <a:solidFill>
                <a:schemeClr val="tx1">
                  <a:lumMod val="75000"/>
                  <a:lumOff val="25000"/>
                </a:schemeClr>
              </a:solidFill>
            </a:endParaRPr>
          </a:p>
        </p:txBody>
      </p:sp>
      <p:sp>
        <p:nvSpPr>
          <p:cNvPr id="8" name="TextBox 7"/>
          <p:cNvSpPr txBox="1"/>
          <p:nvPr/>
        </p:nvSpPr>
        <p:spPr>
          <a:xfrm>
            <a:off x="7239000" y="114684"/>
            <a:ext cx="1752600" cy="201168"/>
          </a:xfrm>
          <a:prstGeom prst="rect">
            <a:avLst/>
          </a:prstGeom>
          <a:solidFill>
            <a:schemeClr val="bg1">
              <a:lumMod val="95000"/>
            </a:schemeClr>
          </a:solidFill>
        </p:spPr>
        <p:txBody>
          <a:bodyPr wrap="square" rtlCol="0" anchor="ctr">
            <a:noAutofit/>
          </a:bodyPr>
          <a:lstStyle/>
          <a:p>
            <a:pPr algn="ctr"/>
            <a:r>
              <a:rPr lang="en-US" sz="1200" dirty="0" smtClean="0"/>
              <a:t>04-Jan-2013</a:t>
            </a:r>
            <a:endParaRPr lang="en-US" sz="1200" dirty="0"/>
          </a:p>
        </p:txBody>
      </p:sp>
      <p:sp>
        <p:nvSpPr>
          <p:cNvPr id="11" name="TextBox 10"/>
          <p:cNvSpPr txBox="1"/>
          <p:nvPr/>
        </p:nvSpPr>
        <p:spPr>
          <a:xfrm>
            <a:off x="7239000" y="375182"/>
            <a:ext cx="1752600" cy="201168"/>
          </a:xfrm>
          <a:prstGeom prst="rect">
            <a:avLst/>
          </a:prstGeom>
          <a:solidFill>
            <a:schemeClr val="bg1">
              <a:lumMod val="95000"/>
            </a:schemeClr>
          </a:solidFill>
        </p:spPr>
        <p:txBody>
          <a:bodyPr wrap="square" rtlCol="0" anchor="ctr">
            <a:noAutofit/>
          </a:bodyPr>
          <a:lstStyle/>
          <a:p>
            <a:pPr algn="ctr"/>
            <a:r>
              <a:rPr lang="en-US" sz="1200" dirty="0" smtClean="0"/>
              <a:t>Iteration #1</a:t>
            </a:r>
            <a:endParaRPr lang="en-US" sz="1200" dirty="0"/>
          </a:p>
        </p:txBody>
      </p:sp>
      <p:sp>
        <p:nvSpPr>
          <p:cNvPr id="18" name="Rounded Rectangle 17"/>
          <p:cNvSpPr/>
          <p:nvPr/>
        </p:nvSpPr>
        <p:spPr>
          <a:xfrm>
            <a:off x="152400"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コスト構造</a:t>
            </a:r>
            <a:endParaRPr lang="en-US" sz="1400" dirty="0">
              <a:solidFill>
                <a:srgbClr val="FF0000"/>
              </a:solidFill>
              <a:latin typeface="Arial" pitchFamily="34" charset="0"/>
              <a:cs typeface="Arial" pitchFamily="34" charset="0"/>
            </a:endParaRPr>
          </a:p>
          <a:p>
            <a:endParaRPr lang="en-US" sz="1200" dirty="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検証獲得コスト</a:t>
            </a:r>
            <a:endParaRPr lang="en-US" altLang="ja-JP" sz="1200" dirty="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流通コスト</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ホスティングコスト</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人件費など</a:t>
            </a:r>
            <a:endParaRPr lang="en-US" sz="1200" dirty="0">
              <a:solidFill>
                <a:schemeClr val="tx1">
                  <a:lumMod val="75000"/>
                  <a:lumOff val="25000"/>
                </a:schemeClr>
              </a:solidFill>
              <a:latin typeface="Arial" pitchFamily="34" charset="0"/>
              <a:cs typeface="Arial" pitchFamily="34" charset="0"/>
            </a:endParaRPr>
          </a:p>
        </p:txBody>
      </p:sp>
      <p:sp>
        <p:nvSpPr>
          <p:cNvPr id="19" name="Rounded Rectangle 18"/>
          <p:cNvSpPr/>
          <p:nvPr/>
        </p:nvSpPr>
        <p:spPr>
          <a:xfrm>
            <a:off x="4550441" y="4639985"/>
            <a:ext cx="4398041" cy="1338408"/>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収益の流れ</a:t>
            </a:r>
            <a:endParaRPr lang="en-US" sz="1400" dirty="0">
              <a:solidFill>
                <a:srgbClr val="FF0000"/>
              </a:solidFill>
              <a:latin typeface="Arial" pitchFamily="34" charset="0"/>
              <a:cs typeface="Arial" pitchFamily="34" charset="0"/>
            </a:endParaRPr>
          </a:p>
          <a:p>
            <a:endParaRPr lang="en-US" sz="1200" dirty="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収益モデル</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顧客生涯価値</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収益</a:t>
            </a:r>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粗利益</a:t>
            </a:r>
            <a:endParaRPr lang="en-US" sz="1200" dirty="0" smtClean="0">
              <a:solidFill>
                <a:schemeClr val="tx1">
                  <a:lumMod val="75000"/>
                  <a:lumOff val="25000"/>
                </a:schemeClr>
              </a:solidFill>
              <a:latin typeface="Arial" pitchFamily="34" charset="0"/>
              <a:cs typeface="Arial" pitchFamily="34" charset="0"/>
            </a:endParaRPr>
          </a:p>
        </p:txBody>
      </p:sp>
      <p:sp>
        <p:nvSpPr>
          <p:cNvPr id="4" name="Rounded Rectangle 3"/>
          <p:cNvSpPr/>
          <p:nvPr/>
        </p:nvSpPr>
        <p:spPr>
          <a:xfrm>
            <a:off x="15240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smtClean="0">
                <a:solidFill>
                  <a:srgbClr val="FF0000"/>
                </a:solidFill>
                <a:latin typeface="Arial" pitchFamily="34" charset="0"/>
                <a:cs typeface="Arial" pitchFamily="34" charset="0"/>
              </a:rPr>
              <a:t>課題</a:t>
            </a:r>
            <a:endParaRPr lang="en-US" sz="1400" dirty="0">
              <a:solidFill>
                <a:srgbClr val="FF0000"/>
              </a:solidFill>
              <a:latin typeface="Arial" pitchFamily="34" charset="0"/>
              <a:cs typeface="Arial" pitchFamily="34" charset="0"/>
            </a:endParaRPr>
          </a:p>
          <a:p>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上位３つの課題</a:t>
            </a:r>
            <a:endParaRPr lang="en-US" sz="1200" dirty="0">
              <a:solidFill>
                <a:schemeClr val="tx1">
                  <a:lumMod val="75000"/>
                  <a:lumOff val="25000"/>
                </a:schemeClr>
              </a:solidFill>
              <a:latin typeface="Arial" pitchFamily="34" charset="0"/>
              <a:cs typeface="Arial" pitchFamily="34" charset="0"/>
            </a:endParaRPr>
          </a:p>
        </p:txBody>
      </p:sp>
      <p:sp>
        <p:nvSpPr>
          <p:cNvPr id="12" name="Rounded Rectangle 11"/>
          <p:cNvSpPr/>
          <p:nvPr/>
        </p:nvSpPr>
        <p:spPr>
          <a:xfrm>
            <a:off x="1917192"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ソリューション</a:t>
            </a:r>
            <a:endParaRPr lang="en-US" sz="1400" dirty="0" smtClean="0">
              <a:solidFill>
                <a:srgbClr val="FF0000"/>
              </a:solidFill>
              <a:latin typeface="Arial" pitchFamily="34" charset="0"/>
              <a:cs typeface="Arial" pitchFamily="34" charset="0"/>
            </a:endParaRPr>
          </a:p>
          <a:p>
            <a:endParaRPr lang="en-US" sz="1200" dirty="0" smtClean="0">
              <a:solidFill>
                <a:schemeClr val="tx1">
                  <a:lumMod val="75000"/>
                  <a:lumOff val="25000"/>
                </a:schemeClr>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上位３つの機能</a:t>
            </a:r>
            <a:endParaRPr lang="en-US" sz="1200" dirty="0">
              <a:solidFill>
                <a:schemeClr val="tx1">
                  <a:lumMod val="75000"/>
                  <a:lumOff val="25000"/>
                </a:schemeClr>
              </a:solidFill>
              <a:latin typeface="Arial" pitchFamily="34" charset="0"/>
              <a:cs typeface="Arial" pitchFamily="34" charset="0"/>
            </a:endParaRPr>
          </a:p>
        </p:txBody>
      </p:sp>
      <p:sp>
        <p:nvSpPr>
          <p:cNvPr id="13" name="Rounded Rectangle 12"/>
          <p:cNvSpPr/>
          <p:nvPr/>
        </p:nvSpPr>
        <p:spPr>
          <a:xfrm>
            <a:off x="1917192"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主要指標</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計測する主要活動</a:t>
            </a:r>
            <a:endParaRPr lang="en-US" sz="1200" dirty="0">
              <a:solidFill>
                <a:schemeClr val="tx1">
                  <a:lumMod val="75000"/>
                  <a:lumOff val="25000"/>
                </a:schemeClr>
              </a:solidFill>
              <a:latin typeface="Arial" pitchFamily="34" charset="0"/>
              <a:cs typeface="Arial" pitchFamily="34" charset="0"/>
            </a:endParaRPr>
          </a:p>
        </p:txBody>
      </p:sp>
      <p:sp>
        <p:nvSpPr>
          <p:cNvPr id="14" name="Rounded Rectangle 13"/>
          <p:cNvSpPr/>
          <p:nvPr/>
        </p:nvSpPr>
        <p:spPr>
          <a:xfrm>
            <a:off x="3654106"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独自の価値提案</a:t>
            </a:r>
          </a:p>
          <a:p>
            <a:r>
              <a:rPr lang="ja-JP" altLang="en-US" sz="1200" dirty="0" smtClean="0">
                <a:solidFill>
                  <a:schemeClr val="tx1">
                    <a:lumMod val="75000"/>
                    <a:lumOff val="25000"/>
                  </a:schemeClr>
                </a:solidFill>
                <a:latin typeface="Arial" pitchFamily="34" charset="0"/>
                <a:cs typeface="Arial" pitchFamily="34" charset="0"/>
              </a:rPr>
              <a:t>あなたの差別化要因と注目に値する価値を説明した単一で明確な説得力のあるメッセージ</a:t>
            </a:r>
            <a:endParaRPr lang="en-US" sz="1200" dirty="0">
              <a:solidFill>
                <a:schemeClr val="tx1">
                  <a:lumMod val="75000"/>
                  <a:lumOff val="25000"/>
                </a:schemeClr>
              </a:solidFill>
              <a:latin typeface="Arial" pitchFamily="34" charset="0"/>
              <a:cs typeface="Arial" pitchFamily="34" charset="0"/>
            </a:endParaRPr>
          </a:p>
        </p:txBody>
      </p:sp>
      <p:sp>
        <p:nvSpPr>
          <p:cNvPr id="15" name="Rounded Rectangle 14"/>
          <p:cNvSpPr/>
          <p:nvPr/>
        </p:nvSpPr>
        <p:spPr>
          <a:xfrm>
            <a:off x="5418898" y="664125"/>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圧倒的な優位性</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簡単にコピーや購入ができないもの</a:t>
            </a:r>
            <a:endParaRPr lang="en-US" sz="1200" dirty="0">
              <a:solidFill>
                <a:schemeClr val="tx1">
                  <a:lumMod val="75000"/>
                  <a:lumOff val="25000"/>
                </a:schemeClr>
              </a:solidFill>
              <a:latin typeface="Arial" pitchFamily="34" charset="0"/>
              <a:cs typeface="Arial" pitchFamily="34" charset="0"/>
            </a:endParaRPr>
          </a:p>
        </p:txBody>
      </p:sp>
      <p:sp>
        <p:nvSpPr>
          <p:cNvPr id="16" name="Rounded Rectangle 15"/>
          <p:cNvSpPr/>
          <p:nvPr/>
        </p:nvSpPr>
        <p:spPr>
          <a:xfrm>
            <a:off x="5418898" y="2652054"/>
            <a:ext cx="1764792" cy="198792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チャネル</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顧客への経路</a:t>
            </a:r>
            <a:endParaRPr lang="en-US" sz="1200" dirty="0">
              <a:solidFill>
                <a:schemeClr val="tx1">
                  <a:lumMod val="75000"/>
                  <a:lumOff val="25000"/>
                </a:schemeClr>
              </a:solidFill>
              <a:latin typeface="Arial" pitchFamily="34" charset="0"/>
              <a:cs typeface="Arial" pitchFamily="34" charset="0"/>
            </a:endParaRPr>
          </a:p>
        </p:txBody>
      </p:sp>
      <p:sp>
        <p:nvSpPr>
          <p:cNvPr id="17" name="Rounded Rectangle 16"/>
          <p:cNvSpPr/>
          <p:nvPr/>
        </p:nvSpPr>
        <p:spPr>
          <a:xfrm>
            <a:off x="7183690" y="664125"/>
            <a:ext cx="1764792" cy="3975859"/>
          </a:xfrm>
          <a:prstGeom prst="roundRect">
            <a:avLst>
              <a:gd name="adj" fmla="val 0"/>
            </a:avLst>
          </a:prstGeom>
          <a:gradFill>
            <a:gsLst>
              <a:gs pos="0">
                <a:schemeClr val="bg1">
                  <a:lumMod val="95000"/>
                </a:schemeClr>
              </a:gs>
              <a:gs pos="100000">
                <a:schemeClr val="bg1"/>
              </a:gs>
            </a:gsLst>
          </a:gradFill>
          <a:ln w="1905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dirty="0" smtClean="0">
                <a:solidFill>
                  <a:srgbClr val="FF0000"/>
                </a:solidFill>
                <a:latin typeface="Arial" pitchFamily="34" charset="0"/>
                <a:cs typeface="Arial" pitchFamily="34" charset="0"/>
              </a:rPr>
              <a:t>顧客セグメント</a:t>
            </a:r>
            <a:endParaRPr lang="en-US" sz="1400" dirty="0">
              <a:solidFill>
                <a:srgbClr val="FF0000"/>
              </a:solidFill>
              <a:latin typeface="Arial" pitchFamily="34" charset="0"/>
              <a:cs typeface="Arial" pitchFamily="34" charset="0"/>
            </a:endParaRPr>
          </a:p>
          <a:p>
            <a:r>
              <a:rPr lang="ja-JP" altLang="en-US" sz="1200" dirty="0" smtClean="0">
                <a:solidFill>
                  <a:schemeClr val="tx1">
                    <a:lumMod val="75000"/>
                    <a:lumOff val="25000"/>
                  </a:schemeClr>
                </a:solidFill>
                <a:latin typeface="Arial" pitchFamily="34" charset="0"/>
                <a:cs typeface="Arial" pitchFamily="34" charset="0"/>
              </a:rPr>
              <a:t>ターゲットにする顧客</a:t>
            </a:r>
            <a:endParaRPr lang="en-US" sz="1200" dirty="0">
              <a:solidFill>
                <a:schemeClr val="tx1">
                  <a:lumMod val="75000"/>
                  <a:lumOff val="25000"/>
                </a:schemeClr>
              </a:solidFill>
              <a:latin typeface="Arial" pitchFamily="34" charset="0"/>
              <a:cs typeface="Arial" pitchFamily="34" charset="0"/>
            </a:endParaRPr>
          </a:p>
        </p:txBody>
      </p:sp>
      <p:sp>
        <p:nvSpPr>
          <p:cNvPr id="5" name="Rounded Rectangle 4"/>
          <p:cNvSpPr/>
          <p:nvPr/>
        </p:nvSpPr>
        <p:spPr>
          <a:xfrm>
            <a:off x="152400" y="664125"/>
            <a:ext cx="8796082" cy="5314267"/>
          </a:xfrm>
          <a:prstGeom prst="roundRect">
            <a:avLst>
              <a:gd name="adj" fmla="val 0"/>
            </a:avLst>
          </a:prstGeom>
          <a:noFill/>
          <a:ln w="38100">
            <a:solidFill>
              <a:schemeClr val="bg1">
                <a:lumMod val="50000"/>
              </a:schemeClr>
            </a:solidFill>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p>
        </p:txBody>
      </p:sp>
      <p:sp>
        <p:nvSpPr>
          <p:cNvPr id="3" name="Rectangle 2"/>
          <p:cNvSpPr/>
          <p:nvPr/>
        </p:nvSpPr>
        <p:spPr>
          <a:xfrm>
            <a:off x="114300" y="6393863"/>
            <a:ext cx="8915400" cy="430887"/>
          </a:xfrm>
          <a:prstGeom prst="rect">
            <a:avLst/>
          </a:prstGeom>
        </p:spPr>
        <p:txBody>
          <a:bodyPr wrap="square">
            <a:spAutoFit/>
          </a:bodyPr>
          <a:lstStyle/>
          <a:p>
            <a:r>
              <a:rPr lang="en-US" sz="1100" dirty="0" smtClean="0">
                <a:solidFill>
                  <a:prstClr val="black">
                    <a:lumMod val="75000"/>
                    <a:lumOff val="25000"/>
                  </a:prstClr>
                </a:solidFill>
                <a:latin typeface="Arial" pitchFamily="34" charset="0"/>
                <a:cs typeface="Arial" pitchFamily="34" charset="0"/>
              </a:rPr>
              <a:t>Lean Canvas is adapted from The Business Model Canvas (</a:t>
            </a:r>
            <a:r>
              <a:rPr lang="en-US" sz="1100" dirty="0" smtClean="0">
                <a:solidFill>
                  <a:prstClr val="black">
                    <a:lumMod val="75000"/>
                    <a:lumOff val="25000"/>
                  </a:prstClr>
                </a:solidFill>
                <a:latin typeface="Arial" pitchFamily="34" charset="0"/>
                <a:cs typeface="Arial" pitchFamily="34" charset="0"/>
                <a:hlinkClick r:id="rId2"/>
              </a:rPr>
              <a:t>http://www.businessmodelgeneration.com</a:t>
            </a:r>
            <a:r>
              <a:rPr lang="en-US" sz="1100" dirty="0" smtClean="0">
                <a:solidFill>
                  <a:prstClr val="black">
                    <a:lumMod val="75000"/>
                    <a:lumOff val="25000"/>
                  </a:prstClr>
                </a:solidFill>
                <a:latin typeface="Arial" pitchFamily="34" charset="0"/>
                <a:cs typeface="Arial" pitchFamily="34" charset="0"/>
              </a:rPr>
              <a:t>) and is licensed under the Creative Commons Attribution-Share Alike 3.0 Un-ported License.</a:t>
            </a:r>
            <a:endParaRPr lang="en-US" sz="1600" dirty="0"/>
          </a:p>
        </p:txBody>
      </p:sp>
      <p:sp>
        <p:nvSpPr>
          <p:cNvPr id="37" name="Rectangle 36"/>
          <p:cNvSpPr/>
          <p:nvPr/>
        </p:nvSpPr>
        <p:spPr>
          <a:xfrm>
            <a:off x="2002608" y="6028996"/>
            <a:ext cx="697627" cy="400110"/>
          </a:xfrm>
          <a:prstGeom prst="rect">
            <a:avLst/>
          </a:prstGeom>
        </p:spPr>
        <p:txBody>
          <a:bodyPr wrap="none">
            <a:spAutoFit/>
          </a:bodyPr>
          <a:lstStyle/>
          <a:p>
            <a:pPr algn="ctr"/>
            <a:r>
              <a:rPr lang="ja-JP" altLang="en-US" sz="2000" dirty="0" smtClean="0">
                <a:solidFill>
                  <a:srgbClr val="007DDA"/>
                </a:solidFill>
              </a:rPr>
              <a:t>製品</a:t>
            </a:r>
            <a:endParaRPr lang="en-US" sz="2000" dirty="0">
              <a:solidFill>
                <a:srgbClr val="007DDA"/>
              </a:solidFill>
            </a:endParaRPr>
          </a:p>
        </p:txBody>
      </p:sp>
      <p:sp>
        <p:nvSpPr>
          <p:cNvPr id="39" name="Rectangle 38"/>
          <p:cNvSpPr/>
          <p:nvPr/>
        </p:nvSpPr>
        <p:spPr>
          <a:xfrm>
            <a:off x="6451945" y="6028996"/>
            <a:ext cx="595035" cy="338554"/>
          </a:xfrm>
          <a:prstGeom prst="rect">
            <a:avLst/>
          </a:prstGeom>
        </p:spPr>
        <p:txBody>
          <a:bodyPr wrap="none">
            <a:spAutoFit/>
          </a:bodyPr>
          <a:lstStyle/>
          <a:p>
            <a:pPr algn="ctr"/>
            <a:r>
              <a:rPr lang="ja-JP" altLang="en-US" sz="1600" dirty="0" smtClean="0">
                <a:solidFill>
                  <a:srgbClr val="007DDA"/>
                </a:solidFill>
                <a:latin typeface="Arial" pitchFamily="34" charset="0"/>
                <a:cs typeface="Arial" pitchFamily="34" charset="0"/>
              </a:rPr>
              <a:t>市場</a:t>
            </a:r>
            <a:endParaRPr lang="en-US" sz="2000" dirty="0">
              <a:solidFill>
                <a:srgbClr val="007DDA"/>
              </a:solidFill>
            </a:endParaRPr>
          </a:p>
        </p:txBody>
      </p:sp>
      <p:cxnSp>
        <p:nvCxnSpPr>
          <p:cNvPr id="10" name="Straight Connector 9"/>
          <p:cNvCxnSpPr/>
          <p:nvPr/>
        </p:nvCxnSpPr>
        <p:spPr>
          <a:xfrm flipV="1">
            <a:off x="4550441" y="559951"/>
            <a:ext cx="0" cy="5731399"/>
          </a:xfrm>
          <a:prstGeom prst="line">
            <a:avLst/>
          </a:prstGeom>
          <a:ln w="19050" cap="rnd">
            <a:solidFill>
              <a:srgbClr val="007DDA">
                <a:alpha val="50000"/>
              </a:srgbClr>
            </a:solidFill>
            <a:prstDash val="dash"/>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750750" y="2227092"/>
            <a:ext cx="535648" cy="923330"/>
          </a:xfrm>
          <a:prstGeom prst="rect">
            <a:avLst/>
          </a:prstGeom>
          <a:noFill/>
        </p:spPr>
        <p:txBody>
          <a:bodyPr wrap="none" lIns="91440" tIns="45720" rIns="91440" bIns="45720">
            <a:spAutoFit/>
          </a:bodyPr>
          <a:lstStyle/>
          <a:p>
            <a:pPr algn="ctr"/>
            <a:r>
              <a:rPr lang="en-US" altLang="ja-JP"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正方形/長方形 59"/>
          <p:cNvSpPr/>
          <p:nvPr/>
        </p:nvSpPr>
        <p:spPr>
          <a:xfrm>
            <a:off x="7781231" y="2227092"/>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２</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 name="正方形/長方形 60"/>
          <p:cNvSpPr/>
          <p:nvPr/>
        </p:nvSpPr>
        <p:spPr>
          <a:xfrm>
            <a:off x="4221414" y="2227092"/>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３</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0" name="正方形/長方形 69"/>
          <p:cNvSpPr/>
          <p:nvPr/>
        </p:nvSpPr>
        <p:spPr>
          <a:xfrm>
            <a:off x="2371209" y="1434009"/>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４</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 name="正方形/長方形 70"/>
          <p:cNvSpPr/>
          <p:nvPr/>
        </p:nvSpPr>
        <p:spPr>
          <a:xfrm>
            <a:off x="5901701" y="3292866"/>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５</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2" name="正方形/長方形 71"/>
          <p:cNvSpPr/>
          <p:nvPr/>
        </p:nvSpPr>
        <p:spPr>
          <a:xfrm>
            <a:off x="6854663" y="4872158"/>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６</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3" name="正方形/長方形 72"/>
          <p:cNvSpPr/>
          <p:nvPr/>
        </p:nvSpPr>
        <p:spPr>
          <a:xfrm>
            <a:off x="2371209" y="4888325"/>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７</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4" name="正方形/長方形 73"/>
          <p:cNvSpPr/>
          <p:nvPr/>
        </p:nvSpPr>
        <p:spPr>
          <a:xfrm>
            <a:off x="2371208" y="3292866"/>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８</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5" name="正方形/長方形 74"/>
          <p:cNvSpPr/>
          <p:nvPr/>
        </p:nvSpPr>
        <p:spPr>
          <a:xfrm>
            <a:off x="5901701" y="1434009"/>
            <a:ext cx="658053"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９</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8434043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一気にスケッチする。</a:t>
            </a:r>
          </a:p>
          <a:p>
            <a:r>
              <a:rPr lang="ja-JP" altLang="en-US" dirty="0"/>
              <a:t>空欄があっても構わない。</a:t>
            </a:r>
          </a:p>
          <a:p>
            <a:r>
              <a:rPr lang="ja-JP" altLang="en-US" dirty="0"/>
              <a:t>簡潔に書く。</a:t>
            </a:r>
          </a:p>
          <a:p>
            <a:r>
              <a:rPr lang="ja-JP" altLang="en-US" dirty="0"/>
              <a:t>今わかる範囲で考える。</a:t>
            </a:r>
          </a:p>
          <a:p>
            <a:r>
              <a:rPr lang="ja-JP" altLang="en-US" dirty="0"/>
              <a:t>顧客主導型を使う。</a:t>
            </a:r>
            <a:endParaRPr kumimoji="1" lang="ja-JP" altLang="en-US" dirty="0"/>
          </a:p>
        </p:txBody>
      </p:sp>
    </p:spTree>
    <p:extLst>
      <p:ext uri="{BB962C8B-B14F-4D97-AF65-F5344CB8AC3E}">
        <p14:creationId xmlns:p14="http://schemas.microsoft.com/office/powerpoint/2010/main" val="8859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4741332" y="3529269"/>
            <a:ext cx="4250267" cy="2579430"/>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課題と顧客セグメント</a:t>
            </a:r>
            <a:endParaRPr lang="en-US" altLang="ja-JP" dirty="0" smtClean="0"/>
          </a:p>
          <a:p>
            <a:pPr lvl="1"/>
            <a:r>
              <a:rPr lang="ja-JP" altLang="en-US" dirty="0" smtClean="0"/>
              <a:t>上位</a:t>
            </a:r>
            <a:r>
              <a:rPr lang="ja-JP" altLang="en-US" dirty="0"/>
              <a:t>１</a:t>
            </a:r>
            <a:r>
              <a:rPr lang="en-US" altLang="ja-JP" dirty="0"/>
              <a:t>〜</a:t>
            </a:r>
            <a:r>
              <a:rPr lang="ja-JP" altLang="en-US" dirty="0"/>
              <a:t>３位の課題を挙げる</a:t>
            </a:r>
          </a:p>
          <a:p>
            <a:pPr lvl="1"/>
            <a:r>
              <a:rPr lang="ja-JP" altLang="en-US" dirty="0"/>
              <a:t>既存の代替品を列挙する</a:t>
            </a:r>
          </a:p>
          <a:p>
            <a:pPr lvl="1"/>
            <a:r>
              <a:rPr lang="ja-JP" altLang="en-US" dirty="0"/>
              <a:t>ユーザーを特定する</a:t>
            </a:r>
          </a:p>
          <a:p>
            <a:pPr lvl="1"/>
            <a:r>
              <a:rPr lang="ja-JP" altLang="en-US" dirty="0"/>
              <a:t>アーリーアダプターに狙いを定める</a:t>
            </a:r>
            <a:endParaRPr kumimoji="1" lang="ja-JP" altLang="en-US" dirty="0"/>
          </a:p>
        </p:txBody>
      </p:sp>
    </p:spTree>
    <p:extLst>
      <p:ext uri="{BB962C8B-B14F-4D97-AF65-F5344CB8AC3E}">
        <p14:creationId xmlns:p14="http://schemas.microsoft.com/office/powerpoint/2010/main" val="331154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475238" y="3367780"/>
            <a:ext cx="4516362" cy="2740920"/>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UVP</a:t>
            </a:r>
            <a:r>
              <a:rPr lang="ja-JP" altLang="en-US" dirty="0" smtClean="0"/>
              <a:t>（独自の価値提案）</a:t>
            </a:r>
            <a:endParaRPr lang="en-US" altLang="ja-JP" dirty="0" smtClean="0"/>
          </a:p>
          <a:p>
            <a:pPr lvl="1"/>
            <a:r>
              <a:rPr lang="ja-JP" altLang="en-US" dirty="0" smtClean="0"/>
              <a:t>変わった</a:t>
            </a:r>
            <a:r>
              <a:rPr lang="ja-JP" altLang="en-US" dirty="0"/>
              <a:t>ものにする。ただし、その違いが重要なものに限る。</a:t>
            </a:r>
          </a:p>
          <a:p>
            <a:pPr lvl="1"/>
            <a:r>
              <a:rPr lang="ja-JP" altLang="en-US" dirty="0"/>
              <a:t>アーリーアダプターをターゲットにする。</a:t>
            </a:r>
          </a:p>
          <a:p>
            <a:pPr lvl="1"/>
            <a:r>
              <a:rPr lang="ja-JP" altLang="en-US" dirty="0"/>
              <a:t>成功ストーリーに注目する。</a:t>
            </a:r>
          </a:p>
          <a:p>
            <a:pPr lvl="1"/>
            <a:r>
              <a:rPr lang="ja-JP" altLang="en-US" dirty="0"/>
              <a:t>効果的な</a:t>
            </a:r>
            <a:r>
              <a:rPr lang="en-US" altLang="ja-JP" dirty="0"/>
              <a:t>UVP</a:t>
            </a:r>
            <a:r>
              <a:rPr lang="ja-JP" altLang="en-US" dirty="0"/>
              <a:t>を作る</a:t>
            </a:r>
            <a:r>
              <a:rPr lang="ja-JP" altLang="en-US" dirty="0" smtClean="0"/>
              <a:t>公式</a:t>
            </a:r>
            <a:endParaRPr lang="ja-JP" altLang="en-US" dirty="0"/>
          </a:p>
          <a:p>
            <a:pPr lvl="1"/>
            <a:r>
              <a:rPr lang="ja-JP" altLang="en-US" dirty="0"/>
              <a:t>即効性のある明快な見出し </a:t>
            </a:r>
            <a:r>
              <a:rPr lang="en-US" altLang="ja-JP" dirty="0"/>
              <a:t>= </a:t>
            </a:r>
            <a:r>
              <a:rPr lang="ja-JP" altLang="en-US" dirty="0"/>
              <a:t>顧客が望む結果 </a:t>
            </a:r>
            <a:r>
              <a:rPr lang="en-US" altLang="ja-JP" dirty="0"/>
              <a:t>+ </a:t>
            </a:r>
            <a:r>
              <a:rPr lang="ja-JP" altLang="en-US" dirty="0"/>
              <a:t>明確</a:t>
            </a:r>
            <a:r>
              <a:rPr lang="ja-JP" altLang="en-US" dirty="0" smtClean="0"/>
              <a:t>な期限 </a:t>
            </a:r>
            <a:r>
              <a:rPr lang="en-US" altLang="ja-JP" dirty="0"/>
              <a:t>+ </a:t>
            </a:r>
            <a:r>
              <a:rPr lang="ja-JP" altLang="en-US" dirty="0"/>
              <a:t>それが達成されなかった場合の</a:t>
            </a:r>
            <a:r>
              <a:rPr lang="ja-JP" altLang="en-US" dirty="0" smtClean="0"/>
              <a:t>代替案</a:t>
            </a:r>
            <a:endParaRPr lang="ja-JP" altLang="en-US" dirty="0"/>
          </a:p>
          <a:p>
            <a:pPr lvl="1"/>
            <a:r>
              <a:rPr lang="ja-JP" altLang="en-US" dirty="0"/>
              <a:t>言葉をよく選んで使う。</a:t>
            </a:r>
          </a:p>
          <a:p>
            <a:pPr lvl="1"/>
            <a:r>
              <a:rPr lang="ja-JP" altLang="en-US" dirty="0"/>
              <a:t>誰が・何を・なぜに答える。</a:t>
            </a:r>
          </a:p>
          <a:p>
            <a:pPr lvl="1"/>
            <a:r>
              <a:rPr lang="ja-JP" altLang="en-US" dirty="0"/>
              <a:t>優れた</a:t>
            </a:r>
            <a:r>
              <a:rPr lang="en-US" altLang="ja-JP" dirty="0"/>
              <a:t>UVP</a:t>
            </a:r>
            <a:r>
              <a:rPr lang="ja-JP" altLang="en-US" dirty="0"/>
              <a:t>を調べてみる。</a:t>
            </a:r>
          </a:p>
          <a:p>
            <a:pPr lvl="1"/>
            <a:r>
              <a:rPr lang="ja-JP" altLang="en-US" dirty="0"/>
              <a:t>ハイコンセプトピッチを作る。</a:t>
            </a:r>
            <a:endParaRPr kumimoji="1" lang="ja-JP" altLang="en-US" dirty="0"/>
          </a:p>
        </p:txBody>
      </p:sp>
    </p:spTree>
    <p:extLst>
      <p:ext uri="{BB962C8B-B14F-4D97-AF65-F5344CB8AC3E}">
        <p14:creationId xmlns:p14="http://schemas.microsoft.com/office/powerpoint/2010/main" val="268253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ソリューション</a:t>
            </a:r>
            <a:endParaRPr lang="en-US" altLang="ja-JP" dirty="0" smtClean="0"/>
          </a:p>
          <a:p>
            <a:pPr lvl="1"/>
            <a:r>
              <a:rPr lang="ja-JP" altLang="en-US" dirty="0" smtClean="0"/>
              <a:t>課題</a:t>
            </a:r>
            <a:r>
              <a:rPr lang="ja-JP" altLang="en-US" dirty="0"/>
              <a:t>とソリューションの結合はできるだけ遅らせる。</a:t>
            </a:r>
            <a:endParaRPr kumimoji="1" lang="ja-JP" altLang="en-US" dirty="0"/>
          </a:p>
        </p:txBody>
      </p:sp>
      <p:pic>
        <p:nvPicPr>
          <p:cNvPr id="4" name="図 3"/>
          <p:cNvPicPr>
            <a:picLocks noChangeAspect="1"/>
          </p:cNvPicPr>
          <p:nvPr/>
        </p:nvPicPr>
        <p:blipFill>
          <a:blip r:embed="rId2"/>
          <a:stretch>
            <a:fillRect/>
          </a:stretch>
        </p:blipFill>
        <p:spPr>
          <a:xfrm>
            <a:off x="4414762" y="3331078"/>
            <a:ext cx="4576838" cy="2777622"/>
          </a:xfrm>
          <a:prstGeom prst="rect">
            <a:avLst/>
          </a:prstGeom>
        </p:spPr>
      </p:pic>
    </p:spTree>
    <p:extLst>
      <p:ext uri="{BB962C8B-B14F-4D97-AF65-F5344CB8AC3E}">
        <p14:creationId xmlns:p14="http://schemas.microsoft.com/office/powerpoint/2010/main" val="3935668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4209142" y="3206290"/>
            <a:ext cx="4782457" cy="2902409"/>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チャネル</a:t>
            </a:r>
            <a:endParaRPr lang="en-US" altLang="ja-JP" dirty="0" smtClean="0"/>
          </a:p>
          <a:p>
            <a:pPr lvl="1"/>
            <a:r>
              <a:rPr lang="ja-JP" altLang="en-US" dirty="0" smtClean="0"/>
              <a:t>無料</a:t>
            </a:r>
            <a:r>
              <a:rPr lang="ja-JP" altLang="en-US" dirty="0"/>
              <a:t>と有料</a:t>
            </a:r>
          </a:p>
          <a:p>
            <a:pPr lvl="1"/>
            <a:r>
              <a:rPr lang="ja-JP" altLang="en-US" dirty="0" smtClean="0"/>
              <a:t>インバウンドチャネル</a:t>
            </a:r>
            <a:r>
              <a:rPr lang="ja-JP" altLang="en-US" dirty="0"/>
              <a:t>（プル型メッセージ）</a:t>
            </a:r>
          </a:p>
          <a:p>
            <a:pPr lvl="2"/>
            <a:r>
              <a:rPr lang="ja-JP" altLang="en-US" dirty="0"/>
              <a:t>ブログ</a:t>
            </a:r>
          </a:p>
          <a:p>
            <a:pPr lvl="2"/>
            <a:r>
              <a:rPr lang="en-US" altLang="ja-JP" dirty="0" smtClean="0"/>
              <a:t>SEO</a:t>
            </a:r>
            <a:endParaRPr lang="en-US" altLang="ja-JP" dirty="0"/>
          </a:p>
          <a:p>
            <a:pPr lvl="2"/>
            <a:r>
              <a:rPr lang="en-US" altLang="ja-JP" dirty="0" err="1" smtClean="0"/>
              <a:t>Ebook</a:t>
            </a:r>
            <a:endParaRPr lang="en-US" altLang="ja-JP" dirty="0"/>
          </a:p>
          <a:p>
            <a:pPr lvl="2"/>
            <a:r>
              <a:rPr lang="ja-JP" altLang="en-US" dirty="0"/>
              <a:t>小冊子</a:t>
            </a:r>
          </a:p>
          <a:p>
            <a:pPr lvl="2"/>
            <a:r>
              <a:rPr lang="ja-JP" altLang="en-US" dirty="0"/>
              <a:t>オンラインセミナー</a:t>
            </a:r>
          </a:p>
          <a:p>
            <a:pPr lvl="1"/>
            <a:r>
              <a:rPr lang="ja-JP" altLang="en-US" dirty="0"/>
              <a:t>アウトバウンドチャネル（プッシュ型メッセージ）</a:t>
            </a:r>
          </a:p>
          <a:p>
            <a:pPr lvl="2"/>
            <a:r>
              <a:rPr lang="en-US" altLang="ja-JP" dirty="0"/>
              <a:t>SEM</a:t>
            </a:r>
          </a:p>
          <a:p>
            <a:pPr lvl="2"/>
            <a:r>
              <a:rPr lang="ja-JP" altLang="en-US" dirty="0"/>
              <a:t>印刷広告や</a:t>
            </a:r>
            <a:r>
              <a:rPr lang="en-US" altLang="ja-JP" dirty="0"/>
              <a:t>TV CM</a:t>
            </a:r>
          </a:p>
          <a:p>
            <a:pPr lvl="2"/>
            <a:r>
              <a:rPr lang="ja-JP" altLang="en-US" dirty="0"/>
              <a:t>展示会</a:t>
            </a:r>
          </a:p>
          <a:p>
            <a:pPr lvl="2"/>
            <a:r>
              <a:rPr lang="ja-JP" altLang="en-US" dirty="0"/>
              <a:t>営業電話</a:t>
            </a:r>
          </a:p>
          <a:p>
            <a:pPr lvl="1"/>
            <a:r>
              <a:rPr lang="ja-JP" altLang="en-US" dirty="0"/>
              <a:t>直販と自動化</a:t>
            </a:r>
          </a:p>
          <a:p>
            <a:pPr lvl="1"/>
            <a:r>
              <a:rPr lang="ja-JP" altLang="en-US" dirty="0"/>
              <a:t>直接と</a:t>
            </a:r>
            <a:r>
              <a:rPr lang="ja-JP" altLang="en-US" dirty="0" smtClean="0"/>
              <a:t>間接</a:t>
            </a:r>
            <a:endParaRPr lang="ja-JP" altLang="en-US" dirty="0"/>
          </a:p>
        </p:txBody>
      </p:sp>
    </p:spTree>
    <p:extLst>
      <p:ext uri="{BB962C8B-B14F-4D97-AF65-F5344CB8AC3E}">
        <p14:creationId xmlns:p14="http://schemas.microsoft.com/office/powerpoint/2010/main" val="480554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402667" y="3323738"/>
            <a:ext cx="4588932" cy="2784961"/>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収益の</a:t>
            </a:r>
            <a:r>
              <a:rPr lang="ja-JP" altLang="en-US" dirty="0" smtClean="0"/>
              <a:t>流れ</a:t>
            </a:r>
            <a:endParaRPr lang="ja-JP" altLang="en-US" dirty="0"/>
          </a:p>
          <a:p>
            <a:pPr lvl="1"/>
            <a:r>
              <a:rPr lang="ja-JP" altLang="en-US" dirty="0"/>
              <a:t>価格は製品の一部</a:t>
            </a:r>
          </a:p>
          <a:p>
            <a:pPr lvl="1"/>
            <a:r>
              <a:rPr lang="ja-JP" altLang="en-US" dirty="0"/>
              <a:t>価格が顧客を決定する</a:t>
            </a:r>
          </a:p>
          <a:p>
            <a:pPr lvl="1"/>
            <a:r>
              <a:rPr lang="ja-JP" altLang="en-US" dirty="0"/>
              <a:t>課金は最初の検証</a:t>
            </a:r>
          </a:p>
          <a:p>
            <a:r>
              <a:rPr lang="ja-JP" altLang="en-US" dirty="0"/>
              <a:t>コスト</a:t>
            </a:r>
            <a:r>
              <a:rPr lang="ja-JP" altLang="en-US" dirty="0" smtClean="0"/>
              <a:t>構造</a:t>
            </a:r>
            <a:endParaRPr lang="ja-JP" altLang="en-US" dirty="0"/>
          </a:p>
          <a:p>
            <a:pPr lvl="1"/>
            <a:r>
              <a:rPr lang="ja-JP" altLang="en-US" dirty="0"/>
              <a:t>３０</a:t>
            </a:r>
            <a:r>
              <a:rPr lang="en-US" altLang="ja-JP" dirty="0"/>
              <a:t>〜</a:t>
            </a:r>
            <a:r>
              <a:rPr lang="ja-JP" altLang="en-US" dirty="0"/>
              <a:t>５０人にインタビューしてかかるコストは？</a:t>
            </a:r>
          </a:p>
          <a:p>
            <a:pPr lvl="1"/>
            <a:r>
              <a:rPr lang="en-US" altLang="ja-JP" dirty="0"/>
              <a:t>MVP</a:t>
            </a:r>
            <a:r>
              <a:rPr lang="ja-JP" altLang="en-US" dirty="0"/>
              <a:t>を構築してローンチするのにかかるコストは？</a:t>
            </a:r>
          </a:p>
          <a:p>
            <a:pPr lvl="1"/>
            <a:r>
              <a:rPr lang="ja-JP" altLang="en-US" dirty="0"/>
              <a:t>固定費と変動費の両面から見たバーンレート（資本金の消費率）は？</a:t>
            </a:r>
          </a:p>
        </p:txBody>
      </p:sp>
    </p:spTree>
    <p:extLst>
      <p:ext uri="{BB962C8B-B14F-4D97-AF65-F5344CB8AC3E}">
        <p14:creationId xmlns:p14="http://schemas.microsoft.com/office/powerpoint/2010/main" val="178315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githu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0" y="4136157"/>
            <a:ext cx="5741640" cy="2721843"/>
          </a:xfrm>
          <a:prstGeom prst="rect">
            <a:avLst/>
          </a:prstGeom>
        </p:spPr>
      </p:pic>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3"/>
              </a:rPr>
              <a:t>https://github.com/</a:t>
            </a:r>
            <a:r>
              <a:rPr kumimoji="0" lang="en-US" altLang="ja-JP" dirty="0" smtClean="0">
                <a:hlinkClick r:id="rId3"/>
              </a:rPr>
              <a:t>k2works</a:t>
            </a:r>
            <a:endParaRPr kumimoji="0" lang="en-US" altLang="ja-JP" dirty="0" smtClean="0"/>
          </a:p>
          <a:p>
            <a:pPr marL="625056">
              <a:defRPr/>
            </a:pPr>
            <a:r>
              <a:rPr kumimoji="0" lang="en-US" altLang="ja-JP" dirty="0"/>
              <a:t>Twitter: </a:t>
            </a:r>
            <a:r>
              <a:rPr kumimoji="0" lang="en-US" altLang="ja-JP" dirty="0">
                <a:hlinkClick r:id="rId4"/>
              </a:rPr>
              <a:t>https://</a:t>
            </a:r>
            <a:r>
              <a:rPr kumimoji="0" lang="en-US" altLang="ja-JP" dirty="0" err="1">
                <a:hlinkClick r:id="rId4"/>
              </a:rPr>
              <a:t>twitter.com</a:t>
            </a:r>
            <a:r>
              <a:rPr kumimoji="0" lang="en-US" altLang="ja-JP" dirty="0">
                <a:hlinkClick r:id="rId4"/>
              </a:rPr>
              <a:t>/k2works</a:t>
            </a:r>
            <a:endParaRPr kumimoji="0" lang="en-US" altLang="ja-JP" dirty="0" smtClean="0"/>
          </a:p>
        </p:txBody>
      </p:sp>
    </p:spTree>
    <p:extLst>
      <p:ext uri="{BB962C8B-B14F-4D97-AF65-F5344CB8AC3E}">
        <p14:creationId xmlns:p14="http://schemas.microsoft.com/office/powerpoint/2010/main" val="3113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主要指標</a:t>
            </a:r>
            <a:endParaRPr lang="en-US" altLang="ja-JP" dirty="0" smtClean="0"/>
          </a:p>
          <a:p>
            <a:pPr lvl="1"/>
            <a:r>
              <a:rPr lang="ja-JP" altLang="en-US" dirty="0" smtClean="0"/>
              <a:t>獲得</a:t>
            </a:r>
            <a:endParaRPr lang="ja-JP" altLang="en-US" dirty="0"/>
          </a:p>
          <a:p>
            <a:pPr lvl="1"/>
            <a:r>
              <a:rPr lang="ja-JP" altLang="en-US" dirty="0"/>
              <a:t>活性化（アクティベーション）</a:t>
            </a:r>
          </a:p>
          <a:p>
            <a:pPr lvl="1"/>
            <a:r>
              <a:rPr lang="ja-JP" altLang="en-US" dirty="0"/>
              <a:t>定着</a:t>
            </a:r>
          </a:p>
          <a:p>
            <a:pPr lvl="1"/>
            <a:r>
              <a:rPr lang="ja-JP" altLang="en-US" dirty="0"/>
              <a:t>収益</a:t>
            </a:r>
          </a:p>
          <a:p>
            <a:pPr lvl="1"/>
            <a:r>
              <a:rPr lang="ja-JP" altLang="en-US" dirty="0"/>
              <a:t>紹介</a:t>
            </a:r>
          </a:p>
        </p:txBody>
      </p:sp>
      <p:pic>
        <p:nvPicPr>
          <p:cNvPr id="4" name="図 3"/>
          <p:cNvPicPr>
            <a:picLocks noChangeAspect="1"/>
          </p:cNvPicPr>
          <p:nvPr/>
        </p:nvPicPr>
        <p:blipFill>
          <a:blip r:embed="rId2"/>
          <a:stretch>
            <a:fillRect/>
          </a:stretch>
        </p:blipFill>
        <p:spPr>
          <a:xfrm>
            <a:off x="4438952" y="3345758"/>
            <a:ext cx="4552648" cy="2762941"/>
          </a:xfrm>
          <a:prstGeom prst="rect">
            <a:avLst/>
          </a:prstGeom>
        </p:spPr>
      </p:pic>
    </p:spTree>
    <p:extLst>
      <p:ext uri="{BB962C8B-B14F-4D97-AF65-F5344CB8AC3E}">
        <p14:creationId xmlns:p14="http://schemas.microsoft.com/office/powerpoint/2010/main" val="163024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p:txBody>
          <a:bodyPr/>
          <a:lstStyle/>
          <a:p>
            <a:r>
              <a:rPr lang="ja-JP" altLang="en-US" dirty="0" smtClean="0"/>
              <a:t>海賊指標</a:t>
            </a:r>
            <a:r>
              <a:rPr lang="en-US" altLang="ja-JP" dirty="0" smtClean="0"/>
              <a:t>(AARRR)</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835253099"/>
              </p:ext>
            </p:extLst>
          </p:nvPr>
        </p:nvGraphicFramePr>
        <p:xfrm>
          <a:off x="4109984" y="1517521"/>
          <a:ext cx="4823522" cy="5188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図表 7"/>
          <p:cNvGraphicFramePr/>
          <p:nvPr>
            <p:extLst>
              <p:ext uri="{D42A27DB-BD31-4B8C-83A1-F6EECF244321}">
                <p14:modId xmlns:p14="http://schemas.microsoft.com/office/powerpoint/2010/main" val="2759291454"/>
              </p:ext>
            </p:extLst>
          </p:nvPr>
        </p:nvGraphicFramePr>
        <p:xfrm>
          <a:off x="114702" y="1996295"/>
          <a:ext cx="4466753"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8482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523618" y="3397142"/>
            <a:ext cx="4467981" cy="2711558"/>
          </a:xfrm>
          <a:prstGeom prst="rect">
            <a:avLst/>
          </a:prstGeom>
        </p:spPr>
      </p:pic>
      <p:sp>
        <p:nvSpPr>
          <p:cNvPr id="2" name="タイトル 1"/>
          <p:cNvSpPr>
            <a:spLocks noGrp="1"/>
          </p:cNvSpPr>
          <p:nvPr>
            <p:ph type="title"/>
          </p:nvPr>
        </p:nvSpPr>
        <p:spPr/>
        <p:txBody>
          <a:bodyPr>
            <a:normAutofit/>
          </a:bodyPr>
          <a:lstStyle/>
          <a:p>
            <a:r>
              <a:rPr lang="ja-JP" altLang="en-US" dirty="0"/>
              <a:t>プラン</a:t>
            </a:r>
            <a:r>
              <a:rPr lang="en-US" altLang="ja-JP" dirty="0"/>
              <a:t>A</a:t>
            </a:r>
            <a:r>
              <a:rPr lang="ja-JP" altLang="en-US" dirty="0"/>
              <a:t>を文書化する</a:t>
            </a:r>
            <a:br>
              <a:rPr lang="ja-JP" altLang="en-US" dirty="0"/>
            </a:br>
            <a:r>
              <a:rPr lang="ja-JP" altLang="en-US" dirty="0" smtClean="0"/>
              <a:t>リーンキャンパスを作る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圧倒的な優位性</a:t>
            </a:r>
            <a:endParaRPr lang="en-US" altLang="ja-JP" dirty="0" smtClean="0"/>
          </a:p>
          <a:p>
            <a:pPr lvl="1"/>
            <a:r>
              <a:rPr lang="ja-JP" altLang="en-US" dirty="0" smtClean="0"/>
              <a:t>内部</a:t>
            </a:r>
            <a:r>
              <a:rPr lang="ja-JP" altLang="en-US" dirty="0"/>
              <a:t>情報</a:t>
            </a:r>
          </a:p>
          <a:p>
            <a:pPr lvl="1"/>
            <a:r>
              <a:rPr lang="ja-JP" altLang="en-US" dirty="0"/>
              <a:t>正当な「専門家」の支持</a:t>
            </a:r>
          </a:p>
          <a:p>
            <a:pPr lvl="1"/>
            <a:r>
              <a:rPr lang="ja-JP" altLang="en-US" dirty="0"/>
              <a:t>ドリームチーム</a:t>
            </a:r>
          </a:p>
          <a:p>
            <a:pPr lvl="1"/>
            <a:r>
              <a:rPr lang="ja-JP" altLang="en-US" dirty="0"/>
              <a:t>その人の信頼性</a:t>
            </a:r>
          </a:p>
          <a:p>
            <a:pPr lvl="1"/>
            <a:r>
              <a:rPr lang="ja-JP" altLang="en-US" dirty="0"/>
              <a:t>巨大なネットワーク効果</a:t>
            </a:r>
          </a:p>
          <a:p>
            <a:pPr lvl="1"/>
            <a:r>
              <a:rPr lang="ja-JP" altLang="en-US" dirty="0"/>
              <a:t>コミュニティ</a:t>
            </a:r>
          </a:p>
          <a:p>
            <a:pPr lvl="1"/>
            <a:r>
              <a:rPr lang="ja-JP" altLang="en-US" dirty="0"/>
              <a:t>既存顧客</a:t>
            </a:r>
          </a:p>
          <a:p>
            <a:pPr lvl="1"/>
            <a:r>
              <a:rPr lang="en-US" altLang="ja-JP" dirty="0"/>
              <a:t>SEO</a:t>
            </a:r>
            <a:r>
              <a:rPr lang="ja-JP" altLang="en-US" dirty="0"/>
              <a:t>ランキング</a:t>
            </a:r>
          </a:p>
        </p:txBody>
      </p:sp>
    </p:spTree>
    <p:extLst>
      <p:ext uri="{BB962C8B-B14F-4D97-AF65-F5344CB8AC3E}">
        <p14:creationId xmlns:p14="http://schemas.microsoft.com/office/powerpoint/2010/main" val="221183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dirty="0"/>
              <a:t>プランで最もリスクの高い部分を</a:t>
            </a:r>
            <a:r>
              <a:rPr lang="ja-JP" altLang="en-US" sz="2400" dirty="0" smtClean="0"/>
              <a:t>見つける</a:t>
            </a:r>
            <a:endParaRPr lang="ja-JP" altLang="en-US" sz="24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46569301"/>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1488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dirty="0"/>
              <a:t>プランで最もリスクの高い部分を</a:t>
            </a:r>
            <a:r>
              <a:rPr lang="ja-JP" altLang="en-US" sz="2400" dirty="0" smtClean="0"/>
              <a:t>見つける</a:t>
            </a:r>
            <a:endParaRPr lang="ja-JP" altLang="en-US" sz="24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826368402"/>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270114" y="4895071"/>
            <a:ext cx="2133918" cy="369332"/>
          </a:xfrm>
          <a:prstGeom prst="rect">
            <a:avLst/>
          </a:prstGeom>
          <a:noFill/>
        </p:spPr>
        <p:txBody>
          <a:bodyPr wrap="none" rtlCol="0">
            <a:spAutoFit/>
          </a:bodyPr>
          <a:lstStyle/>
          <a:p>
            <a:r>
              <a:rPr kumimoji="1" lang="en-US" altLang="ja-JP" dirty="0" smtClean="0"/>
              <a:t>Problem/Solution Fit</a:t>
            </a:r>
            <a:endParaRPr kumimoji="1" lang="ja-JP" altLang="en-US" dirty="0"/>
          </a:p>
        </p:txBody>
      </p:sp>
      <p:sp>
        <p:nvSpPr>
          <p:cNvPr id="8" name="テキスト ボックス 7"/>
          <p:cNvSpPr txBox="1"/>
          <p:nvPr/>
        </p:nvSpPr>
        <p:spPr>
          <a:xfrm>
            <a:off x="5832182" y="4895071"/>
            <a:ext cx="1986804" cy="369332"/>
          </a:xfrm>
          <a:prstGeom prst="rect">
            <a:avLst/>
          </a:prstGeom>
          <a:noFill/>
        </p:spPr>
        <p:txBody>
          <a:bodyPr wrap="none" rtlCol="0">
            <a:spAutoFit/>
          </a:bodyPr>
          <a:lstStyle/>
          <a:p>
            <a:r>
              <a:rPr lang="en-US" altLang="ja-JP" dirty="0" smtClean="0"/>
              <a:t>Product/Market Fit</a:t>
            </a:r>
            <a:endParaRPr kumimoji="1" lang="ja-JP" altLang="en-US" dirty="0"/>
          </a:p>
        </p:txBody>
      </p:sp>
      <p:cxnSp>
        <p:nvCxnSpPr>
          <p:cNvPr id="10" name="直線矢印コネクタ 9"/>
          <p:cNvCxnSpPr/>
          <p:nvPr/>
        </p:nvCxnSpPr>
        <p:spPr>
          <a:xfrm>
            <a:off x="457200" y="4762923"/>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a:off x="4580919" y="4762923"/>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49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リスクの優先順位をつける</a:t>
            </a:r>
            <a:endParaRPr kumimoji="1" lang="ja-JP" altLang="en-US" sz="2400" dirty="0"/>
          </a:p>
        </p:txBody>
      </p:sp>
      <p:sp>
        <p:nvSpPr>
          <p:cNvPr id="3" name="コンテンツ プレースホルダー 2"/>
          <p:cNvSpPr>
            <a:spLocks noGrp="1"/>
          </p:cNvSpPr>
          <p:nvPr>
            <p:ph idx="1"/>
          </p:nvPr>
        </p:nvSpPr>
        <p:spPr/>
        <p:txBody>
          <a:bodyPr>
            <a:normAutofit/>
          </a:bodyPr>
          <a:lstStyle/>
          <a:p>
            <a:r>
              <a:rPr lang="ja-JP" altLang="en-US" dirty="0"/>
              <a:t>製品リスク</a:t>
            </a:r>
            <a:r>
              <a:rPr lang="en-US" altLang="ja-JP" dirty="0"/>
              <a:t>(</a:t>
            </a:r>
            <a:r>
              <a:rPr lang="en-US" altLang="ja-JP" dirty="0" err="1"/>
              <a:t>P:Product</a:t>
            </a:r>
            <a:r>
              <a:rPr lang="en-US" altLang="ja-JP" dirty="0"/>
              <a:t> risk)</a:t>
            </a:r>
          </a:p>
          <a:p>
            <a:pPr lvl="1"/>
            <a:r>
              <a:rPr lang="ja-JP" altLang="en-US" dirty="0"/>
              <a:t>正しい製品を作る</a:t>
            </a:r>
          </a:p>
          <a:p>
            <a:r>
              <a:rPr lang="ja-JP" altLang="en-US" dirty="0"/>
              <a:t>顧客リスク</a:t>
            </a:r>
            <a:r>
              <a:rPr lang="en-US" altLang="ja-JP" dirty="0"/>
              <a:t>(</a:t>
            </a:r>
            <a:r>
              <a:rPr lang="en-US" altLang="ja-JP" dirty="0" err="1"/>
              <a:t>C:Customer</a:t>
            </a:r>
            <a:r>
              <a:rPr lang="en-US" altLang="ja-JP" dirty="0"/>
              <a:t> risk)</a:t>
            </a:r>
          </a:p>
          <a:p>
            <a:pPr lvl="1"/>
            <a:r>
              <a:rPr lang="ja-JP" altLang="en-US" dirty="0"/>
              <a:t>顧客への経路を作る</a:t>
            </a:r>
          </a:p>
          <a:p>
            <a:r>
              <a:rPr lang="ja-JP" altLang="en-US" dirty="0"/>
              <a:t>市場リスク</a:t>
            </a:r>
            <a:r>
              <a:rPr lang="en-US" altLang="ja-JP" dirty="0"/>
              <a:t>(</a:t>
            </a:r>
            <a:r>
              <a:rPr lang="en-US" altLang="ja-JP" dirty="0" err="1"/>
              <a:t>M:Market</a:t>
            </a:r>
            <a:r>
              <a:rPr lang="en-US" altLang="ja-JP" dirty="0"/>
              <a:t> risk)</a:t>
            </a:r>
          </a:p>
          <a:p>
            <a:pPr lvl="1"/>
            <a:r>
              <a:rPr lang="ja-JP" altLang="en-US" dirty="0"/>
              <a:t>実現可能なビジネスを作る</a:t>
            </a:r>
          </a:p>
        </p:txBody>
      </p:sp>
      <p:pic>
        <p:nvPicPr>
          <p:cNvPr id="27" name="図 26"/>
          <p:cNvPicPr>
            <a:picLocks noChangeAspect="1"/>
          </p:cNvPicPr>
          <p:nvPr/>
        </p:nvPicPr>
        <p:blipFill>
          <a:blip r:embed="rId3"/>
          <a:stretch>
            <a:fillRect/>
          </a:stretch>
        </p:blipFill>
        <p:spPr>
          <a:xfrm>
            <a:off x="4191000" y="3195280"/>
            <a:ext cx="4800600" cy="2913420"/>
          </a:xfrm>
          <a:prstGeom prst="rect">
            <a:avLst/>
          </a:prstGeom>
        </p:spPr>
      </p:pic>
    </p:spTree>
    <p:extLst>
      <p:ext uri="{BB962C8B-B14F-4D97-AF65-F5344CB8AC3E}">
        <p14:creationId xmlns:p14="http://schemas.microsoft.com/office/powerpoint/2010/main" val="599859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a:t>ビジネスモデルの比較</a:t>
            </a:r>
          </a:p>
          <a:p>
            <a:r>
              <a:rPr lang="ja-JP" altLang="en-US" dirty="0" smtClean="0"/>
              <a:t>外部の意見を求める</a:t>
            </a:r>
          </a:p>
          <a:p>
            <a:r>
              <a:rPr lang="ja-JP" altLang="en-US" dirty="0" smtClean="0"/>
              <a:t>実験の準備</a:t>
            </a:r>
          </a:p>
          <a:p>
            <a:pPr marL="457200" lvl="1" indent="0">
              <a:buNone/>
            </a:pPr>
            <a:endParaRPr lang="ja-JP" altLang="en-US" dirty="0" smtClean="0"/>
          </a:p>
        </p:txBody>
      </p:sp>
    </p:spTree>
    <p:extLst>
      <p:ext uri="{BB962C8B-B14F-4D97-AF65-F5344CB8AC3E}">
        <p14:creationId xmlns:p14="http://schemas.microsoft.com/office/powerpoint/2010/main" val="3886852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4547810" y="3411822"/>
            <a:ext cx="4443790" cy="2696877"/>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smtClean="0"/>
              <a:t>製品のリスク：正しい製品を作る</a:t>
            </a:r>
            <a:endParaRPr lang="en-US" altLang="ja-JP" dirty="0" smtClean="0"/>
          </a:p>
          <a:p>
            <a:pPr lvl="1"/>
            <a:r>
              <a:rPr lang="ja-JP" altLang="en-US" dirty="0" smtClean="0"/>
              <a:t>解決</a:t>
            </a:r>
            <a:r>
              <a:rPr lang="ja-JP" altLang="en-US" dirty="0"/>
              <a:t>に値する課題かどうか確認する。</a:t>
            </a:r>
          </a:p>
          <a:p>
            <a:pPr lvl="1"/>
            <a:r>
              <a:rPr lang="ja-JP" altLang="en-US" dirty="0"/>
              <a:t>最小限のソリューション</a:t>
            </a:r>
            <a:r>
              <a:rPr lang="en-US" altLang="ja-JP" dirty="0"/>
              <a:t>(MVP)</a:t>
            </a:r>
            <a:r>
              <a:rPr lang="ja-JP" altLang="en-US" dirty="0"/>
              <a:t>を決定する。</a:t>
            </a:r>
          </a:p>
          <a:p>
            <a:pPr lvl="1"/>
            <a:r>
              <a:rPr lang="en-US" altLang="ja-JP" dirty="0"/>
              <a:t>MVP</a:t>
            </a:r>
            <a:r>
              <a:rPr lang="ja-JP" altLang="en-US" dirty="0"/>
              <a:t>を構築して、小規模に検証する</a:t>
            </a:r>
            <a:r>
              <a:rPr lang="en-US" altLang="ja-JP" dirty="0"/>
              <a:t>(UVP</a:t>
            </a:r>
            <a:r>
              <a:rPr lang="ja-JP" altLang="en-US" dirty="0"/>
              <a:t>デモ</a:t>
            </a:r>
            <a:r>
              <a:rPr lang="en-US" altLang="ja-JP" dirty="0"/>
              <a:t>)</a:t>
            </a:r>
            <a:r>
              <a:rPr lang="ja-JP" altLang="en-US" dirty="0"/>
              <a:t>。</a:t>
            </a:r>
          </a:p>
          <a:p>
            <a:pPr lvl="1"/>
            <a:r>
              <a:rPr lang="ja-JP" altLang="en-US" dirty="0"/>
              <a:t>大規模に検証する。</a:t>
            </a:r>
            <a:endParaRPr lang="ja-JP" altLang="en-US" dirty="0" smtClean="0"/>
          </a:p>
        </p:txBody>
      </p:sp>
    </p:spTree>
    <p:extLst>
      <p:ext uri="{BB962C8B-B14F-4D97-AF65-F5344CB8AC3E}">
        <p14:creationId xmlns:p14="http://schemas.microsoft.com/office/powerpoint/2010/main" val="976503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4596190" y="3441184"/>
            <a:ext cx="4395410" cy="2667516"/>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smtClean="0"/>
              <a:t>顧客リスク：顧客への経路を作る</a:t>
            </a:r>
            <a:endParaRPr lang="en-US" altLang="ja-JP" dirty="0" smtClean="0"/>
          </a:p>
          <a:p>
            <a:pPr lvl="1"/>
            <a:r>
              <a:rPr lang="ja-JP" altLang="en-US" dirty="0" smtClean="0"/>
              <a:t>不満</a:t>
            </a:r>
            <a:r>
              <a:rPr lang="ja-JP" altLang="en-US" dirty="0"/>
              <a:t>を持っている人を特定する。</a:t>
            </a:r>
          </a:p>
          <a:p>
            <a:pPr lvl="1"/>
            <a:r>
              <a:rPr lang="ja-JP" altLang="en-US" dirty="0"/>
              <a:t>製品を今すぐにほしいと思うアーリーアダプターに範囲を狭める。</a:t>
            </a:r>
          </a:p>
          <a:p>
            <a:pPr lvl="1"/>
            <a:r>
              <a:rPr lang="ja-JP" altLang="en-US" dirty="0"/>
              <a:t>アウトバウンドチャネルから開始しても構わない。</a:t>
            </a:r>
          </a:p>
          <a:p>
            <a:pPr lvl="1"/>
            <a:r>
              <a:rPr lang="ja-JP" altLang="en-US" dirty="0"/>
              <a:t>ただし、少しずつ拡大可能なインバウンドチャネルも構築／開発する。早ければ早いほどよい。</a:t>
            </a:r>
            <a:endParaRPr lang="ja-JP" altLang="en-US" dirty="0" smtClean="0"/>
          </a:p>
        </p:txBody>
      </p:sp>
    </p:spTree>
    <p:extLst>
      <p:ext uri="{BB962C8B-B14F-4D97-AF65-F5344CB8AC3E}">
        <p14:creationId xmlns:p14="http://schemas.microsoft.com/office/powerpoint/2010/main" val="3201816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4511524" y="3389336"/>
            <a:ext cx="4480076" cy="2757464"/>
          </a:xfrm>
          <a:prstGeom prst="rect">
            <a:avLst/>
          </a:prstGeom>
        </p:spPr>
      </p:pic>
      <p:sp>
        <p:nvSpPr>
          <p:cNvPr id="2" name="タイトル 1"/>
          <p:cNvSpPr>
            <a:spLocks noGrp="1"/>
          </p:cNvSpPr>
          <p:nvPr>
            <p:ph type="title"/>
          </p:nvPr>
        </p:nvSpPr>
        <p:spPr/>
        <p:txBody>
          <a:bodyPr>
            <a:noAutofit/>
          </a:bodyPr>
          <a:lstStyle/>
          <a:p>
            <a:r>
              <a:rPr lang="ja-JP" altLang="en-US" sz="2400" dirty="0" smtClean="0"/>
              <a:t>プランで最もリスクの高い部分を見つける</a:t>
            </a:r>
            <a:br>
              <a:rPr lang="ja-JP" altLang="en-US" sz="2400" dirty="0" smtClean="0"/>
            </a:br>
            <a:r>
              <a:rPr lang="ja-JP" altLang="en-US" sz="2400" dirty="0" smtClean="0"/>
              <a:t>ビジネスモデルインタビュー</a:t>
            </a:r>
            <a:endParaRPr kumimoji="1" lang="ja-JP" altLang="en-US" sz="2400" dirty="0"/>
          </a:p>
        </p:txBody>
      </p:sp>
      <p:sp>
        <p:nvSpPr>
          <p:cNvPr id="4" name="コンテンツ プレースホルダー 3"/>
          <p:cNvSpPr>
            <a:spLocks noGrp="1"/>
          </p:cNvSpPr>
          <p:nvPr>
            <p:ph idx="1"/>
          </p:nvPr>
        </p:nvSpPr>
        <p:spPr/>
        <p:txBody>
          <a:bodyPr>
            <a:normAutofit/>
          </a:bodyPr>
          <a:lstStyle/>
          <a:p>
            <a:r>
              <a:rPr lang="ja-JP" altLang="en-US" dirty="0" smtClean="0"/>
              <a:t>市場リスク：実現可能なビジネスを作る</a:t>
            </a:r>
            <a:endParaRPr lang="en-US" altLang="ja-JP" dirty="0" smtClean="0"/>
          </a:p>
          <a:p>
            <a:pPr lvl="1"/>
            <a:r>
              <a:rPr lang="ja-JP" altLang="en-US" dirty="0"/>
              <a:t>既存の代替品から競合他社を特定し、ソリューションの価格を設定</a:t>
            </a:r>
            <a:r>
              <a:rPr lang="ja-JP" altLang="en-US" dirty="0" smtClean="0"/>
              <a:t>する。</a:t>
            </a:r>
          </a:p>
          <a:p>
            <a:pPr lvl="1"/>
            <a:r>
              <a:rPr lang="ja-JP" altLang="en-US" dirty="0"/>
              <a:t>顧客の声を聞いて、価格をテストする（口約束）。</a:t>
            </a:r>
          </a:p>
          <a:p>
            <a:pPr lvl="1"/>
            <a:r>
              <a:rPr lang="ja-JP" altLang="en-US" dirty="0"/>
              <a:t>顧客の行動を見て、価格をテスト</a:t>
            </a:r>
            <a:r>
              <a:rPr lang="ja-JP" altLang="en-US" dirty="0" smtClean="0"/>
              <a:t>する。</a:t>
            </a:r>
          </a:p>
          <a:p>
            <a:pPr lvl="1"/>
            <a:r>
              <a:rPr lang="ja-JP" altLang="en-US" dirty="0"/>
              <a:t>ビジネスモデルがうまくいくように、コスト構造を最適化する</a:t>
            </a:r>
            <a:r>
              <a:rPr lang="ja-JP" altLang="en-US" dirty="0" smtClean="0"/>
              <a:t>。</a:t>
            </a:r>
          </a:p>
        </p:txBody>
      </p:sp>
    </p:spTree>
    <p:extLst>
      <p:ext uri="{BB962C8B-B14F-4D97-AF65-F5344CB8AC3E}">
        <p14:creationId xmlns:p14="http://schemas.microsoft.com/office/powerpoint/2010/main" val="250062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前回までのあらすじ</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アジャイル開発って何よ？</a:t>
            </a:r>
            <a:endParaRPr lang="en-US" altLang="ja-JP" dirty="0" smtClean="0"/>
          </a:p>
          <a:p>
            <a:pPr marL="0" indent="0">
              <a:buNone/>
            </a:pPr>
            <a:r>
              <a:rPr lang="en-US" altLang="ja-JP" dirty="0" smtClean="0"/>
              <a:t>『</a:t>
            </a:r>
            <a:r>
              <a:rPr lang="ja-JP" altLang="en-US" dirty="0" smtClean="0"/>
              <a:t>価値ある成果を毎週届ける</a:t>
            </a:r>
            <a:r>
              <a:rPr lang="en-US" altLang="ja-JP" dirty="0" smtClean="0"/>
              <a:t>』</a:t>
            </a:r>
          </a:p>
          <a:p>
            <a:pPr marL="0" indent="0">
              <a:buNone/>
            </a:pPr>
            <a:r>
              <a:rPr lang="en-US" altLang="ja-JP" dirty="0" smtClean="0">
                <a:hlinkClick r:id="rId2"/>
              </a:rPr>
              <a:t>http</a:t>
            </a:r>
            <a:r>
              <a:rPr lang="en-US" altLang="ja-JP" dirty="0">
                <a:hlinkClick r:id="rId2"/>
              </a:rPr>
              <a:t>://</a:t>
            </a:r>
            <a:r>
              <a:rPr lang="en-US" altLang="ja-JP" dirty="0" err="1">
                <a:hlinkClick r:id="rId2"/>
              </a:rPr>
              <a:t>www.slideshare.net</a:t>
            </a:r>
            <a:r>
              <a:rPr lang="en-US" altLang="ja-JP" dirty="0">
                <a:hlinkClick r:id="rId2"/>
              </a:rPr>
              <a:t>/</a:t>
            </a:r>
            <a:r>
              <a:rPr lang="en-US" altLang="ja-JP" dirty="0" err="1">
                <a:hlinkClick r:id="rId2"/>
              </a:rPr>
              <a:t>kakimomokuri</a:t>
            </a:r>
            <a:r>
              <a:rPr lang="en-US" altLang="ja-JP" dirty="0">
                <a:hlinkClick r:id="rId2"/>
              </a:rPr>
              <a:t>/lt-01</a:t>
            </a:r>
            <a:endParaRPr kumimoji="1" lang="ja-JP" altLang="en-US" dirty="0"/>
          </a:p>
        </p:txBody>
      </p:sp>
    </p:spTree>
    <p:extLst>
      <p:ext uri="{BB962C8B-B14F-4D97-AF65-F5344CB8AC3E}">
        <p14:creationId xmlns:p14="http://schemas.microsoft.com/office/powerpoint/2010/main" val="2572184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プランを体系的にテスト</a:t>
            </a:r>
            <a:r>
              <a:rPr lang="ja-JP" altLang="en-US" dirty="0" smtClean="0"/>
              <a:t>する</a:t>
            </a:r>
            <a:endParaRPr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36856907"/>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37887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図形グループ 33"/>
          <p:cNvGrpSpPr/>
          <p:nvPr/>
        </p:nvGrpSpPr>
        <p:grpSpPr>
          <a:xfrm>
            <a:off x="2283630" y="5406572"/>
            <a:ext cx="6814688" cy="1432090"/>
            <a:chOff x="868719" y="5115339"/>
            <a:chExt cx="8229600" cy="1729430"/>
          </a:xfrm>
        </p:grpSpPr>
        <p:grpSp>
          <p:nvGrpSpPr>
            <p:cNvPr id="20" name="図形グループ 19"/>
            <p:cNvGrpSpPr/>
            <p:nvPr/>
          </p:nvGrpSpPr>
          <p:grpSpPr>
            <a:xfrm>
              <a:off x="872067" y="5115339"/>
              <a:ext cx="7613302" cy="878458"/>
              <a:chOff x="460548" y="3500152"/>
              <a:chExt cx="7613302" cy="878458"/>
            </a:xfrm>
          </p:grpSpPr>
          <p:sp>
            <p:nvSpPr>
              <p:cNvPr id="21" name="フリーフォーム 20"/>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22" name="フリーフォーム 21"/>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3" name="フリーフォーム 22"/>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24" name="フリーフォーム 23"/>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5" name="フリーフォーム 24"/>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26" name="フリーフォーム 25"/>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7" name="フリーフォーム 26"/>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28" name="テキスト ボックス 27"/>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29" name="テキスト ボックス 28"/>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30" name="直線矢印コネクタ 29"/>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課題を理解する</a:t>
            </a:r>
            <a:endParaRPr kumimoji="1" lang="ja-JP" altLang="en-US" sz="3600" dirty="0"/>
          </a:p>
        </p:txBody>
      </p:sp>
      <p:sp>
        <p:nvSpPr>
          <p:cNvPr id="4" name="コンテンツ プレースホルダー 3"/>
          <p:cNvSpPr>
            <a:spLocks noGrp="1"/>
          </p:cNvSpPr>
          <p:nvPr>
            <p:ph idx="1"/>
          </p:nvPr>
        </p:nvSpPr>
        <p:spPr/>
        <p:txBody>
          <a:bodyPr>
            <a:normAutofit/>
          </a:bodyPr>
          <a:lstStyle/>
          <a:p>
            <a:r>
              <a:rPr lang="ja-JP" altLang="en-US" dirty="0"/>
              <a:t>顧客インタビューの準備</a:t>
            </a:r>
          </a:p>
          <a:p>
            <a:r>
              <a:rPr lang="ja-JP" altLang="en-US" dirty="0" smtClean="0"/>
              <a:t>見込み客</a:t>
            </a:r>
            <a:r>
              <a:rPr lang="ja-JP" altLang="en-US" dirty="0"/>
              <a:t>を見つける</a:t>
            </a:r>
          </a:p>
          <a:p>
            <a:r>
              <a:rPr lang="ja-JP" altLang="en-US" dirty="0" smtClean="0"/>
              <a:t>課題インタビュー</a:t>
            </a:r>
            <a:endParaRPr lang="ja-JP" altLang="en-US" dirty="0"/>
          </a:p>
          <a:p>
            <a:pPr lvl="1"/>
            <a:r>
              <a:rPr lang="ja-JP" altLang="en-US" dirty="0"/>
              <a:t>製品リスク：何を解決するのか？（課題）</a:t>
            </a:r>
          </a:p>
          <a:p>
            <a:pPr lvl="1"/>
            <a:r>
              <a:rPr lang="ja-JP" altLang="en-US" dirty="0"/>
              <a:t>市場リスク：競合は誰なのか？（既存の代替品）</a:t>
            </a:r>
          </a:p>
          <a:p>
            <a:pPr lvl="1"/>
            <a:r>
              <a:rPr lang="ja-JP" altLang="en-US" dirty="0"/>
              <a:t>顧客リスク：誰が困っているのか？（顧客セグメント）</a:t>
            </a:r>
          </a:p>
          <a:p>
            <a:endParaRPr lang="ja-JP" altLang="en-US" dirty="0" smtClean="0"/>
          </a:p>
        </p:txBody>
      </p:sp>
    </p:spTree>
    <p:extLst>
      <p:ext uri="{BB962C8B-B14F-4D97-AF65-F5344CB8AC3E}">
        <p14:creationId xmlns:p14="http://schemas.microsoft.com/office/powerpoint/2010/main" val="110992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図形グループ 17"/>
          <p:cNvGrpSpPr/>
          <p:nvPr/>
        </p:nvGrpSpPr>
        <p:grpSpPr>
          <a:xfrm>
            <a:off x="2283630" y="5406572"/>
            <a:ext cx="6814688" cy="1432090"/>
            <a:chOff x="868719" y="5115339"/>
            <a:chExt cx="8229600" cy="1729430"/>
          </a:xfrm>
        </p:grpSpPr>
        <p:grpSp>
          <p:nvGrpSpPr>
            <p:cNvPr id="19" name="図形グループ 18"/>
            <p:cNvGrpSpPr/>
            <p:nvPr/>
          </p:nvGrpSpPr>
          <p:grpSpPr>
            <a:xfrm>
              <a:off x="872067" y="5115339"/>
              <a:ext cx="7613302" cy="878458"/>
              <a:chOff x="460548" y="3500152"/>
              <a:chExt cx="7613302" cy="878458"/>
            </a:xfrm>
          </p:grpSpPr>
          <p:sp>
            <p:nvSpPr>
              <p:cNvPr id="24" name="フリーフォーム 23"/>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25" name="フリーフォーム 24"/>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6" name="フリーフォーム 25"/>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27" name="フリーフォーム 26"/>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8" name="フリーフォーム 27"/>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29" name="フリーフォーム 28"/>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30" name="フリーフォーム 29"/>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20" name="テキスト ボックス 19"/>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21" name="テキスト ボックス 20"/>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22" name="直線矢印コネクタ 21"/>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ソリューションを決定する</a:t>
            </a:r>
            <a:endParaRPr kumimoji="1" lang="ja-JP" altLang="en-US" sz="3600" dirty="0"/>
          </a:p>
        </p:txBody>
      </p:sp>
      <p:sp>
        <p:nvSpPr>
          <p:cNvPr id="3" name="コンテンツ プレースホルダー 2"/>
          <p:cNvSpPr>
            <a:spLocks noGrp="1"/>
          </p:cNvSpPr>
          <p:nvPr>
            <p:ph idx="1"/>
          </p:nvPr>
        </p:nvSpPr>
        <p:spPr>
          <a:xfrm>
            <a:off x="512343" y="1649159"/>
            <a:ext cx="8078409" cy="3450696"/>
          </a:xfrm>
        </p:spPr>
        <p:txBody>
          <a:bodyPr>
            <a:normAutofit/>
          </a:bodyPr>
          <a:lstStyle/>
          <a:p>
            <a:r>
              <a:rPr lang="ja-JP" altLang="en-US" dirty="0"/>
              <a:t>学習すべきこと</a:t>
            </a:r>
          </a:p>
          <a:p>
            <a:r>
              <a:rPr lang="ja-JP" altLang="en-US" dirty="0" smtClean="0"/>
              <a:t>デモ</a:t>
            </a:r>
            <a:r>
              <a:rPr lang="ja-JP" altLang="en-US" dirty="0"/>
              <a:t>を構築する</a:t>
            </a:r>
          </a:p>
          <a:p>
            <a:r>
              <a:rPr lang="ja-JP" altLang="en-US" dirty="0" smtClean="0"/>
              <a:t>ソリューションインタビュー</a:t>
            </a:r>
            <a:endParaRPr lang="en-US" altLang="ja-JP" dirty="0" smtClean="0"/>
          </a:p>
          <a:p>
            <a:pPr lvl="1"/>
            <a:r>
              <a:rPr lang="ja-JP" altLang="en-US" dirty="0"/>
              <a:t>顧客リスク：誰が困っているのか？（アーリーアダプター）</a:t>
            </a:r>
          </a:p>
          <a:p>
            <a:pPr lvl="1"/>
            <a:r>
              <a:rPr lang="ja-JP" altLang="en-US" dirty="0"/>
              <a:t>製品リスク：課題をどのように解決するのか？（ソリューション）</a:t>
            </a:r>
          </a:p>
          <a:p>
            <a:pPr lvl="1"/>
            <a:r>
              <a:rPr lang="ja-JP" altLang="en-US" dirty="0"/>
              <a:t>市場リスク：どのような価格モデルにするのか？（収益の流れ</a:t>
            </a:r>
            <a:r>
              <a:rPr lang="ja-JP" altLang="en-US" dirty="0" smtClean="0"/>
              <a:t>）</a:t>
            </a:r>
            <a:endParaRPr lang="en-US" altLang="ja-JP" dirty="0" smtClean="0"/>
          </a:p>
          <a:p>
            <a:r>
              <a:rPr kumimoji="1" lang="en-US" altLang="ja-JP" dirty="0" smtClean="0"/>
              <a:t>MVP</a:t>
            </a:r>
            <a:r>
              <a:rPr kumimoji="1" lang="ja-JP" altLang="en-US" dirty="0" smtClean="0"/>
              <a:t>を構築する</a:t>
            </a:r>
            <a:endParaRPr kumimoji="1" lang="ja-JP" altLang="en-US" dirty="0"/>
          </a:p>
        </p:txBody>
      </p:sp>
    </p:spTree>
    <p:extLst>
      <p:ext uri="{BB962C8B-B14F-4D97-AF65-F5344CB8AC3E}">
        <p14:creationId xmlns:p14="http://schemas.microsoft.com/office/powerpoint/2010/main" val="297976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r>
              <a:rPr kumimoji="1" lang="ja-JP" altLang="en-US" dirty="0" smtClean="0"/>
              <a:t>ダッシュボードを構築する</a:t>
            </a:r>
            <a:endParaRPr kumimoji="1" lang="en-US" altLang="ja-JP" dirty="0" smtClean="0"/>
          </a:p>
          <a:p>
            <a:r>
              <a:rPr lang="en-US" altLang="ja-JP" dirty="0" smtClean="0"/>
              <a:t>MVP</a:t>
            </a:r>
            <a:r>
              <a:rPr lang="ja-JP" altLang="en-US" dirty="0" smtClean="0"/>
              <a:t>インタビュー</a:t>
            </a:r>
            <a:endParaRPr lang="en-US" altLang="ja-JP" dirty="0" smtClean="0"/>
          </a:p>
          <a:p>
            <a:r>
              <a:rPr kumimoji="1" lang="ja-JP" altLang="en-US" dirty="0" smtClean="0"/>
              <a:t>顧客のライフサイクルを検証する</a:t>
            </a:r>
            <a:endParaRPr kumimoji="1" lang="ja-JP" altLang="en-US" dirty="0"/>
          </a:p>
        </p:txBody>
      </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定性的に検証する</a:t>
            </a:r>
            <a:endParaRPr kumimoji="1" lang="ja-JP" altLang="en-US" sz="3600" dirty="0"/>
          </a:p>
        </p:txBody>
      </p:sp>
      <p:grpSp>
        <p:nvGrpSpPr>
          <p:cNvPr id="17" name="図形グループ 16"/>
          <p:cNvGrpSpPr/>
          <p:nvPr/>
        </p:nvGrpSpPr>
        <p:grpSpPr>
          <a:xfrm>
            <a:off x="2283630" y="5406572"/>
            <a:ext cx="6814688" cy="1432090"/>
            <a:chOff x="868719" y="5115339"/>
            <a:chExt cx="8229600" cy="1729430"/>
          </a:xfrm>
        </p:grpSpPr>
        <p:grpSp>
          <p:nvGrpSpPr>
            <p:cNvPr id="18" name="図形グループ 17"/>
            <p:cNvGrpSpPr/>
            <p:nvPr/>
          </p:nvGrpSpPr>
          <p:grpSpPr>
            <a:xfrm>
              <a:off x="872067" y="5115339"/>
              <a:ext cx="7613302" cy="878458"/>
              <a:chOff x="460548" y="3500152"/>
              <a:chExt cx="7613302" cy="878458"/>
            </a:xfrm>
          </p:grpSpPr>
          <p:sp>
            <p:nvSpPr>
              <p:cNvPr id="23" name="フリーフォーム 22"/>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24" name="フリーフォーム 23"/>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5" name="フリーフォーム 24"/>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26" name="フリーフォーム 25"/>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7" name="フリーフォーム 26"/>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28" name="フリーフォーム 27"/>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29" name="フリーフォーム 28"/>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FF0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19" name="テキスト ボックス 18"/>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20" name="テキスト ボックス 19"/>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21" name="直線矢印コネクタ 20"/>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pic>
        <p:nvPicPr>
          <p:cNvPr id="31" name="図 30"/>
          <p:cNvPicPr>
            <a:picLocks noChangeAspect="1"/>
          </p:cNvPicPr>
          <p:nvPr/>
        </p:nvPicPr>
        <p:blipFill>
          <a:blip r:embed="rId3"/>
          <a:stretch>
            <a:fillRect/>
          </a:stretch>
        </p:blipFill>
        <p:spPr>
          <a:xfrm>
            <a:off x="5675810" y="1524318"/>
            <a:ext cx="3191755" cy="3199877"/>
          </a:xfrm>
          <a:prstGeom prst="rect">
            <a:avLst/>
          </a:prstGeom>
        </p:spPr>
      </p:pic>
    </p:spTree>
    <p:extLst>
      <p:ext uri="{BB962C8B-B14F-4D97-AF65-F5344CB8AC3E}">
        <p14:creationId xmlns:p14="http://schemas.microsoft.com/office/powerpoint/2010/main" val="3122275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図形グループ 38"/>
          <p:cNvGrpSpPr/>
          <p:nvPr/>
        </p:nvGrpSpPr>
        <p:grpSpPr>
          <a:xfrm>
            <a:off x="2283630" y="5406572"/>
            <a:ext cx="6814688" cy="1432090"/>
            <a:chOff x="868719" y="5115339"/>
            <a:chExt cx="8229600" cy="1729430"/>
          </a:xfrm>
        </p:grpSpPr>
        <p:grpSp>
          <p:nvGrpSpPr>
            <p:cNvPr id="40" name="図形グループ 39"/>
            <p:cNvGrpSpPr/>
            <p:nvPr/>
          </p:nvGrpSpPr>
          <p:grpSpPr>
            <a:xfrm>
              <a:off x="872067" y="5115339"/>
              <a:ext cx="7613302" cy="878458"/>
              <a:chOff x="460548" y="3500152"/>
              <a:chExt cx="7613302" cy="878458"/>
            </a:xfrm>
          </p:grpSpPr>
          <p:sp>
            <p:nvSpPr>
              <p:cNvPr id="45" name="フリーフォーム 44"/>
              <p:cNvSpPr/>
              <p:nvPr/>
            </p:nvSpPr>
            <p:spPr>
              <a:xfrm>
                <a:off x="460548"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課題を理解する</a:t>
                </a:r>
                <a:endParaRPr kumimoji="1" lang="ja-JP" altLang="en-US" sz="1200" kern="1200" dirty="0"/>
              </a:p>
            </p:txBody>
          </p:sp>
          <p:sp>
            <p:nvSpPr>
              <p:cNvPr id="46" name="フリーフォーム 45"/>
              <p:cNvSpPr/>
              <p:nvPr/>
            </p:nvSpPr>
            <p:spPr>
              <a:xfrm>
                <a:off x="2071054"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47" name="フリーフォーム 46"/>
              <p:cNvSpPr/>
              <p:nvPr/>
            </p:nvSpPr>
            <p:spPr>
              <a:xfrm>
                <a:off x="2510283"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ソリューションを</a:t>
                </a:r>
                <a:br>
                  <a:rPr kumimoji="1" lang="ja-JP" altLang="en-US" sz="1200" kern="1200" dirty="0" smtClean="0"/>
                </a:br>
                <a:r>
                  <a:rPr kumimoji="1" lang="ja-JP" altLang="en-US" sz="1200" kern="1200" dirty="0" smtClean="0"/>
                  <a:t>決定する</a:t>
                </a:r>
                <a:endParaRPr kumimoji="1" lang="ja-JP" altLang="en-US" sz="1200" kern="1200" dirty="0"/>
              </a:p>
            </p:txBody>
          </p:sp>
          <p:sp>
            <p:nvSpPr>
              <p:cNvPr id="48" name="フリーフォーム 47"/>
              <p:cNvSpPr/>
              <p:nvPr/>
            </p:nvSpPr>
            <p:spPr>
              <a:xfrm>
                <a:off x="4120790"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49" name="フリーフォーム 48"/>
              <p:cNvSpPr/>
              <p:nvPr/>
            </p:nvSpPr>
            <p:spPr>
              <a:xfrm>
                <a:off x="4560019"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定性的に</a:t>
                </a:r>
                <a:br>
                  <a:rPr kumimoji="1" lang="ja-JP" altLang="en-US" sz="1200" kern="1200" dirty="0" smtClean="0"/>
                </a:br>
                <a:r>
                  <a:rPr kumimoji="1" lang="ja-JP" altLang="en-US" sz="1200" kern="1200" dirty="0" smtClean="0"/>
                  <a:t>検証する</a:t>
                </a:r>
                <a:endParaRPr kumimoji="1" lang="ja-JP" altLang="en-US" sz="1200" kern="1200" dirty="0"/>
              </a:p>
            </p:txBody>
          </p:sp>
          <p:sp>
            <p:nvSpPr>
              <p:cNvPr id="50" name="フリーフォーム 49"/>
              <p:cNvSpPr/>
              <p:nvPr/>
            </p:nvSpPr>
            <p:spPr>
              <a:xfrm>
                <a:off x="6170525" y="3757833"/>
                <a:ext cx="310388" cy="363095"/>
              </a:xfrm>
              <a:custGeom>
                <a:avLst/>
                <a:gdLst>
                  <a:gd name="connsiteX0" fmla="*/ 0 w 310388"/>
                  <a:gd name="connsiteY0" fmla="*/ 72619 h 363095"/>
                  <a:gd name="connsiteX1" fmla="*/ 155194 w 310388"/>
                  <a:gd name="connsiteY1" fmla="*/ 72619 h 363095"/>
                  <a:gd name="connsiteX2" fmla="*/ 155194 w 310388"/>
                  <a:gd name="connsiteY2" fmla="*/ 0 h 363095"/>
                  <a:gd name="connsiteX3" fmla="*/ 310388 w 310388"/>
                  <a:gd name="connsiteY3" fmla="*/ 181548 h 363095"/>
                  <a:gd name="connsiteX4" fmla="*/ 155194 w 310388"/>
                  <a:gd name="connsiteY4" fmla="*/ 363095 h 363095"/>
                  <a:gd name="connsiteX5" fmla="*/ 155194 w 310388"/>
                  <a:gd name="connsiteY5" fmla="*/ 290476 h 363095"/>
                  <a:gd name="connsiteX6" fmla="*/ 0 w 310388"/>
                  <a:gd name="connsiteY6" fmla="*/ 290476 h 363095"/>
                  <a:gd name="connsiteX7" fmla="*/ 0 w 310388"/>
                  <a:gd name="connsiteY7" fmla="*/ 72619 h 36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88" h="363095">
                    <a:moveTo>
                      <a:pt x="0" y="72619"/>
                    </a:moveTo>
                    <a:lnTo>
                      <a:pt x="155194" y="72619"/>
                    </a:lnTo>
                    <a:lnTo>
                      <a:pt x="155194" y="0"/>
                    </a:lnTo>
                    <a:lnTo>
                      <a:pt x="310388" y="181548"/>
                    </a:lnTo>
                    <a:lnTo>
                      <a:pt x="155194" y="363095"/>
                    </a:lnTo>
                    <a:lnTo>
                      <a:pt x="155194" y="290476"/>
                    </a:lnTo>
                    <a:lnTo>
                      <a:pt x="0" y="290476"/>
                    </a:lnTo>
                    <a:lnTo>
                      <a:pt x="0" y="726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0" tIns="72619" rIns="93116" bIns="72619" numCol="1" spcCol="1270" anchor="ctr" anchorCtr="0">
                <a:noAutofit/>
              </a:bodyPr>
              <a:lstStyle/>
              <a:p>
                <a:pPr lvl="0" algn="ctr" defTabSz="666750">
                  <a:lnSpc>
                    <a:spcPct val="90000"/>
                  </a:lnSpc>
                  <a:spcBef>
                    <a:spcPct val="0"/>
                  </a:spcBef>
                  <a:spcAft>
                    <a:spcPct val="35000"/>
                  </a:spcAft>
                </a:pPr>
                <a:endParaRPr kumimoji="1" lang="ja-JP" altLang="en-US" sz="1200" kern="1200"/>
              </a:p>
            </p:txBody>
          </p:sp>
          <p:sp>
            <p:nvSpPr>
              <p:cNvPr id="51" name="フリーフォーム 50"/>
              <p:cNvSpPr/>
              <p:nvPr/>
            </p:nvSpPr>
            <p:spPr>
              <a:xfrm>
                <a:off x="6609754" y="3500152"/>
                <a:ext cx="1464096" cy="878458"/>
              </a:xfrm>
              <a:custGeom>
                <a:avLst/>
                <a:gdLst>
                  <a:gd name="connsiteX0" fmla="*/ 0 w 1464096"/>
                  <a:gd name="connsiteY0" fmla="*/ 87846 h 878458"/>
                  <a:gd name="connsiteX1" fmla="*/ 87846 w 1464096"/>
                  <a:gd name="connsiteY1" fmla="*/ 0 h 878458"/>
                  <a:gd name="connsiteX2" fmla="*/ 1376250 w 1464096"/>
                  <a:gd name="connsiteY2" fmla="*/ 0 h 878458"/>
                  <a:gd name="connsiteX3" fmla="*/ 1464096 w 1464096"/>
                  <a:gd name="connsiteY3" fmla="*/ 87846 h 878458"/>
                  <a:gd name="connsiteX4" fmla="*/ 1464096 w 1464096"/>
                  <a:gd name="connsiteY4" fmla="*/ 790612 h 878458"/>
                  <a:gd name="connsiteX5" fmla="*/ 1376250 w 1464096"/>
                  <a:gd name="connsiteY5" fmla="*/ 878458 h 878458"/>
                  <a:gd name="connsiteX6" fmla="*/ 87846 w 1464096"/>
                  <a:gd name="connsiteY6" fmla="*/ 878458 h 878458"/>
                  <a:gd name="connsiteX7" fmla="*/ 0 w 1464096"/>
                  <a:gd name="connsiteY7" fmla="*/ 790612 h 878458"/>
                  <a:gd name="connsiteX8" fmla="*/ 0 w 1464096"/>
                  <a:gd name="connsiteY8" fmla="*/ 87846 h 8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4096" h="878458">
                    <a:moveTo>
                      <a:pt x="0" y="87846"/>
                    </a:moveTo>
                    <a:cubicBezTo>
                      <a:pt x="0" y="39330"/>
                      <a:pt x="39330" y="0"/>
                      <a:pt x="87846" y="0"/>
                    </a:cubicBezTo>
                    <a:lnTo>
                      <a:pt x="1376250" y="0"/>
                    </a:lnTo>
                    <a:cubicBezTo>
                      <a:pt x="1424766" y="0"/>
                      <a:pt x="1464096" y="39330"/>
                      <a:pt x="1464096" y="87846"/>
                    </a:cubicBezTo>
                    <a:lnTo>
                      <a:pt x="1464096" y="790612"/>
                    </a:lnTo>
                    <a:cubicBezTo>
                      <a:pt x="1464096" y="839128"/>
                      <a:pt x="1424766" y="878458"/>
                      <a:pt x="1376250" y="878458"/>
                    </a:cubicBezTo>
                    <a:lnTo>
                      <a:pt x="87846" y="878458"/>
                    </a:lnTo>
                    <a:cubicBezTo>
                      <a:pt x="39330" y="878458"/>
                      <a:pt x="0" y="839128"/>
                      <a:pt x="0" y="790612"/>
                    </a:cubicBezTo>
                    <a:lnTo>
                      <a:pt x="0" y="87846"/>
                    </a:lnTo>
                    <a:close/>
                  </a:path>
                </a:pathLst>
              </a:custGeom>
              <a:solidFill>
                <a:srgbClr val="008000"/>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6689" tIns="86689" rIns="86689" bIns="86689" numCol="1" spcCol="1270" anchor="ctr" anchorCtr="0">
                <a:noAutofit/>
              </a:bodyPr>
              <a:lstStyle/>
              <a:p>
                <a:pPr lvl="0" algn="ctr" defTabSz="711200">
                  <a:lnSpc>
                    <a:spcPct val="90000"/>
                  </a:lnSpc>
                  <a:spcBef>
                    <a:spcPct val="0"/>
                  </a:spcBef>
                  <a:spcAft>
                    <a:spcPct val="35000"/>
                  </a:spcAft>
                </a:pPr>
                <a:r>
                  <a:rPr kumimoji="1" lang="ja-JP" altLang="en-US" sz="1200" kern="1200" dirty="0" smtClean="0"/>
                  <a:t>定量的に</a:t>
                </a:r>
                <a:br>
                  <a:rPr kumimoji="1" lang="ja-JP" altLang="en-US" sz="1200" kern="1200" dirty="0" smtClean="0"/>
                </a:br>
                <a:r>
                  <a:rPr kumimoji="1" lang="ja-JP" altLang="en-US" sz="1200" kern="1200" dirty="0" smtClean="0"/>
                  <a:t>検証する</a:t>
                </a:r>
                <a:endParaRPr kumimoji="1" lang="ja-JP" altLang="en-US" sz="1200" kern="1200" dirty="0"/>
              </a:p>
            </p:txBody>
          </p:sp>
        </p:grpSp>
        <p:sp>
          <p:nvSpPr>
            <p:cNvPr id="41" name="テキスト ボックス 40"/>
            <p:cNvSpPr txBox="1"/>
            <p:nvPr/>
          </p:nvSpPr>
          <p:spPr>
            <a:xfrm>
              <a:off x="1681633" y="6510258"/>
              <a:ext cx="1829323" cy="334511"/>
            </a:xfrm>
            <a:prstGeom prst="rect">
              <a:avLst/>
            </a:prstGeom>
            <a:noFill/>
          </p:spPr>
          <p:txBody>
            <a:bodyPr wrap="none" rtlCol="0">
              <a:spAutoFit/>
            </a:bodyPr>
            <a:lstStyle/>
            <a:p>
              <a:r>
                <a:rPr kumimoji="1" lang="en-US" altLang="ja-JP" sz="1200" dirty="0" smtClean="0"/>
                <a:t>Problem/Solution Fit</a:t>
              </a:r>
              <a:endParaRPr kumimoji="1" lang="ja-JP" altLang="en-US" sz="1200" dirty="0"/>
            </a:p>
          </p:txBody>
        </p:sp>
        <p:sp>
          <p:nvSpPr>
            <p:cNvPr id="42" name="テキスト ボックス 41"/>
            <p:cNvSpPr txBox="1"/>
            <p:nvPr/>
          </p:nvSpPr>
          <p:spPr>
            <a:xfrm>
              <a:off x="6243701" y="6510258"/>
              <a:ext cx="1704371" cy="334511"/>
            </a:xfrm>
            <a:prstGeom prst="rect">
              <a:avLst/>
            </a:prstGeom>
            <a:noFill/>
          </p:spPr>
          <p:txBody>
            <a:bodyPr wrap="none" rtlCol="0">
              <a:spAutoFit/>
            </a:bodyPr>
            <a:lstStyle/>
            <a:p>
              <a:r>
                <a:rPr lang="en-US" altLang="ja-JP" sz="1200" dirty="0" smtClean="0"/>
                <a:t>Product/Market Fit</a:t>
              </a:r>
              <a:endParaRPr kumimoji="1" lang="ja-JP" altLang="en-US" sz="1200" dirty="0"/>
            </a:p>
          </p:txBody>
        </p:sp>
        <p:cxnSp>
          <p:nvCxnSpPr>
            <p:cNvPr id="43" name="直線矢印コネクタ 42"/>
            <p:cNvCxnSpPr/>
            <p:nvPr/>
          </p:nvCxnSpPr>
          <p:spPr>
            <a:xfrm>
              <a:off x="868719" y="6378110"/>
              <a:ext cx="412371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p:nvPr/>
          </p:nvCxnSpPr>
          <p:spPr>
            <a:xfrm>
              <a:off x="4992438" y="6378110"/>
              <a:ext cx="410588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タイトル 1"/>
          <p:cNvSpPr>
            <a:spLocks noGrp="1"/>
          </p:cNvSpPr>
          <p:nvPr>
            <p:ph type="title"/>
          </p:nvPr>
        </p:nvSpPr>
        <p:spPr/>
        <p:txBody>
          <a:bodyPr>
            <a:noAutofit/>
          </a:bodyPr>
          <a:lstStyle/>
          <a:p>
            <a:r>
              <a:rPr lang="ja-JP" altLang="en-US" sz="3600" dirty="0" smtClean="0"/>
              <a:t>プランを体系的にテストする</a:t>
            </a:r>
            <a:br>
              <a:rPr lang="ja-JP" altLang="en-US" sz="3600" dirty="0" smtClean="0"/>
            </a:br>
            <a:r>
              <a:rPr lang="ja-JP" altLang="en-US" sz="3600" dirty="0" smtClean="0"/>
              <a:t>定量的に検証する</a:t>
            </a:r>
            <a:endParaRPr kumimoji="1" lang="ja-JP" altLang="en-US" sz="3600" dirty="0"/>
          </a:p>
        </p:txBody>
      </p:sp>
      <p:sp>
        <p:nvSpPr>
          <p:cNvPr id="4" name="コンテンツ プレースホルダー 3"/>
          <p:cNvSpPr>
            <a:spLocks noGrp="1"/>
          </p:cNvSpPr>
          <p:nvPr>
            <p:ph idx="1"/>
          </p:nvPr>
        </p:nvSpPr>
        <p:spPr/>
        <p:txBody>
          <a:bodyPr/>
          <a:lstStyle/>
          <a:p>
            <a:r>
              <a:rPr kumimoji="1" lang="ja-JP" altLang="en-US" dirty="0" smtClean="0"/>
              <a:t>機能を制限する</a:t>
            </a:r>
            <a:endParaRPr kumimoji="1" lang="en-US" altLang="ja-JP" dirty="0" smtClean="0"/>
          </a:p>
          <a:p>
            <a:r>
              <a:rPr kumimoji="1" lang="ja-JP" altLang="en-US" dirty="0" smtClean="0"/>
              <a:t>進捗を計測する</a:t>
            </a:r>
            <a:r>
              <a:rPr kumimoji="1" lang="en-US" altLang="ja-JP" dirty="0" smtClean="0"/>
              <a:t>	</a:t>
            </a:r>
          </a:p>
          <a:p>
            <a:r>
              <a:rPr lang="ja-JP" altLang="en-US" dirty="0" smtClean="0"/>
              <a:t>初期のトラクションを達成する</a:t>
            </a:r>
            <a:endParaRPr lang="en-US" altLang="ja-JP" dirty="0" smtClean="0"/>
          </a:p>
          <a:p>
            <a:endParaRPr kumimoji="1" lang="ja-JP" altLang="en-US" dirty="0"/>
          </a:p>
        </p:txBody>
      </p:sp>
      <p:sp>
        <p:nvSpPr>
          <p:cNvPr id="5" name="正方形/長方形 4"/>
          <p:cNvSpPr/>
          <p:nvPr/>
        </p:nvSpPr>
        <p:spPr>
          <a:xfrm>
            <a:off x="1165198" y="3210183"/>
            <a:ext cx="4713083" cy="1938992"/>
          </a:xfrm>
          <a:prstGeom prst="rect">
            <a:avLst/>
          </a:prstGeom>
        </p:spPr>
        <p:txBody>
          <a:bodyPr wrap="square">
            <a:spAutoFit/>
          </a:bodyPr>
          <a:lstStyle/>
          <a:p>
            <a:r>
              <a:rPr lang="ja-JP" altLang="en-US" sz="1200" dirty="0"/>
              <a:t>ショーン／エリスのテスト</a:t>
            </a:r>
          </a:p>
          <a:p>
            <a:endParaRPr lang="ja-JP" altLang="en-US" sz="1200" dirty="0"/>
          </a:p>
          <a:p>
            <a:r>
              <a:rPr lang="ja-JP" altLang="en-US" sz="1200" dirty="0"/>
              <a:t>４０％以上のユーザーが「非常に残念」と答えたのであれば、この「絶対に必要」な製品は今後も継続的に顧客を獲得できる。</a:t>
            </a:r>
          </a:p>
          <a:p>
            <a:endParaRPr lang="ja-JP" altLang="en-US" sz="1200" dirty="0"/>
          </a:p>
          <a:p>
            <a:r>
              <a:rPr lang="en-US" altLang="ja-JP" sz="1200" dirty="0" smtClean="0"/>
              <a:t>【</a:t>
            </a:r>
            <a:r>
              <a:rPr lang="ja-JP" altLang="en-US" sz="1200" dirty="0"/>
              <a:t>製品名</a:t>
            </a:r>
            <a:r>
              <a:rPr lang="en-US" altLang="ja-JP" sz="1200" dirty="0"/>
              <a:t>】</a:t>
            </a:r>
            <a:r>
              <a:rPr lang="ja-JP" altLang="en-US" sz="1200" dirty="0"/>
              <a:t>が使えなくなった時にどう思いますか？</a:t>
            </a:r>
          </a:p>
          <a:p>
            <a:r>
              <a:rPr lang="ja-JP" altLang="en-US" sz="1200" dirty="0"/>
              <a:t>  </a:t>
            </a:r>
            <a:r>
              <a:rPr lang="en-US" altLang="ja-JP" sz="1200" dirty="0"/>
              <a:t>1.</a:t>
            </a:r>
            <a:r>
              <a:rPr lang="ja-JP" altLang="en-US" sz="1200" dirty="0"/>
              <a:t>非常に残念</a:t>
            </a:r>
          </a:p>
          <a:p>
            <a:r>
              <a:rPr lang="ja-JP" altLang="en-US" sz="1200" dirty="0"/>
              <a:t>  </a:t>
            </a:r>
            <a:r>
              <a:rPr lang="en-US" altLang="ja-JP" sz="1200" dirty="0"/>
              <a:t>2.</a:t>
            </a:r>
            <a:r>
              <a:rPr lang="ja-JP" altLang="en-US" sz="1200" dirty="0"/>
              <a:t>少し残念</a:t>
            </a:r>
          </a:p>
          <a:p>
            <a:r>
              <a:rPr lang="ja-JP" altLang="en-US" sz="1200" dirty="0"/>
              <a:t>  </a:t>
            </a:r>
            <a:r>
              <a:rPr lang="en-US" altLang="ja-JP" sz="1200" dirty="0"/>
              <a:t>3.</a:t>
            </a:r>
            <a:r>
              <a:rPr lang="ja-JP" altLang="en-US" sz="1200" dirty="0"/>
              <a:t>残念ではない（役に立たなかった）</a:t>
            </a:r>
          </a:p>
          <a:p>
            <a:r>
              <a:rPr lang="ja-JP" altLang="en-US" sz="1200" dirty="0"/>
              <a:t>  </a:t>
            </a:r>
            <a:r>
              <a:rPr lang="en-US" altLang="ja-JP" sz="1200" dirty="0"/>
              <a:t>4.</a:t>
            </a:r>
            <a:r>
              <a:rPr lang="ja-JP" altLang="en-US" sz="1200" dirty="0"/>
              <a:t>すでに</a:t>
            </a:r>
            <a:r>
              <a:rPr lang="en-US" altLang="ja-JP" sz="1200" dirty="0"/>
              <a:t>【</a:t>
            </a:r>
            <a:r>
              <a:rPr lang="ja-JP" altLang="en-US" sz="1200" dirty="0"/>
              <a:t>製品名</a:t>
            </a:r>
            <a:r>
              <a:rPr lang="en-US" altLang="ja-JP" sz="1200" dirty="0"/>
              <a:t>】</a:t>
            </a:r>
            <a:r>
              <a:rPr lang="ja-JP" altLang="en-US" sz="1200" dirty="0"/>
              <a:t>をつかっていない</a:t>
            </a:r>
          </a:p>
        </p:txBody>
      </p:sp>
      <p:pic>
        <p:nvPicPr>
          <p:cNvPr id="19" name="図 18"/>
          <p:cNvPicPr>
            <a:picLocks noChangeAspect="1"/>
          </p:cNvPicPr>
          <p:nvPr/>
        </p:nvPicPr>
        <p:blipFill>
          <a:blip r:embed="rId3"/>
          <a:stretch>
            <a:fillRect/>
          </a:stretch>
        </p:blipFill>
        <p:spPr>
          <a:xfrm>
            <a:off x="5675810" y="1524318"/>
            <a:ext cx="3191755" cy="3199877"/>
          </a:xfrm>
          <a:prstGeom prst="rect">
            <a:avLst/>
          </a:prstGeom>
        </p:spPr>
      </p:pic>
    </p:spTree>
    <p:extLst>
      <p:ext uri="{BB962C8B-B14F-4D97-AF65-F5344CB8AC3E}">
        <p14:creationId xmlns:p14="http://schemas.microsoft.com/office/powerpoint/2010/main" val="3344832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725323" y="2800418"/>
            <a:ext cx="5236771" cy="4057581"/>
          </a:xfrm>
          <a:prstGeom prst="rect">
            <a:avLst/>
          </a:prstGeom>
        </p:spPr>
      </p:pic>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プラン</a:t>
            </a:r>
            <a:r>
              <a:rPr lang="en-US" altLang="ja-JP" dirty="0"/>
              <a:t>A</a:t>
            </a:r>
            <a:r>
              <a:rPr lang="ja-JP" altLang="en-US" dirty="0"/>
              <a:t>を文書化する</a:t>
            </a:r>
          </a:p>
          <a:p>
            <a:pPr lvl="1"/>
            <a:r>
              <a:rPr lang="ja-JP" altLang="en-US" dirty="0"/>
              <a:t>顧客を考える</a:t>
            </a:r>
          </a:p>
          <a:p>
            <a:pPr lvl="1"/>
            <a:r>
              <a:rPr lang="ja-JP" altLang="en-US" dirty="0"/>
              <a:t>リーンキャンパスを作る</a:t>
            </a:r>
          </a:p>
          <a:p>
            <a:r>
              <a:rPr lang="ja-JP" altLang="en-US" dirty="0"/>
              <a:t>プランで最もリスクの高い部分を見つける</a:t>
            </a:r>
          </a:p>
          <a:p>
            <a:pPr lvl="1"/>
            <a:r>
              <a:rPr lang="ja-JP" altLang="en-US" dirty="0"/>
              <a:t>リスクの優先順位ををつける</a:t>
            </a:r>
          </a:p>
          <a:p>
            <a:pPr lvl="1"/>
            <a:r>
              <a:rPr lang="ja-JP" altLang="en-US" dirty="0"/>
              <a:t>ビジネスモデルインタビュー</a:t>
            </a:r>
          </a:p>
          <a:p>
            <a:r>
              <a:rPr lang="ja-JP" altLang="en-US" dirty="0"/>
              <a:t>プランを体系的にテストする</a:t>
            </a:r>
          </a:p>
          <a:p>
            <a:pPr lvl="1"/>
            <a:r>
              <a:rPr lang="ja-JP" altLang="en-US" dirty="0"/>
              <a:t>課題を理解する</a:t>
            </a:r>
          </a:p>
          <a:p>
            <a:pPr lvl="1"/>
            <a:r>
              <a:rPr lang="ja-JP" altLang="en-US" dirty="0"/>
              <a:t>ソリューションを決定する</a:t>
            </a:r>
          </a:p>
          <a:p>
            <a:pPr lvl="1"/>
            <a:r>
              <a:rPr lang="ja-JP" altLang="en-US" dirty="0"/>
              <a:t>定性的に検証する</a:t>
            </a:r>
          </a:p>
          <a:p>
            <a:pPr lvl="1"/>
            <a:r>
              <a:rPr lang="ja-JP" altLang="en-US" dirty="0"/>
              <a:t>定量的に検証する</a:t>
            </a:r>
            <a:endParaRPr kumimoji="1" lang="ja-JP" altLang="en-US" dirty="0"/>
          </a:p>
        </p:txBody>
      </p:sp>
    </p:spTree>
    <p:extLst>
      <p:ext uri="{BB962C8B-B14F-4D97-AF65-F5344CB8AC3E}">
        <p14:creationId xmlns:p14="http://schemas.microsoft.com/office/powerpoint/2010/main" val="3317035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3725323" y="2800418"/>
            <a:ext cx="5236771" cy="4057581"/>
          </a:xfrm>
          <a:prstGeom prst="rect">
            <a:avLst/>
          </a:prstGeom>
        </p:spPr>
      </p:pic>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はじめに顧客ありき</a:t>
            </a:r>
            <a:endParaRPr lang="en-US" altLang="ja-JP" dirty="0" smtClean="0"/>
          </a:p>
          <a:p>
            <a:r>
              <a:rPr kumimoji="1" lang="ja-JP" altLang="en-US" dirty="0" smtClean="0"/>
              <a:t>顧客が抱えている問題は何？</a:t>
            </a:r>
            <a:endParaRPr kumimoji="1" lang="en-US" altLang="ja-JP" dirty="0" smtClean="0"/>
          </a:p>
          <a:p>
            <a:r>
              <a:rPr lang="ja-JP" altLang="en-US" dirty="0" smtClean="0"/>
              <a:t>問題解決プランをいくつか作ろう</a:t>
            </a:r>
            <a:endParaRPr kumimoji="1" lang="ja-JP" altLang="en-US" dirty="0"/>
          </a:p>
        </p:txBody>
      </p:sp>
      <p:sp>
        <p:nvSpPr>
          <p:cNvPr id="5" name="正方形/長方形 4"/>
          <p:cNvSpPr/>
          <p:nvPr/>
        </p:nvSpPr>
        <p:spPr>
          <a:xfrm>
            <a:off x="3626534" y="2996110"/>
            <a:ext cx="1102704" cy="3716747"/>
          </a:xfrm>
          <a:prstGeom prst="rect">
            <a:avLst/>
          </a:prstGeom>
          <a:noFill/>
          <a:ln w="571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702736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3725323" y="2800418"/>
            <a:ext cx="5236771" cy="4057581"/>
          </a:xfrm>
          <a:prstGeom prst="rect">
            <a:avLst/>
          </a:prstGeom>
        </p:spPr>
      </p:pic>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作ったプランを共有して外部の意見を聞こう</a:t>
            </a:r>
            <a:endParaRPr kumimoji="1" lang="en-US" altLang="ja-JP" dirty="0" smtClean="0"/>
          </a:p>
          <a:p>
            <a:r>
              <a:rPr lang="ja-JP" altLang="en-US" dirty="0" smtClean="0"/>
              <a:t>まず顧客にインタビューするのでなく身近な専門家にまず聞いてみよう</a:t>
            </a:r>
            <a:endParaRPr kumimoji="1" lang="ja-JP" altLang="en-US" dirty="0"/>
          </a:p>
        </p:txBody>
      </p:sp>
      <p:sp>
        <p:nvSpPr>
          <p:cNvPr id="5" name="正方形/長方形 4"/>
          <p:cNvSpPr/>
          <p:nvPr/>
        </p:nvSpPr>
        <p:spPr>
          <a:xfrm>
            <a:off x="4660872" y="3001373"/>
            <a:ext cx="915592" cy="3675198"/>
          </a:xfrm>
          <a:prstGeom prst="rect">
            <a:avLst/>
          </a:prstGeom>
          <a:noFill/>
          <a:ln w="571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714036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3725323" y="2800418"/>
            <a:ext cx="5236771" cy="4057581"/>
          </a:xfrm>
          <a:prstGeom prst="rect">
            <a:avLst/>
          </a:prstGeom>
        </p:spPr>
      </p:pic>
      <p:sp>
        <p:nvSpPr>
          <p:cNvPr id="5" name="正方形/長方形 4"/>
          <p:cNvSpPr/>
          <p:nvPr/>
        </p:nvSpPr>
        <p:spPr>
          <a:xfrm>
            <a:off x="5551714" y="2951238"/>
            <a:ext cx="3410380" cy="3906761"/>
          </a:xfrm>
          <a:prstGeom prst="rect">
            <a:avLst/>
          </a:prstGeom>
          <a:noFill/>
          <a:ln w="571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200" y="1752600"/>
            <a:ext cx="8504894" cy="4373563"/>
          </a:xfrm>
        </p:spPr>
        <p:txBody>
          <a:bodyPr/>
          <a:lstStyle/>
          <a:p>
            <a:r>
              <a:rPr lang="ja-JP" altLang="en-US" dirty="0" smtClean="0"/>
              <a:t>うまくいきそうなプランが解決したい問題は本当に問題か顧客に聞いてみよう</a:t>
            </a:r>
            <a:endParaRPr lang="en-US" altLang="ja-JP" dirty="0" smtClean="0"/>
          </a:p>
          <a:p>
            <a:r>
              <a:rPr lang="ja-JP" altLang="en-US" dirty="0" smtClean="0"/>
              <a:t>本当に解決すべき問題ならば解決案を提案しよう（まずは</a:t>
            </a:r>
            <a:r>
              <a:rPr lang="en-US" altLang="ja-JP" dirty="0" smtClean="0"/>
              <a:t>MVP</a:t>
            </a:r>
            <a:r>
              <a:rPr lang="ja-JP" altLang="en-US" dirty="0" smtClean="0"/>
              <a:t>で）</a:t>
            </a:r>
            <a:endParaRPr lang="en-US" altLang="ja-JP" dirty="0" smtClean="0"/>
          </a:p>
          <a:p>
            <a:r>
              <a:rPr lang="ja-JP" altLang="en-US" dirty="0" smtClean="0"/>
              <a:t>その解決案が本当に問題を解決するのかを定性的・定量的に検証しよう</a:t>
            </a:r>
            <a:endParaRPr lang="en-US" altLang="ja-JP" dirty="0" smtClean="0"/>
          </a:p>
        </p:txBody>
      </p:sp>
    </p:spTree>
    <p:extLst>
      <p:ext uri="{BB962C8B-B14F-4D97-AF65-F5344CB8AC3E}">
        <p14:creationId xmlns:p14="http://schemas.microsoft.com/office/powerpoint/2010/main" val="1766523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製品・市場フィットが達成されたなら次の段階にへ進もう</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1429767634"/>
              </p:ext>
            </p:extLst>
          </p:nvPr>
        </p:nvGraphicFramePr>
        <p:xfrm>
          <a:off x="457200" y="205981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円形吹き出し 5"/>
          <p:cNvSpPr/>
          <p:nvPr/>
        </p:nvSpPr>
        <p:spPr>
          <a:xfrm>
            <a:off x="5038688" y="2340386"/>
            <a:ext cx="2828166" cy="1046673"/>
          </a:xfrm>
          <a:prstGeom prst="wedgeEllipseCallout">
            <a:avLst>
              <a:gd name="adj1" fmla="val 28446"/>
              <a:gd name="adj2" fmla="val 9814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smtClean="0"/>
              <a:t>どうすれば成長を加速できるか？</a:t>
            </a:r>
            <a:endParaRPr kumimoji="1" lang="ja-JP" altLang="en-US" dirty="0"/>
          </a:p>
        </p:txBody>
      </p:sp>
    </p:spTree>
    <p:extLst>
      <p:ext uri="{BB962C8B-B14F-4D97-AF65-F5344CB8AC3E}">
        <p14:creationId xmlns:p14="http://schemas.microsoft.com/office/powerpoint/2010/main" val="392717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前回までのあらすじ</a:t>
            </a:r>
            <a:endParaRPr kumimoji="1" lang="ja-JP" altLang="en-US" dirty="0"/>
          </a:p>
        </p:txBody>
      </p:sp>
      <p:sp>
        <p:nvSpPr>
          <p:cNvPr id="3" name="コンテンツ プレースホルダー 2"/>
          <p:cNvSpPr>
            <a:spLocks noGrp="1"/>
          </p:cNvSpPr>
          <p:nvPr>
            <p:ph idx="1"/>
          </p:nvPr>
        </p:nvSpPr>
        <p:spPr>
          <a:xfrm>
            <a:off x="457199" y="1752600"/>
            <a:ext cx="8469087" cy="4373563"/>
          </a:xfrm>
        </p:spPr>
        <p:txBody>
          <a:bodyPr/>
          <a:lstStyle/>
          <a:p>
            <a:pPr marL="0" indent="0">
              <a:buNone/>
            </a:pPr>
            <a:r>
              <a:rPr lang="ja-JP" altLang="en-US" dirty="0" smtClean="0"/>
              <a:t>じゃあ</a:t>
            </a:r>
            <a:r>
              <a:rPr lang="en-US" altLang="ja-JP" dirty="0" smtClean="0"/>
              <a:t>『</a:t>
            </a:r>
            <a:r>
              <a:rPr lang="ja-JP" altLang="en-US" dirty="0" smtClean="0"/>
              <a:t>価値ある成果を毎週届ける</a:t>
            </a:r>
            <a:r>
              <a:rPr lang="en-US" altLang="ja-JP" dirty="0" smtClean="0"/>
              <a:t>』</a:t>
            </a:r>
            <a:r>
              <a:rPr lang="ja-JP" altLang="en-US" dirty="0" smtClean="0"/>
              <a:t>の価値って何よ？</a:t>
            </a:r>
            <a:endParaRPr lang="en-US" altLang="ja-JP" dirty="0" smtClean="0"/>
          </a:p>
          <a:p>
            <a:pPr marL="0" indent="0">
              <a:buNone/>
            </a:pPr>
            <a:r>
              <a:rPr lang="ja-JP" altLang="en-US" dirty="0" smtClean="0"/>
              <a:t>ビジネスにおける価値を作り出すためのマネジメント原理</a:t>
            </a:r>
            <a:endParaRPr lang="en-US" altLang="ja-JP" dirty="0" smtClean="0"/>
          </a:p>
          <a:p>
            <a:pPr marL="0" indent="0">
              <a:buNone/>
            </a:pPr>
            <a:r>
              <a:rPr lang="ja-JP" altLang="en-US" dirty="0" smtClean="0"/>
              <a:t>それがリーンスタートアップ</a:t>
            </a:r>
            <a:endParaRPr lang="en-US" altLang="ja-JP" dirty="0"/>
          </a:p>
          <a:p>
            <a:pPr marL="0" indent="0">
              <a:buNone/>
            </a:pPr>
            <a:r>
              <a:rPr lang="en-US" altLang="ja-JP" dirty="0">
                <a:hlinkClick r:id="rId2"/>
              </a:rPr>
              <a:t>http://</a:t>
            </a:r>
            <a:r>
              <a:rPr lang="en-US" altLang="ja-JP" dirty="0" err="1">
                <a:hlinkClick r:id="rId2"/>
              </a:rPr>
              <a:t>www.slideshare.net</a:t>
            </a:r>
            <a:r>
              <a:rPr lang="en-US" altLang="ja-JP" dirty="0">
                <a:hlinkClick r:id="rId2"/>
              </a:rPr>
              <a:t>/</a:t>
            </a:r>
            <a:r>
              <a:rPr lang="en-US" altLang="ja-JP" dirty="0" err="1">
                <a:hlinkClick r:id="rId2"/>
              </a:rPr>
              <a:t>kakimomokuri</a:t>
            </a:r>
            <a:r>
              <a:rPr lang="en-US" altLang="ja-JP" dirty="0">
                <a:hlinkClick r:id="rId2"/>
              </a:rPr>
              <a:t>/lt-02</a:t>
            </a:r>
            <a:endParaRPr lang="en-US" altLang="ja-JP" dirty="0" smtClean="0"/>
          </a:p>
        </p:txBody>
      </p:sp>
    </p:spTree>
    <p:extLst>
      <p:ext uri="{BB962C8B-B14F-4D97-AF65-F5344CB8AC3E}">
        <p14:creationId xmlns:p14="http://schemas.microsoft.com/office/powerpoint/2010/main" val="4078782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さいごに</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Only 5 percent of entrepreneurship is the big idea, the business model, the whiteboard strategizing, and the splitting up of the spoils. The other 95 percent is the </a:t>
            </a:r>
            <a:r>
              <a:rPr lang="en-US" altLang="ja-JP" dirty="0" err="1"/>
              <a:t>gitty</a:t>
            </a:r>
            <a:r>
              <a:rPr lang="en-US" altLang="ja-JP" dirty="0"/>
              <a:t> work that is measured by innovation accounting: product prioritization decisions, deciding which customers to target or listen to, and having the courage to subject a grand vision to constant testing and feedback.</a:t>
            </a:r>
          </a:p>
          <a:p>
            <a:r>
              <a:rPr lang="en-US" altLang="ja-JP" dirty="0"/>
              <a:t>(</a:t>
            </a:r>
            <a:r>
              <a:rPr lang="ja-JP" altLang="en-US" dirty="0"/>
              <a:t>すごいアイデアにビジネスモデル、ホワイトボードによる戦略策定、戦果の分配は、起業というものの５％程度にすぎない。のこりの９５％は、製品に優先順位をつける、ターゲットとする顧客や耳を傾ける顧客を選ぶ、グランドビジョンを検証とフィードバックに繰り返しさらす勇気を持つなど、革新会計で計測を行う地道な作業で占めれられる。</a:t>
            </a:r>
            <a:r>
              <a:rPr lang="en-US" altLang="ja-JP" dirty="0"/>
              <a:t>) </a:t>
            </a:r>
            <a:endParaRPr lang="en-US" altLang="ja-JP" dirty="0" smtClean="0"/>
          </a:p>
          <a:p>
            <a:r>
              <a:rPr lang="en-US" altLang="ja-JP" dirty="0" smtClean="0"/>
              <a:t>『</a:t>
            </a:r>
            <a:r>
              <a:rPr lang="en-US" altLang="ja-JP" dirty="0"/>
              <a:t>The Lean Startup』</a:t>
            </a:r>
            <a:endParaRPr kumimoji="1" lang="ja-JP" altLang="en-US" dirty="0"/>
          </a:p>
        </p:txBody>
      </p:sp>
    </p:spTree>
    <p:extLst>
      <p:ext uri="{BB962C8B-B14F-4D97-AF65-F5344CB8AC3E}">
        <p14:creationId xmlns:p14="http://schemas.microsoft.com/office/powerpoint/2010/main" val="422179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さいごに</a:t>
            </a:r>
            <a:endParaRPr kumimoji="1" lang="ja-JP" altLang="en-US" dirty="0"/>
          </a:p>
        </p:txBody>
      </p:sp>
      <p:sp>
        <p:nvSpPr>
          <p:cNvPr id="3" name="コンテンツ プレースホルダー 2"/>
          <p:cNvSpPr>
            <a:spLocks noGrp="1"/>
          </p:cNvSpPr>
          <p:nvPr>
            <p:ph idx="1"/>
          </p:nvPr>
        </p:nvSpPr>
        <p:spPr>
          <a:xfrm>
            <a:off x="457199" y="1752600"/>
            <a:ext cx="8094133" cy="4373563"/>
          </a:xfrm>
        </p:spPr>
        <p:txBody>
          <a:bodyPr>
            <a:normAutofit/>
          </a:bodyPr>
          <a:lstStyle/>
          <a:p>
            <a:pPr marL="0" indent="0">
              <a:buNone/>
            </a:pPr>
            <a:r>
              <a:rPr lang="en-US" altLang="ja-JP" sz="4400" dirty="0" smtClean="0"/>
              <a:t>Write your plane and Share it! Write your code and Test it!</a:t>
            </a:r>
          </a:p>
        </p:txBody>
      </p:sp>
    </p:spTree>
    <p:extLst>
      <p:ext uri="{BB962C8B-B14F-4D97-AF65-F5344CB8AC3E}">
        <p14:creationId xmlns:p14="http://schemas.microsoft.com/office/powerpoint/2010/main" val="616968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Eric </a:t>
            </a:r>
            <a:r>
              <a:rPr kumimoji="1" lang="en-US" altLang="ja-JP" sz="2800" dirty="0" err="1" smtClean="0"/>
              <a:t>Ries</a:t>
            </a:r>
            <a:r>
              <a:rPr kumimoji="1" lang="en-US" altLang="ja-JP" sz="2800" dirty="0" smtClean="0"/>
              <a:t> </a:t>
            </a:r>
            <a:r>
              <a:rPr lang="en-US" altLang="ja-JP" sz="2800" dirty="0" smtClean="0"/>
              <a:t>(2011) 『</a:t>
            </a:r>
            <a:r>
              <a:rPr kumimoji="1" lang="en-US" altLang="ja-JP" sz="2800" dirty="0" smtClean="0"/>
              <a:t>The Lean Startup』 Crown Business</a:t>
            </a:r>
          </a:p>
          <a:p>
            <a:r>
              <a:rPr lang="ja-JP" altLang="en-US" sz="2800" dirty="0"/>
              <a:t>エリック・リース </a:t>
            </a:r>
            <a:r>
              <a:rPr lang="en-US" altLang="ja-JP" sz="2800" dirty="0"/>
              <a:t>(</a:t>
            </a:r>
            <a:r>
              <a:rPr lang="ja-JP" altLang="en-US" sz="2800" dirty="0"/>
              <a:t>著</a:t>
            </a:r>
            <a:r>
              <a:rPr lang="en-US" altLang="ja-JP" sz="2800" dirty="0"/>
              <a:t>), </a:t>
            </a:r>
            <a:r>
              <a:rPr lang="ja-JP" altLang="en-US" sz="2800" dirty="0"/>
              <a:t>伊藤 穣一</a:t>
            </a:r>
            <a:r>
              <a:rPr lang="en-US" altLang="ja-JP" sz="2800" dirty="0"/>
              <a:t>(MIT</a:t>
            </a:r>
            <a:r>
              <a:rPr lang="ja-JP" altLang="en-US" sz="2800" dirty="0"/>
              <a:t>メディアラボ所長</a:t>
            </a:r>
            <a:r>
              <a:rPr lang="en-US" altLang="ja-JP" sz="2800" dirty="0"/>
              <a:t>) (</a:t>
            </a:r>
            <a:r>
              <a:rPr lang="ja-JP" altLang="en-US" sz="2800" dirty="0"/>
              <a:t>解説</a:t>
            </a:r>
            <a:r>
              <a:rPr lang="en-US" altLang="ja-JP" sz="2800" dirty="0"/>
              <a:t>), </a:t>
            </a:r>
            <a:r>
              <a:rPr lang="ja-JP" altLang="en-US" sz="2800" dirty="0"/>
              <a:t>井口 耕二 </a:t>
            </a:r>
            <a:r>
              <a:rPr lang="en-US" altLang="ja-JP" sz="2800" dirty="0"/>
              <a:t>(</a:t>
            </a:r>
            <a:r>
              <a:rPr lang="ja-JP" altLang="en-US" sz="2800" dirty="0"/>
              <a:t>翻訳</a:t>
            </a:r>
            <a:r>
              <a:rPr lang="en-US" altLang="ja-JP" sz="2800" dirty="0"/>
              <a:t>)(2012)『</a:t>
            </a:r>
            <a:r>
              <a:rPr lang="ja-JP" altLang="en-US" sz="2800" dirty="0"/>
              <a:t>リーン・スタートアップ</a:t>
            </a:r>
            <a:r>
              <a:rPr lang="en-US" altLang="ja-JP" sz="2800" dirty="0"/>
              <a:t>』 </a:t>
            </a:r>
            <a:r>
              <a:rPr lang="ja-JP" altLang="en-US" sz="2800" dirty="0"/>
              <a:t>日経</a:t>
            </a:r>
            <a:r>
              <a:rPr lang="en-US" altLang="ja-JP" sz="2800" dirty="0"/>
              <a:t>BP</a:t>
            </a:r>
            <a:r>
              <a:rPr lang="ja-JP" altLang="en-US" sz="2800" dirty="0" smtClean="0"/>
              <a:t>社</a:t>
            </a:r>
            <a:endParaRPr lang="en-US" altLang="ja-JP" sz="2800" dirty="0" smtClean="0"/>
          </a:p>
          <a:p>
            <a:r>
              <a:rPr lang="ja-JP" altLang="en-US" sz="2800" dirty="0"/>
              <a:t>アッシュ・マウリャ </a:t>
            </a:r>
            <a:r>
              <a:rPr lang="en-US" altLang="ja-JP" sz="2800" dirty="0"/>
              <a:t>(</a:t>
            </a:r>
            <a:r>
              <a:rPr lang="ja-JP" altLang="en-US" sz="2800" dirty="0"/>
              <a:t>著</a:t>
            </a:r>
            <a:r>
              <a:rPr lang="en-US" altLang="ja-JP" sz="2800" dirty="0"/>
              <a:t>), </a:t>
            </a:r>
            <a:r>
              <a:rPr lang="ja-JP" altLang="en-US" sz="2800" dirty="0"/>
              <a:t>渡辺 千賀 </a:t>
            </a:r>
            <a:r>
              <a:rPr lang="en-US" altLang="ja-JP" sz="2800" dirty="0"/>
              <a:t>(</a:t>
            </a:r>
            <a:r>
              <a:rPr lang="ja-JP" altLang="en-US" sz="2800" dirty="0"/>
              <a:t>解説</a:t>
            </a:r>
            <a:r>
              <a:rPr lang="en-US" altLang="ja-JP" sz="2800" dirty="0"/>
              <a:t>), </a:t>
            </a:r>
            <a:r>
              <a:rPr lang="ja-JP" altLang="en-US" sz="2800" dirty="0"/>
              <a:t>エリック・リース </a:t>
            </a:r>
            <a:r>
              <a:rPr lang="en-US" altLang="ja-JP" sz="2800" dirty="0"/>
              <a:t>(</a:t>
            </a:r>
            <a:r>
              <a:rPr lang="ja-JP" altLang="en-US" sz="2800" dirty="0"/>
              <a:t>編集</a:t>
            </a:r>
            <a:r>
              <a:rPr lang="en-US" altLang="ja-JP" sz="2800" dirty="0"/>
              <a:t>), </a:t>
            </a:r>
            <a:r>
              <a:rPr lang="ja-JP" altLang="en-US" sz="2800" dirty="0"/>
              <a:t>角 征典 </a:t>
            </a:r>
            <a:r>
              <a:rPr lang="en-US" altLang="ja-JP" sz="2800" dirty="0"/>
              <a:t>(</a:t>
            </a:r>
            <a:r>
              <a:rPr lang="ja-JP" altLang="en-US" sz="2800" dirty="0"/>
              <a:t>翻訳</a:t>
            </a:r>
            <a:r>
              <a:rPr lang="en-US" altLang="ja-JP" sz="2800" dirty="0" smtClean="0"/>
              <a:t>)(2012)『Running </a:t>
            </a:r>
            <a:r>
              <a:rPr lang="en-US" altLang="ja-JP" sz="2800" dirty="0"/>
              <a:t>Lean ―</a:t>
            </a:r>
            <a:r>
              <a:rPr lang="ja-JP" altLang="en-US" sz="2800" dirty="0"/>
              <a:t>実践リーンスタートアップ </a:t>
            </a:r>
            <a:r>
              <a:rPr lang="en-US" altLang="ja-JP" sz="2800" dirty="0"/>
              <a:t>(THE LEAN SERIES</a:t>
            </a:r>
            <a:r>
              <a:rPr lang="en-US" altLang="ja-JP" sz="2800" dirty="0" smtClean="0"/>
              <a:t>)』 </a:t>
            </a:r>
            <a:r>
              <a:rPr lang="ja-JP" altLang="en-US" sz="2800" dirty="0" smtClean="0"/>
              <a:t>オライリー・ジャパン</a:t>
            </a:r>
            <a:endParaRPr lang="en-US" altLang="ja-JP" sz="2800" dirty="0"/>
          </a:p>
          <a:p>
            <a:endParaRPr kumimoji="1" lang="en-US" altLang="ja-JP" sz="2800" dirty="0"/>
          </a:p>
          <a:p>
            <a:endParaRPr kumimoji="1" lang="en-US" altLang="ja-JP" sz="2800" dirty="0" smtClean="0"/>
          </a:p>
        </p:txBody>
      </p:sp>
    </p:spTree>
    <p:extLst>
      <p:ext uri="{BB962C8B-B14F-4D97-AF65-F5344CB8AC3E}">
        <p14:creationId xmlns:p14="http://schemas.microsoft.com/office/powerpoint/2010/main" val="375716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前回までのあらすじ</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ではそのリーンスタートアップをどうやって実践するか？・・・その前にリーンスタートアップに関連するいくつかの予備知識を解説</a:t>
            </a:r>
            <a:endParaRPr lang="en-US" altLang="ja-JP" dirty="0" smtClean="0"/>
          </a:p>
          <a:p>
            <a:pPr marL="0" indent="0">
              <a:buNone/>
            </a:pPr>
            <a:r>
              <a:rPr lang="ja-JP" altLang="en-US" dirty="0" smtClean="0"/>
              <a:t>ビジネスモデルキャンパス</a:t>
            </a:r>
            <a:endParaRPr lang="en-US" altLang="ja-JP" dirty="0" smtClean="0"/>
          </a:p>
          <a:p>
            <a:pPr marL="0" indent="0">
              <a:buNone/>
            </a:pPr>
            <a:r>
              <a:rPr lang="ja-JP" altLang="en-US" dirty="0" smtClean="0"/>
              <a:t>顧客開発モデル</a:t>
            </a:r>
            <a:endParaRPr lang="en-US" altLang="ja-JP" dirty="0" smtClean="0"/>
          </a:p>
          <a:p>
            <a:pPr marL="0" indent="0">
              <a:buNone/>
            </a:pPr>
            <a:r>
              <a:rPr lang="en-US" altLang="ja-JP" dirty="0" smtClean="0">
                <a:hlinkClick r:id="rId2"/>
              </a:rPr>
              <a:t>http</a:t>
            </a:r>
            <a:r>
              <a:rPr lang="en-US" altLang="ja-JP" dirty="0">
                <a:hlinkClick r:id="rId2"/>
              </a:rPr>
              <a:t>://</a:t>
            </a:r>
            <a:r>
              <a:rPr lang="en-US" altLang="ja-JP" dirty="0" err="1">
                <a:hlinkClick r:id="rId2"/>
              </a:rPr>
              <a:t>www.slideshare.net</a:t>
            </a:r>
            <a:r>
              <a:rPr lang="en-US" altLang="ja-JP" dirty="0">
                <a:hlinkClick r:id="rId2"/>
              </a:rPr>
              <a:t>/</a:t>
            </a:r>
            <a:r>
              <a:rPr lang="en-US" altLang="ja-JP" dirty="0" err="1">
                <a:hlinkClick r:id="rId2"/>
              </a:rPr>
              <a:t>kakimomokuri</a:t>
            </a:r>
            <a:r>
              <a:rPr lang="en-US" altLang="ja-JP" dirty="0">
                <a:hlinkClick r:id="rId2"/>
              </a:rPr>
              <a:t>/lt-03-34275687</a:t>
            </a:r>
            <a:endParaRPr lang="en-US" altLang="ja-JP" dirty="0"/>
          </a:p>
        </p:txBody>
      </p:sp>
    </p:spTree>
    <p:extLst>
      <p:ext uri="{BB962C8B-B14F-4D97-AF65-F5344CB8AC3E}">
        <p14:creationId xmlns:p14="http://schemas.microsoft.com/office/powerpoint/2010/main" val="95067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スタートアップの３つのステージ</a:t>
            </a:r>
            <a:endParaRPr lang="en-US" altLang="ja-JP" dirty="0" smtClean="0"/>
          </a:p>
          <a:p>
            <a:r>
              <a:rPr lang="ja-JP" altLang="en-US" dirty="0" smtClean="0"/>
              <a:t>プラン</a:t>
            </a:r>
            <a:r>
              <a:rPr lang="en-US" altLang="ja-JP" dirty="0"/>
              <a:t>A</a:t>
            </a:r>
            <a:r>
              <a:rPr lang="ja-JP" altLang="en-US" dirty="0"/>
              <a:t>を文書化する</a:t>
            </a:r>
          </a:p>
          <a:p>
            <a:r>
              <a:rPr lang="ja-JP" altLang="en-US" dirty="0" smtClean="0"/>
              <a:t>プラン</a:t>
            </a:r>
            <a:r>
              <a:rPr lang="ja-JP" altLang="en-US" dirty="0"/>
              <a:t>で最もリスクの高い部分を見つける</a:t>
            </a:r>
          </a:p>
          <a:p>
            <a:r>
              <a:rPr lang="ja-JP" altLang="en-US" dirty="0" smtClean="0"/>
              <a:t>プラン</a:t>
            </a:r>
            <a:r>
              <a:rPr lang="ja-JP" altLang="en-US" dirty="0"/>
              <a:t>を体系的にテスト</a:t>
            </a:r>
            <a:r>
              <a:rPr lang="ja-JP" altLang="en-US" dirty="0" smtClean="0"/>
              <a:t>する</a:t>
            </a:r>
            <a:endParaRPr lang="ja-JP" altLang="en-US" dirty="0"/>
          </a:p>
        </p:txBody>
      </p:sp>
    </p:spTree>
    <p:extLst>
      <p:ext uri="{BB962C8B-B14F-4D97-AF65-F5344CB8AC3E}">
        <p14:creationId xmlns:p14="http://schemas.microsoft.com/office/powerpoint/2010/main" val="95572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スタートアップの３つのステージ</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825762856"/>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170204" y="4752381"/>
            <a:ext cx="819117" cy="369332"/>
          </a:xfrm>
          <a:prstGeom prst="rect">
            <a:avLst/>
          </a:prstGeom>
          <a:noFill/>
        </p:spPr>
        <p:txBody>
          <a:bodyPr wrap="none" rtlCol="0">
            <a:spAutoFit/>
          </a:bodyPr>
          <a:lstStyle/>
          <a:p>
            <a:r>
              <a:rPr kumimoji="1" lang="en-US" altLang="ja-JP" dirty="0" smtClean="0"/>
              <a:t>Stage1</a:t>
            </a:r>
            <a:endParaRPr kumimoji="1" lang="ja-JP" altLang="en-US" dirty="0"/>
          </a:p>
        </p:txBody>
      </p:sp>
      <p:sp>
        <p:nvSpPr>
          <p:cNvPr id="6" name="テキスト ボックス 5"/>
          <p:cNvSpPr txBox="1"/>
          <p:nvPr/>
        </p:nvSpPr>
        <p:spPr>
          <a:xfrm>
            <a:off x="4219571" y="4752381"/>
            <a:ext cx="819117" cy="369332"/>
          </a:xfrm>
          <a:prstGeom prst="rect">
            <a:avLst/>
          </a:prstGeom>
          <a:noFill/>
        </p:spPr>
        <p:txBody>
          <a:bodyPr wrap="none" rtlCol="0">
            <a:spAutoFit/>
          </a:bodyPr>
          <a:lstStyle/>
          <a:p>
            <a:r>
              <a:rPr kumimoji="1" lang="en-US" altLang="ja-JP" dirty="0" smtClean="0"/>
              <a:t>Stage2</a:t>
            </a:r>
            <a:endParaRPr kumimoji="1" lang="ja-JP" altLang="en-US" dirty="0"/>
          </a:p>
        </p:txBody>
      </p:sp>
      <p:sp>
        <p:nvSpPr>
          <p:cNvPr id="7" name="テキスト ボックス 6"/>
          <p:cNvSpPr txBox="1"/>
          <p:nvPr/>
        </p:nvSpPr>
        <p:spPr>
          <a:xfrm>
            <a:off x="7183314" y="4752381"/>
            <a:ext cx="819117" cy="369332"/>
          </a:xfrm>
          <a:prstGeom prst="rect">
            <a:avLst/>
          </a:prstGeom>
          <a:noFill/>
        </p:spPr>
        <p:txBody>
          <a:bodyPr wrap="none" rtlCol="0">
            <a:spAutoFit/>
          </a:bodyPr>
          <a:lstStyle/>
          <a:p>
            <a:r>
              <a:rPr kumimoji="1" lang="en-US" altLang="ja-JP" dirty="0" smtClean="0"/>
              <a:t>Stage3</a:t>
            </a:r>
            <a:endParaRPr kumimoji="1" lang="ja-JP" altLang="en-US" dirty="0"/>
          </a:p>
        </p:txBody>
      </p:sp>
    </p:spTree>
    <p:extLst>
      <p:ext uri="{BB962C8B-B14F-4D97-AF65-F5344CB8AC3E}">
        <p14:creationId xmlns:p14="http://schemas.microsoft.com/office/powerpoint/2010/main" val="223873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スタートアップの３つのステージ</a:t>
            </a:r>
            <a:r>
              <a:rPr kumimoji="1" lang="en-US" altLang="ja-JP" dirty="0" smtClean="0"/>
              <a:t/>
            </a:r>
            <a:br>
              <a:rPr kumimoji="1" lang="en-US" altLang="ja-JP" dirty="0" smtClean="0"/>
            </a:br>
            <a:r>
              <a:rPr kumimoji="1" lang="ja-JP" altLang="en-US" sz="3100" dirty="0" smtClean="0"/>
              <a:t>製品</a:t>
            </a:r>
            <a:r>
              <a:rPr kumimoji="1" lang="en-US" altLang="ja-JP" sz="3100" dirty="0" smtClean="0"/>
              <a:t>/</a:t>
            </a:r>
            <a:r>
              <a:rPr kumimoji="1" lang="ja-JP" altLang="en-US" sz="3100" dirty="0" smtClean="0"/>
              <a:t>市場フィットの前にピボット、それから最適化</a:t>
            </a:r>
            <a:endParaRPr kumimoji="1" lang="ja-JP" altLang="en-US" sz="3100"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053900415"/>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170204" y="4895071"/>
            <a:ext cx="2300930" cy="369332"/>
          </a:xfrm>
          <a:prstGeom prst="rect">
            <a:avLst/>
          </a:prstGeom>
          <a:noFill/>
        </p:spPr>
        <p:txBody>
          <a:bodyPr wrap="none" rtlCol="0">
            <a:spAutoFit/>
          </a:bodyPr>
          <a:lstStyle/>
          <a:p>
            <a:r>
              <a:rPr lang="ja-JP" altLang="en-US" dirty="0" smtClean="0"/>
              <a:t>集中：検証による学習</a:t>
            </a:r>
            <a:endParaRPr kumimoji="1" lang="ja-JP" altLang="en-US" dirty="0"/>
          </a:p>
        </p:txBody>
      </p:sp>
      <p:sp>
        <p:nvSpPr>
          <p:cNvPr id="6" name="テキスト ボックス 5"/>
          <p:cNvSpPr txBox="1"/>
          <p:nvPr/>
        </p:nvSpPr>
        <p:spPr>
          <a:xfrm>
            <a:off x="1170204" y="5293771"/>
            <a:ext cx="1500230" cy="369332"/>
          </a:xfrm>
          <a:prstGeom prst="rect">
            <a:avLst/>
          </a:prstGeom>
          <a:noFill/>
        </p:spPr>
        <p:txBody>
          <a:bodyPr wrap="none" rtlCol="0">
            <a:spAutoFit/>
          </a:bodyPr>
          <a:lstStyle/>
          <a:p>
            <a:r>
              <a:rPr lang="ja-JP" altLang="en-US" dirty="0" smtClean="0"/>
              <a:t>実験：ピボット</a:t>
            </a:r>
            <a:endParaRPr kumimoji="1" lang="ja-JP" altLang="en-US" dirty="0"/>
          </a:p>
        </p:txBody>
      </p:sp>
      <p:sp>
        <p:nvSpPr>
          <p:cNvPr id="8" name="テキスト ボックス 7"/>
          <p:cNvSpPr txBox="1"/>
          <p:nvPr/>
        </p:nvSpPr>
        <p:spPr>
          <a:xfrm>
            <a:off x="6502912" y="4877075"/>
            <a:ext cx="1223412" cy="369332"/>
          </a:xfrm>
          <a:prstGeom prst="rect">
            <a:avLst/>
          </a:prstGeom>
          <a:noFill/>
        </p:spPr>
        <p:txBody>
          <a:bodyPr wrap="none" rtlCol="0">
            <a:spAutoFit/>
          </a:bodyPr>
          <a:lstStyle/>
          <a:p>
            <a:r>
              <a:rPr lang="ja-JP" altLang="en-US" dirty="0" smtClean="0"/>
              <a:t>集中：成長</a:t>
            </a:r>
            <a:endParaRPr kumimoji="1" lang="ja-JP" altLang="en-US" dirty="0"/>
          </a:p>
        </p:txBody>
      </p:sp>
      <p:sp>
        <p:nvSpPr>
          <p:cNvPr id="9" name="テキスト ボックス 8"/>
          <p:cNvSpPr txBox="1"/>
          <p:nvPr/>
        </p:nvSpPr>
        <p:spPr>
          <a:xfrm>
            <a:off x="6502912" y="5275775"/>
            <a:ext cx="1454244" cy="369332"/>
          </a:xfrm>
          <a:prstGeom prst="rect">
            <a:avLst/>
          </a:prstGeom>
          <a:noFill/>
        </p:spPr>
        <p:txBody>
          <a:bodyPr wrap="none" rtlCol="0">
            <a:spAutoFit/>
          </a:bodyPr>
          <a:lstStyle/>
          <a:p>
            <a:r>
              <a:rPr lang="ja-JP" altLang="en-US" dirty="0" smtClean="0"/>
              <a:t>実験：最適化</a:t>
            </a:r>
            <a:endParaRPr kumimoji="1" lang="ja-JP" altLang="en-US" dirty="0"/>
          </a:p>
        </p:txBody>
      </p:sp>
      <p:cxnSp>
        <p:nvCxnSpPr>
          <p:cNvPr id="10" name="直線矢印コネクタ 9"/>
          <p:cNvCxnSpPr/>
          <p:nvPr/>
        </p:nvCxnSpPr>
        <p:spPr>
          <a:xfrm>
            <a:off x="457200" y="4762923"/>
            <a:ext cx="522256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a:off x="5679769" y="4762923"/>
            <a:ext cx="300703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36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スタートアップの３つのステージ</a:t>
            </a:r>
            <a:r>
              <a:rPr kumimoji="1" lang="en-US" altLang="ja-JP" dirty="0" smtClean="0"/>
              <a:t/>
            </a:r>
            <a:br>
              <a:rPr kumimoji="1" lang="en-US" altLang="ja-JP" dirty="0" smtClean="0"/>
            </a:br>
            <a:r>
              <a:rPr kumimoji="1" lang="ja-JP" altLang="en-US" dirty="0" smtClean="0"/>
              <a:t>資金調達について</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200237053"/>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2083548" y="4895071"/>
            <a:ext cx="2092640" cy="369332"/>
          </a:xfrm>
          <a:prstGeom prst="rect">
            <a:avLst/>
          </a:prstGeom>
          <a:noFill/>
        </p:spPr>
        <p:txBody>
          <a:bodyPr wrap="none" rtlCol="0">
            <a:spAutoFit/>
          </a:bodyPr>
          <a:lstStyle/>
          <a:p>
            <a:r>
              <a:rPr lang="ja-JP" altLang="en-US" dirty="0" smtClean="0"/>
              <a:t>あなたの目標：学習</a:t>
            </a:r>
            <a:endParaRPr kumimoji="1" lang="ja-JP" altLang="en-US" dirty="0"/>
          </a:p>
        </p:txBody>
      </p:sp>
      <p:sp>
        <p:nvSpPr>
          <p:cNvPr id="6" name="テキスト ボックス 5"/>
          <p:cNvSpPr txBox="1"/>
          <p:nvPr/>
        </p:nvSpPr>
        <p:spPr>
          <a:xfrm>
            <a:off x="2083548" y="5293771"/>
            <a:ext cx="2146742" cy="369332"/>
          </a:xfrm>
          <a:prstGeom prst="rect">
            <a:avLst/>
          </a:prstGeom>
          <a:noFill/>
        </p:spPr>
        <p:txBody>
          <a:bodyPr wrap="none" rtlCol="0">
            <a:spAutoFit/>
          </a:bodyPr>
          <a:lstStyle/>
          <a:p>
            <a:r>
              <a:rPr lang="ja-JP" altLang="en-US" dirty="0" smtClean="0"/>
              <a:t>投資家の目標：成長</a:t>
            </a:r>
            <a:endParaRPr kumimoji="1" lang="ja-JP" altLang="en-US" dirty="0"/>
          </a:p>
        </p:txBody>
      </p:sp>
      <p:sp>
        <p:nvSpPr>
          <p:cNvPr id="8" name="テキスト ボックス 7"/>
          <p:cNvSpPr txBox="1"/>
          <p:nvPr/>
        </p:nvSpPr>
        <p:spPr>
          <a:xfrm>
            <a:off x="6303118" y="4877075"/>
            <a:ext cx="2092640" cy="369332"/>
          </a:xfrm>
          <a:prstGeom prst="rect">
            <a:avLst/>
          </a:prstGeom>
          <a:noFill/>
        </p:spPr>
        <p:txBody>
          <a:bodyPr wrap="none" rtlCol="0">
            <a:spAutoFit/>
          </a:bodyPr>
          <a:lstStyle/>
          <a:p>
            <a:r>
              <a:rPr lang="ja-JP" altLang="en-US" dirty="0" smtClean="0"/>
              <a:t>あなたの目標：成長</a:t>
            </a:r>
            <a:endParaRPr kumimoji="1" lang="ja-JP" altLang="en-US" dirty="0"/>
          </a:p>
        </p:txBody>
      </p:sp>
      <p:sp>
        <p:nvSpPr>
          <p:cNvPr id="9" name="テキスト ボックス 8"/>
          <p:cNvSpPr txBox="1"/>
          <p:nvPr/>
        </p:nvSpPr>
        <p:spPr>
          <a:xfrm>
            <a:off x="6303118" y="5275775"/>
            <a:ext cx="2146742" cy="369332"/>
          </a:xfrm>
          <a:prstGeom prst="rect">
            <a:avLst/>
          </a:prstGeom>
          <a:noFill/>
        </p:spPr>
        <p:txBody>
          <a:bodyPr wrap="none" rtlCol="0">
            <a:spAutoFit/>
          </a:bodyPr>
          <a:lstStyle/>
          <a:p>
            <a:r>
              <a:rPr lang="ja-JP" altLang="en-US" dirty="0" smtClean="0"/>
              <a:t>投資家の目標：成長</a:t>
            </a:r>
            <a:endParaRPr kumimoji="1" lang="ja-JP" altLang="en-US" dirty="0"/>
          </a:p>
        </p:txBody>
      </p:sp>
      <p:cxnSp>
        <p:nvCxnSpPr>
          <p:cNvPr id="10" name="直線矢印コネクタ 9"/>
          <p:cNvCxnSpPr/>
          <p:nvPr/>
        </p:nvCxnSpPr>
        <p:spPr>
          <a:xfrm>
            <a:off x="457200" y="4762923"/>
            <a:ext cx="522256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a:off x="5679769" y="4762923"/>
            <a:ext cx="300703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 name="スマイル 2"/>
          <p:cNvSpPr/>
          <p:nvPr/>
        </p:nvSpPr>
        <p:spPr>
          <a:xfrm>
            <a:off x="5251643" y="2625480"/>
            <a:ext cx="914400" cy="914400"/>
          </a:xfrm>
          <a:prstGeom prst="smileyFac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3761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エッセンシャル.thmx</Template>
  <TotalTime>1046</TotalTime>
  <Words>2604</Words>
  <Application>Microsoft Macintosh PowerPoint</Application>
  <PresentationFormat>画面に合わせる (4:3)</PresentationFormat>
  <Paragraphs>375</Paragraphs>
  <Slides>42</Slides>
  <Notes>10</Notes>
  <HiddenSlides>0</HiddenSlides>
  <MMClips>0</MMClips>
  <ScaleCrop>false</ScaleCrop>
  <HeadingPairs>
    <vt:vector size="4" baseType="variant">
      <vt:variant>
        <vt:lpstr>テーマ</vt:lpstr>
      </vt:variant>
      <vt:variant>
        <vt:i4>1</vt:i4>
      </vt:variant>
      <vt:variant>
        <vt:lpstr>スライド タイトル</vt:lpstr>
      </vt:variant>
      <vt:variant>
        <vt:i4>42</vt:i4>
      </vt:variant>
    </vt:vector>
  </HeadingPairs>
  <TitlesOfParts>
    <vt:vector size="43" baseType="lpstr">
      <vt:lpstr>エッセンシャル</vt:lpstr>
      <vt:lpstr>実践リーンスタートアップ</vt:lpstr>
      <vt:lpstr>自己紹介</vt:lpstr>
      <vt:lpstr>前回までのあらすじ</vt:lpstr>
      <vt:lpstr>前回までのあらすじ</vt:lpstr>
      <vt:lpstr>前回までのあらすじ</vt:lpstr>
      <vt:lpstr>構成</vt:lpstr>
      <vt:lpstr>スタートアップの３つのステージ</vt:lpstr>
      <vt:lpstr>スタートアップの３つのステージ 製品/市場フィットの前にピボット、それから最適化</vt:lpstr>
      <vt:lpstr>スタートアップの３つのステージ 資金調達について</vt:lpstr>
      <vt:lpstr>プランAを文書化する</vt:lpstr>
      <vt:lpstr>プランAを文書化する</vt:lpstr>
      <vt:lpstr>プランAを文書化する 顧客を考える</vt:lpstr>
      <vt:lpstr>PowerPoint プレゼンテーション</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プランAを文書化する リーンキャンパスを作る</vt:lpstr>
      <vt:lpstr>海賊指標(AARRR)</vt:lpstr>
      <vt:lpstr>プランAを文書化する リーンキャンパスを作る</vt:lpstr>
      <vt:lpstr>プランで最もリスクの高い部分を見つける</vt:lpstr>
      <vt:lpstr>プランで最もリスクの高い部分を見つける</vt:lpstr>
      <vt:lpstr>プランで最もリスクの高い部分を見つける リスクの優先順位をつける</vt:lpstr>
      <vt:lpstr>プランで最もリスクの高い部分を見つける ビジネスモデルインタビュー</vt:lpstr>
      <vt:lpstr>プランで最もリスクの高い部分を見つける ビジネスモデルインタビュー</vt:lpstr>
      <vt:lpstr>プランで最もリスクの高い部分を見つける ビジネスモデルインタビュー</vt:lpstr>
      <vt:lpstr>プランで最もリスクの高い部分を見つける ビジネスモデルインタビュー</vt:lpstr>
      <vt:lpstr>プランを体系的にテストする</vt:lpstr>
      <vt:lpstr>プランを体系的にテストする 課題を理解する</vt:lpstr>
      <vt:lpstr>プランを体系的にテストする ソリューションを決定する</vt:lpstr>
      <vt:lpstr>プランを体系的にテストする 定性的に検証する</vt:lpstr>
      <vt:lpstr>プランを体系的にテストする 定量的に検証する</vt:lpstr>
      <vt:lpstr>まとめ</vt:lpstr>
      <vt:lpstr>まとめ</vt:lpstr>
      <vt:lpstr>まとめ</vt:lpstr>
      <vt:lpstr>まとめ</vt:lpstr>
      <vt:lpstr>まとめ</vt:lpstr>
      <vt:lpstr>さいごに</vt:lpstr>
      <vt:lpstr>さいごに</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実践リーンスタートアップ</dc:title>
  <dc:creator>柿木 勝之</dc:creator>
  <cp:lastModifiedBy>柿木 勝之</cp:lastModifiedBy>
  <cp:revision>72</cp:revision>
  <cp:lastPrinted>2014-04-19T06:04:19Z</cp:lastPrinted>
  <dcterms:created xsi:type="dcterms:W3CDTF">2014-04-18T06:20:36Z</dcterms:created>
  <dcterms:modified xsi:type="dcterms:W3CDTF">2014-06-06T00:49:31Z</dcterms:modified>
</cp:coreProperties>
</file>