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AFB"/>
    <a:srgbClr val="26BAFC"/>
    <a:srgbClr val="3A42E8"/>
    <a:srgbClr val="365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8" autoAdjust="0"/>
    <p:restoredTop sz="94660"/>
  </p:normalViewPr>
  <p:slideViewPr>
    <p:cSldViewPr snapToObjects="1">
      <p:cViewPr>
        <p:scale>
          <a:sx n="144" d="100"/>
          <a:sy n="144" d="100"/>
        </p:scale>
        <p:origin x="-1896" y="199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92118-4D96-4BF9-B74B-686D59B8A89C}" type="datetimeFigureOut">
              <a:rPr lang="zh-TW" altLang="en-US" smtClean="0"/>
              <a:pPr/>
              <a:t>2012/10/5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6BBBB-67B6-4733-9B3C-F33838FD0B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87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6BBBB-67B6-4733-9B3C-F33838FD0BB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83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6BBBB-67B6-4733-9B3C-F33838FD0BB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83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3077292"/>
            <a:ext cx="5829300" cy="212336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751-3648-4E33-AC74-A9DE9F51C245}" type="datetimeFigureOut">
              <a:rPr lang="zh-TW" altLang="en-US" smtClean="0"/>
              <a:pPr/>
              <a:t>2012/10/5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586C-BDE3-4029-9354-75677ABBFE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07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751-3648-4E33-AC74-A9DE9F51C245}" type="datetimeFigureOut">
              <a:rPr lang="zh-TW" altLang="en-US" smtClean="0"/>
              <a:pPr/>
              <a:t>2012/10/5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586C-BDE3-4029-9354-75677ABBFE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77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729037" y="529703"/>
            <a:ext cx="1157288" cy="112680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7182" y="529703"/>
            <a:ext cx="3357563" cy="112680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751-3648-4E33-AC74-A9DE9F51C245}" type="datetimeFigureOut">
              <a:rPr lang="zh-TW" altLang="en-US" smtClean="0"/>
              <a:pPr/>
              <a:t>2012/10/5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586C-BDE3-4029-9354-75677ABBFE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0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751-3648-4E33-AC74-A9DE9F51C245}" type="datetimeFigureOut">
              <a:rPr lang="zh-TW" altLang="en-US" smtClean="0"/>
              <a:pPr/>
              <a:t>2012/10/5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586C-BDE3-4029-9354-75677ABBFE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4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419859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751-3648-4E33-AC74-A9DE9F51C245}" type="datetimeFigureOut">
              <a:rPr lang="zh-TW" altLang="en-US" smtClean="0"/>
              <a:pPr/>
              <a:t>2012/10/5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586C-BDE3-4029-9354-75677ABBFE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69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7177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628902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751-3648-4E33-AC74-A9DE9F51C245}" type="datetimeFigureOut">
              <a:rPr lang="zh-TW" altLang="en-US" smtClean="0"/>
              <a:pPr/>
              <a:t>2012/10/5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586C-BDE3-4029-9354-75677ABBFE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8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2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2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76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76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751-3648-4E33-AC74-A9DE9F51C245}" type="datetimeFigureOut">
              <a:rPr lang="zh-TW" altLang="en-US" smtClean="0"/>
              <a:pPr/>
              <a:t>2012/10/5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586C-BDE3-4029-9354-75677ABBFE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19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751-3648-4E33-AC74-A9DE9F51C245}" type="datetimeFigureOut">
              <a:rPr lang="zh-TW" altLang="en-US" smtClean="0"/>
              <a:pPr/>
              <a:t>2012/10/5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586C-BDE3-4029-9354-75677ABBFE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94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751-3648-4E33-AC74-A9DE9F51C245}" type="datetimeFigureOut">
              <a:rPr lang="zh-TW" altLang="en-US" smtClean="0"/>
              <a:pPr/>
              <a:t>2012/10/5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586C-BDE3-4029-9354-75677ABBFE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99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7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94" y="39441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7" y="2072927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751-3648-4E33-AC74-A9DE9F51C245}" type="datetimeFigureOut">
              <a:rPr lang="zh-TW" altLang="en-US" smtClean="0"/>
              <a:pPr/>
              <a:t>2012/10/5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586C-BDE3-4029-9354-75677ABBFE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00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751-3648-4E33-AC74-A9DE9F51C245}" type="datetimeFigureOut">
              <a:rPr lang="zh-TW" altLang="en-US" smtClean="0"/>
              <a:pPr/>
              <a:t>2012/10/5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586C-BDE3-4029-9354-75677ABBFE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2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311405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918140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52751-3648-4E33-AC74-A9DE9F51C245}" type="datetimeFigureOut">
              <a:rPr lang="zh-TW" altLang="en-US" smtClean="0"/>
              <a:pPr/>
              <a:t>2012/10/5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918140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918140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586C-BDE3-4029-9354-75677ABBFE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2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4" y="8829654"/>
            <a:ext cx="6858000" cy="1076817"/>
          </a:xfrm>
          <a:prstGeom prst="rect">
            <a:avLst/>
          </a:prstGeom>
          <a:ln>
            <a:noFill/>
          </a:ln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476620" y="5252236"/>
            <a:ext cx="3092240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kumimoji="1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</a:rPr>
              <a:t> 路徑規劃</a:t>
            </a:r>
          </a:p>
        </p:txBody>
      </p:sp>
      <p:sp>
        <p:nvSpPr>
          <p:cNvPr id="12" name="矩形 11"/>
          <p:cNvSpPr/>
          <p:nvPr/>
        </p:nvSpPr>
        <p:spPr>
          <a:xfrm>
            <a:off x="3476620" y="5529373"/>
            <a:ext cx="3092242" cy="276999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尋找</a:t>
            </a:r>
            <a:r>
              <a:rPr lang="zh-TW" altLang="zh-TW" sz="1200" dirty="0" smtClean="0">
                <a:latin typeface="微軟正黑體" pitchFamily="34" charset="-120"/>
                <a:ea typeface="微軟正黑體" pitchFamily="34" charset="-120"/>
              </a:rPr>
              <a:t>兩點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間</a:t>
            </a:r>
            <a:r>
              <a:rPr kumimoji="1" lang="zh-TW" altLang="en-US" sz="1200" dirty="0">
                <a:latin typeface="微軟正黑體" pitchFamily="34" charset="-120"/>
                <a:ea typeface="微軟正黑體" pitchFamily="34" charset="-120"/>
              </a:rPr>
              <a:t>移動路徑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7148" y="1593012"/>
            <a:ext cx="1493660" cy="30777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sz="1400" b="1" i="0" u="none" strike="noStrike" cap="none" normalizeH="0" baseline="0" dirty="0" smtClean="0">
                <a:ln>
                  <a:noFill/>
                </a:ln>
                <a:effectLst/>
                <a:latin typeface="微軟正黑體" pitchFamily="34" charset="-120"/>
                <a:ea typeface="微軟正黑體" pitchFamily="34" charset="-120"/>
                <a:cs typeface="標楷體" pitchFamily="65" charset="-120"/>
              </a:rPr>
              <a:t>研究</a:t>
            </a:r>
            <a:r>
              <a:rPr kumimoji="1" lang="zh-TW" altLang="en-US" sz="1400" b="1" dirty="0" smtClean="0">
                <a:latin typeface="微軟正黑體" pitchFamily="34" charset="-120"/>
                <a:ea typeface="微軟正黑體" pitchFamily="34" charset="-120"/>
                <a:cs typeface="標楷體" pitchFamily="65" charset="-120"/>
              </a:rPr>
              <a:t>動機與內容</a:t>
            </a:r>
            <a:endParaRPr kumimoji="1" lang="en-US" altLang="zh-TW" sz="1400" b="1" i="0" u="none" strike="noStrike" cap="none" normalizeH="0" baseline="0" dirty="0" smtClean="0">
              <a:ln>
                <a:noFill/>
              </a:ln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7095" y="1899279"/>
            <a:ext cx="6380733" cy="83099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  <a:cs typeface="細明體" pitchFamily="49" charset="-120"/>
              </a:rPr>
              <a:t>自然</a:t>
            </a:r>
            <a:r>
              <a:rPr kumimoji="1" lang="zh-TW" altLang="en-US" sz="1200" dirty="0">
                <a:latin typeface="微軟正黑體" pitchFamily="34" charset="-120"/>
                <a:ea typeface="微軟正黑體" pitchFamily="34" charset="-120"/>
                <a:cs typeface="細明體" pitchFamily="49" charset="-120"/>
              </a:rPr>
              <a:t>反撲的力量常常造成大量的人員傷亡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  <a:cs typeface="細明體" pitchFamily="49" charset="-120"/>
              </a:rPr>
              <a:t>，我們開發</a:t>
            </a:r>
            <a:r>
              <a:rPr kumimoji="1" lang="zh-TW" altLang="en-US" sz="1200" dirty="0">
                <a:latin typeface="微軟正黑體" pitchFamily="34" charset="-120"/>
                <a:ea typeface="微軟正黑體" pitchFamily="34" charset="-120"/>
                <a:cs typeface="細明體" pitchFamily="49" charset="-120"/>
              </a:rPr>
              <a:t>一套災難模擬系統，提高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  <a:cs typeface="細明體" pitchFamily="49" charset="-120"/>
              </a:rPr>
              <a:t>人們對</a:t>
            </a:r>
            <a:r>
              <a:rPr kumimoji="1" lang="zh-TW" altLang="en-US" sz="1200" dirty="0">
                <a:latin typeface="微軟正黑體" pitchFamily="34" charset="-120"/>
                <a:ea typeface="微軟正黑體" pitchFamily="34" charset="-120"/>
                <a:cs typeface="細明體" pitchFamily="49" charset="-120"/>
              </a:rPr>
              <a:t>災難的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  <a:cs typeface="細明體" pitchFamily="49" charset="-120"/>
              </a:rPr>
              <a:t>警覺性，能夠</a:t>
            </a:r>
            <a:r>
              <a:rPr kumimoji="1" lang="zh-TW" altLang="en-US" sz="1200" dirty="0">
                <a:latin typeface="微軟正黑體" pitchFamily="34" charset="-120"/>
                <a:ea typeface="微軟正黑體" pitchFamily="34" charset="-120"/>
                <a:cs typeface="細明體" pitchFamily="49" charset="-120"/>
              </a:rPr>
              <a:t>引導人群順利逃生，以減少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  <a:cs typeface="細明體" pitchFamily="49" charset="-120"/>
              </a:rPr>
              <a:t>傷亡。</a:t>
            </a:r>
            <a:endParaRPr kumimoji="1" lang="en-US" altLang="zh-TW" sz="1200" dirty="0" smtClean="0">
              <a:latin typeface="微軟正黑體" pitchFamily="34" charset="-120"/>
              <a:ea typeface="微軟正黑體" pitchFamily="34" charset="-120"/>
              <a:cs typeface="細明體" pitchFamily="49" charset="-120"/>
            </a:endParaRPr>
          </a:p>
          <a:p>
            <a:pPr lvl="0"/>
            <a:endParaRPr kumimoji="1" lang="en-US" altLang="zh-TW" sz="1200" dirty="0" smtClean="0">
              <a:latin typeface="微軟正黑體" pitchFamily="34" charset="-120"/>
              <a:ea typeface="微軟正黑體" pitchFamily="34" charset="-120"/>
              <a:cs typeface="細明體" pitchFamily="49" charset="-120"/>
            </a:endParaRPr>
          </a:p>
          <a:p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  <a:cs typeface="細明體" pitchFamily="49" charset="-120"/>
              </a:rPr>
              <a:t>主要功能：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地圖建構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</a:rPr>
              <a:t>人群模擬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1" lang="zh-TW" altLang="en-US" sz="1200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災難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模擬、災難逃生等。</a:t>
            </a:r>
            <a:endParaRPr kumimoji="1"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09578" y="7260466"/>
            <a:ext cx="3164594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</a:rPr>
              <a:t>紅線是移動路徑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。</a:t>
            </a:r>
            <a:endParaRPr kumimoji="1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056" name="群組 2055"/>
          <p:cNvGrpSpPr/>
          <p:nvPr/>
        </p:nvGrpSpPr>
        <p:grpSpPr>
          <a:xfrm>
            <a:off x="-3569" y="4763"/>
            <a:ext cx="6866332" cy="1633201"/>
            <a:chOff x="-3569" y="4763"/>
            <a:chExt cx="6866332" cy="1633201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4" cstate="print">
              <a:lum brigh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1" y="4763"/>
              <a:ext cx="6858000" cy="1485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矩形 3"/>
            <p:cNvSpPr/>
            <p:nvPr/>
          </p:nvSpPr>
          <p:spPr>
            <a:xfrm>
              <a:off x="-3569" y="930078"/>
              <a:ext cx="6865621" cy="707886"/>
            </a:xfrm>
            <a:prstGeom prst="rect">
              <a:avLst/>
            </a:prstGeom>
            <a:ln w="31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2000" dirty="0" smtClean="0">
                  <a:latin typeface="標楷體" pitchFamily="65" charset="-120"/>
                  <a:ea typeface="標楷體" pitchFamily="65" charset="-120"/>
                </a:rPr>
                <a:t>組員：</a:t>
              </a:r>
              <a:r>
                <a:rPr lang="zh-TW" altLang="en-US" sz="2000" dirty="0" smtClean="0">
                  <a:latin typeface="標楷體" pitchFamily="65" charset="-120"/>
                  <a:ea typeface="標楷體" pitchFamily="65" charset="-120"/>
                </a:rPr>
                <a:t>大四</a:t>
              </a:r>
              <a:r>
                <a:rPr lang="zh-TW" altLang="zh-TW" sz="2000" dirty="0" smtClean="0">
                  <a:latin typeface="標楷體" pitchFamily="65" charset="-120"/>
                  <a:ea typeface="標楷體" pitchFamily="65" charset="-120"/>
                </a:rPr>
                <a:t>吳</a:t>
              </a:r>
              <a:r>
                <a:rPr lang="zh-TW" altLang="zh-TW" sz="2000" dirty="0">
                  <a:latin typeface="標楷體" pitchFamily="65" charset="-120"/>
                  <a:ea typeface="標楷體" pitchFamily="65" charset="-120"/>
                </a:rPr>
                <a:t>珈澂</a:t>
              </a:r>
              <a:r>
                <a:rPr lang="zh-TW" altLang="zh-TW" sz="2000" dirty="0" smtClean="0">
                  <a:latin typeface="標楷體" pitchFamily="65" charset="-120"/>
                  <a:ea typeface="標楷體" pitchFamily="65" charset="-120"/>
                </a:rPr>
                <a:t>、</a:t>
              </a:r>
              <a:r>
                <a:rPr lang="zh-TW" altLang="en-US" sz="2000" dirty="0">
                  <a:latin typeface="標楷體" pitchFamily="65" charset="-120"/>
                  <a:ea typeface="標楷體" pitchFamily="65" charset="-120"/>
                </a:rPr>
                <a:t>大四</a:t>
              </a:r>
              <a:r>
                <a:rPr lang="zh-TW" altLang="zh-TW" sz="2000" dirty="0" smtClean="0">
                  <a:latin typeface="標楷體" pitchFamily="65" charset="-120"/>
                  <a:ea typeface="標楷體" pitchFamily="65" charset="-120"/>
                </a:rPr>
                <a:t>陳</a:t>
              </a:r>
              <a:r>
                <a:rPr lang="zh-TW" altLang="zh-TW" sz="2000" dirty="0">
                  <a:latin typeface="標楷體" pitchFamily="65" charset="-120"/>
                  <a:ea typeface="標楷體" pitchFamily="65" charset="-120"/>
                </a:rPr>
                <a:t>上奎</a:t>
              </a:r>
              <a:r>
                <a:rPr lang="zh-TW" altLang="zh-TW" sz="2000" dirty="0" smtClean="0">
                  <a:latin typeface="標楷體" pitchFamily="65" charset="-120"/>
                  <a:ea typeface="標楷體" pitchFamily="65" charset="-120"/>
                </a:rPr>
                <a:t>、</a:t>
              </a:r>
              <a:r>
                <a:rPr lang="zh-TW" altLang="en-US" sz="2000" dirty="0">
                  <a:latin typeface="標楷體" pitchFamily="65" charset="-120"/>
                  <a:ea typeface="標楷體" pitchFamily="65" charset="-120"/>
                </a:rPr>
                <a:t>大四</a:t>
              </a:r>
              <a:r>
                <a:rPr lang="zh-TW" altLang="zh-TW" sz="2000" dirty="0" smtClean="0">
                  <a:latin typeface="標楷體" pitchFamily="65" charset="-120"/>
                  <a:ea typeface="標楷體" pitchFamily="65" charset="-120"/>
                </a:rPr>
                <a:t>吳宗融</a:t>
              </a:r>
              <a:endParaRPr lang="en-US" altLang="zh-TW" sz="2000" dirty="0" smtClean="0">
                <a:latin typeface="標楷體" pitchFamily="65" charset="-120"/>
                <a:ea typeface="標楷體" pitchFamily="65" charset="-120"/>
              </a:endParaRPr>
            </a:p>
            <a:p>
              <a:pPr algn="ctr"/>
              <a:r>
                <a:rPr lang="zh-TW" altLang="zh-TW" sz="2000" dirty="0" smtClean="0">
                  <a:latin typeface="標楷體" pitchFamily="65" charset="-120"/>
                  <a:ea typeface="標楷體" pitchFamily="65" charset="-120"/>
                </a:rPr>
                <a:t>指導</a:t>
              </a:r>
              <a:r>
                <a:rPr lang="zh-TW" altLang="zh-TW" sz="2000" dirty="0">
                  <a:latin typeface="標楷體" pitchFamily="65" charset="-120"/>
                  <a:ea typeface="標楷體" pitchFamily="65" charset="-120"/>
                </a:rPr>
                <a:t>教授：</a:t>
              </a:r>
              <a:r>
                <a:rPr lang="zh-TW" altLang="zh-TW" sz="2000" dirty="0" smtClean="0">
                  <a:latin typeface="標楷體" pitchFamily="65" charset="-120"/>
                  <a:ea typeface="標楷體" pitchFamily="65" charset="-120"/>
                </a:rPr>
                <a:t>黃世強</a:t>
              </a:r>
              <a:endParaRPr lang="zh-TW" altLang="zh-TW" sz="20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-2857" y="103844"/>
              <a:ext cx="686562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TW" sz="2400" dirty="0">
                  <a:latin typeface="標楷體" pitchFamily="65" charset="-120"/>
                  <a:ea typeface="標楷體" pitchFamily="65" charset="-120"/>
                </a:rPr>
                <a:t>災難模擬與安全</a:t>
              </a:r>
              <a:r>
                <a:rPr lang="zh-TW" altLang="zh-TW" sz="2400" dirty="0" smtClean="0">
                  <a:latin typeface="標楷體" pitchFamily="65" charset="-120"/>
                  <a:ea typeface="標楷體" pitchFamily="65" charset="-120"/>
                </a:rPr>
                <a:t>管理</a:t>
              </a:r>
              <a:endParaRPr lang="en-US" altLang="zh-TW" sz="2400" dirty="0" smtClean="0">
                <a:latin typeface="標楷體" pitchFamily="65" charset="-120"/>
                <a:ea typeface="標楷體" pitchFamily="65" charset="-120"/>
              </a:endParaRPr>
            </a:p>
            <a:p>
              <a:pPr algn="ctr"/>
              <a:r>
                <a:rPr lang="en-US" altLang="zh-TW" sz="2400" b="1" dirty="0"/>
                <a:t>Disaster Simulation and Safety Management</a:t>
              </a:r>
              <a:endParaRPr lang="zh-TW" altLang="en-US" sz="2400" dirty="0"/>
            </a:p>
          </p:txBody>
        </p:sp>
      </p:grp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09278" y="7536522"/>
            <a:ext cx="3092240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kumimoji="1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</a:rPr>
              <a:t>.</a:t>
            </a:r>
            <a:r>
              <a:rPr kumimoji="1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</a:rPr>
              <a:t> 火焰生成原理</a:t>
            </a:r>
          </a:p>
        </p:txBody>
      </p:sp>
      <p:sp>
        <p:nvSpPr>
          <p:cNvPr id="24" name="矩形 23"/>
          <p:cNvSpPr/>
          <p:nvPr/>
        </p:nvSpPr>
        <p:spPr>
          <a:xfrm>
            <a:off x="208397" y="7811891"/>
            <a:ext cx="3092242" cy="276999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使用溫度圖，模擬周遭溫度變化。</a:t>
            </a:r>
            <a:endParaRPr lang="zh-TW" altLang="zh-TW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08399" y="8089527"/>
            <a:ext cx="3092240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kumimoji="1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kumimoji="1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</a:rPr>
              <a:t>特效處理</a:t>
            </a:r>
          </a:p>
        </p:txBody>
      </p:sp>
      <p:sp>
        <p:nvSpPr>
          <p:cNvPr id="26" name="矩形 25"/>
          <p:cNvSpPr/>
          <p:nvPr/>
        </p:nvSpPr>
        <p:spPr>
          <a:xfrm>
            <a:off x="210508" y="8366526"/>
            <a:ext cx="3092242" cy="830997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火焰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爆炸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、煙霧、材質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變化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、音效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HellHeavenFx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 Ogre plugin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Ogre3D Particle System Script</a:t>
            </a:r>
          </a:p>
          <a:p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irrKlang</a:t>
            </a:r>
            <a:endParaRPr lang="zh-TW" altLang="zh-TW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242144"/>
              </p:ext>
            </p:extLst>
          </p:nvPr>
        </p:nvGraphicFramePr>
        <p:xfrm>
          <a:off x="3476544" y="5810892"/>
          <a:ext cx="1814628" cy="144015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02438"/>
                <a:gridCol w="302438"/>
                <a:gridCol w="302438"/>
                <a:gridCol w="302438"/>
                <a:gridCol w="302438"/>
                <a:gridCol w="302438"/>
              </a:tblGrid>
              <a:tr h="205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  <a:endParaRPr lang="zh-TW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7030A0"/>
                    </a:solidFill>
                  </a:tcPr>
                </a:tc>
              </a:tr>
              <a:tr h="205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7030A0"/>
                    </a:solidFill>
                  </a:tcPr>
                </a:tc>
              </a:tr>
              <a:tr h="205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7030A0"/>
                    </a:solidFill>
                  </a:tcPr>
                </a:tc>
              </a:tr>
              <a:tr h="205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0070C0"/>
                    </a:solidFill>
                  </a:tcPr>
                </a:tc>
              </a:tr>
              <a:tr h="205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0070C0"/>
                    </a:solidFill>
                  </a:tcPr>
                </a:tc>
              </a:tr>
              <a:tr h="205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0070C0"/>
                    </a:solidFill>
                  </a:tcPr>
                </a:tc>
              </a:tr>
              <a:tr h="205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</a:t>
                      </a:r>
                      <a:endParaRPr lang="zh-TW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細明體"/>
                        <a:cs typeface="Times New Roman"/>
                      </a:endParaRPr>
                    </a:p>
                  </a:txBody>
                  <a:tcPr marL="17780" marR="17780" marT="0" marB="0" anchor="ctr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5392218" y="6610925"/>
            <a:ext cx="1277142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溫度圖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: </a:t>
            </a:r>
          </a:p>
          <a:p>
            <a:pPr algn="just"/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紅色溫度最高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  <a:cs typeface="細明體" pitchFamily="49" charset="-120"/>
              </a:rPr>
              <a:t>，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紫色溫度最低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76034" y="9164830"/>
            <a:ext cx="1584176" cy="276999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火焰模擬。</a:t>
            </a:r>
            <a:endParaRPr lang="en-US" altLang="zh-TW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476544" y="4422276"/>
            <a:ext cx="3176480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地圖建構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kumimoji="1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76620" y="4975099"/>
            <a:ext cx="3384376" cy="276999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驗證場地，分析人群分佈，達到預防的效果。</a:t>
            </a:r>
            <a:endParaRPr lang="zh-TW" altLang="zh-TW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477198" y="4698302"/>
            <a:ext cx="1296144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 人群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模擬</a:t>
            </a:r>
            <a:endParaRPr lang="zh-TW" altLang="en-US" sz="1200" b="1" dirty="0"/>
          </a:p>
        </p:txBody>
      </p:sp>
      <p:pic>
        <p:nvPicPr>
          <p:cNvPr id="1028" name="Picture 4" descr="D:\Ogre\OgreExhibition\bin\Release\screenshot10042012_18333286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092" y="2730276"/>
            <a:ext cx="3008000" cy="16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9" name="群組 2048"/>
          <p:cNvGrpSpPr/>
          <p:nvPr/>
        </p:nvGrpSpPr>
        <p:grpSpPr>
          <a:xfrm>
            <a:off x="209868" y="5567738"/>
            <a:ext cx="3008376" cy="1692000"/>
            <a:chOff x="220980" y="5656689"/>
            <a:chExt cx="3008376" cy="1692000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" y="5656689"/>
              <a:ext cx="3008376" cy="169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</p:pic>
        <p:cxnSp>
          <p:nvCxnSpPr>
            <p:cNvPr id="33" name="直線接點 32"/>
            <p:cNvCxnSpPr/>
            <p:nvPr/>
          </p:nvCxnSpPr>
          <p:spPr>
            <a:xfrm flipH="1" flipV="1">
              <a:off x="1703189" y="6743089"/>
              <a:ext cx="85861" cy="2677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 flipV="1">
              <a:off x="1604969" y="6263331"/>
              <a:ext cx="102772" cy="490567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1216100" y="6236626"/>
              <a:ext cx="400230" cy="36850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620688" y="6218592"/>
              <a:ext cx="595412" cy="18425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V="1">
              <a:off x="630753" y="6145160"/>
              <a:ext cx="76401" cy="71051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V="1">
              <a:off x="704772" y="6112015"/>
              <a:ext cx="347964" cy="35526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 flipV="1">
              <a:off x="1043212" y="5893866"/>
              <a:ext cx="159891" cy="223352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197581" y="5899843"/>
              <a:ext cx="832736" cy="22765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2021337" y="5921690"/>
              <a:ext cx="111519" cy="11382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 flipV="1">
              <a:off x="2126628" y="5889104"/>
              <a:ext cx="36855" cy="50945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206433" y="2730276"/>
            <a:ext cx="3083313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設計原理</a:t>
            </a:r>
            <a:endParaRPr lang="zh-TW" altLang="en-US" sz="1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7688" y="3039443"/>
            <a:ext cx="302023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 地圖建構</a:t>
            </a:r>
            <a:endParaRPr lang="zh-TW" altLang="en-US" sz="1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7688" y="3317373"/>
            <a:ext cx="3092240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靈活的人群模擬</a:t>
            </a:r>
            <a:r>
              <a:rPr kumimoji="1" lang="zh-TW" altLang="en-US" sz="1200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路徑規劃。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069" y="3596753"/>
            <a:ext cx="3008000" cy="16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210069" y="5289230"/>
            <a:ext cx="3092240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>
                <a:latin typeface="微軟正黑體" pitchFamily="34" charset="-120"/>
                <a:ea typeface="微軟正黑體" pitchFamily="34" charset="-120"/>
              </a:rPr>
              <a:t>人群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</a:rPr>
              <a:t>模擬</a:t>
            </a:r>
            <a:endParaRPr kumimoji="1"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7" name="Picture 3" descr="D:\Ogre\OgreExhibition\bin\Release\screenshot10052012_00481324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98" y="7472830"/>
            <a:ext cx="300800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9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2035"/>
            <a:ext cx="6858000" cy="107681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4859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81" y="5769647"/>
            <a:ext cx="4405806" cy="347903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92744" y="590992"/>
            <a:ext cx="30922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</a:rPr>
              <a:t>研究成果</a:t>
            </a:r>
          </a:p>
        </p:txBody>
      </p:sp>
      <p:pic>
        <p:nvPicPr>
          <p:cNvPr id="14" name="Picture 7" descr="D:\Ogre\OgreExhibition\bin\Release\screenshot10042012_19472874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4" y="1444812"/>
            <a:ext cx="3148801" cy="17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197506" y="3212904"/>
            <a:ext cx="21644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人物及場景佈置。</a:t>
            </a:r>
            <a:endParaRPr kumimoji="1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6" name="Picture 8" descr="D:\Ogre\OgreExhibition\bin\Release\screenshot10042012_20032016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4" y="3685856"/>
            <a:ext cx="3148800" cy="17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Ogre\OgreExhibition\bin\Release\screenshot10042012_20063095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561" y="3685856"/>
            <a:ext cx="3148799" cy="17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197506" y="5456687"/>
            <a:ext cx="23634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</a:rPr>
              <a:t>逃生情況。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3523814" y="5456688"/>
            <a:ext cx="23634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</a:rPr>
              <a:t>火災情形。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524818" y="3212904"/>
            <a:ext cx="23634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</a:rPr>
              <a:t>產生的人物及場景。</a:t>
            </a:r>
          </a:p>
        </p:txBody>
      </p:sp>
      <p:pic>
        <p:nvPicPr>
          <p:cNvPr id="19" name="Picture 6" descr="D:\Ogre\OgreExhibition\bin\Release\screenshot10042012_194728506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052" y="1446095"/>
            <a:ext cx="3150308" cy="177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197506" y="5928345"/>
            <a:ext cx="19523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設計架構：</a:t>
            </a:r>
            <a:endParaRPr kumimoji="1" lang="en-US" altLang="zh-TW" sz="12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97506" y="6205344"/>
            <a:ext cx="195234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場景建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構</a:t>
            </a:r>
            <a:r>
              <a:rPr kumimoji="1" lang="zh-TW" altLang="en-US" sz="1200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</a:rPr>
              <a:t>人群</a:t>
            </a:r>
            <a:r>
              <a:rPr kumimoji="1" lang="zh-TW" altLang="en-US" sz="1200" dirty="0">
                <a:latin typeface="微軟正黑體" pitchFamily="34" charset="-120"/>
                <a:ea typeface="微軟正黑體" pitchFamily="34" charset="-120"/>
              </a:rPr>
              <a:t>系統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endParaRPr kumimoji="1" lang="en-US" altLang="zh-TW" sz="1200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路徑規劃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1" lang="zh-TW" altLang="en-US" sz="1200" dirty="0">
                <a:latin typeface="微軟正黑體" pitchFamily="34" charset="-120"/>
                <a:ea typeface="微軟正黑體" pitchFamily="34" charset="-120"/>
              </a:rPr>
              <a:t>火焰系統</a:t>
            </a:r>
            <a:r>
              <a:rPr kumimoji="1" lang="zh-TW" altLang="en-US" sz="1200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endParaRPr kumimoji="1" lang="en-US" altLang="zh-TW" sz="1200" dirty="0">
              <a:latin typeface="微軟正黑體" pitchFamily="34" charset="-120"/>
              <a:ea typeface="微軟正黑體" pitchFamily="34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粒子</a:t>
            </a:r>
            <a:r>
              <a:rPr kumimoji="1" lang="zh-TW" altLang="en-US" sz="1200" dirty="0">
                <a:latin typeface="微軟正黑體" pitchFamily="34" charset="-120"/>
                <a:ea typeface="微軟正黑體" pitchFamily="34" charset="-120"/>
              </a:rPr>
              <a:t>系統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、</a:t>
            </a:r>
            <a:r>
              <a:rPr kumimoji="1" lang="zh-TW" altLang="en-US" sz="1200" dirty="0" smtClean="0">
                <a:latin typeface="微軟正黑體" pitchFamily="34" charset="-120"/>
                <a:ea typeface="微軟正黑體" pitchFamily="34" charset="-120"/>
              </a:rPr>
              <a:t>音效管理。</a:t>
            </a:r>
            <a:endParaRPr kumimoji="1" lang="en-US" altLang="zh-TW" sz="1200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95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</TotalTime>
  <Words>274</Words>
  <Application>Microsoft Office PowerPoint</Application>
  <PresentationFormat>A4 紙張 (210x297 公釐)</PresentationFormat>
  <Paragraphs>81</Paragraphs>
  <Slides>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lkj</dc:creator>
  <cp:lastModifiedBy>Davis</cp:lastModifiedBy>
  <cp:revision>97</cp:revision>
  <dcterms:created xsi:type="dcterms:W3CDTF">2012-10-03T11:19:53Z</dcterms:created>
  <dcterms:modified xsi:type="dcterms:W3CDTF">2012-10-05T01:38:30Z</dcterms:modified>
</cp:coreProperties>
</file>