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292" r:id="rId17"/>
    <p:sldId id="311" r:id="rId18"/>
    <p:sldId id="312" r:id="rId19"/>
    <p:sldId id="316" r:id="rId20"/>
    <p:sldId id="313" r:id="rId21"/>
    <p:sldId id="318" r:id="rId22"/>
    <p:sldId id="314" r:id="rId23"/>
    <p:sldId id="321" r:id="rId24"/>
    <p:sldId id="320" r:id="rId25"/>
    <p:sldId id="315" r:id="rId26"/>
    <p:sldId id="322" r:id="rId27"/>
    <p:sldId id="323" r:id="rId28"/>
    <p:sldId id="327" r:id="rId29"/>
    <p:sldId id="317" r:id="rId30"/>
    <p:sldId id="319" r:id="rId31"/>
    <p:sldId id="324" r:id="rId32"/>
    <p:sldId id="325" r:id="rId33"/>
    <p:sldId id="326" r:id="rId34"/>
  </p:sldIdLst>
  <p:sldSz cx="12192000" cy="6858000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2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9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4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5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2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05F5-1607-43BA-9D0E-3E9030C48855}" type="datetimeFigureOut">
              <a:rPr lang="ko-KR" altLang="en-US" smtClean="0"/>
              <a:t>2016-05-05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8A07-5944-4A4E-A8F0-75BF4BA86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02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535767" y="2802747"/>
            <a:ext cx="7476671" cy="1673069"/>
            <a:chOff x="2298700" y="2608014"/>
            <a:chExt cx="7476671" cy="1673069"/>
          </a:xfrm>
        </p:grpSpPr>
        <p:grpSp>
          <p:nvGrpSpPr>
            <p:cNvPr id="10" name="그룹 9"/>
            <p:cNvGrpSpPr/>
            <p:nvPr/>
          </p:nvGrpSpPr>
          <p:grpSpPr>
            <a:xfrm>
              <a:off x="2371271" y="2926553"/>
              <a:ext cx="7404100" cy="1354530"/>
              <a:chOff x="2371271" y="2563696"/>
              <a:chExt cx="7404100" cy="1354530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2400300" y="2563696"/>
                <a:ext cx="7150100" cy="742066"/>
              </a:xfrm>
              <a:prstGeom prst="rect">
                <a:avLst/>
              </a:prstGeom>
              <a:solidFill>
                <a:srgbClr val="0518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371271" y="2628653"/>
                <a:ext cx="7280729" cy="677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700" dirty="0" smtClean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Database : Advanced SQL </a:t>
                </a:r>
                <a:endParaRPr lang="ko-KR" altLang="en-US" sz="3700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2371271" y="3333451"/>
                <a:ext cx="74041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조선일보명조" panose="02030304000000000000" pitchFamily="18" charset="-127"/>
                  </a:rPr>
                  <a:t>4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조선일보명조" panose="02030304000000000000" pitchFamily="18" charset="-127"/>
                  </a:rPr>
                  <a:t>조 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조선일보명조" panose="02030304000000000000" pitchFamily="18" charset="-127"/>
                  </a:rPr>
                  <a:t>: </a:t>
                </a:r>
                <a:r>
                  <a:rPr lang="ko-KR" altLang="en-US" sz="1600" dirty="0" err="1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조선일보명조" panose="02030304000000000000" pitchFamily="18" charset="-127"/>
                  </a:rPr>
                  <a:t>예브게니</a:t>
                </a:r>
                <a:r>
                  <a:rPr lang="en-US" altLang="ko-KR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조선일보명조" panose="02030304000000000000" pitchFamily="18" charset="-127"/>
                  </a:rPr>
                  <a:t>, </a:t>
                </a:r>
                <a:r>
                  <a:rPr lang="ko-KR" altLang="en-US" sz="1600" dirty="0" err="1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조선일보명조" panose="02030304000000000000" pitchFamily="18" charset="-127"/>
                  </a:rPr>
                  <a:t>윤진주</a:t>
                </a:r>
                <a:r>
                  <a: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조선일보명조" panose="02030304000000000000" pitchFamily="18" charset="-127"/>
                  </a:rPr>
                  <a:t>, </a:t>
                </a:r>
                <a:r>
                  <a:rPr lang="ko-KR" altLang="en-US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조선일보명조" panose="02030304000000000000" pitchFamily="18" charset="-127"/>
                  </a:rPr>
                  <a:t>정현호</a:t>
                </a:r>
                <a:endParaRPr lang="en-US" altLang="ko-KR" sz="16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조선일보명조" panose="02030304000000000000" pitchFamily="18" charset="-127"/>
                </a:endParaRPr>
              </a:p>
              <a:p>
                <a:pPr algn="r"/>
                <a:r>
                  <a:rPr lang="en-US" altLang="ko-KR" sz="1600" dirty="0" smtClean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조선일보명조" panose="02030304000000000000" pitchFamily="18" charset="-127"/>
                  </a:rPr>
                  <a:t>2016. 05. 05</a:t>
                </a:r>
                <a:endPara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조선일보명조" panose="02030304000000000000" pitchFamily="18" charset="-127"/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2298700" y="2608014"/>
              <a:ext cx="7023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Yoon 윤고딕 520_TT" panose="02090603020101020101" pitchFamily="18" charset="-127"/>
                  <a:ea typeface="Yoon 윤고딕 520_TT" panose="02090603020101020101" pitchFamily="18" charset="-127"/>
                </a:rPr>
                <a:t>SNU CSE</a:t>
              </a:r>
              <a:endPara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Yoon 윤고딕 520_TT" panose="02090603020101020101" pitchFamily="18" charset="-127"/>
                <a:ea typeface="Yoon 윤고딕 52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5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SQL Procedures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4609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10649" y="700328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7911" y="4628761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475864" y="2239455"/>
            <a:ext cx="6947421" cy="200906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/>
              <a:t>create procedure </a:t>
            </a:r>
            <a:r>
              <a:rPr lang="en-US" sz="1600" b="1" dirty="0" err="1"/>
              <a:t>dept_count_proc</a:t>
            </a:r>
            <a:r>
              <a:rPr lang="en-US" sz="1600" b="1" dirty="0"/>
              <a:t>(in </a:t>
            </a:r>
            <a:r>
              <a:rPr lang="en-US" sz="1600" b="1" dirty="0" err="1"/>
              <a:t>dept_name</a:t>
            </a:r>
            <a:r>
              <a:rPr lang="en-US" sz="1600" b="1" dirty="0"/>
              <a:t> </a:t>
            </a:r>
            <a:r>
              <a:rPr lang="en-US" sz="1600" b="1" dirty="0" err="1"/>
              <a:t>varchar</a:t>
            </a:r>
            <a:r>
              <a:rPr lang="en-US" sz="1600" b="1" dirty="0"/>
              <a:t>(20),</a:t>
            </a:r>
          </a:p>
          <a:p>
            <a:r>
              <a:rPr lang="en-US" sz="1600" b="1" dirty="0" smtClean="0"/>
              <a:t>				out </a:t>
            </a:r>
            <a:r>
              <a:rPr lang="en-US" sz="1600" b="1" dirty="0" err="1"/>
              <a:t>d_count</a:t>
            </a:r>
            <a:r>
              <a:rPr lang="en-US" sz="1600" b="1" dirty="0"/>
              <a:t> integer)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begin</a:t>
            </a:r>
            <a:endParaRPr lang="en-US" sz="1600" b="1" dirty="0"/>
          </a:p>
          <a:p>
            <a:r>
              <a:rPr lang="en-US" sz="1600" b="1" dirty="0" smtClean="0"/>
              <a:t>	select </a:t>
            </a:r>
            <a:r>
              <a:rPr lang="en-US" sz="1600" b="1" dirty="0"/>
              <a:t>count(*) into </a:t>
            </a:r>
            <a:r>
              <a:rPr lang="en-US" sz="1600" b="1" dirty="0" err="1"/>
              <a:t>d_count</a:t>
            </a:r>
            <a:endParaRPr lang="en-US" sz="1600" b="1" dirty="0"/>
          </a:p>
          <a:p>
            <a:r>
              <a:rPr lang="en-US" sz="1600" b="1" dirty="0" smtClean="0"/>
              <a:t>	from </a:t>
            </a:r>
            <a:r>
              <a:rPr lang="en-US" sz="1600" b="1" dirty="0"/>
              <a:t>instructor</a:t>
            </a:r>
          </a:p>
          <a:p>
            <a:r>
              <a:rPr lang="en-US" sz="1600" b="1" dirty="0" smtClean="0"/>
              <a:t>	where </a:t>
            </a:r>
            <a:r>
              <a:rPr lang="en-US" sz="1600" b="1" dirty="0" err="1"/>
              <a:t>instructor.dept_name</a:t>
            </a:r>
            <a:r>
              <a:rPr lang="en-US" sz="1600" b="1" dirty="0"/>
              <a:t>= </a:t>
            </a:r>
            <a:r>
              <a:rPr lang="en-US" sz="1600" b="1" dirty="0" err="1"/>
              <a:t>dept_count_proc.dept_name</a:t>
            </a:r>
            <a:endParaRPr lang="en-US" sz="1600" b="1" dirty="0"/>
          </a:p>
          <a:p>
            <a:r>
              <a:rPr lang="en-US" sz="1600" b="1" dirty="0" smtClean="0"/>
              <a:t>    end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003352" y="2978153"/>
            <a:ext cx="733248" cy="3278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6"/>
          <p:cNvSpPr/>
          <p:nvPr/>
        </p:nvSpPr>
        <p:spPr>
          <a:xfrm>
            <a:off x="7812220" y="2818562"/>
            <a:ext cx="3961260" cy="646986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/>
              <a:t>declare </a:t>
            </a:r>
            <a:r>
              <a:rPr lang="en-US" sz="1600" i="1" dirty="0" err="1" smtClean="0"/>
              <a:t>d_count</a:t>
            </a:r>
            <a:r>
              <a:rPr lang="en-US" sz="1600" i="1" dirty="0" smtClean="0"/>
              <a:t> </a:t>
            </a:r>
            <a:r>
              <a:rPr lang="en-US" sz="1600" b="1" dirty="0"/>
              <a:t>integer</a:t>
            </a:r>
            <a:r>
              <a:rPr lang="en-US" sz="1600" dirty="0"/>
              <a:t>;</a:t>
            </a:r>
          </a:p>
          <a:p>
            <a:r>
              <a:rPr lang="en-US" sz="1600" b="1" dirty="0"/>
              <a:t>call </a:t>
            </a:r>
            <a:r>
              <a:rPr lang="en-US" sz="1600" i="1" dirty="0" err="1" smtClean="0"/>
              <a:t>dept_count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proc</a:t>
            </a:r>
            <a:r>
              <a:rPr lang="en-US" sz="1600" dirty="0"/>
              <a:t>(’Physics’, </a:t>
            </a:r>
            <a:r>
              <a:rPr lang="en-US" sz="1600" i="1" dirty="0" err="1" smtClean="0"/>
              <a:t>d_count</a:t>
            </a:r>
            <a:r>
              <a:rPr lang="en-US" sz="1600" dirty="0"/>
              <a:t>);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8025" y="1489878"/>
            <a:ext cx="20496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Create procedure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2220" y="1489878"/>
            <a:ext cx="3872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Calling a statement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75" y="4915875"/>
            <a:ext cx="5936498" cy="81409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01240" y="4822979"/>
            <a:ext cx="434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Calling a procedure in </a:t>
            </a:r>
            <a:r>
              <a:rPr lang="en-US" dirty="0" err="1" smtClean="0"/>
              <a:t>Tibero</a:t>
            </a:r>
            <a:r>
              <a:rPr lang="en-US" dirty="0" smtClean="0"/>
              <a:t> gives  us a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62162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SQL Procedural Constructs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96225" y="73694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215378" y="566937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7911" y="4628761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1521840" y="2017026"/>
            <a:ext cx="3892289" cy="2281476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/>
              <a:t>while </a:t>
            </a:r>
            <a:r>
              <a:rPr lang="en-US" sz="1600" i="1" dirty="0" err="1"/>
              <a:t>boolean</a:t>
            </a:r>
            <a:r>
              <a:rPr lang="en-US" sz="1600" i="1" dirty="0"/>
              <a:t> expression </a:t>
            </a:r>
            <a:r>
              <a:rPr lang="en-US" sz="1600" b="1" dirty="0"/>
              <a:t>do</a:t>
            </a:r>
          </a:p>
          <a:p>
            <a:r>
              <a:rPr lang="en-US" sz="1600" i="1" dirty="0" smtClean="0"/>
              <a:t>      sequence </a:t>
            </a:r>
            <a:r>
              <a:rPr lang="en-US" sz="1600" i="1" dirty="0"/>
              <a:t>of statements</a:t>
            </a:r>
            <a:r>
              <a:rPr lang="en-US" sz="1600" dirty="0"/>
              <a:t>;</a:t>
            </a:r>
          </a:p>
          <a:p>
            <a:r>
              <a:rPr lang="en-US" sz="1600" b="1" dirty="0"/>
              <a:t>end </a:t>
            </a:r>
            <a:r>
              <a:rPr lang="en-US" sz="1600" b="1" dirty="0" smtClean="0"/>
              <a:t>while</a:t>
            </a:r>
          </a:p>
          <a:p>
            <a:endParaRPr lang="en-US" sz="1600" b="1" dirty="0"/>
          </a:p>
          <a:p>
            <a:r>
              <a:rPr lang="en-US" sz="1600" b="1" dirty="0"/>
              <a:t>repeat</a:t>
            </a:r>
          </a:p>
          <a:p>
            <a:r>
              <a:rPr lang="en-US" sz="1600" i="1" dirty="0" smtClean="0"/>
              <a:t>     sequence </a:t>
            </a:r>
            <a:r>
              <a:rPr lang="en-US" sz="1600" i="1" dirty="0"/>
              <a:t>of statements</a:t>
            </a:r>
            <a:r>
              <a:rPr lang="en-US" sz="1600" dirty="0"/>
              <a:t>;</a:t>
            </a:r>
          </a:p>
          <a:p>
            <a:r>
              <a:rPr lang="en-US" sz="1600" b="1" dirty="0" smtClean="0"/>
              <a:t>     until </a:t>
            </a:r>
            <a:r>
              <a:rPr lang="en-US" sz="1600" i="1" dirty="0" err="1"/>
              <a:t>boolean</a:t>
            </a:r>
            <a:r>
              <a:rPr lang="en-US" sz="1600" i="1" dirty="0"/>
              <a:t> expression</a:t>
            </a:r>
          </a:p>
          <a:p>
            <a:r>
              <a:rPr lang="en-US" sz="1600" b="1" dirty="0"/>
              <a:t>end repeat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394" y="4827698"/>
            <a:ext cx="10998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compound statement is of the form </a:t>
            </a:r>
            <a:r>
              <a:rPr lang="en-US" b="1" dirty="0"/>
              <a:t>begin </a:t>
            </a:r>
            <a:r>
              <a:rPr lang="en-US" dirty="0"/>
              <a:t>. . . </a:t>
            </a:r>
            <a:r>
              <a:rPr lang="en-US" b="1" dirty="0"/>
              <a:t>end</a:t>
            </a:r>
            <a:r>
              <a:rPr lang="en-US" dirty="0"/>
              <a:t>, and it may </a:t>
            </a:r>
            <a:r>
              <a:rPr lang="en-US" dirty="0" smtClean="0"/>
              <a:t>contain multiple </a:t>
            </a:r>
            <a:r>
              <a:rPr lang="en-US" dirty="0"/>
              <a:t>SQL </a:t>
            </a:r>
            <a:r>
              <a:rPr lang="en-US" dirty="0" smtClean="0"/>
              <a:t>statements  </a:t>
            </a:r>
            <a:r>
              <a:rPr lang="en-US" dirty="0"/>
              <a:t>between the </a:t>
            </a:r>
            <a:r>
              <a:rPr lang="en-US" b="1" dirty="0"/>
              <a:t>begin </a:t>
            </a:r>
            <a:r>
              <a:rPr lang="en-US" dirty="0"/>
              <a:t>and the </a:t>
            </a:r>
            <a:r>
              <a:rPr lang="en-US" b="1" dirty="0"/>
              <a:t>end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SQL:1999 supports the </a:t>
            </a:r>
            <a:r>
              <a:rPr lang="en-US" b="1" dirty="0"/>
              <a:t>while </a:t>
            </a:r>
            <a:r>
              <a:rPr lang="en-US" dirty="0"/>
              <a:t>statements and the </a:t>
            </a:r>
            <a:r>
              <a:rPr lang="en-US" b="1" dirty="0"/>
              <a:t>repeat </a:t>
            </a:r>
            <a:r>
              <a:rPr lang="en-US" dirty="0" smtClean="0"/>
              <a:t>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 </a:t>
            </a:r>
            <a:r>
              <a:rPr lang="en-US" dirty="0"/>
              <a:t>loop that permits iteration over all results of a query</a:t>
            </a:r>
          </a:p>
        </p:txBody>
      </p:sp>
      <p:sp>
        <p:nvSpPr>
          <p:cNvPr id="14" name="Rounded Rectangle 6"/>
          <p:cNvSpPr/>
          <p:nvPr/>
        </p:nvSpPr>
        <p:spPr>
          <a:xfrm>
            <a:off x="6536719" y="2011981"/>
            <a:ext cx="4383663" cy="204311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pt-BR" sz="1600" b="1" dirty="0"/>
              <a:t>declare </a:t>
            </a:r>
            <a:r>
              <a:rPr lang="pt-BR" sz="1600" i="1" dirty="0"/>
              <a:t>n </a:t>
            </a:r>
            <a:r>
              <a:rPr lang="pt-BR" sz="1600" b="1" dirty="0"/>
              <a:t>integer default </a:t>
            </a:r>
            <a:r>
              <a:rPr lang="pt-BR" sz="1600" dirty="0"/>
              <a:t>0;</a:t>
            </a:r>
          </a:p>
          <a:p>
            <a:r>
              <a:rPr lang="en-US" sz="1600" b="1" dirty="0"/>
              <a:t>for </a:t>
            </a:r>
            <a:r>
              <a:rPr lang="en-US" sz="1600" i="1" dirty="0"/>
              <a:t>r </a:t>
            </a:r>
            <a:r>
              <a:rPr lang="en-US" sz="1600" b="1" dirty="0"/>
              <a:t>as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select </a:t>
            </a:r>
            <a:r>
              <a:rPr lang="en-US" sz="1600" i="1" dirty="0"/>
              <a:t>budget </a:t>
            </a:r>
            <a:r>
              <a:rPr lang="en-US" sz="1600" b="1" dirty="0"/>
              <a:t>from </a:t>
            </a:r>
            <a:r>
              <a:rPr lang="en-US" sz="1600" i="1" dirty="0" smtClean="0"/>
              <a:t>department</a:t>
            </a:r>
          </a:p>
          <a:p>
            <a:r>
              <a:rPr lang="en-US" sz="1600" b="1" i="1" dirty="0"/>
              <a:t>	</a:t>
            </a:r>
            <a:r>
              <a:rPr lang="en-US" sz="1600" b="1" dirty="0" smtClean="0"/>
              <a:t>where </a:t>
            </a:r>
            <a:r>
              <a:rPr lang="en-US" sz="1600" i="1" dirty="0" err="1"/>
              <a:t>dept</a:t>
            </a:r>
            <a:r>
              <a:rPr lang="en-US" sz="1600" i="1" dirty="0"/>
              <a:t> name </a:t>
            </a:r>
            <a:r>
              <a:rPr lang="en-US" sz="1600" dirty="0"/>
              <a:t>= ‘Music‘</a:t>
            </a:r>
          </a:p>
          <a:p>
            <a:r>
              <a:rPr lang="en-US" sz="1600" b="1" dirty="0"/>
              <a:t>do</a:t>
            </a:r>
          </a:p>
          <a:p>
            <a:r>
              <a:rPr lang="en-US" sz="1600" b="1" dirty="0" smtClean="0"/>
              <a:t>    set </a:t>
            </a:r>
            <a:r>
              <a:rPr lang="en-US" sz="1600" i="1" dirty="0"/>
              <a:t>n </a:t>
            </a:r>
            <a:r>
              <a:rPr lang="en-US" sz="1600" dirty="0"/>
              <a:t>= </a:t>
            </a:r>
            <a:r>
              <a:rPr lang="en-US" sz="1600" i="1" dirty="0"/>
              <a:t>n</a:t>
            </a:r>
            <a:r>
              <a:rPr lang="en-US" sz="1600" dirty="0"/>
              <a:t>− </a:t>
            </a:r>
            <a:r>
              <a:rPr lang="en-US" sz="1600" i="1" dirty="0" err="1"/>
              <a:t>r.budget</a:t>
            </a:r>
            <a:endParaRPr lang="en-US" sz="1600" i="1" dirty="0"/>
          </a:p>
          <a:p>
            <a:r>
              <a:rPr lang="en-US" sz="1600" b="1" dirty="0"/>
              <a:t>end for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74492" y="1545527"/>
            <a:ext cx="329740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While</a:t>
            </a:r>
            <a:r>
              <a:rPr lang="en-US" altLang="ko-KR" dirty="0" smtClean="0">
                <a:solidFill>
                  <a:schemeClr val="tx1"/>
                </a:solidFill>
              </a:rPr>
              <a:t> and </a:t>
            </a:r>
            <a:r>
              <a:rPr lang="en-US" altLang="ko-KR" b="1" dirty="0" smtClean="0">
                <a:solidFill>
                  <a:schemeClr val="tx1"/>
                </a:solidFill>
              </a:rPr>
              <a:t>repeat</a:t>
            </a:r>
            <a:r>
              <a:rPr lang="en-US" altLang="ko-KR" dirty="0" smtClean="0">
                <a:solidFill>
                  <a:schemeClr val="tx1"/>
                </a:solidFill>
              </a:rPr>
              <a:t> statements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571" y="1476280"/>
            <a:ext cx="3872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For</a:t>
            </a:r>
            <a:r>
              <a:rPr lang="en-US" altLang="ko-KR" dirty="0" smtClean="0">
                <a:solidFill>
                  <a:schemeClr val="tx1"/>
                </a:solidFill>
              </a:rPr>
              <a:t> loop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25158" y="703637"/>
            <a:ext cx="9755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SQL Procedural Constructs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1230" y="622801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27199" y="59221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1471" y="1646228"/>
            <a:ext cx="6096000" cy="45550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EC0017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 smtClean="0">
                <a:solidFill>
                  <a:srgbClr val="3F5FBF"/>
                </a:solidFill>
                <a:latin typeface="Courier New" panose="02070309020205020404" pitchFamily="49" charset="0"/>
              </a:rPr>
              <a:t>registerStudent</a:t>
            </a:r>
            <a:r>
              <a:rPr lang="en-US" altLang="ko-KR" sz="1000" b="1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(</a:t>
            </a:r>
            <a:endParaRPr lang="en-US" altLang="ko-KR" sz="1000" b="1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s_id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40008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(5),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s_courseid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40008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(8),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s_secid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40008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(8),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s_semester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40008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(6),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s_year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numeric(4,0),</a:t>
            </a:r>
          </a:p>
          <a:p>
            <a:r>
              <a:rPr lang="en-US" altLang="ko-KR" sz="1000" b="1" dirty="0">
                <a:solidFill>
                  <a:srgbClr val="EC0017"/>
                </a:solidFill>
                <a:latin typeface="Courier New" panose="02070309020205020404" pitchFamily="49" charset="0"/>
              </a:rPr>
              <a:t>out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errorMsg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400080"/>
                </a:solidFill>
                <a:latin typeface="Courier New" panose="02070309020205020404" pitchFamily="49" charset="0"/>
              </a:rPr>
              <a:t>varchar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(100)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Courier New" panose="02070309020205020404" pitchFamily="49" charset="0"/>
              </a:rPr>
              <a:t>returns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integer</a:t>
            </a:r>
          </a:p>
          <a:p>
            <a:endParaRPr lang="ko-KR" altLang="en-US" sz="1000" dirty="0">
              <a:latin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rgbClr val="EC0017"/>
                </a:solidFill>
                <a:latin typeface="Courier New" panose="02070309020205020404" pitchFamily="49" charset="0"/>
              </a:rPr>
              <a:t>begin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b="1" dirty="0">
                <a:solidFill>
                  <a:srgbClr val="EC0017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currEnrol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B3638"/>
                </a:solidFill>
                <a:latin typeface="Courier New" panose="02070309020205020404" pitchFamily="49" charset="0"/>
              </a:rPr>
              <a:t>count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(*)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currEnrol</a:t>
            </a:r>
            <a:endParaRPr lang="en-US" altLang="ko-KR" sz="1000" b="1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takes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where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course_id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s_courseid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and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sec_id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s_secid</a:t>
            </a:r>
            <a:endParaRPr lang="en-US" altLang="ko-KR" sz="1000" b="1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and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semester=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s_semester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and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year=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s_year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000" b="1" dirty="0">
                <a:solidFill>
                  <a:srgbClr val="EC0017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limit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select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capcity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limit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from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classroom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EC0017"/>
                </a:solidFill>
                <a:latin typeface="Courier New" panose="02070309020205020404" pitchFamily="49" charset="0"/>
              </a:rPr>
              <a:t>natural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join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section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where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course_id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s_course_id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and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sec_id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=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s_secid</a:t>
            </a:r>
            <a:endParaRPr lang="en-US" altLang="ko-KR" sz="1000" b="1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and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semester=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s_semester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and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year=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s_year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000" b="1" dirty="0">
                <a:solidFill>
                  <a:srgbClr val="EC0017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corrEnrol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limit)</a:t>
            </a:r>
          </a:p>
          <a:p>
            <a:r>
              <a:rPr lang="en-US" altLang="ko-KR" sz="1000" b="1" dirty="0">
                <a:solidFill>
                  <a:srgbClr val="EC0017"/>
                </a:solidFill>
                <a:latin typeface="Courier New" panose="02070309020205020404" pitchFamily="49" charset="0"/>
              </a:rPr>
              <a:t>begin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insert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into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takes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3F5FBF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000" dirty="0" err="1">
                <a:solidFill>
                  <a:srgbClr val="3F5FBF"/>
                </a:solidFill>
                <a:latin typeface="Courier New" panose="02070309020205020404" pitchFamily="49" charset="0"/>
              </a:rPr>
              <a:t>s_id</a:t>
            </a:r>
            <a:r>
              <a:rPr lang="en-US" altLang="ko-KR" sz="1000" dirty="0">
                <a:solidFill>
                  <a:srgbClr val="3F5FB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dirty="0" err="1">
                <a:solidFill>
                  <a:srgbClr val="3F5FBF"/>
                </a:solidFill>
                <a:latin typeface="Courier New" panose="02070309020205020404" pitchFamily="49" charset="0"/>
              </a:rPr>
              <a:t>s_courseid</a:t>
            </a:r>
            <a:r>
              <a:rPr lang="en-US" altLang="ko-KR" sz="1000" dirty="0">
                <a:solidFill>
                  <a:srgbClr val="3F5FB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dirty="0" err="1">
                <a:solidFill>
                  <a:srgbClr val="3F5FBF"/>
                </a:solidFill>
                <a:latin typeface="Courier New" panose="02070309020205020404" pitchFamily="49" charset="0"/>
              </a:rPr>
              <a:t>s_secid</a:t>
            </a:r>
            <a:r>
              <a:rPr lang="en-US" altLang="ko-KR" sz="1000" dirty="0">
                <a:solidFill>
                  <a:srgbClr val="3F5FB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dirty="0" err="1">
                <a:solidFill>
                  <a:srgbClr val="3F5FBF"/>
                </a:solidFill>
                <a:latin typeface="Courier New" panose="02070309020205020404" pitchFamily="49" charset="0"/>
              </a:rPr>
              <a:t>s_semester</a:t>
            </a:r>
            <a:r>
              <a:rPr lang="en-US" altLang="ko-KR" sz="1000" dirty="0">
                <a:solidFill>
                  <a:srgbClr val="3F5FB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dirty="0" err="1">
                <a:solidFill>
                  <a:srgbClr val="3F5FBF"/>
                </a:solidFill>
                <a:latin typeface="Courier New" panose="02070309020205020404" pitchFamily="49" charset="0"/>
              </a:rPr>
              <a:t>s_year</a:t>
            </a:r>
            <a:r>
              <a:rPr lang="en-US" altLang="ko-KR" sz="1000" dirty="0">
                <a:solidFill>
                  <a:srgbClr val="3F5FBF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EC0017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(0);</a:t>
            </a:r>
          </a:p>
          <a:p>
            <a:r>
              <a:rPr lang="en-US" altLang="ko-KR" sz="1000" b="1" dirty="0">
                <a:solidFill>
                  <a:srgbClr val="EC0017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set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errorMsg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='Enrollment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limit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reached</a:t>
            </a:r>
            <a:r>
              <a:rPr lang="en-US" altLang="ko-KR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course'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||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s_course_id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||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0000FF"/>
                </a:solidFill>
                <a:latin typeface="Courier New" panose="02070309020205020404" pitchFamily="49" charset="0"/>
              </a:rPr>
              <a:t>'section'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||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s.secid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000" b="1" dirty="0">
                <a:solidFill>
                  <a:srgbClr val="EC0017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(-1);</a:t>
            </a:r>
            <a:endParaRPr lang="ko-KR" altLang="en-US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19" y="3907426"/>
            <a:ext cx="4887007" cy="543001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10459682" y="3597164"/>
            <a:ext cx="993620" cy="99362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87777" y="3102486"/>
            <a:ext cx="605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cs typeface="Consolas" panose="020B0609020204030204" pitchFamily="49" charset="0"/>
              </a:rPr>
              <a:t> The function is created well in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. But it’s not working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21693" y="1912692"/>
            <a:ext cx="605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cs typeface="Consolas" panose="020B0609020204030204" pitchFamily="49" charset="0"/>
              </a:rPr>
              <a:t>Example procedure : Register a student after ensuring classroom capacity is not exceeded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-&gt; Returns 0 on success and -1 if capacity is exceeded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541" y="4648180"/>
            <a:ext cx="6592220" cy="571580"/>
          </a:xfrm>
          <a:prstGeom prst="rect">
            <a:avLst/>
          </a:prstGeom>
        </p:spPr>
      </p:pic>
      <p:pic>
        <p:nvPicPr>
          <p:cNvPr id="25" name="Picture 2" descr="https://valleytechnologies.net/wp-content/uploads/2015/07/err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497" y="5132938"/>
            <a:ext cx="986185" cy="9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4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125158" y="703637"/>
            <a:ext cx="9755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1230" y="622801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27199" y="59221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" name="Rounded Rectangle 6"/>
          <p:cNvSpPr/>
          <p:nvPr/>
        </p:nvSpPr>
        <p:spPr>
          <a:xfrm>
            <a:off x="924281" y="1746809"/>
            <a:ext cx="6485512" cy="71508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declare 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out_of_classroom_seats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</a:p>
          <a:p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declare 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handler for </a:t>
            </a:r>
            <a:r>
              <a:rPr lang="en-US" altLang="ko-KR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out_of_classroom_seats</a:t>
            </a:r>
            <a:endParaRPr lang="en-US" altLang="ko-KR" sz="3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596660" y="4264822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5999" y="4384460"/>
            <a:ext cx="5592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Declare ~ condition, signal : This Syntax is not supported by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endParaRPr lang="en-US" altLang="ko-KR" dirty="0" smtClean="0">
              <a:cs typeface="Consolas" panose="020B0609020204030204" pitchFamily="49" charset="0"/>
            </a:endParaRPr>
          </a:p>
          <a:p>
            <a:r>
              <a:rPr lang="ko-KR" altLang="en-US" dirty="0" smtClean="0"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cs typeface="Consolas" panose="020B0609020204030204" pitchFamily="49" charset="0"/>
              </a:rPr>
              <a:t>(-&gt; </a:t>
            </a:r>
            <a:r>
              <a:rPr lang="en-US" altLang="ko-KR" b="1" dirty="0" smtClean="0">
                <a:cs typeface="Consolas" panose="020B0609020204030204" pitchFamily="49" charset="0"/>
              </a:rPr>
              <a:t>Declare</a:t>
            </a:r>
            <a:r>
              <a:rPr lang="en-US" altLang="ko-KR" dirty="0" smtClean="0">
                <a:cs typeface="Consolas" panose="020B0609020204030204" pitchFamily="49" charset="0"/>
              </a:rPr>
              <a:t> </a:t>
            </a:r>
            <a:r>
              <a:rPr lang="en-US" altLang="ko-KR" i="1" dirty="0" smtClean="0">
                <a:cs typeface="Consolas" panose="020B0609020204030204" pitchFamily="49" charset="0"/>
              </a:rPr>
              <a:t>exception name</a:t>
            </a:r>
            <a:r>
              <a:rPr lang="en-US" altLang="ko-KR" dirty="0" smtClean="0">
                <a:cs typeface="Consolas" panose="020B0609020204030204" pitchFamily="49" charset="0"/>
              </a:rPr>
              <a:t> </a:t>
            </a:r>
            <a:r>
              <a:rPr lang="en-US" altLang="ko-KR" b="1" dirty="0" smtClean="0">
                <a:cs typeface="Consolas" panose="020B0609020204030204" pitchFamily="49" charset="0"/>
              </a:rPr>
              <a:t>Exception</a:t>
            </a:r>
            <a:r>
              <a:rPr lang="en-US" altLang="ko-KR" dirty="0" smtClean="0">
                <a:cs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cs typeface="Consolas" panose="020B0609020204030204" pitchFamily="49" charset="0"/>
              </a:rPr>
              <a:t>    </a:t>
            </a:r>
            <a:r>
              <a:rPr lang="en-US" altLang="ko-KR" b="1" dirty="0" smtClean="0">
                <a:cs typeface="Consolas" panose="020B0609020204030204" pitchFamily="49" charset="0"/>
              </a:rPr>
              <a:t>Raise</a:t>
            </a:r>
            <a:r>
              <a:rPr lang="en-US" altLang="ko-KR" dirty="0" smtClean="0">
                <a:cs typeface="Consolas" panose="020B0609020204030204" pitchFamily="49" charset="0"/>
              </a:rPr>
              <a:t> </a:t>
            </a:r>
            <a:r>
              <a:rPr lang="en-US" altLang="ko-KR" i="1" dirty="0" smtClean="0">
                <a:cs typeface="Consolas" panose="020B0609020204030204" pitchFamily="49" charset="0"/>
              </a:rPr>
              <a:t>exception name </a:t>
            </a:r>
            <a:r>
              <a:rPr lang="en-US" altLang="ko-KR" dirty="0"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cs typeface="Consolas" panose="020B0609020204030204" pitchFamily="49" charset="0"/>
              </a:rPr>
              <a:t>in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)</a:t>
            </a:r>
          </a:p>
          <a:p>
            <a:endParaRPr lang="en-US" altLang="ko-KR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Handler for : This Syntax doesn’t exist in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 </a:t>
            </a:r>
          </a:p>
          <a:p>
            <a:r>
              <a:rPr lang="en-US" altLang="ko-KR" dirty="0" smtClean="0">
                <a:cs typeface="Consolas" panose="020B0609020204030204" pitchFamily="49" charset="0"/>
              </a:rPr>
              <a:t>(-&gt;</a:t>
            </a:r>
            <a:r>
              <a:rPr lang="en-US" altLang="ko-KR" b="1" dirty="0" smtClean="0">
                <a:cs typeface="Consolas" panose="020B0609020204030204" pitchFamily="49" charset="0"/>
              </a:rPr>
              <a:t> When</a:t>
            </a:r>
            <a:r>
              <a:rPr lang="en-US" altLang="ko-KR" dirty="0" smtClean="0">
                <a:cs typeface="Consolas" panose="020B0609020204030204" pitchFamily="49" charset="0"/>
              </a:rPr>
              <a:t> ~ </a:t>
            </a:r>
            <a:r>
              <a:rPr lang="en-US" altLang="ko-KR" b="1" dirty="0" smtClean="0">
                <a:cs typeface="Consolas" panose="020B0609020204030204" pitchFamily="49" charset="0"/>
              </a:rPr>
              <a:t>then </a:t>
            </a:r>
            <a:r>
              <a:rPr lang="en-US" altLang="ko-KR" dirty="0" smtClean="0">
                <a:cs typeface="Consolas" panose="020B0609020204030204" pitchFamily="49" charset="0"/>
              </a:rPr>
              <a:t>in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Referenced by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 5.1 </a:t>
            </a:r>
            <a:r>
              <a:rPr lang="en-US" altLang="ko-KR" dirty="0" err="1" smtClean="0">
                <a:cs typeface="Consolas" panose="020B0609020204030204" pitchFamily="49" charset="0"/>
              </a:rPr>
              <a:t>menual</a:t>
            </a:r>
            <a:r>
              <a:rPr lang="en-US" altLang="ko-KR" dirty="0" smtClean="0"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49" y="4653998"/>
            <a:ext cx="5059602" cy="478505"/>
          </a:xfrm>
          <a:prstGeom prst="rect">
            <a:avLst/>
          </a:prstGeom>
        </p:spPr>
      </p:pic>
      <p:pic>
        <p:nvPicPr>
          <p:cNvPr id="12" name="Picture 2" descr="https://valleytechnologies.net/wp-content/uploads/2015/07/err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794" y="5024891"/>
            <a:ext cx="986185" cy="9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6"/>
          <p:cNvSpPr/>
          <p:nvPr/>
        </p:nvSpPr>
        <p:spPr>
          <a:xfrm>
            <a:off x="5109827" y="2445760"/>
            <a:ext cx="6485512" cy="1651516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altLang="ko-KR" sz="1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code</a:t>
            </a:r>
          </a:p>
          <a:p>
            <a:r>
              <a:rPr lang="en-US" altLang="ko-KR" sz="1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ko-KR" altLang="en-US" sz="1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자리가 더 없으면</a:t>
            </a:r>
            <a:r>
              <a:rPr lang="en-US" altLang="ko-KR" sz="1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ko-KR" sz="1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signal</a:t>
            </a:r>
            <a:r>
              <a:rPr lang="en-US" altLang="ko-KR" sz="1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out_of_classroom_seats</a:t>
            </a:r>
            <a:endParaRPr lang="en-US" altLang="ko-KR" sz="13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3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</a:p>
          <a:p>
            <a:r>
              <a:rPr lang="en-US" altLang="ko-KR" sz="13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25158" y="752332"/>
            <a:ext cx="9755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Exception Handling mechanism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1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25158" y="752332"/>
            <a:ext cx="9755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Exception Handling mechanism in </a:t>
            </a:r>
            <a:r>
              <a:rPr lang="en-US" altLang="ko-KR" sz="3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Tibero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1230" y="622801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27199" y="59221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" name="Rounded Rectangle 6"/>
          <p:cNvSpPr/>
          <p:nvPr/>
        </p:nvSpPr>
        <p:spPr>
          <a:xfrm>
            <a:off x="2206891" y="1759675"/>
            <a:ext cx="8173164" cy="188987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5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DECLARE</a:t>
            </a:r>
            <a:r>
              <a:rPr lang="en-US" altLang="ko-K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a NUMBER := 5</a:t>
            </a:r>
            <a:r>
              <a:rPr lang="en-US" altLang="ko-K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b NUMBER := 0;</a:t>
            </a:r>
          </a:p>
          <a:p>
            <a:r>
              <a:rPr lang="en-US" altLang="ko-KR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   a := a / b</a:t>
            </a:r>
            <a:r>
              <a:rPr lang="en-US" altLang="ko-K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OTHERS THEN</a:t>
            </a:r>
          </a:p>
          <a:p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handle_numeric_error</a:t>
            </a:r>
            <a:r>
              <a:rPr lang="en-US" altLang="ko-KR" sz="1500" dirty="0"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altLang="ko-KR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END;</a:t>
            </a:r>
            <a:endParaRPr lang="en-US" altLang="ko-KR" sz="15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689621" y="3959306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valleytechnologies.net/wp-content/uploads/2015/07/err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07" y="4528704"/>
            <a:ext cx="986185" cy="9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1" y="4098096"/>
            <a:ext cx="8724900" cy="3238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5999" y="4384460"/>
            <a:ext cx="5475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cs typeface="Consolas" panose="020B0609020204030204" pitchFamily="49" charset="0"/>
              </a:rPr>
              <a:t>System Exception Definition in </a:t>
            </a:r>
            <a:r>
              <a:rPr lang="en-US" altLang="ko-KR" sz="1500" dirty="0" err="1" smtClean="0">
                <a:cs typeface="Consolas" panose="020B0609020204030204" pitchFamily="49" charset="0"/>
              </a:rPr>
              <a:t>Tibero</a:t>
            </a:r>
            <a:r>
              <a:rPr lang="en-US" altLang="ko-KR" sz="1500" dirty="0" smtClean="0">
                <a:cs typeface="Consolas" panose="020B0609020204030204" pitchFamily="49" charset="0"/>
              </a:rPr>
              <a:t> 5.1 Manual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cs typeface="Consolas" panose="020B0609020204030204" pitchFamily="49" charset="0"/>
              </a:rPr>
              <a:t>In </a:t>
            </a:r>
            <a:r>
              <a:rPr lang="en-US" altLang="ko-KR" sz="1500" dirty="0" err="1" smtClean="0">
                <a:cs typeface="Consolas" panose="020B0609020204030204" pitchFamily="49" charset="0"/>
              </a:rPr>
              <a:t>Tibero</a:t>
            </a:r>
            <a:r>
              <a:rPr lang="en-US" altLang="ko-KR" sz="1500" dirty="0" smtClean="0">
                <a:cs typeface="Consolas" panose="020B0609020204030204" pitchFamily="49" charset="0"/>
              </a:rPr>
              <a:t>, We can do exception handling by using System defined exception ,user defined exception, exception handling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>
                <a:cs typeface="Consolas" panose="020B0609020204030204" pitchFamily="49" charset="0"/>
              </a:rPr>
              <a:t>We executed example in </a:t>
            </a:r>
            <a:r>
              <a:rPr lang="en-US" altLang="ko-KR" sz="1500" dirty="0" err="1" smtClean="0">
                <a:cs typeface="Consolas" panose="020B0609020204030204" pitchFamily="49" charset="0"/>
              </a:rPr>
              <a:t>Tibero</a:t>
            </a:r>
            <a:r>
              <a:rPr lang="en-US" altLang="ko-KR" sz="1500" dirty="0" smtClean="0">
                <a:cs typeface="Consolas" panose="020B0609020204030204" pitchFamily="49" charset="0"/>
              </a:rPr>
              <a:t> 5.1 Manual but an error occurred</a:t>
            </a:r>
          </a:p>
        </p:txBody>
      </p:sp>
    </p:spTree>
    <p:extLst>
      <p:ext uri="{BB962C8B-B14F-4D97-AF65-F5344CB8AC3E}">
        <p14:creationId xmlns:p14="http://schemas.microsoft.com/office/powerpoint/2010/main" val="37938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Functions/Procedures written in External PL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" name="Rounded Rectangle 6"/>
          <p:cNvSpPr/>
          <p:nvPr/>
        </p:nvSpPr>
        <p:spPr>
          <a:xfrm>
            <a:off x="695645" y="1432923"/>
            <a:ext cx="9218814" cy="132802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dept_count_proc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(in 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varchar(20), out 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integer)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 C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 name 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avi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dept_count_proc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altLang="ko-KR" sz="3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615731" y="4422476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6"/>
          <p:cNvSpPr/>
          <p:nvPr/>
        </p:nvSpPr>
        <p:spPr>
          <a:xfrm>
            <a:off x="695645" y="2875179"/>
            <a:ext cx="9218814" cy="132802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create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ko-KR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dept_count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varchar(20))</a:t>
            </a:r>
          </a:p>
          <a:p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eturns integer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language C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 name 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'/</a:t>
            </a:r>
            <a:r>
              <a:rPr lang="en-US" altLang="ko-KR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avi</a:t>
            </a:r>
            <a:r>
              <a:rPr lang="en-US" altLang="ko-K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altLang="ko-KR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dept_count</a:t>
            </a:r>
            <a:r>
              <a:rPr lang="en-US" altLang="ko-K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altLang="ko-KR" sz="3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4" y="4588029"/>
            <a:ext cx="5795595" cy="617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6" y="5425017"/>
            <a:ext cx="5824174" cy="754144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4048673" y="5018345"/>
            <a:ext cx="993620" cy="99362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72563" y="4641751"/>
            <a:ext cx="4415546" cy="1491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7131" y="4588028"/>
            <a:ext cx="4951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We can make function and procedure outside of SQL and call in SQL</a:t>
            </a:r>
            <a:endParaRPr lang="en-US" altLang="ko-KR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It was executed </a:t>
            </a:r>
            <a:r>
              <a:rPr lang="en-US" altLang="ko-KR" smtClean="0">
                <a:cs typeface="Consolas" panose="020B0609020204030204" pitchFamily="49" charset="0"/>
              </a:rPr>
              <a:t>but it may </a:t>
            </a:r>
            <a:r>
              <a:rPr lang="en-US" altLang="ko-KR" dirty="0" smtClean="0">
                <a:cs typeface="Consolas" panose="020B0609020204030204" pitchFamily="49" charset="0"/>
              </a:rPr>
              <a:t>not work</a:t>
            </a:r>
          </a:p>
        </p:txBody>
      </p:sp>
    </p:spTree>
    <p:extLst>
      <p:ext uri="{BB962C8B-B14F-4D97-AF65-F5344CB8AC3E}">
        <p14:creationId xmlns:p14="http://schemas.microsoft.com/office/powerpoint/2010/main" val="20187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 Example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" name="Rounded Rectangle 6"/>
          <p:cNvSpPr/>
          <p:nvPr/>
        </p:nvSpPr>
        <p:spPr>
          <a:xfrm>
            <a:off x="1505663" y="1452128"/>
            <a:ext cx="9218814" cy="255389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 create trigger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timeslot_check1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after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</a:p>
          <a:p>
            <a:pPr lvl="3"/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referencing </a:t>
            </a:r>
            <a:r>
              <a:rPr lang="en-US" altLang="ko-KR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altLang="ko-KR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altLang="ko-KR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endParaRPr lang="en-US" altLang="ko-KR" sz="1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for 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when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nrow.time_slot_id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select </a:t>
            </a:r>
            <a:r>
              <a:rPr lang="en-US" altLang="ko-KR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time_slot_id</a:t>
            </a:r>
            <a:endParaRPr lang="en-US" altLang="ko-KR" sz="1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from </a:t>
            </a:r>
            <a:r>
              <a:rPr lang="en-US" altLang="ko-KR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begin</a:t>
            </a:r>
            <a:endParaRPr lang="en-US" altLang="ko-K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rollback</a:t>
            </a:r>
            <a:endParaRPr lang="en-US" altLang="ko-K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end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596660" y="4159718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3038" y="4783611"/>
            <a:ext cx="559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Since the </a:t>
            </a:r>
            <a:r>
              <a:rPr lang="en-US" altLang="ko-KR" b="1" dirty="0" smtClean="0">
                <a:cs typeface="Consolas" panose="020B0609020204030204" pitchFamily="49" charset="0"/>
              </a:rPr>
              <a:t>syntax</a:t>
            </a:r>
            <a:r>
              <a:rPr lang="en-US" altLang="ko-KR" dirty="0" smtClean="0">
                <a:cs typeface="Consolas" panose="020B0609020204030204" pitchFamily="49" charset="0"/>
              </a:rPr>
              <a:t> of SQL statements in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 is slightly different from that of our textbook, a </a:t>
            </a:r>
            <a:r>
              <a:rPr lang="en-US" altLang="ko-KR" b="1" dirty="0" smtClean="0">
                <a:cs typeface="Consolas" panose="020B0609020204030204" pitchFamily="49" charset="0"/>
              </a:rPr>
              <a:t>general syntax error </a:t>
            </a:r>
            <a:r>
              <a:rPr lang="en-US" altLang="ko-KR" dirty="0" smtClean="0">
                <a:cs typeface="Consolas" panose="020B0609020204030204" pitchFamily="49" charset="0"/>
              </a:rPr>
              <a:t>occurs.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More information on the next slide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0" y="4612526"/>
            <a:ext cx="5190759" cy="1009122"/>
          </a:xfrm>
          <a:prstGeom prst="rect">
            <a:avLst/>
          </a:prstGeom>
        </p:spPr>
      </p:pic>
      <p:pic>
        <p:nvPicPr>
          <p:cNvPr id="12" name="Picture 2" descr="https://valleytechnologies.net/wp-content/uploads/2015/07/err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46" y="5205405"/>
            <a:ext cx="986185" cy="9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 Example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3154" y="2125810"/>
            <a:ext cx="5592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The </a:t>
            </a:r>
            <a:r>
              <a:rPr lang="en-US" altLang="ko-KR" b="1" dirty="0" smtClean="0">
                <a:cs typeface="Consolas" panose="020B0609020204030204" pitchFamily="49" charset="0"/>
              </a:rPr>
              <a:t>syntax</a:t>
            </a:r>
            <a:r>
              <a:rPr lang="en-US" altLang="ko-KR" dirty="0" smtClean="0">
                <a:cs typeface="Consolas" panose="020B0609020204030204" pitchFamily="49" charset="0"/>
              </a:rPr>
              <a:t> of SQL statements in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 is shown on the left side.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It’s from </a:t>
            </a:r>
            <a:r>
              <a:rPr lang="en-US" altLang="ko-KR" b="1" dirty="0" err="1" smtClean="0">
                <a:cs typeface="Consolas" panose="020B0609020204030204" pitchFamily="49" charset="0"/>
              </a:rPr>
              <a:t>Tibero</a:t>
            </a:r>
            <a:r>
              <a:rPr lang="en-US" altLang="ko-KR" b="1" dirty="0" smtClean="0">
                <a:cs typeface="Consolas" panose="020B0609020204030204" pitchFamily="49" charset="0"/>
              </a:rPr>
              <a:t> RDBMS SQL Reference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We have to rewrite the query in below format: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TRIGGER </a:t>
            </a:r>
            <a:r>
              <a:rPr lang="en-US" altLang="ko-KR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trigger_name</a:t>
            </a:r>
            <a:endParaRPr lang="en-US" altLang="ko-KR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AFTER INSERT ON </a:t>
            </a:r>
            <a:r>
              <a:rPr lang="en-US" altLang="ko-K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REFERENCING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as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Replace </a:t>
            </a:r>
            <a:r>
              <a:rPr lang="en-US" altLang="ko-KR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row </a:t>
            </a:r>
            <a:r>
              <a:rPr lang="en-US" altLang="ko-KR" dirty="0" smtClean="0">
                <a:cs typeface="Consolas" panose="020B0609020204030204" pitchFamily="49" charset="0"/>
              </a:rPr>
              <a:t>with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dirty="0" smtClean="0">
                <a:cs typeface="Consolas" panose="020B0609020204030204" pitchFamily="49" charset="0"/>
              </a:rPr>
              <a:t> (erase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  <a:r>
              <a:rPr lang="en-US" altLang="ko-KR" dirty="0" smtClean="0"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EACH ROW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condition_expression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psm_source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17" y="1335039"/>
            <a:ext cx="3720305" cy="52563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58108" y="1465899"/>
            <a:ext cx="453819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81844" y="1461873"/>
            <a:ext cx="453819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203858" y="1459520"/>
            <a:ext cx="617524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588497" y="2194663"/>
            <a:ext cx="453819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588496" y="4591499"/>
            <a:ext cx="453819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401455" y="3181385"/>
            <a:ext cx="330823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572310" y="3181385"/>
            <a:ext cx="620779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58264" y="3682986"/>
            <a:ext cx="666100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63944" y="6169891"/>
            <a:ext cx="394166" cy="217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50475" y="6387544"/>
            <a:ext cx="251127" cy="220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36778" y="6183745"/>
            <a:ext cx="394166" cy="217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72969" y="3886009"/>
            <a:ext cx="1020120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12233" y="2166497"/>
            <a:ext cx="1744494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6"/>
          <p:cNvSpPr/>
          <p:nvPr/>
        </p:nvSpPr>
        <p:spPr>
          <a:xfrm>
            <a:off x="1505663" y="1452128"/>
            <a:ext cx="9218814" cy="255389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 create trigger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timeslot_check1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after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</a:p>
          <a:p>
            <a:pPr lvl="3"/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referencing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altLang="ko-KR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endParaRPr lang="en-US" altLang="ko-KR" sz="1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for 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nrow.time_slot_id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altLang="ko-KR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3"/>
            <a:r>
              <a:rPr lang="en-US" altLang="ko-KR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select </a:t>
            </a:r>
            <a:r>
              <a:rPr lang="en-US" altLang="ko-KR" sz="16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time_slot_id</a:t>
            </a:r>
            <a:endParaRPr lang="en-US" altLang="ko-KR" sz="1600" i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from </a:t>
            </a:r>
            <a:r>
              <a:rPr lang="en-US" altLang="ko-KR" sz="16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begin</a:t>
            </a:r>
            <a:endParaRPr lang="en-US" altLang="ko-K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rollback</a:t>
            </a:r>
            <a:endParaRPr lang="en-US" altLang="ko-K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end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 Example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596660" y="4159718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3038" y="4645112"/>
            <a:ext cx="5592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cs typeface="Consolas" panose="020B0609020204030204" pitchFamily="49" charset="0"/>
              </a:rPr>
              <a:t>A different error </a:t>
            </a:r>
            <a:r>
              <a:rPr lang="en-US" altLang="ko-KR" dirty="0" smtClean="0">
                <a:cs typeface="Consolas" panose="020B0609020204030204" pitchFamily="49" charset="0"/>
              </a:rPr>
              <a:t>occurs, despite modifying the statement to comply with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 SQL syntax.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In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, </a:t>
            </a:r>
            <a:r>
              <a:rPr lang="en-US" altLang="ko-KR" b="1" dirty="0" smtClean="0">
                <a:cs typeface="Consolas" panose="020B0609020204030204" pitchFamily="49" charset="0"/>
              </a:rPr>
              <a:t>subqueries cannot be used </a:t>
            </a:r>
            <a:r>
              <a:rPr lang="en-US" altLang="ko-KR" dirty="0" smtClean="0">
                <a:cs typeface="Consolas" panose="020B0609020204030204" pitchFamily="49" charset="0"/>
              </a:rPr>
              <a:t>in </a:t>
            </a:r>
            <a:r>
              <a:rPr lang="en-US" altLang="ko-KR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cs typeface="Consolas" panose="020B0609020204030204" pitchFamily="49" charset="0"/>
              </a:rPr>
              <a:t>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How can we solve this problem?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0" y="4612526"/>
            <a:ext cx="5190759" cy="826945"/>
          </a:xfrm>
          <a:prstGeom prst="rect">
            <a:avLst/>
          </a:prstGeom>
        </p:spPr>
      </p:pic>
      <p:pic>
        <p:nvPicPr>
          <p:cNvPr id="12" name="Picture 2" descr="https://valleytechnologies.net/wp-content/uploads/2015/07/err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946" y="5205405"/>
            <a:ext cx="986185" cy="9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1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6"/>
          <p:cNvSpPr/>
          <p:nvPr/>
        </p:nvSpPr>
        <p:spPr>
          <a:xfrm>
            <a:off x="1505663" y="1417517"/>
            <a:ext cx="9218814" cy="2826306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 create trigger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timeslot_check1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after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</a:p>
          <a:p>
            <a:pPr lvl="3"/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referencing </a:t>
            </a:r>
            <a:r>
              <a:rPr lang="en-US" altLang="ko-KR" sz="16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altLang="ko-KR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endParaRPr lang="en-US" altLang="ko-KR" sz="16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for 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</a:t>
            </a: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begin</a:t>
            </a:r>
          </a:p>
          <a:p>
            <a:pPr lvl="3"/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when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nrow.time_slot_id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3"/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select </a:t>
            </a:r>
            <a:r>
              <a:rPr lang="en-US" altLang="ko-KR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time_slot_id</a:t>
            </a:r>
            <a:endParaRPr lang="en-US" altLang="ko-KR" sz="16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from </a:t>
            </a:r>
            <a:r>
              <a:rPr lang="en-US" altLang="ko-KR" sz="16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altLang="ko-KR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then rollback</a:t>
            </a:r>
          </a:p>
          <a:p>
            <a:pPr lvl="3"/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end</a:t>
            </a:r>
            <a:endParaRPr lang="en-US" altLang="ko-KR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end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 Example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596660" y="4372146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3038" y="4478945"/>
            <a:ext cx="5592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cs typeface="Consolas" panose="020B0609020204030204" pitchFamily="49" charset="0"/>
              </a:rPr>
              <a:t>A different error </a:t>
            </a:r>
            <a:r>
              <a:rPr lang="en-US" altLang="ko-KR" dirty="0" smtClean="0">
                <a:cs typeface="Consolas" panose="020B0609020204030204" pitchFamily="49" charset="0"/>
              </a:rPr>
              <a:t>occurs, despite modifying the statement to comply with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 SQL syntax.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In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, </a:t>
            </a:r>
            <a:r>
              <a:rPr lang="en-US" altLang="ko-KR" b="1" dirty="0" smtClean="0">
                <a:cs typeface="Consolas" panose="020B0609020204030204" pitchFamily="49" charset="0"/>
              </a:rPr>
              <a:t>subqueries cannot be used </a:t>
            </a:r>
            <a:r>
              <a:rPr lang="en-US" altLang="ko-KR" dirty="0" smtClean="0">
                <a:cs typeface="Consolas" panose="020B0609020204030204" pitchFamily="49" charset="0"/>
              </a:rPr>
              <a:t>in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US" altLang="ko-KR" dirty="0" smtClean="0">
                <a:cs typeface="Consolas" panose="020B0609020204030204" pitchFamily="49" charset="0"/>
              </a:rPr>
              <a:t>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How can we solve this problem?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We can check the condition with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ko-KR" dirty="0" smtClean="0">
                <a:cs typeface="Consolas" panose="020B0609020204030204" pitchFamily="49" charset="0"/>
              </a:rPr>
              <a:t> statement!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56" y="4626011"/>
            <a:ext cx="3619500" cy="123825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676159" y="5367451"/>
            <a:ext cx="993620" cy="99362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0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SQL Functions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4609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10649" y="700328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7911" y="4628761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682286" y="1946241"/>
            <a:ext cx="6494914" cy="255389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 smtClean="0"/>
              <a:t>create </a:t>
            </a:r>
            <a:r>
              <a:rPr lang="en-US" sz="1600" b="1" dirty="0"/>
              <a:t>function </a:t>
            </a:r>
            <a:r>
              <a:rPr lang="en-US" sz="1600" b="1" dirty="0" err="1"/>
              <a:t>dept_count</a:t>
            </a:r>
            <a:r>
              <a:rPr lang="en-US" sz="1600" b="1" dirty="0"/>
              <a:t>(</a:t>
            </a:r>
            <a:r>
              <a:rPr lang="en-US" sz="1600" b="1" dirty="0" err="1"/>
              <a:t>dept_name</a:t>
            </a:r>
            <a:r>
              <a:rPr lang="en-US" sz="1600" b="1" dirty="0"/>
              <a:t> </a:t>
            </a:r>
            <a:r>
              <a:rPr lang="en-US" sz="1600" b="1" dirty="0" err="1"/>
              <a:t>varchar</a:t>
            </a:r>
            <a:r>
              <a:rPr lang="en-US" sz="1600" b="1" dirty="0"/>
              <a:t>(20))</a:t>
            </a:r>
          </a:p>
          <a:p>
            <a:r>
              <a:rPr lang="en-US" sz="1600" dirty="0" smtClean="0"/>
              <a:t>	returns </a:t>
            </a:r>
            <a:r>
              <a:rPr lang="en-US" sz="1600" b="1" dirty="0"/>
              <a:t>integer</a:t>
            </a:r>
          </a:p>
          <a:p>
            <a:r>
              <a:rPr lang="en-US" sz="1600" b="1" dirty="0" smtClean="0"/>
              <a:t>	begin</a:t>
            </a:r>
            <a:endParaRPr lang="en-US" sz="1600" b="1" dirty="0"/>
          </a:p>
          <a:p>
            <a:r>
              <a:rPr lang="en-US" sz="1600" b="1" dirty="0" smtClean="0"/>
              <a:t>	declare </a:t>
            </a:r>
            <a:r>
              <a:rPr lang="en-US" sz="1600" b="1" dirty="0" err="1"/>
              <a:t>d_count</a:t>
            </a:r>
            <a:r>
              <a:rPr lang="en-US" sz="1600" b="1" dirty="0"/>
              <a:t> integer;</a:t>
            </a:r>
          </a:p>
          <a:p>
            <a:r>
              <a:rPr lang="en-US" sz="1600" b="1" dirty="0" smtClean="0"/>
              <a:t>	      select </a:t>
            </a:r>
            <a:r>
              <a:rPr lang="en-US" sz="1600" b="1" dirty="0"/>
              <a:t>count(*) into </a:t>
            </a:r>
            <a:r>
              <a:rPr lang="en-US" sz="1600" b="1" dirty="0" err="1"/>
              <a:t>d_count</a:t>
            </a:r>
            <a:endParaRPr lang="en-US" sz="1600" b="1" dirty="0"/>
          </a:p>
          <a:p>
            <a:pPr lvl="3"/>
            <a:r>
              <a:rPr lang="en-US" sz="1600" b="1" dirty="0"/>
              <a:t>from instructor</a:t>
            </a:r>
          </a:p>
          <a:p>
            <a:r>
              <a:rPr lang="en-US" sz="1600" b="1" dirty="0" smtClean="0"/>
              <a:t>	      where </a:t>
            </a:r>
            <a:r>
              <a:rPr lang="en-US" sz="1600" b="1" dirty="0" err="1"/>
              <a:t>instructor.dept_name</a:t>
            </a:r>
            <a:r>
              <a:rPr lang="en-US" sz="1600" b="1" dirty="0"/>
              <a:t>= </a:t>
            </a:r>
            <a:r>
              <a:rPr lang="en-US" sz="1600" b="1" dirty="0" err="1"/>
              <a:t>dept_name</a:t>
            </a:r>
            <a:endParaRPr lang="en-US" sz="1600" b="1" dirty="0"/>
          </a:p>
          <a:p>
            <a:r>
              <a:rPr lang="en-US" sz="1600" b="1" dirty="0" smtClean="0"/>
              <a:t>	return </a:t>
            </a:r>
            <a:r>
              <a:rPr lang="en-US" sz="1600" b="1" dirty="0" err="1"/>
              <a:t>d_count</a:t>
            </a:r>
            <a:r>
              <a:rPr lang="en-US" sz="1600" b="1" dirty="0"/>
              <a:t>;</a:t>
            </a:r>
          </a:p>
          <a:p>
            <a:r>
              <a:rPr lang="en-US" sz="1600" b="1" dirty="0" smtClean="0"/>
              <a:t>	end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912" y="4834581"/>
            <a:ext cx="10998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allows the definition of functions, procedures, and methods.</a:t>
            </a:r>
            <a:endParaRPr lang="en-US" altLang="ko-KR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can be used in a query that </a:t>
            </a:r>
            <a:r>
              <a:rPr lang="en-US" b="1" dirty="0" smtClean="0"/>
              <a:t>returns names </a:t>
            </a:r>
            <a:r>
              <a:rPr lang="en-US" b="1" dirty="0"/>
              <a:t>and budgets of all departments with </a:t>
            </a:r>
            <a:endParaRPr lang="en-US" b="1" dirty="0" smtClean="0"/>
          </a:p>
          <a:p>
            <a:r>
              <a:rPr lang="en-US" b="1" dirty="0" smtClean="0"/>
              <a:t>    more </a:t>
            </a:r>
            <a:r>
              <a:rPr lang="en-US" b="1" dirty="0"/>
              <a:t>than 12 </a:t>
            </a:r>
            <a:r>
              <a:rPr lang="en-US" b="1" dirty="0" smtClean="0"/>
              <a:t>instructors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6957350" y="3065136"/>
            <a:ext cx="733248" cy="3278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6"/>
          <p:cNvSpPr/>
          <p:nvPr/>
        </p:nvSpPr>
        <p:spPr>
          <a:xfrm>
            <a:off x="7892161" y="2763485"/>
            <a:ext cx="3777015" cy="91940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/>
              <a:t>select </a:t>
            </a:r>
            <a:r>
              <a:rPr lang="en-US" sz="1600" i="1" dirty="0" err="1" smtClean="0"/>
              <a:t>dept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name</a:t>
            </a:r>
            <a:r>
              <a:rPr lang="en-US" sz="1600" dirty="0"/>
              <a:t>, </a:t>
            </a:r>
            <a:r>
              <a:rPr lang="en-US" sz="1600" i="1" dirty="0"/>
              <a:t>budget</a:t>
            </a:r>
          </a:p>
          <a:p>
            <a:r>
              <a:rPr lang="en-US" sz="1600" b="1" dirty="0"/>
              <a:t>from </a:t>
            </a:r>
            <a:r>
              <a:rPr lang="en-US" sz="1600" i="1" dirty="0"/>
              <a:t>instructor</a:t>
            </a:r>
          </a:p>
          <a:p>
            <a:r>
              <a:rPr lang="en-US" sz="1600" b="1" dirty="0"/>
              <a:t>where </a:t>
            </a:r>
            <a:r>
              <a:rPr lang="en-US" sz="1600" i="1" dirty="0" err="1"/>
              <a:t>dept</a:t>
            </a:r>
            <a:r>
              <a:rPr lang="en-US" sz="1600" i="1" dirty="0"/>
              <a:t> </a:t>
            </a:r>
            <a:r>
              <a:rPr lang="en-US" sz="1600" i="1" dirty="0" smtClean="0"/>
              <a:t>_</a:t>
            </a:r>
            <a:r>
              <a:rPr lang="en-US" sz="1600" i="1" dirty="0" err="1" smtClean="0"/>
              <a:t>ount</a:t>
            </a:r>
            <a:r>
              <a:rPr lang="en-US" sz="1600" dirty="0" smtClean="0"/>
              <a:t>(</a:t>
            </a:r>
            <a:r>
              <a:rPr lang="en-US" sz="1600" i="1" dirty="0" err="1" smtClean="0"/>
              <a:t>dept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name</a:t>
            </a:r>
            <a:r>
              <a:rPr lang="en-US" sz="1600" dirty="0"/>
              <a:t>) &gt; 12;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8025" y="1489878"/>
            <a:ext cx="20496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Define a 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2220" y="1489878"/>
            <a:ext cx="3872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Calling a function within a query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527516" y="2389523"/>
            <a:ext cx="2489366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521839" y="2619199"/>
            <a:ext cx="1957359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6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6"/>
          <p:cNvSpPr/>
          <p:nvPr/>
        </p:nvSpPr>
        <p:spPr>
          <a:xfrm>
            <a:off x="1999847" y="1505495"/>
            <a:ext cx="8192304" cy="296251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&gt; create trigger </a:t>
            </a:r>
            <a:r>
              <a:rPr lang="en-US" altLang="ko-KR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timeslot_check2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after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altLang="ko-KR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endParaRPr lang="en-US" altLang="ko-KR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referencing 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old as </a:t>
            </a:r>
            <a:r>
              <a:rPr lang="en-US" altLang="ko-KR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orow</a:t>
            </a:r>
            <a:endParaRPr lang="en-US" altLang="ko-KR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for 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each row</a:t>
            </a:r>
          </a:p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when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orow.time_slot_id</a:t>
            </a:r>
            <a:r>
              <a:rPr lang="en-US" altLang="ko-KR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3"/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		select </a:t>
            </a:r>
            <a:r>
              <a:rPr lang="en-US" altLang="ko-KR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time_slot_id</a:t>
            </a:r>
            <a:endParaRPr lang="en-US" altLang="ko-KR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		from </a:t>
            </a:r>
            <a:r>
              <a:rPr lang="en-US" altLang="ko-KR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and </a:t>
            </a:r>
            <a:r>
              <a:rPr lang="en-US" altLang="ko-KR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orow.time_slot_id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3"/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		select </a:t>
            </a:r>
            <a:r>
              <a:rPr lang="en-US" altLang="ko-KR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time_slot_id</a:t>
            </a:r>
            <a:endParaRPr lang="en-US" altLang="ko-KR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		from </a:t>
            </a:r>
            <a:r>
              <a:rPr lang="en-US" altLang="ko-KR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begin</a:t>
            </a:r>
          </a:p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rollback</a:t>
            </a:r>
            <a:endParaRPr lang="en-US" altLang="ko-KR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end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 Example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596660" y="4649237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3038" y="5120690"/>
            <a:ext cx="559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cs typeface="Consolas" panose="020B0609020204030204" pitchFamily="49" charset="0"/>
              </a:rPr>
              <a:t>The same error </a:t>
            </a:r>
            <a:r>
              <a:rPr lang="en-US" altLang="ko-KR" dirty="0" smtClean="0">
                <a:cs typeface="Consolas" panose="020B0609020204030204" pitchFamily="49" charset="0"/>
              </a:rPr>
              <a:t>regarding subqueries in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altLang="ko-KR" dirty="0" smtClean="0">
                <a:cs typeface="Consolas" panose="020B0609020204030204" pitchFamily="49" charset="0"/>
              </a:rPr>
              <a:t> statement</a:t>
            </a:r>
            <a:r>
              <a:rPr lang="en-US" altLang="ko-KR" b="1" dirty="0" smtClean="0"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cs typeface="Consolas" panose="020B0609020204030204" pitchFamily="49" charset="0"/>
              </a:rPr>
              <a:t>occurs.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Then, let’s fix it with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ko-KR" dirty="0" smtClean="0">
                <a:cs typeface="Consolas" panose="020B0609020204030204" pitchFamily="49" charset="0"/>
              </a:rPr>
              <a:t> statement!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0" y="4894295"/>
            <a:ext cx="5152617" cy="738468"/>
          </a:xfrm>
          <a:prstGeom prst="rect">
            <a:avLst/>
          </a:prstGeom>
        </p:spPr>
      </p:pic>
      <p:pic>
        <p:nvPicPr>
          <p:cNvPr id="12" name="Picture 2" descr="https://valleytechnologies.net/wp-content/uploads/2015/07/err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77" y="5404408"/>
            <a:ext cx="986185" cy="9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2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6"/>
          <p:cNvSpPr/>
          <p:nvPr/>
        </p:nvSpPr>
        <p:spPr>
          <a:xfrm>
            <a:off x="1999847" y="1414022"/>
            <a:ext cx="8192304" cy="3200876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0" bIns="0" rtlCol="0" anchor="ctr">
            <a:spAutoFit/>
          </a:bodyPr>
          <a:lstStyle/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&gt; create trigger </a:t>
            </a:r>
            <a:r>
              <a:rPr lang="en-US" altLang="ko-KR" sz="1400" i="1" dirty="0">
                <a:latin typeface="Consolas" panose="020B0609020204030204" pitchFamily="49" charset="0"/>
                <a:cs typeface="Consolas" panose="020B0609020204030204" pitchFamily="49" charset="0"/>
              </a:rPr>
              <a:t>timeslot_check2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after 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altLang="ko-KR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endParaRPr lang="en-US" altLang="ko-KR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referencing 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old as </a:t>
            </a:r>
            <a:r>
              <a:rPr lang="en-US" altLang="ko-KR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orow</a:t>
            </a:r>
            <a:endParaRPr lang="en-US" altLang="ko-KR" sz="1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for 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each row</a:t>
            </a:r>
          </a:p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begin</a:t>
            </a:r>
          </a:p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orow.time_slot_id</a:t>
            </a:r>
            <a:r>
              <a:rPr lang="en-US" altLang="ko-KR" sz="14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in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3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select </a:t>
            </a:r>
            <a:r>
              <a:rPr lang="en-US" altLang="ko-KR" sz="1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time_slot_id</a:t>
            </a:r>
            <a:endParaRPr lang="en-US" altLang="ko-KR" sz="14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from </a:t>
            </a:r>
            <a:r>
              <a:rPr lang="en-US" altLang="ko-KR" sz="1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and </a:t>
            </a:r>
            <a:r>
              <a:rPr lang="en-US" altLang="ko-KR" sz="1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orow.time_slot_id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lvl="3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select </a:t>
            </a:r>
            <a:r>
              <a:rPr lang="en-US" altLang="ko-KR" sz="14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time_slot_id</a:t>
            </a:r>
            <a:endParaRPr lang="en-US" altLang="ko-KR" sz="14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from </a:t>
            </a:r>
            <a:r>
              <a:rPr lang="en-US" altLang="ko-KR" sz="1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lvl="3"/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rollback</a:t>
            </a:r>
          </a:p>
          <a:p>
            <a:pPr lvl="3"/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ko-KR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altLang="ko-KR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end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 Example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596660" y="4741597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3038" y="5120690"/>
            <a:ext cx="559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cs typeface="Consolas" panose="020B0609020204030204" pitchFamily="49" charset="0"/>
              </a:rPr>
              <a:t>The same error </a:t>
            </a:r>
            <a:r>
              <a:rPr lang="en-US" altLang="ko-KR" dirty="0" smtClean="0">
                <a:cs typeface="Consolas" panose="020B0609020204030204" pitchFamily="49" charset="0"/>
              </a:rPr>
              <a:t>regarding subqueries in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altLang="ko-KR" dirty="0" smtClean="0">
                <a:cs typeface="Consolas" panose="020B0609020204030204" pitchFamily="49" charset="0"/>
              </a:rPr>
              <a:t> statement</a:t>
            </a:r>
            <a:r>
              <a:rPr lang="en-US" altLang="ko-KR" b="1" dirty="0" smtClean="0"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cs typeface="Consolas" panose="020B0609020204030204" pitchFamily="49" charset="0"/>
              </a:rPr>
              <a:t>occurs.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cs typeface="Consolas" panose="020B0609020204030204" pitchFamily="49" charset="0"/>
              </a:rPr>
              <a:t>Then, let’s fix it with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altLang="ko-KR" dirty="0" smtClean="0">
                <a:solidFill>
                  <a:srgbClr val="FF0000"/>
                </a:solidFill>
                <a:cs typeface="Consolas" panose="020B0609020204030204" pitchFamily="49" charset="0"/>
              </a:rPr>
              <a:t> statement!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19" y="4928890"/>
            <a:ext cx="3619500" cy="1238250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665296" y="5393256"/>
            <a:ext cx="993620" cy="99362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43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60" y="4894296"/>
            <a:ext cx="5152615" cy="821846"/>
          </a:xfrm>
          <a:prstGeom prst="rect">
            <a:avLst/>
          </a:prstGeom>
        </p:spPr>
      </p:pic>
      <p:sp>
        <p:nvSpPr>
          <p:cNvPr id="21" name="Rounded Rectangle 6"/>
          <p:cNvSpPr/>
          <p:nvPr/>
        </p:nvSpPr>
        <p:spPr>
          <a:xfrm>
            <a:off x="1549486" y="1628120"/>
            <a:ext cx="9093027" cy="2247424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&gt; create trigger 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setnull_trigger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before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takes</a:t>
            </a: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referencing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new as 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endParaRPr lang="en-US" altLang="ko-KR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for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each row</a:t>
            </a: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when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nrow.grade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' ')</a:t>
            </a: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begin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atomic</a:t>
            </a: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set 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nrow.grade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end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Triggering Events and Actions in SQL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503698" y="4215127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3035" y="4315928"/>
            <a:ext cx="5592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cs typeface="Consolas" panose="020B0609020204030204" pitchFamily="49" charset="0"/>
              </a:rPr>
              <a:t>A weird syntax error </a:t>
            </a:r>
            <a:r>
              <a:rPr lang="en-US" altLang="ko-KR" dirty="0" smtClean="0">
                <a:cs typeface="Consolas" panose="020B0609020204030204" pitchFamily="49" charset="0"/>
              </a:rPr>
              <a:t>occurs.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It seems that the syntax </a:t>
            </a:r>
            <a:r>
              <a:rPr lang="en-US" altLang="ko-KR" b="1" dirty="0" smtClean="0">
                <a:cs typeface="Consolas" panose="020B0609020204030204" pitchFamily="49" charset="0"/>
              </a:rPr>
              <a:t>completely complies with the syntax</a:t>
            </a:r>
            <a:r>
              <a:rPr lang="en-US" altLang="ko-KR" dirty="0" smtClean="0">
                <a:cs typeface="Consolas" panose="020B0609020204030204" pitchFamily="49" charset="0"/>
              </a:rPr>
              <a:t> in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 SQL document, but it’s not working.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Then, what is the problem?</a:t>
            </a:r>
          </a:p>
        </p:txBody>
      </p:sp>
      <p:pic>
        <p:nvPicPr>
          <p:cNvPr id="12" name="Picture 2" descr="https://valleytechnologies.net/wp-content/uploads/2015/07/err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77" y="5404408"/>
            <a:ext cx="986185" cy="9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7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Revisited : </a:t>
            </a:r>
            <a:r>
              <a:rPr lang="en-US" altLang="ko-KR" sz="3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Tibero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RDBMS SQL Reference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3154" y="3095307"/>
            <a:ext cx="55923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There is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 OF </a:t>
            </a:r>
            <a:r>
              <a:rPr lang="en-US" altLang="ko-KR" dirty="0" smtClean="0">
                <a:cs typeface="Consolas" panose="020B0609020204030204" pitchFamily="49" charset="0"/>
              </a:rPr>
              <a:t>clause supported in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CREATE TRIGGER</a:t>
            </a:r>
            <a:r>
              <a:rPr lang="en-US" altLang="ko-KR" dirty="0" smtClean="0">
                <a:cs typeface="Consolas" panose="020B0609020204030204" pitchFamily="49" charset="0"/>
              </a:rPr>
              <a:t>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However, the argument given to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 OF </a:t>
            </a:r>
            <a:r>
              <a:rPr lang="en-US" altLang="ko-KR" dirty="0" smtClean="0">
                <a:cs typeface="Consolas" panose="020B0609020204030204" pitchFamily="49" charset="0"/>
              </a:rPr>
              <a:t>statement is ‘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colname</a:t>
            </a:r>
            <a:r>
              <a:rPr lang="en-US" altLang="ko-KR" dirty="0" smtClean="0">
                <a:cs typeface="Consolas" panose="020B0609020204030204" pitchFamily="49" charset="0"/>
              </a:rPr>
              <a:t>’, not ‘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schema</a:t>
            </a:r>
            <a:r>
              <a:rPr lang="en-US" altLang="ko-KR" dirty="0" smtClean="0">
                <a:cs typeface="Consolas" panose="020B0609020204030204" pitchFamily="49" charset="0"/>
              </a:rPr>
              <a:t>’!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u="sng" dirty="0" smtClean="0">
                <a:cs typeface="Consolas" panose="020B0609020204030204" pitchFamily="49" charset="0"/>
              </a:rPr>
              <a:t>We have to use </a:t>
            </a:r>
            <a:r>
              <a:rPr lang="en-US" altLang="ko-KR" b="1" u="sng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(ON)</a:t>
            </a:r>
            <a:r>
              <a:rPr lang="en-US" altLang="ko-KR" dirty="0" smtClean="0">
                <a:cs typeface="Consolas" panose="020B0609020204030204" pitchFamily="49" charset="0"/>
              </a:rPr>
              <a:t>, instead of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 OF</a:t>
            </a:r>
            <a:r>
              <a:rPr lang="en-US" altLang="ko-KR" dirty="0" smtClean="0">
                <a:cs typeface="Consolas" panose="020B0609020204030204" pitchFamily="49" charset="0"/>
              </a:rPr>
              <a:t>, to pass ‘schema’ as an argument.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27" y="3096170"/>
            <a:ext cx="2971800" cy="17526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051549" y="4242893"/>
            <a:ext cx="2114051" cy="605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6"/>
          <p:cNvSpPr/>
          <p:nvPr/>
        </p:nvSpPr>
        <p:spPr>
          <a:xfrm>
            <a:off x="1549486" y="1628120"/>
            <a:ext cx="9093027" cy="2247424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&gt; create trigger 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setnull_trigger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before 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altLang="ko-KR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takes</a:t>
            </a: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referencing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new as 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endParaRPr lang="en-US" altLang="ko-KR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for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each row</a:t>
            </a: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when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nrow.grade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' ')</a:t>
            </a: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begin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atomic</a:t>
            </a: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set </a:t>
            </a:r>
            <a:r>
              <a:rPr lang="en-US" altLang="ko-KR" i="1" dirty="0" err="1">
                <a:latin typeface="Consolas" panose="020B0609020204030204" pitchFamily="49" charset="0"/>
                <a:cs typeface="Consolas" panose="020B0609020204030204" pitchFamily="49" charset="0"/>
              </a:rPr>
              <a:t>nrow.grade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end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Triggering Events and Actions in SQL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503698" y="4215127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18" y="4682487"/>
            <a:ext cx="3619500" cy="1238250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2665295" y="5146853"/>
            <a:ext cx="993620" cy="99362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03035" y="4315928"/>
            <a:ext cx="5592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cs typeface="Consolas" panose="020B0609020204030204" pitchFamily="49" charset="0"/>
              </a:rPr>
              <a:t>A weird syntax error </a:t>
            </a:r>
            <a:r>
              <a:rPr lang="en-US" altLang="ko-KR" dirty="0" smtClean="0">
                <a:cs typeface="Consolas" panose="020B0609020204030204" pitchFamily="49" charset="0"/>
              </a:rPr>
              <a:t>occurs.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It seems that the syntax </a:t>
            </a:r>
            <a:r>
              <a:rPr lang="en-US" altLang="ko-KR" b="1" dirty="0" smtClean="0">
                <a:cs typeface="Consolas" panose="020B0609020204030204" pitchFamily="49" charset="0"/>
              </a:rPr>
              <a:t>completely complies with the syntax</a:t>
            </a:r>
            <a:r>
              <a:rPr lang="en-US" altLang="ko-KR" dirty="0" smtClean="0">
                <a:cs typeface="Consolas" panose="020B0609020204030204" pitchFamily="49" charset="0"/>
              </a:rPr>
              <a:t> in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 SQL document, but it’s not working.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 smtClean="0"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Then, what is the problem?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cs typeface="Consolas" panose="020B0609020204030204" pitchFamily="49" charset="0"/>
              </a:rPr>
              <a:t>Replace </a:t>
            </a:r>
            <a:r>
              <a:rPr lang="en-US" altLang="ko-KR" dirty="0">
                <a:solidFill>
                  <a:srgbClr val="FF0000"/>
                </a:solidFill>
                <a:cs typeface="Consolas" panose="020B0609020204030204" pitchFamily="49" charset="0"/>
              </a:rPr>
              <a:t>‘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altLang="ko-KR" dirty="0">
                <a:solidFill>
                  <a:srgbClr val="FF0000"/>
                </a:solidFill>
                <a:cs typeface="Consolas" panose="020B0609020204030204" pitchFamily="49" charset="0"/>
              </a:rPr>
              <a:t>’ </a:t>
            </a:r>
            <a:r>
              <a:rPr lang="en-US" altLang="ko-KR" dirty="0" smtClean="0">
                <a:solidFill>
                  <a:srgbClr val="FF0000"/>
                </a:solidFill>
                <a:cs typeface="Consolas" panose="020B0609020204030204" pitchFamily="49" charset="0"/>
              </a:rPr>
              <a:t>with ‘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ko-KR" dirty="0" smtClean="0">
                <a:solidFill>
                  <a:srgbClr val="FF0000"/>
                </a:solidFill>
                <a:cs typeface="Consolas" panose="020B0609020204030204" pitchFamily="49" charset="0"/>
              </a:rPr>
              <a:t>’!</a:t>
            </a:r>
            <a:endParaRPr lang="en-US" altLang="ko-KR" dirty="0">
              <a:solidFill>
                <a:srgbClr val="FF0000"/>
              </a:solidFill>
              <a:cs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Now it’s working fine!</a:t>
            </a:r>
          </a:p>
        </p:txBody>
      </p:sp>
    </p:spTree>
    <p:extLst>
      <p:ext uri="{BB962C8B-B14F-4D97-AF65-F5344CB8AC3E}">
        <p14:creationId xmlns:p14="http://schemas.microsoft.com/office/powerpoint/2010/main" val="12595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6"/>
          <p:cNvSpPr/>
          <p:nvPr/>
        </p:nvSpPr>
        <p:spPr>
          <a:xfrm>
            <a:off x="1860015" y="1469485"/>
            <a:ext cx="8471969" cy="296251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&gt; create trigger </a:t>
            </a:r>
            <a:r>
              <a:rPr lang="en-US" altLang="ko-KR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credits_earned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after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altLang="ko-KR" sz="1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takes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on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referencing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as </a:t>
            </a:r>
            <a:r>
              <a:rPr lang="en-US" altLang="ko-KR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endParaRPr lang="en-US" altLang="ko-KR" sz="1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referencing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 as </a:t>
            </a:r>
            <a:r>
              <a:rPr lang="en-US" altLang="ko-KR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orow</a:t>
            </a:r>
            <a:endParaRPr lang="en-US" altLang="ko-KR" sz="1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for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each row</a:t>
            </a: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nrow.grade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 'F' </a:t>
            </a:r>
            <a:r>
              <a:rPr lang="en-US" altLang="ko-KR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ko-KR" sz="12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nrow.grade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null</a:t>
            </a:r>
          </a:p>
          <a:p>
            <a:pPr lvl="3"/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and 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orow.grade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'F' </a:t>
            </a:r>
            <a:r>
              <a:rPr lang="en-US" altLang="ko-KR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altLang="ko-KR" sz="12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orow.grade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null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altLang="ko-KR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begin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atomic</a:t>
            </a: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update </a:t>
            </a:r>
            <a:r>
              <a:rPr lang="en-US" altLang="ko-K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set </a:t>
            </a:r>
            <a:r>
              <a:rPr lang="en-US" altLang="ko-KR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tot_cred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tot_cred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</a:p>
          <a:p>
            <a:pPr lvl="3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ko-K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credits</a:t>
            </a:r>
          </a:p>
          <a:p>
            <a:pPr lvl="3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ko-K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course</a:t>
            </a:r>
          </a:p>
          <a:p>
            <a:pPr lvl="3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ko-KR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course.course_id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nrow.course_id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where </a:t>
            </a:r>
            <a:r>
              <a:rPr lang="en-US" altLang="ko-K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student.id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nrow.id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 to Maintain </a:t>
            </a:r>
            <a:r>
              <a:rPr lang="en-US" altLang="ko-KR" sz="3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credits_earned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value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503698" y="4649238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6886" y="5166871"/>
            <a:ext cx="559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There are </a:t>
            </a:r>
            <a:r>
              <a:rPr lang="en-US" altLang="ko-KR" b="1" dirty="0" smtClean="0">
                <a:cs typeface="Consolas" panose="020B0609020204030204" pitchFamily="49" charset="0"/>
              </a:rPr>
              <a:t>2 problems </a:t>
            </a:r>
            <a:r>
              <a:rPr lang="en-US" altLang="ko-KR" dirty="0" smtClean="0">
                <a:cs typeface="Consolas" panose="020B0609020204030204" pitchFamily="49" charset="0"/>
              </a:rPr>
              <a:t>in this SQL 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 on </a:t>
            </a:r>
            <a:r>
              <a:rPr lang="en-US" altLang="ko-KR" dirty="0" smtClean="0">
                <a:cs typeface="Consolas" panose="020B0609020204030204" pitchFamily="49" charset="0"/>
              </a:rPr>
              <a:t>vs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 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Duplicate of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referencing</a:t>
            </a:r>
            <a:r>
              <a:rPr lang="en-US" altLang="ko-KR" dirty="0" smtClean="0">
                <a:cs typeface="Consolas" panose="020B0609020204030204" pitchFamily="49" charset="0"/>
              </a:rPr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36989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Revisited : </a:t>
            </a:r>
            <a:r>
              <a:rPr lang="en-US" altLang="ko-KR" sz="3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Tibero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RDBMS SQL Reference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1157" y="2130748"/>
            <a:ext cx="6233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We have to comply with </a:t>
            </a:r>
            <a:r>
              <a:rPr lang="en-US" altLang="ko-KR" dirty="0" err="1" smtClean="0">
                <a:cs typeface="Consolas" panose="020B0609020204030204" pitchFamily="49" charset="0"/>
              </a:rPr>
              <a:t>Tibero’s</a:t>
            </a:r>
            <a:r>
              <a:rPr lang="en-US" altLang="ko-KR" dirty="0" smtClean="0">
                <a:cs typeface="Consolas" panose="020B0609020204030204" pitchFamily="49" charset="0"/>
              </a:rPr>
              <a:t> SQL syntax by replacing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‘update of takes on (grade)’ </a:t>
            </a:r>
            <a:r>
              <a:rPr lang="en-US" altLang="ko-KR" dirty="0" smtClean="0">
                <a:cs typeface="Consolas" panose="020B0609020204030204" pitchFamily="49" charset="0"/>
              </a:rPr>
              <a:t>with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of grade on takes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altLang="ko-KR" dirty="0" smtClean="0">
                <a:cs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Also, duplicate of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REFERENCING</a:t>
            </a:r>
            <a:r>
              <a:rPr lang="en-US" altLang="ko-KR" dirty="0" smtClean="0">
                <a:cs typeface="Consolas" panose="020B0609020204030204" pitchFamily="49" charset="0"/>
              </a:rPr>
              <a:t> clause is not the part of </a:t>
            </a:r>
            <a:r>
              <a:rPr lang="en-US" altLang="ko-KR" dirty="0" err="1" smtClean="0">
                <a:cs typeface="Consolas" panose="020B0609020204030204" pitchFamily="49" charset="0"/>
              </a:rPr>
              <a:t>Tibero’s</a:t>
            </a:r>
            <a:r>
              <a:rPr lang="en-US" altLang="ko-KR" dirty="0" smtClean="0">
                <a:cs typeface="Consolas" panose="020B0609020204030204" pitchFamily="49" charset="0"/>
              </a:rPr>
              <a:t> syntax. Instead, we can use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REFERENCING</a:t>
            </a:r>
            <a:r>
              <a:rPr lang="en-US" altLang="ko-KR" b="1" dirty="0" smtClean="0">
                <a:cs typeface="Consolas" panose="020B0609020204030204" pitchFamily="49" charset="0"/>
              </a:rPr>
              <a:t> once, and repeat 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reference_clause</a:t>
            </a:r>
            <a:r>
              <a:rPr lang="en-US" altLang="ko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dirty="0" smtClean="0">
                <a:cs typeface="Consolas" panose="020B0609020204030204" pitchFamily="49" charset="0"/>
              </a:rPr>
              <a:t>as much as we need.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So we have to replace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‘referencing new as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 referencing old as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orow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</a:t>
            </a:r>
            <a:r>
              <a:rPr lang="en-US" altLang="ko-KR" dirty="0" smtClean="0">
                <a:cs typeface="Consolas" panose="020B0609020204030204" pitchFamily="49" charset="0"/>
              </a:rPr>
              <a:t>with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referencing new as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old as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orow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altLang="ko-KR" dirty="0" smtClean="0">
                <a:cs typeface="Consolas" panose="020B0609020204030204" pitchFamily="49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40" y="1888812"/>
            <a:ext cx="2971800" cy="17526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951262" y="2755043"/>
            <a:ext cx="2114051" cy="8863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40" y="4329284"/>
            <a:ext cx="4676775" cy="15906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002969" y="5244130"/>
            <a:ext cx="1299023" cy="605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6"/>
          <p:cNvSpPr/>
          <p:nvPr/>
        </p:nvSpPr>
        <p:spPr>
          <a:xfrm>
            <a:off x="1860015" y="1469485"/>
            <a:ext cx="8471969" cy="2962513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&gt; create trigger </a:t>
            </a:r>
            <a:r>
              <a:rPr lang="en-US" altLang="ko-KR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credits_earned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after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</a:t>
            </a:r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takes</a:t>
            </a:r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referencing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as </a:t>
            </a:r>
            <a:r>
              <a:rPr lang="en-US" altLang="ko-KR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endParaRPr lang="en-US" altLang="ko-KR" sz="1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old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en-US" altLang="ko-KR" sz="12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orow</a:t>
            </a:r>
            <a:endParaRPr lang="en-US" altLang="ko-KR" sz="1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for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each row</a:t>
            </a: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nrow.grade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 'F' </a:t>
            </a:r>
            <a:r>
              <a:rPr lang="en-US" altLang="ko-KR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ko-KR" sz="12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nrow.grade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null</a:t>
            </a:r>
          </a:p>
          <a:p>
            <a:pPr lvl="3"/>
            <a:r>
              <a:rPr lang="en-US" altLang="ko-KR" sz="12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and 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orow.grade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'F' </a:t>
            </a:r>
            <a:r>
              <a:rPr lang="en-US" altLang="ko-KR" sz="1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altLang="ko-KR" sz="12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orow.grade</a:t>
            </a:r>
            <a:r>
              <a:rPr lang="en-US" altLang="ko-KR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null</a:t>
            </a:r>
            <a:r>
              <a:rPr lang="en-US" altLang="ko-KR" sz="1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altLang="ko-KR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begin 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atomic</a:t>
            </a: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update </a:t>
            </a:r>
            <a:r>
              <a:rPr lang="en-US" altLang="ko-K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set </a:t>
            </a:r>
            <a:r>
              <a:rPr lang="en-US" altLang="ko-KR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tot_cred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tot_cred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</a:p>
          <a:p>
            <a:pPr lvl="3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ko-K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credits</a:t>
            </a:r>
          </a:p>
          <a:p>
            <a:pPr lvl="3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ko-K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course</a:t>
            </a:r>
          </a:p>
          <a:p>
            <a:pPr lvl="3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ko-KR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course.course_id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nrow.course_id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where </a:t>
            </a:r>
            <a:r>
              <a:rPr lang="en-US" altLang="ko-KR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student.id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nrow.id</a:t>
            </a:r>
            <a:r>
              <a:rPr lang="en-US" altLang="ko-K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3"/>
            <a:r>
              <a:rPr lang="en-US" altLang="ko-KR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end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 to Maintain </a:t>
            </a:r>
            <a:r>
              <a:rPr lang="en-US" altLang="ko-KR" sz="3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credits_earned</a:t>
            </a:r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value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503698" y="4649238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10076" y="5443870"/>
            <a:ext cx="559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After modifying the statement, it works just fine!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75" y="4815982"/>
            <a:ext cx="3581400" cy="1190625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665295" y="5516306"/>
            <a:ext cx="993620" cy="99362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8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608338" y="3121286"/>
            <a:ext cx="7280729" cy="742066"/>
            <a:chOff x="2371271" y="2563696"/>
            <a:chExt cx="7280729" cy="742066"/>
          </a:xfrm>
        </p:grpSpPr>
        <p:sp>
          <p:nvSpPr>
            <p:cNvPr id="7" name="직사각형 6"/>
            <p:cNvSpPr/>
            <p:nvPr/>
          </p:nvSpPr>
          <p:spPr>
            <a:xfrm>
              <a:off x="2400300" y="2563696"/>
              <a:ext cx="7150100" cy="742066"/>
            </a:xfrm>
            <a:prstGeom prst="rect">
              <a:avLst/>
            </a:prstGeom>
            <a:solidFill>
              <a:srgbClr val="0518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71271" y="2628653"/>
              <a:ext cx="7280729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700" dirty="0" smtClean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rPr>
                <a:t>Compile Time Errors</a:t>
              </a:r>
              <a:endParaRPr lang="ko-KR" altLang="en-US" sz="37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50_TT" panose="02090603020101020101" pitchFamily="18" charset="-127"/>
                <a:ea typeface="Yoon 윤고딕 550_TT" panose="0209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8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6"/>
          <p:cNvSpPr/>
          <p:nvPr/>
        </p:nvSpPr>
        <p:spPr>
          <a:xfrm>
            <a:off x="1486592" y="1663610"/>
            <a:ext cx="9218814" cy="1191816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trigger </a:t>
            </a:r>
            <a:r>
              <a:rPr lang="en-US" altLang="ko-KR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timeslot_check1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enable;</a:t>
            </a: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insert into </a:t>
            </a:r>
            <a:r>
              <a:rPr lang="en-US" altLang="ko-KR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'BIO-101', 2, 'Fall', '2009', 'Painter', 514, 'Z');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 Example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615731" y="3263785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8983" y="3435132"/>
            <a:ext cx="5675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How can we check whether trigger is working properly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Let’s insert some values into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A tuple whose </a:t>
            </a:r>
            <a:r>
              <a:rPr lang="en-US" altLang="ko-KR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time_slot_id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cs typeface="Consolas" panose="020B0609020204030204" pitchFamily="49" charset="0"/>
              </a:rPr>
              <a:t>value is ‘Z’, which is </a:t>
            </a:r>
            <a:r>
              <a:rPr lang="en-US" altLang="ko-KR" b="1" dirty="0" smtClean="0">
                <a:cs typeface="Consolas" panose="020B0609020204030204" pitchFamily="49" charset="0"/>
              </a:rPr>
              <a:t>not in the table </a:t>
            </a:r>
            <a:r>
              <a:rPr lang="en-US" altLang="ko-KR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endParaRPr lang="en-US" altLang="ko-KR" b="1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rgbClr val="FF0000"/>
                </a:solidFill>
                <a:cs typeface="Consolas" panose="020B0609020204030204" pitchFamily="49" charset="0"/>
              </a:rPr>
              <a:t>It raises an error: Revalidation failed.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9" y="4230399"/>
            <a:ext cx="4994565" cy="111674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672959" y="4641463"/>
            <a:ext cx="2575767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0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SQL Functions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4609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10649" y="700328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7911" y="4628761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786230" y="1623599"/>
            <a:ext cx="6494914" cy="255389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 smtClean="0"/>
              <a:t>create </a:t>
            </a:r>
            <a:r>
              <a:rPr lang="en-US" sz="1600" b="1" dirty="0"/>
              <a:t>function </a:t>
            </a:r>
            <a:r>
              <a:rPr lang="en-US" sz="1600" b="1" dirty="0" err="1"/>
              <a:t>dept_count</a:t>
            </a:r>
            <a:r>
              <a:rPr lang="en-US" sz="1600" b="1" dirty="0"/>
              <a:t>(</a:t>
            </a:r>
            <a:r>
              <a:rPr lang="en-US" sz="1600" b="1" dirty="0" err="1"/>
              <a:t>dept_name</a:t>
            </a:r>
            <a:r>
              <a:rPr lang="en-US" sz="1600" b="1" dirty="0"/>
              <a:t> </a:t>
            </a:r>
            <a:r>
              <a:rPr lang="en-US" sz="1600" b="1" dirty="0" err="1"/>
              <a:t>varchar</a:t>
            </a:r>
            <a:r>
              <a:rPr lang="en-US" sz="1600" b="1" dirty="0"/>
              <a:t>(20))</a:t>
            </a:r>
          </a:p>
          <a:p>
            <a:r>
              <a:rPr lang="en-US" sz="1600" dirty="0" smtClean="0"/>
              <a:t>	returns </a:t>
            </a:r>
            <a:r>
              <a:rPr lang="en-US" sz="1600" b="1" dirty="0"/>
              <a:t>integer</a:t>
            </a:r>
          </a:p>
          <a:p>
            <a:r>
              <a:rPr lang="en-US" sz="1600" b="1" dirty="0" smtClean="0"/>
              <a:t>	begin</a:t>
            </a:r>
            <a:endParaRPr lang="en-US" sz="1600" b="1" dirty="0"/>
          </a:p>
          <a:p>
            <a:r>
              <a:rPr lang="en-US" sz="1600" b="1" dirty="0" smtClean="0"/>
              <a:t>	declare </a:t>
            </a:r>
            <a:r>
              <a:rPr lang="en-US" sz="1600" b="1" dirty="0" err="1"/>
              <a:t>d_count</a:t>
            </a:r>
            <a:r>
              <a:rPr lang="en-US" sz="1600" b="1" dirty="0"/>
              <a:t> integer;</a:t>
            </a:r>
          </a:p>
          <a:p>
            <a:r>
              <a:rPr lang="en-US" sz="1600" b="1" dirty="0" smtClean="0"/>
              <a:t>	      select </a:t>
            </a:r>
            <a:r>
              <a:rPr lang="en-US" sz="1600" b="1" dirty="0"/>
              <a:t>count(*) into </a:t>
            </a:r>
            <a:r>
              <a:rPr lang="en-US" sz="1600" b="1" dirty="0" err="1"/>
              <a:t>d_count</a:t>
            </a:r>
            <a:endParaRPr lang="en-US" sz="1600" b="1" dirty="0"/>
          </a:p>
          <a:p>
            <a:pPr lvl="3"/>
            <a:r>
              <a:rPr lang="en-US" sz="1600" b="1" dirty="0"/>
              <a:t>from instructor</a:t>
            </a:r>
          </a:p>
          <a:p>
            <a:r>
              <a:rPr lang="en-US" sz="1600" b="1" dirty="0" smtClean="0"/>
              <a:t>	      where </a:t>
            </a:r>
            <a:r>
              <a:rPr lang="en-US" sz="1600" b="1" dirty="0" err="1"/>
              <a:t>instructor.dept_name</a:t>
            </a:r>
            <a:r>
              <a:rPr lang="en-US" sz="1600" b="1" dirty="0"/>
              <a:t>= </a:t>
            </a:r>
            <a:r>
              <a:rPr lang="en-US" sz="1600" b="1" dirty="0" err="1"/>
              <a:t>dept_name</a:t>
            </a:r>
            <a:endParaRPr lang="en-US" sz="1600" b="1" dirty="0"/>
          </a:p>
          <a:p>
            <a:r>
              <a:rPr lang="en-US" sz="1600" b="1" dirty="0" smtClean="0"/>
              <a:t>	return </a:t>
            </a:r>
            <a:r>
              <a:rPr lang="en-US" sz="1600" b="1" dirty="0" err="1"/>
              <a:t>d_count</a:t>
            </a:r>
            <a:r>
              <a:rPr lang="en-US" sz="1600" b="1" dirty="0"/>
              <a:t>;</a:t>
            </a:r>
          </a:p>
          <a:p>
            <a:r>
              <a:rPr lang="en-US" sz="1600" b="1" dirty="0" smtClean="0"/>
              <a:t>	end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631460" y="2066881"/>
            <a:ext cx="2489366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25783" y="2296557"/>
            <a:ext cx="1957359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0" y="4716976"/>
            <a:ext cx="6362404" cy="114777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01240" y="4822979"/>
            <a:ext cx="434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Functions </a:t>
            </a:r>
            <a:r>
              <a:rPr lang="en-US" dirty="0" smtClean="0"/>
              <a:t>in </a:t>
            </a:r>
            <a:r>
              <a:rPr lang="en-US" dirty="0" err="1" smtClean="0"/>
              <a:t>Tibero</a:t>
            </a:r>
            <a:r>
              <a:rPr lang="en-US" dirty="0" smtClean="0"/>
              <a:t> can be created 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the same way as it is described in       </a:t>
            </a:r>
          </a:p>
          <a:p>
            <a:r>
              <a:rPr lang="en-US" dirty="0"/>
              <a:t> </a:t>
            </a:r>
            <a:r>
              <a:rPr lang="en-US" dirty="0" smtClean="0"/>
              <a:t>  our 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67" y="1900657"/>
            <a:ext cx="3686202" cy="225744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6881635" y="2805176"/>
            <a:ext cx="1258028" cy="17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43" y="4167740"/>
            <a:ext cx="5086350" cy="1228725"/>
          </a:xfrm>
          <a:prstGeom prst="rect">
            <a:avLst/>
          </a:prstGeom>
        </p:spPr>
      </p:pic>
      <p:sp>
        <p:nvSpPr>
          <p:cNvPr id="21" name="Rounded Rectangle 6"/>
          <p:cNvSpPr/>
          <p:nvPr/>
        </p:nvSpPr>
        <p:spPr>
          <a:xfrm>
            <a:off x="1486592" y="1799817"/>
            <a:ext cx="9218814" cy="91940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trigger </a:t>
            </a:r>
            <a:r>
              <a:rPr lang="en-US" altLang="ko-KR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timeslot_check2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enable;</a:t>
            </a: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delete from </a:t>
            </a:r>
            <a:r>
              <a:rPr lang="en-US" altLang="ko-KR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time_slot_id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‘H’</a:t>
            </a:r>
            <a:r>
              <a:rPr lang="it-IT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: Trigger Example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615731" y="3263785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8983" y="3904939"/>
            <a:ext cx="5675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Let’s delete a tuple from </a:t>
            </a:r>
            <a:r>
              <a:rPr lang="en-US" altLang="ko-KR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time_slot</a:t>
            </a:r>
            <a:r>
              <a:rPr lang="en-US" altLang="ko-KR" dirty="0" smtClean="0">
                <a:cs typeface="Consolas" panose="020B0609020204030204" pitchFamily="49" charset="0"/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A tuple whose </a:t>
            </a:r>
            <a:r>
              <a:rPr lang="en-US" altLang="ko-KR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time_slot_id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cs typeface="Consolas" panose="020B0609020204030204" pitchFamily="49" charset="0"/>
              </a:rPr>
              <a:t>value is ‘H’, which is </a:t>
            </a:r>
            <a:r>
              <a:rPr lang="en-US" altLang="ko-KR" b="1" dirty="0" smtClean="0">
                <a:cs typeface="Consolas" panose="020B0609020204030204" pitchFamily="49" charset="0"/>
              </a:rPr>
              <a:t>still referenced by a course with </a:t>
            </a:r>
            <a:r>
              <a:rPr lang="en-US" altLang="ko-KR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course_id</a:t>
            </a:r>
            <a:r>
              <a:rPr lang="en-US" altLang="ko-KR" b="1" dirty="0" smtClean="0">
                <a:cs typeface="Consolas" panose="020B0609020204030204" pitchFamily="49" charset="0"/>
              </a:rPr>
              <a:t> ‘CS-101’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cs typeface="Consolas" panose="020B0609020204030204" pitchFamily="49" charset="0"/>
              </a:rPr>
              <a:t>It raises an error: Revalidation failed.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50691" y="4654528"/>
            <a:ext cx="2575767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66" y="4247260"/>
            <a:ext cx="5056573" cy="1013108"/>
          </a:xfrm>
          <a:prstGeom prst="rect">
            <a:avLst/>
          </a:prstGeom>
        </p:spPr>
      </p:pic>
      <p:sp>
        <p:nvSpPr>
          <p:cNvPr id="21" name="Rounded Rectangle 6"/>
          <p:cNvSpPr/>
          <p:nvPr/>
        </p:nvSpPr>
        <p:spPr>
          <a:xfrm>
            <a:off x="1486592" y="1799817"/>
            <a:ext cx="9218814" cy="91940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trigger </a:t>
            </a:r>
            <a:r>
              <a:rPr lang="en-US" altLang="ko-KR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setnull_trigger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enable;</a:t>
            </a:r>
          </a:p>
          <a:p>
            <a:pPr lvl="3"/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lvl="3"/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takes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set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grade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 ' 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= '00128';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</a:t>
            </a:r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Triggering Events and Actions in SQL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615731" y="3263785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8983" y="4322965"/>
            <a:ext cx="5675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Let’s update a value in </a:t>
            </a:r>
            <a:r>
              <a:rPr lang="en-US" altLang="ko-K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takes</a:t>
            </a:r>
            <a:r>
              <a:rPr lang="en-US" altLang="ko-KR" dirty="0" smtClean="0">
                <a:cs typeface="Consolas" panose="020B0609020204030204" pitchFamily="49" charset="0"/>
              </a:rPr>
              <a:t>, and see the result.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cs typeface="Consolas" panose="020B0609020204030204" pitchFamily="49" charset="0"/>
              </a:rPr>
              <a:t>It raises an error: Revalidation failed.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50691" y="4654528"/>
            <a:ext cx="2575767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66" y="4247259"/>
            <a:ext cx="5056573" cy="1074742"/>
          </a:xfrm>
          <a:prstGeom prst="rect">
            <a:avLst/>
          </a:prstGeom>
        </p:spPr>
      </p:pic>
      <p:sp>
        <p:nvSpPr>
          <p:cNvPr id="21" name="Rounded Rectangle 6"/>
          <p:cNvSpPr/>
          <p:nvPr/>
        </p:nvSpPr>
        <p:spPr>
          <a:xfrm>
            <a:off x="1486592" y="1799817"/>
            <a:ext cx="9218814" cy="91940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trigger </a:t>
            </a:r>
            <a:r>
              <a:rPr lang="en-US" altLang="ko-KR" sz="16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credits_earned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enable;</a:t>
            </a:r>
          </a:p>
          <a:p>
            <a:pPr lvl="3"/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lvl="3"/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update </a:t>
            </a:r>
            <a:r>
              <a:rPr lang="en-US" altLang="ko-KR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takes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altLang="ko-KR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grade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‘B-’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ID </a:t>
            </a:r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‘00128’</a:t>
            </a:r>
            <a:r>
              <a:rPr lang="it-IT" altLang="ko-K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Triggers </a:t>
            </a:r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 Trigger to Maintain </a:t>
            </a:r>
            <a:r>
              <a:rPr lang="en-US" altLang="ko-KR" sz="32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credits_earned</a:t>
            </a:r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value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615731" y="3263785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850691" y="4654528"/>
            <a:ext cx="2575767" cy="28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38983" y="4322965"/>
            <a:ext cx="5675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Let’s update a value in </a:t>
            </a:r>
            <a:r>
              <a:rPr lang="en-US" altLang="ko-KR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takes</a:t>
            </a:r>
            <a:r>
              <a:rPr lang="en-US" altLang="ko-KR" dirty="0" smtClean="0">
                <a:cs typeface="Consolas" panose="020B0609020204030204" pitchFamily="49" charset="0"/>
              </a:rPr>
              <a:t>, and see the result.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1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cs typeface="Consolas" panose="020B0609020204030204" pitchFamily="49" charset="0"/>
              </a:rPr>
              <a:t>It raises an error: Revalidation failed.</a:t>
            </a:r>
          </a:p>
        </p:txBody>
      </p:sp>
    </p:spTree>
    <p:extLst>
      <p:ext uri="{BB962C8B-B14F-4D97-AF65-F5344CB8AC3E}">
        <p14:creationId xmlns:p14="http://schemas.microsoft.com/office/powerpoint/2010/main" val="11620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6"/>
          <p:cNvSpPr/>
          <p:nvPr/>
        </p:nvSpPr>
        <p:spPr>
          <a:xfrm>
            <a:off x="1486593" y="1544549"/>
            <a:ext cx="9218814" cy="37457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lvl="3"/>
            <a:r>
              <a:rPr lang="en-US" altLang="ko-KR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 select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altLang="ko-KR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user_errors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= 'TRIGGER';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Compile issue in </a:t>
            </a:r>
            <a:r>
              <a:rPr lang="en-US" altLang="ko-KR" sz="32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Tibero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5235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14459" y="70115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16" name="Straight Connector 8"/>
          <p:cNvCxnSpPr/>
          <p:nvPr/>
        </p:nvCxnSpPr>
        <p:spPr>
          <a:xfrm>
            <a:off x="596660" y="3688658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1896" y="4270671"/>
            <a:ext cx="9488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What happened to those 4 triggers? They apparently have no problem at all!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We can browse errors regarding triggers by using the statement above.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All of them have </a:t>
            </a:r>
            <a:r>
              <a:rPr lang="en-US" altLang="ko-KR" b="1" dirty="0" smtClean="0">
                <a:cs typeface="Consolas" panose="020B0609020204030204" pitchFamily="49" charset="0"/>
              </a:rPr>
              <a:t>parsing errors</a:t>
            </a:r>
            <a:r>
              <a:rPr lang="en-US" altLang="ko-KR" dirty="0" smtClean="0">
                <a:cs typeface="Consolas" panose="020B0609020204030204" pitchFamily="49" charset="0"/>
              </a:rPr>
              <a:t> at compile time!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However, there is </a:t>
            </a:r>
            <a:r>
              <a:rPr lang="en-US" altLang="ko-KR" b="1" dirty="0" smtClean="0">
                <a:cs typeface="Consolas" panose="020B0609020204030204" pitchFamily="49" charset="0"/>
              </a:rPr>
              <a:t>no problem </a:t>
            </a:r>
            <a:r>
              <a:rPr lang="en-US" altLang="ko-KR" dirty="0" smtClean="0">
                <a:cs typeface="Consolas" panose="020B0609020204030204" pitchFamily="49" charset="0"/>
              </a:rPr>
              <a:t>in </a:t>
            </a:r>
            <a:r>
              <a:rPr lang="en-US" altLang="ko-KR" smtClean="0">
                <a:cs typeface="Consolas" panose="020B0609020204030204" pitchFamily="49" charset="0"/>
              </a:rPr>
              <a:t>where those error </a:t>
            </a:r>
            <a:r>
              <a:rPr lang="en-US" altLang="ko-KR" dirty="0" smtClean="0">
                <a:cs typeface="Consolas" panose="020B0609020204030204" pitchFamily="49" charset="0"/>
              </a:rPr>
              <a:t>messages point 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cs typeface="Consolas" panose="020B0609020204030204" pitchFamily="49" charset="0"/>
              </a:rPr>
              <a:t>So, it is assumed that parsing/compiling feature in </a:t>
            </a:r>
            <a:r>
              <a:rPr lang="en-US" altLang="ko-KR" dirty="0" err="1" smtClean="0">
                <a:cs typeface="Consolas" panose="020B0609020204030204" pitchFamily="49" charset="0"/>
              </a:rPr>
              <a:t>Tibero</a:t>
            </a:r>
            <a:r>
              <a:rPr lang="en-US" altLang="ko-KR" dirty="0" smtClean="0">
                <a:cs typeface="Consolas" panose="020B0609020204030204" pitchFamily="49" charset="0"/>
              </a:rPr>
              <a:t> has some problem.</a:t>
            </a:r>
            <a:endParaRPr lang="en-US" altLang="ko-KR" dirty="0">
              <a:cs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096254"/>
            <a:ext cx="8877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SQL Functions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4609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10649" y="700328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7911" y="4628761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2978939" y="1699568"/>
            <a:ext cx="6494914" cy="255389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 smtClean="0"/>
              <a:t>create </a:t>
            </a:r>
            <a:r>
              <a:rPr lang="en-US" sz="1600" b="1" dirty="0"/>
              <a:t>function </a:t>
            </a:r>
            <a:r>
              <a:rPr lang="en-US" sz="1600" b="1" dirty="0" err="1"/>
              <a:t>dept_count</a:t>
            </a:r>
            <a:r>
              <a:rPr lang="en-US" sz="1600" b="1" dirty="0"/>
              <a:t>(</a:t>
            </a:r>
            <a:r>
              <a:rPr lang="en-US" sz="1600" b="1" dirty="0" err="1"/>
              <a:t>dept_name</a:t>
            </a:r>
            <a:r>
              <a:rPr lang="en-US" sz="1600" b="1" dirty="0"/>
              <a:t> </a:t>
            </a:r>
            <a:r>
              <a:rPr lang="en-US" sz="1600" b="1" dirty="0" err="1"/>
              <a:t>varchar</a:t>
            </a:r>
            <a:r>
              <a:rPr lang="en-US" sz="1600" b="1" dirty="0"/>
              <a:t>(20))</a:t>
            </a:r>
          </a:p>
          <a:p>
            <a:r>
              <a:rPr lang="en-US" sz="1600" dirty="0" smtClean="0"/>
              <a:t>	returns </a:t>
            </a:r>
            <a:r>
              <a:rPr lang="en-US" sz="1600" b="1" dirty="0"/>
              <a:t>integer</a:t>
            </a:r>
          </a:p>
          <a:p>
            <a:r>
              <a:rPr lang="en-US" sz="1600" b="1" dirty="0" smtClean="0"/>
              <a:t>	begin</a:t>
            </a:r>
            <a:endParaRPr lang="en-US" sz="1600" b="1" dirty="0"/>
          </a:p>
          <a:p>
            <a:r>
              <a:rPr lang="en-US" sz="1600" b="1" dirty="0" smtClean="0"/>
              <a:t>	declare </a:t>
            </a:r>
            <a:r>
              <a:rPr lang="en-US" sz="1600" b="1" dirty="0" err="1"/>
              <a:t>d_count</a:t>
            </a:r>
            <a:r>
              <a:rPr lang="en-US" sz="1600" b="1" dirty="0"/>
              <a:t> integer;</a:t>
            </a:r>
          </a:p>
          <a:p>
            <a:r>
              <a:rPr lang="en-US" sz="1600" b="1" dirty="0" smtClean="0"/>
              <a:t>	      select </a:t>
            </a:r>
            <a:r>
              <a:rPr lang="en-US" sz="1600" b="1" dirty="0"/>
              <a:t>count(*) into </a:t>
            </a:r>
            <a:r>
              <a:rPr lang="en-US" sz="1600" b="1" dirty="0" err="1"/>
              <a:t>d_count</a:t>
            </a:r>
            <a:endParaRPr lang="en-US" sz="1600" b="1" dirty="0"/>
          </a:p>
          <a:p>
            <a:pPr lvl="3"/>
            <a:r>
              <a:rPr lang="en-US" sz="1600" b="1" dirty="0"/>
              <a:t>from instructor</a:t>
            </a:r>
          </a:p>
          <a:p>
            <a:r>
              <a:rPr lang="en-US" sz="1600" b="1" dirty="0" smtClean="0"/>
              <a:t>	      where </a:t>
            </a:r>
            <a:r>
              <a:rPr lang="en-US" sz="1600" b="1" dirty="0" err="1"/>
              <a:t>instructor.dept_name</a:t>
            </a:r>
            <a:r>
              <a:rPr lang="en-US" sz="1600" b="1" dirty="0"/>
              <a:t>= </a:t>
            </a:r>
            <a:r>
              <a:rPr lang="en-US" sz="1600" b="1" dirty="0" err="1"/>
              <a:t>dept_name</a:t>
            </a:r>
            <a:endParaRPr lang="en-US" sz="1600" b="1" dirty="0"/>
          </a:p>
          <a:p>
            <a:r>
              <a:rPr lang="en-US" sz="1600" b="1" dirty="0" smtClean="0"/>
              <a:t>	return </a:t>
            </a:r>
            <a:r>
              <a:rPr lang="en-US" sz="1600" b="1" dirty="0" err="1"/>
              <a:t>d_count</a:t>
            </a:r>
            <a:r>
              <a:rPr lang="en-US" sz="1600" b="1" dirty="0"/>
              <a:t>;</a:t>
            </a:r>
          </a:p>
          <a:p>
            <a:r>
              <a:rPr lang="en-US" sz="1600" b="1" dirty="0" smtClean="0"/>
              <a:t>	end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824169" y="2142850"/>
            <a:ext cx="2489366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818492" y="2372526"/>
            <a:ext cx="1957359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1240" y="4822979"/>
            <a:ext cx="434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 when try to use a function </a:t>
            </a:r>
            <a:r>
              <a:rPr lang="en-US" dirty="0"/>
              <a:t>in a </a:t>
            </a:r>
            <a:r>
              <a:rPr lang="en-US" dirty="0" smtClean="0"/>
              <a:t>query </a:t>
            </a:r>
            <a:r>
              <a:rPr lang="en-US" dirty="0" err="1" smtClean="0"/>
              <a:t>Tibero</a:t>
            </a:r>
            <a:r>
              <a:rPr lang="en-US" dirty="0" smtClean="0"/>
              <a:t> returns us an error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85" y="4778530"/>
            <a:ext cx="6172245" cy="1042995"/>
          </a:xfrm>
          <a:prstGeom prst="rect">
            <a:avLst/>
          </a:prstGeom>
        </p:spPr>
      </p:pic>
      <p:pic>
        <p:nvPicPr>
          <p:cNvPr id="14" name="Picture 2" descr="https://valleytechnologies.net/wp-content/uploads/2015/07/err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911" y="5540512"/>
            <a:ext cx="986185" cy="9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0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SQL Table Functions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6245" y="71347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90598" y="73052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86272" y="4791839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682286" y="1775982"/>
            <a:ext cx="6494914" cy="289440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/>
              <a:t>create function </a:t>
            </a:r>
            <a:r>
              <a:rPr lang="en-US" sz="1600" i="1" dirty="0"/>
              <a:t>instructors of </a:t>
            </a:r>
            <a:r>
              <a:rPr lang="en-US" sz="1600" dirty="0"/>
              <a:t>(</a:t>
            </a:r>
            <a:r>
              <a:rPr lang="en-US" sz="1600" i="1" dirty="0" err="1" smtClean="0"/>
              <a:t>dept_name</a:t>
            </a:r>
            <a:r>
              <a:rPr lang="en-US" sz="1600" i="1" dirty="0" smtClean="0"/>
              <a:t> </a:t>
            </a:r>
            <a:r>
              <a:rPr lang="en-US" sz="1600" b="1" dirty="0" err="1"/>
              <a:t>varchar</a:t>
            </a:r>
            <a:r>
              <a:rPr lang="en-US" sz="1600" dirty="0"/>
              <a:t>(20))</a:t>
            </a:r>
          </a:p>
          <a:p>
            <a:r>
              <a:rPr lang="en-US" sz="1600" b="1" dirty="0" smtClean="0"/>
              <a:t>     returns </a:t>
            </a:r>
            <a:r>
              <a:rPr lang="en-US" sz="1600" b="1" dirty="0"/>
              <a:t>table </a:t>
            </a:r>
            <a:r>
              <a:rPr lang="en-US" sz="1600" dirty="0"/>
              <a:t>(</a:t>
            </a:r>
          </a:p>
          <a:p>
            <a:r>
              <a:rPr lang="en-US" sz="1600" i="1" dirty="0" smtClean="0"/>
              <a:t>	ID </a:t>
            </a:r>
            <a:r>
              <a:rPr lang="en-US" sz="1600" b="1" dirty="0" err="1"/>
              <a:t>varchar</a:t>
            </a:r>
            <a:r>
              <a:rPr lang="en-US" sz="1600" b="1" dirty="0"/>
              <a:t> </a:t>
            </a:r>
            <a:r>
              <a:rPr lang="en-US" sz="1600" dirty="0"/>
              <a:t>(5),</a:t>
            </a:r>
          </a:p>
          <a:p>
            <a:r>
              <a:rPr lang="en-US" sz="1600" i="1" dirty="0" smtClean="0"/>
              <a:t>	name </a:t>
            </a:r>
            <a:r>
              <a:rPr lang="en-US" sz="1600" b="1" dirty="0" err="1"/>
              <a:t>varchar</a:t>
            </a:r>
            <a:r>
              <a:rPr lang="en-US" sz="1600" b="1" dirty="0"/>
              <a:t> </a:t>
            </a:r>
            <a:r>
              <a:rPr lang="en-US" sz="1600" dirty="0"/>
              <a:t>(20),</a:t>
            </a:r>
          </a:p>
          <a:p>
            <a:r>
              <a:rPr lang="en-US" sz="1600" i="1" dirty="0" smtClean="0"/>
              <a:t>	</a:t>
            </a:r>
            <a:r>
              <a:rPr lang="en-US" sz="1600" i="1" dirty="0" err="1" smtClean="0"/>
              <a:t>dept_name</a:t>
            </a:r>
            <a:r>
              <a:rPr lang="en-US" sz="1600" i="1" dirty="0" smtClean="0"/>
              <a:t> </a:t>
            </a:r>
            <a:r>
              <a:rPr lang="en-US" sz="1600" b="1" dirty="0" err="1"/>
              <a:t>varchar</a:t>
            </a:r>
            <a:r>
              <a:rPr lang="en-US" sz="1600" b="1" dirty="0"/>
              <a:t> </a:t>
            </a:r>
            <a:r>
              <a:rPr lang="en-US" sz="1600" dirty="0"/>
              <a:t>(20),</a:t>
            </a:r>
          </a:p>
          <a:p>
            <a:r>
              <a:rPr lang="en-US" sz="1600" i="1" dirty="0" smtClean="0"/>
              <a:t>	salary </a:t>
            </a:r>
            <a:r>
              <a:rPr lang="en-US" sz="1600" b="1" dirty="0"/>
              <a:t>numeric </a:t>
            </a:r>
            <a:r>
              <a:rPr lang="en-US" sz="1600" dirty="0"/>
              <a:t>(8,2))</a:t>
            </a:r>
          </a:p>
          <a:p>
            <a:r>
              <a:rPr lang="en-US" sz="1600" b="1" dirty="0"/>
              <a:t>return table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(</a:t>
            </a:r>
            <a:r>
              <a:rPr lang="en-US" sz="1600" b="1" dirty="0"/>
              <a:t>select </a:t>
            </a:r>
            <a:r>
              <a:rPr lang="en-US" sz="1600" i="1" dirty="0"/>
              <a:t>ID</a:t>
            </a:r>
            <a:r>
              <a:rPr lang="en-US" sz="1600" dirty="0"/>
              <a:t>, </a:t>
            </a:r>
            <a:r>
              <a:rPr lang="en-US" sz="1600" i="1" dirty="0"/>
              <a:t>name</a:t>
            </a:r>
            <a:r>
              <a:rPr lang="en-US" sz="1600" dirty="0"/>
              <a:t>, </a:t>
            </a:r>
            <a:r>
              <a:rPr lang="en-US" sz="1600" i="1" dirty="0" err="1" smtClean="0"/>
              <a:t>dept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name</a:t>
            </a:r>
            <a:r>
              <a:rPr lang="en-US" sz="1600" dirty="0"/>
              <a:t>, </a:t>
            </a:r>
            <a:r>
              <a:rPr lang="en-US" sz="1600" i="1" dirty="0"/>
              <a:t>salary</a:t>
            </a:r>
          </a:p>
          <a:p>
            <a:r>
              <a:rPr lang="en-US" sz="1600" b="1" dirty="0" smtClean="0"/>
              <a:t>     from </a:t>
            </a:r>
            <a:r>
              <a:rPr lang="en-US" sz="1600" i="1" dirty="0"/>
              <a:t>instructor</a:t>
            </a:r>
          </a:p>
          <a:p>
            <a:r>
              <a:rPr lang="en-US" sz="1600" b="1" dirty="0" smtClean="0"/>
              <a:t>     where </a:t>
            </a:r>
            <a:r>
              <a:rPr lang="en-US" sz="1600" i="1" dirty="0" err="1" smtClean="0"/>
              <a:t>instructor</a:t>
            </a:r>
            <a:r>
              <a:rPr lang="en-US" sz="1600" dirty="0" err="1" smtClean="0"/>
              <a:t>.</a:t>
            </a:r>
            <a:r>
              <a:rPr lang="en-US" sz="1600" i="1" dirty="0" err="1" smtClean="0"/>
              <a:t>dept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name</a:t>
            </a:r>
            <a:r>
              <a:rPr lang="en-US" sz="1600" i="1" dirty="0" smtClean="0"/>
              <a:t> </a:t>
            </a:r>
            <a:r>
              <a:rPr lang="en-US" sz="1600" dirty="0"/>
              <a:t>= </a:t>
            </a:r>
            <a:r>
              <a:rPr lang="en-US" sz="1600" i="1" dirty="0"/>
              <a:t>instructor </a:t>
            </a:r>
            <a:r>
              <a:rPr lang="en-US" sz="1600" i="1" dirty="0" err="1" smtClean="0"/>
              <a:t>of.dept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name</a:t>
            </a:r>
            <a:r>
              <a:rPr lang="en-US" sz="1600" dirty="0"/>
              <a:t>);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6272" y="4853507"/>
            <a:ext cx="10998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SQL standard supports functions that can return tables as </a:t>
            </a:r>
            <a:r>
              <a:rPr lang="en-US" dirty="0" smtClean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function </a:t>
            </a:r>
            <a:r>
              <a:rPr lang="en-US" b="1" dirty="0" smtClean="0"/>
              <a:t>return all accounts owned by a given customer</a:t>
            </a:r>
          </a:p>
          <a:p>
            <a:r>
              <a:rPr lang="en-US" dirty="0" smtClean="0"/>
              <a:t>	Note </a:t>
            </a:r>
            <a:r>
              <a:rPr lang="en-US" dirty="0"/>
              <a:t>that the function’s parameter is referenced by prefixing it with </a:t>
            </a:r>
            <a:r>
              <a:rPr lang="en-US" dirty="0" smtClean="0"/>
              <a:t>the name </a:t>
            </a:r>
            <a:r>
              <a:rPr lang="en-US" dirty="0"/>
              <a:t>of the function </a:t>
            </a:r>
            <a:r>
              <a:rPr lang="en-US" dirty="0" smtClean="0"/>
              <a:t>                         	(</a:t>
            </a:r>
            <a:r>
              <a:rPr lang="en-US" i="1" dirty="0"/>
              <a:t>instructor </a:t>
            </a:r>
            <a:r>
              <a:rPr lang="en-US" i="1" dirty="0" err="1"/>
              <a:t>of.dept</a:t>
            </a:r>
            <a:r>
              <a:rPr lang="en-US" i="1" dirty="0"/>
              <a:t> name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however, table-valued functions can be thought of as </a:t>
            </a:r>
            <a:r>
              <a:rPr lang="en-US" b="1" dirty="0" smtClean="0"/>
              <a:t>parameterized views </a:t>
            </a:r>
            <a:r>
              <a:rPr lang="en-US" dirty="0"/>
              <a:t>that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generalize </a:t>
            </a:r>
            <a:r>
              <a:rPr lang="en-US" dirty="0"/>
              <a:t>the regular notion of views by allowing parameters.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6957350" y="3065136"/>
            <a:ext cx="733248" cy="3278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6"/>
          <p:cNvSpPr/>
          <p:nvPr/>
        </p:nvSpPr>
        <p:spPr>
          <a:xfrm>
            <a:off x="7892161" y="2899692"/>
            <a:ext cx="3777015" cy="646986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/>
              <a:t>select </a:t>
            </a:r>
            <a:r>
              <a:rPr lang="en-US" sz="1600" dirty="0"/>
              <a:t>*</a:t>
            </a:r>
          </a:p>
          <a:p>
            <a:r>
              <a:rPr lang="en-US" sz="1600" b="1" dirty="0"/>
              <a:t>from table</a:t>
            </a:r>
            <a:r>
              <a:rPr lang="en-US" sz="1600" dirty="0"/>
              <a:t>(</a:t>
            </a:r>
            <a:r>
              <a:rPr lang="en-US" sz="1600" i="1" dirty="0"/>
              <a:t>instructor of </a:t>
            </a:r>
            <a:r>
              <a:rPr lang="en-US" sz="1600" dirty="0"/>
              <a:t>(’Finance’));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39351" y="1397190"/>
            <a:ext cx="31520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Define a table 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2220" y="1489878"/>
            <a:ext cx="3872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Calling a function within a query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680470" y="2243918"/>
            <a:ext cx="2489366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42686" y="3462616"/>
            <a:ext cx="2489366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SQL Table Functions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6245" y="71347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90598" y="73052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86272" y="4770899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769292" y="1528641"/>
            <a:ext cx="6494914" cy="289440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/>
              <a:t>create function </a:t>
            </a:r>
            <a:r>
              <a:rPr lang="en-US" sz="1600" i="1" dirty="0"/>
              <a:t>instructors of </a:t>
            </a:r>
            <a:r>
              <a:rPr lang="en-US" sz="1600" dirty="0"/>
              <a:t>(</a:t>
            </a:r>
            <a:r>
              <a:rPr lang="en-US" sz="1600" i="1" dirty="0" err="1" smtClean="0"/>
              <a:t>dept_name</a:t>
            </a:r>
            <a:r>
              <a:rPr lang="en-US" sz="1600" i="1" dirty="0" smtClean="0"/>
              <a:t> </a:t>
            </a:r>
            <a:r>
              <a:rPr lang="en-US" sz="1600" b="1" dirty="0" err="1"/>
              <a:t>varchar</a:t>
            </a:r>
            <a:r>
              <a:rPr lang="en-US" sz="1600" dirty="0"/>
              <a:t>(20))</a:t>
            </a:r>
          </a:p>
          <a:p>
            <a:r>
              <a:rPr lang="en-US" sz="1600" b="1" dirty="0" smtClean="0"/>
              <a:t>     returns </a:t>
            </a:r>
            <a:r>
              <a:rPr lang="en-US" sz="1600" b="1" dirty="0"/>
              <a:t>table </a:t>
            </a:r>
            <a:r>
              <a:rPr lang="en-US" sz="1600" dirty="0"/>
              <a:t>(</a:t>
            </a:r>
          </a:p>
          <a:p>
            <a:r>
              <a:rPr lang="en-US" sz="1600" i="1" dirty="0" smtClean="0"/>
              <a:t>	ID </a:t>
            </a:r>
            <a:r>
              <a:rPr lang="en-US" sz="1600" b="1" dirty="0" err="1"/>
              <a:t>varchar</a:t>
            </a:r>
            <a:r>
              <a:rPr lang="en-US" sz="1600" b="1" dirty="0"/>
              <a:t> </a:t>
            </a:r>
            <a:r>
              <a:rPr lang="en-US" sz="1600" dirty="0"/>
              <a:t>(5),</a:t>
            </a:r>
          </a:p>
          <a:p>
            <a:r>
              <a:rPr lang="en-US" sz="1600" i="1" dirty="0" smtClean="0"/>
              <a:t>	name </a:t>
            </a:r>
            <a:r>
              <a:rPr lang="en-US" sz="1600" b="1" dirty="0" err="1"/>
              <a:t>varchar</a:t>
            </a:r>
            <a:r>
              <a:rPr lang="en-US" sz="1600" b="1" dirty="0"/>
              <a:t> </a:t>
            </a:r>
            <a:r>
              <a:rPr lang="en-US" sz="1600" dirty="0"/>
              <a:t>(20),</a:t>
            </a:r>
          </a:p>
          <a:p>
            <a:r>
              <a:rPr lang="en-US" sz="1600" i="1" dirty="0" smtClean="0"/>
              <a:t>	</a:t>
            </a:r>
            <a:r>
              <a:rPr lang="en-US" sz="1600" i="1" dirty="0" err="1" smtClean="0"/>
              <a:t>dept_name</a:t>
            </a:r>
            <a:r>
              <a:rPr lang="en-US" sz="1600" i="1" dirty="0" smtClean="0"/>
              <a:t> </a:t>
            </a:r>
            <a:r>
              <a:rPr lang="en-US" sz="1600" b="1" dirty="0" err="1"/>
              <a:t>varchar</a:t>
            </a:r>
            <a:r>
              <a:rPr lang="en-US" sz="1600" b="1" dirty="0"/>
              <a:t> </a:t>
            </a:r>
            <a:r>
              <a:rPr lang="en-US" sz="1600" dirty="0"/>
              <a:t>(20),</a:t>
            </a:r>
          </a:p>
          <a:p>
            <a:r>
              <a:rPr lang="en-US" sz="1600" i="1" dirty="0" smtClean="0"/>
              <a:t>	salary </a:t>
            </a:r>
            <a:r>
              <a:rPr lang="en-US" sz="1600" b="1" dirty="0"/>
              <a:t>numeric </a:t>
            </a:r>
            <a:r>
              <a:rPr lang="en-US" sz="1600" dirty="0"/>
              <a:t>(8,2))</a:t>
            </a:r>
          </a:p>
          <a:p>
            <a:r>
              <a:rPr lang="en-US" sz="1600" b="1" dirty="0"/>
              <a:t>return table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(</a:t>
            </a:r>
            <a:r>
              <a:rPr lang="en-US" sz="1600" b="1" dirty="0"/>
              <a:t>select </a:t>
            </a:r>
            <a:r>
              <a:rPr lang="en-US" sz="1600" i="1" dirty="0"/>
              <a:t>ID</a:t>
            </a:r>
            <a:r>
              <a:rPr lang="en-US" sz="1600" dirty="0"/>
              <a:t>, </a:t>
            </a:r>
            <a:r>
              <a:rPr lang="en-US" sz="1600" i="1" dirty="0"/>
              <a:t>name</a:t>
            </a:r>
            <a:r>
              <a:rPr lang="en-US" sz="1600" dirty="0"/>
              <a:t>, </a:t>
            </a:r>
            <a:r>
              <a:rPr lang="en-US" sz="1600" i="1" dirty="0" err="1" smtClean="0"/>
              <a:t>dept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name</a:t>
            </a:r>
            <a:r>
              <a:rPr lang="en-US" sz="1600" dirty="0"/>
              <a:t>, </a:t>
            </a:r>
            <a:r>
              <a:rPr lang="en-US" sz="1600" i="1" dirty="0"/>
              <a:t>salary</a:t>
            </a:r>
          </a:p>
          <a:p>
            <a:r>
              <a:rPr lang="en-US" sz="1600" b="1" dirty="0" smtClean="0"/>
              <a:t>     from </a:t>
            </a:r>
            <a:r>
              <a:rPr lang="en-US" sz="1600" i="1" dirty="0"/>
              <a:t>instructor</a:t>
            </a:r>
          </a:p>
          <a:p>
            <a:r>
              <a:rPr lang="en-US" sz="1600" b="1" dirty="0" smtClean="0"/>
              <a:t>     where </a:t>
            </a:r>
            <a:r>
              <a:rPr lang="en-US" sz="1600" i="1" dirty="0" err="1" smtClean="0"/>
              <a:t>instructor</a:t>
            </a:r>
            <a:r>
              <a:rPr lang="en-US" sz="1600" dirty="0" err="1" smtClean="0"/>
              <a:t>.</a:t>
            </a:r>
            <a:r>
              <a:rPr lang="en-US" sz="1600" i="1" dirty="0" err="1" smtClean="0"/>
              <a:t>dept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name</a:t>
            </a:r>
            <a:r>
              <a:rPr lang="en-US" sz="1600" i="1" dirty="0" smtClean="0"/>
              <a:t> </a:t>
            </a:r>
            <a:r>
              <a:rPr lang="en-US" sz="1600" dirty="0"/>
              <a:t>= </a:t>
            </a:r>
            <a:r>
              <a:rPr lang="en-US" sz="1600" i="1" dirty="0"/>
              <a:t>instructor </a:t>
            </a:r>
            <a:r>
              <a:rPr lang="en-US" sz="1600" i="1" dirty="0" err="1" smtClean="0"/>
              <a:t>of.dept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name</a:t>
            </a:r>
            <a:r>
              <a:rPr lang="en-US" sz="1600" dirty="0"/>
              <a:t>);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767476" y="1996577"/>
            <a:ext cx="2489366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729692" y="3215275"/>
            <a:ext cx="2489366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37" y="4973193"/>
            <a:ext cx="6298519" cy="104134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01240" y="4822979"/>
            <a:ext cx="434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Table Functions </a:t>
            </a:r>
            <a:r>
              <a:rPr lang="en-US" dirty="0" smtClean="0"/>
              <a:t>in </a:t>
            </a:r>
            <a:r>
              <a:rPr lang="en-US" dirty="0" err="1" smtClean="0"/>
              <a:t>Tibero</a:t>
            </a:r>
            <a:r>
              <a:rPr lang="en-US" dirty="0" smtClean="0"/>
              <a:t> can be    created the same way as it is         described in our 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49" y="1836439"/>
            <a:ext cx="3686202" cy="225744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186196" y="2927484"/>
            <a:ext cx="1258028" cy="17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SQL Table Functions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6245" y="71347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90598" y="73052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86272" y="4791839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2699550" y="1610848"/>
            <a:ext cx="6494914" cy="2894409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/>
              <a:t>create function </a:t>
            </a:r>
            <a:r>
              <a:rPr lang="en-US" sz="1600" i="1" dirty="0"/>
              <a:t>instructors of </a:t>
            </a:r>
            <a:r>
              <a:rPr lang="en-US" sz="1600" dirty="0"/>
              <a:t>(</a:t>
            </a:r>
            <a:r>
              <a:rPr lang="en-US" sz="1600" i="1" dirty="0" err="1" smtClean="0"/>
              <a:t>dept_name</a:t>
            </a:r>
            <a:r>
              <a:rPr lang="en-US" sz="1600" i="1" dirty="0" smtClean="0"/>
              <a:t> </a:t>
            </a:r>
            <a:r>
              <a:rPr lang="en-US" sz="1600" b="1" dirty="0" err="1"/>
              <a:t>varchar</a:t>
            </a:r>
            <a:r>
              <a:rPr lang="en-US" sz="1600" dirty="0"/>
              <a:t>(20))</a:t>
            </a:r>
          </a:p>
          <a:p>
            <a:r>
              <a:rPr lang="en-US" sz="1600" b="1" dirty="0" smtClean="0"/>
              <a:t>     returns </a:t>
            </a:r>
            <a:r>
              <a:rPr lang="en-US" sz="1600" b="1" dirty="0"/>
              <a:t>table </a:t>
            </a:r>
            <a:r>
              <a:rPr lang="en-US" sz="1600" dirty="0"/>
              <a:t>(</a:t>
            </a:r>
          </a:p>
          <a:p>
            <a:r>
              <a:rPr lang="en-US" sz="1600" i="1" dirty="0" smtClean="0"/>
              <a:t>	ID </a:t>
            </a:r>
            <a:r>
              <a:rPr lang="en-US" sz="1600" b="1" dirty="0" err="1"/>
              <a:t>varchar</a:t>
            </a:r>
            <a:r>
              <a:rPr lang="en-US" sz="1600" b="1" dirty="0"/>
              <a:t> </a:t>
            </a:r>
            <a:r>
              <a:rPr lang="en-US" sz="1600" dirty="0"/>
              <a:t>(5),</a:t>
            </a:r>
          </a:p>
          <a:p>
            <a:r>
              <a:rPr lang="en-US" sz="1600" i="1" dirty="0" smtClean="0"/>
              <a:t>	name </a:t>
            </a:r>
            <a:r>
              <a:rPr lang="en-US" sz="1600" b="1" dirty="0" err="1"/>
              <a:t>varchar</a:t>
            </a:r>
            <a:r>
              <a:rPr lang="en-US" sz="1600" b="1" dirty="0"/>
              <a:t> </a:t>
            </a:r>
            <a:r>
              <a:rPr lang="en-US" sz="1600" dirty="0"/>
              <a:t>(20),</a:t>
            </a:r>
          </a:p>
          <a:p>
            <a:r>
              <a:rPr lang="en-US" sz="1600" i="1" dirty="0" smtClean="0"/>
              <a:t>	</a:t>
            </a:r>
            <a:r>
              <a:rPr lang="en-US" sz="1600" i="1" dirty="0" err="1" smtClean="0"/>
              <a:t>dept_name</a:t>
            </a:r>
            <a:r>
              <a:rPr lang="en-US" sz="1600" i="1" dirty="0" smtClean="0"/>
              <a:t> </a:t>
            </a:r>
            <a:r>
              <a:rPr lang="en-US" sz="1600" b="1" dirty="0" err="1"/>
              <a:t>varchar</a:t>
            </a:r>
            <a:r>
              <a:rPr lang="en-US" sz="1600" b="1" dirty="0"/>
              <a:t> </a:t>
            </a:r>
            <a:r>
              <a:rPr lang="en-US" sz="1600" dirty="0"/>
              <a:t>(20),</a:t>
            </a:r>
          </a:p>
          <a:p>
            <a:r>
              <a:rPr lang="en-US" sz="1600" i="1" dirty="0" smtClean="0"/>
              <a:t>	salary </a:t>
            </a:r>
            <a:r>
              <a:rPr lang="en-US" sz="1600" b="1" dirty="0"/>
              <a:t>numeric </a:t>
            </a:r>
            <a:r>
              <a:rPr lang="en-US" sz="1600" dirty="0"/>
              <a:t>(8,2))</a:t>
            </a:r>
          </a:p>
          <a:p>
            <a:r>
              <a:rPr lang="en-US" sz="1600" b="1" dirty="0"/>
              <a:t>return table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(</a:t>
            </a:r>
            <a:r>
              <a:rPr lang="en-US" sz="1600" b="1" dirty="0"/>
              <a:t>select </a:t>
            </a:r>
            <a:r>
              <a:rPr lang="en-US" sz="1600" i="1" dirty="0"/>
              <a:t>ID</a:t>
            </a:r>
            <a:r>
              <a:rPr lang="en-US" sz="1600" dirty="0"/>
              <a:t>, </a:t>
            </a:r>
            <a:r>
              <a:rPr lang="en-US" sz="1600" i="1" dirty="0"/>
              <a:t>name</a:t>
            </a:r>
            <a:r>
              <a:rPr lang="en-US" sz="1600" dirty="0"/>
              <a:t>, </a:t>
            </a:r>
            <a:r>
              <a:rPr lang="en-US" sz="1600" i="1" dirty="0" err="1" smtClean="0"/>
              <a:t>dept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name</a:t>
            </a:r>
            <a:r>
              <a:rPr lang="en-US" sz="1600" dirty="0"/>
              <a:t>, </a:t>
            </a:r>
            <a:r>
              <a:rPr lang="en-US" sz="1600" i="1" dirty="0"/>
              <a:t>salary</a:t>
            </a:r>
          </a:p>
          <a:p>
            <a:r>
              <a:rPr lang="en-US" sz="1600" b="1" dirty="0" smtClean="0"/>
              <a:t>     from </a:t>
            </a:r>
            <a:r>
              <a:rPr lang="en-US" sz="1600" i="1" dirty="0"/>
              <a:t>instructor</a:t>
            </a:r>
          </a:p>
          <a:p>
            <a:r>
              <a:rPr lang="en-US" sz="1600" b="1" dirty="0" smtClean="0"/>
              <a:t>     where </a:t>
            </a:r>
            <a:r>
              <a:rPr lang="en-US" sz="1600" i="1" dirty="0" err="1" smtClean="0"/>
              <a:t>instructor</a:t>
            </a:r>
            <a:r>
              <a:rPr lang="en-US" sz="1600" dirty="0" err="1" smtClean="0"/>
              <a:t>.</a:t>
            </a:r>
            <a:r>
              <a:rPr lang="en-US" sz="1600" i="1" dirty="0" err="1" smtClean="0"/>
              <a:t>dept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name</a:t>
            </a:r>
            <a:r>
              <a:rPr lang="en-US" sz="1600" i="1" dirty="0" smtClean="0"/>
              <a:t> </a:t>
            </a:r>
            <a:r>
              <a:rPr lang="en-US" sz="1600" dirty="0"/>
              <a:t>= </a:t>
            </a:r>
            <a:r>
              <a:rPr lang="en-US" sz="1600" i="1" dirty="0"/>
              <a:t>instructor </a:t>
            </a:r>
            <a:r>
              <a:rPr lang="en-US" sz="1600" i="1" dirty="0" err="1" smtClean="0"/>
              <a:t>of.dept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name</a:t>
            </a:r>
            <a:r>
              <a:rPr lang="en-US" sz="1600" dirty="0"/>
              <a:t>);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697734" y="2078784"/>
            <a:ext cx="2489366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659950" y="3297482"/>
            <a:ext cx="2489366" cy="17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3" y="4952488"/>
            <a:ext cx="6453297" cy="7938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01240" y="4822979"/>
            <a:ext cx="434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 when try to use a function </a:t>
            </a:r>
            <a:r>
              <a:rPr lang="en-US" dirty="0"/>
              <a:t>in a </a:t>
            </a:r>
            <a:r>
              <a:rPr lang="en-US" dirty="0" smtClean="0"/>
              <a:t>query </a:t>
            </a:r>
            <a:r>
              <a:rPr lang="en-US" dirty="0" err="1" smtClean="0"/>
              <a:t>Tibero</a:t>
            </a:r>
            <a:r>
              <a:rPr lang="en-US" dirty="0" smtClean="0"/>
              <a:t> returns us an error </a:t>
            </a:r>
          </a:p>
        </p:txBody>
      </p:sp>
      <p:pic>
        <p:nvPicPr>
          <p:cNvPr id="18" name="Picture 2" descr="https://valleytechnologies.net/wp-content/uploads/2015/07/err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06" y="5559318"/>
            <a:ext cx="986185" cy="98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SQL Procedures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46096" y="688483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10649" y="700328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7911" y="4628761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6"/>
          <p:cNvSpPr/>
          <p:nvPr/>
        </p:nvSpPr>
        <p:spPr>
          <a:xfrm>
            <a:off x="475864" y="2239455"/>
            <a:ext cx="6947421" cy="200906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/>
              <a:t>create procedure </a:t>
            </a:r>
            <a:r>
              <a:rPr lang="en-US" sz="1600" b="1" dirty="0" err="1"/>
              <a:t>dept_count_proc</a:t>
            </a:r>
            <a:r>
              <a:rPr lang="en-US" sz="1600" b="1" dirty="0"/>
              <a:t>(in </a:t>
            </a:r>
            <a:r>
              <a:rPr lang="en-US" sz="1600" b="1" dirty="0" err="1"/>
              <a:t>dept_name</a:t>
            </a:r>
            <a:r>
              <a:rPr lang="en-US" sz="1600" b="1" dirty="0"/>
              <a:t> </a:t>
            </a:r>
            <a:r>
              <a:rPr lang="en-US" sz="1600" b="1" dirty="0" err="1"/>
              <a:t>varchar</a:t>
            </a:r>
            <a:r>
              <a:rPr lang="en-US" sz="1600" b="1" dirty="0"/>
              <a:t>(20),</a:t>
            </a:r>
          </a:p>
          <a:p>
            <a:r>
              <a:rPr lang="en-US" sz="1600" b="1" dirty="0" smtClean="0"/>
              <a:t>				out </a:t>
            </a:r>
            <a:r>
              <a:rPr lang="en-US" sz="1600" b="1" dirty="0" err="1"/>
              <a:t>d_count</a:t>
            </a:r>
            <a:r>
              <a:rPr lang="en-US" sz="1600" b="1" dirty="0"/>
              <a:t> integer)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begin</a:t>
            </a:r>
            <a:endParaRPr lang="en-US" sz="1600" b="1" dirty="0"/>
          </a:p>
          <a:p>
            <a:r>
              <a:rPr lang="en-US" sz="1600" b="1" dirty="0" smtClean="0"/>
              <a:t>	select </a:t>
            </a:r>
            <a:r>
              <a:rPr lang="en-US" sz="1600" b="1" dirty="0"/>
              <a:t>count(*) into </a:t>
            </a:r>
            <a:r>
              <a:rPr lang="en-US" sz="1600" b="1" dirty="0" err="1"/>
              <a:t>d_count</a:t>
            </a:r>
            <a:endParaRPr lang="en-US" sz="1600" b="1" dirty="0"/>
          </a:p>
          <a:p>
            <a:r>
              <a:rPr lang="en-US" sz="1600" b="1" dirty="0" smtClean="0"/>
              <a:t>	from </a:t>
            </a:r>
            <a:r>
              <a:rPr lang="en-US" sz="1600" b="1" dirty="0"/>
              <a:t>instructor</a:t>
            </a:r>
          </a:p>
          <a:p>
            <a:r>
              <a:rPr lang="en-US" sz="1600" b="1" dirty="0" smtClean="0"/>
              <a:t>	where </a:t>
            </a:r>
            <a:r>
              <a:rPr lang="en-US" sz="1600" b="1" dirty="0" err="1"/>
              <a:t>instructor.dept_name</a:t>
            </a:r>
            <a:r>
              <a:rPr lang="en-US" sz="1600" b="1" dirty="0"/>
              <a:t>= </a:t>
            </a:r>
            <a:r>
              <a:rPr lang="en-US" sz="1600" b="1" dirty="0" err="1"/>
              <a:t>dept_count_proc.dept_name</a:t>
            </a:r>
            <a:endParaRPr lang="en-US" sz="1600" b="1" dirty="0"/>
          </a:p>
          <a:p>
            <a:r>
              <a:rPr lang="en-US" sz="1600" b="1" dirty="0" smtClean="0"/>
              <a:t>    end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394" y="4827698"/>
            <a:ext cx="10998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allows the definition of </a:t>
            </a:r>
            <a:r>
              <a:rPr lang="en-US" dirty="0" smtClean="0"/>
              <a:t>procedures.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efining </a:t>
            </a:r>
            <a:r>
              <a:rPr lang="en-US" dirty="0"/>
              <a:t>them as stored procedures in the database </a:t>
            </a:r>
            <a:r>
              <a:rPr lang="en-US" dirty="0" smtClean="0"/>
              <a:t>has several advantages:</a:t>
            </a:r>
          </a:p>
          <a:p>
            <a:r>
              <a:rPr lang="en-US" dirty="0"/>
              <a:t>	-</a:t>
            </a:r>
            <a:r>
              <a:rPr lang="en-US" dirty="0" smtClean="0"/>
              <a:t> Allows </a:t>
            </a:r>
            <a:r>
              <a:rPr lang="en-US" b="1" dirty="0" smtClean="0"/>
              <a:t>multiple applications </a:t>
            </a:r>
            <a:r>
              <a:rPr lang="en-US" dirty="0" smtClean="0"/>
              <a:t>to </a:t>
            </a:r>
            <a:r>
              <a:rPr lang="en-US" dirty="0"/>
              <a:t>access the </a:t>
            </a:r>
            <a:r>
              <a:rPr lang="en-US" dirty="0" smtClean="0"/>
              <a:t>procedures</a:t>
            </a:r>
          </a:p>
          <a:p>
            <a:r>
              <a:rPr lang="en-US" dirty="0"/>
              <a:t>	-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a </a:t>
            </a:r>
            <a:r>
              <a:rPr lang="en-US" b="1" dirty="0"/>
              <a:t>single point of </a:t>
            </a:r>
            <a:r>
              <a:rPr lang="en-US" b="1" dirty="0" smtClean="0"/>
              <a:t>change, without changing </a:t>
            </a:r>
            <a:r>
              <a:rPr lang="en-US" b="1" dirty="0"/>
              <a:t>other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parts </a:t>
            </a:r>
            <a:r>
              <a:rPr lang="en-US" b="1" dirty="0"/>
              <a:t>of the </a:t>
            </a:r>
            <a:r>
              <a:rPr lang="en-US" b="1" dirty="0" smtClean="0"/>
              <a:t>application</a:t>
            </a:r>
            <a:r>
              <a:rPr lang="en-US" dirty="0" smtClean="0"/>
              <a:t>. </a:t>
            </a:r>
            <a:r>
              <a:rPr lang="en-US" dirty="0"/>
              <a:t>Application code can then </a:t>
            </a:r>
            <a:r>
              <a:rPr lang="en-US" b="1" dirty="0"/>
              <a:t>call the stored</a:t>
            </a:r>
          </a:p>
          <a:p>
            <a:r>
              <a:rPr lang="en-US" b="1" dirty="0" smtClean="0"/>
              <a:t>             procedures</a:t>
            </a:r>
            <a:r>
              <a:rPr lang="en-US" b="1" dirty="0"/>
              <a:t>,</a:t>
            </a:r>
            <a:r>
              <a:rPr lang="en-US" dirty="0"/>
              <a:t> instead of directly updating database relations.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03352" y="2978153"/>
            <a:ext cx="733248" cy="3278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ounded Rectangle 6"/>
          <p:cNvSpPr/>
          <p:nvPr/>
        </p:nvSpPr>
        <p:spPr>
          <a:xfrm>
            <a:off x="7812220" y="2818562"/>
            <a:ext cx="3961260" cy="646986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/>
              <a:t>declare </a:t>
            </a:r>
            <a:r>
              <a:rPr lang="en-US" sz="1600" i="1" dirty="0" err="1" smtClean="0"/>
              <a:t>d_count</a:t>
            </a:r>
            <a:r>
              <a:rPr lang="en-US" sz="1600" i="1" dirty="0" smtClean="0"/>
              <a:t> </a:t>
            </a:r>
            <a:r>
              <a:rPr lang="en-US" sz="1600" b="1" dirty="0"/>
              <a:t>integer</a:t>
            </a:r>
            <a:r>
              <a:rPr lang="en-US" sz="1600" dirty="0"/>
              <a:t>;</a:t>
            </a:r>
          </a:p>
          <a:p>
            <a:r>
              <a:rPr lang="en-US" sz="1600" b="1" dirty="0"/>
              <a:t>call </a:t>
            </a:r>
            <a:r>
              <a:rPr lang="en-US" sz="1600" i="1" dirty="0" err="1" smtClean="0"/>
              <a:t>dept_count</a:t>
            </a:r>
            <a:r>
              <a:rPr lang="en-US" sz="1600" i="1" dirty="0" err="1"/>
              <a:t>_</a:t>
            </a:r>
            <a:r>
              <a:rPr lang="en-US" sz="1600" i="1" dirty="0" err="1" smtClean="0"/>
              <a:t>proc</a:t>
            </a:r>
            <a:r>
              <a:rPr lang="en-US" sz="1600" dirty="0"/>
              <a:t>(’Physics’, </a:t>
            </a:r>
            <a:r>
              <a:rPr lang="en-US" sz="1600" i="1" dirty="0" err="1" smtClean="0"/>
              <a:t>d_count</a:t>
            </a:r>
            <a:r>
              <a:rPr lang="en-US" sz="1600" dirty="0"/>
              <a:t>);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8025" y="1489878"/>
            <a:ext cx="20496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Create procedure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2220" y="1489878"/>
            <a:ext cx="38727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Calling a statement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6"/>
          <p:cNvSpPr/>
          <p:nvPr/>
        </p:nvSpPr>
        <p:spPr>
          <a:xfrm>
            <a:off x="342900" y="1590635"/>
            <a:ext cx="5755041" cy="2553891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600" b="1" dirty="0" smtClean="0"/>
              <a:t>create </a:t>
            </a:r>
            <a:r>
              <a:rPr lang="en-US" sz="1600" b="1" dirty="0"/>
              <a:t>function </a:t>
            </a:r>
            <a:r>
              <a:rPr lang="en-US" sz="1600" b="1" dirty="0" err="1"/>
              <a:t>dept_count</a:t>
            </a:r>
            <a:r>
              <a:rPr lang="en-US" sz="1600" b="1" dirty="0"/>
              <a:t>(</a:t>
            </a:r>
            <a:r>
              <a:rPr lang="en-US" sz="1600" b="1" dirty="0" err="1"/>
              <a:t>dept_name</a:t>
            </a:r>
            <a:r>
              <a:rPr lang="en-US" sz="1600" b="1" dirty="0"/>
              <a:t> </a:t>
            </a:r>
            <a:r>
              <a:rPr lang="en-US" sz="1600" b="1" dirty="0" err="1"/>
              <a:t>varchar</a:t>
            </a:r>
            <a:r>
              <a:rPr lang="en-US" sz="1600" b="1" dirty="0"/>
              <a:t>(20))</a:t>
            </a:r>
          </a:p>
          <a:p>
            <a:r>
              <a:rPr lang="en-US" sz="1600" dirty="0" smtClean="0"/>
              <a:t>	returns </a:t>
            </a:r>
            <a:r>
              <a:rPr lang="en-US" sz="1600" b="1" dirty="0"/>
              <a:t>integer</a:t>
            </a:r>
          </a:p>
          <a:p>
            <a:r>
              <a:rPr lang="en-US" sz="1600" b="1" dirty="0" smtClean="0"/>
              <a:t>	begin</a:t>
            </a:r>
            <a:endParaRPr lang="en-US" sz="1600" b="1" dirty="0"/>
          </a:p>
          <a:p>
            <a:r>
              <a:rPr lang="en-US" sz="1600" b="1" dirty="0" smtClean="0"/>
              <a:t>	declare </a:t>
            </a:r>
            <a:r>
              <a:rPr lang="en-US" sz="1600" b="1" dirty="0" err="1"/>
              <a:t>d_count</a:t>
            </a:r>
            <a:r>
              <a:rPr lang="en-US" sz="1600" b="1" dirty="0"/>
              <a:t> integer;</a:t>
            </a:r>
          </a:p>
          <a:p>
            <a:r>
              <a:rPr lang="en-US" sz="1600" b="1" dirty="0" smtClean="0"/>
              <a:t>	      select </a:t>
            </a:r>
            <a:r>
              <a:rPr lang="en-US" sz="1600" b="1" dirty="0"/>
              <a:t>count(*) into </a:t>
            </a:r>
            <a:r>
              <a:rPr lang="en-US" sz="1600" b="1" dirty="0" err="1"/>
              <a:t>d_count</a:t>
            </a:r>
            <a:endParaRPr lang="en-US" sz="1600" b="1" dirty="0"/>
          </a:p>
          <a:p>
            <a:pPr lvl="3"/>
            <a:r>
              <a:rPr lang="en-US" sz="1600" b="1" dirty="0"/>
              <a:t>from instructor</a:t>
            </a:r>
          </a:p>
          <a:p>
            <a:r>
              <a:rPr lang="en-US" sz="1600" b="1" dirty="0" smtClean="0"/>
              <a:t>	      where </a:t>
            </a:r>
            <a:r>
              <a:rPr lang="en-US" sz="1600" b="1" dirty="0" err="1"/>
              <a:t>instructor.dept_name</a:t>
            </a:r>
            <a:r>
              <a:rPr lang="en-US" sz="1600" b="1" dirty="0"/>
              <a:t>= </a:t>
            </a:r>
            <a:r>
              <a:rPr lang="en-US" sz="1600" b="1" dirty="0" err="1"/>
              <a:t>dept_name</a:t>
            </a:r>
            <a:endParaRPr lang="en-US" sz="1600" b="1" dirty="0"/>
          </a:p>
          <a:p>
            <a:r>
              <a:rPr lang="en-US" sz="1600" b="1" dirty="0" smtClean="0"/>
              <a:t>	return </a:t>
            </a:r>
            <a:r>
              <a:rPr lang="en-US" sz="1600" b="1" dirty="0" err="1"/>
              <a:t>d_count</a:t>
            </a:r>
            <a:r>
              <a:rPr lang="en-US" sz="1600" b="1" dirty="0"/>
              <a:t>;</a:t>
            </a:r>
          </a:p>
          <a:p>
            <a:r>
              <a:rPr lang="en-US" sz="1600" b="1" dirty="0" smtClean="0"/>
              <a:t>	end</a:t>
            </a:r>
            <a:endParaRPr lang="en-US" altLang="ko-KR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2900" y="317500"/>
            <a:ext cx="11506200" cy="6290333"/>
          </a:xfrm>
          <a:prstGeom prst="rect">
            <a:avLst/>
          </a:prstGeom>
          <a:noFill/>
          <a:ln w="25400">
            <a:solidFill>
              <a:srgbClr val="051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2900" y="746915"/>
            <a:ext cx="11526296" cy="590192"/>
          </a:xfrm>
          <a:prstGeom prst="rect">
            <a:avLst/>
          </a:prstGeom>
          <a:solidFill>
            <a:srgbClr val="051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21840" y="745912"/>
            <a:ext cx="9186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SQL Procedures</a:t>
            </a:r>
            <a:endParaRPr lang="ko-KR" altLang="en-US" sz="3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6245" y="71347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90598" y="730522"/>
            <a:ext cx="926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2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endParaRPr lang="ko-KR" altLang="en-US" sz="72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86272" y="4791839"/>
            <a:ext cx="10998679" cy="0"/>
          </a:xfrm>
          <a:prstGeom prst="line">
            <a:avLst/>
          </a:prstGeom>
          <a:ln w="889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6271" y="4970612"/>
            <a:ext cx="10998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 err="1" smtClean="0"/>
              <a:t>dept</a:t>
            </a:r>
            <a:r>
              <a:rPr lang="en-US" i="1" dirty="0" err="1"/>
              <a:t>_</a:t>
            </a:r>
            <a:r>
              <a:rPr lang="en-US" i="1" dirty="0" err="1" smtClean="0"/>
              <a:t>count</a:t>
            </a:r>
            <a:r>
              <a:rPr lang="en-US" i="1" dirty="0" smtClean="0"/>
              <a:t> </a:t>
            </a:r>
            <a:r>
              <a:rPr lang="en-US" dirty="0"/>
              <a:t>function could instead be </a:t>
            </a:r>
            <a:r>
              <a:rPr lang="en-US" dirty="0" smtClean="0"/>
              <a:t>written as </a:t>
            </a:r>
            <a:r>
              <a:rPr lang="en-US" dirty="0"/>
              <a:t>a </a:t>
            </a:r>
            <a:r>
              <a:rPr lang="en-US" dirty="0" smtClean="0"/>
              <a:t>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permits more than one procedure of the same name, so long as the number</a:t>
            </a:r>
          </a:p>
          <a:p>
            <a:r>
              <a:rPr lang="en-US" dirty="0" smtClean="0"/>
              <a:t>   of </a:t>
            </a:r>
            <a:r>
              <a:rPr lang="en-US" dirty="0"/>
              <a:t>arguments of the procedures with the same name is different.</a:t>
            </a:r>
            <a:endParaRPr lang="en-US" dirty="0" smtClean="0"/>
          </a:p>
        </p:txBody>
      </p:sp>
      <p:sp>
        <p:nvSpPr>
          <p:cNvPr id="23" name="Rounded Rectangle 6"/>
          <p:cNvSpPr/>
          <p:nvPr/>
        </p:nvSpPr>
        <p:spPr>
          <a:xfrm>
            <a:off x="6466114" y="1638935"/>
            <a:ext cx="5218837" cy="2247424"/>
          </a:xfrm>
          <a:prstGeom prst="round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1400" b="1" dirty="0"/>
              <a:t>create procedure </a:t>
            </a:r>
            <a:r>
              <a:rPr lang="en-US" sz="1400" b="1" dirty="0" err="1"/>
              <a:t>dept_count_proc</a:t>
            </a:r>
            <a:r>
              <a:rPr lang="en-US" sz="1400" b="1" dirty="0"/>
              <a:t>(in </a:t>
            </a:r>
            <a:r>
              <a:rPr lang="en-US" sz="1400" b="1" dirty="0" err="1"/>
              <a:t>dept_name</a:t>
            </a:r>
            <a:r>
              <a:rPr lang="en-US" sz="1400" b="1" dirty="0"/>
              <a:t> </a:t>
            </a:r>
            <a:r>
              <a:rPr lang="en-US" sz="1400" b="1" dirty="0" err="1"/>
              <a:t>varchar</a:t>
            </a:r>
            <a:r>
              <a:rPr lang="en-US" sz="1400" b="1" dirty="0"/>
              <a:t>(20),</a:t>
            </a:r>
          </a:p>
          <a:p>
            <a:r>
              <a:rPr lang="en-US" sz="1400" b="1" dirty="0"/>
              <a:t>	</a:t>
            </a:r>
            <a:r>
              <a:rPr lang="en-US" sz="1400" b="1" dirty="0" smtClean="0"/>
              <a:t>                     out </a:t>
            </a:r>
            <a:r>
              <a:rPr lang="en-US" sz="1400" b="1" dirty="0" err="1"/>
              <a:t>d_count</a:t>
            </a:r>
            <a:r>
              <a:rPr lang="en-US" sz="1400" b="1" dirty="0"/>
              <a:t> integer)</a:t>
            </a:r>
          </a:p>
          <a:p>
            <a:r>
              <a:rPr lang="en-US" sz="1400" b="1" dirty="0"/>
              <a:t>     begin</a:t>
            </a:r>
          </a:p>
          <a:p>
            <a:r>
              <a:rPr lang="en-US" sz="1400" b="1" dirty="0"/>
              <a:t>	select count(*) into </a:t>
            </a:r>
            <a:r>
              <a:rPr lang="en-US" sz="1400" b="1" dirty="0" err="1"/>
              <a:t>d_count</a:t>
            </a:r>
            <a:endParaRPr lang="en-US" sz="1400" b="1" dirty="0"/>
          </a:p>
          <a:p>
            <a:r>
              <a:rPr lang="en-US" sz="1400" b="1" dirty="0"/>
              <a:t>	from instructor</a:t>
            </a:r>
          </a:p>
          <a:p>
            <a:r>
              <a:rPr lang="en-US" sz="1400" b="1" dirty="0" smtClean="0"/>
              <a:t>               where </a:t>
            </a:r>
            <a:r>
              <a:rPr lang="en-US" sz="1400" b="1" dirty="0" err="1"/>
              <a:t>instructor.dept_name</a:t>
            </a:r>
            <a:r>
              <a:rPr lang="en-US" sz="1400" b="1" dirty="0"/>
              <a:t>= </a:t>
            </a:r>
            <a:endParaRPr lang="en-US" sz="1400" b="1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                            </a:t>
            </a:r>
            <a:r>
              <a:rPr lang="en-US" sz="1400" b="1" dirty="0" err="1" smtClean="0"/>
              <a:t>dept_count_proc.dept_name</a:t>
            </a:r>
            <a:endParaRPr lang="en-US" sz="1400" b="1" dirty="0"/>
          </a:p>
          <a:p>
            <a:r>
              <a:rPr lang="en-US" sz="1400" b="1" dirty="0"/>
              <a:t>    end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Equal 1"/>
          <p:cNvSpPr/>
          <p:nvPr/>
        </p:nvSpPr>
        <p:spPr>
          <a:xfrm>
            <a:off x="5611173" y="2395722"/>
            <a:ext cx="1381584" cy="73385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2097</Words>
  <Application>Microsoft Office PowerPoint</Application>
  <PresentationFormat>와이드스크린</PresentationFormat>
  <Paragraphs>500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Yoon 윤고딕 550_TT</vt:lpstr>
      <vt:lpstr>Consolas</vt:lpstr>
      <vt:lpstr>나눔고딕</vt:lpstr>
      <vt:lpstr>Yoon 윤고딕 520_TT</vt:lpstr>
      <vt:lpstr>조선일보명조</vt:lpstr>
      <vt:lpstr>나눔손글씨 펜</vt:lpstr>
      <vt:lpstr>맑은 고딕</vt:lpstr>
      <vt:lpstr>Arial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Beomsu Kim;Julian</dc:creator>
  <cp:lastModifiedBy>정현호</cp:lastModifiedBy>
  <cp:revision>230</cp:revision>
  <dcterms:created xsi:type="dcterms:W3CDTF">2016-03-23T06:56:47Z</dcterms:created>
  <dcterms:modified xsi:type="dcterms:W3CDTF">2016-05-05T11:27:58Z</dcterms:modified>
</cp:coreProperties>
</file>