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2" r:id="rId3"/>
    <p:sldId id="257" r:id="rId4"/>
    <p:sldId id="258" r:id="rId5"/>
    <p:sldId id="263" r:id="rId6"/>
    <p:sldId id="259" r:id="rId7"/>
    <p:sldId id="264" r:id="rId8"/>
    <p:sldId id="265" r:id="rId9"/>
    <p:sldId id="266" r:id="rId10"/>
    <p:sldId id="267" r:id="rId11"/>
    <p:sldId id="268"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3FF"/>
    <a:srgbClr val="B715FF"/>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1160EA64-D806-43AC-9DF2-F8C432F32B4C}" type="datetimeFigureOut">
              <a:rPr lang="en-US" dirty="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4F7D4976-E339-4826-83B7-FBD03F55ECF8}" type="datetimeFigureOut">
              <a:rPr lang="en-US" dirty="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D1BE4249-C0D0-4B06-8692-E8BB871AF643}" type="datetimeFigureOut">
              <a:rPr lang="en-US" dirty="0"/>
              <a:t>1/18/2021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1/18/2021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1/18/2021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05F2E9-B004-4F5E-A274-C32CA88A0AAE}"/>
              </a:ext>
            </a:extLst>
          </p:cNvPr>
          <p:cNvSpPr>
            <a:spLocks noGrp="1"/>
          </p:cNvSpPr>
          <p:nvPr>
            <p:ph type="ctrTitle"/>
          </p:nvPr>
        </p:nvSpPr>
        <p:spPr>
          <a:xfrm>
            <a:off x="1600200" y="602333"/>
            <a:ext cx="8991600" cy="1645920"/>
          </a:xfrm>
        </p:spPr>
        <p:txBody>
          <a:bodyPr/>
          <a:lstStyle/>
          <a:p>
            <a:r>
              <a:rPr lang="zh-TW" altLang="en-US" dirty="0"/>
              <a:t>網頁程式期末專案</a:t>
            </a:r>
            <a:r>
              <a:rPr lang="en-US" altLang="zh-TW" dirty="0"/>
              <a:t>:</a:t>
            </a:r>
            <a:br>
              <a:rPr lang="en-US" altLang="zh-TW" dirty="0"/>
            </a:br>
            <a:r>
              <a:rPr lang="ja-JP" altLang="en-US" dirty="0"/>
              <a:t>アニメイプル</a:t>
            </a:r>
            <a:endParaRPr lang="zh-TW" altLang="en-US" dirty="0"/>
          </a:p>
        </p:txBody>
      </p:sp>
      <p:sp>
        <p:nvSpPr>
          <p:cNvPr id="3" name="副標題 2">
            <a:extLst>
              <a:ext uri="{FF2B5EF4-FFF2-40B4-BE49-F238E27FC236}">
                <a16:creationId xmlns:a16="http://schemas.microsoft.com/office/drawing/2014/main" id="{760C6E26-11E7-4F3D-9AF9-EDCB563C0C28}"/>
              </a:ext>
            </a:extLst>
          </p:cNvPr>
          <p:cNvSpPr>
            <a:spLocks noGrp="1"/>
          </p:cNvSpPr>
          <p:nvPr>
            <p:ph type="subTitle" idx="1"/>
          </p:nvPr>
        </p:nvSpPr>
        <p:spPr>
          <a:xfrm>
            <a:off x="2588662" y="3535799"/>
            <a:ext cx="6801612" cy="1239894"/>
          </a:xfrm>
        </p:spPr>
        <p:txBody>
          <a:bodyPr>
            <a:normAutofit/>
          </a:bodyPr>
          <a:lstStyle/>
          <a:p>
            <a:r>
              <a:rPr lang="en-US" altLang="ja-JP" sz="2400" dirty="0"/>
              <a:t>00857148</a:t>
            </a:r>
            <a:r>
              <a:rPr lang="en-US" altLang="zh-TW" sz="2400" dirty="0"/>
              <a:t>-</a:t>
            </a:r>
            <a:r>
              <a:rPr lang="zh-TW" altLang="en-US" sz="2400" dirty="0"/>
              <a:t>范文碩</a:t>
            </a:r>
            <a:endParaRPr lang="en-US" altLang="zh-TW" sz="2400" dirty="0"/>
          </a:p>
          <a:p>
            <a:r>
              <a:rPr lang="en-US" altLang="zh-TW" sz="2400" dirty="0"/>
              <a:t>00857128-</a:t>
            </a:r>
            <a:r>
              <a:rPr lang="zh-TW" altLang="en-US" sz="2400" dirty="0"/>
              <a:t>俞浩君</a:t>
            </a:r>
          </a:p>
        </p:txBody>
      </p:sp>
    </p:spTree>
    <p:extLst>
      <p:ext uri="{BB962C8B-B14F-4D97-AF65-F5344CB8AC3E}">
        <p14:creationId xmlns:p14="http://schemas.microsoft.com/office/powerpoint/2010/main" val="4037666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21EE42-87F5-40F5-A4E3-EB20604B019E}"/>
              </a:ext>
            </a:extLst>
          </p:cNvPr>
          <p:cNvSpPr>
            <a:spLocks noGrp="1"/>
          </p:cNvSpPr>
          <p:nvPr>
            <p:ph type="title"/>
          </p:nvPr>
        </p:nvSpPr>
        <p:spPr>
          <a:xfrm>
            <a:off x="2231136" y="41414"/>
            <a:ext cx="7729728" cy="1188720"/>
          </a:xfrm>
        </p:spPr>
        <p:txBody>
          <a:bodyPr/>
          <a:lstStyle/>
          <a:p>
            <a:r>
              <a:rPr lang="zh-TW" altLang="en-US" dirty="0"/>
              <a:t>實際製作流程</a:t>
            </a:r>
            <a:r>
              <a:rPr lang="en-US" altLang="zh-TW" dirty="0"/>
              <a:t>(</a:t>
            </a:r>
            <a:r>
              <a:rPr lang="zh-TW" altLang="en-US" dirty="0"/>
              <a:t>預處理</a:t>
            </a:r>
            <a:r>
              <a:rPr lang="en-US" altLang="zh-TW" dirty="0"/>
              <a:t>)</a:t>
            </a:r>
            <a:endParaRPr lang="zh-TW" altLang="en-US" dirty="0"/>
          </a:p>
        </p:txBody>
      </p:sp>
      <p:sp>
        <p:nvSpPr>
          <p:cNvPr id="6" name="矩形: 圓角 5">
            <a:extLst>
              <a:ext uri="{FF2B5EF4-FFF2-40B4-BE49-F238E27FC236}">
                <a16:creationId xmlns:a16="http://schemas.microsoft.com/office/drawing/2014/main" id="{139B1A66-F9E3-469A-930A-4F303711F6FE}"/>
              </a:ext>
            </a:extLst>
          </p:cNvPr>
          <p:cNvSpPr/>
          <p:nvPr/>
        </p:nvSpPr>
        <p:spPr>
          <a:xfrm>
            <a:off x="589435" y="2152937"/>
            <a:ext cx="2286433" cy="14559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a:t>網友提供的</a:t>
            </a:r>
            <a:endParaRPr lang="en-US" altLang="zh-TW" dirty="0"/>
          </a:p>
          <a:p>
            <a:pPr algn="ctr"/>
            <a:r>
              <a:rPr lang="en-US" altLang="zh-TW" dirty="0"/>
              <a:t>《</a:t>
            </a:r>
            <a:r>
              <a:rPr lang="zh-TW" altLang="en-US" dirty="0"/>
              <a:t>番組計畫</a:t>
            </a:r>
            <a:r>
              <a:rPr lang="en-US" altLang="zh-TW" dirty="0"/>
              <a:t>》</a:t>
            </a:r>
            <a:r>
              <a:rPr lang="zh-TW" altLang="en-US" dirty="0"/>
              <a:t>論壇</a:t>
            </a:r>
            <a:endParaRPr lang="en-US" altLang="zh-TW" dirty="0"/>
          </a:p>
          <a:p>
            <a:pPr algn="ctr"/>
            <a:r>
              <a:rPr lang="zh-TW" altLang="en-US" dirty="0"/>
              <a:t>熱門文章統計</a:t>
            </a:r>
            <a:endParaRPr lang="en-US" altLang="zh-TW" dirty="0"/>
          </a:p>
          <a:p>
            <a:pPr algn="ctr"/>
            <a:r>
              <a:rPr lang="en-US" altLang="zh-TW" dirty="0"/>
              <a:t>(topic_id.csv)</a:t>
            </a:r>
            <a:endParaRPr lang="zh-TW" altLang="en-US" dirty="0"/>
          </a:p>
        </p:txBody>
      </p:sp>
      <p:sp>
        <p:nvSpPr>
          <p:cNvPr id="7" name="矩形: 圓角 6">
            <a:extLst>
              <a:ext uri="{FF2B5EF4-FFF2-40B4-BE49-F238E27FC236}">
                <a16:creationId xmlns:a16="http://schemas.microsoft.com/office/drawing/2014/main" id="{3E2720E0-7319-4B42-A688-E36435733B41}"/>
              </a:ext>
            </a:extLst>
          </p:cNvPr>
          <p:cNvSpPr/>
          <p:nvPr/>
        </p:nvSpPr>
        <p:spPr>
          <a:xfrm>
            <a:off x="4776095" y="2176429"/>
            <a:ext cx="2286433" cy="145593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前</a:t>
            </a:r>
            <a:r>
              <a:rPr lang="en-US" altLang="zh-TW" dirty="0"/>
              <a:t>5132</a:t>
            </a:r>
            <a:r>
              <a:rPr lang="zh-TW" altLang="en-US" dirty="0"/>
              <a:t>名</a:t>
            </a:r>
            <a:endParaRPr lang="en-US" altLang="zh-TW" dirty="0"/>
          </a:p>
          <a:p>
            <a:pPr algn="ctr"/>
            <a:r>
              <a:rPr lang="zh-TW" altLang="en-US" dirty="0"/>
              <a:t>活躍用戶的</a:t>
            </a:r>
            <a:r>
              <a:rPr lang="en-US" altLang="zh-TW" dirty="0"/>
              <a:t>ID</a:t>
            </a:r>
          </a:p>
          <a:p>
            <a:pPr algn="ctr"/>
            <a:r>
              <a:rPr lang="en-US" altLang="zh-TW" dirty="0"/>
              <a:t>(</a:t>
            </a:r>
            <a:r>
              <a:rPr lang="en-US" altLang="zh-TW" dirty="0" err="1"/>
              <a:t>IDs.json</a:t>
            </a:r>
            <a:r>
              <a:rPr lang="en-US" altLang="zh-TW" dirty="0"/>
              <a:t>)</a:t>
            </a:r>
            <a:endParaRPr lang="zh-TW" altLang="en-US" dirty="0"/>
          </a:p>
        </p:txBody>
      </p:sp>
      <p:sp>
        <p:nvSpPr>
          <p:cNvPr id="8" name="矩形: 圓角 7">
            <a:extLst>
              <a:ext uri="{FF2B5EF4-FFF2-40B4-BE49-F238E27FC236}">
                <a16:creationId xmlns:a16="http://schemas.microsoft.com/office/drawing/2014/main" id="{9D3CB737-29ED-4B70-B7C3-43B9AA0D92F1}"/>
              </a:ext>
            </a:extLst>
          </p:cNvPr>
          <p:cNvSpPr/>
          <p:nvPr/>
        </p:nvSpPr>
        <p:spPr>
          <a:xfrm>
            <a:off x="9180807" y="2152936"/>
            <a:ext cx="2286433" cy="14559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3584</a:t>
            </a:r>
            <a:r>
              <a:rPr lang="zh-TW" altLang="en-US" dirty="0"/>
              <a:t>名用戶對</a:t>
            </a:r>
            <a:endParaRPr lang="en-US" altLang="zh-TW" dirty="0"/>
          </a:p>
          <a:p>
            <a:pPr algn="ctr"/>
            <a:r>
              <a:rPr lang="zh-TW" altLang="en-US" dirty="0"/>
              <a:t>總共</a:t>
            </a:r>
            <a:r>
              <a:rPr lang="en-US" altLang="zh-TW" dirty="0"/>
              <a:t>12255</a:t>
            </a:r>
            <a:r>
              <a:rPr lang="zh-TW" altLang="en-US" dirty="0"/>
              <a:t>部動畫</a:t>
            </a:r>
            <a:endParaRPr lang="en-US" altLang="zh-TW" dirty="0"/>
          </a:p>
          <a:p>
            <a:pPr algn="ctr"/>
            <a:r>
              <a:rPr lang="zh-TW" altLang="en-US" dirty="0"/>
              <a:t>的評分</a:t>
            </a:r>
            <a:endParaRPr lang="en-US" altLang="zh-TW" dirty="0"/>
          </a:p>
          <a:p>
            <a:pPr algn="ctr"/>
            <a:r>
              <a:rPr lang="en-US" altLang="zh-TW" dirty="0"/>
              <a:t>(</a:t>
            </a:r>
            <a:r>
              <a:rPr lang="en-US" altLang="zh-TW" dirty="0" err="1"/>
              <a:t>ratings.json</a:t>
            </a:r>
            <a:r>
              <a:rPr lang="en-US" altLang="zh-TW" dirty="0"/>
              <a:t>)</a:t>
            </a:r>
            <a:endParaRPr lang="zh-TW" altLang="en-US" dirty="0"/>
          </a:p>
        </p:txBody>
      </p:sp>
      <p:sp>
        <p:nvSpPr>
          <p:cNvPr id="9" name="文字方塊 8">
            <a:extLst>
              <a:ext uri="{FF2B5EF4-FFF2-40B4-BE49-F238E27FC236}">
                <a16:creationId xmlns:a16="http://schemas.microsoft.com/office/drawing/2014/main" id="{488099D2-C247-4D28-AC74-4E145402F9FB}"/>
              </a:ext>
            </a:extLst>
          </p:cNvPr>
          <p:cNvSpPr txBox="1"/>
          <p:nvPr/>
        </p:nvSpPr>
        <p:spPr>
          <a:xfrm>
            <a:off x="906632" y="1288278"/>
            <a:ext cx="10378736" cy="369332"/>
          </a:xfrm>
          <a:prstGeom prst="rect">
            <a:avLst/>
          </a:prstGeom>
          <a:noFill/>
        </p:spPr>
        <p:txBody>
          <a:bodyPr wrap="square" rtlCol="0">
            <a:spAutoFit/>
          </a:bodyPr>
          <a:lstStyle/>
          <a:p>
            <a:r>
              <a:rPr lang="zh-TW" altLang="en-US" dirty="0"/>
              <a:t>實際上，因為是第一次做，為了加快製作效率，所有的矩陣都是用</a:t>
            </a:r>
            <a:r>
              <a:rPr lang="en-US" altLang="zh-TW" dirty="0"/>
              <a:t>Mapping</a:t>
            </a:r>
            <a:r>
              <a:rPr lang="zh-TW" altLang="en-US" dirty="0"/>
              <a:t>型態 </a:t>
            </a:r>
            <a:r>
              <a:rPr lang="en-US" altLang="zh-TW" dirty="0"/>
              <a:t>(Python</a:t>
            </a:r>
            <a:r>
              <a:rPr lang="zh-TW" altLang="en-US" dirty="0"/>
              <a:t>的</a:t>
            </a:r>
            <a:r>
              <a:rPr lang="en-US" altLang="zh-TW" dirty="0" err="1"/>
              <a:t>Dict</a:t>
            </a:r>
            <a:r>
              <a:rPr lang="en-US" altLang="zh-TW" dirty="0"/>
              <a:t>)</a:t>
            </a:r>
            <a:r>
              <a:rPr lang="zh-TW" altLang="en-US" dirty="0"/>
              <a:t>實做的</a:t>
            </a:r>
            <a:endParaRPr lang="en-US" altLang="zh-TW" dirty="0"/>
          </a:p>
        </p:txBody>
      </p:sp>
      <mc:AlternateContent xmlns:mc="http://schemas.openxmlformats.org/markup-compatibility/2006">
        <mc:Choice xmlns:a14="http://schemas.microsoft.com/office/drawing/2010/main" Requires="a14">
          <p:sp>
            <p:nvSpPr>
              <p:cNvPr id="10" name="矩形: 圓角 9">
                <a:extLst>
                  <a:ext uri="{FF2B5EF4-FFF2-40B4-BE49-F238E27FC236}">
                    <a16:creationId xmlns:a16="http://schemas.microsoft.com/office/drawing/2014/main" id="{204408E3-54A5-459A-B570-1A3917CCA48F}"/>
                  </a:ext>
                </a:extLst>
              </p:cNvPr>
              <p:cNvSpPr/>
              <p:nvPr/>
            </p:nvSpPr>
            <p:spPr>
              <a:xfrm>
                <a:off x="9180807" y="5014398"/>
                <a:ext cx="2286433" cy="14559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12255</m:t>
                      </m:r>
                      <m:r>
                        <a:rPr lang="en-US" altLang="zh-TW" b="0" i="1" smtClean="0">
                          <a:latin typeface="Cambria Math" panose="02040503050406030204" pitchFamily="18" charset="0"/>
                          <a:ea typeface="Cambria Math" panose="02040503050406030204" pitchFamily="18" charset="0"/>
                        </a:rPr>
                        <m:t>×12255</m:t>
                      </m:r>
                    </m:oMath>
                  </m:oMathPara>
                </a14:m>
                <a:endParaRPr lang="en-US" altLang="zh-TW" dirty="0"/>
              </a:p>
              <a:p>
                <a:pPr algn="ctr"/>
                <a:r>
                  <a:rPr lang="zh-TW" altLang="en-US" dirty="0"/>
                  <a:t>動畫之間的</a:t>
                </a:r>
                <a:endParaRPr lang="en-US" altLang="zh-TW" dirty="0"/>
              </a:p>
              <a:p>
                <a:pPr algn="ctr"/>
                <a:r>
                  <a:rPr lang="zh-TW" altLang="en-US" dirty="0"/>
                  <a:t>相似度矩陣</a:t>
                </a:r>
                <a:endParaRPr lang="en-US" altLang="zh-TW" dirty="0"/>
              </a:p>
              <a:p>
                <a:pPr algn="ctr"/>
                <a:r>
                  <a:rPr lang="en-US" altLang="zh-TW" dirty="0"/>
                  <a:t>(list.txt)</a:t>
                </a:r>
                <a:endParaRPr lang="zh-TW" altLang="en-US" dirty="0"/>
              </a:p>
            </p:txBody>
          </p:sp>
        </mc:Choice>
        <mc:Fallback>
          <p:sp>
            <p:nvSpPr>
              <p:cNvPr id="10" name="矩形: 圓角 9">
                <a:extLst>
                  <a:ext uri="{FF2B5EF4-FFF2-40B4-BE49-F238E27FC236}">
                    <a16:creationId xmlns:a16="http://schemas.microsoft.com/office/drawing/2014/main" id="{204408E3-54A5-459A-B570-1A3917CCA48F}"/>
                  </a:ext>
                </a:extLst>
              </p:cNvPr>
              <p:cNvSpPr>
                <a:spLocks noRot="1" noChangeAspect="1" noMove="1" noResize="1" noEditPoints="1" noAdjustHandles="1" noChangeArrowheads="1" noChangeShapeType="1" noTextEdit="1"/>
              </p:cNvSpPr>
              <p:nvPr/>
            </p:nvSpPr>
            <p:spPr>
              <a:xfrm>
                <a:off x="9180807" y="5014398"/>
                <a:ext cx="2286433" cy="1455939"/>
              </a:xfrm>
              <a:prstGeom prst="roundRect">
                <a:avLst/>
              </a:prstGeom>
              <a:blipFill>
                <a:blip r:embed="rId2"/>
                <a:stretch>
                  <a:fillRect/>
                </a:stretch>
              </a:blipFill>
            </p:spPr>
            <p:txBody>
              <a:bodyPr/>
              <a:lstStyle/>
              <a:p>
                <a:r>
                  <a:rPr lang="zh-TW" altLang="en-US">
                    <a:noFill/>
                  </a:rPr>
                  <a:t> </a:t>
                </a:r>
              </a:p>
            </p:txBody>
          </p:sp>
        </mc:Fallback>
      </mc:AlternateContent>
      <p:sp>
        <p:nvSpPr>
          <p:cNvPr id="14" name="箭號: 向右 13">
            <a:extLst>
              <a:ext uri="{FF2B5EF4-FFF2-40B4-BE49-F238E27FC236}">
                <a16:creationId xmlns:a16="http://schemas.microsoft.com/office/drawing/2014/main" id="{892B70DB-9798-4389-9950-25E994AFF6C5}"/>
              </a:ext>
            </a:extLst>
          </p:cNvPr>
          <p:cNvSpPr/>
          <p:nvPr/>
        </p:nvSpPr>
        <p:spPr>
          <a:xfrm>
            <a:off x="2987638" y="2426755"/>
            <a:ext cx="1735284" cy="914400"/>
          </a:xfrm>
          <a:prstGeom prst="rightArrow">
            <a:avLst>
              <a:gd name="adj1" fmla="val 5776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600" dirty="0"/>
              <a:t>抓取發文者</a:t>
            </a:r>
            <a:r>
              <a:rPr lang="en-US" altLang="zh-TW" sz="1600" dirty="0"/>
              <a:t>ID</a:t>
            </a:r>
          </a:p>
          <a:p>
            <a:pPr algn="ctr"/>
            <a:r>
              <a:rPr lang="en-US" altLang="zh-TW" sz="1600" dirty="0"/>
              <a:t>(catchID.py)</a:t>
            </a:r>
            <a:endParaRPr lang="zh-TW" altLang="en-US" sz="1600" dirty="0"/>
          </a:p>
        </p:txBody>
      </p:sp>
      <p:sp>
        <p:nvSpPr>
          <p:cNvPr id="15" name="箭號: 向右 14">
            <a:extLst>
              <a:ext uri="{FF2B5EF4-FFF2-40B4-BE49-F238E27FC236}">
                <a16:creationId xmlns:a16="http://schemas.microsoft.com/office/drawing/2014/main" id="{1C9C494F-00E1-40AB-8A3C-1A99C555880E}"/>
              </a:ext>
            </a:extLst>
          </p:cNvPr>
          <p:cNvSpPr/>
          <p:nvPr/>
        </p:nvSpPr>
        <p:spPr>
          <a:xfrm>
            <a:off x="7115701" y="2426755"/>
            <a:ext cx="1974573" cy="914400"/>
          </a:xfrm>
          <a:prstGeom prst="rightArrow">
            <a:avLst>
              <a:gd name="adj1" fmla="val 55825"/>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600" dirty="0"/>
              <a:t>爬蟲大家的評分</a:t>
            </a:r>
            <a:endParaRPr lang="en-US" altLang="zh-TW" sz="1600" dirty="0"/>
          </a:p>
          <a:p>
            <a:pPr algn="ctr"/>
            <a:r>
              <a:rPr lang="en-US" altLang="zh-TW" sz="1600" dirty="0"/>
              <a:t>(catchRating.py)</a:t>
            </a:r>
            <a:endParaRPr lang="zh-TW" altLang="en-US" sz="1600" dirty="0"/>
          </a:p>
        </p:txBody>
      </p:sp>
      <p:sp>
        <p:nvSpPr>
          <p:cNvPr id="16" name="箭號: 向下 15">
            <a:extLst>
              <a:ext uri="{FF2B5EF4-FFF2-40B4-BE49-F238E27FC236}">
                <a16:creationId xmlns:a16="http://schemas.microsoft.com/office/drawing/2014/main" id="{64235502-52F4-4670-8B3B-61D54BA90B8B}"/>
              </a:ext>
            </a:extLst>
          </p:cNvPr>
          <p:cNvSpPr/>
          <p:nvPr/>
        </p:nvSpPr>
        <p:spPr>
          <a:xfrm>
            <a:off x="9042215" y="3761222"/>
            <a:ext cx="2563616" cy="1171852"/>
          </a:xfrm>
          <a:prstGeom prst="downArrow">
            <a:avLst>
              <a:gd name="adj1" fmla="val 7322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相似度計算程式</a:t>
            </a:r>
            <a:endParaRPr lang="en-US" altLang="zh-TW"/>
          </a:p>
          <a:p>
            <a:pPr algn="ctr"/>
            <a:r>
              <a:rPr lang="en-US" altLang="zh-TW"/>
              <a:t>(findSim.py)</a:t>
            </a:r>
            <a:endParaRPr lang="en-US" altLang="zh-TW" dirty="0"/>
          </a:p>
        </p:txBody>
      </p:sp>
      <p:sp>
        <p:nvSpPr>
          <p:cNvPr id="17" name="箭號: 向左 16">
            <a:extLst>
              <a:ext uri="{FF2B5EF4-FFF2-40B4-BE49-F238E27FC236}">
                <a16:creationId xmlns:a16="http://schemas.microsoft.com/office/drawing/2014/main" id="{5E2CDEED-1873-4F92-AD4A-8A356F2FC6B5}"/>
              </a:ext>
            </a:extLst>
          </p:cNvPr>
          <p:cNvSpPr/>
          <p:nvPr/>
        </p:nvSpPr>
        <p:spPr>
          <a:xfrm>
            <a:off x="5264459" y="5053606"/>
            <a:ext cx="3777756" cy="1377522"/>
          </a:xfrm>
          <a:prstGeom prst="leftArrow">
            <a:avLst>
              <a:gd name="adj1" fmla="val 5773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試做</a:t>
            </a:r>
            <a:r>
              <a:rPr lang="en-US" altLang="zh-TW" dirty="0"/>
              <a:t>Python</a:t>
            </a:r>
            <a:r>
              <a:rPr lang="zh-TW" altLang="en-US" dirty="0"/>
              <a:t>版</a:t>
            </a:r>
            <a:endParaRPr lang="en-US" altLang="zh-TW" dirty="0"/>
          </a:p>
          <a:p>
            <a:pPr algn="ctr"/>
            <a:r>
              <a:rPr lang="zh-TW" altLang="en-US" dirty="0"/>
              <a:t>興趣預測程式</a:t>
            </a:r>
            <a:endParaRPr lang="en-US" altLang="zh-TW" dirty="0"/>
          </a:p>
          <a:p>
            <a:pPr algn="ctr"/>
            <a:r>
              <a:rPr lang="en-US" altLang="zh-TW" dirty="0"/>
              <a:t>(recommend.py)</a:t>
            </a:r>
            <a:endParaRPr lang="zh-TW" altLang="en-US" dirty="0"/>
          </a:p>
        </p:txBody>
      </p:sp>
      <p:sp>
        <p:nvSpPr>
          <p:cNvPr id="18" name="矩形: 圓角 17">
            <a:extLst>
              <a:ext uri="{FF2B5EF4-FFF2-40B4-BE49-F238E27FC236}">
                <a16:creationId xmlns:a16="http://schemas.microsoft.com/office/drawing/2014/main" id="{2D13C196-FA07-48D8-AC5C-813C2B6359E8}"/>
              </a:ext>
            </a:extLst>
          </p:cNvPr>
          <p:cNvSpPr/>
          <p:nvPr/>
        </p:nvSpPr>
        <p:spPr>
          <a:xfrm>
            <a:off x="6586164" y="6178986"/>
            <a:ext cx="1866445" cy="6463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測試使用者輸入</a:t>
            </a:r>
            <a:endParaRPr lang="en-US" altLang="zh-TW" dirty="0"/>
          </a:p>
          <a:p>
            <a:pPr algn="ctr"/>
            <a:r>
              <a:rPr lang="en-US" altLang="zh-TW" dirty="0"/>
              <a:t>(requests.txt)</a:t>
            </a:r>
            <a:endParaRPr lang="zh-TW" altLang="en-US" dirty="0"/>
          </a:p>
        </p:txBody>
      </p:sp>
      <mc:AlternateContent xmlns:mc="http://schemas.openxmlformats.org/markup-compatibility/2006">
        <mc:Choice xmlns:a14="http://schemas.microsoft.com/office/drawing/2010/main" Requires="a14">
          <p:sp>
            <p:nvSpPr>
              <p:cNvPr id="19" name="矩形: 圓角 18">
                <a:extLst>
                  <a:ext uri="{FF2B5EF4-FFF2-40B4-BE49-F238E27FC236}">
                    <a16:creationId xmlns:a16="http://schemas.microsoft.com/office/drawing/2014/main" id="{22F255F6-68A1-46B6-B3BA-FD98F618D054}"/>
                  </a:ext>
                </a:extLst>
              </p:cNvPr>
              <p:cNvSpPr/>
              <p:nvPr/>
            </p:nvSpPr>
            <p:spPr>
              <a:xfrm>
                <a:off x="2875868" y="4975189"/>
                <a:ext cx="2286433" cy="14559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 xmlns:m="http://schemas.openxmlformats.org/officeDocument/2006/math">
                    <m:r>
                      <a:rPr lang="zh-TW" altLang="en-US" b="0" i="1" smtClean="0">
                        <a:latin typeface="Cambria Math" panose="02040503050406030204" pitchFamily="18" charset="0"/>
                      </a:rPr>
                      <m:t>推</m:t>
                    </m:r>
                  </m:oMath>
                </a14:m>
                <a:r>
                  <a:rPr lang="zh-TW" altLang="en-US" dirty="0"/>
                  <a:t>薦清單</a:t>
                </a:r>
                <a:endParaRPr lang="en-US" altLang="zh-TW" dirty="0"/>
              </a:p>
              <a:p>
                <a:pPr algn="ctr"/>
                <a:r>
                  <a:rPr lang="en-US" altLang="zh-TW" dirty="0"/>
                  <a:t>(</a:t>
                </a:r>
                <a:r>
                  <a:rPr lang="zh-TW" altLang="en-US" dirty="0"/>
                  <a:t>顯示在終端機</a:t>
                </a:r>
                <a:r>
                  <a:rPr lang="en-US" altLang="zh-TW" dirty="0"/>
                  <a:t>)</a:t>
                </a:r>
                <a:endParaRPr lang="zh-TW" altLang="en-US" dirty="0"/>
              </a:p>
            </p:txBody>
          </p:sp>
        </mc:Choice>
        <mc:Fallback>
          <p:sp>
            <p:nvSpPr>
              <p:cNvPr id="19" name="矩形: 圓角 18">
                <a:extLst>
                  <a:ext uri="{FF2B5EF4-FFF2-40B4-BE49-F238E27FC236}">
                    <a16:creationId xmlns:a16="http://schemas.microsoft.com/office/drawing/2014/main" id="{22F255F6-68A1-46B6-B3BA-FD98F618D054}"/>
                  </a:ext>
                </a:extLst>
              </p:cNvPr>
              <p:cNvSpPr>
                <a:spLocks noRot="1" noChangeAspect="1" noMove="1" noResize="1" noEditPoints="1" noAdjustHandles="1" noChangeArrowheads="1" noChangeShapeType="1" noTextEdit="1"/>
              </p:cNvSpPr>
              <p:nvPr/>
            </p:nvSpPr>
            <p:spPr>
              <a:xfrm>
                <a:off x="2875868" y="4975189"/>
                <a:ext cx="2286433" cy="1455939"/>
              </a:xfrm>
              <a:prstGeom prst="roundRect">
                <a:avLst/>
              </a:prstGeom>
              <a:blipFill>
                <a:blip r:embed="rId3"/>
                <a:stretch>
                  <a:fillRect/>
                </a:stretch>
              </a:blipFill>
            </p:spPr>
            <p:txBody>
              <a:bodyPr/>
              <a:lstStyle/>
              <a:p>
                <a:r>
                  <a:rPr lang="zh-TW" altLang="en-US">
                    <a:noFill/>
                  </a:rPr>
                  <a:t> </a:t>
                </a:r>
              </a:p>
            </p:txBody>
          </p:sp>
        </mc:Fallback>
      </mc:AlternateContent>
      <p:sp>
        <p:nvSpPr>
          <p:cNvPr id="20" name="文字方塊 19">
            <a:extLst>
              <a:ext uri="{FF2B5EF4-FFF2-40B4-BE49-F238E27FC236}">
                <a16:creationId xmlns:a16="http://schemas.microsoft.com/office/drawing/2014/main" id="{7D5B5DFE-44D3-4A60-8BE3-5F1E28B5E8F2}"/>
              </a:ext>
            </a:extLst>
          </p:cNvPr>
          <p:cNvSpPr txBox="1"/>
          <p:nvPr/>
        </p:nvSpPr>
        <p:spPr>
          <a:xfrm>
            <a:off x="103818" y="5024824"/>
            <a:ext cx="3773010" cy="1200329"/>
          </a:xfrm>
          <a:prstGeom prst="rect">
            <a:avLst/>
          </a:prstGeom>
          <a:noFill/>
        </p:spPr>
        <p:txBody>
          <a:bodyPr wrap="square" rtlCol="0">
            <a:spAutoFit/>
          </a:bodyPr>
          <a:lstStyle/>
          <a:p>
            <a:r>
              <a:rPr lang="zh-TW" altLang="en-US" dirty="0"/>
              <a:t>相似度計算約花了四分鐘</a:t>
            </a:r>
            <a:endParaRPr lang="en-US" altLang="zh-TW" dirty="0"/>
          </a:p>
          <a:p>
            <a:endParaRPr lang="en-US" altLang="zh-TW" dirty="0"/>
          </a:p>
          <a:p>
            <a:r>
              <a:rPr lang="zh-TW" altLang="en-US" dirty="0"/>
              <a:t>興趣預測約需五秒多，</a:t>
            </a:r>
            <a:endParaRPr lang="en-US" altLang="zh-TW" dirty="0"/>
          </a:p>
          <a:p>
            <a:r>
              <a:rPr lang="zh-TW" altLang="en-US" dirty="0"/>
              <a:t>其中五秒多花在讀檔</a:t>
            </a:r>
            <a:endParaRPr lang="en-US" altLang="zh-TW" dirty="0"/>
          </a:p>
        </p:txBody>
      </p:sp>
      <p:sp>
        <p:nvSpPr>
          <p:cNvPr id="21" name="文字方塊 20">
            <a:extLst>
              <a:ext uri="{FF2B5EF4-FFF2-40B4-BE49-F238E27FC236}">
                <a16:creationId xmlns:a16="http://schemas.microsoft.com/office/drawing/2014/main" id="{1C85F084-C23C-4DF5-A730-1D2445A6278F}"/>
              </a:ext>
            </a:extLst>
          </p:cNvPr>
          <p:cNvSpPr txBox="1"/>
          <p:nvPr/>
        </p:nvSpPr>
        <p:spPr>
          <a:xfrm>
            <a:off x="7519388" y="3121079"/>
            <a:ext cx="1074198" cy="369332"/>
          </a:xfrm>
          <a:prstGeom prst="rect">
            <a:avLst/>
          </a:prstGeom>
          <a:noFill/>
        </p:spPr>
        <p:txBody>
          <a:bodyPr wrap="square" rtlCol="0">
            <a:spAutoFit/>
          </a:bodyPr>
          <a:lstStyle/>
          <a:p>
            <a:r>
              <a:rPr lang="en-US" altLang="zh-TW" dirty="0"/>
              <a:t>~10hr</a:t>
            </a:r>
            <a:endParaRPr lang="zh-TW" altLang="en-US" dirty="0"/>
          </a:p>
        </p:txBody>
      </p:sp>
      <p:sp>
        <p:nvSpPr>
          <p:cNvPr id="22" name="矩形: 圓角 21">
            <a:extLst>
              <a:ext uri="{FF2B5EF4-FFF2-40B4-BE49-F238E27FC236}">
                <a16:creationId xmlns:a16="http://schemas.microsoft.com/office/drawing/2014/main" id="{3129BA95-9132-4338-8BB1-E1022CCEEFC0}"/>
              </a:ext>
            </a:extLst>
          </p:cNvPr>
          <p:cNvSpPr/>
          <p:nvPr/>
        </p:nvSpPr>
        <p:spPr>
          <a:xfrm>
            <a:off x="6466317" y="4652023"/>
            <a:ext cx="2106141" cy="6463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ID</a:t>
            </a:r>
            <a:r>
              <a:rPr lang="zh-TW" altLang="en-US" dirty="0"/>
              <a:t>與儲存列數映射</a:t>
            </a:r>
            <a:endParaRPr lang="en-US" altLang="zh-TW" dirty="0"/>
          </a:p>
          <a:p>
            <a:pPr algn="ctr"/>
            <a:r>
              <a:rPr lang="en-US" altLang="zh-TW" dirty="0"/>
              <a:t>(Id2Row.json)</a:t>
            </a:r>
            <a:endParaRPr lang="zh-TW" altLang="en-US" dirty="0"/>
          </a:p>
        </p:txBody>
      </p:sp>
      <p:sp>
        <p:nvSpPr>
          <p:cNvPr id="24" name="箭號: 向左 23">
            <a:extLst>
              <a:ext uri="{FF2B5EF4-FFF2-40B4-BE49-F238E27FC236}">
                <a16:creationId xmlns:a16="http://schemas.microsoft.com/office/drawing/2014/main" id="{B3791DEB-0BA6-47DB-905D-870814B702A3}"/>
              </a:ext>
            </a:extLst>
          </p:cNvPr>
          <p:cNvSpPr/>
          <p:nvPr/>
        </p:nvSpPr>
        <p:spPr>
          <a:xfrm rot="20113470">
            <a:off x="7061010" y="3420732"/>
            <a:ext cx="2216363" cy="10143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推算映射</a:t>
            </a:r>
            <a:endParaRPr lang="en-US" altLang="zh-TW" dirty="0"/>
          </a:p>
          <a:p>
            <a:pPr algn="ctr"/>
            <a:r>
              <a:rPr lang="en-US" altLang="zh-TW" dirty="0"/>
              <a:t>(ratings_process.py)</a:t>
            </a:r>
            <a:endParaRPr lang="zh-TW" altLang="en-US" dirty="0"/>
          </a:p>
        </p:txBody>
      </p:sp>
    </p:spTree>
    <p:extLst>
      <p:ext uri="{BB962C8B-B14F-4D97-AF65-F5344CB8AC3E}">
        <p14:creationId xmlns:p14="http://schemas.microsoft.com/office/powerpoint/2010/main" val="339758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FA55E-8B50-4897-9FCF-9F653AB35BA7}"/>
              </a:ext>
            </a:extLst>
          </p:cNvPr>
          <p:cNvSpPr>
            <a:spLocks noGrp="1"/>
          </p:cNvSpPr>
          <p:nvPr>
            <p:ph type="title"/>
          </p:nvPr>
        </p:nvSpPr>
        <p:spPr>
          <a:xfrm>
            <a:off x="2231136" y="103558"/>
            <a:ext cx="7729728" cy="1188720"/>
          </a:xfrm>
        </p:spPr>
        <p:txBody>
          <a:bodyPr/>
          <a:lstStyle/>
          <a:p>
            <a:r>
              <a:rPr lang="zh-TW" altLang="en-US" dirty="0"/>
              <a:t>實際製作流程</a:t>
            </a:r>
            <a:r>
              <a:rPr lang="en-US" altLang="zh-TW" dirty="0"/>
              <a:t>(</a:t>
            </a:r>
            <a:r>
              <a:rPr lang="zh-TW" altLang="en-US" dirty="0"/>
              <a:t>伺服器後端</a:t>
            </a:r>
            <a:r>
              <a:rPr lang="en-US" altLang="zh-TW" dirty="0"/>
              <a:t>)</a:t>
            </a:r>
            <a:endParaRPr lang="zh-TW" altLang="en-US" dirty="0"/>
          </a:p>
        </p:txBody>
      </p:sp>
      <mc:AlternateContent xmlns:mc="http://schemas.openxmlformats.org/markup-compatibility/2006">
        <mc:Choice xmlns:a14="http://schemas.microsoft.com/office/drawing/2010/main" Requires="a14">
          <p:sp>
            <p:nvSpPr>
              <p:cNvPr id="4" name="矩形: 圓角 3">
                <a:extLst>
                  <a:ext uri="{FF2B5EF4-FFF2-40B4-BE49-F238E27FC236}">
                    <a16:creationId xmlns:a16="http://schemas.microsoft.com/office/drawing/2014/main" id="{6681E59C-5179-46F9-8487-CA13EC0C1F0A}"/>
                  </a:ext>
                </a:extLst>
              </p:cNvPr>
              <p:cNvSpPr/>
              <p:nvPr/>
            </p:nvSpPr>
            <p:spPr>
              <a:xfrm>
                <a:off x="325887" y="1772578"/>
                <a:ext cx="2286433" cy="111266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12255</m:t>
                      </m:r>
                      <m:r>
                        <a:rPr lang="en-US" altLang="zh-TW" b="0" i="1" smtClean="0">
                          <a:latin typeface="Cambria Math" panose="02040503050406030204" pitchFamily="18" charset="0"/>
                          <a:ea typeface="Cambria Math" panose="02040503050406030204" pitchFamily="18" charset="0"/>
                        </a:rPr>
                        <m:t>×12255</m:t>
                      </m:r>
                    </m:oMath>
                  </m:oMathPara>
                </a14:m>
                <a:endParaRPr lang="en-US" altLang="zh-TW" dirty="0"/>
              </a:p>
              <a:p>
                <a:pPr algn="ctr"/>
                <a:r>
                  <a:rPr lang="zh-TW" altLang="en-US" dirty="0"/>
                  <a:t>動畫之間的</a:t>
                </a:r>
                <a:endParaRPr lang="en-US" altLang="zh-TW" dirty="0"/>
              </a:p>
              <a:p>
                <a:pPr algn="ctr"/>
                <a:r>
                  <a:rPr lang="zh-TW" altLang="en-US" dirty="0"/>
                  <a:t>相似度矩陣</a:t>
                </a:r>
                <a:endParaRPr lang="en-US" altLang="zh-TW" dirty="0"/>
              </a:p>
              <a:p>
                <a:pPr algn="ctr"/>
                <a:r>
                  <a:rPr lang="en-US" altLang="zh-TW" dirty="0"/>
                  <a:t>(list.txt)</a:t>
                </a:r>
                <a:endParaRPr lang="zh-TW" altLang="en-US" dirty="0"/>
              </a:p>
            </p:txBody>
          </p:sp>
        </mc:Choice>
        <mc:Fallback>
          <p:sp>
            <p:nvSpPr>
              <p:cNvPr id="4" name="矩形: 圓角 3">
                <a:extLst>
                  <a:ext uri="{FF2B5EF4-FFF2-40B4-BE49-F238E27FC236}">
                    <a16:creationId xmlns:a16="http://schemas.microsoft.com/office/drawing/2014/main" id="{6681E59C-5179-46F9-8487-CA13EC0C1F0A}"/>
                  </a:ext>
                </a:extLst>
              </p:cNvPr>
              <p:cNvSpPr>
                <a:spLocks noRot="1" noChangeAspect="1" noMove="1" noResize="1" noEditPoints="1" noAdjustHandles="1" noChangeArrowheads="1" noChangeShapeType="1" noTextEdit="1"/>
              </p:cNvSpPr>
              <p:nvPr/>
            </p:nvSpPr>
            <p:spPr>
              <a:xfrm>
                <a:off x="325887" y="1772578"/>
                <a:ext cx="2286433" cy="1112665"/>
              </a:xfrm>
              <a:prstGeom prst="roundRect">
                <a:avLst/>
              </a:prstGeom>
              <a:blipFill>
                <a:blip r:embed="rId2"/>
                <a:stretch>
                  <a:fillRect b="-11957"/>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DB19DEB4-063B-457A-ADE6-6187EA607D49}"/>
              </a:ext>
            </a:extLst>
          </p:cNvPr>
          <p:cNvSpPr txBox="1"/>
          <p:nvPr/>
        </p:nvSpPr>
        <p:spPr>
          <a:xfrm>
            <a:off x="405413" y="1403246"/>
            <a:ext cx="11381173" cy="369332"/>
          </a:xfrm>
          <a:prstGeom prst="rect">
            <a:avLst/>
          </a:prstGeom>
          <a:noFill/>
        </p:spPr>
        <p:txBody>
          <a:bodyPr wrap="square" rtlCol="0">
            <a:spAutoFit/>
          </a:bodyPr>
          <a:lstStyle/>
          <a:p>
            <a:r>
              <a:rPr lang="zh-TW" altLang="en-US" dirty="0"/>
              <a:t>處理時發現</a:t>
            </a:r>
            <a:r>
              <a:rPr lang="en-US" altLang="zh-TW" dirty="0"/>
              <a:t>1.8GB</a:t>
            </a:r>
            <a:r>
              <a:rPr lang="zh-TW" altLang="en-US" dirty="0"/>
              <a:t>的相似度矩陣讀取太慢，且免費虛擬機能放的檔案大小上限只有</a:t>
            </a:r>
            <a:r>
              <a:rPr lang="en-US" altLang="zh-TW" dirty="0"/>
              <a:t>10MB</a:t>
            </a:r>
            <a:r>
              <a:rPr lang="zh-TW" altLang="en-US" dirty="0"/>
              <a:t>，所以把檔案按要求分割</a:t>
            </a:r>
          </a:p>
        </p:txBody>
      </p:sp>
      <p:sp>
        <p:nvSpPr>
          <p:cNvPr id="7" name="矩形: 圓角 6">
            <a:extLst>
              <a:ext uri="{FF2B5EF4-FFF2-40B4-BE49-F238E27FC236}">
                <a16:creationId xmlns:a16="http://schemas.microsoft.com/office/drawing/2014/main" id="{D1274F37-8AF7-42BD-BB8E-DA290C885D74}"/>
              </a:ext>
            </a:extLst>
          </p:cNvPr>
          <p:cNvSpPr/>
          <p:nvPr/>
        </p:nvSpPr>
        <p:spPr>
          <a:xfrm>
            <a:off x="138807" y="3812211"/>
            <a:ext cx="2660590" cy="14559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188</a:t>
            </a:r>
            <a:r>
              <a:rPr lang="zh-TW" altLang="en-US" dirty="0"/>
              <a:t>等分的</a:t>
            </a:r>
            <a:endParaRPr lang="en-US" altLang="zh-TW" dirty="0"/>
          </a:p>
          <a:p>
            <a:pPr algn="ctr"/>
            <a:r>
              <a:rPr lang="zh-TW" altLang="en-US" dirty="0"/>
              <a:t>相似度矩陣</a:t>
            </a:r>
            <a:endParaRPr lang="en-US" altLang="zh-TW" dirty="0"/>
          </a:p>
          <a:p>
            <a:pPr algn="ctr"/>
            <a:r>
              <a:rPr lang="zh-TW" altLang="en-US" dirty="0"/>
              <a:t>檔名是最後一行的行數</a:t>
            </a:r>
            <a:endParaRPr lang="en-US" altLang="zh-TW" dirty="0"/>
          </a:p>
          <a:p>
            <a:pPr algn="ctr"/>
            <a:r>
              <a:rPr lang="en-US" altLang="zh-TW" dirty="0"/>
              <a:t>(./database/ xxx.txt)</a:t>
            </a:r>
            <a:endParaRPr lang="zh-TW" altLang="en-US" dirty="0"/>
          </a:p>
        </p:txBody>
      </p:sp>
      <p:sp>
        <p:nvSpPr>
          <p:cNvPr id="9" name="矩形: 圓角 8">
            <a:extLst>
              <a:ext uri="{FF2B5EF4-FFF2-40B4-BE49-F238E27FC236}">
                <a16:creationId xmlns:a16="http://schemas.microsoft.com/office/drawing/2014/main" id="{61E5DA49-37D7-44BA-9342-7493969C28FC}"/>
              </a:ext>
            </a:extLst>
          </p:cNvPr>
          <p:cNvSpPr/>
          <p:nvPr/>
        </p:nvSpPr>
        <p:spPr>
          <a:xfrm>
            <a:off x="138807" y="5995136"/>
            <a:ext cx="2660590" cy="7183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切斷點的行數</a:t>
            </a:r>
            <a:r>
              <a:rPr lang="en-US" altLang="zh-TW" dirty="0"/>
              <a:t>hash</a:t>
            </a:r>
          </a:p>
          <a:p>
            <a:pPr algn="ctr"/>
            <a:r>
              <a:rPr lang="en-US" altLang="zh-TW" dirty="0"/>
              <a:t>(</a:t>
            </a:r>
            <a:r>
              <a:rPr lang="en-US" altLang="zh-TW" dirty="0" err="1"/>
              <a:t>hash.json</a:t>
            </a:r>
            <a:r>
              <a:rPr lang="en-US" altLang="zh-TW" dirty="0"/>
              <a:t>)</a:t>
            </a:r>
            <a:endParaRPr lang="zh-TW" altLang="en-US" dirty="0"/>
          </a:p>
        </p:txBody>
      </p:sp>
      <p:sp>
        <p:nvSpPr>
          <p:cNvPr id="10" name="箭號: 向下 9">
            <a:extLst>
              <a:ext uri="{FF2B5EF4-FFF2-40B4-BE49-F238E27FC236}">
                <a16:creationId xmlns:a16="http://schemas.microsoft.com/office/drawing/2014/main" id="{01177B2A-4514-4463-9A5C-EAA73EB88E85}"/>
              </a:ext>
            </a:extLst>
          </p:cNvPr>
          <p:cNvSpPr/>
          <p:nvPr/>
        </p:nvSpPr>
        <p:spPr>
          <a:xfrm>
            <a:off x="325887" y="5304396"/>
            <a:ext cx="2286433" cy="623792"/>
          </a:xfrm>
          <a:prstGeom prst="downArrow">
            <a:avLst>
              <a:gd name="adj1" fmla="val 50000"/>
              <a:gd name="adj2" fmla="val 465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抓檔名</a:t>
            </a:r>
            <a:endParaRPr lang="en-US" altLang="zh-TW" dirty="0"/>
          </a:p>
          <a:p>
            <a:pPr algn="ctr"/>
            <a:r>
              <a:rPr lang="en-US" altLang="zh-TW" dirty="0"/>
              <a:t>(fetch.py)</a:t>
            </a:r>
            <a:endParaRPr lang="zh-TW" altLang="en-US" dirty="0"/>
          </a:p>
        </p:txBody>
      </p:sp>
      <p:sp>
        <p:nvSpPr>
          <p:cNvPr id="11" name="矩形 10">
            <a:extLst>
              <a:ext uri="{FF2B5EF4-FFF2-40B4-BE49-F238E27FC236}">
                <a16:creationId xmlns:a16="http://schemas.microsoft.com/office/drawing/2014/main" id="{91C1BF5B-F1A2-4AE2-98A0-4359A3BEC9DD}"/>
              </a:ext>
            </a:extLst>
          </p:cNvPr>
          <p:cNvSpPr/>
          <p:nvPr/>
        </p:nvSpPr>
        <p:spPr>
          <a:xfrm>
            <a:off x="9293413" y="3648347"/>
            <a:ext cx="2592279" cy="2464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前端操作面板</a:t>
            </a:r>
            <a:endParaRPr lang="en-US" altLang="zh-TW" dirty="0"/>
          </a:p>
          <a:p>
            <a:pPr algn="ctr"/>
            <a:r>
              <a:rPr lang="en-US" altLang="zh-TW" dirty="0"/>
              <a:t>(inputAnime3.html)</a:t>
            </a:r>
            <a:endParaRPr lang="zh-TW" altLang="en-US" dirty="0"/>
          </a:p>
        </p:txBody>
      </p:sp>
      <p:sp>
        <p:nvSpPr>
          <p:cNvPr id="12" name="箭號: 向下 11">
            <a:extLst>
              <a:ext uri="{FF2B5EF4-FFF2-40B4-BE49-F238E27FC236}">
                <a16:creationId xmlns:a16="http://schemas.microsoft.com/office/drawing/2014/main" id="{B52B94BC-FE2C-4CC0-B8C1-FB3DA7680867}"/>
              </a:ext>
            </a:extLst>
          </p:cNvPr>
          <p:cNvSpPr/>
          <p:nvPr/>
        </p:nvSpPr>
        <p:spPr>
          <a:xfrm>
            <a:off x="447028" y="2921489"/>
            <a:ext cx="2044149" cy="854476"/>
          </a:xfrm>
          <a:prstGeom prst="downArrow">
            <a:avLst>
              <a:gd name="adj1" fmla="val 69978"/>
              <a:gd name="adj2" fmla="val 39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切割成</a:t>
            </a:r>
            <a:r>
              <a:rPr lang="en-US" altLang="zh-TW"/>
              <a:t>10MB</a:t>
            </a:r>
          </a:p>
          <a:p>
            <a:pPr algn="ctr"/>
            <a:r>
              <a:rPr lang="en-US" altLang="zh-TW"/>
              <a:t>(split.py)</a:t>
            </a:r>
            <a:endParaRPr lang="zh-TW" altLang="en-US" dirty="0"/>
          </a:p>
        </p:txBody>
      </p:sp>
      <p:sp>
        <p:nvSpPr>
          <p:cNvPr id="13" name="矩形 12">
            <a:extLst>
              <a:ext uri="{FF2B5EF4-FFF2-40B4-BE49-F238E27FC236}">
                <a16:creationId xmlns:a16="http://schemas.microsoft.com/office/drawing/2014/main" id="{CF011174-A6D3-4FFB-A843-8C95D8F2942B}"/>
              </a:ext>
            </a:extLst>
          </p:cNvPr>
          <p:cNvSpPr/>
          <p:nvPr/>
        </p:nvSpPr>
        <p:spPr>
          <a:xfrm>
            <a:off x="4473375" y="3891751"/>
            <a:ext cx="2592279" cy="1619803"/>
          </a:xfrm>
          <a:prstGeom prst="rect">
            <a:avLst/>
          </a:prstGeom>
          <a:solidFill>
            <a:srgbClr val="E3A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興趣預測程式</a:t>
            </a:r>
            <a:endParaRPr lang="en-US" altLang="zh-TW" dirty="0"/>
          </a:p>
          <a:p>
            <a:pPr algn="ctr"/>
            <a:r>
              <a:rPr lang="en-US" altLang="zh-TW" dirty="0"/>
              <a:t>php</a:t>
            </a:r>
            <a:r>
              <a:rPr lang="zh-TW" altLang="en-US" dirty="0"/>
              <a:t>移植版</a:t>
            </a:r>
            <a:endParaRPr lang="en-US" altLang="zh-TW" dirty="0"/>
          </a:p>
          <a:p>
            <a:pPr algn="ctr"/>
            <a:r>
              <a:rPr lang="en-US" altLang="zh-TW" dirty="0"/>
              <a:t>(</a:t>
            </a:r>
            <a:r>
              <a:rPr lang="en-US" altLang="zh-TW" dirty="0" err="1"/>
              <a:t>response.php</a:t>
            </a:r>
            <a:r>
              <a:rPr lang="en-US" altLang="zh-TW" dirty="0"/>
              <a:t>)</a:t>
            </a:r>
            <a:endParaRPr lang="zh-TW" altLang="en-US" dirty="0"/>
          </a:p>
        </p:txBody>
      </p:sp>
      <p:sp>
        <p:nvSpPr>
          <p:cNvPr id="14" name="箭號: 向左 13">
            <a:extLst>
              <a:ext uri="{FF2B5EF4-FFF2-40B4-BE49-F238E27FC236}">
                <a16:creationId xmlns:a16="http://schemas.microsoft.com/office/drawing/2014/main" id="{D50F165D-E025-4EFB-BEE9-CFD6DF618AE4}"/>
              </a:ext>
            </a:extLst>
          </p:cNvPr>
          <p:cNvSpPr/>
          <p:nvPr/>
        </p:nvSpPr>
        <p:spPr>
          <a:xfrm>
            <a:off x="7188435" y="3168219"/>
            <a:ext cx="2017709" cy="1447061"/>
          </a:xfrm>
          <a:prstGeom prst="leftArrow">
            <a:avLst>
              <a:gd name="adj1" fmla="val 58589"/>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使用者的</a:t>
            </a:r>
            <a:endParaRPr lang="en-US" altLang="zh-TW" dirty="0"/>
          </a:p>
          <a:p>
            <a:pPr algn="ctr"/>
            <a:r>
              <a:rPr lang="zh-TW" altLang="en-US" dirty="0"/>
              <a:t>打分列表</a:t>
            </a:r>
            <a:endParaRPr lang="en-US" altLang="zh-TW" dirty="0"/>
          </a:p>
          <a:p>
            <a:pPr algn="ctr"/>
            <a:r>
              <a:rPr lang="en-US" altLang="zh-TW" dirty="0"/>
              <a:t>(json </a:t>
            </a:r>
            <a:r>
              <a:rPr lang="zh-TW" altLang="en-US" dirty="0"/>
              <a:t>字串</a:t>
            </a:r>
            <a:r>
              <a:rPr lang="en-US" altLang="zh-TW" dirty="0"/>
              <a:t>)</a:t>
            </a:r>
            <a:endParaRPr lang="zh-TW" altLang="en-US" dirty="0"/>
          </a:p>
        </p:txBody>
      </p:sp>
      <p:sp>
        <p:nvSpPr>
          <p:cNvPr id="15" name="箭號: 向右 14">
            <a:extLst>
              <a:ext uri="{FF2B5EF4-FFF2-40B4-BE49-F238E27FC236}">
                <a16:creationId xmlns:a16="http://schemas.microsoft.com/office/drawing/2014/main" id="{0EF550B4-0750-44A6-B0E6-DF9468A0284C}"/>
              </a:ext>
            </a:extLst>
          </p:cNvPr>
          <p:cNvSpPr/>
          <p:nvPr/>
        </p:nvSpPr>
        <p:spPr>
          <a:xfrm>
            <a:off x="7188435" y="4886318"/>
            <a:ext cx="2017709" cy="1226590"/>
          </a:xfrm>
          <a:prstGeom prst="rightArrow">
            <a:avLst>
              <a:gd name="adj1" fmla="val 70266"/>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推薦清單</a:t>
            </a:r>
            <a:endParaRPr lang="en-US" altLang="zh-TW" dirty="0"/>
          </a:p>
          <a:p>
            <a:pPr algn="ctr"/>
            <a:r>
              <a:rPr lang="zh-TW" altLang="en-US" dirty="0"/>
              <a:t>按推薦度排序</a:t>
            </a:r>
            <a:endParaRPr lang="en-US" altLang="zh-TW" dirty="0"/>
          </a:p>
          <a:p>
            <a:pPr algn="ctr"/>
            <a:r>
              <a:rPr lang="en-US" altLang="zh-TW" dirty="0"/>
              <a:t>(json</a:t>
            </a:r>
            <a:r>
              <a:rPr lang="zh-TW" altLang="en-US" dirty="0"/>
              <a:t> 字串</a:t>
            </a:r>
            <a:r>
              <a:rPr lang="en-US" altLang="zh-TW" dirty="0"/>
              <a:t>)</a:t>
            </a:r>
            <a:endParaRPr lang="zh-TW" altLang="en-US" dirty="0"/>
          </a:p>
        </p:txBody>
      </p:sp>
      <p:sp>
        <p:nvSpPr>
          <p:cNvPr id="16" name="文字方塊 15">
            <a:extLst>
              <a:ext uri="{FF2B5EF4-FFF2-40B4-BE49-F238E27FC236}">
                <a16:creationId xmlns:a16="http://schemas.microsoft.com/office/drawing/2014/main" id="{F88B6440-367D-4B71-AF00-0FAF0BA6D2A0}"/>
              </a:ext>
            </a:extLst>
          </p:cNvPr>
          <p:cNvSpPr txBox="1"/>
          <p:nvPr/>
        </p:nvSpPr>
        <p:spPr>
          <a:xfrm>
            <a:off x="7496655" y="4516986"/>
            <a:ext cx="2104980" cy="369332"/>
          </a:xfrm>
          <a:prstGeom prst="rect">
            <a:avLst/>
          </a:prstGeom>
          <a:noFill/>
        </p:spPr>
        <p:txBody>
          <a:bodyPr wrap="square" rtlCol="0">
            <a:spAutoFit/>
          </a:bodyPr>
          <a:lstStyle/>
          <a:p>
            <a:r>
              <a:rPr lang="en-US" altLang="zh-TW" dirty="0"/>
              <a:t>AJAX  POST</a:t>
            </a:r>
            <a:endParaRPr lang="zh-TW" altLang="en-US" dirty="0"/>
          </a:p>
        </p:txBody>
      </p:sp>
      <p:cxnSp>
        <p:nvCxnSpPr>
          <p:cNvPr id="25" name="直線單箭頭接點 24">
            <a:extLst>
              <a:ext uri="{FF2B5EF4-FFF2-40B4-BE49-F238E27FC236}">
                <a16:creationId xmlns:a16="http://schemas.microsoft.com/office/drawing/2014/main" id="{799BFFB3-6AE1-4A2F-BB1B-B97A81393CAF}"/>
              </a:ext>
            </a:extLst>
          </p:cNvPr>
          <p:cNvCxnSpPr>
            <a:stCxn id="7" idx="3"/>
            <a:endCxn id="13" idx="1"/>
          </p:cNvCxnSpPr>
          <p:nvPr/>
        </p:nvCxnSpPr>
        <p:spPr>
          <a:xfrm>
            <a:off x="2799397" y="4540181"/>
            <a:ext cx="1673978" cy="1614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直線單箭頭接點 25">
            <a:extLst>
              <a:ext uri="{FF2B5EF4-FFF2-40B4-BE49-F238E27FC236}">
                <a16:creationId xmlns:a16="http://schemas.microsoft.com/office/drawing/2014/main" id="{3D5229C7-61E5-487B-9EA5-9AAA2D1BEB88}"/>
              </a:ext>
            </a:extLst>
          </p:cNvPr>
          <p:cNvCxnSpPr>
            <a:cxnSpLocks/>
            <a:stCxn id="9" idx="3"/>
          </p:cNvCxnSpPr>
          <p:nvPr/>
        </p:nvCxnSpPr>
        <p:spPr>
          <a:xfrm flipV="1">
            <a:off x="2799397" y="5255466"/>
            <a:ext cx="1673977" cy="10988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矩形: 圓角 28">
            <a:extLst>
              <a:ext uri="{FF2B5EF4-FFF2-40B4-BE49-F238E27FC236}">
                <a16:creationId xmlns:a16="http://schemas.microsoft.com/office/drawing/2014/main" id="{923D8E2E-DFD0-4BC4-9AB4-910D2BE6E59C}"/>
              </a:ext>
            </a:extLst>
          </p:cNvPr>
          <p:cNvSpPr/>
          <p:nvPr/>
        </p:nvSpPr>
        <p:spPr>
          <a:xfrm>
            <a:off x="4716444" y="5928188"/>
            <a:ext cx="2106141" cy="6463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ID</a:t>
            </a:r>
            <a:r>
              <a:rPr lang="zh-TW" altLang="en-US" dirty="0"/>
              <a:t>與儲存列數映射</a:t>
            </a:r>
            <a:endParaRPr lang="en-US" altLang="zh-TW" dirty="0"/>
          </a:p>
          <a:p>
            <a:pPr algn="ctr"/>
            <a:r>
              <a:rPr lang="en-US" altLang="zh-TW" dirty="0"/>
              <a:t>(Id2Row.json)</a:t>
            </a:r>
            <a:endParaRPr lang="zh-TW" altLang="en-US" dirty="0"/>
          </a:p>
        </p:txBody>
      </p:sp>
      <p:cxnSp>
        <p:nvCxnSpPr>
          <p:cNvPr id="30" name="直線單箭頭接點 29">
            <a:extLst>
              <a:ext uri="{FF2B5EF4-FFF2-40B4-BE49-F238E27FC236}">
                <a16:creationId xmlns:a16="http://schemas.microsoft.com/office/drawing/2014/main" id="{6A219492-36F5-4ABC-8724-8CC14104875B}"/>
              </a:ext>
            </a:extLst>
          </p:cNvPr>
          <p:cNvCxnSpPr>
            <a:cxnSpLocks/>
            <a:stCxn id="29" idx="0"/>
            <a:endCxn id="13" idx="2"/>
          </p:cNvCxnSpPr>
          <p:nvPr/>
        </p:nvCxnSpPr>
        <p:spPr>
          <a:xfrm flipV="1">
            <a:off x="5769515" y="5511554"/>
            <a:ext cx="0" cy="4166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矩形: 圓角 33">
            <a:extLst>
              <a:ext uri="{FF2B5EF4-FFF2-40B4-BE49-F238E27FC236}">
                <a16:creationId xmlns:a16="http://schemas.microsoft.com/office/drawing/2014/main" id="{D283C5F6-664B-4B09-9CB1-D4D141DF39C1}"/>
              </a:ext>
            </a:extLst>
          </p:cNvPr>
          <p:cNvSpPr/>
          <p:nvPr/>
        </p:nvSpPr>
        <p:spPr>
          <a:xfrm>
            <a:off x="9446337" y="1772578"/>
            <a:ext cx="2286433" cy="8684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a:t>動漫資訊站</a:t>
            </a:r>
            <a:endParaRPr lang="en-US" altLang="zh-TW" dirty="0"/>
          </a:p>
          <a:p>
            <a:pPr algn="ctr"/>
            <a:r>
              <a:rPr lang="en-US" altLang="zh-TW" dirty="0"/>
              <a:t>《</a:t>
            </a:r>
            <a:r>
              <a:rPr lang="zh-TW" altLang="en-US" dirty="0"/>
              <a:t>番組計畫</a:t>
            </a:r>
            <a:r>
              <a:rPr lang="en-US" altLang="zh-TW" dirty="0"/>
              <a:t>》</a:t>
            </a:r>
          </a:p>
          <a:p>
            <a:pPr algn="ctr"/>
            <a:r>
              <a:rPr lang="zh-TW" altLang="en-US" dirty="0"/>
              <a:t>官方</a:t>
            </a:r>
            <a:r>
              <a:rPr lang="en-US" altLang="zh-TW" dirty="0"/>
              <a:t>API</a:t>
            </a:r>
          </a:p>
        </p:txBody>
      </p:sp>
      <p:sp>
        <p:nvSpPr>
          <p:cNvPr id="35" name="箭號: 向下 34">
            <a:extLst>
              <a:ext uri="{FF2B5EF4-FFF2-40B4-BE49-F238E27FC236}">
                <a16:creationId xmlns:a16="http://schemas.microsoft.com/office/drawing/2014/main" id="{1A00FE49-8B78-4C8E-A12B-10802EBA3922}"/>
              </a:ext>
            </a:extLst>
          </p:cNvPr>
          <p:cNvSpPr/>
          <p:nvPr/>
        </p:nvSpPr>
        <p:spPr>
          <a:xfrm>
            <a:off x="9356325" y="2719910"/>
            <a:ext cx="1314631" cy="890645"/>
          </a:xfrm>
          <a:prstGeom prst="downArrow">
            <a:avLst>
              <a:gd name="adj1" fmla="val 50000"/>
              <a:gd name="adj2" fmla="val 3305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作品</a:t>
            </a:r>
            <a:endParaRPr lang="en-US" altLang="zh-TW" dirty="0"/>
          </a:p>
          <a:p>
            <a:pPr algn="ctr"/>
            <a:r>
              <a:rPr lang="zh-TW" altLang="en-US" dirty="0"/>
              <a:t>搜尋</a:t>
            </a:r>
          </a:p>
        </p:txBody>
      </p:sp>
      <p:sp>
        <p:nvSpPr>
          <p:cNvPr id="37" name="箭號: 向下 36">
            <a:extLst>
              <a:ext uri="{FF2B5EF4-FFF2-40B4-BE49-F238E27FC236}">
                <a16:creationId xmlns:a16="http://schemas.microsoft.com/office/drawing/2014/main" id="{9093DF01-49D8-456F-B046-4450F54AB0F0}"/>
              </a:ext>
            </a:extLst>
          </p:cNvPr>
          <p:cNvSpPr/>
          <p:nvPr/>
        </p:nvSpPr>
        <p:spPr>
          <a:xfrm>
            <a:off x="10907371" y="2720269"/>
            <a:ext cx="1134614" cy="849572"/>
          </a:xfrm>
          <a:prstGeom prst="downArrow">
            <a:avLst>
              <a:gd name="adj1" fmla="val 71834"/>
              <a:gd name="adj2" fmla="val 1466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作品</a:t>
            </a:r>
            <a:endParaRPr lang="en-US" altLang="zh-TW" dirty="0"/>
          </a:p>
          <a:p>
            <a:pPr algn="ctr"/>
            <a:r>
              <a:rPr lang="zh-TW" altLang="en-US" dirty="0"/>
              <a:t>詳細</a:t>
            </a:r>
            <a:endParaRPr lang="en-US" altLang="zh-TW" dirty="0"/>
          </a:p>
          <a:p>
            <a:pPr algn="ctr"/>
            <a:r>
              <a:rPr lang="zh-TW" altLang="en-US" dirty="0"/>
              <a:t>資料</a:t>
            </a:r>
          </a:p>
        </p:txBody>
      </p:sp>
      <p:sp>
        <p:nvSpPr>
          <p:cNvPr id="38" name="文字方塊 37">
            <a:extLst>
              <a:ext uri="{FF2B5EF4-FFF2-40B4-BE49-F238E27FC236}">
                <a16:creationId xmlns:a16="http://schemas.microsoft.com/office/drawing/2014/main" id="{00190B8C-CEB8-4F07-8F6A-FFFF6AF6EC5D}"/>
              </a:ext>
            </a:extLst>
          </p:cNvPr>
          <p:cNvSpPr txBox="1"/>
          <p:nvPr/>
        </p:nvSpPr>
        <p:spPr>
          <a:xfrm>
            <a:off x="10052386" y="2737307"/>
            <a:ext cx="1237140" cy="646331"/>
          </a:xfrm>
          <a:prstGeom prst="rect">
            <a:avLst/>
          </a:prstGeom>
          <a:noFill/>
        </p:spPr>
        <p:txBody>
          <a:bodyPr wrap="square" rtlCol="0">
            <a:spAutoFit/>
          </a:bodyPr>
          <a:lstStyle/>
          <a:p>
            <a:pPr algn="ctr"/>
            <a:r>
              <a:rPr lang="en-US" altLang="zh-TW" dirty="0"/>
              <a:t>AJAX</a:t>
            </a:r>
          </a:p>
          <a:p>
            <a:pPr algn="ctr"/>
            <a:r>
              <a:rPr lang="en-US" altLang="zh-TW" dirty="0"/>
              <a:t>GET</a:t>
            </a:r>
            <a:endParaRPr lang="zh-TW" altLang="en-US" dirty="0"/>
          </a:p>
        </p:txBody>
      </p:sp>
    </p:spTree>
    <p:extLst>
      <p:ext uri="{BB962C8B-B14F-4D97-AF65-F5344CB8AC3E}">
        <p14:creationId xmlns:p14="http://schemas.microsoft.com/office/powerpoint/2010/main" val="411426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9265AE-3129-4417-B1D3-D02E009FBE88}"/>
              </a:ext>
            </a:extLst>
          </p:cNvPr>
          <p:cNvSpPr>
            <a:spLocks noGrp="1"/>
          </p:cNvSpPr>
          <p:nvPr>
            <p:ph type="title"/>
          </p:nvPr>
        </p:nvSpPr>
        <p:spPr/>
        <p:txBody>
          <a:bodyPr/>
          <a:lstStyle/>
          <a:p>
            <a:r>
              <a:rPr lang="zh-TW" altLang="en-US" dirty="0"/>
              <a:t>工作分配</a:t>
            </a:r>
          </a:p>
        </p:txBody>
      </p:sp>
      <p:graphicFrame>
        <p:nvGraphicFramePr>
          <p:cNvPr id="4" name="表格 4">
            <a:extLst>
              <a:ext uri="{FF2B5EF4-FFF2-40B4-BE49-F238E27FC236}">
                <a16:creationId xmlns:a16="http://schemas.microsoft.com/office/drawing/2014/main" id="{B9A177B1-E6D5-4210-8734-FB49F1317D4B}"/>
              </a:ext>
            </a:extLst>
          </p:cNvPr>
          <p:cNvGraphicFramePr>
            <a:graphicFrameLocks noGrp="1"/>
          </p:cNvGraphicFramePr>
          <p:nvPr>
            <p:ph idx="1"/>
            <p:extLst>
              <p:ext uri="{D42A27DB-BD31-4B8C-83A1-F6EECF244321}">
                <p14:modId xmlns:p14="http://schemas.microsoft.com/office/powerpoint/2010/main" val="1920823581"/>
              </p:ext>
            </p:extLst>
          </p:nvPr>
        </p:nvGraphicFramePr>
        <p:xfrm>
          <a:off x="2231136" y="3158542"/>
          <a:ext cx="7731124" cy="1878470"/>
        </p:xfrm>
        <a:graphic>
          <a:graphicData uri="http://schemas.openxmlformats.org/drawingml/2006/table">
            <a:tbl>
              <a:tblPr firstRow="1" bandRow="1">
                <a:tableStyleId>{00A15C55-8517-42AA-B614-E9B94910E393}</a:tableStyleId>
              </a:tblPr>
              <a:tblGrid>
                <a:gridCol w="3865562">
                  <a:extLst>
                    <a:ext uri="{9D8B030D-6E8A-4147-A177-3AD203B41FA5}">
                      <a16:colId xmlns:a16="http://schemas.microsoft.com/office/drawing/2014/main" val="2996538861"/>
                    </a:ext>
                  </a:extLst>
                </a:gridCol>
                <a:gridCol w="3865562">
                  <a:extLst>
                    <a:ext uri="{9D8B030D-6E8A-4147-A177-3AD203B41FA5}">
                      <a16:colId xmlns:a16="http://schemas.microsoft.com/office/drawing/2014/main" val="636548175"/>
                    </a:ext>
                  </a:extLst>
                </a:gridCol>
              </a:tblGrid>
              <a:tr h="375694">
                <a:tc>
                  <a:txBody>
                    <a:bodyPr/>
                    <a:lstStyle/>
                    <a:p>
                      <a:pPr algn="ctr"/>
                      <a:r>
                        <a:rPr lang="zh-TW" altLang="en-US" dirty="0"/>
                        <a:t>范文碩</a:t>
                      </a:r>
                    </a:p>
                  </a:txBody>
                  <a:tcPr/>
                </a:tc>
                <a:tc>
                  <a:txBody>
                    <a:bodyPr/>
                    <a:lstStyle/>
                    <a:p>
                      <a:pPr algn="ctr"/>
                      <a:r>
                        <a:rPr lang="zh-TW" altLang="en-US" dirty="0"/>
                        <a:t>俞浩君</a:t>
                      </a:r>
                    </a:p>
                  </a:txBody>
                  <a:tcPr/>
                </a:tc>
                <a:extLst>
                  <a:ext uri="{0D108BD9-81ED-4DB2-BD59-A6C34878D82A}">
                    <a16:rowId xmlns:a16="http://schemas.microsoft.com/office/drawing/2014/main" val="3232545895"/>
                  </a:ext>
                </a:extLst>
              </a:tr>
              <a:tr h="375694">
                <a:tc>
                  <a:txBody>
                    <a:bodyPr/>
                    <a:lstStyle/>
                    <a:p>
                      <a:pPr algn="ctr"/>
                      <a:r>
                        <a:rPr lang="zh-TW" altLang="en-US" dirty="0"/>
                        <a:t>前端製作</a:t>
                      </a:r>
                    </a:p>
                  </a:txBody>
                  <a:tcPr/>
                </a:tc>
                <a:tc>
                  <a:txBody>
                    <a:bodyPr/>
                    <a:lstStyle/>
                    <a:p>
                      <a:pPr algn="ctr"/>
                      <a:r>
                        <a:rPr lang="zh-TW" altLang="en-US" dirty="0"/>
                        <a:t>前端優化、重製；部分美工</a:t>
                      </a:r>
                    </a:p>
                  </a:txBody>
                  <a:tcPr/>
                </a:tc>
                <a:extLst>
                  <a:ext uri="{0D108BD9-81ED-4DB2-BD59-A6C34878D82A}">
                    <a16:rowId xmlns:a16="http://schemas.microsoft.com/office/drawing/2014/main" val="531724269"/>
                  </a:ext>
                </a:extLst>
              </a:tr>
              <a:tr h="375694">
                <a:tc>
                  <a:txBody>
                    <a:bodyPr/>
                    <a:lstStyle/>
                    <a:p>
                      <a:pPr algn="ctr"/>
                      <a:r>
                        <a:rPr lang="en-US" altLang="zh-TW" dirty="0"/>
                        <a:t>PTT</a:t>
                      </a:r>
                      <a:r>
                        <a:rPr lang="zh-TW" altLang="en-US" dirty="0"/>
                        <a:t>一小部份</a:t>
                      </a:r>
                    </a:p>
                  </a:txBody>
                  <a:tcPr/>
                </a:tc>
                <a:tc>
                  <a:txBody>
                    <a:bodyPr/>
                    <a:lstStyle/>
                    <a:p>
                      <a:pPr algn="ctr"/>
                      <a:r>
                        <a:rPr lang="en-US" altLang="zh-TW" dirty="0"/>
                        <a:t>PPT</a:t>
                      </a:r>
                      <a:r>
                        <a:rPr lang="zh-TW" altLang="en-US" dirty="0"/>
                        <a:t>大部分</a:t>
                      </a:r>
                    </a:p>
                  </a:txBody>
                  <a:tcPr/>
                </a:tc>
                <a:extLst>
                  <a:ext uri="{0D108BD9-81ED-4DB2-BD59-A6C34878D82A}">
                    <a16:rowId xmlns:a16="http://schemas.microsoft.com/office/drawing/2014/main" val="3197606239"/>
                  </a:ext>
                </a:extLst>
              </a:tr>
              <a:tr h="375694">
                <a:tc>
                  <a:txBody>
                    <a:bodyPr/>
                    <a:lstStyle/>
                    <a:p>
                      <a:pPr algn="ctr"/>
                      <a:endParaRPr lang="zh-TW" altLang="en-US" dirty="0"/>
                    </a:p>
                  </a:txBody>
                  <a:tcPr/>
                </a:tc>
                <a:tc>
                  <a:txBody>
                    <a:bodyPr/>
                    <a:lstStyle/>
                    <a:p>
                      <a:pPr algn="ctr"/>
                      <a:r>
                        <a:rPr lang="zh-TW" altLang="en-US" dirty="0"/>
                        <a:t>資料爬蟲 </a:t>
                      </a:r>
                      <a:r>
                        <a:rPr lang="en-US" altLang="zh-TW" dirty="0"/>
                        <a:t>&amp;</a:t>
                      </a:r>
                      <a:r>
                        <a:rPr lang="zh-TW" altLang="en-US" dirty="0"/>
                        <a:t> 推薦演算法建置</a:t>
                      </a:r>
                    </a:p>
                  </a:txBody>
                  <a:tcPr/>
                </a:tc>
                <a:extLst>
                  <a:ext uri="{0D108BD9-81ED-4DB2-BD59-A6C34878D82A}">
                    <a16:rowId xmlns:a16="http://schemas.microsoft.com/office/drawing/2014/main" val="1222389058"/>
                  </a:ext>
                </a:extLst>
              </a:tr>
              <a:tr h="375694">
                <a:tc>
                  <a:txBody>
                    <a:bodyPr/>
                    <a:lstStyle/>
                    <a:p>
                      <a:pPr algn="ctr"/>
                      <a:endParaRPr lang="zh-TW" altLang="en-US"/>
                    </a:p>
                  </a:txBody>
                  <a:tcPr/>
                </a:tc>
                <a:tc>
                  <a:txBody>
                    <a:bodyPr/>
                    <a:lstStyle/>
                    <a:p>
                      <a:pPr algn="ctr"/>
                      <a:r>
                        <a:rPr lang="zh-TW" altLang="en-US" dirty="0"/>
                        <a:t>後端撰寫 </a:t>
                      </a:r>
                      <a:r>
                        <a:rPr lang="en-US" altLang="zh-TW" dirty="0"/>
                        <a:t>&amp;</a:t>
                      </a:r>
                      <a:r>
                        <a:rPr lang="zh-TW" altLang="en-US" dirty="0"/>
                        <a:t> 架設</a:t>
                      </a:r>
                    </a:p>
                  </a:txBody>
                  <a:tcPr/>
                </a:tc>
                <a:extLst>
                  <a:ext uri="{0D108BD9-81ED-4DB2-BD59-A6C34878D82A}">
                    <a16:rowId xmlns:a16="http://schemas.microsoft.com/office/drawing/2014/main" val="3819253444"/>
                  </a:ext>
                </a:extLst>
              </a:tr>
            </a:tbl>
          </a:graphicData>
        </a:graphic>
      </p:graphicFrame>
    </p:spTree>
    <p:extLst>
      <p:ext uri="{BB962C8B-B14F-4D97-AF65-F5344CB8AC3E}">
        <p14:creationId xmlns:p14="http://schemas.microsoft.com/office/powerpoint/2010/main" val="351878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5588B5-28C2-41CE-AC8C-7F3F24154A2A}"/>
              </a:ext>
            </a:extLst>
          </p:cNvPr>
          <p:cNvSpPr>
            <a:spLocks noGrp="1"/>
          </p:cNvSpPr>
          <p:nvPr>
            <p:ph type="title"/>
          </p:nvPr>
        </p:nvSpPr>
        <p:spPr/>
        <p:txBody>
          <a:bodyPr/>
          <a:lstStyle/>
          <a:p>
            <a:r>
              <a:rPr lang="zh-TW" altLang="en-US" dirty="0"/>
              <a:t>未來展望</a:t>
            </a:r>
          </a:p>
        </p:txBody>
      </p:sp>
      <p:sp>
        <p:nvSpPr>
          <p:cNvPr id="3" name="內容版面配置區 2">
            <a:extLst>
              <a:ext uri="{FF2B5EF4-FFF2-40B4-BE49-F238E27FC236}">
                <a16:creationId xmlns:a16="http://schemas.microsoft.com/office/drawing/2014/main" id="{CFE5D8A1-A100-4EB6-B6D1-4831347781A6}"/>
              </a:ext>
            </a:extLst>
          </p:cNvPr>
          <p:cNvSpPr>
            <a:spLocks noGrp="1"/>
          </p:cNvSpPr>
          <p:nvPr>
            <p:ph idx="1"/>
          </p:nvPr>
        </p:nvSpPr>
        <p:spPr>
          <a:xfrm>
            <a:off x="2231136" y="2638044"/>
            <a:ext cx="7729728" cy="3727245"/>
          </a:xfrm>
        </p:spPr>
        <p:txBody>
          <a:bodyPr>
            <a:normAutofit/>
          </a:bodyPr>
          <a:lstStyle/>
          <a:p>
            <a:r>
              <a:rPr lang="zh-TW" altLang="en-US" dirty="0"/>
              <a:t>一鍵輸入：輸入既有的資訊平台</a:t>
            </a:r>
            <a:r>
              <a:rPr lang="en-US" altLang="zh-TW" dirty="0"/>
              <a:t>id</a:t>
            </a:r>
            <a:r>
              <a:rPr lang="zh-TW" altLang="en-US" dirty="0"/>
              <a:t>，後端直接把數據拉過來</a:t>
            </a:r>
            <a:endParaRPr lang="en-US" altLang="zh-TW" dirty="0"/>
          </a:p>
          <a:p>
            <a:endParaRPr lang="en-US" altLang="zh-TW" dirty="0"/>
          </a:p>
          <a:p>
            <a:r>
              <a:rPr lang="zh-TW" altLang="en-US" dirty="0"/>
              <a:t>更可靠的推薦系統：目前的物品相關性是基於用戶的行為</a:t>
            </a:r>
            <a:r>
              <a:rPr lang="en-US" altLang="zh-TW" dirty="0"/>
              <a:t>(</a:t>
            </a:r>
            <a:r>
              <a:rPr lang="zh-TW" altLang="en-US" dirty="0"/>
              <a:t>有沒有評分</a:t>
            </a:r>
            <a:r>
              <a:rPr lang="en-US" altLang="zh-TW" dirty="0"/>
              <a:t>)</a:t>
            </a:r>
            <a:r>
              <a:rPr lang="zh-TW" altLang="en-US" dirty="0"/>
              <a:t>而已，尚未納入分數本身造成的權重，導致推薦結果很微妙。</a:t>
            </a:r>
            <a:endParaRPr lang="en-US" altLang="zh-TW" dirty="0"/>
          </a:p>
          <a:p>
            <a:endParaRPr lang="en-US" altLang="zh-TW" dirty="0"/>
          </a:p>
          <a:p>
            <a:r>
              <a:rPr lang="zh-TW" altLang="en-US" dirty="0"/>
              <a:t>配合</a:t>
            </a:r>
            <a:r>
              <a:rPr lang="en-US" altLang="zh-TW" dirty="0"/>
              <a:t>SQL</a:t>
            </a:r>
            <a:r>
              <a:rPr lang="zh-TW" altLang="en-US" dirty="0"/>
              <a:t>，降低用</a:t>
            </a:r>
            <a:r>
              <a:rPr lang="en-US" altLang="zh-TW" dirty="0"/>
              <a:t>API</a:t>
            </a:r>
            <a:r>
              <a:rPr lang="zh-TW" altLang="en-US" dirty="0"/>
              <a:t>抓別人資料庫的頻率，並且想辦法把相似度矩陣也塞進去。</a:t>
            </a:r>
            <a:endParaRPr lang="en-US" altLang="zh-TW" dirty="0"/>
          </a:p>
          <a:p>
            <a:endParaRPr lang="en-US" altLang="zh-TW" dirty="0"/>
          </a:p>
          <a:p>
            <a:r>
              <a:rPr lang="zh-TW" altLang="en-US" dirty="0"/>
              <a:t>自動更新資料庫：目前的關聯矩陣是一個月前建置的，其實已經和新作脫節了。</a:t>
            </a:r>
          </a:p>
        </p:txBody>
      </p:sp>
    </p:spTree>
    <p:extLst>
      <p:ext uri="{BB962C8B-B14F-4D97-AF65-F5344CB8AC3E}">
        <p14:creationId xmlns:p14="http://schemas.microsoft.com/office/powerpoint/2010/main" val="374117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4D5FDC-4882-4D15-B661-0F9E918A3B3D}"/>
              </a:ext>
            </a:extLst>
          </p:cNvPr>
          <p:cNvSpPr>
            <a:spLocks noGrp="1"/>
          </p:cNvSpPr>
          <p:nvPr>
            <p:ph type="title"/>
          </p:nvPr>
        </p:nvSpPr>
        <p:spPr/>
        <p:txBody>
          <a:bodyPr/>
          <a:lstStyle/>
          <a:p>
            <a:r>
              <a:rPr lang="zh-TW" altLang="en-US" dirty="0"/>
              <a:t>動機</a:t>
            </a:r>
          </a:p>
        </p:txBody>
      </p:sp>
      <p:sp>
        <p:nvSpPr>
          <p:cNvPr id="3" name="內容版面配置區 2">
            <a:extLst>
              <a:ext uri="{FF2B5EF4-FFF2-40B4-BE49-F238E27FC236}">
                <a16:creationId xmlns:a16="http://schemas.microsoft.com/office/drawing/2014/main" id="{8BAD49B2-5795-4F78-9C1F-0D6D4C76FB38}"/>
              </a:ext>
            </a:extLst>
          </p:cNvPr>
          <p:cNvSpPr>
            <a:spLocks noGrp="1"/>
          </p:cNvSpPr>
          <p:nvPr>
            <p:ph idx="1"/>
          </p:nvPr>
        </p:nvSpPr>
        <p:spPr/>
        <p:txBody>
          <a:bodyPr/>
          <a:lstStyle/>
          <a:p>
            <a:r>
              <a:rPr lang="zh-TW" altLang="en-US" dirty="0"/>
              <a:t>兩個人的共同話題就是「動畫」。</a:t>
            </a:r>
            <a:endParaRPr lang="en-US" altLang="zh-TW" dirty="0"/>
          </a:p>
          <a:p>
            <a:endParaRPr lang="en-US" altLang="zh-TW" dirty="0"/>
          </a:p>
          <a:p>
            <a:r>
              <a:rPr lang="zh-TW" altLang="en-US" dirty="0"/>
              <a:t>目前各大動畫平台都缺乏推薦系統，想藉此實作一個。</a:t>
            </a:r>
            <a:endParaRPr lang="en-US" altLang="zh-TW" dirty="0"/>
          </a:p>
          <a:p>
            <a:endParaRPr lang="en-US" altLang="zh-TW" dirty="0"/>
          </a:p>
          <a:p>
            <a:r>
              <a:rPr lang="zh-TW" altLang="en-US" dirty="0"/>
              <a:t>希望可以做一個「實用」、「可長久運作」的網站</a:t>
            </a:r>
          </a:p>
        </p:txBody>
      </p:sp>
    </p:spTree>
    <p:extLst>
      <p:ext uri="{BB962C8B-B14F-4D97-AF65-F5344CB8AC3E}">
        <p14:creationId xmlns:p14="http://schemas.microsoft.com/office/powerpoint/2010/main" val="155682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97635-29EE-4C24-B730-EE8F46DAB99A}"/>
              </a:ext>
            </a:extLst>
          </p:cNvPr>
          <p:cNvSpPr>
            <a:spLocks noGrp="1"/>
          </p:cNvSpPr>
          <p:nvPr>
            <p:ph type="title"/>
          </p:nvPr>
        </p:nvSpPr>
        <p:spPr>
          <a:xfrm>
            <a:off x="2231136" y="67070"/>
            <a:ext cx="7729728" cy="1188720"/>
          </a:xfrm>
        </p:spPr>
        <p:txBody>
          <a:bodyPr/>
          <a:lstStyle/>
          <a:p>
            <a:r>
              <a:rPr lang="zh-TW" altLang="en-US" dirty="0"/>
              <a:t>操作互動流程圖</a:t>
            </a:r>
          </a:p>
        </p:txBody>
      </p:sp>
      <p:sp>
        <p:nvSpPr>
          <p:cNvPr id="4" name="矩形 3">
            <a:extLst>
              <a:ext uri="{FF2B5EF4-FFF2-40B4-BE49-F238E27FC236}">
                <a16:creationId xmlns:a16="http://schemas.microsoft.com/office/drawing/2014/main" id="{CBB1C4DE-D3B8-447D-8304-169CFD12F3D0}"/>
              </a:ext>
            </a:extLst>
          </p:cNvPr>
          <p:cNvSpPr/>
          <p:nvPr/>
        </p:nvSpPr>
        <p:spPr>
          <a:xfrm>
            <a:off x="109057" y="1459686"/>
            <a:ext cx="1476462" cy="906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59C18139-7593-436D-9C3C-F3C57E3A9CC7}"/>
              </a:ext>
            </a:extLst>
          </p:cNvPr>
          <p:cNvSpPr txBox="1"/>
          <p:nvPr/>
        </p:nvSpPr>
        <p:spPr>
          <a:xfrm>
            <a:off x="486562" y="1728025"/>
            <a:ext cx="1098957" cy="369332"/>
          </a:xfrm>
          <a:prstGeom prst="rect">
            <a:avLst/>
          </a:prstGeom>
          <a:noFill/>
        </p:spPr>
        <p:txBody>
          <a:bodyPr wrap="square" rtlCol="0">
            <a:spAutoFit/>
          </a:bodyPr>
          <a:lstStyle/>
          <a:p>
            <a:r>
              <a:rPr lang="zh-TW" altLang="en-US" dirty="0"/>
              <a:t>首頁</a:t>
            </a:r>
          </a:p>
        </p:txBody>
      </p:sp>
      <p:sp>
        <p:nvSpPr>
          <p:cNvPr id="6" name="矩形 5">
            <a:extLst>
              <a:ext uri="{FF2B5EF4-FFF2-40B4-BE49-F238E27FC236}">
                <a16:creationId xmlns:a16="http://schemas.microsoft.com/office/drawing/2014/main" id="{03A7B033-3574-4AF1-BBF8-A864EE4FD3AE}"/>
              </a:ext>
            </a:extLst>
          </p:cNvPr>
          <p:cNvSpPr/>
          <p:nvPr/>
        </p:nvSpPr>
        <p:spPr>
          <a:xfrm>
            <a:off x="2323750" y="1459686"/>
            <a:ext cx="1476462" cy="906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F100124C-F522-471A-8534-246BDDE48D0E}"/>
              </a:ext>
            </a:extLst>
          </p:cNvPr>
          <p:cNvSpPr txBox="1"/>
          <p:nvPr/>
        </p:nvSpPr>
        <p:spPr>
          <a:xfrm>
            <a:off x="2608976" y="1728025"/>
            <a:ext cx="1098957" cy="369332"/>
          </a:xfrm>
          <a:prstGeom prst="rect">
            <a:avLst/>
          </a:prstGeom>
          <a:noFill/>
        </p:spPr>
        <p:txBody>
          <a:bodyPr wrap="square" rtlCol="0">
            <a:spAutoFit/>
          </a:bodyPr>
          <a:lstStyle/>
          <a:p>
            <a:r>
              <a:rPr lang="zh-TW" altLang="en-US" dirty="0"/>
              <a:t>主頁面</a:t>
            </a:r>
          </a:p>
        </p:txBody>
      </p:sp>
      <p:cxnSp>
        <p:nvCxnSpPr>
          <p:cNvPr id="9" name="直線單箭頭接點 8">
            <a:extLst>
              <a:ext uri="{FF2B5EF4-FFF2-40B4-BE49-F238E27FC236}">
                <a16:creationId xmlns:a16="http://schemas.microsoft.com/office/drawing/2014/main" id="{37FC490C-8635-4ADE-B381-7AA87009CC1A}"/>
              </a:ext>
            </a:extLst>
          </p:cNvPr>
          <p:cNvCxnSpPr/>
          <p:nvPr/>
        </p:nvCxnSpPr>
        <p:spPr>
          <a:xfrm>
            <a:off x="1694576" y="1912691"/>
            <a:ext cx="53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B26F10C-B0F5-4D8F-926A-A8384DB8B92F}"/>
              </a:ext>
            </a:extLst>
          </p:cNvPr>
          <p:cNvSpPr/>
          <p:nvPr/>
        </p:nvSpPr>
        <p:spPr>
          <a:xfrm>
            <a:off x="4898835" y="1459686"/>
            <a:ext cx="1476462" cy="99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95FE34EC-84D5-42D2-BB0E-C47C7EE7336B}"/>
              </a:ext>
            </a:extLst>
          </p:cNvPr>
          <p:cNvSpPr txBox="1"/>
          <p:nvPr/>
        </p:nvSpPr>
        <p:spPr>
          <a:xfrm>
            <a:off x="5038483" y="1774165"/>
            <a:ext cx="1197165" cy="369332"/>
          </a:xfrm>
          <a:prstGeom prst="rect">
            <a:avLst/>
          </a:prstGeom>
          <a:noFill/>
        </p:spPr>
        <p:txBody>
          <a:bodyPr wrap="square" rtlCol="0">
            <a:spAutoFit/>
          </a:bodyPr>
          <a:lstStyle/>
          <a:p>
            <a:r>
              <a:rPr lang="zh-TW" altLang="en-US" dirty="0"/>
              <a:t>輸入作品</a:t>
            </a:r>
          </a:p>
        </p:txBody>
      </p:sp>
      <p:sp>
        <p:nvSpPr>
          <p:cNvPr id="12" name="矩形 11">
            <a:extLst>
              <a:ext uri="{FF2B5EF4-FFF2-40B4-BE49-F238E27FC236}">
                <a16:creationId xmlns:a16="http://schemas.microsoft.com/office/drawing/2014/main" id="{4893CE19-58AA-4FFD-8549-B8E1D3811FCF}"/>
              </a:ext>
            </a:extLst>
          </p:cNvPr>
          <p:cNvSpPr/>
          <p:nvPr/>
        </p:nvSpPr>
        <p:spPr>
          <a:xfrm>
            <a:off x="3061981" y="3305264"/>
            <a:ext cx="1476462" cy="99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BCFD6FB9-4DA0-4F07-82BE-1C8DA4DE488E}"/>
              </a:ext>
            </a:extLst>
          </p:cNvPr>
          <p:cNvSpPr txBox="1"/>
          <p:nvPr/>
        </p:nvSpPr>
        <p:spPr>
          <a:xfrm>
            <a:off x="3201629" y="3619743"/>
            <a:ext cx="1197165" cy="369332"/>
          </a:xfrm>
          <a:prstGeom prst="rect">
            <a:avLst/>
          </a:prstGeom>
          <a:noFill/>
        </p:spPr>
        <p:txBody>
          <a:bodyPr wrap="square" rtlCol="0">
            <a:spAutoFit/>
          </a:bodyPr>
          <a:lstStyle/>
          <a:p>
            <a:r>
              <a:rPr lang="zh-TW" altLang="en-US" dirty="0"/>
              <a:t>收藏庫</a:t>
            </a:r>
          </a:p>
        </p:txBody>
      </p:sp>
      <p:sp>
        <p:nvSpPr>
          <p:cNvPr id="16" name="矩形 15">
            <a:extLst>
              <a:ext uri="{FF2B5EF4-FFF2-40B4-BE49-F238E27FC236}">
                <a16:creationId xmlns:a16="http://schemas.microsoft.com/office/drawing/2014/main" id="{5C4D8AA5-D096-43AC-9599-146301E6E8E4}"/>
              </a:ext>
            </a:extLst>
          </p:cNvPr>
          <p:cNvSpPr/>
          <p:nvPr/>
        </p:nvSpPr>
        <p:spPr>
          <a:xfrm>
            <a:off x="6793341" y="3367133"/>
            <a:ext cx="1476462" cy="99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B771C519-0B98-492C-AF10-0E94201A77C6}"/>
              </a:ext>
            </a:extLst>
          </p:cNvPr>
          <p:cNvSpPr txBox="1"/>
          <p:nvPr/>
        </p:nvSpPr>
        <p:spPr>
          <a:xfrm>
            <a:off x="6932989" y="3681612"/>
            <a:ext cx="1197165" cy="369332"/>
          </a:xfrm>
          <a:prstGeom prst="rect">
            <a:avLst/>
          </a:prstGeom>
          <a:noFill/>
        </p:spPr>
        <p:txBody>
          <a:bodyPr wrap="square" rtlCol="0">
            <a:spAutoFit/>
          </a:bodyPr>
          <a:lstStyle/>
          <a:p>
            <a:r>
              <a:rPr lang="zh-TW" altLang="en-US" dirty="0"/>
              <a:t>顯示推薦</a:t>
            </a:r>
          </a:p>
        </p:txBody>
      </p:sp>
      <p:sp>
        <p:nvSpPr>
          <p:cNvPr id="19" name="矩形: 圓角 18">
            <a:extLst>
              <a:ext uri="{FF2B5EF4-FFF2-40B4-BE49-F238E27FC236}">
                <a16:creationId xmlns:a16="http://schemas.microsoft.com/office/drawing/2014/main" id="{976BB37F-F478-47B0-80F6-1D489318ABF8}"/>
              </a:ext>
            </a:extLst>
          </p:cNvPr>
          <p:cNvSpPr/>
          <p:nvPr/>
        </p:nvSpPr>
        <p:spPr>
          <a:xfrm>
            <a:off x="6748951" y="5100851"/>
            <a:ext cx="1726734" cy="14652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64CFE6E9-3F6F-462E-B5E9-84BA2FC2D7B8}"/>
              </a:ext>
            </a:extLst>
          </p:cNvPr>
          <p:cNvSpPr txBox="1"/>
          <p:nvPr/>
        </p:nvSpPr>
        <p:spPr>
          <a:xfrm>
            <a:off x="6748951" y="5088796"/>
            <a:ext cx="1558955" cy="1477328"/>
          </a:xfrm>
          <a:prstGeom prst="rect">
            <a:avLst/>
          </a:prstGeom>
          <a:noFill/>
        </p:spPr>
        <p:txBody>
          <a:bodyPr wrap="square" rtlCol="0">
            <a:spAutoFit/>
          </a:bodyPr>
          <a:lstStyle/>
          <a:p>
            <a:r>
              <a:rPr lang="zh-TW" altLang="en-US" dirty="0"/>
              <a:t>作品雙語名稱</a:t>
            </a:r>
            <a:endParaRPr lang="en-US" altLang="zh-TW" dirty="0"/>
          </a:p>
          <a:p>
            <a:r>
              <a:rPr lang="zh-TW" altLang="en-US" dirty="0"/>
              <a:t>放映年代</a:t>
            </a:r>
            <a:endParaRPr lang="en-US" altLang="zh-TW" dirty="0"/>
          </a:p>
          <a:p>
            <a:r>
              <a:rPr lang="zh-TW" altLang="en-US" dirty="0"/>
              <a:t>集數</a:t>
            </a:r>
            <a:endParaRPr lang="en-US" altLang="zh-TW" dirty="0"/>
          </a:p>
          <a:p>
            <a:r>
              <a:rPr lang="zh-TW" altLang="en-US" dirty="0"/>
              <a:t>評分</a:t>
            </a:r>
            <a:endParaRPr lang="en-US" altLang="zh-TW" dirty="0"/>
          </a:p>
          <a:p>
            <a:r>
              <a:rPr lang="zh-TW" altLang="en-US" dirty="0"/>
              <a:t>查看詳細資料</a:t>
            </a:r>
          </a:p>
        </p:txBody>
      </p:sp>
      <p:cxnSp>
        <p:nvCxnSpPr>
          <p:cNvPr id="22" name="直線單箭頭接點 21">
            <a:extLst>
              <a:ext uri="{FF2B5EF4-FFF2-40B4-BE49-F238E27FC236}">
                <a16:creationId xmlns:a16="http://schemas.microsoft.com/office/drawing/2014/main" id="{D89B9870-DE4F-4731-839C-130BCB757DAE}"/>
              </a:ext>
            </a:extLst>
          </p:cNvPr>
          <p:cNvCxnSpPr/>
          <p:nvPr/>
        </p:nvCxnSpPr>
        <p:spPr>
          <a:xfrm>
            <a:off x="3917659" y="1912691"/>
            <a:ext cx="755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90710C26-CCC4-4A93-8FF8-76CA863349BA}"/>
              </a:ext>
            </a:extLst>
          </p:cNvPr>
          <p:cNvCxnSpPr/>
          <p:nvPr/>
        </p:nvCxnSpPr>
        <p:spPr>
          <a:xfrm flipH="1">
            <a:off x="4244829" y="2541864"/>
            <a:ext cx="1258349"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4C08876-6817-4E5E-BBBA-CA887393710C}"/>
              </a:ext>
            </a:extLst>
          </p:cNvPr>
          <p:cNvCxnSpPr>
            <a:cxnSpLocks/>
          </p:cNvCxnSpPr>
          <p:nvPr/>
        </p:nvCxnSpPr>
        <p:spPr>
          <a:xfrm flipV="1">
            <a:off x="4594269" y="3804409"/>
            <a:ext cx="2049146" cy="1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F451B2A9-F4DD-4AD2-AC2A-385852429E89}"/>
              </a:ext>
            </a:extLst>
          </p:cNvPr>
          <p:cNvCxnSpPr>
            <a:stCxn id="16" idx="2"/>
            <a:endCxn id="20" idx="0"/>
          </p:cNvCxnSpPr>
          <p:nvPr/>
        </p:nvCxnSpPr>
        <p:spPr>
          <a:xfrm flipH="1">
            <a:off x="7528429" y="4365423"/>
            <a:ext cx="3143" cy="723373"/>
          </a:xfrm>
          <a:prstGeom prst="line">
            <a:avLst/>
          </a:prstGeom>
        </p:spPr>
        <p:style>
          <a:lnRef idx="1">
            <a:schemeClr val="accent1"/>
          </a:lnRef>
          <a:fillRef idx="0">
            <a:schemeClr val="accent1"/>
          </a:fillRef>
          <a:effectRef idx="0">
            <a:schemeClr val="accent1"/>
          </a:effectRef>
          <a:fontRef idx="minor">
            <a:schemeClr val="tx1"/>
          </a:fontRef>
        </p:style>
      </p:cxnSp>
      <p:sp>
        <p:nvSpPr>
          <p:cNvPr id="33" name="矩形: 圓角 32">
            <a:extLst>
              <a:ext uri="{FF2B5EF4-FFF2-40B4-BE49-F238E27FC236}">
                <a16:creationId xmlns:a16="http://schemas.microsoft.com/office/drawing/2014/main" id="{3057DDDA-1E10-4E95-9B38-737CCE2EA651}"/>
              </a:ext>
            </a:extLst>
          </p:cNvPr>
          <p:cNvSpPr/>
          <p:nvPr/>
        </p:nvSpPr>
        <p:spPr>
          <a:xfrm>
            <a:off x="3023881" y="4957894"/>
            <a:ext cx="1552660" cy="14652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95ED8617-78E4-43BF-BB31-0A3C5085CCF3}"/>
              </a:ext>
            </a:extLst>
          </p:cNvPr>
          <p:cNvSpPr txBox="1"/>
          <p:nvPr/>
        </p:nvSpPr>
        <p:spPr>
          <a:xfrm>
            <a:off x="3080341" y="5189361"/>
            <a:ext cx="1580089" cy="923330"/>
          </a:xfrm>
          <a:prstGeom prst="rect">
            <a:avLst/>
          </a:prstGeom>
          <a:noFill/>
        </p:spPr>
        <p:txBody>
          <a:bodyPr wrap="square" rtlCol="0">
            <a:spAutoFit/>
          </a:bodyPr>
          <a:lstStyle/>
          <a:p>
            <a:r>
              <a:rPr lang="zh-TW" altLang="en-US" dirty="0"/>
              <a:t>查看詳細資料</a:t>
            </a:r>
            <a:endParaRPr lang="en-US" altLang="zh-TW" dirty="0"/>
          </a:p>
          <a:p>
            <a:r>
              <a:rPr lang="zh-TW" altLang="en-US" dirty="0"/>
              <a:t>修改評價</a:t>
            </a:r>
            <a:endParaRPr lang="en-US" altLang="zh-TW" dirty="0"/>
          </a:p>
          <a:p>
            <a:r>
              <a:rPr lang="zh-TW" altLang="en-US" dirty="0"/>
              <a:t>刪除項目</a:t>
            </a:r>
          </a:p>
        </p:txBody>
      </p:sp>
      <p:sp>
        <p:nvSpPr>
          <p:cNvPr id="35" name="矩形: 圓角 34">
            <a:extLst>
              <a:ext uri="{FF2B5EF4-FFF2-40B4-BE49-F238E27FC236}">
                <a16:creationId xmlns:a16="http://schemas.microsoft.com/office/drawing/2014/main" id="{C7B6ED1C-23DA-4BAE-A300-BE430948DACA}"/>
              </a:ext>
            </a:extLst>
          </p:cNvPr>
          <p:cNvSpPr/>
          <p:nvPr/>
        </p:nvSpPr>
        <p:spPr>
          <a:xfrm>
            <a:off x="6892953" y="1458700"/>
            <a:ext cx="1093031" cy="9079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EC9B9F0A-2616-48E8-8844-5DA73EBFE742}"/>
              </a:ext>
            </a:extLst>
          </p:cNvPr>
          <p:cNvSpPr txBox="1"/>
          <p:nvPr/>
        </p:nvSpPr>
        <p:spPr>
          <a:xfrm>
            <a:off x="7015152" y="1589524"/>
            <a:ext cx="1471039" cy="646331"/>
          </a:xfrm>
          <a:prstGeom prst="rect">
            <a:avLst/>
          </a:prstGeom>
          <a:noFill/>
        </p:spPr>
        <p:txBody>
          <a:bodyPr wrap="square" rtlCol="0">
            <a:spAutoFit/>
          </a:bodyPr>
          <a:lstStyle/>
          <a:p>
            <a:r>
              <a:rPr lang="zh-TW" altLang="en-US" dirty="0"/>
              <a:t>關鍵字</a:t>
            </a:r>
            <a:endParaRPr lang="en-US" altLang="zh-TW" dirty="0"/>
          </a:p>
          <a:p>
            <a:r>
              <a:rPr lang="zh-TW" altLang="en-US" dirty="0"/>
              <a:t>評分</a:t>
            </a:r>
          </a:p>
        </p:txBody>
      </p:sp>
      <p:cxnSp>
        <p:nvCxnSpPr>
          <p:cNvPr id="38" name="直線單箭頭接點 37">
            <a:extLst>
              <a:ext uri="{FF2B5EF4-FFF2-40B4-BE49-F238E27FC236}">
                <a16:creationId xmlns:a16="http://schemas.microsoft.com/office/drawing/2014/main" id="{A015D08A-A9E8-401C-92CC-94B5A05E8036}"/>
              </a:ext>
            </a:extLst>
          </p:cNvPr>
          <p:cNvCxnSpPr>
            <a:stCxn id="35" idx="1"/>
            <a:endCxn id="10" idx="3"/>
          </p:cNvCxnSpPr>
          <p:nvPr/>
        </p:nvCxnSpPr>
        <p:spPr>
          <a:xfrm flipH="1">
            <a:off x="6375297" y="1912691"/>
            <a:ext cx="517656" cy="4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174473A2-3AA4-40E1-B718-2D640870FBDF}"/>
              </a:ext>
            </a:extLst>
          </p:cNvPr>
          <p:cNvCxnSpPr>
            <a:cxnSpLocks/>
            <a:stCxn id="12" idx="2"/>
            <a:endCxn id="33" idx="0"/>
          </p:cNvCxnSpPr>
          <p:nvPr/>
        </p:nvCxnSpPr>
        <p:spPr>
          <a:xfrm flipH="1">
            <a:off x="3800211" y="4303554"/>
            <a:ext cx="1" cy="65434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圓角 27">
            <a:extLst>
              <a:ext uri="{FF2B5EF4-FFF2-40B4-BE49-F238E27FC236}">
                <a16:creationId xmlns:a16="http://schemas.microsoft.com/office/drawing/2014/main" id="{D88AC0F2-7A5E-4D50-8A6E-93628D7AF353}"/>
              </a:ext>
            </a:extLst>
          </p:cNvPr>
          <p:cNvSpPr/>
          <p:nvPr/>
        </p:nvSpPr>
        <p:spPr>
          <a:xfrm>
            <a:off x="65830" y="2838281"/>
            <a:ext cx="1552660" cy="14652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F33CFAA8-D15C-4272-BD76-E05467AB6CF8}"/>
              </a:ext>
            </a:extLst>
          </p:cNvPr>
          <p:cNvSpPr txBox="1"/>
          <p:nvPr/>
        </p:nvSpPr>
        <p:spPr>
          <a:xfrm>
            <a:off x="327917" y="3414171"/>
            <a:ext cx="1190528" cy="369332"/>
          </a:xfrm>
          <a:prstGeom prst="rect">
            <a:avLst/>
          </a:prstGeom>
          <a:noFill/>
        </p:spPr>
        <p:txBody>
          <a:bodyPr wrap="square" rtlCol="0">
            <a:spAutoFit/>
          </a:bodyPr>
          <a:lstStyle/>
          <a:p>
            <a:r>
              <a:rPr lang="zh-TW" altLang="en-US" dirty="0"/>
              <a:t>簡報下載</a:t>
            </a:r>
          </a:p>
        </p:txBody>
      </p:sp>
      <p:cxnSp>
        <p:nvCxnSpPr>
          <p:cNvPr id="30" name="直線接點 29">
            <a:extLst>
              <a:ext uri="{FF2B5EF4-FFF2-40B4-BE49-F238E27FC236}">
                <a16:creationId xmlns:a16="http://schemas.microsoft.com/office/drawing/2014/main" id="{DF1C30D3-9664-4B53-A5F1-92D8AC2D62D3}"/>
              </a:ext>
            </a:extLst>
          </p:cNvPr>
          <p:cNvCxnSpPr>
            <a:cxnSpLocks/>
            <a:stCxn id="4" idx="2"/>
            <a:endCxn id="28" idx="0"/>
          </p:cNvCxnSpPr>
          <p:nvPr/>
        </p:nvCxnSpPr>
        <p:spPr>
          <a:xfrm flipH="1">
            <a:off x="842160" y="2365696"/>
            <a:ext cx="5128" cy="472585"/>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圓角 36">
            <a:extLst>
              <a:ext uri="{FF2B5EF4-FFF2-40B4-BE49-F238E27FC236}">
                <a16:creationId xmlns:a16="http://schemas.microsoft.com/office/drawing/2014/main" id="{30C5303F-BF71-409B-AC5A-283F227CDD32}"/>
              </a:ext>
            </a:extLst>
          </p:cNvPr>
          <p:cNvSpPr/>
          <p:nvPr/>
        </p:nvSpPr>
        <p:spPr>
          <a:xfrm>
            <a:off x="8855726" y="3005420"/>
            <a:ext cx="3142952" cy="185984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39" name="文字方塊 38">
                <a:extLst>
                  <a:ext uri="{FF2B5EF4-FFF2-40B4-BE49-F238E27FC236}">
                    <a16:creationId xmlns:a16="http://schemas.microsoft.com/office/drawing/2014/main" id="{1C876226-A998-4374-9081-5615FBE13EAB}"/>
                  </a:ext>
                </a:extLst>
              </p:cNvPr>
              <p:cNvSpPr txBox="1"/>
              <p:nvPr/>
            </p:nvSpPr>
            <p:spPr>
              <a:xfrm>
                <a:off x="8782140" y="3212983"/>
                <a:ext cx="3485122" cy="1530868"/>
              </a:xfrm>
              <a:prstGeom prst="rect">
                <a:avLst/>
              </a:prstGeom>
              <a:noFill/>
            </p:spPr>
            <p:txBody>
              <a:bodyPr wrap="square" rtlCol="0">
                <a:spAutoFit/>
              </a:bodyPr>
              <a:lstStyle/>
              <a:p>
                <a:endParaRPr lang="en-US" altLang="zh-TW" dirty="0"/>
              </a:p>
              <a:p>
                <a:r>
                  <a:rPr lang="zh-TW" altLang="en-US" dirty="0"/>
                  <a:t>按</a:t>
                </a:r>
                <a14:m>
                  <m:oMath xmlns:m="http://schemas.openxmlformats.org/officeDocument/2006/math">
                    <m:d>
                      <m:dPr>
                        <m:begChr m:val="{"/>
                        <m:endChr m:val=""/>
                        <m:ctrlPr>
                          <a:rPr lang="en-US" altLang="zh-TW" i="1" smtClean="0">
                            <a:latin typeface="Cambria Math" panose="02040503050406030204" pitchFamily="18" charset="0"/>
                          </a:rPr>
                        </m:ctrlPr>
                      </m:dPr>
                      <m:e>
                        <m:eqArr>
                          <m:eqArrPr>
                            <m:ctrlPr>
                              <a:rPr lang="en-US" altLang="zh-TW" i="1" smtClean="0">
                                <a:latin typeface="Cambria Math" panose="02040503050406030204" pitchFamily="18" charset="0"/>
                              </a:rPr>
                            </m:ctrlPr>
                          </m:eqArrPr>
                          <m:e>
                            <m:r>
                              <a:rPr lang="zh-TW" altLang="en-US" i="1">
                                <a:latin typeface="Cambria Math" panose="02040503050406030204" pitchFamily="18" charset="0"/>
                              </a:rPr>
                              <m:t>推薦順序</m:t>
                            </m:r>
                          </m:e>
                          <m:e>
                            <m:r>
                              <a:rPr lang="zh-TW" altLang="en-US" i="1">
                                <a:latin typeface="Cambria Math" panose="02040503050406030204" pitchFamily="18" charset="0"/>
                              </a:rPr>
                              <m:t>年代</m:t>
                            </m:r>
                          </m:e>
                          <m:e>
                            <m:r>
                              <a:rPr lang="zh-TW" altLang="en-US" i="1">
                                <a:latin typeface="Cambria Math" panose="02040503050406030204" pitchFamily="18" charset="0"/>
                              </a:rPr>
                              <m:t>大眾評分</m:t>
                            </m:r>
                          </m:e>
                        </m:eqArr>
                        <m:r>
                          <a:rPr lang="zh-TW" altLang="en-US" i="1">
                            <a:latin typeface="Cambria Math" panose="02040503050406030204" pitchFamily="18" charset="0"/>
                          </a:rPr>
                          <m:t>，</m:t>
                        </m:r>
                        <m:d>
                          <m:dPr>
                            <m:begChr m:val="{"/>
                            <m:endChr m:val=""/>
                            <m:ctrlPr>
                              <a:rPr lang="en-US" altLang="zh-TW" i="1" smtClean="0">
                                <a:latin typeface="Cambria Math" panose="02040503050406030204" pitchFamily="18" charset="0"/>
                              </a:rPr>
                            </m:ctrlPr>
                          </m:dPr>
                          <m:e>
                            <m:eqArr>
                              <m:eqArrPr>
                                <m:ctrlPr>
                                  <a:rPr lang="en-US" altLang="zh-TW" i="1" smtClean="0">
                                    <a:latin typeface="Cambria Math" panose="02040503050406030204" pitchFamily="18" charset="0"/>
                                  </a:rPr>
                                </m:ctrlPr>
                              </m:eqArrPr>
                              <m:e>
                                <m:r>
                                  <a:rPr lang="zh-TW" altLang="en-US" i="1">
                                    <a:latin typeface="Cambria Math" panose="02040503050406030204" pitchFamily="18" charset="0"/>
                                  </a:rPr>
                                  <m:t>由大到小</m:t>
                                </m:r>
                              </m:e>
                              <m:e>
                                <m:r>
                                  <a:rPr lang="zh-TW" altLang="en-US" i="1">
                                    <a:latin typeface="Cambria Math" panose="02040503050406030204" pitchFamily="18" charset="0"/>
                                  </a:rPr>
                                  <m:t>由小到大</m:t>
                                </m:r>
                              </m:e>
                            </m:eqArr>
                          </m:e>
                        </m:d>
                      </m:e>
                    </m:d>
                    <m:r>
                      <a:rPr lang="zh-TW" altLang="en-US" i="1">
                        <a:latin typeface="Cambria Math" panose="02040503050406030204" pitchFamily="18" charset="0"/>
                      </a:rPr>
                      <m:t>排序</m:t>
                    </m:r>
                  </m:oMath>
                </a14:m>
                <a:endParaRPr lang="en-US" altLang="zh-TW" dirty="0"/>
              </a:p>
              <a:p>
                <a:endParaRPr lang="zh-TW" altLang="en-US" dirty="0"/>
              </a:p>
            </p:txBody>
          </p:sp>
        </mc:Choice>
        <mc:Fallback>
          <p:sp>
            <p:nvSpPr>
              <p:cNvPr id="39" name="文字方塊 38">
                <a:extLst>
                  <a:ext uri="{FF2B5EF4-FFF2-40B4-BE49-F238E27FC236}">
                    <a16:creationId xmlns:a16="http://schemas.microsoft.com/office/drawing/2014/main" id="{1C876226-A998-4374-9081-5615FBE13EAB}"/>
                  </a:ext>
                </a:extLst>
              </p:cNvPr>
              <p:cNvSpPr txBox="1">
                <a:spLocks noRot="1" noChangeAspect="1" noMove="1" noResize="1" noEditPoints="1" noAdjustHandles="1" noChangeArrowheads="1" noChangeShapeType="1" noTextEdit="1"/>
              </p:cNvSpPr>
              <p:nvPr/>
            </p:nvSpPr>
            <p:spPr>
              <a:xfrm>
                <a:off x="8782140" y="3212983"/>
                <a:ext cx="3485122" cy="1530868"/>
              </a:xfrm>
              <a:prstGeom prst="rect">
                <a:avLst/>
              </a:prstGeom>
              <a:blipFill>
                <a:blip r:embed="rId2"/>
                <a:stretch>
                  <a:fillRect l="-1576"/>
                </a:stretch>
              </a:blipFill>
            </p:spPr>
            <p:txBody>
              <a:bodyPr/>
              <a:lstStyle/>
              <a:p>
                <a:r>
                  <a:rPr lang="zh-TW" altLang="en-US">
                    <a:noFill/>
                  </a:rPr>
                  <a:t> </a:t>
                </a:r>
              </a:p>
            </p:txBody>
          </p:sp>
        </mc:Fallback>
      </mc:AlternateContent>
      <p:cxnSp>
        <p:nvCxnSpPr>
          <p:cNvPr id="41" name="直線單箭頭接點 40">
            <a:extLst>
              <a:ext uri="{FF2B5EF4-FFF2-40B4-BE49-F238E27FC236}">
                <a16:creationId xmlns:a16="http://schemas.microsoft.com/office/drawing/2014/main" id="{CACF58E4-9D64-4627-BE0C-4B8069A7D294}"/>
              </a:ext>
            </a:extLst>
          </p:cNvPr>
          <p:cNvCxnSpPr>
            <a:cxnSpLocks/>
            <a:stCxn id="37" idx="1"/>
          </p:cNvCxnSpPr>
          <p:nvPr/>
        </p:nvCxnSpPr>
        <p:spPr>
          <a:xfrm flipH="1">
            <a:off x="8281959" y="3935345"/>
            <a:ext cx="573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54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7EF3C0-1EAF-401F-A879-A30558AF9C6E}"/>
              </a:ext>
            </a:extLst>
          </p:cNvPr>
          <p:cNvSpPr>
            <a:spLocks noGrp="1"/>
          </p:cNvSpPr>
          <p:nvPr>
            <p:ph type="title"/>
          </p:nvPr>
        </p:nvSpPr>
        <p:spPr>
          <a:xfrm>
            <a:off x="2231136" y="436186"/>
            <a:ext cx="7729728" cy="1188720"/>
          </a:xfrm>
        </p:spPr>
        <p:txBody>
          <a:bodyPr/>
          <a:lstStyle/>
          <a:p>
            <a:r>
              <a:rPr lang="zh-TW" altLang="en-US" dirty="0"/>
              <a:t>網站特色</a:t>
            </a:r>
          </a:p>
        </p:txBody>
      </p:sp>
      <p:sp>
        <p:nvSpPr>
          <p:cNvPr id="3" name="內容版面配置區 2">
            <a:extLst>
              <a:ext uri="{FF2B5EF4-FFF2-40B4-BE49-F238E27FC236}">
                <a16:creationId xmlns:a16="http://schemas.microsoft.com/office/drawing/2014/main" id="{7CD5460A-3D5B-470E-AF25-EE5A9EAF7369}"/>
              </a:ext>
            </a:extLst>
          </p:cNvPr>
          <p:cNvSpPr>
            <a:spLocks noGrp="1"/>
          </p:cNvSpPr>
          <p:nvPr>
            <p:ph idx="1"/>
          </p:nvPr>
        </p:nvSpPr>
        <p:spPr>
          <a:xfrm>
            <a:off x="2231136" y="1878008"/>
            <a:ext cx="7729728" cy="3101983"/>
          </a:xfrm>
        </p:spPr>
        <p:txBody>
          <a:bodyPr/>
          <a:lstStyle/>
          <a:p>
            <a:r>
              <a:rPr lang="en-US" altLang="zh-TW" dirty="0"/>
              <a:t>--------------------------</a:t>
            </a:r>
            <a:r>
              <a:rPr lang="zh-TW" altLang="en-US" dirty="0"/>
              <a:t>推薦給使用者可能會喜歡的動畫</a:t>
            </a:r>
            <a:r>
              <a:rPr lang="en-US" altLang="zh-TW" dirty="0"/>
              <a:t>-----------------------------</a:t>
            </a:r>
          </a:p>
          <a:p>
            <a:endParaRPr lang="en-US" altLang="zh-TW" dirty="0"/>
          </a:p>
          <a:p>
            <a:r>
              <a:rPr lang="zh-TW" altLang="en-US" dirty="0"/>
              <a:t>請使用者輸入對某些動畫的評價，然後依據那些評價來推算出使用者會喜歡的作品並且提供一些相關資訊。</a:t>
            </a:r>
            <a:endParaRPr lang="en-US" altLang="zh-TW" dirty="0"/>
          </a:p>
          <a:p>
            <a:endParaRPr lang="en-US" altLang="zh-TW" dirty="0"/>
          </a:p>
          <a:p>
            <a:r>
              <a:rPr lang="zh-TW" altLang="en-US" dirty="0"/>
              <a:t>使用了基於物品的協同過濾演算法 </a:t>
            </a:r>
            <a:r>
              <a:rPr lang="en-US" altLang="zh-TW" dirty="0"/>
              <a:t>(</a:t>
            </a:r>
            <a:r>
              <a:rPr lang="en-US" altLang="zh-TW" dirty="0" err="1"/>
              <a:t>ItemCF</a:t>
            </a:r>
            <a:r>
              <a:rPr lang="en-US" altLang="zh-TW" dirty="0"/>
              <a:t>) </a:t>
            </a:r>
            <a:r>
              <a:rPr lang="zh-TW" altLang="en-US" dirty="0"/>
              <a:t>作為推薦系統，靠大數據進行推薦</a:t>
            </a:r>
            <a:endParaRPr lang="en-US" altLang="zh-TW" dirty="0"/>
          </a:p>
          <a:p>
            <a:r>
              <a:rPr lang="en-US" altLang="zh-TW" dirty="0"/>
              <a:t>3600</a:t>
            </a:r>
            <a:r>
              <a:rPr lang="zh-TW" altLang="en-US" dirty="0"/>
              <a:t>名用戶對</a:t>
            </a:r>
            <a:r>
              <a:rPr lang="en-US" altLang="zh-TW" dirty="0"/>
              <a:t>12000</a:t>
            </a:r>
            <a:r>
              <a:rPr lang="zh-TW" altLang="en-US" dirty="0"/>
              <a:t>部作品的評價，以用戶行為計算相似度</a:t>
            </a:r>
            <a:endParaRPr lang="en-US" altLang="zh-TW" dirty="0"/>
          </a:p>
        </p:txBody>
      </p:sp>
    </p:spTree>
    <p:extLst>
      <p:ext uri="{BB962C8B-B14F-4D97-AF65-F5344CB8AC3E}">
        <p14:creationId xmlns:p14="http://schemas.microsoft.com/office/powerpoint/2010/main" val="331282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6565B9-852E-4AA4-8580-9A14ED37BE49}"/>
              </a:ext>
            </a:extLst>
          </p:cNvPr>
          <p:cNvSpPr>
            <a:spLocks noGrp="1"/>
          </p:cNvSpPr>
          <p:nvPr>
            <p:ph type="title"/>
          </p:nvPr>
        </p:nvSpPr>
        <p:spPr/>
        <p:txBody>
          <a:bodyPr/>
          <a:lstStyle/>
          <a:p>
            <a:r>
              <a:rPr lang="zh-TW" altLang="en-US" dirty="0"/>
              <a:t>技術難點</a:t>
            </a:r>
          </a:p>
        </p:txBody>
      </p:sp>
      <p:sp>
        <p:nvSpPr>
          <p:cNvPr id="3" name="內容版面配置區 2">
            <a:extLst>
              <a:ext uri="{FF2B5EF4-FFF2-40B4-BE49-F238E27FC236}">
                <a16:creationId xmlns:a16="http://schemas.microsoft.com/office/drawing/2014/main" id="{03CF2631-61AA-47E4-97CD-B7A222F4B63B}"/>
              </a:ext>
            </a:extLst>
          </p:cNvPr>
          <p:cNvSpPr>
            <a:spLocks noGrp="1"/>
          </p:cNvSpPr>
          <p:nvPr>
            <p:ph idx="1"/>
          </p:nvPr>
        </p:nvSpPr>
        <p:spPr/>
        <p:txBody>
          <a:bodyPr/>
          <a:lstStyle/>
          <a:p>
            <a:r>
              <a:rPr lang="zh-TW" altLang="en-US" dirty="0"/>
              <a:t>前端的跨域存取 </a:t>
            </a:r>
            <a:r>
              <a:rPr lang="en-US" altLang="zh-TW" dirty="0"/>
              <a:t>(CORS)</a:t>
            </a:r>
            <a:r>
              <a:rPr lang="zh-TW" altLang="en-US" dirty="0"/>
              <a:t> 問題</a:t>
            </a:r>
            <a:endParaRPr lang="en-US" altLang="zh-TW" dirty="0"/>
          </a:p>
          <a:p>
            <a:r>
              <a:rPr lang="zh-TW" altLang="en-US" dirty="0"/>
              <a:t>自動搜尋</a:t>
            </a:r>
            <a:r>
              <a:rPr lang="en-US" altLang="zh-TW" dirty="0"/>
              <a:t>(</a:t>
            </a:r>
            <a:r>
              <a:rPr lang="zh-TW" altLang="en-US" dirty="0"/>
              <a:t>免按</a:t>
            </a:r>
            <a:r>
              <a:rPr lang="en-US" altLang="zh-TW" dirty="0"/>
              <a:t>Enter)</a:t>
            </a:r>
            <a:r>
              <a:rPr lang="zh-TW" altLang="en-US" dirty="0"/>
              <a:t>的設計</a:t>
            </a:r>
            <a:endParaRPr lang="en-US" altLang="zh-TW" dirty="0"/>
          </a:p>
          <a:p>
            <a:r>
              <a:rPr lang="zh-TW" altLang="en-US" dirty="0"/>
              <a:t>平行抓取動畫資料時的例外處理</a:t>
            </a:r>
            <a:endParaRPr lang="en-US" altLang="zh-TW" dirty="0"/>
          </a:p>
          <a:p>
            <a:r>
              <a:rPr lang="zh-TW" altLang="en-US" dirty="0"/>
              <a:t>資料挖掘，和推薦系統的建構</a:t>
            </a:r>
            <a:endParaRPr lang="en-US" altLang="zh-TW" dirty="0"/>
          </a:p>
          <a:p>
            <a:r>
              <a:rPr lang="en-US" altLang="zh-TW" dirty="0"/>
              <a:t>PHP</a:t>
            </a:r>
            <a:r>
              <a:rPr lang="zh-TW" altLang="en-US" dirty="0"/>
              <a:t>和</a:t>
            </a:r>
            <a:r>
              <a:rPr lang="en-US" altLang="zh-TW" dirty="0"/>
              <a:t>SQL</a:t>
            </a:r>
            <a:r>
              <a:rPr lang="zh-TW" altLang="en-US" dirty="0"/>
              <a:t>的學習與應用</a:t>
            </a:r>
          </a:p>
        </p:txBody>
      </p:sp>
    </p:spTree>
    <p:extLst>
      <p:ext uri="{BB962C8B-B14F-4D97-AF65-F5344CB8AC3E}">
        <p14:creationId xmlns:p14="http://schemas.microsoft.com/office/powerpoint/2010/main" val="118659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CC26F6-F2C1-4F6A-9ACB-847FF9940F27}"/>
              </a:ext>
            </a:extLst>
          </p:cNvPr>
          <p:cNvSpPr>
            <a:spLocks noGrp="1"/>
          </p:cNvSpPr>
          <p:nvPr>
            <p:ph type="title"/>
          </p:nvPr>
        </p:nvSpPr>
        <p:spPr/>
        <p:txBody>
          <a:bodyPr/>
          <a:lstStyle/>
          <a:p>
            <a:r>
              <a:rPr lang="zh-TW" altLang="en-US" dirty="0"/>
              <a:t>運用技術</a:t>
            </a:r>
          </a:p>
        </p:txBody>
      </p:sp>
      <p:sp>
        <p:nvSpPr>
          <p:cNvPr id="3" name="內容版面配置區 2">
            <a:extLst>
              <a:ext uri="{FF2B5EF4-FFF2-40B4-BE49-F238E27FC236}">
                <a16:creationId xmlns:a16="http://schemas.microsoft.com/office/drawing/2014/main" id="{598B140B-F81F-4055-BB0F-36453D5E1C51}"/>
              </a:ext>
            </a:extLst>
          </p:cNvPr>
          <p:cNvSpPr>
            <a:spLocks noGrp="1"/>
          </p:cNvSpPr>
          <p:nvPr>
            <p:ph idx="1"/>
          </p:nvPr>
        </p:nvSpPr>
        <p:spPr>
          <a:xfrm>
            <a:off x="4337017" y="2513757"/>
            <a:ext cx="3068833" cy="3945766"/>
          </a:xfrm>
        </p:spPr>
        <p:txBody>
          <a:bodyPr>
            <a:normAutofit/>
          </a:bodyPr>
          <a:lstStyle/>
          <a:p>
            <a:r>
              <a:rPr lang="en-US" altLang="zh-TW" dirty="0"/>
              <a:t>1.HTML</a:t>
            </a:r>
          </a:p>
          <a:p>
            <a:r>
              <a:rPr lang="en-US" altLang="zh-TW" dirty="0"/>
              <a:t>2.CSS</a:t>
            </a:r>
          </a:p>
          <a:p>
            <a:r>
              <a:rPr lang="en-US" altLang="zh-TW" dirty="0"/>
              <a:t>3.javascript</a:t>
            </a:r>
          </a:p>
          <a:p>
            <a:r>
              <a:rPr lang="en-US" altLang="zh-TW" dirty="0"/>
              <a:t>4.Jquery</a:t>
            </a:r>
          </a:p>
          <a:p>
            <a:endParaRPr lang="en-US" altLang="zh-TW" dirty="0"/>
          </a:p>
          <a:p>
            <a:r>
              <a:rPr lang="en-US" altLang="zh-TW" dirty="0"/>
              <a:t>5.PHP</a:t>
            </a:r>
          </a:p>
          <a:p>
            <a:r>
              <a:rPr lang="en-US" altLang="zh-TW" dirty="0"/>
              <a:t>6.Python</a:t>
            </a:r>
          </a:p>
          <a:p>
            <a:r>
              <a:rPr lang="en-US" altLang="zh-TW" dirty="0"/>
              <a:t>7.</a:t>
            </a:r>
            <a:r>
              <a:rPr lang="zh-TW" altLang="en-US" dirty="0"/>
              <a:t>「番組計畫」</a:t>
            </a:r>
            <a:r>
              <a:rPr lang="en-US" altLang="zh-TW" dirty="0"/>
              <a:t>API</a:t>
            </a:r>
            <a:endParaRPr lang="zh-TW" altLang="en-US" dirty="0"/>
          </a:p>
        </p:txBody>
      </p:sp>
    </p:spTree>
    <p:extLst>
      <p:ext uri="{BB962C8B-B14F-4D97-AF65-F5344CB8AC3E}">
        <p14:creationId xmlns:p14="http://schemas.microsoft.com/office/powerpoint/2010/main" val="141112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D86A9CB-B025-46A9-AA74-917FA3A4CFD9}"/>
              </a:ext>
            </a:extLst>
          </p:cNvPr>
          <p:cNvSpPr>
            <a:spLocks noGrp="1"/>
          </p:cNvSpPr>
          <p:nvPr>
            <p:ph type="title"/>
          </p:nvPr>
        </p:nvSpPr>
        <p:spPr/>
        <p:txBody>
          <a:bodyPr/>
          <a:lstStyle/>
          <a:p>
            <a:r>
              <a:rPr lang="zh-TW" altLang="en-US" dirty="0"/>
              <a:t>技術詳解</a:t>
            </a:r>
          </a:p>
        </p:txBody>
      </p:sp>
      <p:sp>
        <p:nvSpPr>
          <p:cNvPr id="5" name="文字版面配置區 4">
            <a:extLst>
              <a:ext uri="{FF2B5EF4-FFF2-40B4-BE49-F238E27FC236}">
                <a16:creationId xmlns:a16="http://schemas.microsoft.com/office/drawing/2014/main" id="{6D1BF40F-4D54-42B7-B833-6FD2C02920B0}"/>
              </a:ext>
            </a:extLst>
          </p:cNvPr>
          <p:cNvSpPr>
            <a:spLocks noGrp="1"/>
          </p:cNvSpPr>
          <p:nvPr>
            <p:ph type="body" idx="1"/>
          </p:nvPr>
        </p:nvSpPr>
        <p:spPr/>
        <p:txBody>
          <a:bodyPr/>
          <a:lstStyle/>
          <a:p>
            <a:r>
              <a:rPr lang="zh-TW" altLang="en-US" dirty="0"/>
              <a:t>簡單解釋專案中使用的技術</a:t>
            </a:r>
          </a:p>
        </p:txBody>
      </p:sp>
    </p:spTree>
    <p:extLst>
      <p:ext uri="{BB962C8B-B14F-4D97-AF65-F5344CB8AC3E}">
        <p14:creationId xmlns:p14="http://schemas.microsoft.com/office/powerpoint/2010/main" val="256085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C8DB02A-CE1A-4BF8-9A05-2C6708AB6CF6}"/>
              </a:ext>
            </a:extLst>
          </p:cNvPr>
          <p:cNvSpPr>
            <a:spLocks noGrp="1"/>
          </p:cNvSpPr>
          <p:nvPr>
            <p:ph type="title"/>
          </p:nvPr>
        </p:nvSpPr>
        <p:spPr>
          <a:xfrm>
            <a:off x="2231136" y="103558"/>
            <a:ext cx="7729728" cy="1188720"/>
          </a:xfrm>
        </p:spPr>
        <p:txBody>
          <a:bodyPr/>
          <a:lstStyle/>
          <a:p>
            <a:r>
              <a:rPr lang="zh-TW" altLang="en-US" dirty="0"/>
              <a:t>推薦系統的技術概觀</a:t>
            </a:r>
            <a:r>
              <a:rPr lang="en-US" altLang="zh-TW" dirty="0"/>
              <a:t>(</a:t>
            </a:r>
            <a:r>
              <a:rPr lang="zh-TW" altLang="en-US" dirty="0"/>
              <a:t>上</a:t>
            </a:r>
            <a:r>
              <a:rPr lang="en-US" altLang="zh-TW" dirty="0"/>
              <a:t>)</a:t>
            </a:r>
            <a:br>
              <a:rPr lang="en-US" altLang="zh-TW" dirty="0"/>
            </a:br>
            <a:r>
              <a:rPr lang="zh-TW" altLang="en-US" dirty="0"/>
              <a:t>物品相似度計算</a:t>
            </a:r>
          </a:p>
        </p:txBody>
      </p:sp>
      <p:sp>
        <p:nvSpPr>
          <p:cNvPr id="7" name="矩形 6">
            <a:extLst>
              <a:ext uri="{FF2B5EF4-FFF2-40B4-BE49-F238E27FC236}">
                <a16:creationId xmlns:a16="http://schemas.microsoft.com/office/drawing/2014/main" id="{5151103F-2663-45F2-8BA4-7636EF94DFF4}"/>
              </a:ext>
            </a:extLst>
          </p:cNvPr>
          <p:cNvSpPr/>
          <p:nvPr/>
        </p:nvSpPr>
        <p:spPr>
          <a:xfrm>
            <a:off x="159797" y="1671222"/>
            <a:ext cx="2210540" cy="1302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所有用戶喜歡的</a:t>
            </a:r>
            <a:endParaRPr lang="en-US" altLang="zh-TW" dirty="0"/>
          </a:p>
          <a:p>
            <a:pPr algn="ctr"/>
            <a:r>
              <a:rPr lang="zh-TW" altLang="en-US" dirty="0"/>
              <a:t>作品清單</a:t>
            </a:r>
          </a:p>
        </p:txBody>
      </p:sp>
      <p:sp>
        <p:nvSpPr>
          <p:cNvPr id="12" name="矩形: 圓角 11">
            <a:extLst>
              <a:ext uri="{FF2B5EF4-FFF2-40B4-BE49-F238E27FC236}">
                <a16:creationId xmlns:a16="http://schemas.microsoft.com/office/drawing/2014/main" id="{25D4E5A9-B101-4AD9-A9FD-B65102D48172}"/>
              </a:ext>
            </a:extLst>
          </p:cNvPr>
          <p:cNvSpPr/>
          <p:nvPr/>
        </p:nvSpPr>
        <p:spPr>
          <a:xfrm>
            <a:off x="159796" y="3252743"/>
            <a:ext cx="2210540" cy="315693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r>
              <a:rPr lang="en-US" altLang="zh-TW" dirty="0"/>
              <a:t>.</a:t>
            </a:r>
          </a:p>
          <a:p>
            <a:pPr algn="ctr"/>
            <a:r>
              <a:rPr lang="en-US" altLang="zh-TW" dirty="0"/>
              <a:t>.</a:t>
            </a:r>
          </a:p>
          <a:p>
            <a:pPr algn="ctr"/>
            <a:r>
              <a:rPr lang="en-US" altLang="zh-TW" dirty="0"/>
              <a:t>.</a:t>
            </a:r>
          </a:p>
          <a:p>
            <a:pPr algn="ctr"/>
            <a:r>
              <a:rPr lang="en-US" altLang="zh-TW" dirty="0"/>
              <a:t>.</a:t>
            </a:r>
          </a:p>
        </p:txBody>
      </p:sp>
      <p:sp>
        <p:nvSpPr>
          <p:cNvPr id="13" name="矩形 12">
            <a:extLst>
              <a:ext uri="{FF2B5EF4-FFF2-40B4-BE49-F238E27FC236}">
                <a16:creationId xmlns:a16="http://schemas.microsoft.com/office/drawing/2014/main" id="{C45EB43E-D7AB-4346-8F9A-300A00E6C393}"/>
              </a:ext>
            </a:extLst>
          </p:cNvPr>
          <p:cNvSpPr/>
          <p:nvPr/>
        </p:nvSpPr>
        <p:spPr>
          <a:xfrm>
            <a:off x="242713" y="3446756"/>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甲用戶：</a:t>
            </a:r>
            <a:r>
              <a:rPr lang="en-US" altLang="zh-TW" dirty="0"/>
              <a:t>A, B, D…</a:t>
            </a:r>
            <a:endParaRPr lang="zh-TW" altLang="en-US" dirty="0"/>
          </a:p>
        </p:txBody>
      </p:sp>
      <p:sp>
        <p:nvSpPr>
          <p:cNvPr id="14" name="矩形 13">
            <a:extLst>
              <a:ext uri="{FF2B5EF4-FFF2-40B4-BE49-F238E27FC236}">
                <a16:creationId xmlns:a16="http://schemas.microsoft.com/office/drawing/2014/main" id="{04D7D1A7-53E7-4597-B08C-8A4F202024F3}"/>
              </a:ext>
            </a:extLst>
          </p:cNvPr>
          <p:cNvSpPr/>
          <p:nvPr/>
        </p:nvSpPr>
        <p:spPr>
          <a:xfrm>
            <a:off x="242712" y="4226417"/>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乙用戶：</a:t>
            </a:r>
            <a:r>
              <a:rPr lang="en-US" altLang="zh-TW" dirty="0"/>
              <a:t>D, E, F…</a:t>
            </a:r>
            <a:endParaRPr lang="zh-TW" altLang="en-US" dirty="0"/>
          </a:p>
        </p:txBody>
      </p:sp>
      <p:sp>
        <p:nvSpPr>
          <p:cNvPr id="15" name="矩形 14">
            <a:extLst>
              <a:ext uri="{FF2B5EF4-FFF2-40B4-BE49-F238E27FC236}">
                <a16:creationId xmlns:a16="http://schemas.microsoft.com/office/drawing/2014/main" id="{3085044E-C0E7-419A-B430-1B302A45880E}"/>
              </a:ext>
            </a:extLst>
          </p:cNvPr>
          <p:cNvSpPr/>
          <p:nvPr/>
        </p:nvSpPr>
        <p:spPr>
          <a:xfrm>
            <a:off x="242711" y="5008438"/>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丙用戶：</a:t>
            </a:r>
            <a:r>
              <a:rPr lang="en-US" altLang="zh-TW" dirty="0"/>
              <a:t>G, H, I…</a:t>
            </a:r>
            <a:endParaRPr lang="zh-TW" altLang="en-US" dirty="0"/>
          </a:p>
        </p:txBody>
      </p:sp>
      <p:sp>
        <p:nvSpPr>
          <p:cNvPr id="16" name="箭號: 向右 15">
            <a:extLst>
              <a:ext uri="{FF2B5EF4-FFF2-40B4-BE49-F238E27FC236}">
                <a16:creationId xmlns:a16="http://schemas.microsoft.com/office/drawing/2014/main" id="{C364432C-8ADF-468E-BAD4-45B6C5444D56}"/>
              </a:ext>
            </a:extLst>
          </p:cNvPr>
          <p:cNvSpPr/>
          <p:nvPr/>
        </p:nvSpPr>
        <p:spPr>
          <a:xfrm>
            <a:off x="2911877" y="1747335"/>
            <a:ext cx="4944862" cy="10386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相似度計算</a:t>
            </a:r>
          </a:p>
        </p:txBody>
      </p:sp>
      <p:sp>
        <p:nvSpPr>
          <p:cNvPr id="17" name="矩形 16">
            <a:extLst>
              <a:ext uri="{FF2B5EF4-FFF2-40B4-BE49-F238E27FC236}">
                <a16:creationId xmlns:a16="http://schemas.microsoft.com/office/drawing/2014/main" id="{1C94AEEC-6E4E-4BD6-A30C-FB1E4EA26F27}"/>
              </a:ext>
            </a:extLst>
          </p:cNvPr>
          <p:cNvSpPr/>
          <p:nvPr/>
        </p:nvSpPr>
        <p:spPr>
          <a:xfrm>
            <a:off x="8398279" y="1555812"/>
            <a:ext cx="3595454" cy="1302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作品之間的</a:t>
            </a:r>
            <a:endParaRPr lang="en-US" altLang="zh-TW" dirty="0"/>
          </a:p>
          <a:p>
            <a:pPr algn="ctr"/>
            <a:r>
              <a:rPr lang="zh-TW" altLang="en-US" dirty="0"/>
              <a:t>相似度矩陣</a:t>
            </a:r>
          </a:p>
        </p:txBody>
      </p:sp>
      <p:sp>
        <p:nvSpPr>
          <p:cNvPr id="18" name="矩形: 圓角 17">
            <a:extLst>
              <a:ext uri="{FF2B5EF4-FFF2-40B4-BE49-F238E27FC236}">
                <a16:creationId xmlns:a16="http://schemas.microsoft.com/office/drawing/2014/main" id="{AD0FD8C1-E261-4AF4-BF80-1A2899BDC044}"/>
              </a:ext>
            </a:extLst>
          </p:cNvPr>
          <p:cNvSpPr/>
          <p:nvPr/>
        </p:nvSpPr>
        <p:spPr>
          <a:xfrm>
            <a:off x="8398279" y="3161188"/>
            <a:ext cx="3595454" cy="324849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TW" dirty="0"/>
          </a:p>
        </p:txBody>
      </p:sp>
      <p:graphicFrame>
        <p:nvGraphicFramePr>
          <p:cNvPr id="23" name="表格 23">
            <a:extLst>
              <a:ext uri="{FF2B5EF4-FFF2-40B4-BE49-F238E27FC236}">
                <a16:creationId xmlns:a16="http://schemas.microsoft.com/office/drawing/2014/main" id="{0C87F8EF-03E2-429C-B142-70D65808601D}"/>
              </a:ext>
            </a:extLst>
          </p:cNvPr>
          <p:cNvGraphicFramePr>
            <a:graphicFrameLocks noGrp="1"/>
          </p:cNvGraphicFramePr>
          <p:nvPr>
            <p:extLst>
              <p:ext uri="{D42A27DB-BD31-4B8C-83A1-F6EECF244321}">
                <p14:modId xmlns:p14="http://schemas.microsoft.com/office/powerpoint/2010/main" val="1979368968"/>
              </p:ext>
            </p:extLst>
          </p:nvPr>
        </p:nvGraphicFramePr>
        <p:xfrm>
          <a:off x="8510231" y="3533069"/>
          <a:ext cx="2794500" cy="2194560"/>
        </p:xfrm>
        <a:graphic>
          <a:graphicData uri="http://schemas.openxmlformats.org/drawingml/2006/table">
            <a:tbl>
              <a:tblPr firstRow="1" firstCol="1">
                <a:tableStyleId>{284E427A-3D55-4303-BF80-6455036E1DE7}</a:tableStyleId>
              </a:tblPr>
              <a:tblGrid>
                <a:gridCol w="465750">
                  <a:extLst>
                    <a:ext uri="{9D8B030D-6E8A-4147-A177-3AD203B41FA5}">
                      <a16:colId xmlns:a16="http://schemas.microsoft.com/office/drawing/2014/main" val="2532292285"/>
                    </a:ext>
                  </a:extLst>
                </a:gridCol>
                <a:gridCol w="465750">
                  <a:extLst>
                    <a:ext uri="{9D8B030D-6E8A-4147-A177-3AD203B41FA5}">
                      <a16:colId xmlns:a16="http://schemas.microsoft.com/office/drawing/2014/main" val="3721835570"/>
                    </a:ext>
                  </a:extLst>
                </a:gridCol>
                <a:gridCol w="465750">
                  <a:extLst>
                    <a:ext uri="{9D8B030D-6E8A-4147-A177-3AD203B41FA5}">
                      <a16:colId xmlns:a16="http://schemas.microsoft.com/office/drawing/2014/main" val="3565113270"/>
                    </a:ext>
                  </a:extLst>
                </a:gridCol>
                <a:gridCol w="465750">
                  <a:extLst>
                    <a:ext uri="{9D8B030D-6E8A-4147-A177-3AD203B41FA5}">
                      <a16:colId xmlns:a16="http://schemas.microsoft.com/office/drawing/2014/main" val="4143322010"/>
                    </a:ext>
                  </a:extLst>
                </a:gridCol>
                <a:gridCol w="465750">
                  <a:extLst>
                    <a:ext uri="{9D8B030D-6E8A-4147-A177-3AD203B41FA5}">
                      <a16:colId xmlns:a16="http://schemas.microsoft.com/office/drawing/2014/main" val="1449945522"/>
                    </a:ext>
                  </a:extLst>
                </a:gridCol>
                <a:gridCol w="465750">
                  <a:extLst>
                    <a:ext uri="{9D8B030D-6E8A-4147-A177-3AD203B41FA5}">
                      <a16:colId xmlns:a16="http://schemas.microsoft.com/office/drawing/2014/main" val="2201138255"/>
                    </a:ext>
                  </a:extLst>
                </a:gridCol>
              </a:tblGrid>
              <a:tr h="356371">
                <a:tc>
                  <a:txBody>
                    <a:bodyPr/>
                    <a:lstStyle/>
                    <a:p>
                      <a:pPr algn="ct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TW" dirty="0"/>
                        <a:t>A</a:t>
                      </a: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TW" dirty="0"/>
                        <a:t>B</a:t>
                      </a: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TW" dirty="0"/>
                        <a:t>C</a:t>
                      </a: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TW" dirty="0"/>
                        <a:t>D</a:t>
                      </a: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TW" dirty="0"/>
                        <a:t>E</a:t>
                      </a:r>
                      <a:endParaRPr lang="zh-TW"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32064273"/>
                  </a:ext>
                </a:extLst>
              </a:tr>
              <a:tr h="356371">
                <a:tc>
                  <a:txBody>
                    <a:bodyPr/>
                    <a:lstStyle/>
                    <a:p>
                      <a:pPr algn="ctr"/>
                      <a:r>
                        <a:rPr lang="en-US" altLang="zh-TW" dirty="0">
                          <a:solidFill>
                            <a:schemeClr val="bg1">
                              <a:lumMod val="95000"/>
                            </a:schemeClr>
                          </a:solidFill>
                        </a:rPr>
                        <a:t>A</a:t>
                      </a:r>
                      <a:endParaRPr lang="zh-TW" altLang="en-US" dirty="0">
                        <a:solidFill>
                          <a:schemeClr val="bg1">
                            <a:lumMod val="9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BAFB5"/>
                    </a:solidFill>
                  </a:tcPr>
                </a:tc>
                <a:tc>
                  <a:txBody>
                    <a:bodyPr/>
                    <a:lstStyle/>
                    <a:p>
                      <a:pPr algn="ctr"/>
                      <a:r>
                        <a:rPr lang="en-US" altLang="zh-TW" dirty="0">
                          <a:solidFill>
                            <a:srgbClr val="FF0000"/>
                          </a:solidFill>
                        </a:rPr>
                        <a:t>-</a:t>
                      </a:r>
                      <a:endParaRPr lang="zh-TW" altLang="en-US" dirty="0">
                        <a:solidFill>
                          <a:srgbClr val="FF0000"/>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en-US" altLang="zh-TW" dirty="0">
                          <a:solidFill>
                            <a:schemeClr val="accent1">
                              <a:lumMod val="75000"/>
                            </a:schemeClr>
                          </a:solidFill>
                        </a:rPr>
                        <a:t>0.8</a:t>
                      </a:r>
                      <a:endParaRPr lang="zh-TW" altLang="en-US" dirty="0">
                        <a:solidFill>
                          <a:schemeClr val="accent1">
                            <a:lumMod val="75000"/>
                          </a:schemeClr>
                        </a:solidFill>
                      </a:endParaRPr>
                    </a:p>
                  </a:txBody>
                  <a:tcPr>
                    <a:lnT w="12700" cap="flat" cmpd="sng" algn="ctr">
                      <a:solidFill>
                        <a:schemeClr val="bg1"/>
                      </a:solidFill>
                      <a:prstDash val="solid"/>
                      <a:round/>
                      <a:headEnd type="none" w="med" len="med"/>
                      <a:tailEnd type="none" w="med" len="med"/>
                    </a:lnT>
                  </a:tcPr>
                </a:tc>
                <a:tc>
                  <a:txBody>
                    <a:bodyPr/>
                    <a:lstStyle/>
                    <a:p>
                      <a:pPr algn="ctr"/>
                      <a:r>
                        <a:rPr lang="en-US" altLang="zh-TW" dirty="0">
                          <a:solidFill>
                            <a:schemeClr val="accent1">
                              <a:lumMod val="75000"/>
                            </a:schemeClr>
                          </a:solidFill>
                        </a:rPr>
                        <a:t>0.6</a:t>
                      </a:r>
                      <a:endParaRPr lang="zh-TW" altLang="en-US" dirty="0">
                        <a:solidFill>
                          <a:schemeClr val="accent1">
                            <a:lumMod val="75000"/>
                          </a:schemeClr>
                        </a:solidFill>
                      </a:endParaRPr>
                    </a:p>
                  </a:txBody>
                  <a:tcPr>
                    <a:lnT w="12700" cap="flat" cmpd="sng" algn="ctr">
                      <a:solidFill>
                        <a:schemeClr val="bg1"/>
                      </a:solidFill>
                      <a:prstDash val="solid"/>
                      <a:round/>
                      <a:headEnd type="none" w="med" len="med"/>
                      <a:tailEnd type="none" w="med" len="med"/>
                    </a:lnT>
                  </a:tcPr>
                </a:tc>
                <a:tc>
                  <a:txBody>
                    <a:bodyPr/>
                    <a:lstStyle/>
                    <a:p>
                      <a:pPr algn="ctr"/>
                      <a:r>
                        <a:rPr lang="en-US" altLang="zh-TW" dirty="0">
                          <a:solidFill>
                            <a:schemeClr val="accent1">
                              <a:lumMod val="75000"/>
                            </a:schemeClr>
                          </a:solidFill>
                        </a:rPr>
                        <a:t>0.9</a:t>
                      </a:r>
                      <a:endParaRPr lang="zh-TW" altLang="en-US" dirty="0">
                        <a:solidFill>
                          <a:schemeClr val="accent1">
                            <a:lumMod val="75000"/>
                          </a:schemeClr>
                        </a:solidFill>
                      </a:endParaRPr>
                    </a:p>
                  </a:txBody>
                  <a:tcPr>
                    <a:lnT w="12700" cap="flat" cmpd="sng" algn="ctr">
                      <a:solidFill>
                        <a:schemeClr val="bg1"/>
                      </a:solidFill>
                      <a:prstDash val="solid"/>
                      <a:round/>
                      <a:headEnd type="none" w="med" len="med"/>
                      <a:tailEnd type="none" w="med" len="med"/>
                    </a:lnT>
                  </a:tcPr>
                </a:tc>
                <a:tc>
                  <a:txBody>
                    <a:bodyPr/>
                    <a:lstStyle/>
                    <a:p>
                      <a:pPr algn="ctr"/>
                      <a:r>
                        <a:rPr lang="en-US" altLang="zh-TW" dirty="0">
                          <a:solidFill>
                            <a:schemeClr val="accent1">
                              <a:lumMod val="75000"/>
                            </a:schemeClr>
                          </a:solidFill>
                        </a:rPr>
                        <a:t>0.4</a:t>
                      </a:r>
                      <a:endParaRPr lang="zh-TW" altLang="en-US" dirty="0">
                        <a:solidFill>
                          <a:schemeClr val="accent1">
                            <a:lumMod val="75000"/>
                          </a:schemeClr>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05609542"/>
                  </a:ext>
                </a:extLst>
              </a:tr>
              <a:tr h="356371">
                <a:tc>
                  <a:txBody>
                    <a:bodyPr/>
                    <a:lstStyle/>
                    <a:p>
                      <a:pPr algn="ctr"/>
                      <a:r>
                        <a:rPr lang="en-US" altLang="zh-TW" dirty="0">
                          <a:solidFill>
                            <a:schemeClr val="bg1">
                              <a:lumMod val="95000"/>
                            </a:schemeClr>
                          </a:solidFill>
                        </a:rPr>
                        <a:t>B</a:t>
                      </a:r>
                      <a:endParaRPr lang="zh-TW" altLang="en-US" dirty="0">
                        <a:solidFill>
                          <a:schemeClr val="bg1">
                            <a:lumMod val="9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BAFB5"/>
                    </a:solidFill>
                  </a:tcPr>
                </a:tc>
                <a:tc>
                  <a:txBody>
                    <a:bodyPr/>
                    <a:lstStyle/>
                    <a:p>
                      <a:pPr algn="ctr"/>
                      <a:r>
                        <a:rPr lang="en-US" altLang="zh-TW" dirty="0"/>
                        <a:t>0.8</a:t>
                      </a:r>
                      <a:endParaRPr lang="zh-TW"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TW" dirty="0">
                          <a:solidFill>
                            <a:srgbClr val="FF0000"/>
                          </a:solidFill>
                        </a:rPr>
                        <a:t>-</a:t>
                      </a:r>
                      <a:endParaRPr lang="zh-TW" altLang="en-US" dirty="0">
                        <a:solidFill>
                          <a:srgbClr val="FF0000"/>
                        </a:solidFill>
                      </a:endParaRPr>
                    </a:p>
                  </a:txBody>
                  <a:tcPr/>
                </a:tc>
                <a:tc>
                  <a:txBody>
                    <a:bodyPr/>
                    <a:lstStyle/>
                    <a:p>
                      <a:pPr algn="ctr"/>
                      <a:r>
                        <a:rPr lang="en-US" altLang="zh-TW" dirty="0">
                          <a:solidFill>
                            <a:schemeClr val="accent1">
                              <a:lumMod val="75000"/>
                            </a:schemeClr>
                          </a:solidFill>
                        </a:rPr>
                        <a:t>0.1</a:t>
                      </a:r>
                      <a:endParaRPr lang="zh-TW" altLang="en-US" dirty="0">
                        <a:solidFill>
                          <a:schemeClr val="accent1">
                            <a:lumMod val="75000"/>
                          </a:schemeClr>
                        </a:solidFill>
                      </a:endParaRPr>
                    </a:p>
                  </a:txBody>
                  <a:tcPr/>
                </a:tc>
                <a:tc>
                  <a:txBody>
                    <a:bodyPr/>
                    <a:lstStyle/>
                    <a:p>
                      <a:pPr algn="ctr"/>
                      <a:r>
                        <a:rPr lang="en-US" altLang="zh-TW" dirty="0">
                          <a:solidFill>
                            <a:schemeClr val="accent1">
                              <a:lumMod val="75000"/>
                            </a:schemeClr>
                          </a:solidFill>
                        </a:rPr>
                        <a:t>0.7</a:t>
                      </a:r>
                      <a:endParaRPr lang="zh-TW" altLang="en-US" dirty="0">
                        <a:solidFill>
                          <a:schemeClr val="accent1">
                            <a:lumMod val="75000"/>
                          </a:schemeClr>
                        </a:solidFill>
                      </a:endParaRPr>
                    </a:p>
                  </a:txBody>
                  <a:tcPr/>
                </a:tc>
                <a:tc>
                  <a:txBody>
                    <a:bodyPr/>
                    <a:lstStyle/>
                    <a:p>
                      <a:pPr algn="ctr"/>
                      <a:r>
                        <a:rPr lang="en-US" altLang="zh-TW" dirty="0">
                          <a:solidFill>
                            <a:schemeClr val="accent1">
                              <a:lumMod val="75000"/>
                            </a:schemeClr>
                          </a:solidFill>
                        </a:rPr>
                        <a:t>0.5</a:t>
                      </a:r>
                      <a:endParaRPr lang="zh-TW" altLang="en-US" dirty="0">
                        <a:solidFill>
                          <a:schemeClr val="accent1">
                            <a:lumMod val="75000"/>
                          </a:schemeClr>
                        </a:solidFill>
                      </a:endParaRPr>
                    </a:p>
                  </a:txBody>
                  <a:tcPr/>
                </a:tc>
                <a:extLst>
                  <a:ext uri="{0D108BD9-81ED-4DB2-BD59-A6C34878D82A}">
                    <a16:rowId xmlns:a16="http://schemas.microsoft.com/office/drawing/2014/main" val="3670869827"/>
                  </a:ext>
                </a:extLst>
              </a:tr>
              <a:tr h="356371">
                <a:tc>
                  <a:txBody>
                    <a:bodyPr/>
                    <a:lstStyle/>
                    <a:p>
                      <a:pPr algn="ctr"/>
                      <a:r>
                        <a:rPr lang="en-US" altLang="zh-TW" dirty="0">
                          <a:solidFill>
                            <a:schemeClr val="bg1">
                              <a:lumMod val="95000"/>
                            </a:schemeClr>
                          </a:solidFill>
                        </a:rPr>
                        <a:t>C</a:t>
                      </a:r>
                      <a:endParaRPr lang="zh-TW" altLang="en-US" dirty="0">
                        <a:solidFill>
                          <a:schemeClr val="bg1">
                            <a:lumMod val="9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BAFB5"/>
                    </a:solidFill>
                  </a:tcPr>
                </a:tc>
                <a:tc>
                  <a:txBody>
                    <a:bodyPr/>
                    <a:lstStyle/>
                    <a:p>
                      <a:pPr algn="ctr"/>
                      <a:r>
                        <a:rPr lang="en-US" altLang="zh-TW" dirty="0"/>
                        <a:t>0.6</a:t>
                      </a:r>
                      <a:endParaRPr lang="zh-TW"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TW" dirty="0"/>
                        <a:t>0.9</a:t>
                      </a:r>
                      <a:endParaRPr lang="zh-TW" altLang="en-US" dirty="0"/>
                    </a:p>
                  </a:txBody>
                  <a:tcPr/>
                </a:tc>
                <a:tc>
                  <a:txBody>
                    <a:bodyPr/>
                    <a:lstStyle/>
                    <a:p>
                      <a:pPr algn="ctr"/>
                      <a:r>
                        <a:rPr lang="en-US" altLang="zh-TW" dirty="0">
                          <a:solidFill>
                            <a:srgbClr val="FF0000"/>
                          </a:solidFill>
                        </a:rPr>
                        <a:t>-</a:t>
                      </a:r>
                      <a:endParaRPr lang="zh-TW" altLang="en-US" dirty="0">
                        <a:solidFill>
                          <a:srgbClr val="FF0000"/>
                        </a:solidFill>
                      </a:endParaRPr>
                    </a:p>
                  </a:txBody>
                  <a:tcPr/>
                </a:tc>
                <a:tc>
                  <a:txBody>
                    <a:bodyPr/>
                    <a:lstStyle/>
                    <a:p>
                      <a:pPr algn="ctr"/>
                      <a:r>
                        <a:rPr lang="en-US" altLang="zh-TW" dirty="0">
                          <a:solidFill>
                            <a:schemeClr val="accent1">
                              <a:lumMod val="75000"/>
                            </a:schemeClr>
                          </a:solidFill>
                        </a:rPr>
                        <a:t>0.2</a:t>
                      </a:r>
                      <a:endParaRPr lang="zh-TW" altLang="en-US" dirty="0">
                        <a:solidFill>
                          <a:schemeClr val="accent1">
                            <a:lumMod val="75000"/>
                          </a:schemeClr>
                        </a:solidFill>
                      </a:endParaRPr>
                    </a:p>
                  </a:txBody>
                  <a:tcPr/>
                </a:tc>
                <a:tc>
                  <a:txBody>
                    <a:bodyPr/>
                    <a:lstStyle/>
                    <a:p>
                      <a:pPr algn="ctr"/>
                      <a:r>
                        <a:rPr lang="en-US" altLang="zh-TW" dirty="0">
                          <a:solidFill>
                            <a:schemeClr val="accent1">
                              <a:lumMod val="75000"/>
                            </a:schemeClr>
                          </a:solidFill>
                        </a:rPr>
                        <a:t>0.3</a:t>
                      </a:r>
                      <a:endParaRPr lang="zh-TW" altLang="en-US" dirty="0">
                        <a:solidFill>
                          <a:schemeClr val="accent1">
                            <a:lumMod val="75000"/>
                          </a:schemeClr>
                        </a:solidFill>
                      </a:endParaRPr>
                    </a:p>
                  </a:txBody>
                  <a:tcPr/>
                </a:tc>
                <a:extLst>
                  <a:ext uri="{0D108BD9-81ED-4DB2-BD59-A6C34878D82A}">
                    <a16:rowId xmlns:a16="http://schemas.microsoft.com/office/drawing/2014/main" val="79848333"/>
                  </a:ext>
                </a:extLst>
              </a:tr>
              <a:tr h="356371">
                <a:tc>
                  <a:txBody>
                    <a:bodyPr/>
                    <a:lstStyle/>
                    <a:p>
                      <a:pPr algn="ctr"/>
                      <a:r>
                        <a:rPr lang="en-US" altLang="zh-TW" dirty="0">
                          <a:solidFill>
                            <a:schemeClr val="bg1">
                              <a:lumMod val="95000"/>
                            </a:schemeClr>
                          </a:solidFill>
                        </a:rPr>
                        <a:t>D</a:t>
                      </a:r>
                      <a:endParaRPr lang="zh-TW" altLang="en-US" dirty="0">
                        <a:solidFill>
                          <a:schemeClr val="bg1">
                            <a:lumMod val="9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BAFB5"/>
                    </a:solidFill>
                  </a:tcPr>
                </a:tc>
                <a:tc>
                  <a:txBody>
                    <a:bodyPr/>
                    <a:lstStyle/>
                    <a:p>
                      <a:pPr algn="ctr"/>
                      <a:r>
                        <a:rPr lang="en-US" altLang="zh-TW" dirty="0"/>
                        <a:t>0.9</a:t>
                      </a:r>
                      <a:endParaRPr lang="zh-TW"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TW" dirty="0"/>
                        <a:t>0.7</a:t>
                      </a:r>
                      <a:endParaRPr lang="zh-TW" altLang="en-US" dirty="0"/>
                    </a:p>
                  </a:txBody>
                  <a:tcPr/>
                </a:tc>
                <a:tc>
                  <a:txBody>
                    <a:bodyPr/>
                    <a:lstStyle/>
                    <a:p>
                      <a:pPr algn="ctr"/>
                      <a:r>
                        <a:rPr lang="en-US" altLang="zh-TW" dirty="0"/>
                        <a:t>0.2</a:t>
                      </a:r>
                      <a:endParaRPr lang="zh-TW" altLang="en-US" dirty="0"/>
                    </a:p>
                  </a:txBody>
                  <a:tcPr/>
                </a:tc>
                <a:tc>
                  <a:txBody>
                    <a:bodyPr/>
                    <a:lstStyle/>
                    <a:p>
                      <a:pPr algn="ctr"/>
                      <a:r>
                        <a:rPr lang="en-US" altLang="zh-TW" dirty="0">
                          <a:solidFill>
                            <a:srgbClr val="FF0000"/>
                          </a:solidFill>
                        </a:rPr>
                        <a:t>-</a:t>
                      </a:r>
                      <a:endParaRPr lang="zh-TW" altLang="en-US" dirty="0">
                        <a:solidFill>
                          <a:srgbClr val="FF0000"/>
                        </a:solidFill>
                      </a:endParaRPr>
                    </a:p>
                  </a:txBody>
                  <a:tcPr/>
                </a:tc>
                <a:tc>
                  <a:txBody>
                    <a:bodyPr/>
                    <a:lstStyle/>
                    <a:p>
                      <a:pPr algn="ctr"/>
                      <a:r>
                        <a:rPr lang="en-US" altLang="zh-TW" dirty="0">
                          <a:solidFill>
                            <a:schemeClr val="accent1">
                              <a:lumMod val="75000"/>
                            </a:schemeClr>
                          </a:solidFill>
                        </a:rPr>
                        <a:t>0.5</a:t>
                      </a:r>
                      <a:endParaRPr lang="zh-TW" altLang="en-US" dirty="0">
                        <a:solidFill>
                          <a:schemeClr val="accent1">
                            <a:lumMod val="75000"/>
                          </a:schemeClr>
                        </a:solidFill>
                      </a:endParaRPr>
                    </a:p>
                  </a:txBody>
                  <a:tcPr/>
                </a:tc>
                <a:extLst>
                  <a:ext uri="{0D108BD9-81ED-4DB2-BD59-A6C34878D82A}">
                    <a16:rowId xmlns:a16="http://schemas.microsoft.com/office/drawing/2014/main" val="1437603580"/>
                  </a:ext>
                </a:extLst>
              </a:tr>
              <a:tr h="356371">
                <a:tc>
                  <a:txBody>
                    <a:bodyPr/>
                    <a:lstStyle/>
                    <a:p>
                      <a:pPr algn="ctr"/>
                      <a:r>
                        <a:rPr lang="en-US" altLang="zh-TW" dirty="0">
                          <a:solidFill>
                            <a:schemeClr val="bg1">
                              <a:lumMod val="95000"/>
                            </a:schemeClr>
                          </a:solidFill>
                        </a:rPr>
                        <a:t>E</a:t>
                      </a:r>
                      <a:endParaRPr lang="zh-TW" altLang="en-US" dirty="0">
                        <a:solidFill>
                          <a:schemeClr val="bg1">
                            <a:lumMod val="9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BAFB5"/>
                    </a:solidFill>
                  </a:tcPr>
                </a:tc>
                <a:tc>
                  <a:txBody>
                    <a:bodyPr/>
                    <a:lstStyle/>
                    <a:p>
                      <a:pPr algn="ctr"/>
                      <a:r>
                        <a:rPr lang="en-US" altLang="zh-TW" dirty="0"/>
                        <a:t>0.4</a:t>
                      </a:r>
                      <a:endParaRPr lang="zh-TW"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TW" dirty="0"/>
                        <a:t>0.5</a:t>
                      </a:r>
                      <a:endParaRPr lang="zh-TW" altLang="en-US" dirty="0"/>
                    </a:p>
                  </a:txBody>
                  <a:tcPr/>
                </a:tc>
                <a:tc>
                  <a:txBody>
                    <a:bodyPr/>
                    <a:lstStyle/>
                    <a:p>
                      <a:pPr algn="ctr"/>
                      <a:r>
                        <a:rPr lang="en-US" altLang="zh-TW" dirty="0"/>
                        <a:t>0.2</a:t>
                      </a:r>
                      <a:endParaRPr lang="zh-TW" altLang="en-US" dirty="0"/>
                    </a:p>
                  </a:txBody>
                  <a:tcPr/>
                </a:tc>
                <a:tc>
                  <a:txBody>
                    <a:bodyPr/>
                    <a:lstStyle/>
                    <a:p>
                      <a:pPr algn="ctr"/>
                      <a:r>
                        <a:rPr lang="en-US" altLang="zh-TW" dirty="0"/>
                        <a:t>0.5</a:t>
                      </a:r>
                      <a:endParaRPr lang="zh-TW" altLang="en-US" dirty="0"/>
                    </a:p>
                  </a:txBody>
                  <a:tcPr/>
                </a:tc>
                <a:tc>
                  <a:txBody>
                    <a:bodyPr/>
                    <a:lstStyle/>
                    <a:p>
                      <a:pPr algn="ctr"/>
                      <a:r>
                        <a:rPr lang="en-US" altLang="zh-TW" dirty="0">
                          <a:solidFill>
                            <a:srgbClr val="FF0000"/>
                          </a:solidFill>
                        </a:rPr>
                        <a:t>-</a:t>
                      </a:r>
                      <a:endParaRPr lang="zh-TW" altLang="en-US" dirty="0">
                        <a:solidFill>
                          <a:srgbClr val="FF0000"/>
                        </a:solidFill>
                      </a:endParaRPr>
                    </a:p>
                  </a:txBody>
                  <a:tcPr/>
                </a:tc>
                <a:extLst>
                  <a:ext uri="{0D108BD9-81ED-4DB2-BD59-A6C34878D82A}">
                    <a16:rowId xmlns:a16="http://schemas.microsoft.com/office/drawing/2014/main" val="3775826088"/>
                  </a:ext>
                </a:extLst>
              </a:tr>
            </a:tbl>
          </a:graphicData>
        </a:graphic>
      </p:graphicFrame>
      <p:sp>
        <p:nvSpPr>
          <p:cNvPr id="24" name="文字方塊 23">
            <a:extLst>
              <a:ext uri="{FF2B5EF4-FFF2-40B4-BE49-F238E27FC236}">
                <a16:creationId xmlns:a16="http://schemas.microsoft.com/office/drawing/2014/main" id="{2DF00C37-7070-4C0E-84F0-221B6AD4E2F0}"/>
              </a:ext>
            </a:extLst>
          </p:cNvPr>
          <p:cNvSpPr txBox="1"/>
          <p:nvPr/>
        </p:nvSpPr>
        <p:spPr>
          <a:xfrm>
            <a:off x="11281792" y="4365785"/>
            <a:ext cx="653492" cy="369332"/>
          </a:xfrm>
          <a:prstGeom prst="rect">
            <a:avLst/>
          </a:prstGeom>
          <a:noFill/>
        </p:spPr>
        <p:txBody>
          <a:bodyPr wrap="square" rtlCol="0">
            <a:spAutoFit/>
          </a:bodyPr>
          <a:lstStyle/>
          <a:p>
            <a:r>
              <a:rPr lang="en-US" altLang="zh-TW" dirty="0">
                <a:solidFill>
                  <a:schemeClr val="bg1"/>
                </a:solidFill>
              </a:rPr>
              <a:t>……</a:t>
            </a:r>
            <a:endParaRPr lang="zh-TW" altLang="en-US" dirty="0">
              <a:solidFill>
                <a:schemeClr val="bg1"/>
              </a:solidFill>
            </a:endParaRPr>
          </a:p>
        </p:txBody>
      </p:sp>
      <p:sp>
        <p:nvSpPr>
          <p:cNvPr id="25" name="文字方塊 24">
            <a:extLst>
              <a:ext uri="{FF2B5EF4-FFF2-40B4-BE49-F238E27FC236}">
                <a16:creationId xmlns:a16="http://schemas.microsoft.com/office/drawing/2014/main" id="{108D0EE6-616E-442D-99BF-B133DCB6D52A}"/>
              </a:ext>
            </a:extLst>
          </p:cNvPr>
          <p:cNvSpPr txBox="1"/>
          <p:nvPr/>
        </p:nvSpPr>
        <p:spPr>
          <a:xfrm>
            <a:off x="9475098" y="5814873"/>
            <a:ext cx="738664" cy="806403"/>
          </a:xfrm>
          <a:prstGeom prst="rect">
            <a:avLst/>
          </a:prstGeom>
          <a:noFill/>
        </p:spPr>
        <p:txBody>
          <a:bodyPr vert="eaVert" wrap="square" rtlCol="0">
            <a:spAutoFit/>
          </a:bodyPr>
          <a:lstStyle/>
          <a:p>
            <a:r>
              <a:rPr lang="en-US" altLang="zh-TW" dirty="0">
                <a:solidFill>
                  <a:schemeClr val="bg1"/>
                </a:solidFill>
              </a:rPr>
              <a:t>……</a:t>
            </a:r>
            <a:endParaRPr lang="zh-TW" altLang="en-US" dirty="0">
              <a:solidFill>
                <a:schemeClr val="bg1"/>
              </a:solidFill>
            </a:endParaRPr>
          </a:p>
          <a:p>
            <a:endParaRPr lang="zh-TW" altLang="en-US" dirty="0">
              <a:solidFill>
                <a:schemeClr val="bg1"/>
              </a:solidFill>
            </a:endParaRPr>
          </a:p>
        </p:txBody>
      </p:sp>
      <p:sp>
        <p:nvSpPr>
          <p:cNvPr id="27" name="文字方塊 26">
            <a:extLst>
              <a:ext uri="{FF2B5EF4-FFF2-40B4-BE49-F238E27FC236}">
                <a16:creationId xmlns:a16="http://schemas.microsoft.com/office/drawing/2014/main" id="{E96CEF74-EE77-4897-84C7-3452D7B72ADD}"/>
              </a:ext>
            </a:extLst>
          </p:cNvPr>
          <p:cNvSpPr txBox="1"/>
          <p:nvPr/>
        </p:nvSpPr>
        <p:spPr>
          <a:xfrm>
            <a:off x="3695332" y="2974020"/>
            <a:ext cx="3595455" cy="646331"/>
          </a:xfrm>
          <a:prstGeom prst="rect">
            <a:avLst/>
          </a:prstGeom>
          <a:noFill/>
        </p:spPr>
        <p:txBody>
          <a:bodyPr wrap="square" rtlCol="0">
            <a:spAutoFit/>
          </a:bodyPr>
          <a:lstStyle/>
          <a:p>
            <a:r>
              <a:rPr lang="zh-TW" altLang="en-US" dirty="0"/>
              <a:t>使用「同現相似度」公式來生成矩陣</a:t>
            </a:r>
          </a:p>
        </p:txBody>
      </p:sp>
      <mc:AlternateContent xmlns:mc="http://schemas.openxmlformats.org/markup-compatibility/2006">
        <mc:Choice xmlns:a14="http://schemas.microsoft.com/office/drawing/2010/main" Requires="a14">
          <p:sp>
            <p:nvSpPr>
              <p:cNvPr id="31" name="文字方塊 30">
                <a:extLst>
                  <a:ext uri="{FF2B5EF4-FFF2-40B4-BE49-F238E27FC236}">
                    <a16:creationId xmlns:a16="http://schemas.microsoft.com/office/drawing/2014/main" id="{C1386CF8-59FA-4FC8-8B71-833B7E084775}"/>
                  </a:ext>
                </a:extLst>
              </p:cNvPr>
              <p:cNvSpPr txBox="1"/>
              <p:nvPr/>
            </p:nvSpPr>
            <p:spPr>
              <a:xfrm>
                <a:off x="2061344" y="3343352"/>
                <a:ext cx="6534953" cy="12491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𝑖</m:t>
                          </m:r>
                          <m:r>
                            <a:rPr lang="en-US" altLang="zh-TW" sz="3200" b="0" i="1" smtClean="0">
                              <a:latin typeface="Cambria Math" panose="02040503050406030204" pitchFamily="18" charset="0"/>
                            </a:rPr>
                            <m:t>,</m:t>
                          </m:r>
                          <m:r>
                            <a:rPr lang="en-US" altLang="zh-TW" sz="3200" b="0" i="1" smtClean="0">
                              <a:latin typeface="Cambria Math" panose="02040503050406030204" pitchFamily="18" charset="0"/>
                            </a:rPr>
                            <m:t>𝑗</m:t>
                          </m:r>
                        </m:sub>
                      </m:sSub>
                      <m:r>
                        <a:rPr lang="en-US" altLang="zh-TW" sz="3200" b="0" i="1" smtClean="0">
                          <a:latin typeface="Cambria Math" panose="02040503050406030204" pitchFamily="18" charset="0"/>
                        </a:rPr>
                        <m:t>=</m:t>
                      </m:r>
                      <m:f>
                        <m:fPr>
                          <m:ctrlPr>
                            <a:rPr lang="en-US" altLang="zh-TW" sz="3200" b="0" i="1" smtClean="0">
                              <a:latin typeface="Cambria Math" panose="02040503050406030204" pitchFamily="18" charset="0"/>
                            </a:rPr>
                          </m:ctrlPr>
                        </m:fPr>
                        <m:num>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𝑁</m:t>
                              </m:r>
                            </m:e>
                            <m:sub>
                              <m:r>
                                <a:rPr lang="en-US" altLang="zh-TW" sz="3200" b="0" i="1" smtClean="0">
                                  <a:latin typeface="Cambria Math" panose="02040503050406030204" pitchFamily="18" charset="0"/>
                                </a:rPr>
                                <m:t>𝑖</m:t>
                              </m:r>
                            </m:sub>
                          </m:sSub>
                          <m:r>
                            <a:rPr lang="en-US" altLang="zh-TW" sz="3200" b="0" i="1" smtClean="0">
                              <a:latin typeface="Cambria Math" panose="02040503050406030204" pitchFamily="18" charset="0"/>
                              <a:ea typeface="Cambria Math" panose="02040503050406030204" pitchFamily="18" charset="0"/>
                            </a:rPr>
                            <m:t>∩</m:t>
                          </m:r>
                          <m:sSub>
                            <m:sSubPr>
                              <m:ctrlPr>
                                <a:rPr lang="en-US" altLang="zh-TW" sz="3200" b="0" i="1" smtClean="0">
                                  <a:latin typeface="Cambria Math" panose="02040503050406030204" pitchFamily="18" charset="0"/>
                                  <a:ea typeface="Cambria Math" panose="02040503050406030204" pitchFamily="18" charset="0"/>
                                </a:rPr>
                              </m:ctrlPr>
                            </m:sSubPr>
                            <m:e>
                              <m:r>
                                <a:rPr lang="en-US" altLang="zh-TW" sz="3200" b="0" i="1" smtClean="0">
                                  <a:latin typeface="Cambria Math" panose="02040503050406030204" pitchFamily="18" charset="0"/>
                                  <a:ea typeface="Cambria Math" panose="02040503050406030204" pitchFamily="18" charset="0"/>
                                </a:rPr>
                                <m:t>𝑁</m:t>
                              </m:r>
                            </m:e>
                            <m:sub>
                              <m:r>
                                <a:rPr lang="en-US" altLang="zh-TW" sz="3200" b="0" i="1" smtClean="0">
                                  <a:latin typeface="Cambria Math" panose="02040503050406030204" pitchFamily="18" charset="0"/>
                                  <a:ea typeface="Cambria Math" panose="02040503050406030204" pitchFamily="18" charset="0"/>
                                </a:rPr>
                                <m:t>𝑗</m:t>
                              </m:r>
                            </m:sub>
                          </m:sSub>
                        </m:num>
                        <m:den>
                          <m:rad>
                            <m:radPr>
                              <m:degHide m:val="on"/>
                              <m:ctrlPr>
                                <a:rPr lang="en-US" altLang="zh-TW" sz="3200" b="0" i="1" smtClean="0">
                                  <a:latin typeface="Cambria Math" panose="02040503050406030204" pitchFamily="18" charset="0"/>
                                </a:rPr>
                              </m:ctrlPr>
                            </m:radPr>
                            <m:deg/>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𝑁</m:t>
                                  </m:r>
                                </m:e>
                                <m:sub>
                                  <m:r>
                                    <a:rPr lang="en-US" altLang="zh-TW" sz="3200" b="0" i="1" smtClean="0">
                                      <a:latin typeface="Cambria Math" panose="02040503050406030204" pitchFamily="18" charset="0"/>
                                    </a:rPr>
                                    <m:t>𝑖</m:t>
                                  </m:r>
                                </m:sub>
                              </m:sSub>
                              <m:r>
                                <a:rPr lang="en-US" altLang="zh-TW" sz="3200" b="0" i="1" smtClean="0">
                                  <a:latin typeface="Cambria Math" panose="02040503050406030204" pitchFamily="18" charset="0"/>
                                  <a:ea typeface="Cambria Math" panose="02040503050406030204" pitchFamily="18" charset="0"/>
                                </a:rPr>
                                <m:t>×</m:t>
                              </m:r>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𝑁</m:t>
                                  </m:r>
                                </m:e>
                                <m:sub>
                                  <m:r>
                                    <a:rPr lang="en-US" altLang="zh-TW" sz="3200" b="0" i="1" smtClean="0">
                                      <a:latin typeface="Cambria Math" panose="02040503050406030204" pitchFamily="18" charset="0"/>
                                    </a:rPr>
                                    <m:t>𝑗</m:t>
                                  </m:r>
                                </m:sub>
                              </m:sSub>
                            </m:e>
                          </m:rad>
                        </m:den>
                      </m:f>
                    </m:oMath>
                  </m:oMathPara>
                </a14:m>
                <a:endParaRPr lang="zh-TW" altLang="en-US" sz="3200" dirty="0"/>
              </a:p>
            </p:txBody>
          </p:sp>
        </mc:Choice>
        <mc:Fallback>
          <p:sp>
            <p:nvSpPr>
              <p:cNvPr id="31" name="文字方塊 30">
                <a:extLst>
                  <a:ext uri="{FF2B5EF4-FFF2-40B4-BE49-F238E27FC236}">
                    <a16:creationId xmlns:a16="http://schemas.microsoft.com/office/drawing/2014/main" id="{C1386CF8-59FA-4FC8-8B71-833B7E084775}"/>
                  </a:ext>
                </a:extLst>
              </p:cNvPr>
              <p:cNvSpPr txBox="1">
                <a:spLocks noRot="1" noChangeAspect="1" noMove="1" noResize="1" noEditPoints="1" noAdjustHandles="1" noChangeArrowheads="1" noChangeShapeType="1" noTextEdit="1"/>
              </p:cNvSpPr>
              <p:nvPr/>
            </p:nvSpPr>
            <p:spPr>
              <a:xfrm>
                <a:off x="2061344" y="3343352"/>
                <a:ext cx="6534953" cy="1249188"/>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9" name="文字方塊 28">
                <a:extLst>
                  <a:ext uri="{FF2B5EF4-FFF2-40B4-BE49-F238E27FC236}">
                    <a16:creationId xmlns:a16="http://schemas.microsoft.com/office/drawing/2014/main" id="{73696194-67B0-4FBA-9494-5084F50B9CB3}"/>
                  </a:ext>
                </a:extLst>
              </p:cNvPr>
              <p:cNvSpPr txBox="1"/>
              <p:nvPr/>
            </p:nvSpPr>
            <p:spPr>
              <a:xfrm>
                <a:off x="3038384" y="4592540"/>
                <a:ext cx="5113540" cy="2083134"/>
              </a:xfrm>
              <a:prstGeom prst="rect">
                <a:avLst/>
              </a:prstGeom>
              <a:noFill/>
            </p:spPr>
            <p:txBody>
              <a:bodyPr wrap="square" rtlCol="0">
                <a:spAutoFit/>
              </a:bodyPr>
              <a:lstStyle/>
              <a:p>
                <a:r>
                  <a:rPr lang="zh-TW" altLang="en-US" dirty="0"/>
                  <a:t>其中</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m:t>
                        </m:r>
                        <m:r>
                          <a:rPr lang="en-US" altLang="zh-TW" b="0" i="1" smtClean="0">
                            <a:latin typeface="Cambria Math" panose="02040503050406030204" pitchFamily="18" charset="0"/>
                          </a:rPr>
                          <m:t>𝑗</m:t>
                        </m:r>
                      </m:sub>
                    </m:sSub>
                    <m:r>
                      <a:rPr lang="zh-TW" altLang="en-US" i="1">
                        <a:latin typeface="Cambria Math" panose="02040503050406030204" pitchFamily="18" charset="0"/>
                      </a:rPr>
                      <m:t>代表</m:t>
                    </m:r>
                    <m:r>
                      <a:rPr lang="zh-TW" altLang="en-US" i="1" smtClean="0">
                        <a:latin typeface="Cambria Math" panose="02040503050406030204" pitchFamily="18" charset="0"/>
                      </a:rPr>
                      <m:t>作品</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i</m:t>
                    </m:r>
                  </m:oMath>
                </a14:m>
                <a:r>
                  <a:rPr lang="en-US" altLang="zh-TW" dirty="0"/>
                  <a:t>, j </a:t>
                </a:r>
                <a:r>
                  <a:rPr lang="zh-TW" altLang="en-US" dirty="0"/>
                  <a:t>之間的相似度，為</a:t>
                </a:r>
                <a:r>
                  <a:rPr lang="en-US" altLang="zh-TW" dirty="0"/>
                  <a:t>0~1</a:t>
                </a:r>
                <a:r>
                  <a:rPr lang="zh-TW" altLang="en-US" dirty="0"/>
                  <a:t>之間的小數</a:t>
                </a:r>
                <a:endParaRPr lang="en-US" altLang="zh-TW" dirty="0"/>
              </a:p>
              <a:p>
                <a:pPr/>
                <a14:m>
                  <m:oMath xmlns:m="http://schemas.openxmlformats.org/officeDocument/2006/math">
                    <m:sSub>
                      <m:sSubPr>
                        <m:ctrlPr>
                          <a:rPr lang="en-US" altLang="zh-TW" sz="1800" b="0" i="1" smtClean="0">
                            <a:latin typeface="Cambria Math" panose="02040503050406030204" pitchFamily="18" charset="0"/>
                          </a:rPr>
                        </m:ctrlPr>
                      </m:sSubPr>
                      <m:e>
                        <m:r>
                          <a:rPr lang="en-US" altLang="zh-TW" sz="1800" b="0" i="1" smtClean="0">
                            <a:latin typeface="Cambria Math" panose="02040503050406030204" pitchFamily="18" charset="0"/>
                          </a:rPr>
                          <m:t>𝑁</m:t>
                        </m:r>
                      </m:e>
                      <m:sub>
                        <m:r>
                          <a:rPr lang="en-US" altLang="zh-TW" sz="1800" b="0" i="1" smtClean="0">
                            <a:latin typeface="Cambria Math" panose="02040503050406030204" pitchFamily="18" charset="0"/>
                          </a:rPr>
                          <m:t>𝑖</m:t>
                        </m:r>
                      </m:sub>
                    </m:sSub>
                  </m:oMath>
                </a14:m>
                <a:r>
                  <a:rPr lang="zh-TW" altLang="en-US" dirty="0"/>
                  <a:t>代表喜歡作品</a:t>
                </a:r>
                <a:r>
                  <a:rPr lang="en-US" altLang="zh-TW" dirty="0" err="1"/>
                  <a:t>i</a:t>
                </a:r>
                <a:r>
                  <a:rPr lang="en-US" altLang="zh-TW" dirty="0"/>
                  <a:t> </a:t>
                </a:r>
                <a:r>
                  <a:rPr lang="zh-TW" altLang="en-US" dirty="0"/>
                  <a:t>的人數、</a:t>
                </a: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a:rPr lang="en-US" altLang="zh-TW" i="1">
                            <a:latin typeface="Cambria Math" panose="02040503050406030204" pitchFamily="18" charset="0"/>
                          </a:rPr>
                          <m:t>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𝑁</m:t>
                        </m:r>
                      </m:e>
                      <m:sub>
                        <m:r>
                          <a:rPr lang="en-US" altLang="zh-TW" i="1">
                            <a:latin typeface="Cambria Math" panose="02040503050406030204" pitchFamily="18" charset="0"/>
                            <a:ea typeface="Cambria Math" panose="02040503050406030204" pitchFamily="18" charset="0"/>
                          </a:rPr>
                          <m:t>𝑗</m:t>
                        </m:r>
                      </m:sub>
                    </m:sSub>
                  </m:oMath>
                </a14:m>
                <a:r>
                  <a:rPr lang="zh-TW" altLang="en-US" dirty="0"/>
                  <a:t>代表同時喜歡作品</a:t>
                </a:r>
                <a:r>
                  <a:rPr lang="en-US" altLang="zh-TW" dirty="0" err="1"/>
                  <a:t>i</a:t>
                </a:r>
                <a:r>
                  <a:rPr lang="zh-TW" altLang="en-US" dirty="0"/>
                  <a:t> 和作品</a:t>
                </a:r>
                <a:r>
                  <a:rPr lang="en-US" altLang="zh-TW" dirty="0"/>
                  <a:t>j </a:t>
                </a:r>
                <a:r>
                  <a:rPr lang="zh-TW" altLang="en-US" dirty="0"/>
                  <a:t>的人數</a:t>
                </a:r>
                <a:endParaRPr lang="en-US" altLang="zh-TW" dirty="0"/>
              </a:p>
              <a:p>
                <a:pPr/>
                <a:endParaRPr lang="en-US" altLang="zh-TW" dirty="0"/>
              </a:p>
              <a:p>
                <a:pPr/>
                <a:r>
                  <a:rPr lang="zh-TW" altLang="en-US" dirty="0"/>
                  <a:t>生成矩陣的時間複雜度約為</a:t>
                </a:r>
                <a14:m>
                  <m:oMath xmlns:m="http://schemas.openxmlformats.org/officeDocument/2006/math">
                    <m:r>
                      <a:rPr lang="en-US" altLang="zh-TW" b="0" i="1" smtClean="0">
                        <a:latin typeface="Cambria Math" panose="02040503050406030204" pitchFamily="18" charset="0"/>
                      </a:rPr>
                      <m:t>𝑂</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𝑁</m:t>
                        </m:r>
                      </m:e>
                      <m:sup>
                        <m:r>
                          <a:rPr lang="en-US" altLang="zh-TW" b="0" i="1" smtClean="0">
                            <a:latin typeface="Cambria Math" panose="02040503050406030204" pitchFamily="18" charset="0"/>
                          </a:rPr>
                          <m:t>3</m:t>
                        </m:r>
                      </m:sup>
                    </m:sSup>
                    <m:r>
                      <a:rPr lang="en-US" altLang="zh-TW" b="0" i="1" smtClean="0">
                        <a:latin typeface="Cambria Math" panose="02040503050406030204" pitchFamily="18" charset="0"/>
                      </a:rPr>
                      <m:t>)</m:t>
                    </m:r>
                  </m:oMath>
                </a14:m>
                <a:r>
                  <a:rPr lang="zh-TW" altLang="en-US" dirty="0"/>
                  <a:t>，事先在製作專案時就算好，儲存在適合的資料格式中</a:t>
                </a:r>
              </a:p>
            </p:txBody>
          </p:sp>
        </mc:Choice>
        <mc:Fallback>
          <p:sp>
            <p:nvSpPr>
              <p:cNvPr id="29" name="文字方塊 28">
                <a:extLst>
                  <a:ext uri="{FF2B5EF4-FFF2-40B4-BE49-F238E27FC236}">
                    <a16:creationId xmlns:a16="http://schemas.microsoft.com/office/drawing/2014/main" id="{73696194-67B0-4FBA-9494-5084F50B9CB3}"/>
                  </a:ext>
                </a:extLst>
              </p:cNvPr>
              <p:cNvSpPr txBox="1">
                <a:spLocks noRot="1" noChangeAspect="1" noMove="1" noResize="1" noEditPoints="1" noAdjustHandles="1" noChangeArrowheads="1" noChangeShapeType="1" noTextEdit="1"/>
              </p:cNvSpPr>
              <p:nvPr/>
            </p:nvSpPr>
            <p:spPr>
              <a:xfrm>
                <a:off x="3038384" y="4592540"/>
                <a:ext cx="5113540" cy="2083134"/>
              </a:xfrm>
              <a:prstGeom prst="rect">
                <a:avLst/>
              </a:prstGeom>
              <a:blipFill>
                <a:blip r:embed="rId3"/>
                <a:stretch>
                  <a:fillRect l="-954" t="-1170" r="-1073" b="-3801"/>
                </a:stretch>
              </a:blipFill>
            </p:spPr>
            <p:txBody>
              <a:bodyPr/>
              <a:lstStyle/>
              <a:p>
                <a:r>
                  <a:rPr lang="zh-TW" altLang="en-US">
                    <a:noFill/>
                  </a:rPr>
                  <a:t> </a:t>
                </a:r>
              </a:p>
            </p:txBody>
          </p:sp>
        </mc:Fallback>
      </mc:AlternateContent>
      <p:sp>
        <p:nvSpPr>
          <p:cNvPr id="30" name="文字方塊 29">
            <a:extLst>
              <a:ext uri="{FF2B5EF4-FFF2-40B4-BE49-F238E27FC236}">
                <a16:creationId xmlns:a16="http://schemas.microsoft.com/office/drawing/2014/main" id="{BB03C0E6-BA71-43AB-8A29-9867CE1287B7}"/>
              </a:ext>
            </a:extLst>
          </p:cNvPr>
          <p:cNvSpPr txBox="1"/>
          <p:nvPr/>
        </p:nvSpPr>
        <p:spPr>
          <a:xfrm>
            <a:off x="8069802" y="6409678"/>
            <a:ext cx="3962402" cy="369332"/>
          </a:xfrm>
          <a:prstGeom prst="rect">
            <a:avLst/>
          </a:prstGeom>
          <a:noFill/>
        </p:spPr>
        <p:txBody>
          <a:bodyPr wrap="square" rtlCol="0">
            <a:spAutoFit/>
          </a:bodyPr>
          <a:lstStyle/>
          <a:p>
            <a:r>
              <a:rPr lang="zh-TW" altLang="en-US" dirty="0">
                <a:solidFill>
                  <a:schemeClr val="bg1">
                    <a:lumMod val="50000"/>
                  </a:schemeClr>
                </a:solidFill>
              </a:rPr>
              <a:t>註：本頁舉例的兩個資料間沒有關聯</a:t>
            </a:r>
          </a:p>
        </p:txBody>
      </p:sp>
    </p:spTree>
    <p:extLst>
      <p:ext uri="{BB962C8B-B14F-4D97-AF65-F5344CB8AC3E}">
        <p14:creationId xmlns:p14="http://schemas.microsoft.com/office/powerpoint/2010/main" val="251354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C8DB02A-CE1A-4BF8-9A05-2C6708AB6CF6}"/>
              </a:ext>
            </a:extLst>
          </p:cNvPr>
          <p:cNvSpPr>
            <a:spLocks noGrp="1"/>
          </p:cNvSpPr>
          <p:nvPr>
            <p:ph type="title"/>
          </p:nvPr>
        </p:nvSpPr>
        <p:spPr>
          <a:xfrm>
            <a:off x="2231136" y="103558"/>
            <a:ext cx="7729728" cy="1188720"/>
          </a:xfrm>
        </p:spPr>
        <p:txBody>
          <a:bodyPr/>
          <a:lstStyle/>
          <a:p>
            <a:r>
              <a:rPr lang="zh-TW" altLang="en-US" dirty="0"/>
              <a:t>推薦系統的技術概觀</a:t>
            </a:r>
            <a:r>
              <a:rPr lang="en-US" altLang="zh-TW" dirty="0"/>
              <a:t>(</a:t>
            </a:r>
            <a:r>
              <a:rPr lang="zh-TW" altLang="en-US" dirty="0"/>
              <a:t>下</a:t>
            </a:r>
            <a:r>
              <a:rPr lang="en-US" altLang="zh-TW" dirty="0"/>
              <a:t>)</a:t>
            </a:r>
            <a:br>
              <a:rPr lang="en-US" altLang="zh-TW" dirty="0"/>
            </a:br>
            <a:r>
              <a:rPr lang="zh-TW" altLang="en-US" dirty="0"/>
              <a:t>使用者的興趣預測</a:t>
            </a:r>
          </a:p>
        </p:txBody>
      </p:sp>
      <p:sp>
        <p:nvSpPr>
          <p:cNvPr id="16" name="箭號: 向右 15">
            <a:extLst>
              <a:ext uri="{FF2B5EF4-FFF2-40B4-BE49-F238E27FC236}">
                <a16:creationId xmlns:a16="http://schemas.microsoft.com/office/drawing/2014/main" id="{C364432C-8ADF-468E-BAD4-45B6C5444D56}"/>
              </a:ext>
            </a:extLst>
          </p:cNvPr>
          <p:cNvSpPr/>
          <p:nvPr/>
        </p:nvSpPr>
        <p:spPr>
          <a:xfrm>
            <a:off x="5891625" y="2111590"/>
            <a:ext cx="3194237" cy="10386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預測喜歡程度</a:t>
            </a:r>
          </a:p>
        </p:txBody>
      </p:sp>
      <p:sp>
        <p:nvSpPr>
          <p:cNvPr id="27" name="文字方塊 26">
            <a:extLst>
              <a:ext uri="{FF2B5EF4-FFF2-40B4-BE49-F238E27FC236}">
                <a16:creationId xmlns:a16="http://schemas.microsoft.com/office/drawing/2014/main" id="{E96CEF74-EE77-4897-84C7-3452D7B72ADD}"/>
              </a:ext>
            </a:extLst>
          </p:cNvPr>
          <p:cNvSpPr txBox="1"/>
          <p:nvPr/>
        </p:nvSpPr>
        <p:spPr>
          <a:xfrm>
            <a:off x="2975887" y="5103674"/>
            <a:ext cx="6789274" cy="1754326"/>
          </a:xfrm>
          <a:prstGeom prst="rect">
            <a:avLst/>
          </a:prstGeom>
          <a:noFill/>
        </p:spPr>
        <p:txBody>
          <a:bodyPr wrap="square" rtlCol="0">
            <a:spAutoFit/>
          </a:bodyPr>
          <a:lstStyle/>
          <a:p>
            <a:r>
              <a:rPr lang="en-US" altLang="zh-TW" dirty="0"/>
              <a:t>R</a:t>
            </a:r>
            <a:r>
              <a:rPr lang="zh-TW" altLang="en-US" dirty="0"/>
              <a:t>代表「預測喜歡程度」，越高表示越有興趣</a:t>
            </a:r>
            <a:endParaRPr lang="en-US" altLang="zh-TW" dirty="0"/>
          </a:p>
          <a:p>
            <a:r>
              <a:rPr lang="en-US" altLang="zh-TW" dirty="0"/>
              <a:t>w</a:t>
            </a:r>
            <a:r>
              <a:rPr lang="zh-TW" altLang="en-US" dirty="0"/>
              <a:t>代表「作品的相似度矩陣」，詳見上頁</a:t>
            </a:r>
            <a:endParaRPr lang="en-US" altLang="zh-TW" dirty="0"/>
          </a:p>
          <a:p>
            <a:r>
              <a:rPr lang="en-US" altLang="zh-TW" dirty="0"/>
              <a:t>U</a:t>
            </a:r>
            <a:r>
              <a:rPr lang="zh-TW" altLang="en-US" dirty="0"/>
              <a:t>代表「使用者的打分列表」，沒打的部分可以填０或平均值</a:t>
            </a:r>
            <a:endParaRPr lang="en-US" altLang="zh-TW" dirty="0"/>
          </a:p>
          <a:p>
            <a:endParaRPr lang="en-US" altLang="zh-TW" dirty="0"/>
          </a:p>
          <a:p>
            <a:r>
              <a:rPr lang="zh-TW" altLang="en-US" dirty="0"/>
              <a:t>這個步驟需要使用者輸入，以及龐大的相似度矩陣，所以在伺服器後端運算</a:t>
            </a:r>
          </a:p>
        </p:txBody>
      </p:sp>
      <mc:AlternateContent xmlns:mc="http://schemas.openxmlformats.org/markup-compatibility/2006">
        <mc:Choice xmlns:a14="http://schemas.microsoft.com/office/drawing/2010/main" Requires="a14">
          <p:sp>
            <p:nvSpPr>
              <p:cNvPr id="31" name="文字方塊 30">
                <a:extLst>
                  <a:ext uri="{FF2B5EF4-FFF2-40B4-BE49-F238E27FC236}">
                    <a16:creationId xmlns:a16="http://schemas.microsoft.com/office/drawing/2014/main" id="{C1386CF8-59FA-4FC8-8B71-833B7E084775}"/>
                  </a:ext>
                </a:extLst>
              </p:cNvPr>
              <p:cNvSpPr txBox="1"/>
              <p:nvPr/>
            </p:nvSpPr>
            <p:spPr>
              <a:xfrm>
                <a:off x="2309285" y="3465050"/>
                <a:ext cx="6906828" cy="16578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3200" i="1" smtClean="0">
                              <a:latin typeface="Cambria Math" panose="02040503050406030204" pitchFamily="18" charset="0"/>
                            </a:rPr>
                          </m:ctrlPr>
                        </m:dPr>
                        <m:e>
                          <m:eqArr>
                            <m:eqArrPr>
                              <m:ctrlPr>
                                <a:rPr lang="en-US" altLang="zh-TW" sz="3200" i="1" smtClean="0">
                                  <a:latin typeface="Cambria Math" panose="02040503050406030204" pitchFamily="18" charset="0"/>
                                </a:rPr>
                              </m:ctrlPr>
                            </m:eqArrPr>
                            <m:e>
                              <m:sSub>
                                <m:sSubPr>
                                  <m:ctrlPr>
                                    <a:rPr lang="en-US" altLang="zh-TW" sz="3200" i="1" smtClean="0">
                                      <a:latin typeface="Cambria Math" panose="02040503050406030204" pitchFamily="18" charset="0"/>
                                    </a:rPr>
                                  </m:ctrlPr>
                                </m:sSubPr>
                                <m:e>
                                  <m:r>
                                    <a:rPr lang="en-US" altLang="zh-TW" sz="3200" b="0" i="1" smtClean="0">
                                      <a:latin typeface="Cambria Math" panose="02040503050406030204" pitchFamily="18" charset="0"/>
                                    </a:rPr>
                                    <m:t>𝑅</m:t>
                                  </m:r>
                                </m:e>
                                <m:sub>
                                  <m:r>
                                    <a:rPr lang="en-US" altLang="zh-TW" sz="3200" b="0" i="1" smtClean="0">
                                      <a:latin typeface="Cambria Math" panose="02040503050406030204" pitchFamily="18" charset="0"/>
                                    </a:rPr>
                                    <m:t>1</m:t>
                                  </m:r>
                                </m:sub>
                              </m:sSub>
                            </m:e>
                            <m:e>
                              <m:r>
                                <a:rPr lang="en-US" altLang="zh-TW" i="1">
                                  <a:latin typeface="Cambria Math" panose="02040503050406030204" pitchFamily="18" charset="0"/>
                                </a:rPr>
                                <m:t>⋮</m:t>
                              </m:r>
                            </m:e>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b="0" i="1" smtClean="0">
                                      <a:latin typeface="Cambria Math" panose="02040503050406030204" pitchFamily="18" charset="0"/>
                                    </a:rPr>
                                    <m:t>𝑛</m:t>
                                  </m:r>
                                </m:sub>
                              </m:sSub>
                            </m:e>
                          </m:eqArr>
                        </m:e>
                      </m:d>
                      <m:r>
                        <a:rPr lang="en-US" altLang="zh-TW" sz="3200" b="0" i="1" smtClean="0">
                          <a:latin typeface="Cambria Math" panose="02040503050406030204" pitchFamily="18" charset="0"/>
                        </a:rPr>
                        <m:t>=</m:t>
                      </m:r>
                      <m:d>
                        <m:dPr>
                          <m:begChr m:val="["/>
                          <m:endChr m:val="]"/>
                          <m:ctrlPr>
                            <a:rPr lang="en-US" altLang="zh-TW" sz="3200" b="0" i="1" smtClean="0">
                              <a:latin typeface="Cambria Math" panose="02040503050406030204" pitchFamily="18" charset="0"/>
                            </a:rPr>
                          </m:ctrlPr>
                        </m:dPr>
                        <m:e>
                          <m:m>
                            <m:mPr>
                              <m:mcs>
                                <m:mc>
                                  <m:mcPr>
                                    <m:count m:val="3"/>
                                    <m:mcJc m:val="center"/>
                                  </m:mcPr>
                                </m:mc>
                              </m:mcs>
                              <m:ctrlPr>
                                <a:rPr lang="en-US" altLang="zh-TW" sz="3200" b="0" i="1" smtClean="0">
                                  <a:latin typeface="Cambria Math" panose="02040503050406030204" pitchFamily="18" charset="0"/>
                                </a:rPr>
                              </m:ctrlPr>
                            </m:mPr>
                            <m:mr>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11</m:t>
                                    </m:r>
                                  </m:sub>
                                </m:sSub>
                              </m:e>
                              <m:e>
                                <m:r>
                                  <a:rPr lang="en-US" altLang="zh-TW" sz="3200" b="0" i="1" smtClean="0">
                                    <a:latin typeface="Cambria Math" panose="02040503050406030204" pitchFamily="18" charset="0"/>
                                  </a:rPr>
                                  <m:t>⋯</m:t>
                                </m:r>
                              </m:e>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1</m:t>
                                    </m:r>
                                    <m:r>
                                      <a:rPr lang="en-US" altLang="zh-TW" sz="3200" b="0" i="1" smtClean="0">
                                        <a:latin typeface="Cambria Math" panose="02040503050406030204" pitchFamily="18" charset="0"/>
                                      </a:rPr>
                                      <m:t>𝑛</m:t>
                                    </m:r>
                                  </m:sub>
                                </m:sSub>
                              </m:e>
                            </m:mr>
                            <m:mr>
                              <m:e>
                                <m:r>
                                  <a:rPr lang="en-US" altLang="zh-TW" sz="3200" b="0" i="1" smtClean="0">
                                    <a:latin typeface="Cambria Math" panose="02040503050406030204" pitchFamily="18" charset="0"/>
                                  </a:rPr>
                                  <m:t>⋮</m:t>
                                </m:r>
                              </m:e>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𝑖𝑗</m:t>
                                    </m:r>
                                  </m:sub>
                                </m:sSub>
                              </m:e>
                              <m:e>
                                <m:r>
                                  <a:rPr lang="en-US" altLang="zh-TW" sz="3200" b="0" i="1" smtClean="0">
                                    <a:latin typeface="Cambria Math" panose="02040503050406030204" pitchFamily="18" charset="0"/>
                                  </a:rPr>
                                  <m:t>⋮</m:t>
                                </m:r>
                              </m:e>
                            </m:mr>
                            <m:mr>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𝑛</m:t>
                                    </m:r>
                                    <m:r>
                                      <a:rPr lang="en-US" altLang="zh-TW" sz="3200" b="0" i="1" smtClean="0">
                                        <a:latin typeface="Cambria Math" panose="02040503050406030204" pitchFamily="18" charset="0"/>
                                      </a:rPr>
                                      <m:t>1</m:t>
                                    </m:r>
                                  </m:sub>
                                </m:sSub>
                              </m:e>
                              <m:e>
                                <m:r>
                                  <a:rPr lang="en-US" altLang="zh-TW" sz="3200" b="0" i="1" smtClean="0">
                                    <a:latin typeface="Cambria Math" panose="02040503050406030204" pitchFamily="18" charset="0"/>
                                  </a:rPr>
                                  <m:t>⋯</m:t>
                                </m:r>
                              </m:e>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𝑤</m:t>
                                    </m:r>
                                  </m:e>
                                  <m:sub>
                                    <m:r>
                                      <a:rPr lang="en-US" altLang="zh-TW" sz="3200" b="0" i="1" smtClean="0">
                                        <a:latin typeface="Cambria Math" panose="02040503050406030204" pitchFamily="18" charset="0"/>
                                      </a:rPr>
                                      <m:t>𝑛𝑛</m:t>
                                    </m:r>
                                  </m:sub>
                                </m:sSub>
                              </m:e>
                            </m:mr>
                          </m:m>
                        </m:e>
                      </m:d>
                      <m:r>
                        <a:rPr lang="en-US" altLang="zh-TW" sz="3200" i="1">
                          <a:latin typeface="Cambria Math" panose="02040503050406030204" pitchFamily="18" charset="0"/>
                          <a:ea typeface="Cambria Math" panose="02040503050406030204" pitchFamily="18" charset="0"/>
                        </a:rPr>
                        <m:t>×</m:t>
                      </m:r>
                      <m:d>
                        <m:dPr>
                          <m:begChr m:val="["/>
                          <m:endChr m:val="]"/>
                          <m:ctrlPr>
                            <a:rPr lang="en-US" altLang="zh-TW" sz="3200" i="1" smtClean="0">
                              <a:latin typeface="Cambria Math" panose="02040503050406030204" pitchFamily="18" charset="0"/>
                              <a:ea typeface="Cambria Math" panose="02040503050406030204" pitchFamily="18" charset="0"/>
                            </a:rPr>
                          </m:ctrlPr>
                        </m:dPr>
                        <m:e>
                          <m:eqArr>
                            <m:eqArrPr>
                              <m:ctrlPr>
                                <a:rPr lang="en-US" altLang="zh-TW" sz="3200" i="1" smtClean="0">
                                  <a:latin typeface="Cambria Math" panose="02040503050406030204" pitchFamily="18" charset="0"/>
                                  <a:ea typeface="Cambria Math" panose="02040503050406030204" pitchFamily="18" charset="0"/>
                                </a:rPr>
                              </m:ctrlPr>
                            </m:eqArrPr>
                            <m:e>
                              <m:sSub>
                                <m:sSubPr>
                                  <m:ctrlPr>
                                    <a:rPr lang="en-US" altLang="zh-TW" sz="3200" i="1" smtClean="0">
                                      <a:latin typeface="Cambria Math" panose="02040503050406030204" pitchFamily="18" charset="0"/>
                                      <a:ea typeface="Cambria Math" panose="02040503050406030204" pitchFamily="18" charset="0"/>
                                    </a:rPr>
                                  </m:ctrlPr>
                                </m:sSubPr>
                                <m:e>
                                  <m:r>
                                    <a:rPr lang="en-US" altLang="zh-TW" sz="3200" b="0" i="1" smtClean="0">
                                      <a:latin typeface="Cambria Math" panose="02040503050406030204" pitchFamily="18" charset="0"/>
                                      <a:ea typeface="Cambria Math" panose="02040503050406030204" pitchFamily="18" charset="0"/>
                                    </a:rPr>
                                    <m:t>𝑈</m:t>
                                  </m:r>
                                </m:e>
                                <m:sub>
                                  <m:r>
                                    <a:rPr lang="en-US" altLang="zh-TW" sz="3200" b="0" i="1" smtClean="0">
                                      <a:latin typeface="Cambria Math" panose="02040503050406030204" pitchFamily="18" charset="0"/>
                                      <a:ea typeface="Cambria Math" panose="02040503050406030204" pitchFamily="18" charset="0"/>
                                    </a:rPr>
                                    <m:t>1</m:t>
                                  </m:r>
                                </m:sub>
                              </m:sSub>
                            </m:e>
                            <m:e>
                              <m:r>
                                <a:rPr lang="en-US" altLang="zh-TW" i="1">
                                  <a:latin typeface="Cambria Math" panose="02040503050406030204" pitchFamily="18" charset="0"/>
                                </a:rPr>
                                <m:t>⋮</m:t>
                              </m:r>
                            </m:e>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𝑛</m:t>
                                  </m:r>
                                </m:sub>
                              </m:sSub>
                            </m:e>
                          </m:eqArr>
                        </m:e>
                      </m:d>
                    </m:oMath>
                  </m:oMathPara>
                </a14:m>
                <a:endParaRPr lang="zh-TW" altLang="en-US" sz="3200" dirty="0"/>
              </a:p>
            </p:txBody>
          </p:sp>
        </mc:Choice>
        <mc:Fallback>
          <p:sp>
            <p:nvSpPr>
              <p:cNvPr id="31" name="文字方塊 30">
                <a:extLst>
                  <a:ext uri="{FF2B5EF4-FFF2-40B4-BE49-F238E27FC236}">
                    <a16:creationId xmlns:a16="http://schemas.microsoft.com/office/drawing/2014/main" id="{C1386CF8-59FA-4FC8-8B71-833B7E084775}"/>
                  </a:ext>
                </a:extLst>
              </p:cNvPr>
              <p:cNvSpPr txBox="1">
                <a:spLocks noRot="1" noChangeAspect="1" noMove="1" noResize="1" noEditPoints="1" noAdjustHandles="1" noChangeArrowheads="1" noChangeShapeType="1" noTextEdit="1"/>
              </p:cNvSpPr>
              <p:nvPr/>
            </p:nvSpPr>
            <p:spPr>
              <a:xfrm>
                <a:off x="2309285" y="3465050"/>
                <a:ext cx="6906828" cy="1657890"/>
              </a:xfrm>
              <a:prstGeom prst="rect">
                <a:avLst/>
              </a:prstGeom>
              <a:blipFill>
                <a:blip r:embed="rId2"/>
                <a:stretch>
                  <a:fillRect/>
                </a:stretch>
              </a:blipFill>
            </p:spPr>
            <p:txBody>
              <a:bodyPr/>
              <a:lstStyle/>
              <a:p>
                <a:r>
                  <a:rPr lang="zh-TW" altLang="en-US">
                    <a:noFill/>
                  </a:rPr>
                  <a:t> </a:t>
                </a:r>
              </a:p>
            </p:txBody>
          </p:sp>
        </mc:Fallback>
      </mc:AlternateContent>
      <p:sp>
        <p:nvSpPr>
          <p:cNvPr id="19" name="矩形 18">
            <a:extLst>
              <a:ext uri="{FF2B5EF4-FFF2-40B4-BE49-F238E27FC236}">
                <a16:creationId xmlns:a16="http://schemas.microsoft.com/office/drawing/2014/main" id="{71DE7376-8B26-43B2-84E0-E3F3079FEB36}"/>
              </a:ext>
            </a:extLst>
          </p:cNvPr>
          <p:cNvSpPr/>
          <p:nvPr/>
        </p:nvSpPr>
        <p:spPr>
          <a:xfrm>
            <a:off x="518911" y="1847479"/>
            <a:ext cx="2210540" cy="1302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使用者的</a:t>
            </a:r>
            <a:endParaRPr lang="en-US" altLang="zh-TW" dirty="0"/>
          </a:p>
          <a:p>
            <a:pPr algn="ctr"/>
            <a:r>
              <a:rPr lang="zh-TW" altLang="en-US" dirty="0"/>
              <a:t>打分列表</a:t>
            </a:r>
          </a:p>
        </p:txBody>
      </p:sp>
      <p:sp>
        <p:nvSpPr>
          <p:cNvPr id="20" name="矩形: 圓角 19">
            <a:extLst>
              <a:ext uri="{FF2B5EF4-FFF2-40B4-BE49-F238E27FC236}">
                <a16:creationId xmlns:a16="http://schemas.microsoft.com/office/drawing/2014/main" id="{3C9711B4-CFB3-4F3D-A394-7E83D04BA17C}"/>
              </a:ext>
            </a:extLst>
          </p:cNvPr>
          <p:cNvSpPr/>
          <p:nvPr/>
        </p:nvSpPr>
        <p:spPr>
          <a:xfrm>
            <a:off x="518910" y="3429000"/>
            <a:ext cx="2210540" cy="315693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r>
              <a:rPr lang="en-US" altLang="zh-TW" dirty="0"/>
              <a:t>.</a:t>
            </a:r>
          </a:p>
          <a:p>
            <a:pPr algn="ctr"/>
            <a:r>
              <a:rPr lang="en-US" altLang="zh-TW" dirty="0"/>
              <a:t>.</a:t>
            </a:r>
          </a:p>
          <a:p>
            <a:pPr algn="ctr"/>
            <a:r>
              <a:rPr lang="en-US" altLang="zh-TW" dirty="0"/>
              <a:t>.</a:t>
            </a:r>
          </a:p>
          <a:p>
            <a:pPr algn="ctr"/>
            <a:r>
              <a:rPr lang="en-US" altLang="zh-TW" dirty="0"/>
              <a:t>.</a:t>
            </a:r>
          </a:p>
        </p:txBody>
      </p:sp>
      <p:sp>
        <p:nvSpPr>
          <p:cNvPr id="21" name="矩形 20">
            <a:extLst>
              <a:ext uri="{FF2B5EF4-FFF2-40B4-BE49-F238E27FC236}">
                <a16:creationId xmlns:a16="http://schemas.microsoft.com/office/drawing/2014/main" id="{2C252BB0-1E7F-4281-90CC-026433B52DE4}"/>
              </a:ext>
            </a:extLst>
          </p:cNvPr>
          <p:cNvSpPr/>
          <p:nvPr/>
        </p:nvSpPr>
        <p:spPr>
          <a:xfrm>
            <a:off x="601827" y="3623013"/>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A</a:t>
            </a:r>
            <a:r>
              <a:rPr lang="zh-TW" altLang="en-US" dirty="0"/>
              <a:t>作品：８分</a:t>
            </a:r>
          </a:p>
        </p:txBody>
      </p:sp>
      <p:sp>
        <p:nvSpPr>
          <p:cNvPr id="22" name="矩形 21">
            <a:extLst>
              <a:ext uri="{FF2B5EF4-FFF2-40B4-BE49-F238E27FC236}">
                <a16:creationId xmlns:a16="http://schemas.microsoft.com/office/drawing/2014/main" id="{31F9FE96-0601-4A8B-A0E9-FA5C6BEC56C7}"/>
              </a:ext>
            </a:extLst>
          </p:cNvPr>
          <p:cNvSpPr/>
          <p:nvPr/>
        </p:nvSpPr>
        <p:spPr>
          <a:xfrm>
            <a:off x="601826" y="4402674"/>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Ｂ作品：３分</a:t>
            </a:r>
          </a:p>
        </p:txBody>
      </p:sp>
      <p:sp>
        <p:nvSpPr>
          <p:cNvPr id="9" name="加號 8">
            <a:extLst>
              <a:ext uri="{FF2B5EF4-FFF2-40B4-BE49-F238E27FC236}">
                <a16:creationId xmlns:a16="http://schemas.microsoft.com/office/drawing/2014/main" id="{0445DAF4-E541-45F7-B0D9-7621DB9E754F}"/>
              </a:ext>
            </a:extLst>
          </p:cNvPr>
          <p:cNvSpPr/>
          <p:nvPr/>
        </p:nvSpPr>
        <p:spPr>
          <a:xfrm rot="2700000">
            <a:off x="2837277" y="2235015"/>
            <a:ext cx="931722" cy="9317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a:extLst>
              <a:ext uri="{FF2B5EF4-FFF2-40B4-BE49-F238E27FC236}">
                <a16:creationId xmlns:a16="http://schemas.microsoft.com/office/drawing/2014/main" id="{63BC16E1-F17A-4C6C-BDDB-79FE21385FCA}"/>
              </a:ext>
            </a:extLst>
          </p:cNvPr>
          <p:cNvPicPr>
            <a:picLocks noChangeAspect="1"/>
          </p:cNvPicPr>
          <p:nvPr/>
        </p:nvPicPr>
        <p:blipFill>
          <a:blip r:embed="rId3"/>
          <a:stretch>
            <a:fillRect/>
          </a:stretch>
        </p:blipFill>
        <p:spPr>
          <a:xfrm>
            <a:off x="3984013" y="1401438"/>
            <a:ext cx="1562236" cy="2183319"/>
          </a:xfrm>
          <a:prstGeom prst="rect">
            <a:avLst/>
          </a:prstGeom>
        </p:spPr>
      </p:pic>
      <p:sp>
        <p:nvSpPr>
          <p:cNvPr id="30" name="矩形: 圓角 29">
            <a:extLst>
              <a:ext uri="{FF2B5EF4-FFF2-40B4-BE49-F238E27FC236}">
                <a16:creationId xmlns:a16="http://schemas.microsoft.com/office/drawing/2014/main" id="{DB58DF67-E0C6-4FEF-A2A8-9B6E28A48EFB}"/>
              </a:ext>
            </a:extLst>
          </p:cNvPr>
          <p:cNvSpPr/>
          <p:nvPr/>
        </p:nvSpPr>
        <p:spPr>
          <a:xfrm>
            <a:off x="9633448" y="2930902"/>
            <a:ext cx="2210540" cy="35857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r>
              <a:rPr lang="en-US" altLang="zh-TW" dirty="0"/>
              <a:t>.</a:t>
            </a:r>
          </a:p>
          <a:p>
            <a:pPr algn="ctr"/>
            <a:r>
              <a:rPr lang="en-US" altLang="zh-TW" dirty="0"/>
              <a:t>.</a:t>
            </a:r>
          </a:p>
          <a:p>
            <a:pPr algn="ctr"/>
            <a:r>
              <a:rPr lang="en-US" altLang="zh-TW" dirty="0"/>
              <a:t>.</a:t>
            </a:r>
          </a:p>
          <a:p>
            <a:pPr algn="ctr"/>
            <a:r>
              <a:rPr lang="en-US" altLang="zh-TW" dirty="0"/>
              <a:t>.</a:t>
            </a:r>
          </a:p>
        </p:txBody>
      </p:sp>
      <p:sp>
        <p:nvSpPr>
          <p:cNvPr id="32" name="矩形 31">
            <a:extLst>
              <a:ext uri="{FF2B5EF4-FFF2-40B4-BE49-F238E27FC236}">
                <a16:creationId xmlns:a16="http://schemas.microsoft.com/office/drawing/2014/main" id="{CCB93105-5DEA-4C10-B380-BBE706E99161}"/>
              </a:ext>
            </a:extLst>
          </p:cNvPr>
          <p:cNvSpPr/>
          <p:nvPr/>
        </p:nvSpPr>
        <p:spPr>
          <a:xfrm>
            <a:off x="9716365" y="3893205"/>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C</a:t>
            </a:r>
            <a:r>
              <a:rPr lang="zh-TW" altLang="en-US" dirty="0"/>
              <a:t>作品：</a:t>
            </a:r>
            <a:r>
              <a:rPr lang="en-US" altLang="zh-TW" dirty="0"/>
              <a:t>7.5</a:t>
            </a:r>
            <a:endParaRPr lang="zh-TW" altLang="en-US" dirty="0"/>
          </a:p>
        </p:txBody>
      </p:sp>
      <p:sp>
        <p:nvSpPr>
          <p:cNvPr id="34" name="矩形 33">
            <a:extLst>
              <a:ext uri="{FF2B5EF4-FFF2-40B4-BE49-F238E27FC236}">
                <a16:creationId xmlns:a16="http://schemas.microsoft.com/office/drawing/2014/main" id="{7789DCA3-9803-4058-8FD8-469C67DF6ED4}"/>
              </a:ext>
            </a:extLst>
          </p:cNvPr>
          <p:cNvSpPr/>
          <p:nvPr/>
        </p:nvSpPr>
        <p:spPr>
          <a:xfrm>
            <a:off x="9716365" y="3132708"/>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D</a:t>
            </a:r>
            <a:r>
              <a:rPr lang="zh-TW" altLang="en-US" dirty="0"/>
              <a:t>作品：</a:t>
            </a:r>
            <a:r>
              <a:rPr lang="en-US" altLang="zh-TW" dirty="0"/>
              <a:t>9.3</a:t>
            </a:r>
            <a:endParaRPr lang="zh-TW" altLang="en-US" dirty="0"/>
          </a:p>
        </p:txBody>
      </p:sp>
      <p:sp>
        <p:nvSpPr>
          <p:cNvPr id="35" name="矩形 34">
            <a:extLst>
              <a:ext uri="{FF2B5EF4-FFF2-40B4-BE49-F238E27FC236}">
                <a16:creationId xmlns:a16="http://schemas.microsoft.com/office/drawing/2014/main" id="{D7852C74-ADB5-42E3-B043-45C77D440CF1}"/>
              </a:ext>
            </a:extLst>
          </p:cNvPr>
          <p:cNvSpPr/>
          <p:nvPr/>
        </p:nvSpPr>
        <p:spPr>
          <a:xfrm>
            <a:off x="9716364" y="4634028"/>
            <a:ext cx="2044705" cy="5925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E</a:t>
            </a:r>
            <a:r>
              <a:rPr lang="zh-TW" altLang="en-US" dirty="0"/>
              <a:t>作品：</a:t>
            </a:r>
            <a:r>
              <a:rPr lang="en-US" altLang="zh-TW" dirty="0"/>
              <a:t>4.7</a:t>
            </a:r>
            <a:endParaRPr lang="zh-TW" altLang="en-US" dirty="0"/>
          </a:p>
        </p:txBody>
      </p:sp>
      <p:sp>
        <p:nvSpPr>
          <p:cNvPr id="36" name="矩形 35">
            <a:extLst>
              <a:ext uri="{FF2B5EF4-FFF2-40B4-BE49-F238E27FC236}">
                <a16:creationId xmlns:a16="http://schemas.microsoft.com/office/drawing/2014/main" id="{FA199080-F9DF-47D5-A6AD-A74A5A2F6A66}"/>
              </a:ext>
            </a:extLst>
          </p:cNvPr>
          <p:cNvSpPr/>
          <p:nvPr/>
        </p:nvSpPr>
        <p:spPr>
          <a:xfrm>
            <a:off x="9633448" y="1460191"/>
            <a:ext cx="2210540" cy="1302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推薦清單</a:t>
            </a:r>
          </a:p>
        </p:txBody>
      </p:sp>
      <p:sp>
        <p:nvSpPr>
          <p:cNvPr id="37" name="文字方塊 36">
            <a:extLst>
              <a:ext uri="{FF2B5EF4-FFF2-40B4-BE49-F238E27FC236}">
                <a16:creationId xmlns:a16="http://schemas.microsoft.com/office/drawing/2014/main" id="{3049C220-554A-4B5C-A706-C6ED565C5BDF}"/>
              </a:ext>
            </a:extLst>
          </p:cNvPr>
          <p:cNvSpPr txBox="1"/>
          <p:nvPr/>
        </p:nvSpPr>
        <p:spPr>
          <a:xfrm>
            <a:off x="8314366" y="6516638"/>
            <a:ext cx="4703257" cy="338554"/>
          </a:xfrm>
          <a:prstGeom prst="rect">
            <a:avLst/>
          </a:prstGeom>
          <a:noFill/>
        </p:spPr>
        <p:txBody>
          <a:bodyPr wrap="square" rtlCol="0">
            <a:spAutoFit/>
          </a:bodyPr>
          <a:lstStyle/>
          <a:p>
            <a:r>
              <a:rPr lang="zh-TW" altLang="en-US" sz="1600" dirty="0">
                <a:solidFill>
                  <a:schemeClr val="bg1">
                    <a:lumMod val="50000"/>
                  </a:schemeClr>
                </a:solidFill>
              </a:rPr>
              <a:t>註：本頁的舉例是真實計算，歡迎驗算</a:t>
            </a:r>
          </a:p>
        </p:txBody>
      </p:sp>
    </p:spTree>
    <p:extLst>
      <p:ext uri="{BB962C8B-B14F-4D97-AF65-F5344CB8AC3E}">
        <p14:creationId xmlns:p14="http://schemas.microsoft.com/office/powerpoint/2010/main" val="1630112794"/>
      </p:ext>
    </p:extLst>
  </p:cSld>
  <p:clrMapOvr>
    <a:masterClrMapping/>
  </p:clrMapOvr>
</p:sld>
</file>

<file path=ppt/theme/theme1.xml><?xml version="1.0" encoding="utf-8"?>
<a:theme xmlns:a="http://schemas.openxmlformats.org/drawingml/2006/main" name="包裹">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TM10001115[[fn=包裹]]</Template>
  <TotalTime>1527</TotalTime>
  <Words>1072</Words>
  <Application>Microsoft Office PowerPoint</Application>
  <PresentationFormat>寬螢幕</PresentationFormat>
  <Paragraphs>248</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Arial</vt:lpstr>
      <vt:lpstr>Cambria Math</vt:lpstr>
      <vt:lpstr>Gill Sans MT</vt:lpstr>
      <vt:lpstr>包裹</vt:lpstr>
      <vt:lpstr>網頁程式期末專案: アニメイプル</vt:lpstr>
      <vt:lpstr>動機</vt:lpstr>
      <vt:lpstr>操作互動流程圖</vt:lpstr>
      <vt:lpstr>網站特色</vt:lpstr>
      <vt:lpstr>技術難點</vt:lpstr>
      <vt:lpstr>運用技術</vt:lpstr>
      <vt:lpstr>技術詳解</vt:lpstr>
      <vt:lpstr>推薦系統的技術概觀(上) 物品相似度計算</vt:lpstr>
      <vt:lpstr>推薦系統的技術概觀(下) 使用者的興趣預測</vt:lpstr>
      <vt:lpstr>實際製作流程(預處理)</vt:lpstr>
      <vt:lpstr>實際製作流程(伺服器後端)</vt:lpstr>
      <vt:lpstr>工作分配</vt:lpstr>
      <vt:lpstr>未來展望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網頁程式期末專案: アにメイプル</dc:title>
  <dc:creator>文碩 范</dc:creator>
  <cp:lastModifiedBy>Yali</cp:lastModifiedBy>
  <cp:revision>42</cp:revision>
  <dcterms:created xsi:type="dcterms:W3CDTF">2021-01-11T11:31:53Z</dcterms:created>
  <dcterms:modified xsi:type="dcterms:W3CDTF">2021-01-19T03:35:29Z</dcterms:modified>
</cp:coreProperties>
</file>