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Century Gothic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6A285B2-3A2D-474D-AF8F-E73FB9DA1E4B}">
  <a:tblStyle styleId="{F6A285B2-3A2D-474D-AF8F-E73FB9DA1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enturyGothic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21" Type="http://schemas.openxmlformats.org/officeDocument/2006/relationships/font" Target="fonts/CenturyGothic-bold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CenturyGothic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CenturyGothic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docker.com/compose/compose-file/compose-file-v3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0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Simplified networking diagram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7d41d94708_0_5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7d41d9470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7d41d94708_0_5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bc61a83c86_0_3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" name="Google Shape;103;gbc61a83c8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gbc61a83c86_0_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" name="Google Shape;12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b5bec04e5_0_2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gbb5bec04e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gbb5bec04e5_0_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6:notes"/>
          <p:cNvSpPr/>
          <p:nvPr>
            <p:ph idx="2" type="sldImg"/>
          </p:nvPr>
        </p:nvSpPr>
        <p:spPr>
          <a:xfrm>
            <a:off x="1160463" y="682625"/>
            <a:ext cx="4537075" cy="340201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bb5bec04e5_0_11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" name="Google Shape;148;gbb5bec04e5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bb5bec04e5_0_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bb5bec04e5_0_29:notes"/>
          <p:cNvSpPr/>
          <p:nvPr>
            <p:ph idx="2" type="sldImg"/>
          </p:nvPr>
        </p:nvSpPr>
        <p:spPr>
          <a:xfrm>
            <a:off x="1160463" y="682625"/>
            <a:ext cx="4537200" cy="3402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gbb5bec04e5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i="1" lang="en-US"/>
              <a:t>* </a:t>
            </a:r>
            <a:r>
              <a:rPr i="1" lang="en-US"/>
              <a:t>See </a:t>
            </a:r>
            <a:r>
              <a:rPr i="1" lang="en-US" u="sng">
                <a:solidFill>
                  <a:schemeClr val="hlink"/>
                </a:solidFill>
                <a:hlinkClick r:id="rId2"/>
              </a:rPr>
              <a:t>https://docs.docker.com/compose/compose-file/compose-file-v3/</a:t>
            </a:r>
            <a:r>
              <a:rPr i="1" lang="en-US"/>
              <a:t> for more… </a:t>
            </a:r>
            <a:endParaRPr i="1"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gbb5bec04e5_0_2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85800" y="2514600"/>
            <a:ext cx="7772400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4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1371600" y="3886200"/>
            <a:ext cx="6400800" cy="519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1" sz="2800"/>
            </a:lvl1pPr>
            <a:lvl2pPr lvl="1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0" type="dt"/>
          </p:nvPr>
        </p:nvSpPr>
        <p:spPr>
          <a:xfrm>
            <a:off x="457200" y="6477000"/>
            <a:ext cx="1295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"/>
          <p:cNvSpPr txBox="1"/>
          <p:nvPr>
            <p:ph idx="11" type="ftr"/>
          </p:nvPr>
        </p:nvSpPr>
        <p:spPr>
          <a:xfrm>
            <a:off x="1752600" y="6477000"/>
            <a:ext cx="44196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441700" y="-1689100"/>
            <a:ext cx="22606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6015037" y="884238"/>
            <a:ext cx="3267075" cy="2076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85937" y="-1116013"/>
            <a:ext cx="3267075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457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4648200" y="1295400"/>
            <a:ext cx="4038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381000" y="288925"/>
            <a:ext cx="83058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rgbClr val="C692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295400"/>
            <a:ext cx="8229600" cy="22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553200"/>
            <a:ext cx="11430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1676400" y="6553200"/>
            <a:ext cx="5257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7848600" y="6629400"/>
            <a:ext cx="1295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FOS_H" id="15" name="Google Shape;15;p1"/>
          <p:cNvPicPr preferRelativeResize="0"/>
          <p:nvPr/>
        </p:nvPicPr>
        <p:blipFill rotWithShape="1">
          <a:blip r:embed="rId1">
            <a:alphaModFix/>
          </a:blip>
          <a:srcRect b="11650" l="0" r="0" t="0"/>
          <a:stretch/>
        </p:blipFill>
        <p:spPr>
          <a:xfrm>
            <a:off x="7696200" y="6348413"/>
            <a:ext cx="1143000" cy="509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6524625"/>
            <a:ext cx="1085850" cy="36195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219075" y="2750691"/>
            <a:ext cx="8839200" cy="1077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multi-container Docker applications</a:t>
            </a:r>
            <a:endParaRPr b="1" sz="32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C69200"/>
              </a:buClr>
              <a:buSzPts val="3200"/>
              <a:buFont typeface="Century Gothic"/>
              <a:buNone/>
            </a:pPr>
            <a:r>
              <a:rPr b="1" lang="en-US" sz="32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with Compose</a:t>
            </a:r>
            <a:endParaRPr b="1" sz="32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91" name="Google Shape;91;p13"/>
          <p:cNvSpPr/>
          <p:nvPr/>
        </p:nvSpPr>
        <p:spPr>
          <a:xfrm>
            <a:off x="0" y="5486400"/>
            <a:ext cx="91440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333CC"/>
              </a:buClr>
              <a:buSzPts val="1200"/>
              <a:buFont typeface="Noto Sans Symbols"/>
              <a:buNone/>
            </a:pPr>
            <a:r>
              <a:rPr b="0" i="1" lang="en-US" sz="2000" u="none" cap="none" strike="noStrike">
                <a:solidFill>
                  <a:srgbClr val="3333C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These slides are to be used in conjunction with the lab document.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2"/>
          <p:cNvSpPr txBox="1"/>
          <p:nvPr/>
        </p:nvSpPr>
        <p:spPr>
          <a:xfrm>
            <a:off x="96825" y="0"/>
            <a:ext cx="903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OVERVIEW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1" name="Google Shape;181;p22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2" name="Google Shape;18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85800"/>
            <a:ext cx="8839200" cy="57594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3"/>
          <p:cNvSpPr txBox="1"/>
          <p:nvPr/>
        </p:nvSpPr>
        <p:spPr>
          <a:xfrm>
            <a:off x="96825" y="0"/>
            <a:ext cx="90375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POINTS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9" name="Google Shape;189;p23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" name="Google Shape;190;p23"/>
          <p:cNvSpPr txBox="1"/>
          <p:nvPr/>
        </p:nvSpPr>
        <p:spPr>
          <a:xfrm>
            <a:off x="211138" y="762000"/>
            <a:ext cx="8704200" cy="532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Run multi-container Docker applications with Compose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Create compose file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683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➔"/>
            </a:pPr>
            <a:r>
              <a:rPr i="1" lang="en-US" sz="2200">
                <a:solidFill>
                  <a:schemeClr val="dk1"/>
                </a:solidFill>
                <a:highlight>
                  <a:srgbClr val="FFFFFF"/>
                </a:highlight>
                <a:latin typeface="Century Gothic"/>
                <a:ea typeface="Century Gothic"/>
                <a:cs typeface="Century Gothic"/>
                <a:sym typeface="Century Gothic"/>
              </a:rPr>
              <a:t>Work with Docker Compose commands and options (docker-compose up, ps, down)</a:t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highlight>
                <a:srgbClr val="FFFFFF"/>
              </a:highlight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/>
        </p:nvSpPr>
        <p:spPr>
          <a:xfrm>
            <a:off x="96854" y="0"/>
            <a:ext cx="9037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</a:t>
            </a: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OBJECTIVE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multi-container Docker applications with Compose. 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Compose is a tool that uses a YAML file to configure your application’s services. Then, with a single command, you create and start all the services from your configuration.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96854" y="0"/>
            <a:ext cx="90375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INTRODUCTION</a:t>
            </a:r>
            <a:endParaRPr/>
          </a:p>
        </p:txBody>
      </p:sp>
      <p:cxnSp>
        <p:nvCxnSpPr>
          <p:cNvPr id="107" name="Google Shape;107;p15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9" name="Google Shape;109;p15"/>
          <p:cNvSpPr txBox="1"/>
          <p:nvPr/>
        </p:nvSpPr>
        <p:spPr>
          <a:xfrm>
            <a:off x="211150" y="762000"/>
            <a:ext cx="8704200" cy="55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●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This lab provides you with an example to create and start multiple containers with Compose.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0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 txBox="1"/>
          <p:nvPr/>
        </p:nvSpPr>
        <p:spPr>
          <a:xfrm>
            <a:off x="96854" y="0"/>
            <a:ext cx="90471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PREREQUISITES</a:t>
            </a:r>
            <a:endParaRPr/>
          </a:p>
        </p:txBody>
      </p:sp>
      <p:cxnSp>
        <p:nvCxnSpPr>
          <p:cNvPr id="116" name="Google Shape;116;p16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16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Completed previous lab (7A)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/>
        </p:nvSpPr>
        <p:spPr>
          <a:xfrm>
            <a:off x="58754" y="0"/>
            <a:ext cx="90756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LAB OUTLINE</a:t>
            </a:r>
            <a:endParaRPr/>
          </a:p>
        </p:txBody>
      </p:sp>
      <p:cxnSp>
        <p:nvCxnSpPr>
          <p:cNvPr id="125" name="Google Shape;125;p17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7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b="0" i="0" lang="en-US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7"/>
          <p:cNvSpPr txBox="1"/>
          <p:nvPr/>
        </p:nvSpPr>
        <p:spPr>
          <a:xfrm>
            <a:off x="211138" y="762000"/>
            <a:ext cx="8704262" cy="53292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Create Compose file 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entury Gothic"/>
              <a:buChar char="•"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Run application with Compose</a:t>
            </a:r>
            <a:endParaRPr/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MANUAL SETUP VS </a:t>
            </a: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34" name="Google Shape;134;p18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" name="Google Shape;135;p18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6" name="Google Shape;136;p18"/>
          <p:cNvGraphicFramePr/>
          <p:nvPr/>
        </p:nvGraphicFramePr>
        <p:xfrm>
          <a:off x="320559" y="9165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{F6A285B2-3A2D-474D-AF8F-E73FB9DA1E4B}</a:tableStyleId>
              </a:tblPr>
              <a:tblGrid>
                <a:gridCol w="5289100"/>
                <a:gridCol w="3242500"/>
              </a:tblGrid>
              <a:tr h="568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MANUAL</a:t>
                      </a:r>
                      <a:endParaRPr b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COMPOSE</a:t>
                      </a:r>
                      <a:endParaRPr b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4A86E8"/>
                    </a:solidFill>
                  </a:tcPr>
                </a:tc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network create &lt;network&gt;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solidFill>
                      <a:srgbClr val="C9DAF8"/>
                    </a:solidFill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docker-compose up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run --name book --network &lt;network&gt; -e dbURL=mysql+mysqlconnector://is213@host.docker.internal:3306/book &lt;dockerid&gt;/book:1.0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run -it --network &lt;network&gt; --rm &lt;dockerid&gt;/callbook:1.0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 vMerge="1"/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rm -f book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 rowSpan="3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docker-compose down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rm -f callbook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 vMerge="1"/>
              </a:tr>
              <a:tr h="5685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1"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docker network rm &lt;network&gt;</a:t>
                      </a:r>
                      <a:endParaRPr b="1" i="1" sz="16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T="91425" marB="91425" marR="91425" marL="91425"/>
                </a:tc>
                <a:tc vMerge="1"/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43" name="Google Shape;143;p19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738188"/>
            <a:ext cx="7943850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52" name="Google Shape;152;p20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" name="Google Shape;153;p20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 txBox="1"/>
          <p:nvPr/>
        </p:nvSpPr>
        <p:spPr>
          <a:xfrm>
            <a:off x="211150" y="3536725"/>
            <a:ext cx="8704200" cy="25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i="1" lang="en-US" sz="22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Roughly corresponds to:</a:t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i="1" sz="22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rPr b="1" i="1" lang="en-US" sz="21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docker run --name book -e dbURL=mysql+mysqlconnector://is213@host.docker.internal:3306/book eklum/book:1.0</a:t>
            </a:r>
            <a:endParaRPr b="1" i="1" sz="21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203200" lvl="0" marL="342900" marR="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5" name="Google Shape;155;p20"/>
          <p:cNvSpPr/>
          <p:nvPr/>
        </p:nvSpPr>
        <p:spPr>
          <a:xfrm>
            <a:off x="2746800" y="4452644"/>
            <a:ext cx="8439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0"/>
          <p:cNvSpPr/>
          <p:nvPr/>
        </p:nvSpPr>
        <p:spPr>
          <a:xfrm>
            <a:off x="232200" y="4793350"/>
            <a:ext cx="87042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"/>
          <p:cNvSpPr/>
          <p:nvPr/>
        </p:nvSpPr>
        <p:spPr>
          <a:xfrm>
            <a:off x="232200" y="5048350"/>
            <a:ext cx="2977500" cy="3048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0"/>
          <p:cNvSpPr/>
          <p:nvPr/>
        </p:nvSpPr>
        <p:spPr>
          <a:xfrm>
            <a:off x="3922900" y="3628350"/>
            <a:ext cx="2172300" cy="533400"/>
          </a:xfrm>
          <a:prstGeom prst="wedgeEllipseCallout">
            <a:avLst>
              <a:gd fmla="val -68604" name="adj1"/>
              <a:gd fmla="val 9774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service name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4114400" y="5729750"/>
            <a:ext cx="3479700" cy="533400"/>
          </a:xfrm>
          <a:prstGeom prst="wedgeEllipseCallout">
            <a:avLst>
              <a:gd fmla="val -35271" name="adj1"/>
              <a:gd fmla="val -15904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environment variables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0" name="Google Shape;160;p20"/>
          <p:cNvSpPr/>
          <p:nvPr/>
        </p:nvSpPr>
        <p:spPr>
          <a:xfrm>
            <a:off x="533000" y="5958350"/>
            <a:ext cx="3479700" cy="533400"/>
          </a:xfrm>
          <a:prstGeom prst="wedgeEllipseCallout">
            <a:avLst>
              <a:gd fmla="val -18884" name="adj1"/>
              <a:gd fmla="val -15396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image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61" name="Google Shape;161;p20"/>
          <p:cNvSpPr txBox="1"/>
          <p:nvPr/>
        </p:nvSpPr>
        <p:spPr>
          <a:xfrm>
            <a:off x="6180575" y="3577000"/>
            <a:ext cx="275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i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Century Gothic"/>
              <a:buChar char="●"/>
            </a:pPr>
            <a:r>
              <a:rPr b="1" i="1" lang="en-US" sz="1600">
                <a:latin typeface="Century Gothic"/>
                <a:ea typeface="Century Gothic"/>
                <a:cs typeface="Century Gothic"/>
                <a:sym typeface="Century Gothic"/>
              </a:rPr>
              <a:t>Auto network setup</a:t>
            </a:r>
            <a:endParaRPr b="1" i="1" sz="1600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R</a:t>
            </a:r>
            <a:r>
              <a:rPr b="1"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estart policy</a:t>
            </a:r>
            <a:endParaRPr b="1" i="1" sz="16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162" name="Google Shape;16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00" y="662000"/>
            <a:ext cx="8922576" cy="22842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725" y="654679"/>
            <a:ext cx="8922575" cy="265527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1"/>
          <p:cNvSpPr txBox="1"/>
          <p:nvPr/>
        </p:nvSpPr>
        <p:spPr>
          <a:xfrm>
            <a:off x="96825" y="0"/>
            <a:ext cx="90378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3925" lIns="87850" spcFirstLastPara="1" rIns="87850" wrap="square" tIns="439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69200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COMPOSE FILE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rgbClr val="C692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70" name="Google Shape;170;p21"/>
          <p:cNvCxnSpPr/>
          <p:nvPr/>
        </p:nvCxnSpPr>
        <p:spPr>
          <a:xfrm>
            <a:off x="-9525" y="533400"/>
            <a:ext cx="9144000" cy="0"/>
          </a:xfrm>
          <a:prstGeom prst="straightConnector1">
            <a:avLst/>
          </a:prstGeom>
          <a:solidFill>
            <a:schemeClr val="lt1"/>
          </a:solidFill>
          <a:ln cap="flat" cmpd="sng" w="9525">
            <a:solidFill>
              <a:srgbClr val="D5A10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" name="Google Shape;171;p21"/>
          <p:cNvSpPr txBox="1"/>
          <p:nvPr>
            <p:ph idx="12" type="sldNum"/>
          </p:nvPr>
        </p:nvSpPr>
        <p:spPr>
          <a:xfrm>
            <a:off x="8077200" y="6629400"/>
            <a:ext cx="1066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fld id="{00000000-1234-1234-1234-123412341234}" type="slidenum">
              <a:rPr lang="en-US" sz="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21"/>
          <p:cNvSpPr txBox="1"/>
          <p:nvPr/>
        </p:nvSpPr>
        <p:spPr>
          <a:xfrm>
            <a:off x="211150" y="3855484"/>
            <a:ext cx="8704200" cy="221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 b="0" i="1" sz="2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marR="0" rtl="0" algn="l">
              <a:spcBef>
                <a:spcPts val="44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54000" lvl="0" marL="3429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3" name="Google Shape;173;p21"/>
          <p:cNvSpPr/>
          <p:nvPr/>
        </p:nvSpPr>
        <p:spPr>
          <a:xfrm>
            <a:off x="2836550" y="2124425"/>
            <a:ext cx="5916900" cy="828900"/>
          </a:xfrm>
          <a:prstGeom prst="wedgeEllipseCallout">
            <a:avLst>
              <a:gd fmla="val -66991" name="adj1"/>
              <a:gd fmla="val -6298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start (callbook) after these services 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>
                <a:latin typeface="Century Gothic"/>
                <a:ea typeface="Century Gothic"/>
                <a:cs typeface="Century Gothic"/>
                <a:sym typeface="Century Gothic"/>
              </a:rPr>
              <a:t>(book, etc)  </a:t>
            </a:r>
            <a:endParaRPr b="1" i="1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4" name="Google Shape;174;p21"/>
          <p:cNvSpPr txBox="1"/>
          <p:nvPr/>
        </p:nvSpPr>
        <p:spPr>
          <a:xfrm>
            <a:off x="6180575" y="3729400"/>
            <a:ext cx="275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Control startup order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+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Gothic"/>
              <a:buChar char="●"/>
            </a:pPr>
            <a:r>
              <a:rPr b="1" i="1" lang="en-US"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etc*...</a:t>
            </a:r>
            <a:endParaRPr b="1" i="1" sz="16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CIS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