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2A2B"/>
    <a:srgbClr val="A7BCD6"/>
    <a:srgbClr val="002C7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50" d="100"/>
          <a:sy n="50" d="100"/>
        </p:scale>
        <p:origin x="1272" y="216"/>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7/18/18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26FD5FF-50A0-7544-B334-5B6515AF00AD}"/>
              </a:ext>
            </a:extLst>
          </p:cNvPr>
          <p:cNvPicPr>
            <a:picLocks noChangeAspect="1"/>
          </p:cNvPicPr>
          <p:nvPr userDrawn="1"/>
        </p:nvPicPr>
        <p:blipFill rotWithShape="1">
          <a:blip r:embed="rId2">
            <a:alphaModFix amt="25000"/>
            <a:extLst>
              <a:ext uri="{28A0092B-C50C-407E-A947-70E740481C1C}">
                <a14:useLocalDpi xmlns:a14="http://schemas.microsoft.com/office/drawing/2010/main" val="0"/>
              </a:ext>
            </a:extLst>
          </a:blip>
          <a:srcRect l="15624" t="2" r="8" b="-2"/>
          <a:stretch/>
        </p:blipFill>
        <p:spPr>
          <a:xfrm>
            <a:off x="0" y="667"/>
            <a:ext cx="32918400" cy="2194560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7/18/18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7/18/18</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791193" y="365703"/>
            <a:ext cx="213360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rgbClr val="002C73"/>
                </a:solidFill>
                <a:latin typeface="Myriad Pro" panose="020B0503030403020204" pitchFamily="34" charset="0"/>
              </a:rPr>
              <a:t>FORECASTING ARTIFICIAL EARTH SATELLITE POPULATIONS</a:t>
            </a:r>
          </a:p>
        </p:txBody>
      </p:sp>
      <p:sp>
        <p:nvSpPr>
          <p:cNvPr id="5" name="Text Box 123"/>
          <p:cNvSpPr txBox="1">
            <a:spLocks noChangeArrowheads="1"/>
          </p:cNvSpPr>
          <p:nvPr/>
        </p:nvSpPr>
        <p:spPr bwMode="auto">
          <a:xfrm>
            <a:off x="4114793" y="1598859"/>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solidFill>
                  <a:srgbClr val="002C73"/>
                </a:solidFill>
                <a:latin typeface="Myriad Pro" panose="020B0503030403020204" pitchFamily="34" charset="0"/>
                <a:cs typeface="Arial" panose="020B0604020202020204" pitchFamily="34" charset="0"/>
              </a:rPr>
              <a:t>James P. Howard, II</a:t>
            </a:r>
            <a:endParaRPr lang="en-US" sz="2800" b="1" baseline="30000" dirty="0">
              <a:solidFill>
                <a:srgbClr val="002C73"/>
              </a:solidFill>
              <a:latin typeface="Myriad Pro" panose="020B0503030403020204" pitchFamily="34" charset="0"/>
              <a:cs typeface="Arial" panose="020B0604020202020204" pitchFamily="34" charset="0"/>
            </a:endParaRPr>
          </a:p>
          <a:p>
            <a:pPr algn="ctr" eaLnBrk="1" hangingPunct="1"/>
            <a:r>
              <a:rPr lang="en-US" sz="2800" b="1" dirty="0">
                <a:solidFill>
                  <a:srgbClr val="002C73"/>
                </a:solidFill>
                <a:latin typeface="Myriad Pro" panose="020B0503030403020204" pitchFamily="34" charset="0"/>
                <a:cs typeface="Arial" panose="020B0604020202020204" pitchFamily="34" charset="0"/>
              </a:rPr>
              <a:t>Johns Hopkins University Applied Physics Laboratory</a:t>
            </a:r>
          </a:p>
        </p:txBody>
      </p:sp>
      <p:pic>
        <p:nvPicPr>
          <p:cNvPr id="39" name="Picture 38">
            <a:extLst>
              <a:ext uri="{FF2B5EF4-FFF2-40B4-BE49-F238E27FC236}">
                <a16:creationId xmlns:a16="http://schemas.microsoft.com/office/drawing/2014/main" id="{A9B16214-2888-D947-8359-535566846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8952" y="16877748"/>
            <a:ext cx="8945035" cy="3686612"/>
          </a:xfrm>
          <a:prstGeom prst="rect">
            <a:avLst/>
          </a:prstGeom>
        </p:spPr>
      </p:pic>
      <p:graphicFrame>
        <p:nvGraphicFramePr>
          <p:cNvPr id="21" name="Table 20">
            <a:extLst>
              <a:ext uri="{FF2B5EF4-FFF2-40B4-BE49-F238E27FC236}">
                <a16:creationId xmlns:a16="http://schemas.microsoft.com/office/drawing/2014/main" id="{47B84DD8-D2D6-8B42-AC1C-7B5AAAF3C01F}"/>
              </a:ext>
            </a:extLst>
          </p:cNvPr>
          <p:cNvGraphicFramePr>
            <a:graphicFrameLocks noGrp="1"/>
          </p:cNvGraphicFramePr>
          <p:nvPr>
            <p:extLst>
              <p:ext uri="{D42A27DB-BD31-4B8C-83A1-F6EECF244321}">
                <p14:modId xmlns:p14="http://schemas.microsoft.com/office/powerpoint/2010/main" val="2308964691"/>
              </p:ext>
            </p:extLst>
          </p:nvPr>
        </p:nvGraphicFramePr>
        <p:xfrm>
          <a:off x="1099984" y="3191821"/>
          <a:ext cx="9868460" cy="6522720"/>
        </p:xfrm>
        <a:graphic>
          <a:graphicData uri="http://schemas.openxmlformats.org/drawingml/2006/table">
            <a:tbl>
              <a:tblPr firstRow="1" bandRow="1">
                <a:tableStyleId>{69012ECD-51FC-41F1-AA8D-1B2483CD663E}</a:tableStyleId>
              </a:tblPr>
              <a:tblGrid>
                <a:gridCol w="9868460">
                  <a:extLst>
                    <a:ext uri="{9D8B030D-6E8A-4147-A177-3AD203B41FA5}">
                      <a16:colId xmlns:a16="http://schemas.microsoft.com/office/drawing/2014/main" val="3962207215"/>
                    </a:ext>
                  </a:extLst>
                </a:gridCol>
              </a:tblGrid>
              <a:tr h="370840">
                <a:tc>
                  <a:txBody>
                    <a:bodyPr/>
                    <a:lstStyle/>
                    <a:p>
                      <a:pPr algn="ctr"/>
                      <a:r>
                        <a:rPr lang="en-US" sz="3600" dirty="0">
                          <a:latin typeface="Myriad Pro" panose="020B0503030403020204" pitchFamily="34" charset="0"/>
                        </a:rPr>
                        <a:t>Introduction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solidFill>
                      <a:srgbClr val="8A2A2B"/>
                    </a:solidFill>
                  </a:tcPr>
                </a:tc>
                <a:extLst>
                  <a:ext uri="{0D108BD9-81ED-4DB2-BD59-A6C34878D82A}">
                    <a16:rowId xmlns:a16="http://schemas.microsoft.com/office/drawing/2014/main" val="4019162800"/>
                  </a:ext>
                </a:extLst>
              </a:tr>
              <a:tr h="370840">
                <a:tc>
                  <a:txBody>
                    <a:bodyPr/>
                    <a:lstStyle/>
                    <a:p>
                      <a:pPr eaLnBrk="1" hangingPunct="1">
                        <a:spcAft>
                          <a:spcPts val="1200"/>
                        </a:spcAft>
                      </a:pPr>
                      <a:r>
                        <a:rPr lang="en-US" sz="2400" dirty="0">
                          <a:latin typeface="Myriad Pro" panose="020B0503030403020204" pitchFamily="34" charset="0"/>
                        </a:rPr>
                        <a:t>In this project, we investigate four time series models for predicting the population of Earth-orbiting satellites. Since 1957's launch of Sputnik 1, space access has grown steadily more accessible as more nations and private actors have gained access to launch capability. Today, even a small team of high school students can assemble and launch a space satellite on a reasonable budget.</a:t>
                      </a:r>
                    </a:p>
                    <a:p>
                      <a:pPr eaLnBrk="1" hangingPunct="1">
                        <a:spcAft>
                          <a:spcPts val="1200"/>
                        </a:spcAft>
                      </a:pPr>
                      <a:r>
                        <a:rPr lang="en-US" sz="2400" dirty="0">
                          <a:latin typeface="Myriad Pro" panose="020B0503030403020204" pitchFamily="34" charset="0"/>
                        </a:rPr>
                        <a:t>Servicing the orbiting hardware population includes launch, tracking, and communications. Understanding the demand for space access is necessary for establishing the business case for providing service, as well as future tracking of space debris and other on-orbit risks.</a:t>
                      </a:r>
                    </a:p>
                    <a:p>
                      <a:pPr eaLnBrk="1" hangingPunct="1">
                        <a:spcAft>
                          <a:spcPts val="1200"/>
                        </a:spcAft>
                      </a:pPr>
                      <a:r>
                        <a:rPr lang="en-US" sz="2400" dirty="0">
                          <a:latin typeface="Myriad Pro" panose="020B0503030403020204" pitchFamily="34" charset="0"/>
                        </a:rPr>
                        <a:t>Using publicly available data from the Joint Force Space Component Commander's Space-Track system, we construct four time series models for estimating the on-orbit population of four different orbit classifications. These models are used to predict populations for ten year periods, going forward.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9808407"/>
                  </a:ext>
                </a:extLst>
              </a:tr>
            </a:tbl>
          </a:graphicData>
        </a:graphic>
      </p:graphicFrame>
      <p:graphicFrame>
        <p:nvGraphicFramePr>
          <p:cNvPr id="47" name="Table 46">
            <a:extLst>
              <a:ext uri="{FF2B5EF4-FFF2-40B4-BE49-F238E27FC236}">
                <a16:creationId xmlns:a16="http://schemas.microsoft.com/office/drawing/2014/main" id="{B643E06A-9CA4-A543-8B91-28F60593146C}"/>
              </a:ext>
            </a:extLst>
          </p:cNvPr>
          <p:cNvGraphicFramePr>
            <a:graphicFrameLocks noGrp="1"/>
          </p:cNvGraphicFramePr>
          <p:nvPr>
            <p:extLst>
              <p:ext uri="{D42A27DB-BD31-4B8C-83A1-F6EECF244321}">
                <p14:modId xmlns:p14="http://schemas.microsoft.com/office/powerpoint/2010/main" val="3559501324"/>
              </p:ext>
            </p:extLst>
          </p:nvPr>
        </p:nvGraphicFramePr>
        <p:xfrm>
          <a:off x="1099984" y="10163161"/>
          <a:ext cx="9868460" cy="9966960"/>
        </p:xfrm>
        <a:graphic>
          <a:graphicData uri="http://schemas.openxmlformats.org/drawingml/2006/table">
            <a:tbl>
              <a:tblPr firstRow="1" bandRow="1">
                <a:tableStyleId>{69012ECD-51FC-41F1-AA8D-1B2483CD663E}</a:tableStyleId>
              </a:tblPr>
              <a:tblGrid>
                <a:gridCol w="9868460">
                  <a:extLst>
                    <a:ext uri="{9D8B030D-6E8A-4147-A177-3AD203B41FA5}">
                      <a16:colId xmlns:a16="http://schemas.microsoft.com/office/drawing/2014/main" val="3962207215"/>
                    </a:ext>
                  </a:extLst>
                </a:gridCol>
              </a:tblGrid>
              <a:tr h="370840">
                <a:tc>
                  <a:txBody>
                    <a:bodyPr/>
                    <a:lstStyle/>
                    <a:p>
                      <a:pPr algn="ctr"/>
                      <a:r>
                        <a:rPr lang="en-US" sz="3600" dirty="0">
                          <a:latin typeface="Myriad Pro" panose="020B0503030403020204" pitchFamily="34" charset="0"/>
                        </a:rPr>
                        <a:t>Data and Model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solidFill>
                      <a:srgbClr val="8A2A2B"/>
                    </a:solidFill>
                  </a:tcPr>
                </a:tc>
                <a:extLst>
                  <a:ext uri="{0D108BD9-81ED-4DB2-BD59-A6C34878D82A}">
                    <a16:rowId xmlns:a16="http://schemas.microsoft.com/office/drawing/2014/main" val="4019162800"/>
                  </a:ext>
                </a:extLst>
              </a:tr>
              <a:tr h="0">
                <a:tc>
                  <a:txBody>
                    <a:bodyPr/>
                    <a:lstStyle/>
                    <a:p>
                      <a:pPr eaLnBrk="1" hangingPunct="1">
                        <a:spcAft>
                          <a:spcPts val="1200"/>
                        </a:spcAft>
                      </a:pPr>
                      <a:r>
                        <a:rPr lang="en-US" sz="2400" dirty="0">
                          <a:latin typeface="Myriad Pro" panose="020B0503030403020204" pitchFamily="34" charset="0"/>
                        </a:rPr>
                        <a:t>This analysis uses data available from the Space Track website, maintained by the United States Strategic Command’s Joint Functional Component Command for Space (“</a:t>
                      </a:r>
                      <a:r>
                        <a:rPr lang="en-US" sz="2400" dirty="0" err="1">
                          <a:latin typeface="Consolas" panose="020B0609020204030204" pitchFamily="49" charset="0"/>
                          <a:cs typeface="Consolas" panose="020B0609020204030204" pitchFamily="49" charset="0"/>
                        </a:rPr>
                        <a:t>satcat</a:t>
                      </a:r>
                      <a:r>
                        <a:rPr lang="en-US" sz="2400" dirty="0">
                          <a:latin typeface="Myriad Pro" panose="020B0503030403020204" pitchFamily="34" charset="0"/>
                        </a:rPr>
                        <a:t>”). The data contains a catalog of all space launches starting with the Soviet launch of Sputnik. The period of analysis runs from January 1, 2000 through August 19, 2017. The data catalog is principally used to describe orbital parameters for predicting satellite location. However, the data provided is a complete catalog of all known orbital launches. </a:t>
                      </a:r>
                    </a:p>
                    <a:p>
                      <a:pPr eaLnBrk="1" hangingPunct="1">
                        <a:spcAft>
                          <a:spcPts val="1200"/>
                        </a:spcAft>
                      </a:pPr>
                      <a:r>
                        <a:rPr lang="en-US" sz="2400" dirty="0">
                          <a:latin typeface="Myriad Pro" panose="020B0503030403020204" pitchFamily="34" charset="0"/>
                        </a:rPr>
                        <a:t>The </a:t>
                      </a:r>
                      <a:r>
                        <a:rPr lang="en-US" sz="2400" dirty="0">
                          <a:latin typeface="Consolas" panose="020B0609020204030204" pitchFamily="49" charset="0"/>
                          <a:ea typeface="Linux Libertine Mono O Mono" panose="02000503000000000000" pitchFamily="2" charset="77"/>
                          <a:cs typeface="Consolas" panose="020B0609020204030204" pitchFamily="49" charset="0"/>
                        </a:rPr>
                        <a:t>LAUNCH</a:t>
                      </a:r>
                      <a:r>
                        <a:rPr lang="en-US" sz="2400" dirty="0">
                          <a:latin typeface="Myriad Pro" panose="020B0503030403020204" pitchFamily="34" charset="0"/>
                        </a:rPr>
                        <a:t> field of this dataset describes the data of launch for the object and the </a:t>
                      </a:r>
                      <a:r>
                        <a:rPr lang="en-US" sz="2400" dirty="0">
                          <a:latin typeface="Consolas" panose="020B0609020204030204" pitchFamily="49" charset="0"/>
                          <a:cs typeface="Consolas" panose="020B0609020204030204" pitchFamily="49" charset="0"/>
                        </a:rPr>
                        <a:t>DECAY</a:t>
                      </a:r>
                      <a:r>
                        <a:rPr lang="en-US" sz="2400" dirty="0">
                          <a:latin typeface="Myriad Pro" panose="020B0503030403020204" pitchFamily="34" charset="0"/>
                        </a:rPr>
                        <a:t> field describes the date of decay for the object. The </a:t>
                      </a:r>
                      <a:r>
                        <a:rPr lang="en-US" sz="2400" dirty="0" err="1">
                          <a:latin typeface="Consolas" panose="020B0609020204030204" pitchFamily="49" charset="0"/>
                          <a:cs typeface="Consolas" panose="020B0609020204030204" pitchFamily="49" charset="0"/>
                        </a:rPr>
                        <a:t>satcat</a:t>
                      </a:r>
                      <a:r>
                        <a:rPr lang="en-US" sz="2400" dirty="0">
                          <a:latin typeface="Myriad Pro" panose="020B0503030403020204" pitchFamily="34" charset="0"/>
                        </a:rPr>
                        <a:t> dataset uses </a:t>
                      </a:r>
                      <a:r>
                        <a:rPr lang="en-US" sz="2400" dirty="0">
                          <a:latin typeface="Consolas" panose="020B0609020204030204" pitchFamily="49" charset="0"/>
                          <a:cs typeface="Consolas" panose="020B0609020204030204" pitchFamily="49" charset="0"/>
                        </a:rPr>
                        <a:t>DECAY</a:t>
                      </a:r>
                      <a:r>
                        <a:rPr lang="en-US" sz="2400" dirty="0">
                          <a:latin typeface="Myriad Pro" panose="020B0503030403020204" pitchFamily="34" charset="0"/>
                        </a:rPr>
                        <a:t> to describe the date the satellite deorbited. The </a:t>
                      </a:r>
                      <a:r>
                        <a:rPr lang="en-US" sz="2400" dirty="0">
                          <a:latin typeface="Consolas" panose="020B0609020204030204" pitchFamily="49" charset="0"/>
                          <a:cs typeface="Consolas" panose="020B0609020204030204" pitchFamily="49" charset="0"/>
                        </a:rPr>
                        <a:t>PERIOD</a:t>
                      </a:r>
                      <a:r>
                        <a:rPr lang="en-US" sz="2400" dirty="0">
                          <a:latin typeface="Myriad Pro" panose="020B0503030403020204" pitchFamily="34" charset="0"/>
                        </a:rPr>
                        <a:t> field provides the orbital period in minutes.</a:t>
                      </a:r>
                    </a:p>
                    <a:p>
                      <a:pPr eaLnBrk="1" hangingPunct="1">
                        <a:spcAft>
                          <a:spcPts val="1200"/>
                        </a:spcAft>
                      </a:pPr>
                      <a:r>
                        <a:rPr lang="en-US" sz="2400" dirty="0">
                          <a:latin typeface="Myriad Pro" panose="020B0503030403020204" pitchFamily="34" charset="0"/>
                        </a:rPr>
                        <a:t>A new monthly dataset is created from this data. The monthly dataset contains </a:t>
                      </a:r>
                      <a:r>
                        <a:rPr lang="en-US" sz="2400" dirty="0">
                          <a:latin typeface="Consolas" panose="020B0609020204030204" pitchFamily="49" charset="0"/>
                          <a:ea typeface="Linux Libertine Mono O Mono" panose="02000503000000000000" pitchFamily="2" charset="77"/>
                          <a:cs typeface="Consolas" panose="020B0609020204030204" pitchFamily="49" charset="0"/>
                        </a:rPr>
                        <a:t>LAUNCHES</a:t>
                      </a:r>
                      <a:r>
                        <a:rPr lang="en-US" sz="2400" dirty="0">
                          <a:latin typeface="Myriad Pro" panose="020B0503030403020204" pitchFamily="34" charset="0"/>
                        </a:rPr>
                        <a:t>, </a:t>
                      </a:r>
                      <a:r>
                        <a:rPr lang="en-US" sz="2400" dirty="0">
                          <a:latin typeface="Consolas" panose="020B0609020204030204" pitchFamily="49" charset="0"/>
                          <a:cs typeface="Consolas" panose="020B0609020204030204" pitchFamily="49" charset="0"/>
                        </a:rPr>
                        <a:t>DECAYS</a:t>
                      </a:r>
                      <a:r>
                        <a:rPr lang="en-US" sz="2400" dirty="0">
                          <a:latin typeface="Myriad Pro" panose="020B0503030403020204" pitchFamily="34" charset="0"/>
                        </a:rPr>
                        <a:t>, and </a:t>
                      </a:r>
                      <a:r>
                        <a:rPr lang="en-US" sz="2400" dirty="0">
                          <a:latin typeface="Consolas" panose="020B0609020204030204" pitchFamily="49" charset="0"/>
                          <a:cs typeface="Consolas" panose="020B0609020204030204" pitchFamily="49" charset="0"/>
                        </a:rPr>
                        <a:t>POP</a:t>
                      </a:r>
                      <a:r>
                        <a:rPr lang="en-US" sz="2400" dirty="0">
                          <a:latin typeface="Myriad Pro" panose="020B0503030403020204" pitchFamily="34" charset="0"/>
                        </a:rPr>
                        <a:t>, on the last day of each month, that is the arithmetic mean of the daily values for that month.  This dataset includes values for each of four orbit classes: low-earth, medium-earth, high-earth, and geosynchronous.</a:t>
                      </a:r>
                    </a:p>
                    <a:p>
                      <a:pPr eaLnBrk="1" hangingPunct="1">
                        <a:spcAft>
                          <a:spcPts val="1200"/>
                        </a:spcAft>
                      </a:pPr>
                      <a:r>
                        <a:rPr lang="en-US" sz="2400" dirty="0">
                          <a:latin typeface="Myriad Pro" panose="020B0503030403020204" pitchFamily="34" charset="0"/>
                        </a:rPr>
                        <a:t>The </a:t>
                      </a:r>
                      <a:r>
                        <a:rPr lang="en-US" sz="2400" dirty="0" err="1">
                          <a:latin typeface="Consolas" panose="020B0609020204030204" pitchFamily="49" charset="0"/>
                          <a:ea typeface="Linux Libertine Mono O Mono" panose="02000503000000000000" pitchFamily="2" charset="77"/>
                          <a:cs typeface="Consolas" panose="020B0609020204030204" pitchFamily="49" charset="0"/>
                        </a:rPr>
                        <a:t>auto.arima</a:t>
                      </a:r>
                      <a:r>
                        <a:rPr lang="en-US" sz="2400" dirty="0">
                          <a:latin typeface="Myriad Pro" panose="020B0503030403020204" pitchFamily="34" charset="0"/>
                        </a:rPr>
                        <a:t> function described by Hyndman and </a:t>
                      </a:r>
                      <a:r>
                        <a:rPr lang="en-US" sz="2400" dirty="0" err="1">
                          <a:latin typeface="Myriad Pro" panose="020B0503030403020204" pitchFamily="34" charset="0"/>
                        </a:rPr>
                        <a:t>Khandakar</a:t>
                      </a:r>
                      <a:r>
                        <a:rPr lang="en-US" sz="2400" dirty="0">
                          <a:latin typeface="Myriad Pro" panose="020B0503030403020204" pitchFamily="34" charset="0"/>
                        </a:rPr>
                        <a:t> (20008) will fit ARIMA(</a:t>
                      </a:r>
                      <a:r>
                        <a:rPr lang="en-US" sz="2400" i="1" dirty="0">
                          <a:latin typeface="Myriad Pro" panose="020B0503030403020204" pitchFamily="34" charset="0"/>
                        </a:rPr>
                        <a:t>p</a:t>
                      </a:r>
                      <a:r>
                        <a:rPr lang="en-US" sz="2400" dirty="0">
                          <a:latin typeface="Myriad Pro" panose="020B0503030403020204" pitchFamily="34" charset="0"/>
                        </a:rPr>
                        <a:t>, </a:t>
                      </a:r>
                      <a:r>
                        <a:rPr lang="en-US" sz="2400" i="1" dirty="0">
                          <a:latin typeface="Myriad Pro" panose="020B0503030403020204" pitchFamily="34" charset="0"/>
                        </a:rPr>
                        <a:t>d</a:t>
                      </a:r>
                      <a:r>
                        <a:rPr lang="en-US" sz="2400" dirty="0">
                          <a:latin typeface="Myriad Pro" panose="020B0503030403020204" pitchFamily="34" charset="0"/>
                        </a:rPr>
                        <a:t>, </a:t>
                      </a:r>
                      <a:r>
                        <a:rPr lang="en-US" sz="2400" i="1" dirty="0">
                          <a:latin typeface="Myriad Pro" panose="020B0503030403020204" pitchFamily="34" charset="0"/>
                        </a:rPr>
                        <a:t>q</a:t>
                      </a:r>
                      <a:r>
                        <a:rPr lang="en-US" sz="2400" dirty="0">
                          <a:latin typeface="Myriad Pro" panose="020B0503030403020204" pitchFamily="34" charset="0"/>
                        </a:rPr>
                        <a:t>) models with fixed values of </a:t>
                      </a:r>
                      <a:r>
                        <a:rPr lang="en-US" sz="2400" i="1" dirty="0">
                          <a:latin typeface="Myriad Pro" panose="020B0503030403020204" pitchFamily="34" charset="0"/>
                        </a:rPr>
                        <a:t>p</a:t>
                      </a:r>
                      <a:r>
                        <a:rPr lang="en-US" sz="2400" dirty="0">
                          <a:latin typeface="Myriad Pro" panose="020B0503030403020204" pitchFamily="34" charset="0"/>
                        </a:rPr>
                        <a:t>, </a:t>
                      </a:r>
                      <a:r>
                        <a:rPr lang="en-US" sz="2400" i="1" dirty="0">
                          <a:latin typeface="Myriad Pro" panose="020B0503030403020204" pitchFamily="34" charset="0"/>
                        </a:rPr>
                        <a:t>d</a:t>
                      </a:r>
                      <a:r>
                        <a:rPr lang="en-US" sz="2400" dirty="0">
                          <a:latin typeface="Myriad Pro" panose="020B0503030403020204" pitchFamily="34" charset="0"/>
                        </a:rPr>
                        <a:t>, and </a:t>
                      </a:r>
                      <a:r>
                        <a:rPr lang="en-US" sz="2400" i="1" dirty="0">
                          <a:latin typeface="Myriad Pro" panose="020B0503030403020204" pitchFamily="34" charset="0"/>
                        </a:rPr>
                        <a:t>q</a:t>
                      </a:r>
                      <a:r>
                        <a:rPr lang="en-US" sz="2400" dirty="0">
                          <a:latin typeface="Myriad Pro" panose="020B0503030403020204" pitchFamily="34" charset="0"/>
                        </a:rPr>
                        <a:t>, up to a maximum value of each, or a maximum combined value of </a:t>
                      </a:r>
                      <a:r>
                        <a:rPr lang="en-US" sz="2400" i="1" dirty="0">
                          <a:latin typeface="Myriad Pro" panose="020B0503030403020204" pitchFamily="34" charset="0"/>
                        </a:rPr>
                        <a:t>p</a:t>
                      </a:r>
                      <a:r>
                        <a:rPr lang="en-US" sz="2400" dirty="0">
                          <a:latin typeface="Myriad Pro" panose="020B0503030403020204" pitchFamily="34" charset="0"/>
                        </a:rPr>
                        <a:t> and </a:t>
                      </a:r>
                      <a:r>
                        <a:rPr lang="en-US" sz="2400" i="1" dirty="0">
                          <a:latin typeface="Myriad Pro" panose="020B0503030403020204" pitchFamily="34" charset="0"/>
                        </a:rPr>
                        <a:t>q</a:t>
                      </a:r>
                      <a:r>
                        <a:rPr lang="en-US" sz="2400" dirty="0">
                          <a:latin typeface="Myriad Pro" panose="020B0503030403020204" pitchFamily="34" charset="0"/>
                        </a:rPr>
                        <a:t>, returning the “best” fit according to the Akaike information criterion (AIC) measurement. We use the </a:t>
                      </a:r>
                      <a:r>
                        <a:rPr lang="en-US" sz="2400" dirty="0" err="1">
                          <a:latin typeface="Consolas" panose="020B0609020204030204" pitchFamily="49" charset="0"/>
                          <a:ea typeface="Linux Libertine Mono O Mono" panose="02000503000000000000" pitchFamily="2" charset="77"/>
                          <a:cs typeface="Consolas" panose="020B0609020204030204" pitchFamily="49" charset="0"/>
                        </a:rPr>
                        <a:t>auto.arima</a:t>
                      </a:r>
                      <a:r>
                        <a:rPr lang="en-US" sz="2400" dirty="0">
                          <a:latin typeface="Myriad Pro" panose="020B0503030403020204" pitchFamily="34" charset="0"/>
                        </a:rPr>
                        <a:t> function on each of the orbit classifications datasets fitting the best ARIMA(</a:t>
                      </a:r>
                      <a:r>
                        <a:rPr lang="en-US" sz="2400" i="1" dirty="0">
                          <a:latin typeface="Myriad Pro" panose="020B0503030403020204" pitchFamily="34" charset="0"/>
                        </a:rPr>
                        <a:t>p</a:t>
                      </a:r>
                      <a:r>
                        <a:rPr lang="en-US" sz="2400" dirty="0">
                          <a:latin typeface="Myriad Pro" panose="020B0503030403020204" pitchFamily="34" charset="0"/>
                        </a:rPr>
                        <a:t>, </a:t>
                      </a:r>
                      <a:r>
                        <a:rPr lang="en-US" sz="2400" i="1" dirty="0">
                          <a:latin typeface="Myriad Pro" panose="020B0503030403020204" pitchFamily="34" charset="0"/>
                        </a:rPr>
                        <a:t>d</a:t>
                      </a:r>
                      <a:r>
                        <a:rPr lang="en-US" sz="2400" dirty="0">
                          <a:latin typeface="Myriad Pro" panose="020B0503030403020204" pitchFamily="34" charset="0"/>
                        </a:rPr>
                        <a:t>, </a:t>
                      </a:r>
                      <a:r>
                        <a:rPr lang="en-US" sz="2400" i="1" dirty="0">
                          <a:latin typeface="Myriad Pro" panose="020B0503030403020204" pitchFamily="34" charset="0"/>
                        </a:rPr>
                        <a:t>q</a:t>
                      </a:r>
                      <a:r>
                        <a:rPr lang="en-US" sz="2400" dirty="0">
                          <a:latin typeface="Myriad Pro" panose="020B0503030403020204" pitchFamily="34" charset="0"/>
                        </a:rPr>
                        <a:t>) model with a combined value of </a:t>
                      </a:r>
                      <a:r>
                        <a:rPr lang="en-US" sz="2400" i="1" dirty="0">
                          <a:latin typeface="Myriad Pro" panose="020B0503030403020204" pitchFamily="34" charset="0"/>
                        </a:rPr>
                        <a:t>p</a:t>
                      </a:r>
                      <a:r>
                        <a:rPr lang="en-US" sz="2400" dirty="0">
                          <a:latin typeface="Myriad Pro" panose="020B0503030403020204" pitchFamily="34" charset="0"/>
                        </a:rPr>
                        <a:t> and </a:t>
                      </a:r>
                      <a:r>
                        <a:rPr lang="en-US" sz="2400" i="1" dirty="0">
                          <a:latin typeface="Myriad Pro" panose="020B0503030403020204" pitchFamily="34" charset="0"/>
                        </a:rPr>
                        <a:t>q</a:t>
                      </a:r>
                      <a:r>
                        <a:rPr lang="en-US" sz="2400" dirty="0">
                          <a:latin typeface="Myriad Pro" panose="020B0503030403020204" pitchFamily="34" charset="0"/>
                        </a:rPr>
                        <a:t> of 10 or less.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9808407"/>
                  </a:ext>
                </a:extLst>
              </a:tr>
            </a:tbl>
          </a:graphicData>
        </a:graphic>
      </p:graphicFrame>
      <p:graphicFrame>
        <p:nvGraphicFramePr>
          <p:cNvPr id="22" name="Table 21">
            <a:extLst>
              <a:ext uri="{FF2B5EF4-FFF2-40B4-BE49-F238E27FC236}">
                <a16:creationId xmlns:a16="http://schemas.microsoft.com/office/drawing/2014/main" id="{5EE70F6E-946A-8146-9B93-394A03CD055B}"/>
              </a:ext>
            </a:extLst>
          </p:cNvPr>
          <p:cNvGraphicFramePr>
            <a:graphicFrameLocks noGrp="1"/>
          </p:cNvGraphicFramePr>
          <p:nvPr>
            <p:extLst>
              <p:ext uri="{D42A27DB-BD31-4B8C-83A1-F6EECF244321}">
                <p14:modId xmlns:p14="http://schemas.microsoft.com/office/powerpoint/2010/main" val="1526880524"/>
              </p:ext>
            </p:extLst>
          </p:nvPr>
        </p:nvGraphicFramePr>
        <p:xfrm>
          <a:off x="11524962" y="10163161"/>
          <a:ext cx="9868461" cy="5394960"/>
        </p:xfrm>
        <a:graphic>
          <a:graphicData uri="http://schemas.openxmlformats.org/drawingml/2006/table">
            <a:tbl>
              <a:tblPr firstRow="1" bandRow="1">
                <a:tableStyleId>{5C22544A-7EE6-4342-B048-85BDC9FD1C3A}</a:tableStyleId>
              </a:tblPr>
              <a:tblGrid>
                <a:gridCol w="1672045">
                  <a:extLst>
                    <a:ext uri="{9D8B030D-6E8A-4147-A177-3AD203B41FA5}">
                      <a16:colId xmlns:a16="http://schemas.microsoft.com/office/drawing/2014/main" val="2540801968"/>
                    </a:ext>
                  </a:extLst>
                </a:gridCol>
                <a:gridCol w="1024552">
                  <a:extLst>
                    <a:ext uri="{9D8B030D-6E8A-4147-A177-3AD203B41FA5}">
                      <a16:colId xmlns:a16="http://schemas.microsoft.com/office/drawing/2014/main" val="785091215"/>
                    </a:ext>
                  </a:extLst>
                </a:gridCol>
                <a:gridCol w="1024552">
                  <a:extLst>
                    <a:ext uri="{9D8B030D-6E8A-4147-A177-3AD203B41FA5}">
                      <a16:colId xmlns:a16="http://schemas.microsoft.com/office/drawing/2014/main" val="1132343257"/>
                    </a:ext>
                  </a:extLst>
                </a:gridCol>
                <a:gridCol w="1024552">
                  <a:extLst>
                    <a:ext uri="{9D8B030D-6E8A-4147-A177-3AD203B41FA5}">
                      <a16:colId xmlns:a16="http://schemas.microsoft.com/office/drawing/2014/main" val="108645160"/>
                    </a:ext>
                  </a:extLst>
                </a:gridCol>
                <a:gridCol w="1024552">
                  <a:extLst>
                    <a:ext uri="{9D8B030D-6E8A-4147-A177-3AD203B41FA5}">
                      <a16:colId xmlns:a16="http://schemas.microsoft.com/office/drawing/2014/main" val="184976314"/>
                    </a:ext>
                  </a:extLst>
                </a:gridCol>
                <a:gridCol w="1024552">
                  <a:extLst>
                    <a:ext uri="{9D8B030D-6E8A-4147-A177-3AD203B41FA5}">
                      <a16:colId xmlns:a16="http://schemas.microsoft.com/office/drawing/2014/main" val="124652486"/>
                    </a:ext>
                  </a:extLst>
                </a:gridCol>
                <a:gridCol w="1024552">
                  <a:extLst>
                    <a:ext uri="{9D8B030D-6E8A-4147-A177-3AD203B41FA5}">
                      <a16:colId xmlns:a16="http://schemas.microsoft.com/office/drawing/2014/main" val="828085728"/>
                    </a:ext>
                  </a:extLst>
                </a:gridCol>
                <a:gridCol w="1024552">
                  <a:extLst>
                    <a:ext uri="{9D8B030D-6E8A-4147-A177-3AD203B41FA5}">
                      <a16:colId xmlns:a16="http://schemas.microsoft.com/office/drawing/2014/main" val="2708946377"/>
                    </a:ext>
                  </a:extLst>
                </a:gridCol>
                <a:gridCol w="1024552">
                  <a:extLst>
                    <a:ext uri="{9D8B030D-6E8A-4147-A177-3AD203B41FA5}">
                      <a16:colId xmlns:a16="http://schemas.microsoft.com/office/drawing/2014/main" val="3121535357"/>
                    </a:ext>
                  </a:extLst>
                </a:gridCol>
              </a:tblGrid>
              <a:tr h="435299">
                <a:tc gridSpan="9">
                  <a:txBody>
                    <a:bodyPr/>
                    <a:lstStyle/>
                    <a:p>
                      <a:pPr algn="ctr"/>
                      <a:r>
                        <a:rPr lang="en-US" sz="3600" dirty="0">
                          <a:latin typeface="Myriad Pro" panose="020B0503030403020204" pitchFamily="34" charset="0"/>
                        </a:rPr>
                        <a:t>Results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8A2A2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pPr algn="ctr"/>
                      <a:endParaRPr lang="en-US" sz="3600" dirty="0"/>
                    </a:p>
                  </a:txBody>
                  <a:tcPr/>
                </a:tc>
                <a:tc hMerge="1">
                  <a:txBody>
                    <a:bodyPr/>
                    <a:lstStyle/>
                    <a:p>
                      <a:pPr algn="ctr"/>
                      <a:endParaRPr lang="en-US" sz="3600" dirty="0"/>
                    </a:p>
                  </a:txBody>
                  <a:tcPr/>
                </a:tc>
                <a:tc hMerge="1">
                  <a:txBody>
                    <a:bodyPr/>
                    <a:lstStyle/>
                    <a:p>
                      <a:pPr algn="ctr"/>
                      <a:endParaRPr lang="en-US" sz="3600" dirty="0"/>
                    </a:p>
                  </a:txBody>
                  <a:tcPr/>
                </a:tc>
                <a:tc hMerge="1">
                  <a:txBody>
                    <a:bodyPr/>
                    <a:lstStyle/>
                    <a:p>
                      <a:pPr algn="ctr"/>
                      <a:endParaRPr lang="en-US" sz="3600" dirty="0"/>
                    </a:p>
                  </a:txBody>
                  <a:tcPr/>
                </a:tc>
                <a:extLst>
                  <a:ext uri="{0D108BD9-81ED-4DB2-BD59-A6C34878D82A}">
                    <a16:rowId xmlns:a16="http://schemas.microsoft.com/office/drawing/2014/main" val="1269311177"/>
                  </a:ext>
                </a:extLst>
              </a:tr>
              <a:tr h="370840">
                <a:tc>
                  <a:txBody>
                    <a:bodyPr/>
                    <a:lstStyle/>
                    <a:p>
                      <a:endParaRPr lang="en-US" sz="2000" dirty="0"/>
                    </a:p>
                  </a:txBody>
                  <a:tcPr>
                    <a:lnL w="12700" cap="flat" cmpd="sng" algn="ctr">
                      <a:noFill/>
                      <a:prstDash val="solid"/>
                      <a:round/>
                      <a:headEnd type="none" w="med" len="med"/>
                      <a:tailEnd type="none" w="med" len="med"/>
                    </a:lnL>
                    <a:lnB w="12700" cap="flat" cmpd="sng" algn="ctr">
                      <a:solidFill>
                        <a:srgbClr val="002C73"/>
                      </a:solidFill>
                      <a:prstDash val="solid"/>
                      <a:round/>
                      <a:headEnd type="none" w="med" len="med"/>
                      <a:tailEnd type="none" w="med" len="med"/>
                    </a:lnB>
                    <a:noFill/>
                  </a:tcPr>
                </a:tc>
                <a:tc gridSpan="2">
                  <a:txBody>
                    <a:bodyPr/>
                    <a:lstStyle/>
                    <a:p>
                      <a:pPr algn="ctr"/>
                      <a:r>
                        <a:rPr lang="en-US" sz="2000" dirty="0">
                          <a:latin typeface="Myriad Pro" panose="020B0503030403020204" pitchFamily="34" charset="0"/>
                        </a:rPr>
                        <a:t>LEO</a:t>
                      </a:r>
                    </a:p>
                  </a:txBody>
                  <a:tcPr>
                    <a:lnB w="12700" cap="flat" cmpd="sng" algn="ctr">
                      <a:solidFill>
                        <a:srgbClr val="002C73"/>
                      </a:solidFill>
                      <a:prstDash val="solid"/>
                      <a:round/>
                      <a:headEnd type="none" w="med" len="med"/>
                      <a:tailEnd type="none" w="med" len="med"/>
                    </a:lnB>
                    <a:noFill/>
                  </a:tcPr>
                </a:tc>
                <a:tc hMerge="1">
                  <a:txBody>
                    <a:bodyPr/>
                    <a:lstStyle/>
                    <a:p>
                      <a:endParaRPr lang="en-US" sz="2400" dirty="0"/>
                    </a:p>
                  </a:txBody>
                  <a:tcPr/>
                </a:tc>
                <a:tc gridSpan="2">
                  <a:txBody>
                    <a:bodyPr/>
                    <a:lstStyle/>
                    <a:p>
                      <a:pPr algn="ctr"/>
                      <a:r>
                        <a:rPr lang="en-US" sz="2000" dirty="0">
                          <a:latin typeface="Myriad Pro" panose="020B0503030403020204" pitchFamily="34" charset="0"/>
                        </a:rPr>
                        <a:t>MEO</a:t>
                      </a:r>
                    </a:p>
                  </a:txBody>
                  <a:tcPr>
                    <a:lnB w="12700" cap="flat" cmpd="sng" algn="ctr">
                      <a:solidFill>
                        <a:srgbClr val="002C73"/>
                      </a:solidFill>
                      <a:prstDash val="solid"/>
                      <a:round/>
                      <a:headEnd type="none" w="med" len="med"/>
                      <a:tailEnd type="none" w="med" len="med"/>
                    </a:lnB>
                    <a:noFill/>
                  </a:tcPr>
                </a:tc>
                <a:tc hMerge="1">
                  <a:txBody>
                    <a:bodyPr/>
                    <a:lstStyle/>
                    <a:p>
                      <a:endParaRPr lang="en-US" sz="2400" dirty="0"/>
                    </a:p>
                  </a:txBody>
                  <a:tcPr/>
                </a:tc>
                <a:tc gridSpan="2">
                  <a:txBody>
                    <a:bodyPr/>
                    <a:lstStyle/>
                    <a:p>
                      <a:pPr algn="ctr"/>
                      <a:r>
                        <a:rPr lang="en-US" sz="2000" dirty="0">
                          <a:latin typeface="Myriad Pro" panose="020B0503030403020204" pitchFamily="34" charset="0"/>
                        </a:rPr>
                        <a:t>GEO</a:t>
                      </a:r>
                    </a:p>
                  </a:txBody>
                  <a:tcPr>
                    <a:lnB w="12700" cap="flat" cmpd="sng" algn="ctr">
                      <a:solidFill>
                        <a:srgbClr val="002C73"/>
                      </a:solidFill>
                      <a:prstDash val="solid"/>
                      <a:round/>
                      <a:headEnd type="none" w="med" len="med"/>
                      <a:tailEnd type="none" w="med" len="med"/>
                    </a:lnB>
                    <a:noFill/>
                  </a:tcPr>
                </a:tc>
                <a:tc hMerge="1">
                  <a:txBody>
                    <a:bodyPr/>
                    <a:lstStyle/>
                    <a:p>
                      <a:endParaRPr lang="en-US" sz="2400" dirty="0"/>
                    </a:p>
                  </a:txBody>
                  <a:tcPr/>
                </a:tc>
                <a:tc gridSpan="2">
                  <a:txBody>
                    <a:bodyPr/>
                    <a:lstStyle/>
                    <a:p>
                      <a:pPr algn="ctr"/>
                      <a:r>
                        <a:rPr lang="en-US" sz="2000" dirty="0">
                          <a:latin typeface="Myriad Pro" panose="020B0503030403020204" pitchFamily="34" charset="0"/>
                        </a:rPr>
                        <a:t>HEO</a:t>
                      </a:r>
                    </a:p>
                  </a:txBody>
                  <a:tcPr>
                    <a:lnR w="12700" cap="flat" cmpd="sng" algn="ctr">
                      <a:noFill/>
                      <a:prstDash val="solid"/>
                      <a:round/>
                      <a:headEnd type="none" w="med" len="med"/>
                      <a:tailEnd type="none" w="med" len="med"/>
                    </a:lnR>
                    <a:lnB w="12700" cap="flat" cmpd="sng" algn="ctr">
                      <a:solidFill>
                        <a:srgbClr val="002C73"/>
                      </a:solidFill>
                      <a:prstDash val="solid"/>
                      <a:round/>
                      <a:headEnd type="none" w="med" len="med"/>
                      <a:tailEnd type="none" w="med" len="med"/>
                    </a:lnB>
                    <a:noFill/>
                  </a:tcPr>
                </a:tc>
                <a:tc hMerge="1">
                  <a:txBody>
                    <a:bodyPr/>
                    <a:lstStyle/>
                    <a:p>
                      <a:endParaRPr lang="en-US" sz="2400" dirty="0"/>
                    </a:p>
                  </a:txBody>
                  <a:tcPr/>
                </a:tc>
                <a:extLst>
                  <a:ext uri="{0D108BD9-81ED-4DB2-BD59-A6C34878D82A}">
                    <a16:rowId xmlns:a16="http://schemas.microsoft.com/office/drawing/2014/main" val="3069687830"/>
                  </a:ext>
                </a:extLst>
              </a:tr>
              <a:tr h="370840">
                <a:tc>
                  <a:txBody>
                    <a:bodyPr/>
                    <a:lstStyle/>
                    <a:p>
                      <a:r>
                        <a:rPr lang="en-US" sz="2000" dirty="0">
                          <a:latin typeface="Consolas" panose="020B0609020204030204" pitchFamily="49" charset="0"/>
                          <a:cs typeface="Consolas" panose="020B0609020204030204" pitchFamily="49" charset="0"/>
                        </a:rPr>
                        <a:t>ar1</a:t>
                      </a:r>
                    </a:p>
                  </a:txBody>
                  <a:tcP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rPr>
                        <a:t>-1.02</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rPr>
                        <a:t>1.70</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rPr>
                        <a:t>0.29</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extLst>
                  <a:ext uri="{0D108BD9-81ED-4DB2-BD59-A6C34878D82A}">
                    <a16:rowId xmlns:a16="http://schemas.microsoft.com/office/drawing/2014/main" val="1065097638"/>
                  </a:ext>
                </a:extLst>
              </a:tr>
              <a:tr h="370840">
                <a:tc>
                  <a:txBody>
                    <a:bodyPr/>
                    <a:lstStyle/>
                    <a:p>
                      <a:r>
                        <a:rPr lang="en-US" sz="2000" dirty="0">
                          <a:latin typeface="Consolas" panose="020B0609020204030204" pitchFamily="49" charset="0"/>
                          <a:cs typeface="Consolas" panose="020B0609020204030204" pitchFamily="49" charset="0"/>
                        </a:rPr>
                        <a:t>ar2</a:t>
                      </a:r>
                    </a:p>
                  </a:txBody>
                  <a:tcP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rPr>
                        <a:t>-0.41</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rPr>
                        <a:t>-0.97</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a:p>
                  </a:txBody>
                  <a:tcPr marL="0" marR="0">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extLst>
                  <a:ext uri="{0D108BD9-81ED-4DB2-BD59-A6C34878D82A}">
                    <a16:rowId xmlns:a16="http://schemas.microsoft.com/office/drawing/2014/main" val="86936473"/>
                  </a:ext>
                </a:extLst>
              </a:tr>
              <a:tr h="370840">
                <a:tc>
                  <a:txBody>
                    <a:bodyPr/>
                    <a:lstStyle/>
                    <a:p>
                      <a:r>
                        <a:rPr lang="en-US" sz="2000" dirty="0">
                          <a:latin typeface="Consolas" panose="020B0609020204030204" pitchFamily="49" charset="0"/>
                          <a:cs typeface="Consolas" panose="020B0609020204030204" pitchFamily="49" charset="0"/>
                        </a:rPr>
                        <a:t>ma1</a:t>
                      </a:r>
                    </a:p>
                  </a:txBody>
                  <a:tcP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rPr>
                        <a:t>0.50</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rPr>
                        <a:t>-1.52</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rPr>
                        <a:t>-0.96</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marL="0" marR="0" lvl="0" indent="0" algn="r" defTabSz="2350606" rtl="0" eaLnBrk="1" fontAlgn="auto" latinLnBrk="0" hangingPunct="1">
                        <a:lnSpc>
                          <a:spcPct val="100000"/>
                        </a:lnSpc>
                        <a:spcBef>
                          <a:spcPts val="0"/>
                        </a:spcBef>
                        <a:spcAft>
                          <a:spcPts val="0"/>
                        </a:spcAft>
                        <a:buClrTx/>
                        <a:buSzTx/>
                        <a:buFontTx/>
                        <a:buNone/>
                        <a:tabLst/>
                        <a:defRPr/>
                      </a:pPr>
                      <a:r>
                        <a:rPr lang="en-US" sz="2000" dirty="0">
                          <a:latin typeface="Linux Libertine Mono O Mono" panose="02000503000000000000" pitchFamily="2" charset="77"/>
                          <a:ea typeface="Linux Libertine Mono O Mono" panose="02000503000000000000" pitchFamily="2" charset="77"/>
                        </a:rPr>
                        <a:t>-0.52</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marL="0" marR="0" lvl="0" indent="0" algn="l" defTabSz="235060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Arial" panose="020B0604020202020204"/>
                          <a:ea typeface="+mn-ea"/>
                          <a:cs typeface="+mn-cs"/>
                        </a:rPr>
                        <a:t>***</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a:txBody>
                  <a:tcPr marL="0" marR="0">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extLst>
                  <a:ext uri="{0D108BD9-81ED-4DB2-BD59-A6C34878D82A}">
                    <a16:rowId xmlns:a16="http://schemas.microsoft.com/office/drawing/2014/main" val="1424628609"/>
                  </a:ext>
                </a:extLst>
              </a:tr>
              <a:tr h="370840">
                <a:tc>
                  <a:txBody>
                    <a:bodyPr/>
                    <a:lstStyle/>
                    <a:p>
                      <a:r>
                        <a:rPr lang="en-US" sz="2000" dirty="0">
                          <a:latin typeface="Consolas" panose="020B0609020204030204" pitchFamily="49" charset="0"/>
                          <a:cs typeface="Consolas" panose="020B0609020204030204" pitchFamily="49" charset="0"/>
                        </a:rPr>
                        <a:t>ma2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rPr>
                        <a:t>-0.58</a:t>
                      </a:r>
                    </a:p>
                  </a:txBody>
                  <a:tcPr marL="0" marR="0">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rPr>
                        <a:t>0.66</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rPr>
                        <a:t>-0.29</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marL="0" marR="0" lvl="0" indent="0" algn="l" defTabSz="235060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a:t>
                      </a:r>
                    </a:p>
                  </a:txBody>
                  <a:tcPr marL="0" marR="0">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extLst>
                  <a:ext uri="{0D108BD9-81ED-4DB2-BD59-A6C34878D82A}">
                    <a16:rowId xmlns:a16="http://schemas.microsoft.com/office/drawing/2014/main" val="500492959"/>
                  </a:ext>
                </a:extLst>
              </a:tr>
              <a:tr h="370840">
                <a:tc>
                  <a:txBody>
                    <a:bodyPr/>
                    <a:lstStyle/>
                    <a:p>
                      <a:r>
                        <a:rPr lang="en-US" sz="2000" dirty="0">
                          <a:latin typeface="Consolas" panose="020B0609020204030204" pitchFamily="49" charset="0"/>
                          <a:cs typeface="Consolas" panose="020B0609020204030204" pitchFamily="49" charset="0"/>
                        </a:rPr>
                        <a:t>ma3</a:t>
                      </a:r>
                    </a:p>
                  </a:txBody>
                  <a:tcP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rPr>
                        <a:t>-0.73</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rPr>
                        <a:t>0.14</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extLst>
                  <a:ext uri="{0D108BD9-81ED-4DB2-BD59-A6C34878D82A}">
                    <a16:rowId xmlns:a16="http://schemas.microsoft.com/office/drawing/2014/main" val="1511787782"/>
                  </a:ext>
                </a:extLst>
              </a:tr>
              <a:tr h="370840">
                <a:tc>
                  <a:txBody>
                    <a:bodyPr/>
                    <a:lstStyle/>
                    <a:p>
                      <a:r>
                        <a:rPr lang="en-US" sz="2000" dirty="0">
                          <a:latin typeface="Consolas" panose="020B0609020204030204" pitchFamily="49" charset="0"/>
                          <a:cs typeface="Consolas" panose="020B0609020204030204" pitchFamily="49" charset="0"/>
                        </a:rPr>
                        <a:t>ma4</a:t>
                      </a:r>
                    </a:p>
                  </a:txBody>
                  <a:tcP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rPr>
                        <a:t>0.01</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extLst>
                  <a:ext uri="{0D108BD9-81ED-4DB2-BD59-A6C34878D82A}">
                    <a16:rowId xmlns:a16="http://schemas.microsoft.com/office/drawing/2014/main" val="1732422801"/>
                  </a:ext>
                </a:extLst>
              </a:tr>
              <a:tr h="0">
                <a:tc>
                  <a:txBody>
                    <a:bodyPr/>
                    <a:lstStyle/>
                    <a:p>
                      <a:r>
                        <a:rPr lang="en-US" sz="2000" dirty="0">
                          <a:latin typeface="Consolas" panose="020B0609020204030204" pitchFamily="49" charset="0"/>
                          <a:cs typeface="Consolas" panose="020B0609020204030204" pitchFamily="49" charset="0"/>
                        </a:rPr>
                        <a:t>ma5</a:t>
                      </a:r>
                    </a:p>
                  </a:txBody>
                  <a:tcP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rPr>
                        <a:t>0.39</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r>
                        <a:rPr lang="en-US" sz="2000" dirty="0"/>
                        <a:t>***</a:t>
                      </a: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tc>
                  <a:txBody>
                    <a:bodyPr/>
                    <a:lstStyle/>
                    <a:p>
                      <a:endParaRPr lang="en-US" sz="2000" dirty="0"/>
                    </a:p>
                  </a:txBody>
                  <a:tcPr marL="0" marR="0">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noFill/>
                  </a:tcPr>
                </a:tc>
                <a:extLst>
                  <a:ext uri="{0D108BD9-81ED-4DB2-BD59-A6C34878D82A}">
                    <a16:rowId xmlns:a16="http://schemas.microsoft.com/office/drawing/2014/main" val="3464177830"/>
                  </a:ext>
                </a:extLst>
              </a:tr>
              <a:tr h="370840">
                <a:tc>
                  <a:txBody>
                    <a:bodyPr/>
                    <a:lstStyle/>
                    <a:p>
                      <a:r>
                        <a:rPr lang="en-US" sz="2000" dirty="0">
                          <a:latin typeface="Consolas" panose="020B0609020204030204" pitchFamily="49" charset="0"/>
                          <a:cs typeface="Consolas" panose="020B0609020204030204" pitchFamily="49" charset="0"/>
                        </a:rPr>
                        <a:t>drift</a:t>
                      </a:r>
                    </a:p>
                  </a:txBody>
                  <a:tcPr>
                    <a:lnL w="12700" cap="flat" cmpd="sng" algn="ctr">
                      <a:noFill/>
                      <a:prstDash val="solid"/>
                      <a:round/>
                      <a:headEnd type="none" w="med" len="med"/>
                      <a:tailEnd type="none" w="med" len="med"/>
                    </a:lnL>
                    <a:lnT w="12700" cap="flat" cmpd="sng" algn="ctr">
                      <a:noFill/>
                      <a:prstDash val="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endParaRPr>
                    </a:p>
                  </a:txBody>
                  <a:tcPr marL="0" marR="0">
                    <a:lnT w="12700" cap="flat" cmpd="sng" algn="ctr">
                      <a:noFill/>
                      <a:prstDash val="dot"/>
                      <a:round/>
                      <a:headEnd type="none" w="med" len="med"/>
                      <a:tailEnd type="none" w="med" len="med"/>
                    </a:lnT>
                    <a:lnB w="12700" cap="flat" cmpd="sng" algn="ctr">
                      <a:solidFill>
                        <a:srgbClr val="002C73"/>
                      </a:solidFill>
                      <a:prstDash val="solid"/>
                      <a:round/>
                      <a:headEnd type="none" w="med" len="med"/>
                      <a:tailEnd type="none" w="med" len="med"/>
                    </a:lnB>
                    <a:noFill/>
                  </a:tcPr>
                </a:tc>
                <a:tc>
                  <a:txBody>
                    <a:bodyPr/>
                    <a:lstStyle/>
                    <a:p>
                      <a:endParaRPr lang="en-US" sz="2000" dirty="0"/>
                    </a:p>
                  </a:txBody>
                  <a:tcPr marL="0" marR="0">
                    <a:lnT w="12700" cap="flat" cmpd="sng" algn="ctr">
                      <a:noFill/>
                      <a:prstDash val="dot"/>
                      <a:round/>
                      <a:headEnd type="none" w="med" len="med"/>
                      <a:tailEnd type="none" w="med" len="med"/>
                    </a:lnT>
                    <a:lnB w="12700" cap="flat" cmpd="sng" algn="ctr">
                      <a:solidFill>
                        <a:srgbClr val="002C73"/>
                      </a:solidFill>
                      <a:prstDash val="solid"/>
                      <a:round/>
                      <a:headEnd type="none" w="med" len="med"/>
                      <a:tailEnd type="none" w="med" len="med"/>
                    </a:lnB>
                    <a:noFill/>
                  </a:tcPr>
                </a:tc>
                <a:tc>
                  <a:txBody>
                    <a:bodyPr/>
                    <a:lstStyle/>
                    <a:p>
                      <a:pPr algn="r"/>
                      <a:r>
                        <a:rPr lang="en-US" sz="2000" dirty="0">
                          <a:latin typeface="Linux Libertine Mono O Mono" panose="02000503000000000000" pitchFamily="2" charset="77"/>
                          <a:ea typeface="Linux Libertine Mono O Mono" panose="02000503000000000000" pitchFamily="2" charset="77"/>
                        </a:rPr>
                        <a:t>0.78</a:t>
                      </a:r>
                    </a:p>
                  </a:txBody>
                  <a:tcPr marL="0" marR="0">
                    <a:lnT w="12700" cap="flat" cmpd="sng" algn="ctr">
                      <a:noFill/>
                      <a:prstDash val="dot"/>
                      <a:round/>
                      <a:headEnd type="none" w="med" len="med"/>
                      <a:tailEnd type="none" w="med" len="med"/>
                    </a:lnT>
                    <a:lnB w="12700" cap="flat" cmpd="sng" algn="ctr">
                      <a:solidFill>
                        <a:srgbClr val="002C73"/>
                      </a:solidFill>
                      <a:prstDash val="solid"/>
                      <a:round/>
                      <a:headEnd type="none" w="med" len="med"/>
                      <a:tailEnd type="none" w="med" len="med"/>
                    </a:lnB>
                    <a:noFill/>
                  </a:tcPr>
                </a:tc>
                <a:tc>
                  <a:txBody>
                    <a:bodyPr/>
                    <a:lstStyle/>
                    <a:p>
                      <a:r>
                        <a:rPr lang="en-US" sz="2000" dirty="0"/>
                        <a:t>***</a:t>
                      </a:r>
                    </a:p>
                  </a:txBody>
                  <a:tcPr marL="0" marR="0">
                    <a:lnT w="12700" cap="flat" cmpd="sng" algn="ctr">
                      <a:noFill/>
                      <a:prstDash val="dot"/>
                      <a:round/>
                      <a:headEnd type="none" w="med" len="med"/>
                      <a:tailEnd type="none" w="med" len="med"/>
                    </a:lnT>
                    <a:lnB w="12700" cap="flat" cmpd="sng" algn="ctr">
                      <a:solidFill>
                        <a:srgbClr val="002C73"/>
                      </a:solidFill>
                      <a:prstDash val="solid"/>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T w="12700" cap="flat" cmpd="sng" algn="ctr">
                      <a:noFill/>
                      <a:prstDash val="dot"/>
                      <a:round/>
                      <a:headEnd type="none" w="med" len="med"/>
                      <a:tailEnd type="none" w="med" len="med"/>
                    </a:lnT>
                    <a:lnB w="12700" cap="flat" cmpd="sng" algn="ctr">
                      <a:solidFill>
                        <a:srgbClr val="002C73"/>
                      </a:solidFill>
                      <a:prstDash val="solid"/>
                      <a:round/>
                      <a:headEnd type="none" w="med" len="med"/>
                      <a:tailEnd type="none" w="med" len="med"/>
                    </a:lnB>
                    <a:noFill/>
                  </a:tcPr>
                </a:tc>
                <a:tc>
                  <a:txBody>
                    <a:bodyPr/>
                    <a:lstStyle/>
                    <a:p>
                      <a:endParaRPr lang="en-US" sz="2000" dirty="0"/>
                    </a:p>
                  </a:txBody>
                  <a:tcPr marL="0" marR="0">
                    <a:lnT w="12700" cap="flat" cmpd="sng" algn="ctr">
                      <a:noFill/>
                      <a:prstDash val="dot"/>
                      <a:round/>
                      <a:headEnd type="none" w="med" len="med"/>
                      <a:tailEnd type="none" w="med" len="med"/>
                    </a:lnT>
                    <a:lnB w="12700" cap="flat" cmpd="sng" algn="ctr">
                      <a:solidFill>
                        <a:srgbClr val="002C73"/>
                      </a:solidFill>
                      <a:prstDash val="solid"/>
                      <a:round/>
                      <a:headEnd type="none" w="med" len="med"/>
                      <a:tailEnd type="none" w="med" len="med"/>
                    </a:lnB>
                    <a:noFill/>
                  </a:tcPr>
                </a:tc>
                <a:tc>
                  <a:txBody>
                    <a:bodyPr/>
                    <a:lstStyle/>
                    <a:p>
                      <a:pPr algn="r"/>
                      <a:endParaRPr lang="en-US" sz="2000" dirty="0">
                        <a:latin typeface="Linux Libertine Mono O Mono" panose="02000503000000000000" pitchFamily="2" charset="77"/>
                        <a:ea typeface="Linux Libertine Mono O Mono" panose="02000503000000000000" pitchFamily="2" charset="77"/>
                      </a:endParaRPr>
                    </a:p>
                  </a:txBody>
                  <a:tcPr marL="0" marR="0">
                    <a:lnT w="12700" cap="flat" cmpd="sng" algn="ctr">
                      <a:noFill/>
                      <a:prstDash val="dot"/>
                      <a:round/>
                      <a:headEnd type="none" w="med" len="med"/>
                      <a:tailEnd type="none" w="med" len="med"/>
                    </a:lnT>
                    <a:lnB w="12700" cap="flat" cmpd="sng" algn="ctr">
                      <a:solidFill>
                        <a:srgbClr val="002C73"/>
                      </a:solidFill>
                      <a:prstDash val="solid"/>
                      <a:round/>
                      <a:headEnd type="none" w="med" len="med"/>
                      <a:tailEnd type="none" w="med" len="med"/>
                    </a:lnB>
                    <a:noFill/>
                  </a:tcPr>
                </a:tc>
                <a:tc>
                  <a:txBody>
                    <a:bodyPr/>
                    <a:lstStyle/>
                    <a:p>
                      <a:endParaRPr lang="en-US" sz="2000" dirty="0"/>
                    </a:p>
                  </a:txBody>
                  <a:tcPr marL="0" marR="0">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ap="flat" cmpd="sng" algn="ctr">
                      <a:solidFill>
                        <a:srgbClr val="002C73"/>
                      </a:solidFill>
                      <a:prstDash val="solid"/>
                      <a:round/>
                      <a:headEnd type="none" w="med" len="med"/>
                      <a:tailEnd type="none" w="med" len="med"/>
                    </a:lnB>
                    <a:noFill/>
                  </a:tcPr>
                </a:tc>
                <a:extLst>
                  <a:ext uri="{0D108BD9-81ED-4DB2-BD59-A6C34878D82A}">
                    <a16:rowId xmlns:a16="http://schemas.microsoft.com/office/drawing/2014/main" val="4123155743"/>
                  </a:ext>
                </a:extLst>
              </a:tr>
              <a:tr h="370840">
                <a:tc>
                  <a:txBody>
                    <a:bodyPr/>
                    <a:lstStyle/>
                    <a:p>
                      <a:r>
                        <a:rPr lang="en-US" sz="2000" dirty="0">
                          <a:latin typeface="Myriad Pro" panose="020B0503030403020204" pitchFamily="34" charset="0"/>
                        </a:rPr>
                        <a:t>AIC</a:t>
                      </a: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rPr>
                        <a:t>1436.08</a:t>
                      </a:r>
                    </a:p>
                  </a:txBody>
                  <a:tcPr>
                    <a:lnL w="12700" cmpd="sng">
                      <a:noFill/>
                    </a:lnL>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hMerge="1">
                  <a:txBody>
                    <a:bodyPr/>
                    <a:lstStyle/>
                    <a:p>
                      <a:endParaRPr lang="en-US" sz="2000" dirty="0"/>
                    </a:p>
                  </a:txBody>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rPr>
                        <a:t>575.93</a:t>
                      </a:r>
                    </a:p>
                  </a:txBody>
                  <a:tcP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hMerge="1">
                  <a:txBody>
                    <a:bodyPr/>
                    <a:lstStyle/>
                    <a:p>
                      <a:endParaRPr lang="en-US" sz="2000" dirty="0"/>
                    </a:p>
                  </a:txBody>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rPr>
                        <a:t>614.86</a:t>
                      </a:r>
                    </a:p>
                  </a:txBody>
                  <a:tcP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hMerge="1">
                  <a:txBody>
                    <a:bodyPr/>
                    <a:lstStyle/>
                    <a:p>
                      <a:endParaRPr lang="en-US" sz="2000" dirty="0"/>
                    </a:p>
                  </a:txBody>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rPr>
                        <a:t>299.57</a:t>
                      </a:r>
                    </a:p>
                  </a:txBody>
                  <a:tcPr>
                    <a:lnR w="12700" cap="flat" cmpd="sng" algn="ctr">
                      <a:noFill/>
                      <a:prstDash val="solid"/>
                      <a:round/>
                      <a:headEnd type="none" w="med" len="med"/>
                      <a:tailEnd type="none" w="med" len="med"/>
                    </a:lnR>
                    <a:lnT w="12700" cap="flat" cmpd="sng" algn="ctr">
                      <a:solidFill>
                        <a:srgbClr val="002C73"/>
                      </a:solidFill>
                      <a:prstDash val="solid"/>
                      <a:round/>
                      <a:headEnd type="none" w="med" len="med"/>
                      <a:tailEnd type="none" w="med" len="med"/>
                    </a:lnT>
                    <a:lnB w="12700" cap="flat" cmpd="sng" algn="ctr">
                      <a:noFill/>
                      <a:prstDash val="dot"/>
                      <a:round/>
                      <a:headEnd type="none" w="med" len="med"/>
                      <a:tailEnd type="none" w="med" len="med"/>
                    </a:lnB>
                    <a:noFill/>
                  </a:tcPr>
                </a:tc>
                <a:tc hMerge="1">
                  <a:txBody>
                    <a:bodyPr/>
                    <a:lstStyle/>
                    <a:p>
                      <a:endParaRPr lang="en-US" sz="2000" dirty="0"/>
                    </a:p>
                  </a:txBody>
                  <a:tcPr/>
                </a:tc>
                <a:extLst>
                  <a:ext uri="{0D108BD9-81ED-4DB2-BD59-A6C34878D82A}">
                    <a16:rowId xmlns:a16="http://schemas.microsoft.com/office/drawing/2014/main" val="659464065"/>
                  </a:ext>
                </a:extLst>
              </a:tr>
              <a:tr h="370840">
                <a:tc>
                  <a:txBody>
                    <a:bodyPr/>
                    <a:lstStyle/>
                    <a:p>
                      <a:r>
                        <a:rPr lang="en-US" sz="2000" dirty="0">
                          <a:latin typeface="Myriad Pro" panose="020B0503030403020204" pitchFamily="34" charset="0"/>
                        </a:rPr>
                        <a:t>BIC</a:t>
                      </a:r>
                    </a:p>
                  </a:txBody>
                  <a:tcPr>
                    <a:lnL w="12700" cap="flat" cmpd="sng" algn="ctr">
                      <a:noFill/>
                      <a:prstDash val="solid"/>
                      <a:round/>
                      <a:headEnd type="none" w="med" len="med"/>
                      <a:tailEnd type="none" w="med" len="med"/>
                    </a:lnL>
                    <a:lnR w="12700" cmpd="sng">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rPr>
                        <a:t>1462.86</a:t>
                      </a:r>
                    </a:p>
                  </a:txBody>
                  <a:tcPr>
                    <a:lnL w="12700" cmpd="sng">
                      <a:noFill/>
                    </a:lnL>
                    <a:lnR w="12700" cmpd="sng">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hMerge="1">
                  <a:txBody>
                    <a:bodyPr/>
                    <a:lstStyle/>
                    <a:p>
                      <a:endParaRPr lang="en-US" sz="2000" dirty="0"/>
                    </a:p>
                  </a:txBody>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rPr>
                        <a:t>599.40</a:t>
                      </a:r>
                    </a:p>
                  </a:txBody>
                  <a:tcPr>
                    <a:lnL w="12700" cmpd="sng">
                      <a:noFill/>
                    </a:lnL>
                    <a:lnR w="12700" cmpd="sng">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hMerge="1">
                  <a:txBody>
                    <a:bodyPr/>
                    <a:lstStyle/>
                    <a:p>
                      <a:endParaRPr lang="en-US" sz="2000" dirty="0"/>
                    </a:p>
                  </a:txBody>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rPr>
                        <a:t>624.90</a:t>
                      </a:r>
                    </a:p>
                  </a:txBody>
                  <a:tcPr>
                    <a:lnL w="12700" cmpd="sng">
                      <a:noFill/>
                    </a:lnL>
                    <a:lnR w="12700" cmpd="sng">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hMerge="1">
                  <a:txBody>
                    <a:bodyPr/>
                    <a:lstStyle/>
                    <a:p>
                      <a:endParaRPr lang="en-US" sz="2000" dirty="0"/>
                    </a:p>
                  </a:txBody>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rPr>
                        <a:t>309.61</a:t>
                      </a:r>
                    </a:p>
                  </a:txBody>
                  <a:tcPr>
                    <a:lnL w="12700" cmpd="sng">
                      <a:noFill/>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hMerge="1">
                  <a:txBody>
                    <a:bodyPr/>
                    <a:lstStyle/>
                    <a:p>
                      <a:endParaRPr lang="en-US" sz="2000" dirty="0"/>
                    </a:p>
                  </a:txBody>
                  <a:tcPr/>
                </a:tc>
                <a:extLst>
                  <a:ext uri="{0D108BD9-81ED-4DB2-BD59-A6C34878D82A}">
                    <a16:rowId xmlns:a16="http://schemas.microsoft.com/office/drawing/2014/main" val="2548929621"/>
                  </a:ext>
                </a:extLst>
              </a:tr>
              <a:tr h="370840">
                <a:tc>
                  <a:txBody>
                    <a:bodyPr/>
                    <a:lstStyle/>
                    <a:p>
                      <a:r>
                        <a:rPr lang="en-US" sz="2000" dirty="0">
                          <a:latin typeface="Myriad Pro" panose="020B0503030403020204" pitchFamily="34" charset="0"/>
                        </a:rPr>
                        <a:t>log-likelihood</a:t>
                      </a:r>
                    </a:p>
                  </a:txBody>
                  <a:tcPr>
                    <a:lnL w="12700" cap="flat" cmpd="sng" algn="ctr">
                      <a:noFill/>
                      <a:prstDash val="solid"/>
                      <a:round/>
                      <a:headEnd type="none" w="med" len="med"/>
                      <a:tailEnd type="none" w="med" len="med"/>
                    </a:lnL>
                    <a:lnR w="12700" cmpd="sng">
                      <a:noFill/>
                    </a:lnR>
                    <a:lnT w="1270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cs typeface="Consolas" panose="020B0609020204030204" pitchFamily="49" charset="0"/>
                        </a:rPr>
                        <a:t>-710.04</a:t>
                      </a:r>
                    </a:p>
                  </a:txBody>
                  <a:tcPr>
                    <a:lnL w="12700" cmpd="sng">
                      <a:noFill/>
                    </a:lnL>
                    <a:lnT w="12700" cap="flat" cmpd="sng" algn="ctr">
                      <a:noFill/>
                      <a:prstDash val="dot"/>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sz="2000" dirty="0"/>
                    </a:p>
                  </a:txBody>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rPr>
                        <a:t>-280.97</a:t>
                      </a:r>
                    </a:p>
                  </a:txBody>
                  <a:tcPr>
                    <a:lnT w="12700" cap="flat" cmpd="sng" algn="ctr">
                      <a:noFill/>
                      <a:prstDash val="dot"/>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sz="2000" dirty="0"/>
                    </a:p>
                  </a:txBody>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rPr>
                        <a:t>-304.43</a:t>
                      </a:r>
                    </a:p>
                  </a:txBody>
                  <a:tcPr>
                    <a:lnT w="12700" cap="flat" cmpd="sng" algn="ctr">
                      <a:noFill/>
                      <a:prstDash val="dot"/>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sz="2000" dirty="0"/>
                    </a:p>
                  </a:txBody>
                  <a:tcPr/>
                </a:tc>
                <a:tc gridSpan="2">
                  <a:txBody>
                    <a:bodyPr/>
                    <a:lstStyle/>
                    <a:p>
                      <a:pPr algn="r"/>
                      <a:r>
                        <a:rPr lang="en-US" sz="2000" dirty="0">
                          <a:latin typeface="Linux Libertine Mono O Mono" panose="02000503000000000000" pitchFamily="2" charset="77"/>
                          <a:ea typeface="Linux Libertine Mono O Mono" panose="02000503000000000000" pitchFamily="2" charset="77"/>
                        </a:rPr>
                        <a:t>-146.79</a:t>
                      </a:r>
                    </a:p>
                  </a:txBody>
                  <a:tcPr>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sz="2000" dirty="0"/>
                    </a:p>
                  </a:txBody>
                  <a:tcPr/>
                </a:tc>
                <a:extLst>
                  <a:ext uri="{0D108BD9-81ED-4DB2-BD59-A6C34878D82A}">
                    <a16:rowId xmlns:a16="http://schemas.microsoft.com/office/drawing/2014/main" val="748045959"/>
                  </a:ext>
                </a:extLst>
              </a:tr>
            </a:tbl>
          </a:graphicData>
        </a:graphic>
      </p:graphicFrame>
      <p:graphicFrame>
        <p:nvGraphicFramePr>
          <p:cNvPr id="55" name="Table 54">
            <a:extLst>
              <a:ext uri="{FF2B5EF4-FFF2-40B4-BE49-F238E27FC236}">
                <a16:creationId xmlns:a16="http://schemas.microsoft.com/office/drawing/2014/main" id="{0096D2E9-004F-B44B-AFD9-7073564D3260}"/>
              </a:ext>
            </a:extLst>
          </p:cNvPr>
          <p:cNvGraphicFramePr>
            <a:graphicFrameLocks noGrp="1"/>
          </p:cNvGraphicFramePr>
          <p:nvPr>
            <p:extLst>
              <p:ext uri="{D42A27DB-BD31-4B8C-83A1-F6EECF244321}">
                <p14:modId xmlns:p14="http://schemas.microsoft.com/office/powerpoint/2010/main" val="2624073649"/>
              </p:ext>
            </p:extLst>
          </p:nvPr>
        </p:nvGraphicFramePr>
        <p:xfrm>
          <a:off x="21983696" y="16317888"/>
          <a:ext cx="9868460" cy="2712720"/>
        </p:xfrm>
        <a:graphic>
          <a:graphicData uri="http://schemas.openxmlformats.org/drawingml/2006/table">
            <a:tbl>
              <a:tblPr firstRow="1" bandRow="1">
                <a:tableStyleId>{69012ECD-51FC-41F1-AA8D-1B2483CD663E}</a:tableStyleId>
              </a:tblPr>
              <a:tblGrid>
                <a:gridCol w="9868460">
                  <a:extLst>
                    <a:ext uri="{9D8B030D-6E8A-4147-A177-3AD203B41FA5}">
                      <a16:colId xmlns:a16="http://schemas.microsoft.com/office/drawing/2014/main" val="3962207215"/>
                    </a:ext>
                  </a:extLst>
                </a:gridCol>
              </a:tblGrid>
              <a:tr h="370840">
                <a:tc>
                  <a:txBody>
                    <a:bodyPr/>
                    <a:lstStyle/>
                    <a:p>
                      <a:pPr algn="ctr"/>
                      <a:r>
                        <a:rPr lang="en-US" sz="3600" dirty="0">
                          <a:latin typeface="Myriad Pro" panose="020B0503030403020204" pitchFamily="34" charset="0"/>
                        </a:rPr>
                        <a:t>References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solidFill>
                      <a:srgbClr val="8A2A2B"/>
                    </a:solidFill>
                  </a:tcPr>
                </a:tc>
                <a:extLst>
                  <a:ext uri="{0D108BD9-81ED-4DB2-BD59-A6C34878D82A}">
                    <a16:rowId xmlns:a16="http://schemas.microsoft.com/office/drawing/2014/main" val="4019162800"/>
                  </a:ext>
                </a:extLst>
              </a:tr>
              <a:tr h="370840">
                <a:tc>
                  <a:txBody>
                    <a:bodyPr/>
                    <a:lstStyle/>
                    <a:p>
                      <a:pPr marL="342900" indent="-342900" eaLnBrk="1" hangingPunct="1">
                        <a:spcAft>
                          <a:spcPts val="1200"/>
                        </a:spcAft>
                        <a:buFont typeface="Arial" panose="020B0604020202020204" pitchFamily="34" charset="0"/>
                        <a:buChar char="•"/>
                      </a:pPr>
                      <a:r>
                        <a:rPr lang="en-US" sz="2400" dirty="0">
                          <a:latin typeface="Myriad Pro" panose="020B0503030403020204" pitchFamily="34" charset="0"/>
                        </a:rPr>
                        <a:t>Hyndman, R., &amp; </a:t>
                      </a:r>
                      <a:r>
                        <a:rPr lang="en-US" sz="2400" dirty="0" err="1">
                          <a:latin typeface="Myriad Pro" panose="020B0503030403020204" pitchFamily="34" charset="0"/>
                        </a:rPr>
                        <a:t>Khandakar</a:t>
                      </a:r>
                      <a:r>
                        <a:rPr lang="en-US" sz="2400" dirty="0">
                          <a:latin typeface="Myriad Pro" panose="020B0503030403020204" pitchFamily="34" charset="0"/>
                        </a:rPr>
                        <a:t>, Y. (2008). Automatic time series forecasting: The forecast package for R. </a:t>
                      </a:r>
                      <a:r>
                        <a:rPr lang="en-US" sz="2400" i="1" dirty="0">
                          <a:latin typeface="Myriad Pro" panose="020B0503030403020204" pitchFamily="34" charset="0"/>
                        </a:rPr>
                        <a:t>Journal of Statistical Software, Articles</a:t>
                      </a:r>
                      <a:r>
                        <a:rPr lang="en-US" sz="2400" dirty="0">
                          <a:latin typeface="Myriad Pro" panose="020B0503030403020204" pitchFamily="34" charset="0"/>
                        </a:rPr>
                        <a:t>, 27 (3), 1–22.</a:t>
                      </a:r>
                    </a:p>
                    <a:p>
                      <a:pPr marL="342900" indent="-342900" eaLnBrk="1" hangingPunct="1">
                        <a:spcAft>
                          <a:spcPts val="1200"/>
                        </a:spcAft>
                        <a:buFont typeface="Arial" panose="020B0604020202020204" pitchFamily="34" charset="0"/>
                        <a:buChar char="•"/>
                      </a:pPr>
                      <a:r>
                        <a:rPr lang="en-US" sz="2400" dirty="0" err="1">
                          <a:latin typeface="Myriad Pro" panose="020B0503030403020204" pitchFamily="34" charset="0"/>
                        </a:rPr>
                        <a:t>Genta</a:t>
                      </a:r>
                      <a:r>
                        <a:rPr lang="en-US" sz="2400" dirty="0">
                          <a:latin typeface="Myriad Pro" panose="020B0503030403020204" pitchFamily="34" charset="0"/>
                        </a:rPr>
                        <a:t>, G. (2014). Private space exploration: A new way for starting a spacefaring society? </a:t>
                      </a:r>
                      <a:r>
                        <a:rPr lang="en-US" sz="2400" i="1" dirty="0">
                          <a:latin typeface="Myriad Pro" panose="020B0503030403020204" pitchFamily="34" charset="0"/>
                        </a:rPr>
                        <a:t>Acta </a:t>
                      </a:r>
                      <a:r>
                        <a:rPr lang="en-US" sz="2400" i="1" dirty="0" err="1">
                          <a:latin typeface="Myriad Pro" panose="020B0503030403020204" pitchFamily="34" charset="0"/>
                        </a:rPr>
                        <a:t>Astronautica</a:t>
                      </a:r>
                      <a:r>
                        <a:rPr lang="en-US" sz="2400" dirty="0">
                          <a:latin typeface="Myriad Pro" panose="020B0503030403020204" pitchFamily="34" charset="0"/>
                        </a:rPr>
                        <a:t>, 104(2), 480-486.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9808407"/>
                  </a:ext>
                </a:extLst>
              </a:tr>
            </a:tbl>
          </a:graphicData>
        </a:graphic>
      </p:graphicFrame>
      <p:grpSp>
        <p:nvGrpSpPr>
          <p:cNvPr id="63" name="Group 62">
            <a:extLst>
              <a:ext uri="{FF2B5EF4-FFF2-40B4-BE49-F238E27FC236}">
                <a16:creationId xmlns:a16="http://schemas.microsoft.com/office/drawing/2014/main" id="{FA51AF5E-0152-A941-8FA7-9DCD135A1E8B}"/>
              </a:ext>
            </a:extLst>
          </p:cNvPr>
          <p:cNvGrpSpPr>
            <a:grpSpLocks noChangeAspect="1"/>
          </p:cNvGrpSpPr>
          <p:nvPr/>
        </p:nvGrpSpPr>
        <p:grpSpPr>
          <a:xfrm>
            <a:off x="11827863" y="3191821"/>
            <a:ext cx="9262657" cy="6451366"/>
            <a:chOff x="11524966" y="3191821"/>
            <a:chExt cx="9868462" cy="6873304"/>
          </a:xfrm>
        </p:grpSpPr>
        <p:sp>
          <p:nvSpPr>
            <p:cNvPr id="37" name="Text Box 180"/>
            <p:cNvSpPr txBox="1">
              <a:spLocks noChangeArrowheads="1"/>
            </p:cNvSpPr>
            <p:nvPr/>
          </p:nvSpPr>
          <p:spPr bwMode="auto">
            <a:xfrm>
              <a:off x="11524966" y="9769454"/>
              <a:ext cx="458730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Myriad Pro" panose="020B0503030403020204" pitchFamily="34" charset="0"/>
                </a:rPr>
                <a:t>Figure 1.</a:t>
              </a:r>
              <a:r>
                <a:rPr lang="en-US" sz="1600" dirty="0">
                  <a:latin typeface="Myriad Pro" panose="020B0503030403020204" pitchFamily="34" charset="0"/>
                </a:rPr>
                <a:t> Change in Satellites on Orbit by Orbit Class</a:t>
              </a:r>
            </a:p>
          </p:txBody>
        </p:sp>
        <p:pic>
          <p:nvPicPr>
            <p:cNvPr id="62" name="Picture 61">
              <a:extLst>
                <a:ext uri="{FF2B5EF4-FFF2-40B4-BE49-F238E27FC236}">
                  <a16:creationId xmlns:a16="http://schemas.microsoft.com/office/drawing/2014/main" id="{2133D765-7B64-4A43-8EBF-B1102E937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4967" y="3191821"/>
              <a:ext cx="9868461" cy="6578974"/>
            </a:xfrm>
            <a:prstGeom prst="rect">
              <a:avLst/>
            </a:prstGeom>
          </p:spPr>
        </p:pic>
      </p:grpSp>
      <p:graphicFrame>
        <p:nvGraphicFramePr>
          <p:cNvPr id="15" name="Table 14">
            <a:extLst>
              <a:ext uri="{FF2B5EF4-FFF2-40B4-BE49-F238E27FC236}">
                <a16:creationId xmlns:a16="http://schemas.microsoft.com/office/drawing/2014/main" id="{2ABC0162-83CA-B749-B49C-7A04F2D083E1}"/>
              </a:ext>
            </a:extLst>
          </p:cNvPr>
          <p:cNvGraphicFramePr>
            <a:graphicFrameLocks noGrp="1"/>
          </p:cNvGraphicFramePr>
          <p:nvPr>
            <p:extLst>
              <p:ext uri="{D42A27DB-BD31-4B8C-83A1-F6EECF244321}">
                <p14:modId xmlns:p14="http://schemas.microsoft.com/office/powerpoint/2010/main" val="1875510402"/>
              </p:ext>
            </p:extLst>
          </p:nvPr>
        </p:nvGraphicFramePr>
        <p:xfrm>
          <a:off x="21983696" y="10163161"/>
          <a:ext cx="9868460" cy="5638800"/>
        </p:xfrm>
        <a:graphic>
          <a:graphicData uri="http://schemas.openxmlformats.org/drawingml/2006/table">
            <a:tbl>
              <a:tblPr firstRow="1" bandRow="1">
                <a:tableStyleId>{69012ECD-51FC-41F1-AA8D-1B2483CD663E}</a:tableStyleId>
              </a:tblPr>
              <a:tblGrid>
                <a:gridCol w="9868460">
                  <a:extLst>
                    <a:ext uri="{9D8B030D-6E8A-4147-A177-3AD203B41FA5}">
                      <a16:colId xmlns:a16="http://schemas.microsoft.com/office/drawing/2014/main" val="3962207215"/>
                    </a:ext>
                  </a:extLst>
                </a:gridCol>
              </a:tblGrid>
              <a:tr h="0">
                <a:tc>
                  <a:txBody>
                    <a:bodyPr/>
                    <a:lstStyle/>
                    <a:p>
                      <a:pPr algn="ctr"/>
                      <a:r>
                        <a:rPr lang="en-US" sz="3600" dirty="0">
                          <a:latin typeface="Myriad Pro" panose="020B0503030403020204" pitchFamily="34" charset="0"/>
                        </a:rPr>
                        <a:t>Discussion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solidFill>
                      <a:srgbClr val="8A2A2B"/>
                    </a:solidFill>
                  </a:tcPr>
                </a:tc>
                <a:extLst>
                  <a:ext uri="{0D108BD9-81ED-4DB2-BD59-A6C34878D82A}">
                    <a16:rowId xmlns:a16="http://schemas.microsoft.com/office/drawing/2014/main" val="4019162800"/>
                  </a:ext>
                </a:extLst>
              </a:tr>
              <a:tr h="0">
                <a:tc>
                  <a:txBody>
                    <a:bodyPr/>
                    <a:lstStyle/>
                    <a:p>
                      <a:pPr eaLnBrk="1" hangingPunct="1">
                        <a:spcAft>
                          <a:spcPts val="1200"/>
                        </a:spcAft>
                      </a:pPr>
                      <a:r>
                        <a:rPr lang="en-US" sz="2400" dirty="0">
                          <a:latin typeface="Myriad Pro" panose="020B0503030403020204" pitchFamily="34" charset="0"/>
                        </a:rPr>
                        <a:t>We are seeing an increase in the private use of space (</a:t>
                      </a:r>
                      <a:r>
                        <a:rPr lang="en-US" sz="2400" dirty="0" err="1">
                          <a:latin typeface="Myriad Pro" panose="020B0503030403020204" pitchFamily="34" charset="0"/>
                        </a:rPr>
                        <a:t>Genta</a:t>
                      </a:r>
                      <a:r>
                        <a:rPr lang="en-US" sz="2400" dirty="0">
                          <a:latin typeface="Myriad Pro" panose="020B0503030403020204" pitchFamily="34" charset="0"/>
                        </a:rPr>
                        <a:t>, 2014).  This increase will likely require the development of infrastructure, both public and private, to support that use.  Some of this infrastructure will be Earth-bound while other infrastructure will be placed into space, itself needing infrastructure to support it.  It will range from elementary object tracking through to space communications support.</a:t>
                      </a:r>
                    </a:p>
                    <a:p>
                      <a:pPr eaLnBrk="1" hangingPunct="1">
                        <a:spcAft>
                          <a:spcPts val="1200"/>
                        </a:spcAft>
                      </a:pPr>
                      <a:r>
                        <a:rPr lang="en-US" sz="2400" dirty="0">
                          <a:latin typeface="Myriad Pro" panose="020B0503030403020204" pitchFamily="34" charset="0"/>
                        </a:rPr>
                        <a:t>These models provide guidance for prospective demand for space access going forward.  Using these models, we can estimate how many new satellites will be on orbit year over year.  While each of these may require different types and manner of infrastructure support, both public and private entities may use these models to estimate demand for infrastructure.  From this demand, these entities can make better decisions on how and where to invest capital for space infrastructure support.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9808407"/>
                  </a:ext>
                </a:extLst>
              </a:tr>
            </a:tbl>
          </a:graphicData>
        </a:graphic>
      </p:graphicFrame>
      <p:grpSp>
        <p:nvGrpSpPr>
          <p:cNvPr id="9" name="Group 8">
            <a:extLst>
              <a:ext uri="{FF2B5EF4-FFF2-40B4-BE49-F238E27FC236}">
                <a16:creationId xmlns:a16="http://schemas.microsoft.com/office/drawing/2014/main" id="{69193602-1FE2-B347-8018-0C34CD5F3DD1}"/>
              </a:ext>
            </a:extLst>
          </p:cNvPr>
          <p:cNvGrpSpPr>
            <a:grpSpLocks noChangeAspect="1"/>
          </p:cNvGrpSpPr>
          <p:nvPr/>
        </p:nvGrpSpPr>
        <p:grpSpPr>
          <a:xfrm>
            <a:off x="22284596" y="3191821"/>
            <a:ext cx="9266660" cy="6455413"/>
            <a:chOff x="11524965" y="10808816"/>
            <a:chExt cx="9868463" cy="6874646"/>
          </a:xfrm>
        </p:grpSpPr>
        <p:sp>
          <p:nvSpPr>
            <p:cNvPr id="43" name="Text Box 180">
              <a:extLst>
                <a:ext uri="{FF2B5EF4-FFF2-40B4-BE49-F238E27FC236}">
                  <a16:creationId xmlns:a16="http://schemas.microsoft.com/office/drawing/2014/main" id="{A1CE9C7F-2D5F-FF4B-8AAF-324E0B916B72}"/>
                </a:ext>
              </a:extLst>
            </p:cNvPr>
            <p:cNvSpPr txBox="1">
              <a:spLocks noChangeArrowheads="1"/>
            </p:cNvSpPr>
            <p:nvPr/>
          </p:nvSpPr>
          <p:spPr bwMode="auto">
            <a:xfrm>
              <a:off x="11524966" y="17387791"/>
              <a:ext cx="397175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Myriad Pro" panose="020B0503030403020204" pitchFamily="34" charset="0"/>
                </a:rPr>
                <a:t>Figure 2.</a:t>
              </a:r>
              <a:r>
                <a:rPr lang="en-US" sz="1600" dirty="0">
                  <a:latin typeface="Myriad Pro" panose="020B0503030403020204" pitchFamily="34" charset="0"/>
                </a:rPr>
                <a:t> Forecast of LEO Satellite Population</a:t>
              </a:r>
            </a:p>
          </p:txBody>
        </p:sp>
        <p:pic>
          <p:nvPicPr>
            <p:cNvPr id="8" name="Picture 7">
              <a:extLst>
                <a:ext uri="{FF2B5EF4-FFF2-40B4-BE49-F238E27FC236}">
                  <a16:creationId xmlns:a16="http://schemas.microsoft.com/office/drawing/2014/main" id="{11220FFF-4053-A648-96FF-4CF6B24AC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4965" y="10808816"/>
              <a:ext cx="9868463" cy="6578975"/>
            </a:xfrm>
            <a:prstGeom prst="rect">
              <a:avLst/>
            </a:prstGeom>
          </p:spPr>
        </p:pic>
      </p:grpSp>
      <p:graphicFrame>
        <p:nvGraphicFramePr>
          <p:cNvPr id="24" name="Table 23">
            <a:extLst>
              <a:ext uri="{FF2B5EF4-FFF2-40B4-BE49-F238E27FC236}">
                <a16:creationId xmlns:a16="http://schemas.microsoft.com/office/drawing/2014/main" id="{ED3659E5-C669-A946-A261-3EC976E81F41}"/>
              </a:ext>
            </a:extLst>
          </p:cNvPr>
          <p:cNvGraphicFramePr>
            <a:graphicFrameLocks noGrp="1"/>
          </p:cNvGraphicFramePr>
          <p:nvPr>
            <p:extLst>
              <p:ext uri="{D42A27DB-BD31-4B8C-83A1-F6EECF244321}">
                <p14:modId xmlns:p14="http://schemas.microsoft.com/office/powerpoint/2010/main" val="2603831738"/>
              </p:ext>
            </p:extLst>
          </p:nvPr>
        </p:nvGraphicFramePr>
        <p:xfrm>
          <a:off x="11524962" y="16078095"/>
          <a:ext cx="9868460" cy="1097280"/>
        </p:xfrm>
        <a:graphic>
          <a:graphicData uri="http://schemas.openxmlformats.org/drawingml/2006/table">
            <a:tbl>
              <a:tblPr firstRow="1" bandRow="1">
                <a:tableStyleId>{69012ECD-51FC-41F1-AA8D-1B2483CD663E}</a:tableStyleId>
              </a:tblPr>
              <a:tblGrid>
                <a:gridCol w="9868460">
                  <a:extLst>
                    <a:ext uri="{9D8B030D-6E8A-4147-A177-3AD203B41FA5}">
                      <a16:colId xmlns:a16="http://schemas.microsoft.com/office/drawing/2014/main" val="3962207215"/>
                    </a:ext>
                  </a:extLst>
                </a:gridCol>
              </a:tblGrid>
              <a:tr h="370840">
                <a:tc>
                  <a:txBody>
                    <a:bodyPr/>
                    <a:lstStyle/>
                    <a:p>
                      <a:pPr algn="ctr"/>
                      <a:r>
                        <a:rPr lang="en-US" sz="3600" dirty="0">
                          <a:latin typeface="Myriad Pro" panose="020B0503030403020204" pitchFamily="34" charset="0"/>
                        </a:rPr>
                        <a:t>Acknowledgements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solidFill>
                      <a:srgbClr val="8A2A2B"/>
                    </a:solidFill>
                  </a:tcPr>
                </a:tc>
                <a:extLst>
                  <a:ext uri="{0D108BD9-81ED-4DB2-BD59-A6C34878D82A}">
                    <a16:rowId xmlns:a16="http://schemas.microsoft.com/office/drawing/2014/main" val="4019162800"/>
                  </a:ext>
                </a:extLst>
              </a:tr>
              <a:tr h="370840">
                <a:tc>
                  <a:txBody>
                    <a:bodyPr/>
                    <a:lstStyle/>
                    <a:p>
                      <a:pPr marL="0" indent="0" eaLnBrk="1" hangingPunct="1">
                        <a:spcAft>
                          <a:spcPts val="1200"/>
                        </a:spcAft>
                        <a:buFont typeface="Arial" panose="020B0604020202020204" pitchFamily="34" charset="0"/>
                        <a:buNone/>
                      </a:pPr>
                      <a:r>
                        <a:rPr lang="en-US" sz="2400" dirty="0">
                          <a:latin typeface="Myriad Pro" panose="020B0503030403020204" pitchFamily="34" charset="0"/>
                        </a:rPr>
                        <a:t>Many thanks to Dave Copeland and Chris </a:t>
                      </a:r>
                      <a:r>
                        <a:rPr lang="en-US" sz="2400" dirty="0" err="1">
                          <a:latin typeface="Myriad Pro" panose="020B0503030403020204" pitchFamily="34" charset="0"/>
                        </a:rPr>
                        <a:t>Deboy</a:t>
                      </a:r>
                      <a:r>
                        <a:rPr lang="en-US" sz="2400" dirty="0">
                          <a:latin typeface="Myriad Pro" panose="020B0503030403020204" pitchFamily="34" charset="0"/>
                        </a:rPr>
                        <a:t>, both of JHU/APL.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9808407"/>
                  </a:ext>
                </a:extLst>
              </a:tr>
            </a:tbl>
          </a:graphicData>
        </a:graphic>
      </p:graphicFrame>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7185</TotalTime>
  <Words>816</Words>
  <Application>Microsoft Macintosh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Consolas</vt:lpstr>
      <vt:lpstr>Linux Libertine Mono O Mono</vt:lpstr>
      <vt:lpstr>Myriad Pro</vt:lpstr>
      <vt:lpstr>Office Theme</vt:lpstr>
      <vt:lpstr>PowerPoint Presentation</vt:lpstr>
    </vt:vector>
  </TitlesOfParts>
  <Manager/>
  <Company>Johns Hopkins University Applied Physics Laboratory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Artificial Earth Satellite Populations</dc:title>
  <dc:subject>2018 Joint Statistical Meetings</dc:subject>
  <dc:creator>James P. Howard, II</dc:creator>
  <cp:keywords/>
  <dc:description/>
  <cp:lastModifiedBy>James Howard</cp:lastModifiedBy>
  <cp:revision>129</cp:revision>
  <cp:lastPrinted>2018-07-13T15:56:43Z</cp:lastPrinted>
  <dcterms:created xsi:type="dcterms:W3CDTF">2013-02-10T21:14:48Z</dcterms:created>
  <dcterms:modified xsi:type="dcterms:W3CDTF">2018-07-18T16:06:18Z</dcterms:modified>
  <cp:category/>
</cp:coreProperties>
</file>