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ifford Kim" initials="CK" lastIdx="1" clrIdx="0">
    <p:extLst>
      <p:ext uri="{19B8F6BF-5375-455C-9EA6-DF929625EA0E}">
        <p15:presenceInfo xmlns:p15="http://schemas.microsoft.com/office/powerpoint/2012/main" userId="f18c688409891e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8" autoAdjust="0"/>
    <p:restoredTop sz="96433" autoAdjust="0"/>
  </p:normalViewPr>
  <p:slideViewPr>
    <p:cSldViewPr snapToGrid="0">
      <p:cViewPr varScale="1">
        <p:scale>
          <a:sx n="109" d="100"/>
          <a:sy n="109" d="100"/>
        </p:scale>
        <p:origin x="9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A26-C71D-4AC9-9BAA-FDA27C2D809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7423-1357-4207-913B-7F83A9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8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A26-C71D-4AC9-9BAA-FDA27C2D809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7423-1357-4207-913B-7F83A9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0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A26-C71D-4AC9-9BAA-FDA27C2D809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7423-1357-4207-913B-7F83A9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6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A26-C71D-4AC9-9BAA-FDA27C2D809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7423-1357-4207-913B-7F83A9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A26-C71D-4AC9-9BAA-FDA27C2D809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7423-1357-4207-913B-7F83A9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3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A26-C71D-4AC9-9BAA-FDA27C2D809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7423-1357-4207-913B-7F83A9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7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A26-C71D-4AC9-9BAA-FDA27C2D809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7423-1357-4207-913B-7F83A9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1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A26-C71D-4AC9-9BAA-FDA27C2D809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7423-1357-4207-913B-7F83A9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3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A26-C71D-4AC9-9BAA-FDA27C2D809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7423-1357-4207-913B-7F83A9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6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A26-C71D-4AC9-9BAA-FDA27C2D809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7423-1357-4207-913B-7F83A9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59A26-C71D-4AC9-9BAA-FDA27C2D809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7423-1357-4207-913B-7F83A9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5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59A26-C71D-4AC9-9BAA-FDA27C2D809B}" type="datetimeFigureOut">
              <a:rPr lang="en-US" smtClean="0"/>
              <a:t>12/18/2016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7423-1357-4207-913B-7F83A9D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1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s://www.proworldinc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82450" y="1005520"/>
                <a:ext cx="7765209" cy="4129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457200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Model the skirt section of the dress. Determine how much fabric is needed and what the cuts look like.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457200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457200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Waist: 23”</a:t>
                </a:r>
              </a:p>
              <a:p>
                <a:pPr defTabSz="457200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Length: 17”</a:t>
                </a:r>
              </a:p>
              <a:p>
                <a:pPr defTabSz="457200"/>
                <a:endParaRPr lang="en-US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457200"/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Dress Design Explanation: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457200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 order to make a skirt, you will need two identical trapezoids of fabric: one trapezoid for the front and back each. With the waist required at 23 inches, the top of the trapezoid is 11.5 inches (or half of the length).</a:t>
                </a:r>
              </a:p>
              <a:p>
                <a:pPr defTabSz="457200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457200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trapezoid bottom is 1.5 times longer than the top (11.5 inches vs. 17.25 inches) due to the fact that a Disney dress always has ripples at the bottom (e.g. Belle, Cinderella, and Sleeping Beauty). I’ve included an image of Elsa below as an illustration.</a:t>
                </a:r>
                <a:endParaRPr lang="en-US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457200"/>
                <a:endParaRPr lang="en-US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457200"/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Total Fabric Amount: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457200"/>
                <a:r>
                  <a:rPr lang="en-US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The amount of fabric needed is the summation of the areas of the two trapezoid shapes.</a:t>
                </a:r>
              </a:p>
              <a:p>
                <a:pPr defTabSz="457200"/>
                <a:endParaRPr lang="en-US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457200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𝑇𝑜𝑡𝑎𝑙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𝐴𝑟𝑒𝑎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=2(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12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lang="en-US" sz="1200" b="0" i="1" dirty="0" smtClean="0">
                    <a:latin typeface="Cambria Math" panose="02040503050406030204" pitchFamily="18" charset="0"/>
                    <a:cs typeface="Arial" panose="020B0604020202020204" pitchFamily="34" charset="0"/>
                  </a:rPr>
                  <a:t> h)  			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(2 </a:t>
                </a:r>
                <a14:m>
                  <m:oMath xmlns:m="http://schemas.openxmlformats.org/officeDocument/2006/math">
                    <m:r>
                      <a:rPr lang="en-US" sz="12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× </m:t>
                    </m:r>
                  </m:oMath>
                </a14:m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Area of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Trapezoid)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457200"/>
                <a:r>
                  <a:rPr lang="en-US" sz="1200" dirty="0">
                    <a:cs typeface="Arial" panose="020B0604020202020204" pitchFamily="34" charset="0"/>
                  </a:rPr>
                  <a:t> </a:t>
                </a:r>
                <a:r>
                  <a:rPr lang="en-US" sz="1200" dirty="0" smtClean="0">
                    <a:cs typeface="Arial" panose="020B0604020202020204" pitchFamily="34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=2(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11.5+17.25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×17)</m:t>
                    </m:r>
                  </m:oMath>
                </a14:m>
                <a:endParaRPr lang="en-US" sz="12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457200"/>
                <a:r>
                  <a:rPr lang="en-US" sz="12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244.375</m:t>
                        </m:r>
                      </m:e>
                    </m:d>
                  </m:oMath>
                </a14:m>
                <a:endParaRPr lang="en-US" sz="12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457200"/>
                <a:r>
                  <a:rPr lang="en-US" sz="12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=488.75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𝑖𝑛</m:t>
                    </m:r>
                    <m:r>
                      <a:rPr lang="en-US" sz="1200" b="0" i="1" baseline="300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</m:oMath>
                </a14:m>
                <a:endParaRPr lang="en-US" sz="1200" b="0" baseline="30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457200"/>
                <a:endParaRPr lang="en-US" sz="12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0" y="1005520"/>
                <a:ext cx="7765209" cy="4129785"/>
              </a:xfrm>
              <a:prstGeom prst="rect">
                <a:avLst/>
              </a:prstGeom>
              <a:blipFill rotWithShape="0">
                <a:blip r:embed="rId2"/>
                <a:stretch>
                  <a:fillRect l="-78" t="-295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476067" y="135467"/>
            <a:ext cx="136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Clifford Kim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MATH 115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321" y="135466"/>
            <a:ext cx="368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Extra Credit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utoShape 10" descr="http://cliparts.co/cliparts/8cA/6ae/8cA6aeaMi.png"/>
          <p:cNvSpPr>
            <a:spLocks noChangeAspect="1" noChangeArrowheads="1"/>
          </p:cNvSpPr>
          <p:nvPr/>
        </p:nvSpPr>
        <p:spPr bwMode="auto">
          <a:xfrm>
            <a:off x="155575" y="-4343400"/>
            <a:ext cx="8705850" cy="904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" name="Picture 2" descr="Image result for el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734" y="4060391"/>
            <a:ext cx="2944897" cy="258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/>
          <p:cNvGrpSpPr/>
          <p:nvPr/>
        </p:nvGrpSpPr>
        <p:grpSpPr>
          <a:xfrm>
            <a:off x="182450" y="5052183"/>
            <a:ext cx="4181496" cy="1455952"/>
            <a:chOff x="119209" y="4707017"/>
            <a:chExt cx="4181496" cy="1455952"/>
          </a:xfrm>
        </p:grpSpPr>
        <p:sp>
          <p:nvSpPr>
            <p:cNvPr id="63" name="Flowchart: Manual Operation 14"/>
            <p:cNvSpPr/>
            <p:nvPr/>
          </p:nvSpPr>
          <p:spPr>
            <a:xfrm rot="12418574">
              <a:off x="1083195" y="4914637"/>
              <a:ext cx="1388533" cy="81809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891 w 10000"/>
                <a:gd name="connsiteY2" fmla="*/ 9942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9969"/>
                <a:gd name="connsiteX1" fmla="*/ 10000 w 10000"/>
                <a:gd name="connsiteY1" fmla="*/ 0 h 9969"/>
                <a:gd name="connsiteX2" fmla="*/ 6891 w 10000"/>
                <a:gd name="connsiteY2" fmla="*/ 9942 h 9969"/>
                <a:gd name="connsiteX3" fmla="*/ 3466 w 10000"/>
                <a:gd name="connsiteY3" fmla="*/ 9969 h 9969"/>
                <a:gd name="connsiteX4" fmla="*/ 0 w 10000"/>
                <a:gd name="connsiteY4" fmla="*/ 0 h 9969"/>
                <a:gd name="connsiteX0" fmla="*/ 0 w 10000"/>
                <a:gd name="connsiteY0" fmla="*/ 0 h 10012"/>
                <a:gd name="connsiteX1" fmla="*/ 10000 w 10000"/>
                <a:gd name="connsiteY1" fmla="*/ 0 h 10012"/>
                <a:gd name="connsiteX2" fmla="*/ 6891 w 10000"/>
                <a:gd name="connsiteY2" fmla="*/ 9973 h 10012"/>
                <a:gd name="connsiteX3" fmla="*/ 2722 w 10000"/>
                <a:gd name="connsiteY3" fmla="*/ 10012 h 10012"/>
                <a:gd name="connsiteX4" fmla="*/ 0 w 10000"/>
                <a:gd name="connsiteY4" fmla="*/ 0 h 10012"/>
                <a:gd name="connsiteX0" fmla="*/ 0 w 10000"/>
                <a:gd name="connsiteY0" fmla="*/ 0 h 10031"/>
                <a:gd name="connsiteX1" fmla="*/ 10000 w 10000"/>
                <a:gd name="connsiteY1" fmla="*/ 0 h 10031"/>
                <a:gd name="connsiteX2" fmla="*/ 6891 w 10000"/>
                <a:gd name="connsiteY2" fmla="*/ 9973 h 10031"/>
                <a:gd name="connsiteX3" fmla="*/ 3045 w 10000"/>
                <a:gd name="connsiteY3" fmla="*/ 10031 h 10031"/>
                <a:gd name="connsiteX4" fmla="*/ 0 w 10000"/>
                <a:gd name="connsiteY4" fmla="*/ 0 h 1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31">
                  <a:moveTo>
                    <a:pt x="0" y="0"/>
                  </a:moveTo>
                  <a:lnTo>
                    <a:pt x="10000" y="0"/>
                  </a:lnTo>
                  <a:lnTo>
                    <a:pt x="6891" y="9973"/>
                  </a:lnTo>
                  <a:lnTo>
                    <a:pt x="3045" y="1003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21000">
                  <a:srgbClr val="00B0F0"/>
                </a:gs>
                <a:gs pos="38000">
                  <a:srgbClr val="00B0F0"/>
                </a:gs>
                <a:gs pos="100000">
                  <a:srgbClr val="66FFFF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19209" y="4707017"/>
              <a:ext cx="4181496" cy="1455952"/>
              <a:chOff x="4419677" y="1776237"/>
              <a:chExt cx="4181496" cy="145595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4419677" y="1776237"/>
                <a:ext cx="4181496" cy="1455952"/>
                <a:chOff x="137237" y="4344177"/>
                <a:chExt cx="4181496" cy="1455952"/>
              </a:xfrm>
            </p:grpSpPr>
            <p:grpSp>
              <p:nvGrpSpPr>
                <p:cNvPr id="77" name="Group 76"/>
                <p:cNvGrpSpPr/>
                <p:nvPr/>
              </p:nvGrpSpPr>
              <p:grpSpPr>
                <a:xfrm>
                  <a:off x="137237" y="4344177"/>
                  <a:ext cx="4181496" cy="1018211"/>
                  <a:chOff x="137237" y="4344177"/>
                  <a:chExt cx="4181496" cy="1018211"/>
                </a:xfrm>
              </p:grpSpPr>
              <p:grpSp>
                <p:nvGrpSpPr>
                  <p:cNvPr id="81" name="Group 80"/>
                  <p:cNvGrpSpPr/>
                  <p:nvPr/>
                </p:nvGrpSpPr>
                <p:grpSpPr>
                  <a:xfrm>
                    <a:off x="137237" y="4522627"/>
                    <a:ext cx="4181496" cy="839761"/>
                    <a:chOff x="137237" y="4522627"/>
                    <a:chExt cx="4181496" cy="839761"/>
                  </a:xfrm>
                </p:grpSpPr>
                <p:sp>
                  <p:nvSpPr>
                    <p:cNvPr id="84" name="Flowchart: Manual Operation 14"/>
                    <p:cNvSpPr/>
                    <p:nvPr/>
                  </p:nvSpPr>
                  <p:spPr>
                    <a:xfrm rot="9105180">
                      <a:off x="1963129" y="4544290"/>
                      <a:ext cx="1388533" cy="818098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6891 w 10000"/>
                        <a:gd name="connsiteY2" fmla="*/ 9942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9969"/>
                        <a:gd name="connsiteX1" fmla="*/ 10000 w 10000"/>
                        <a:gd name="connsiteY1" fmla="*/ 0 h 9969"/>
                        <a:gd name="connsiteX2" fmla="*/ 6891 w 10000"/>
                        <a:gd name="connsiteY2" fmla="*/ 9942 h 9969"/>
                        <a:gd name="connsiteX3" fmla="*/ 3466 w 10000"/>
                        <a:gd name="connsiteY3" fmla="*/ 9969 h 9969"/>
                        <a:gd name="connsiteX4" fmla="*/ 0 w 10000"/>
                        <a:gd name="connsiteY4" fmla="*/ 0 h 9969"/>
                        <a:gd name="connsiteX0" fmla="*/ 0 w 10000"/>
                        <a:gd name="connsiteY0" fmla="*/ 0 h 10012"/>
                        <a:gd name="connsiteX1" fmla="*/ 10000 w 10000"/>
                        <a:gd name="connsiteY1" fmla="*/ 0 h 10012"/>
                        <a:gd name="connsiteX2" fmla="*/ 6891 w 10000"/>
                        <a:gd name="connsiteY2" fmla="*/ 9973 h 10012"/>
                        <a:gd name="connsiteX3" fmla="*/ 2722 w 10000"/>
                        <a:gd name="connsiteY3" fmla="*/ 10012 h 10012"/>
                        <a:gd name="connsiteX4" fmla="*/ 0 w 10000"/>
                        <a:gd name="connsiteY4" fmla="*/ 0 h 10012"/>
                        <a:gd name="connsiteX0" fmla="*/ 0 w 10000"/>
                        <a:gd name="connsiteY0" fmla="*/ 0 h 10031"/>
                        <a:gd name="connsiteX1" fmla="*/ 10000 w 10000"/>
                        <a:gd name="connsiteY1" fmla="*/ 0 h 10031"/>
                        <a:gd name="connsiteX2" fmla="*/ 6891 w 10000"/>
                        <a:gd name="connsiteY2" fmla="*/ 9973 h 10031"/>
                        <a:gd name="connsiteX3" fmla="*/ 3045 w 10000"/>
                        <a:gd name="connsiteY3" fmla="*/ 10031 h 10031"/>
                        <a:gd name="connsiteX4" fmla="*/ 0 w 10000"/>
                        <a:gd name="connsiteY4" fmla="*/ 0 h 100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10031">
                          <a:moveTo>
                            <a:pt x="0" y="0"/>
                          </a:moveTo>
                          <a:lnTo>
                            <a:pt x="10000" y="0"/>
                          </a:lnTo>
                          <a:lnTo>
                            <a:pt x="6891" y="9973"/>
                          </a:lnTo>
                          <a:lnTo>
                            <a:pt x="3045" y="1003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70C0"/>
                        </a:gs>
                        <a:gs pos="21000">
                          <a:srgbClr val="00B0F0"/>
                        </a:gs>
                        <a:gs pos="38000">
                          <a:srgbClr val="00B0F0"/>
                        </a:gs>
                        <a:gs pos="100000">
                          <a:srgbClr val="66FFFF"/>
                        </a:gs>
                      </a:gsLst>
                      <a:lin ang="5400000" scaled="1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137237" y="4753284"/>
                      <a:ext cx="75565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Skirt Front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563083" y="4753284"/>
                      <a:ext cx="75565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Skirt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7" name="Left Brace 86"/>
                    <p:cNvSpPr/>
                    <p:nvPr/>
                  </p:nvSpPr>
                  <p:spPr>
                    <a:xfrm rot="7006240">
                      <a:off x="1968650" y="4296411"/>
                      <a:ext cx="70068" cy="527261"/>
                    </a:xfrm>
                    <a:prstGeom prst="leftBrace">
                      <a:avLst>
                        <a:gd name="adj1" fmla="val 73428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" name="Left Brace 87"/>
                    <p:cNvSpPr/>
                    <p:nvPr/>
                  </p:nvSpPr>
                  <p:spPr>
                    <a:xfrm rot="3669595">
                      <a:off x="2411662" y="4294030"/>
                      <a:ext cx="70068" cy="527261"/>
                    </a:xfrm>
                    <a:prstGeom prst="leftBrace">
                      <a:avLst>
                        <a:gd name="adj1" fmla="val 73428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2" name="TextBox 81"/>
                  <p:cNvSpPr txBox="1"/>
                  <p:nvPr/>
                </p:nvSpPr>
                <p:spPr>
                  <a:xfrm rot="1655656">
                    <a:off x="1706632" y="4344177"/>
                    <a:ext cx="75565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11.5”</a:t>
                    </a:r>
                    <a:endParaRPr lang="en-US" sz="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 rot="19739095">
                    <a:off x="2007323" y="4344177"/>
                    <a:ext cx="75565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11.5”</a:t>
                    </a:r>
                    <a:endParaRPr lang="en-US" sz="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8" name="Left Brace 77"/>
                <p:cNvSpPr/>
                <p:nvPr/>
              </p:nvSpPr>
              <p:spPr>
                <a:xfrm rot="17831846">
                  <a:off x="1345013" y="4795037"/>
                  <a:ext cx="358480" cy="1389161"/>
                </a:xfrm>
                <a:prstGeom prst="leftBrace">
                  <a:avLst>
                    <a:gd name="adj1" fmla="val 73428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 rot="1655656">
                  <a:off x="1029782" y="5615463"/>
                  <a:ext cx="75565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17.25”</a:t>
                  </a:r>
                  <a:endParaRPr 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 rot="19924385">
                  <a:off x="2680521" y="5586590"/>
                  <a:ext cx="75565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17.25”</a:t>
                  </a:r>
                  <a:endParaRPr 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73" name="Straight Connector 72"/>
              <p:cNvCxnSpPr/>
              <p:nvPr/>
            </p:nvCxnSpPr>
            <p:spPr>
              <a:xfrm flipH="1">
                <a:off x="5647351" y="1912060"/>
                <a:ext cx="384742" cy="72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Rectangle 73"/>
              <p:cNvSpPr/>
              <p:nvPr/>
            </p:nvSpPr>
            <p:spPr>
              <a:xfrm rot="1678440">
                <a:off x="5583113" y="2524670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 flipH="1">
                <a:off x="6121660" y="2152137"/>
                <a:ext cx="384742" cy="72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75"/>
              <p:cNvSpPr/>
              <p:nvPr/>
            </p:nvSpPr>
            <p:spPr>
              <a:xfrm rot="1678440">
                <a:off x="6140636" y="2810091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Left Brace 64"/>
            <p:cNvSpPr/>
            <p:nvPr/>
          </p:nvSpPr>
          <p:spPr>
            <a:xfrm rot="7006240">
              <a:off x="1573590" y="5398542"/>
              <a:ext cx="70068" cy="516798"/>
            </a:xfrm>
            <a:prstGeom prst="leftBrace">
              <a:avLst>
                <a:gd name="adj1" fmla="val 7342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 rot="1655656">
              <a:off x="1306902" y="5438722"/>
              <a:ext cx="7556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11.5”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Left Brace 66"/>
            <p:cNvSpPr/>
            <p:nvPr/>
          </p:nvSpPr>
          <p:spPr>
            <a:xfrm rot="12472918">
              <a:off x="1539912" y="4815624"/>
              <a:ext cx="70068" cy="797641"/>
            </a:xfrm>
            <a:prstGeom prst="leftBrace">
              <a:avLst>
                <a:gd name="adj1" fmla="val 7342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 rot="1655656">
              <a:off x="1364050" y="5205463"/>
              <a:ext cx="7556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17”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Left Brace 68"/>
            <p:cNvSpPr/>
            <p:nvPr/>
          </p:nvSpPr>
          <p:spPr>
            <a:xfrm rot="17825228">
              <a:off x="1129484" y="5283639"/>
              <a:ext cx="45719" cy="409548"/>
            </a:xfrm>
            <a:prstGeom prst="leftBrace">
              <a:avLst>
                <a:gd name="adj1" fmla="val 4753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 rot="1655656">
              <a:off x="737059" y="5468865"/>
              <a:ext cx="7556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2.875”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Left Brace 70"/>
            <p:cNvSpPr/>
            <p:nvPr/>
          </p:nvSpPr>
          <p:spPr>
            <a:xfrm rot="14517915">
              <a:off x="2744255" y="5135936"/>
              <a:ext cx="358480" cy="1389161"/>
            </a:xfrm>
            <a:prstGeom prst="leftBrace">
              <a:avLst>
                <a:gd name="adj1" fmla="val 7342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62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2450" y="1005520"/>
            <a:ext cx="776520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/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Other Considerations:</a:t>
            </a:r>
          </a:p>
          <a:p>
            <a:pPr marL="171450" indent="-1714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create an authentic representation of Elsa’s dress, the fabric used must be a gradient fabric</a:t>
            </a:r>
          </a:p>
          <a:p>
            <a:pPr marL="628650" lvl="1" indent="-1714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For your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convenience, I have provided the RGB codes below:</a:t>
            </a:r>
          </a:p>
          <a:p>
            <a:pPr marL="628650" lvl="1" indent="-171450" defTabSz="45720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defTabSz="45720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defTabSz="45720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defTabSz="457200">
              <a:buFont typeface="Arial" panose="020B0604020202020204" pitchFamily="34" charset="0"/>
              <a:buChar char="•"/>
            </a:pP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defTabSz="45720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457200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457200"/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1714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 order to truly receive your daughters adoration and admiration, you should include snowflakes on the bottom of the skirt as well</a:t>
            </a:r>
          </a:p>
          <a:p>
            <a:pPr marL="1085850" lvl="2" indent="-1714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Snowflakes can be added via heat presses and iron on transfer paper</a:t>
            </a:r>
          </a:p>
          <a:p>
            <a:pPr marL="1085850" lvl="2" indent="-1714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 have added sample snowflakes on the skirt back as a visual representation</a:t>
            </a:r>
          </a:p>
          <a:p>
            <a:pPr marL="1085850" lvl="2" indent="-171450" defTabSz="457200">
              <a:buFont typeface="Arial" panose="020B0604020202020204" pitchFamily="34" charset="0"/>
              <a:buChar char="•"/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Snowflakes can be seen at the bottom of Elsa’s skirt in the image below</a:t>
            </a:r>
          </a:p>
          <a:p>
            <a:pPr marL="1085850" lvl="2" indent="-171450" defTabSz="45720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Please see the sample vendor at the following location for more information: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https://www.proworldinc.com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76067" y="135467"/>
            <a:ext cx="136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Clifford Kim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MATH 115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321" y="135466"/>
            <a:ext cx="3683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Extra Credit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utoShape 10" descr="http://cliparts.co/cliparts/8cA/6ae/8cA6aeaMi.png"/>
          <p:cNvSpPr>
            <a:spLocks noChangeAspect="1" noChangeArrowheads="1"/>
          </p:cNvSpPr>
          <p:nvPr/>
        </p:nvSpPr>
        <p:spPr bwMode="auto">
          <a:xfrm>
            <a:off x="155575" y="-4343400"/>
            <a:ext cx="8705850" cy="904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943249"/>
              </p:ext>
            </p:extLst>
          </p:nvPr>
        </p:nvGraphicFramePr>
        <p:xfrm>
          <a:off x="858119" y="1699847"/>
          <a:ext cx="465313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690"/>
                <a:gridCol w="944968"/>
                <a:gridCol w="847491"/>
                <a:gridCol w="847491"/>
                <a:gridCol w="847491"/>
              </a:tblGrid>
              <a:tr h="22595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Skirt</a:t>
                      </a:r>
                      <a:r>
                        <a:rPr lang="en-US" sz="105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Location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Blue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2595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Teal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225953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Middle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</a:t>
                      </a:r>
                      <a:r>
                        <a:rPr lang="en-US" sz="105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Blue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176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165100"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Bottom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Dark Blue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en-US" sz="10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5" name="Picture 2" descr="Image result for els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734" y="4060391"/>
            <a:ext cx="2944897" cy="258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182450" y="5052183"/>
            <a:ext cx="4181496" cy="1455952"/>
            <a:chOff x="119209" y="4707017"/>
            <a:chExt cx="4181496" cy="1455952"/>
          </a:xfrm>
        </p:grpSpPr>
        <p:sp>
          <p:nvSpPr>
            <p:cNvPr id="41" name="Flowchart: Manual Operation 14"/>
            <p:cNvSpPr/>
            <p:nvPr/>
          </p:nvSpPr>
          <p:spPr>
            <a:xfrm rot="12418574">
              <a:off x="1083195" y="4914637"/>
              <a:ext cx="1388533" cy="81809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6891 w 10000"/>
                <a:gd name="connsiteY2" fmla="*/ 9942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9969"/>
                <a:gd name="connsiteX1" fmla="*/ 10000 w 10000"/>
                <a:gd name="connsiteY1" fmla="*/ 0 h 9969"/>
                <a:gd name="connsiteX2" fmla="*/ 6891 w 10000"/>
                <a:gd name="connsiteY2" fmla="*/ 9942 h 9969"/>
                <a:gd name="connsiteX3" fmla="*/ 3466 w 10000"/>
                <a:gd name="connsiteY3" fmla="*/ 9969 h 9969"/>
                <a:gd name="connsiteX4" fmla="*/ 0 w 10000"/>
                <a:gd name="connsiteY4" fmla="*/ 0 h 9969"/>
                <a:gd name="connsiteX0" fmla="*/ 0 w 10000"/>
                <a:gd name="connsiteY0" fmla="*/ 0 h 10012"/>
                <a:gd name="connsiteX1" fmla="*/ 10000 w 10000"/>
                <a:gd name="connsiteY1" fmla="*/ 0 h 10012"/>
                <a:gd name="connsiteX2" fmla="*/ 6891 w 10000"/>
                <a:gd name="connsiteY2" fmla="*/ 9973 h 10012"/>
                <a:gd name="connsiteX3" fmla="*/ 2722 w 10000"/>
                <a:gd name="connsiteY3" fmla="*/ 10012 h 10012"/>
                <a:gd name="connsiteX4" fmla="*/ 0 w 10000"/>
                <a:gd name="connsiteY4" fmla="*/ 0 h 10012"/>
                <a:gd name="connsiteX0" fmla="*/ 0 w 10000"/>
                <a:gd name="connsiteY0" fmla="*/ 0 h 10031"/>
                <a:gd name="connsiteX1" fmla="*/ 10000 w 10000"/>
                <a:gd name="connsiteY1" fmla="*/ 0 h 10031"/>
                <a:gd name="connsiteX2" fmla="*/ 6891 w 10000"/>
                <a:gd name="connsiteY2" fmla="*/ 9973 h 10031"/>
                <a:gd name="connsiteX3" fmla="*/ 3045 w 10000"/>
                <a:gd name="connsiteY3" fmla="*/ 10031 h 10031"/>
                <a:gd name="connsiteX4" fmla="*/ 0 w 10000"/>
                <a:gd name="connsiteY4" fmla="*/ 0 h 1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31">
                  <a:moveTo>
                    <a:pt x="0" y="0"/>
                  </a:moveTo>
                  <a:lnTo>
                    <a:pt x="10000" y="0"/>
                  </a:lnTo>
                  <a:lnTo>
                    <a:pt x="6891" y="9973"/>
                  </a:lnTo>
                  <a:lnTo>
                    <a:pt x="3045" y="1003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70C0"/>
                </a:gs>
                <a:gs pos="21000">
                  <a:srgbClr val="00B0F0"/>
                </a:gs>
                <a:gs pos="38000">
                  <a:srgbClr val="00B0F0"/>
                </a:gs>
                <a:gs pos="100000">
                  <a:srgbClr val="66FFFF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19209" y="4707017"/>
              <a:ext cx="4181496" cy="1455952"/>
              <a:chOff x="4419677" y="1776237"/>
              <a:chExt cx="4181496" cy="145595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4419677" y="1776237"/>
                <a:ext cx="4181496" cy="1455952"/>
                <a:chOff x="137237" y="4344177"/>
                <a:chExt cx="4181496" cy="1455952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137237" y="4344177"/>
                  <a:ext cx="4181496" cy="1018211"/>
                  <a:chOff x="137237" y="4344177"/>
                  <a:chExt cx="4181496" cy="1018211"/>
                </a:xfrm>
              </p:grpSpPr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137237" y="4522627"/>
                    <a:ext cx="4181496" cy="839761"/>
                    <a:chOff x="137237" y="4522627"/>
                    <a:chExt cx="4181496" cy="839761"/>
                  </a:xfrm>
                </p:grpSpPr>
                <p:sp>
                  <p:nvSpPr>
                    <p:cNvPr id="73" name="Flowchart: Manual Operation 14"/>
                    <p:cNvSpPr/>
                    <p:nvPr/>
                  </p:nvSpPr>
                  <p:spPr>
                    <a:xfrm rot="9105180">
                      <a:off x="1963129" y="4544290"/>
                      <a:ext cx="1388533" cy="818098"/>
                    </a:xfrm>
                    <a:custGeom>
                      <a:avLst/>
                      <a:gdLst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8000 w 10000"/>
                        <a:gd name="connsiteY2" fmla="*/ 10000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10000"/>
                        <a:gd name="connsiteX1" fmla="*/ 10000 w 10000"/>
                        <a:gd name="connsiteY1" fmla="*/ 0 h 10000"/>
                        <a:gd name="connsiteX2" fmla="*/ 6891 w 10000"/>
                        <a:gd name="connsiteY2" fmla="*/ 9942 h 10000"/>
                        <a:gd name="connsiteX3" fmla="*/ 2000 w 10000"/>
                        <a:gd name="connsiteY3" fmla="*/ 10000 h 10000"/>
                        <a:gd name="connsiteX4" fmla="*/ 0 w 10000"/>
                        <a:gd name="connsiteY4" fmla="*/ 0 h 10000"/>
                        <a:gd name="connsiteX0" fmla="*/ 0 w 10000"/>
                        <a:gd name="connsiteY0" fmla="*/ 0 h 9969"/>
                        <a:gd name="connsiteX1" fmla="*/ 10000 w 10000"/>
                        <a:gd name="connsiteY1" fmla="*/ 0 h 9969"/>
                        <a:gd name="connsiteX2" fmla="*/ 6891 w 10000"/>
                        <a:gd name="connsiteY2" fmla="*/ 9942 h 9969"/>
                        <a:gd name="connsiteX3" fmla="*/ 3466 w 10000"/>
                        <a:gd name="connsiteY3" fmla="*/ 9969 h 9969"/>
                        <a:gd name="connsiteX4" fmla="*/ 0 w 10000"/>
                        <a:gd name="connsiteY4" fmla="*/ 0 h 9969"/>
                        <a:gd name="connsiteX0" fmla="*/ 0 w 10000"/>
                        <a:gd name="connsiteY0" fmla="*/ 0 h 10012"/>
                        <a:gd name="connsiteX1" fmla="*/ 10000 w 10000"/>
                        <a:gd name="connsiteY1" fmla="*/ 0 h 10012"/>
                        <a:gd name="connsiteX2" fmla="*/ 6891 w 10000"/>
                        <a:gd name="connsiteY2" fmla="*/ 9973 h 10012"/>
                        <a:gd name="connsiteX3" fmla="*/ 2722 w 10000"/>
                        <a:gd name="connsiteY3" fmla="*/ 10012 h 10012"/>
                        <a:gd name="connsiteX4" fmla="*/ 0 w 10000"/>
                        <a:gd name="connsiteY4" fmla="*/ 0 h 10012"/>
                        <a:gd name="connsiteX0" fmla="*/ 0 w 10000"/>
                        <a:gd name="connsiteY0" fmla="*/ 0 h 10031"/>
                        <a:gd name="connsiteX1" fmla="*/ 10000 w 10000"/>
                        <a:gd name="connsiteY1" fmla="*/ 0 h 10031"/>
                        <a:gd name="connsiteX2" fmla="*/ 6891 w 10000"/>
                        <a:gd name="connsiteY2" fmla="*/ 9973 h 10031"/>
                        <a:gd name="connsiteX3" fmla="*/ 3045 w 10000"/>
                        <a:gd name="connsiteY3" fmla="*/ 10031 h 10031"/>
                        <a:gd name="connsiteX4" fmla="*/ 0 w 10000"/>
                        <a:gd name="connsiteY4" fmla="*/ 0 h 100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000" h="10031">
                          <a:moveTo>
                            <a:pt x="0" y="0"/>
                          </a:moveTo>
                          <a:lnTo>
                            <a:pt x="10000" y="0"/>
                          </a:lnTo>
                          <a:lnTo>
                            <a:pt x="6891" y="9973"/>
                          </a:lnTo>
                          <a:lnTo>
                            <a:pt x="3045" y="1003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70C0"/>
                        </a:gs>
                        <a:gs pos="21000">
                          <a:srgbClr val="00B0F0"/>
                        </a:gs>
                        <a:gs pos="38000">
                          <a:srgbClr val="00B0F0"/>
                        </a:gs>
                        <a:gs pos="100000">
                          <a:srgbClr val="66FFFF"/>
                        </a:gs>
                      </a:gsLst>
                      <a:lin ang="5400000" scaled="1"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137237" y="4753284"/>
                      <a:ext cx="75565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Skirt Front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563083" y="4753284"/>
                      <a:ext cx="75565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Skirt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6" name="Left Brace 75"/>
                    <p:cNvSpPr/>
                    <p:nvPr/>
                  </p:nvSpPr>
                  <p:spPr>
                    <a:xfrm rot="7006240">
                      <a:off x="1968650" y="4296411"/>
                      <a:ext cx="70068" cy="527261"/>
                    </a:xfrm>
                    <a:prstGeom prst="leftBrace">
                      <a:avLst>
                        <a:gd name="adj1" fmla="val 73428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Left Brace 76"/>
                    <p:cNvSpPr/>
                    <p:nvPr/>
                  </p:nvSpPr>
                  <p:spPr>
                    <a:xfrm rot="3669595">
                      <a:off x="2411662" y="4294030"/>
                      <a:ext cx="70068" cy="527261"/>
                    </a:xfrm>
                    <a:prstGeom prst="leftBrace">
                      <a:avLst>
                        <a:gd name="adj1" fmla="val 73428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1" name="TextBox 70"/>
                  <p:cNvSpPr txBox="1"/>
                  <p:nvPr/>
                </p:nvSpPr>
                <p:spPr>
                  <a:xfrm rot="1655656">
                    <a:off x="1706632" y="4344177"/>
                    <a:ext cx="75565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11.5”</a:t>
                    </a:r>
                    <a:endParaRPr lang="en-US" sz="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 rot="19739095">
                    <a:off x="2007323" y="4344177"/>
                    <a:ext cx="75565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" dirty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11.5”</a:t>
                    </a:r>
                    <a:endParaRPr lang="en-US" sz="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7" name="Left Brace 66"/>
                <p:cNvSpPr/>
                <p:nvPr/>
              </p:nvSpPr>
              <p:spPr>
                <a:xfrm rot="17831846">
                  <a:off x="1345013" y="4795037"/>
                  <a:ext cx="358480" cy="1389161"/>
                </a:xfrm>
                <a:prstGeom prst="leftBrace">
                  <a:avLst>
                    <a:gd name="adj1" fmla="val 73428"/>
                    <a:gd name="adj2" fmla="val 5000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 rot="1655656">
                  <a:off x="1029782" y="5615463"/>
                  <a:ext cx="75565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17.25”</a:t>
                  </a:r>
                  <a:endParaRPr 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 rot="19924385">
                  <a:off x="2680521" y="5586590"/>
                  <a:ext cx="755650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17.25”</a:t>
                  </a:r>
                  <a:endParaRPr lang="en-US" sz="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62" name="Straight Connector 61"/>
              <p:cNvCxnSpPr/>
              <p:nvPr/>
            </p:nvCxnSpPr>
            <p:spPr>
              <a:xfrm flipH="1">
                <a:off x="5647351" y="1912060"/>
                <a:ext cx="384742" cy="72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tangle 62"/>
              <p:cNvSpPr/>
              <p:nvPr/>
            </p:nvSpPr>
            <p:spPr>
              <a:xfrm rot="1678440">
                <a:off x="5583113" y="2524670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 flipH="1">
                <a:off x="6121660" y="2152137"/>
                <a:ext cx="384742" cy="720155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Rectangle 64"/>
              <p:cNvSpPr/>
              <p:nvPr/>
            </p:nvSpPr>
            <p:spPr>
              <a:xfrm rot="1678440">
                <a:off x="6140636" y="2810091"/>
                <a:ext cx="91440" cy="9144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Left Brace 42"/>
            <p:cNvSpPr/>
            <p:nvPr/>
          </p:nvSpPr>
          <p:spPr>
            <a:xfrm rot="7006240">
              <a:off x="1573590" y="5398542"/>
              <a:ext cx="70068" cy="516798"/>
            </a:xfrm>
            <a:prstGeom prst="leftBrace">
              <a:avLst>
                <a:gd name="adj1" fmla="val 7342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 rot="1655656">
              <a:off x="1306902" y="5438722"/>
              <a:ext cx="7556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11.5”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Left Brace 54"/>
            <p:cNvSpPr/>
            <p:nvPr/>
          </p:nvSpPr>
          <p:spPr>
            <a:xfrm rot="12472918">
              <a:off x="1539912" y="4815624"/>
              <a:ext cx="70068" cy="797641"/>
            </a:xfrm>
            <a:prstGeom prst="leftBrace">
              <a:avLst>
                <a:gd name="adj1" fmla="val 7342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 rot="1655656">
              <a:off x="1364050" y="5205463"/>
              <a:ext cx="7556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17”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Left Brace 57"/>
            <p:cNvSpPr/>
            <p:nvPr/>
          </p:nvSpPr>
          <p:spPr>
            <a:xfrm rot="17825228">
              <a:off x="1129484" y="5283639"/>
              <a:ext cx="45719" cy="409548"/>
            </a:xfrm>
            <a:prstGeom prst="leftBrace">
              <a:avLst>
                <a:gd name="adj1" fmla="val 4753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 rot="1655656">
              <a:off x="737059" y="5468865"/>
              <a:ext cx="75565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2.875”</a:t>
              </a: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Left Brace 59"/>
            <p:cNvSpPr/>
            <p:nvPr/>
          </p:nvSpPr>
          <p:spPr>
            <a:xfrm rot="14517915">
              <a:off x="2744255" y="5135936"/>
              <a:ext cx="358480" cy="1389161"/>
            </a:xfrm>
            <a:prstGeom prst="leftBrace">
              <a:avLst>
                <a:gd name="adj1" fmla="val 7342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8" name="Picture 2" descr="Image result for Snowflake transparent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516" y="5696210"/>
            <a:ext cx="395181" cy="41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Image result for Snowflake transparent backgroun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306" y="5516572"/>
            <a:ext cx="270057" cy="28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Image result for Snowflake transparent background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38" y="5536764"/>
            <a:ext cx="206236" cy="21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1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5207</TotalTime>
  <Words>349</Words>
  <Application>Microsoft Office PowerPoint</Application>
  <PresentationFormat>On-screen Show (4:3)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Clifford Kim</dc:creator>
  <cp:lastModifiedBy>Clifford Kim</cp:lastModifiedBy>
  <cp:revision>48</cp:revision>
  <dcterms:created xsi:type="dcterms:W3CDTF">2016-10-29T20:07:48Z</dcterms:created>
  <dcterms:modified xsi:type="dcterms:W3CDTF">2016-12-18T22:22:22Z</dcterms:modified>
</cp:coreProperties>
</file>