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95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8" r:id="rId9"/>
    <p:sldId id="262" r:id="rId10"/>
    <p:sldId id="263" r:id="rId11"/>
    <p:sldId id="266" r:id="rId12"/>
    <p:sldId id="264" r:id="rId13"/>
  </p:sldIdLst>
  <p:sldSz cx="9144000" cy="5143500" type="screen16x9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569" autoAdjust="0"/>
  </p:normalViewPr>
  <p:slideViewPr>
    <p:cSldViewPr snapToGrid="0" snapToObjects="1">
      <p:cViewPr varScale="1">
        <p:scale>
          <a:sx n="116" d="100"/>
          <a:sy n="116" d="100"/>
        </p:scale>
        <p:origin x="-456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C81B7-131D-5640-A3DE-1467B2A9C07E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52290-0277-6940-A9AC-9124BD87E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10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B550A-2D87-114B-8E3A-1C72AC577D25}" type="datetimeFigureOut">
              <a:rPr lang="en-US" smtClean="0"/>
              <a:t>2/22/14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BBCE1B-A059-8749-855D-2F681FDD4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894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smtClean="0"/>
              <a:t>Missouri floods in the 1920s caused significant damage.</a:t>
            </a:r>
          </a:p>
          <a:p>
            <a:r>
              <a:rPr lang="en-US" sz="1200" dirty="0" smtClean="0"/>
              <a:t>Private insurers pulled out of the market for decades.</a:t>
            </a:r>
          </a:p>
          <a:p>
            <a:r>
              <a:rPr lang="en-US" sz="1200" dirty="0" smtClean="0"/>
              <a:t>Gilbert White proposed national flood insurance in 1942.</a:t>
            </a:r>
          </a:p>
          <a:p>
            <a:r>
              <a:rPr lang="en-US" sz="1200" dirty="0" smtClean="0"/>
              <a:t>After initial trials in 1956, NFIP comes in 1968</a:t>
            </a:r>
          </a:p>
          <a:p>
            <a:r>
              <a:rPr lang="en-US" sz="1200" dirty="0" smtClean="0"/>
              <a:t>Changes include introduction of flood mitigation standards </a:t>
            </a:r>
          </a:p>
          <a:p>
            <a:r>
              <a:rPr lang="en-US" sz="1200" dirty="0" smtClean="0"/>
              <a:t>--and requirements for actuarial soundness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627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54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Congress will have to address the large debt at some 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908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86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Flood Insurance implemented to piggy back on homeowners policies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FEMA manages the National Flood Insurance Fund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Traditional insurers provide administrative duties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Severe losses from major storms.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--Katrina hit ~16B losses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--Rita ~2B losses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Flood mitigation comes from three programs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FMA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SRL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5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fundamentally an economic analysis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cover from 1996-2010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Will address both flood mitigation and flood recovery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Have recoded info for local governments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Statewide-allocation issues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by population makes distribution more equitable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- by income biases toward inequitable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6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 may be considered as a balance sheet, looking like an accounting question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 can also be considered as the sum of economic surpluses contributing to the NSB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Delta-S is the change in S due to the program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takes advantage of that thought to simplify the development of the flood insurance NSB 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47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the key equation in valuing the flood insurance component 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represents 1 year's net social benefits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89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exact premium paid is unknown so the lower figure represents the WTP</a:t>
            </a:r>
            <a:r>
              <a:rPr lang="en-US" baseline="0" dirty="0" smtClean="0"/>
              <a:t> at the lower-bound estimate and the upper figure represents the WTP at the upper-bound estimate.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1 is a model including all respondents, including participants and non-participants</a:t>
            </a:r>
          </a:p>
          <a:p>
            <a:r>
              <a:rPr lang="en-US" baseline="0" dirty="0" smtClean="0"/>
              <a:t>Model 2 is a model only including those who do not believe they are required to carry NFIP insurance</a:t>
            </a:r>
          </a:p>
          <a:p>
            <a:r>
              <a:rPr lang="en-US" baseline="0" dirty="0" smtClean="0"/>
              <a:t>Model 3 is a model only including those who are not required to carry NFIP insurance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30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exact premium paid is unknown so the lower figure represents the WTP</a:t>
            </a:r>
            <a:r>
              <a:rPr lang="en-US" baseline="0" dirty="0" smtClean="0"/>
              <a:t> at the lower-bound estimate and the upper figure represents the WTP at the upper-bound estimate.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Model 1 is a model including all respondents, including participants and non-participants</a:t>
            </a:r>
          </a:p>
          <a:p>
            <a:r>
              <a:rPr lang="en-US" baseline="0" dirty="0" smtClean="0"/>
              <a:t>Model 2 is a model only including those who do not believe they are required to carry NFIP insurance</a:t>
            </a:r>
          </a:p>
          <a:p>
            <a:r>
              <a:rPr lang="en-US" baseline="0" dirty="0" smtClean="0"/>
              <a:t>Model 3 is a model only including those who are not required to carry NFIP insurance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30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 may be considered as a balance sheet, looking like an accounting question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BCA can also be considered as the sum of economic surpluses contributing to the NSB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Delta-S is the change in S due to the program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takes advantage of that thought to simplify the development of the flood insurance NSB model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44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is what the Multi-Hazard Mitigation Council found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forms a major baseline in establishing the NSB of flood mitigation today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BCR is lifetime returns (at 50 years).  MMC report premised on funds spent in year 0 and a useful lifetime of 50 years</a:t>
            </a:r>
          </a:p>
          <a:p>
            <a:r>
              <a:rPr lang="en-US" sz="1200" u="non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2% SDR is removed and we are free to apply our own SDR</a:t>
            </a:r>
          </a:p>
          <a:p>
            <a:endParaRPr lang="en-US" sz="1200" u="non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BCE1B-A059-8749-855D-2F681FDD4A9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54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28750"/>
            <a:ext cx="7543800" cy="1945481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6461760" cy="8001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E53D-68A8-C84E-8ADF-DDF54636C378}" type="datetime1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EAB4D-6AC2-D841-A29F-643B59D8F8EE}" type="datetime1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1"/>
            <a:ext cx="1752600" cy="4388644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1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147F0-C294-0446-BBC7-56B36B896254}" type="datetime1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48F1F-1EF6-FD43-A8EC-463A3508D2EE}" type="datetime1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9" y="4114802"/>
            <a:ext cx="7659687" cy="8763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9" y="2889647"/>
            <a:ext cx="6135687" cy="1225154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C295B-CDC4-1E47-AAEB-8D376DA168E6}" type="datetime1">
              <a:rPr lang="en-US" smtClean="0"/>
              <a:t>2/22/14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152144"/>
            <a:ext cx="3657600" cy="34427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448E1-548A-0B42-9BDA-C83CD56E5CB5}" type="datetime1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6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151336"/>
            <a:ext cx="3657600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1631156"/>
            <a:ext cx="365760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EFA-12E2-5C4C-BE79-9F4CF7429A40}" type="datetime1">
              <a:rPr lang="en-US" smtClean="0"/>
              <a:t>2/22/14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CA42A-8A1E-DE4C-A9BC-949894CE2564}" type="datetime1">
              <a:rPr lang="en-US" smtClean="0"/>
              <a:t>2/22/14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0E67-D7D7-7144-BAEB-3ADD65292935}" type="datetime1">
              <a:rPr lang="en-US" smtClean="0"/>
              <a:t>2/22/14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4121658"/>
            <a:ext cx="7772400" cy="44577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572000"/>
            <a:ext cx="7772401" cy="4572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FB576-0400-2741-906E-2F1B4832CB13}" type="datetime1">
              <a:rPr lang="en-US" smtClean="0"/>
              <a:t>2/22/14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285750"/>
            <a:ext cx="7772400" cy="370713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4121458"/>
            <a:ext cx="7772400" cy="445970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4572000"/>
            <a:ext cx="7772400" cy="459486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31934-EF74-4B43-ADBF-995DA9E64AF6}" type="datetime1">
              <a:rPr lang="en-US" smtClean="0"/>
              <a:t>2/22/14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7620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7620000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4114800"/>
            <a:ext cx="685800" cy="5143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4236720"/>
            <a:ext cx="548640" cy="29718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882823" y="2990850"/>
            <a:ext cx="177546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56157" y="1188720"/>
            <a:ext cx="18287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0148F7A7-D3AF-844C-9FBB-007991AE1CB7}" type="datetime1">
              <a:rPr lang="en-US" smtClean="0"/>
              <a:t>2/22/14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  <p:sldLayoutId id="2147483952" r:id="rId2"/>
    <p:sldLayoutId id="2147483953" r:id="rId3"/>
    <p:sldLayoutId id="2147483954" r:id="rId4"/>
    <p:sldLayoutId id="2147483955" r:id="rId5"/>
    <p:sldLayoutId id="2147483956" r:id="rId6"/>
    <p:sldLayoutId id="2147483957" r:id="rId7"/>
    <p:sldLayoutId id="2147483958" r:id="rId8"/>
    <p:sldLayoutId id="2147483959" r:id="rId9"/>
    <p:sldLayoutId id="2147483960" r:id="rId10"/>
    <p:sldLayoutId id="214748396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/>
              <a:t>Estimating the Net Social Benefits of the National Flood Insurance Program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29000"/>
            <a:ext cx="7543800" cy="1117218"/>
          </a:xfrm>
        </p:spPr>
        <p:txBody>
          <a:bodyPr>
            <a:noAutofit/>
          </a:bodyPr>
          <a:lstStyle/>
          <a:p>
            <a:r>
              <a:rPr lang="en-US" sz="1600" dirty="0"/>
              <a:t>James P. Howard, II</a:t>
            </a:r>
          </a:p>
          <a:p>
            <a:r>
              <a:rPr lang="en-US" sz="1600" dirty="0"/>
              <a:t>University of Maryland Baltimore County</a:t>
            </a:r>
          </a:p>
          <a:p>
            <a:r>
              <a:rPr lang="en-US" sz="1600" dirty="0"/>
              <a:t>Fifth Annual Conference and Meeting of the Society for Benefit-Cost Analysis</a:t>
            </a:r>
          </a:p>
          <a:p>
            <a:r>
              <a:rPr lang="en-US" sz="1600" dirty="0" smtClean="0"/>
              <a:t>February 21, 2013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920230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 Social Benefits—2010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9330101"/>
              </p:ext>
            </p:extLst>
          </p:nvPr>
        </p:nvGraphicFramePr>
        <p:xfrm>
          <a:off x="457203" y="1200150"/>
          <a:ext cx="7696795" cy="2670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8571"/>
                <a:gridCol w="1165369"/>
                <a:gridCol w="1088571"/>
                <a:gridCol w="1088571"/>
                <a:gridCol w="1088571"/>
                <a:gridCol w="1088571"/>
                <a:gridCol w="1088571"/>
              </a:tblGrid>
              <a:tr h="333756"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1148" marB="4114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1148" marB="41148" anchor="ctr">
                    <a:solidFill>
                      <a:schemeClr val="bg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Atkinson Distributional Weight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1148" marB="41148"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33756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WTP</a:t>
                      </a:r>
                      <a:r>
                        <a:rPr lang="en-US" sz="1600" b="0" baseline="0" dirty="0" smtClean="0">
                          <a:solidFill>
                            <a:schemeClr val="tx1"/>
                          </a:solidFill>
                        </a:rPr>
                        <a:t> Est.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Premium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0.0</a:t>
                      </a: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0.25</a:t>
                      </a: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0.5</a:t>
                      </a: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0.75</a:t>
                      </a: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ε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600" b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l-GR" sz="1600" b="0" dirty="0" smtClean="0">
                          <a:solidFill>
                            <a:schemeClr val="tx1"/>
                          </a:solidFill>
                        </a:rPr>
                        <a:t>1.0</a:t>
                      </a:r>
                      <a:endParaRPr 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 marT="41148" marB="41148" anchor="ctr">
                    <a:solidFill>
                      <a:schemeClr val="accent1"/>
                    </a:solidFill>
                  </a:tcPr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60,832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48,492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36,899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26,435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14,597</a:t>
                      </a:r>
                      <a:endParaRPr lang="en-US" sz="1600" dirty="0"/>
                    </a:p>
                  </a:txBody>
                  <a:tcPr marT="41148" marB="41148" anchor="ctr"/>
                </a:tc>
              </a:tr>
              <a:tr h="33375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144,186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119,943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100,776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86,487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71,216</a:t>
                      </a:r>
                      <a:endParaRPr lang="en-US" sz="1600" dirty="0"/>
                    </a:p>
                  </a:txBody>
                  <a:tcPr marT="41148" marB="41148" anchor="ctr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2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85,510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69,646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55,811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44,214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31,359</a:t>
                      </a:r>
                      <a:endParaRPr lang="en-US" sz="1600" dirty="0"/>
                    </a:p>
                  </a:txBody>
                  <a:tcPr marT="41148" marB="41148" anchor="ctr"/>
                </a:tc>
              </a:tr>
              <a:tr h="33375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193,764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162,441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138,770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122,206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/>
                        <a:t>104,893</a:t>
                      </a:r>
                      <a:endParaRPr lang="en-US" sz="1600" dirty="0"/>
                    </a:p>
                  </a:txBody>
                  <a:tcPr marT="41148" marB="41148" anchor="ctr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3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-17,485</a:t>
                      </a:r>
                      <a:endParaRPr lang="en-US" sz="160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-18,642</a:t>
                      </a:r>
                      <a:endParaRPr lang="en-US" sz="160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-23,118</a:t>
                      </a:r>
                      <a:endParaRPr lang="en-US" sz="1600" dirty="0" smtClean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-29,890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-38,601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</a:tr>
              <a:tr h="333756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-9,068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-11,426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-16,667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-23,925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smtClean="0">
                          <a:solidFill>
                            <a:schemeClr val="accent5">
                              <a:lumMod val="50000"/>
                            </a:schemeClr>
                          </a:solidFill>
                        </a:rPr>
                        <a:t>-32,884</a:t>
                      </a:r>
                      <a:endParaRPr lang="en-US" sz="1600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marT="41148" marB="41148" anchor="ctr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12681" y="3870198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Millions of 2010 dollars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659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Estimate of WTP for flood insurance causes wide swings in NSB estimate</a:t>
            </a:r>
          </a:p>
          <a:p>
            <a:r>
              <a:rPr lang="en-US" dirty="0" smtClean="0"/>
              <a:t>Aversion to income inequality causes smaller, but pronounced swings in NSB estimate</a:t>
            </a:r>
          </a:p>
          <a:p>
            <a:r>
              <a:rPr lang="en-US" dirty="0" smtClean="0"/>
              <a:t>If NSB is positive, the benefit is coming indirectly from government funds</a:t>
            </a:r>
          </a:p>
          <a:p>
            <a:pPr lvl="1"/>
            <a:r>
              <a:rPr lang="en-US" dirty="0" smtClean="0"/>
              <a:t>Large NFIP debt to Treasury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20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Advising and Review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Scott Farrow, UMBC</a:t>
            </a:r>
            <a:endParaRPr lang="en-US" dirty="0"/>
          </a:p>
          <a:p>
            <a:r>
              <a:rPr lang="en-US" dirty="0" smtClean="0"/>
              <a:t>Craig Landry, ECU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Grant Support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UMBC Graduate </a:t>
            </a:r>
            <a:r>
              <a:rPr lang="en-US" dirty="0"/>
              <a:t>Student </a:t>
            </a:r>
            <a:r>
              <a:rPr lang="en-US" dirty="0" smtClean="0"/>
              <a:t>Association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5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 Disaster Management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Flood recovery</a:t>
            </a:r>
          </a:p>
          <a:p>
            <a:pPr lvl="1"/>
            <a:r>
              <a:rPr lang="en-US" dirty="0"/>
              <a:t>Insurance program/payout</a:t>
            </a:r>
          </a:p>
          <a:p>
            <a:pPr lvl="1"/>
            <a:r>
              <a:rPr lang="en-US" dirty="0"/>
              <a:t>Federally administered</a:t>
            </a:r>
          </a:p>
          <a:p>
            <a:pPr lvl="1"/>
            <a:r>
              <a:rPr lang="en-US" dirty="0"/>
              <a:t>Privately financed</a:t>
            </a:r>
          </a:p>
          <a:p>
            <a:r>
              <a:rPr lang="en-US" dirty="0"/>
              <a:t>Flood mitigation</a:t>
            </a:r>
          </a:p>
          <a:p>
            <a:pPr lvl="1"/>
            <a:r>
              <a:rPr lang="en-US" dirty="0"/>
              <a:t>Dams, flood control</a:t>
            </a:r>
          </a:p>
          <a:p>
            <a:pPr lvl="1"/>
            <a:r>
              <a:rPr lang="en-US" dirty="0"/>
              <a:t>Building codes</a:t>
            </a:r>
          </a:p>
          <a:p>
            <a:pPr lvl="1"/>
            <a:r>
              <a:rPr lang="en-US" dirty="0"/>
              <a:t>Planning laws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r="36424"/>
          <a:stretch/>
        </p:blipFill>
        <p:spPr>
          <a:xfrm>
            <a:off x="4419600" y="1151574"/>
            <a:ext cx="3657600" cy="3221688"/>
          </a:xfrm>
        </p:spPr>
      </p:pic>
      <p:sp>
        <p:nvSpPr>
          <p:cNvPr id="7" name="TextBox 6"/>
          <p:cNvSpPr txBox="1"/>
          <p:nvPr/>
        </p:nvSpPr>
        <p:spPr>
          <a:xfrm>
            <a:off x="4419604" y="4373263"/>
            <a:ext cx="36575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solidFill>
                  <a:schemeClr val="accent2"/>
                </a:solidFill>
              </a:rPr>
              <a:t>United </a:t>
            </a:r>
            <a:r>
              <a:rPr lang="en-US" sz="1000" dirty="0">
                <a:solidFill>
                  <a:schemeClr val="accent2"/>
                </a:solidFill>
              </a:rPr>
              <a:t>States Geological Survey</a:t>
            </a:r>
          </a:p>
        </p:txBody>
      </p:sp>
    </p:spTree>
    <p:extLst>
      <p:ext uri="{BB962C8B-B14F-4D97-AF65-F5344CB8AC3E}">
        <p14:creationId xmlns:p14="http://schemas.microsoft.com/office/powerpoint/2010/main" val="37690421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Benefit-Cost Analysis</a:t>
            </a:r>
            <a:endParaRPr lang="en-US" dirty="0"/>
          </a:p>
          <a:p>
            <a:pPr lvl="1"/>
            <a:r>
              <a:rPr lang="en-US" dirty="0"/>
              <a:t>Provided by </a:t>
            </a:r>
            <a:r>
              <a:rPr lang="en-US" dirty="0" smtClean="0"/>
              <a:t>FEMA:</a:t>
            </a:r>
            <a:endParaRPr lang="en-US" dirty="0"/>
          </a:p>
          <a:p>
            <a:pPr lvl="2"/>
            <a:r>
              <a:rPr lang="en-US" dirty="0" smtClean="0"/>
              <a:t>NFIP financial </a:t>
            </a:r>
            <a:r>
              <a:rPr lang="en-US" dirty="0"/>
              <a:t>statements</a:t>
            </a:r>
          </a:p>
          <a:p>
            <a:pPr lvl="2"/>
            <a:r>
              <a:rPr lang="en-US" dirty="0" smtClean="0"/>
              <a:t>FMA grant summaries</a:t>
            </a:r>
          </a:p>
          <a:p>
            <a:pPr lvl="1"/>
            <a:r>
              <a:rPr lang="en-US" dirty="0"/>
              <a:t>County-level data</a:t>
            </a:r>
            <a:endParaRPr lang="en-US" dirty="0" smtClean="0"/>
          </a:p>
          <a:p>
            <a:pPr lvl="1"/>
            <a:r>
              <a:rPr lang="en-US" dirty="0" smtClean="0"/>
              <a:t>Study period is 1996-2010</a:t>
            </a:r>
          </a:p>
          <a:p>
            <a:r>
              <a:rPr lang="en-US" dirty="0" smtClean="0"/>
              <a:t>Willingness-to-Pay for Flood Insurance</a:t>
            </a:r>
          </a:p>
          <a:p>
            <a:pPr lvl="1"/>
            <a:r>
              <a:rPr lang="en-US" dirty="0" smtClean="0"/>
              <a:t>Heinz Center for Science, Economics, and the Environment</a:t>
            </a:r>
          </a:p>
          <a:p>
            <a:pPr lvl="1"/>
            <a:r>
              <a:rPr lang="en-US" dirty="0" smtClean="0"/>
              <a:t>Survey data and financial data, collected 1998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317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NFIP Theoretical Model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Benefits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Insurance claims paid to victims</a:t>
            </a:r>
            <a:endParaRPr lang="en-US" sz="2000" dirty="0"/>
          </a:p>
          <a:p>
            <a:r>
              <a:rPr lang="en-US" sz="2000" dirty="0"/>
              <a:t>Administrative </a:t>
            </a:r>
            <a:r>
              <a:rPr lang="en-US" sz="2000" dirty="0" smtClean="0"/>
              <a:t>fees paid to insurance companies</a:t>
            </a:r>
            <a:endParaRPr lang="en-US" sz="2000" dirty="0"/>
          </a:p>
          <a:p>
            <a:r>
              <a:rPr lang="en-US" sz="2000" dirty="0" smtClean="0"/>
              <a:t>Marginal Excess Tax Burden</a:t>
            </a:r>
          </a:p>
          <a:p>
            <a:r>
              <a:rPr lang="en-US" sz="2000" dirty="0" smtClean="0"/>
              <a:t>Willingness-to-pay for Flood insurance</a:t>
            </a:r>
          </a:p>
          <a:p>
            <a:endParaRPr lang="en-US" sz="20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Costs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dirty="0" smtClean="0"/>
              <a:t>Insurance premiums paid to the program</a:t>
            </a:r>
          </a:p>
          <a:p>
            <a:r>
              <a:rPr lang="en-US" sz="2000" dirty="0" smtClean="0"/>
              <a:t>Environmental impacts of the program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5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Valuing Flood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∆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 = ∆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C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+ ∆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P +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∆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G +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∆</a:t>
            </a:r>
            <a:r>
              <a:rPr lang="en-US" sz="2400" i="1" dirty="0">
                <a:solidFill>
                  <a:schemeClr val="accent2">
                    <a:lumMod val="75000"/>
                  </a:schemeClr>
                </a:solidFill>
              </a:rPr>
              <a:t>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  <a:t>⇓</a:t>
            </a:r>
            <a:br>
              <a:rPr lang="en-US" sz="24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l-GR" sz="2400" dirty="0" smtClean="0">
                <a:solidFill>
                  <a:schemeClr val="accent2">
                    <a:lumMod val="75000"/>
                  </a:schemeClr>
                </a:solidFill>
              </a:rPr>
              <a:t>∆</a:t>
            </a:r>
            <a:r>
              <a:rPr lang="el-GR" sz="2400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r>
              <a:rPr lang="el-GR" sz="2400" dirty="0">
                <a:solidFill>
                  <a:schemeClr val="accent2">
                    <a:lumMod val="75000"/>
                  </a:schemeClr>
                </a:solidFill>
              </a:rPr>
              <a:t> = λγ + φωπ − κ + </a:t>
            </a:r>
            <a:r>
              <a:rPr lang="el-GR" sz="2400" dirty="0" smtClean="0">
                <a:solidFill>
                  <a:schemeClr val="accent2">
                    <a:lumMod val="75000"/>
                  </a:schemeClr>
                </a:solidFill>
              </a:rPr>
              <a:t>mκ</a:t>
            </a:r>
            <a:endParaRPr lang="el-GR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r>
              <a:rPr lang="el-GR" sz="2000" dirty="0" smtClean="0"/>
              <a:t>λ</a:t>
            </a:r>
            <a:r>
              <a:rPr lang="en-US" sz="2000" dirty="0" smtClean="0"/>
              <a:t> = covered amount</a:t>
            </a:r>
          </a:p>
          <a:p>
            <a:r>
              <a:rPr lang="el-GR" sz="2000" dirty="0" smtClean="0"/>
              <a:t>γ</a:t>
            </a:r>
            <a:r>
              <a:rPr lang="en-US" sz="2000" dirty="0" smtClean="0"/>
              <a:t> = WTP for flood insurance </a:t>
            </a:r>
          </a:p>
          <a:p>
            <a:r>
              <a:rPr lang="el-GR" sz="2000" dirty="0" smtClean="0"/>
              <a:t>φ</a:t>
            </a:r>
            <a:r>
              <a:rPr lang="en-US" sz="2000" dirty="0" smtClean="0"/>
              <a:t> = administrative fees</a:t>
            </a:r>
          </a:p>
          <a:p>
            <a:r>
              <a:rPr lang="el-GR" sz="2000" dirty="0" smtClean="0"/>
              <a:t>ω</a:t>
            </a:r>
            <a:r>
              <a:rPr lang="en-US" sz="2000" dirty="0" smtClean="0"/>
              <a:t> = premiums paid to NFIP</a:t>
            </a:r>
          </a:p>
          <a:p>
            <a:r>
              <a:rPr lang="el-GR" sz="2000" dirty="0" smtClean="0"/>
              <a:t>π</a:t>
            </a:r>
            <a:r>
              <a:rPr lang="en-US" sz="2000" dirty="0" smtClean="0"/>
              <a:t> = profitability ratio</a:t>
            </a:r>
          </a:p>
          <a:p>
            <a:r>
              <a:rPr lang="el-GR" sz="2000" dirty="0" smtClean="0"/>
              <a:t>κ</a:t>
            </a:r>
            <a:r>
              <a:rPr lang="en-US" sz="2000" dirty="0" smtClean="0"/>
              <a:t> = claims against NFIP</a:t>
            </a:r>
          </a:p>
          <a:p>
            <a:r>
              <a:rPr lang="el-GR" sz="2000" dirty="0" smtClean="0"/>
              <a:t>m</a:t>
            </a:r>
            <a:r>
              <a:rPr lang="en-US" sz="2000" dirty="0"/>
              <a:t> </a:t>
            </a:r>
            <a:r>
              <a:rPr lang="en-US" sz="2000" dirty="0" smtClean="0"/>
              <a:t>= METB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Estimating the WTP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Calculated using </a:t>
            </a:r>
            <a:r>
              <a:rPr lang="en-US" dirty="0" err="1" smtClean="0"/>
              <a:t>Tobit</a:t>
            </a:r>
            <a:r>
              <a:rPr lang="en-US" dirty="0" smtClean="0"/>
              <a:t> censored-data model</a:t>
            </a:r>
          </a:p>
          <a:p>
            <a:pPr lvl="1"/>
            <a:r>
              <a:rPr lang="en-US" dirty="0" smtClean="0"/>
              <a:t>Data from Heinz survey on flood insurance</a:t>
            </a:r>
          </a:p>
          <a:p>
            <a:r>
              <a:rPr lang="en-US" dirty="0" smtClean="0"/>
              <a:t>Dependent variable is amount of flood insurance purchased</a:t>
            </a:r>
          </a:p>
          <a:p>
            <a:r>
              <a:rPr lang="en-US" dirty="0" smtClean="0"/>
              <a:t>Control variable for price is unknown, but estimated at lower and upper bounds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55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WTP for Flood Insurance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Controls for several factors, e.g., location and presumed risk</a:t>
            </a:r>
          </a:p>
          <a:p>
            <a:r>
              <a:rPr lang="en-US" sz="2400" dirty="0"/>
              <a:t>Price coefficient may be biased due to </a:t>
            </a:r>
            <a:r>
              <a:rPr lang="en-US" sz="2400" dirty="0" smtClean="0"/>
              <a:t>endogeneity in deciding to purchase flood insurance</a:t>
            </a:r>
            <a:endParaRPr lang="en-US" sz="2400" dirty="0"/>
          </a:p>
          <a:p>
            <a:r>
              <a:rPr lang="en-US" sz="2400" dirty="0" smtClean="0"/>
              <a:t>Cost </a:t>
            </a:r>
            <a:r>
              <a:rPr lang="en-US" sz="2400" dirty="0"/>
              <a:t>/ $100 of coverage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5302530"/>
              </p:ext>
            </p:extLst>
          </p:nvPr>
        </p:nvGraphicFramePr>
        <p:xfrm>
          <a:off x="4419600" y="1151573"/>
          <a:ext cx="3657600" cy="13350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</a:tblGrid>
              <a:tr h="33375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Model</a:t>
                      </a:r>
                      <a:endParaRPr lang="en-US" sz="16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Lower</a:t>
                      </a:r>
                      <a:endParaRPr lang="en-US" sz="16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Upper</a:t>
                      </a:r>
                      <a:endParaRPr lang="en-US" sz="1600" dirty="0"/>
                    </a:p>
                  </a:txBody>
                  <a:tcPr marT="41148" marB="41148"/>
                </a:tc>
              </a:tr>
              <a:tr h="333756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Model 1</a:t>
                      </a:r>
                      <a:endParaRPr lang="en-US" sz="16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0.4971</a:t>
                      </a:r>
                      <a:endParaRPr lang="en-US" sz="1600" dirty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0.9378 </a:t>
                      </a:r>
                      <a:endParaRPr lang="en-US" sz="1600" dirty="0"/>
                    </a:p>
                  </a:txBody>
                  <a:tcPr marT="41148" marB="41148"/>
                </a:tc>
              </a:tr>
              <a:tr h="333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 2</a:t>
                      </a:r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0.6276 </a:t>
                      </a:r>
                      <a:endParaRPr lang="en-US" sz="1600" dirty="0" smtClean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1.1999 </a:t>
                      </a:r>
                      <a:endParaRPr lang="en-US" sz="1600" dirty="0" smtClean="0"/>
                    </a:p>
                  </a:txBody>
                  <a:tcPr marT="41148" marB="41148"/>
                </a:tc>
              </a:tr>
              <a:tr h="33375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/>
                        <a:t>Model 3</a:t>
                      </a:r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0.0831 </a:t>
                      </a:r>
                      <a:endParaRPr lang="en-US" sz="1600" dirty="0" smtClean="0"/>
                    </a:p>
                  </a:txBody>
                  <a:tcPr marT="41148" marB="41148"/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0.1276 </a:t>
                      </a:r>
                      <a:endParaRPr lang="en-US" sz="1600" dirty="0" smtClean="0"/>
                    </a:p>
                  </a:txBody>
                  <a:tcPr marT="41148" marB="41148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2996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FMA Theoretical Model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Benefits transfer</a:t>
            </a:r>
          </a:p>
          <a:p>
            <a:pPr lvl="1"/>
            <a:r>
              <a:rPr lang="en-US" dirty="0"/>
              <a:t>Uses estimates of other mitigation projects</a:t>
            </a:r>
          </a:p>
          <a:p>
            <a:pPr lvl="1"/>
            <a:r>
              <a:rPr lang="en-US" dirty="0"/>
              <a:t>Scales-up estimates to national level</a:t>
            </a:r>
          </a:p>
          <a:p>
            <a:pPr lvl="1"/>
            <a:r>
              <a:rPr lang="en-US" dirty="0"/>
              <a:t>Assumes estimate is broadly applicable across </a:t>
            </a:r>
            <a:r>
              <a:rPr lang="en-US" dirty="0" smtClean="0"/>
              <a:t>time</a:t>
            </a:r>
          </a:p>
          <a:p>
            <a:pPr indent="-342900"/>
            <a:r>
              <a:rPr lang="en-US" sz="2400" dirty="0"/>
              <a:t>Uses 2050 FMA grants during the study period</a:t>
            </a:r>
          </a:p>
          <a:p>
            <a:pPr indent="-342900"/>
            <a:r>
              <a:rPr lang="en-US" sz="2400" dirty="0"/>
              <a:t>Estimates returns to the year 2010</a:t>
            </a:r>
          </a:p>
          <a:p>
            <a:pPr indent="-342900"/>
            <a:r>
              <a:rPr lang="en-US" sz="2400" dirty="0"/>
              <a:t>Artificially discounts more recent grants due unrealized </a:t>
            </a:r>
            <a:r>
              <a:rPr lang="en-US" sz="2400" dirty="0" smtClean="0"/>
              <a:t>returns</a:t>
            </a:r>
            <a:endParaRPr 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4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Valuing Flood Mitigation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indent="-342900"/>
            <a:r>
              <a:rPr lang="da-DK" sz="2400" dirty="0" smtClean="0"/>
              <a:t>2005 MMC </a:t>
            </a:r>
            <a:r>
              <a:rPr lang="da-DK" sz="2400" dirty="0" err="1" smtClean="0"/>
              <a:t>report</a:t>
            </a:r>
            <a:endParaRPr lang="da-DK" sz="2400" dirty="0" smtClean="0"/>
          </a:p>
          <a:p>
            <a:pPr lvl="1" indent="-342900"/>
            <a:r>
              <a:rPr lang="da-DK" dirty="0" err="1" smtClean="0"/>
              <a:t>Based</a:t>
            </a:r>
            <a:r>
              <a:rPr lang="da-DK" dirty="0" smtClean="0"/>
              <a:t> on sample of 28 FEMA </a:t>
            </a:r>
            <a:r>
              <a:rPr lang="da-DK" dirty="0" err="1" smtClean="0"/>
              <a:t>grants</a:t>
            </a:r>
            <a:endParaRPr lang="da-DK" dirty="0" smtClean="0"/>
          </a:p>
          <a:p>
            <a:pPr lvl="1" indent="-342900"/>
            <a:r>
              <a:rPr lang="da-DK" dirty="0" err="1" smtClean="0"/>
              <a:t>Used</a:t>
            </a:r>
            <a:r>
              <a:rPr lang="da-DK" dirty="0" smtClean="0"/>
              <a:t> </a:t>
            </a:r>
            <a:r>
              <a:rPr lang="da-DK" dirty="0" err="1" smtClean="0"/>
              <a:t>Hazus</a:t>
            </a:r>
            <a:r>
              <a:rPr lang="da-DK" dirty="0" smtClean="0"/>
              <a:t>-US </a:t>
            </a:r>
            <a:r>
              <a:rPr lang="da-DK" dirty="0" err="1" smtClean="0"/>
              <a:t>report</a:t>
            </a:r>
            <a:r>
              <a:rPr lang="da-DK" dirty="0" smtClean="0"/>
              <a:t> to </a:t>
            </a:r>
            <a:r>
              <a:rPr lang="da-DK" dirty="0" err="1" smtClean="0"/>
              <a:t>estimate</a:t>
            </a:r>
            <a:r>
              <a:rPr lang="da-DK" dirty="0" smtClean="0"/>
              <a:t> </a:t>
            </a:r>
            <a:r>
              <a:rPr lang="da-DK" dirty="0" err="1" smtClean="0"/>
              <a:t>benefit-cost</a:t>
            </a:r>
            <a:r>
              <a:rPr lang="da-DK" dirty="0" smtClean="0"/>
              <a:t> ratio</a:t>
            </a:r>
          </a:p>
          <a:p>
            <a:pPr marL="297180" lvl="1" indent="0">
              <a:buNone/>
            </a:pPr>
            <a:r>
              <a:rPr lang="da-DK" dirty="0" smtClean="0"/>
              <a:t> </a:t>
            </a:r>
          </a:p>
          <a:p>
            <a:pPr marL="0" indent="0" algn="ctr">
              <a:buNone/>
            </a:pPr>
            <a:r>
              <a:rPr lang="da-DK" sz="2400" dirty="0" smtClean="0"/>
              <a:t>BCR </a:t>
            </a:r>
            <a:r>
              <a:rPr lang="da-DK" sz="2400" dirty="0"/>
              <a:t>= 5.0 at 2% SDR</a:t>
            </a:r>
          </a:p>
          <a:p>
            <a:pPr marL="0" indent="0" algn="ctr">
              <a:buNone/>
            </a:pPr>
            <a:r>
              <a:rPr lang="da-DK" sz="2400" dirty="0"/>
              <a:t>⇓</a:t>
            </a:r>
          </a:p>
          <a:p>
            <a:pPr marL="0" indent="0" algn="ctr">
              <a:buNone/>
            </a:pPr>
            <a:r>
              <a:rPr lang="da-DK" sz="2400" dirty="0"/>
              <a:t>≅17.4% </a:t>
            </a:r>
            <a:r>
              <a:rPr lang="da-DK" sz="2400" dirty="0" err="1" smtClean="0"/>
              <a:t>annualized</a:t>
            </a:r>
            <a:endParaRPr lang="da-DK" sz="2400" dirty="0" smtClean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400490"/>
            <a:ext cx="7620000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360000" indent="-720000"/>
            <a:r>
              <a:rPr lang="en-US" sz="1000" dirty="0" smtClean="0">
                <a:solidFill>
                  <a:schemeClr val="accent2"/>
                </a:solidFill>
              </a:rPr>
              <a:t>Multihazard </a:t>
            </a:r>
            <a:r>
              <a:rPr lang="en-US" sz="1000" dirty="0">
                <a:solidFill>
                  <a:schemeClr val="accent2"/>
                </a:solidFill>
              </a:rPr>
              <a:t>Mitigation Council. (2005). </a:t>
            </a:r>
            <a:r>
              <a:rPr lang="en-US" sz="1000" i="1" dirty="0">
                <a:solidFill>
                  <a:schemeClr val="accent2"/>
                </a:solidFill>
              </a:rPr>
              <a:t>Natural hazard mitigation saves: an </a:t>
            </a:r>
            <a:r>
              <a:rPr lang="en-US" sz="1000" i="1" dirty="0" smtClean="0">
                <a:solidFill>
                  <a:schemeClr val="accent2"/>
                </a:solidFill>
              </a:rPr>
              <a:t>independent </a:t>
            </a:r>
            <a:r>
              <a:rPr lang="en-US" sz="1000" i="1" dirty="0">
                <a:solidFill>
                  <a:schemeClr val="accent2"/>
                </a:solidFill>
              </a:rPr>
              <a:t>study to asses the future savings from mitigation activities</a:t>
            </a:r>
            <a:r>
              <a:rPr lang="en-US" sz="1000" dirty="0">
                <a:solidFill>
                  <a:schemeClr val="accent2"/>
                </a:solidFill>
              </a:rPr>
              <a:t>. National </a:t>
            </a:r>
            <a:r>
              <a:rPr lang="en-US" sz="1000" dirty="0" smtClean="0">
                <a:solidFill>
                  <a:schemeClr val="accent2"/>
                </a:solidFill>
              </a:rPr>
              <a:t>Institute of </a:t>
            </a:r>
            <a:r>
              <a:rPr lang="en-US" sz="1000" dirty="0">
                <a:solidFill>
                  <a:schemeClr val="accent2"/>
                </a:solidFill>
              </a:rPr>
              <a:t>Building Sciences. Washington.</a:t>
            </a:r>
          </a:p>
        </p:txBody>
      </p:sp>
    </p:spTree>
    <p:extLst>
      <p:ext uri="{BB962C8B-B14F-4D97-AF65-F5344CB8AC3E}">
        <p14:creationId xmlns:p14="http://schemas.microsoft.com/office/powerpoint/2010/main" val="1286856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 2">
      <a:majorFont>
        <a:latin typeface="Calibri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1104</TotalTime>
  <Words>1098</Words>
  <Application>Microsoft Macintosh PowerPoint</Application>
  <PresentationFormat>On-screen Show (16:9)</PresentationFormat>
  <Paragraphs>221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Adjacency</vt:lpstr>
      <vt:lpstr>Estimating the Net Social Benefits of the National Flood Insurance Program </vt:lpstr>
      <vt:lpstr>Flood Disaster Management</vt:lpstr>
      <vt:lpstr>Data</vt:lpstr>
      <vt:lpstr>NFIP Theoretical Model</vt:lpstr>
      <vt:lpstr>Valuing Flood Insurance</vt:lpstr>
      <vt:lpstr>Estimating the WTP</vt:lpstr>
      <vt:lpstr>WTP for Flood Insurance</vt:lpstr>
      <vt:lpstr>FMA Theoretical Model</vt:lpstr>
      <vt:lpstr>Valuing Flood Mitigation</vt:lpstr>
      <vt:lpstr>Net Social Benefits—2010</vt:lpstr>
      <vt:lpstr>Conclusions</vt:lpstr>
      <vt:lpstr>Acknowledgements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Estimating the Net Social Benefits of the National Flood Insurance Program </dc:title>
  <dc:creator>James P. Howard, II</dc:creator>
  <cp:lastModifiedBy>James Howard</cp:lastModifiedBy>
  <cp:revision>34</cp:revision>
  <cp:lastPrinted>2014-02-22T18:54:01Z</cp:lastPrinted>
  <dcterms:created xsi:type="dcterms:W3CDTF">2013-01-22T02:04:57Z</dcterms:created>
  <dcterms:modified xsi:type="dcterms:W3CDTF">2014-02-22T18:54:35Z</dcterms:modified>
</cp:coreProperties>
</file>