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7" r:id="rId6"/>
    <p:sldId id="268" r:id="rId7"/>
    <p:sldId id="263" r:id="rId8"/>
    <p:sldId id="262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47" autoAdjust="0"/>
  </p:normalViewPr>
  <p:slideViewPr>
    <p:cSldViewPr snapToGrid="0" snapToObjects="1">
      <p:cViewPr varScale="1">
        <p:scale>
          <a:sx n="64" d="100"/>
          <a:sy n="64" d="100"/>
        </p:scale>
        <p:origin x="-2280" y="-96"/>
      </p:cViewPr>
      <p:guideLst>
        <p:guide orient="horz" pos="20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FDF1D-EFD8-264B-B2C3-02726D68B594}" type="datetimeFigureOut">
              <a:rPr lang="en-US" smtClean="0"/>
              <a:t>18/03/2012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1EA2B-5CFB-6848-B0C7-CCC32482B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0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Missouri floods in the 1920s caused significant damage.</a:t>
            </a:r>
          </a:p>
          <a:p>
            <a:r>
              <a:rPr lang="en-US" sz="2400" dirty="0" smtClean="0"/>
              <a:t>Private insurers pulled out of the market for decades.</a:t>
            </a:r>
          </a:p>
          <a:p>
            <a:r>
              <a:rPr lang="en-US" sz="2400" dirty="0" smtClean="0"/>
              <a:t>Gilbert White proposed national flood insurance in 1942.</a:t>
            </a:r>
          </a:p>
          <a:p>
            <a:r>
              <a:rPr lang="en-US" sz="2400" dirty="0" smtClean="0"/>
              <a:t>After initial trials in 1956, NFIP comes in 1968</a:t>
            </a:r>
          </a:p>
          <a:p>
            <a:r>
              <a:rPr lang="en-US" sz="2400" dirty="0" smtClean="0"/>
              <a:t>Changes include introduction of flood mitigation standards </a:t>
            </a:r>
          </a:p>
          <a:p>
            <a:r>
              <a:rPr lang="en-US" sz="2400" dirty="0" smtClean="0"/>
              <a:t>--and requirements for actuarial soundness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EA2B-5CFB-6848-B0C7-CCC32482B7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3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Flood Insurance implemented to piggy back on homeowners policies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FEMA manages the National Flood Insurance Fund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insurers provide administrative duties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Severe losses from major storms.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--Katrina hit ~16B losses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--Rita ~2B losses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Flood mitigation comes from three programs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FMA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RLF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EA2B-5CFB-6848-B0C7-CCC32482B7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5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fundamentally an economic analysis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cover from 1996-2009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address both flood mitigation and flood recovery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recoded info for local governments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Statewide-allocation issues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by population makes distribution more equitable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by income biases toward inequitable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EA2B-5CFB-6848-B0C7-CCC32482B7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BCA may be considered as a balance sheet, looking like an accounting question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BCA can also be considered as the sum of economic surpluses contributing to the NSB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Delta-S is the change in S due to the program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takes advantage of that thought to simplify the development of the flood insurance NSB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EA2B-5CFB-6848-B0C7-CCC32482B7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1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key equation in valuing the flood insurance component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1 year's net social benefits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 is the amount of claims in a given year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is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exante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adjustment to the </a:t>
            </a:r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expost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willingness to pay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 is the marginal excess tax burden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phi is the WYO premium to insurers </a:t>
            </a:r>
          </a:p>
          <a:p>
            <a:r>
              <a:rPr lang="en-US" sz="1200" u="non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varpi</a:t>
            </a:r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the premiums paid to the NFIP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 is the historical profit ratio of insurers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EA2B-5CFB-6848-B0C7-CCC32482B7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8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what the Multi-Hazard Mitigation Council found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a major baseline in establishing the NSB of flood mitigation today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BCR is lifetime returns (at 50 years).  MMC report premised on funds spent in year 0 and a useful lifetime of 50 years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2% SDR is removed and we are free to apply our own SDR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EA2B-5CFB-6848-B0C7-CCC32482B7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EA2B-5CFB-6848-B0C7-CCC32482B7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1EA2B-5CFB-6848-B0C7-CCC32482B7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4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17/03/2012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Measuring the Impacts of the </a:t>
            </a:r>
            <a:br>
              <a:rPr lang="en-US" sz="2400" dirty="0" smtClean="0"/>
            </a:br>
            <a:r>
              <a:rPr lang="en-US" sz="2400" dirty="0" smtClean="0"/>
              <a:t>National Flood Insurance Program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James P. Howard, II</a:t>
            </a:r>
            <a:endParaRPr lang="en-US" dirty="0"/>
          </a:p>
          <a:p>
            <a:r>
              <a:rPr lang="en-US" dirty="0" smtClean="0"/>
              <a:t>University of Maryland Baltimore County</a:t>
            </a:r>
          </a:p>
          <a:p>
            <a:r>
              <a:rPr lang="en-US" dirty="0" smtClean="0"/>
              <a:t>howard5@umbc.edu or jh@jameshoward.us</a:t>
            </a:r>
          </a:p>
          <a:p>
            <a:endParaRPr lang="en-US" dirty="0" smtClean="0"/>
          </a:p>
          <a:p>
            <a:r>
              <a:rPr lang="en-US" dirty="0" smtClean="0"/>
              <a:t>William and Mary Graduate Research Symposium</a:t>
            </a:r>
          </a:p>
          <a:p>
            <a:r>
              <a:rPr lang="en-US" dirty="0" smtClean="0"/>
              <a:t>23 March 2012</a:t>
            </a:r>
          </a:p>
        </p:txBody>
      </p:sp>
    </p:spTree>
    <p:extLst>
      <p:ext uri="{BB962C8B-B14F-4D97-AF65-F5344CB8AC3E}">
        <p14:creationId xmlns:p14="http://schemas.microsoft.com/office/powerpoint/2010/main" val="318967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 Disaster Management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35514" b="35514"/>
          <a:stretch>
            <a:fillRect/>
          </a:stretch>
        </p:blipFill>
        <p:spPr/>
      </p:pic>
      <p:pic>
        <p:nvPicPr>
          <p:cNvPr id="15" name="Content Placeholder 14"/>
          <p:cNvPicPr>
            <a:picLocks noGrp="1" noChangeAspect="1"/>
          </p:cNvPicPr>
          <p:nvPr>
            <p:ph sz="half" idx="13"/>
          </p:nvPr>
        </p:nvPicPr>
        <p:blipFill>
          <a:blip r:embed="rId4"/>
          <a:srcRect t="14103" b="14103"/>
          <a:stretch>
            <a:fillRect/>
          </a:stretch>
        </p:blipFill>
        <p:spPr/>
      </p:pic>
      <p:sp>
        <p:nvSpPr>
          <p:cNvPr id="12" name="Content Placeholder 11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 smtClean="0"/>
              <a:t>Flood recovery</a:t>
            </a:r>
          </a:p>
          <a:p>
            <a:pPr lvl="1"/>
            <a:r>
              <a:rPr lang="en-US" dirty="0" smtClean="0"/>
              <a:t>Insurance </a:t>
            </a:r>
            <a:r>
              <a:rPr lang="en-US" dirty="0" smtClean="0"/>
              <a:t>program/payout</a:t>
            </a:r>
            <a:endParaRPr lang="en-US" dirty="0" smtClean="0"/>
          </a:p>
          <a:p>
            <a:pPr lvl="1"/>
            <a:r>
              <a:rPr lang="en-US" dirty="0" smtClean="0"/>
              <a:t>Federally administered</a:t>
            </a:r>
          </a:p>
          <a:p>
            <a:pPr lvl="1"/>
            <a:r>
              <a:rPr lang="en-US" dirty="0" smtClean="0"/>
              <a:t>Privately </a:t>
            </a:r>
            <a:r>
              <a:rPr lang="en-US" dirty="0" smtClean="0"/>
              <a:t>financed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Flood mitigation</a:t>
            </a:r>
          </a:p>
          <a:p>
            <a:pPr lvl="1"/>
            <a:r>
              <a:rPr lang="en-US" dirty="0"/>
              <a:t>Dams, flood control</a:t>
            </a:r>
          </a:p>
          <a:p>
            <a:pPr lvl="1"/>
            <a:r>
              <a:rPr lang="en-US" dirty="0"/>
              <a:t>Building codes</a:t>
            </a:r>
          </a:p>
          <a:p>
            <a:pPr lvl="1"/>
            <a:r>
              <a:rPr lang="en-US" dirty="0"/>
              <a:t>Planning laws</a:t>
            </a:r>
          </a:p>
        </p:txBody>
      </p:sp>
    </p:spTree>
    <p:extLst>
      <p:ext uri="{BB962C8B-B14F-4D97-AF65-F5344CB8AC3E}">
        <p14:creationId xmlns:p14="http://schemas.microsoft.com/office/powerpoint/2010/main" val="4090010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Benefit-Cost Analysis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Analytical Method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Estimates social costs and benefits</a:t>
            </a:r>
          </a:p>
          <a:p>
            <a:r>
              <a:rPr lang="en-US" dirty="0" smtClean="0"/>
              <a:t>Monetizes social costs and benefits</a:t>
            </a:r>
          </a:p>
          <a:p>
            <a:r>
              <a:rPr lang="en-US" dirty="0" smtClean="0"/>
              <a:t>Uses social discounting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County-level data</a:t>
            </a:r>
          </a:p>
          <a:p>
            <a:r>
              <a:rPr lang="en-US" dirty="0" smtClean="0"/>
              <a:t>Provided by FEMA</a:t>
            </a:r>
          </a:p>
          <a:p>
            <a:r>
              <a:rPr lang="en-US" dirty="0" smtClean="0"/>
              <a:t>Includes insurance financial statements</a:t>
            </a:r>
          </a:p>
          <a:p>
            <a:r>
              <a:rPr lang="en-US" dirty="0" smtClean="0"/>
              <a:t>Grant program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738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</a:t>
            </a:r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Flood Insurance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997048"/>
          </a:xfrm>
        </p:spPr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Insurance payments</a:t>
            </a:r>
          </a:p>
          <a:p>
            <a:pPr lvl="1"/>
            <a:r>
              <a:rPr lang="en-US" dirty="0" smtClean="0"/>
              <a:t>Administrative fees</a:t>
            </a:r>
          </a:p>
          <a:p>
            <a:pPr lvl="1"/>
            <a:r>
              <a:rPr lang="en-US" dirty="0" smtClean="0"/>
              <a:t>Tax benefits</a:t>
            </a:r>
          </a:p>
          <a:p>
            <a:pPr lvl="1"/>
            <a:r>
              <a:rPr lang="en-US" dirty="0" smtClean="0"/>
              <a:t>Willingness-to-pay</a:t>
            </a:r>
          </a:p>
          <a:p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Insurance premiums</a:t>
            </a:r>
          </a:p>
          <a:p>
            <a:pPr lvl="1"/>
            <a:r>
              <a:rPr lang="en-US" dirty="0" smtClean="0"/>
              <a:t>Environmental </a:t>
            </a:r>
            <a:r>
              <a:rPr lang="en-US" dirty="0" smtClean="0"/>
              <a:t>impacts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Flood Mitigation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Benefits transfer</a:t>
            </a:r>
          </a:p>
          <a:p>
            <a:pPr lvl="1"/>
            <a:r>
              <a:rPr lang="en-US" dirty="0" smtClean="0"/>
              <a:t>Uses estimates of other mitigation projects</a:t>
            </a:r>
          </a:p>
          <a:p>
            <a:pPr lvl="1"/>
            <a:r>
              <a:rPr lang="en-US" dirty="0" smtClean="0"/>
              <a:t>Scales-up estimates to national level</a:t>
            </a:r>
          </a:p>
          <a:p>
            <a:pPr lvl="1"/>
            <a:r>
              <a:rPr lang="en-US" dirty="0" smtClean="0"/>
              <a:t>Assumes estimate is broadly applicable across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6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Valuing Flood Insurance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∆</a:t>
            </a:r>
            <a:r>
              <a:rPr lang="en-US" sz="3600" i="1" dirty="0"/>
              <a:t>S</a:t>
            </a:r>
            <a:r>
              <a:rPr lang="en-US" sz="3600" dirty="0"/>
              <a:t> = ∆</a:t>
            </a:r>
            <a:r>
              <a:rPr lang="en-US" sz="3600" i="1" dirty="0"/>
              <a:t>C </a:t>
            </a:r>
            <a:r>
              <a:rPr lang="en-US" sz="3600" dirty="0"/>
              <a:t>+ ∆</a:t>
            </a:r>
            <a:r>
              <a:rPr lang="en-US" sz="3600" i="1" dirty="0"/>
              <a:t>P + </a:t>
            </a:r>
            <a:r>
              <a:rPr lang="en-US" sz="3600" dirty="0"/>
              <a:t>∆</a:t>
            </a:r>
            <a:r>
              <a:rPr lang="en-US" sz="3600" i="1" dirty="0"/>
              <a:t>G + </a:t>
            </a:r>
            <a:r>
              <a:rPr lang="en-US" sz="3600" dirty="0"/>
              <a:t>∆</a:t>
            </a:r>
            <a:r>
              <a:rPr lang="en-US" sz="3600" i="1" dirty="0" smtClean="0"/>
              <a:t>E</a:t>
            </a:r>
          </a:p>
          <a:p>
            <a:pPr marL="0" indent="0" algn="ctr">
              <a:buNone/>
            </a:pPr>
            <a:r>
              <a:rPr lang="en-US" sz="3600" dirty="0" smtClean="0"/>
              <a:t>⇓</a:t>
            </a:r>
          </a:p>
          <a:p>
            <a:pPr marL="0" indent="0" algn="ctr">
              <a:buNone/>
            </a:pPr>
            <a:r>
              <a:rPr lang="el-GR" sz="3600" dirty="0"/>
              <a:t>∆</a:t>
            </a:r>
            <a:r>
              <a:rPr lang="el-GR" sz="3600" i="1" dirty="0"/>
              <a:t>S</a:t>
            </a:r>
            <a:r>
              <a:rPr lang="el-GR" sz="3600" dirty="0"/>
              <a:t> = </a:t>
            </a:r>
            <a:r>
              <a:rPr lang="el-GR" sz="3600" i="1" dirty="0"/>
              <a:t>κ</a:t>
            </a:r>
            <a:r>
              <a:rPr lang="el-GR" sz="3600" dirty="0"/>
              <a:t>(</a:t>
            </a:r>
            <a:r>
              <a:rPr lang="el-GR" sz="3600" i="1" dirty="0"/>
              <a:t>e</a:t>
            </a:r>
            <a:r>
              <a:rPr lang="el-GR" sz="3600" dirty="0"/>
              <a:t> + </a:t>
            </a:r>
            <a:r>
              <a:rPr lang="el-GR" sz="3600" i="1" dirty="0"/>
              <a:t>m</a:t>
            </a:r>
            <a:r>
              <a:rPr lang="el-GR" sz="3600" dirty="0"/>
              <a:t>) + </a:t>
            </a:r>
            <a:r>
              <a:rPr lang="el-GR" sz="3600" i="1" dirty="0"/>
              <a:t>φϖπ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4493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Valuing Flood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sz="3600" dirty="0"/>
              <a:t>BCR = 5.0 at 2% SDR</a:t>
            </a:r>
          </a:p>
          <a:p>
            <a:pPr marL="0" indent="0" algn="ctr">
              <a:buNone/>
            </a:pPr>
            <a:r>
              <a:rPr lang="da-DK" sz="3600" dirty="0"/>
              <a:t>⇓</a:t>
            </a:r>
          </a:p>
          <a:p>
            <a:pPr marL="0" indent="0" algn="ctr">
              <a:buNone/>
            </a:pPr>
            <a:r>
              <a:rPr lang="da-DK" sz="3600" dirty="0"/>
              <a:t>≅17.4% </a:t>
            </a:r>
            <a:r>
              <a:rPr lang="da-DK" sz="3600" dirty="0" err="1"/>
              <a:t>annualized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6094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$16.7 Billion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Covers 1996-</a:t>
            </a:r>
            <a:r>
              <a:rPr lang="en-US" dirty="0" smtClean="0"/>
              <a:t>2009</a:t>
            </a:r>
          </a:p>
          <a:p>
            <a:r>
              <a:rPr lang="en-US" dirty="0" smtClean="0"/>
              <a:t>Represents net benefits from nationwide data</a:t>
            </a:r>
            <a:endParaRPr lang="en-US" dirty="0" smtClean="0"/>
          </a:p>
          <a:p>
            <a:r>
              <a:rPr lang="en-US" dirty="0" smtClean="0"/>
              <a:t>Preliminary, baseline figure</a:t>
            </a:r>
          </a:p>
          <a:p>
            <a:r>
              <a:rPr lang="en-US" dirty="0" smtClean="0"/>
              <a:t>Does not consider social impact factors</a:t>
            </a:r>
          </a:p>
          <a:p>
            <a:r>
              <a:rPr lang="en-US" dirty="0" smtClean="0"/>
              <a:t>Should not be used for policymaking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4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Sensitivity analysis to find bounds of value</a:t>
            </a:r>
          </a:p>
          <a:p>
            <a:r>
              <a:rPr lang="en-US" dirty="0" smtClean="0"/>
              <a:t>Social weighting by impact quality</a:t>
            </a:r>
          </a:p>
          <a:p>
            <a:r>
              <a:rPr lang="en-US" dirty="0" smtClean="0"/>
              <a:t>Break-even analysis</a:t>
            </a:r>
          </a:p>
          <a:p>
            <a:r>
              <a:rPr lang="en-US" dirty="0" smtClean="0"/>
              <a:t>Incorporation of different estimators </a:t>
            </a:r>
          </a:p>
          <a:p>
            <a:pPr lvl="1"/>
            <a:r>
              <a:rPr lang="en-US" dirty="0" smtClean="0"/>
              <a:t>Willingness-to-pay for flood insurance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enefit-cost ratios for flood mitigation projects</a:t>
            </a:r>
          </a:p>
        </p:txBody>
      </p:sp>
    </p:spTree>
    <p:extLst>
      <p:ext uri="{BB962C8B-B14F-4D97-AF65-F5344CB8AC3E}">
        <p14:creationId xmlns:p14="http://schemas.microsoft.com/office/powerpoint/2010/main" val="3115365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Credits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Brisbane City </a:t>
            </a:r>
            <a:r>
              <a:rPr lang="en-US" dirty="0" smtClean="0"/>
              <a:t>Council</a:t>
            </a:r>
          </a:p>
          <a:p>
            <a:r>
              <a:rPr lang="en-US" dirty="0" smtClean="0"/>
              <a:t>United States Fish and Wildlife Service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Advising and Review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1160578"/>
          </a:xfrm>
        </p:spPr>
        <p:txBody>
          <a:bodyPr/>
          <a:lstStyle/>
          <a:p>
            <a:r>
              <a:rPr lang="en-US" dirty="0" smtClean="0"/>
              <a:t>Prof. Scott Farrow, UMBC</a:t>
            </a:r>
          </a:p>
        </p:txBody>
      </p:sp>
      <p:sp>
        <p:nvSpPr>
          <p:cNvPr id="22" name="Text Placeholder 17"/>
          <p:cNvSpPr txBox="1">
            <a:spLocks/>
          </p:cNvSpPr>
          <p:nvPr/>
        </p:nvSpPr>
        <p:spPr>
          <a:xfrm>
            <a:off x="4279391" y="4328161"/>
            <a:ext cx="356616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Grant Support</a:t>
            </a:r>
            <a:endParaRPr lang="en-US" dirty="0"/>
          </a:p>
        </p:txBody>
      </p:sp>
      <p:sp>
        <p:nvSpPr>
          <p:cNvPr id="25" name="Content Placeholder 18"/>
          <p:cNvSpPr txBox="1">
            <a:spLocks/>
          </p:cNvSpPr>
          <p:nvPr/>
        </p:nvSpPr>
        <p:spPr>
          <a:xfrm>
            <a:off x="4279391" y="4965584"/>
            <a:ext cx="3566160" cy="1160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50000"/>
                </a:schemeClr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 2" pitchFamily="18" charset="2"/>
              <a:buChar char="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University of Maryland Baltimore County Graduate Student Association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30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1855</TotalTime>
  <Words>618</Words>
  <Application>Microsoft Macintosh PowerPoint</Application>
  <PresentationFormat>On-screen Show (4:3)</PresentationFormat>
  <Paragraphs>122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Plaza</vt:lpstr>
      <vt:lpstr>Measuring the Impacts of the  National Flood Insurance Program</vt:lpstr>
      <vt:lpstr>Flood Disaster Management</vt:lpstr>
      <vt:lpstr>Benefit-Cost Analysis</vt:lpstr>
      <vt:lpstr>Theoretical Models</vt:lpstr>
      <vt:lpstr>Valuing Flood Insurance</vt:lpstr>
      <vt:lpstr>Valuing Flood Mitigation</vt:lpstr>
      <vt:lpstr>$16.7 Billion</vt:lpstr>
      <vt:lpstr>Future Directions</vt:lpstr>
      <vt:lpstr>Acknowledgements</vt:lpstr>
    </vt:vector>
  </TitlesOfParts>
  <Manager>Prof. Scott Farrow</Manager>
  <Company>University of Maryland Baltimore County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Impacts of the  National Flood Insurance Program</dc:title>
  <dc:subject>Public Policy, Economics</dc:subject>
  <dc:creator>James Howard</dc:creator>
  <cp:keywords>flood insurance, benefit-cost analysis, disaster management</cp:keywords>
  <dc:description/>
  <cp:lastModifiedBy>James P. Howard, II</cp:lastModifiedBy>
  <cp:revision>27</cp:revision>
  <dcterms:created xsi:type="dcterms:W3CDTF">2012-03-14T18:55:51Z</dcterms:created>
  <dcterms:modified xsi:type="dcterms:W3CDTF">2012-03-18T23:43:16Z</dcterms:modified>
  <cp:category/>
</cp:coreProperties>
</file>