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6" r:id="rId3"/>
    <p:sldId id="261" r:id="rId4"/>
    <p:sldId id="262" r:id="rId5"/>
    <p:sldId id="257" r:id="rId6"/>
    <p:sldId id="263" r:id="rId7"/>
    <p:sldId id="258" r:id="rId8"/>
    <p:sldId id="264" r:id="rId9"/>
    <p:sldId id="265" r:id="rId10"/>
    <p:sldId id="266" r:id="rId11"/>
    <p:sldId id="267" r:id="rId12"/>
    <p:sldId id="259"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7713" y="140677"/>
            <a:ext cx="8915399" cy="2262781"/>
          </a:xfrm>
        </p:spPr>
        <p:txBody>
          <a:bodyPr/>
          <a:lstStyle/>
          <a:p>
            <a:r>
              <a:rPr lang="en-US" dirty="0"/>
              <a:t>Group 6</a:t>
            </a:r>
          </a:p>
        </p:txBody>
      </p:sp>
      <p:sp>
        <p:nvSpPr>
          <p:cNvPr id="3" name="Subtitle 2"/>
          <p:cNvSpPr>
            <a:spLocks noGrp="1"/>
          </p:cNvSpPr>
          <p:nvPr>
            <p:ph type="subTitle" idx="1"/>
          </p:nvPr>
        </p:nvSpPr>
        <p:spPr>
          <a:xfrm>
            <a:off x="2589213" y="3068515"/>
            <a:ext cx="8915399" cy="2835147"/>
          </a:xfrm>
        </p:spPr>
        <p:txBody>
          <a:bodyPr>
            <a:normAutofit/>
          </a:bodyPr>
          <a:lstStyle/>
          <a:p>
            <a:pPr marL="342900" indent="-342900">
              <a:buFont typeface="Wingdings" panose="05000000000000000000" pitchFamily="2" charset="2"/>
              <a:buChar char="ü"/>
            </a:pPr>
            <a:r>
              <a:rPr lang="en-US" b="1" dirty="0" smtClean="0">
                <a:solidFill>
                  <a:schemeClr val="accent2">
                    <a:lumMod val="75000"/>
                  </a:schemeClr>
                </a:solidFill>
              </a:rPr>
              <a:t>Iracyadukunda Angelique</a:t>
            </a:r>
          </a:p>
          <a:p>
            <a:pPr marL="342900" indent="-342900">
              <a:buFont typeface="Wingdings" panose="05000000000000000000" pitchFamily="2" charset="2"/>
              <a:buChar char="ü"/>
            </a:pPr>
            <a:r>
              <a:rPr lang="en-US" b="1" dirty="0" smtClean="0">
                <a:solidFill>
                  <a:schemeClr val="accent2">
                    <a:lumMod val="75000"/>
                  </a:schemeClr>
                </a:solidFill>
              </a:rPr>
              <a:t>Uwacu zawadi</a:t>
            </a:r>
          </a:p>
          <a:p>
            <a:pPr marL="342900" indent="-342900">
              <a:buFont typeface="Wingdings" panose="05000000000000000000" pitchFamily="2" charset="2"/>
              <a:buChar char="ü"/>
            </a:pPr>
            <a:r>
              <a:rPr lang="en-US" b="1" dirty="0" smtClean="0">
                <a:solidFill>
                  <a:schemeClr val="accent2">
                    <a:lumMod val="75000"/>
                  </a:schemeClr>
                </a:solidFill>
              </a:rPr>
              <a:t>Ntwari  cyprien</a:t>
            </a:r>
          </a:p>
          <a:p>
            <a:pPr marL="342900" indent="-342900">
              <a:buFont typeface="Wingdings" panose="05000000000000000000" pitchFamily="2" charset="2"/>
              <a:buChar char="ü"/>
            </a:pPr>
            <a:r>
              <a:rPr lang="en-US" b="1" dirty="0" smtClean="0">
                <a:solidFill>
                  <a:schemeClr val="accent2">
                    <a:lumMod val="75000"/>
                  </a:schemeClr>
                </a:solidFill>
              </a:rPr>
              <a:t>Ntakirutima sabin</a:t>
            </a:r>
          </a:p>
          <a:p>
            <a:pPr marL="342900" indent="-342900">
              <a:buFont typeface="Wingdings" panose="05000000000000000000" pitchFamily="2" charset="2"/>
              <a:buChar char="ü"/>
            </a:pPr>
            <a:r>
              <a:rPr lang="en-US" b="1" dirty="0" smtClean="0">
                <a:solidFill>
                  <a:schemeClr val="accent2">
                    <a:lumMod val="75000"/>
                  </a:schemeClr>
                </a:solidFill>
              </a:rPr>
              <a:t>Musitafa ivan</a:t>
            </a:r>
          </a:p>
          <a:p>
            <a:pPr marL="342900" indent="-342900">
              <a:buFont typeface="Wingdings" panose="05000000000000000000" pitchFamily="2" charset="2"/>
              <a:buChar char="ü"/>
            </a:pPr>
            <a:r>
              <a:rPr lang="en-US" b="1" dirty="0" smtClean="0">
                <a:solidFill>
                  <a:schemeClr val="accent2">
                    <a:lumMod val="75000"/>
                  </a:schemeClr>
                </a:solidFill>
              </a:rPr>
              <a:t>Sugira pacifique</a:t>
            </a:r>
          </a:p>
          <a:p>
            <a:endParaRPr lang="en-US" dirty="0"/>
          </a:p>
        </p:txBody>
      </p:sp>
    </p:spTree>
    <p:extLst>
      <p:ext uri="{BB962C8B-B14F-4D97-AF65-F5344CB8AC3E}">
        <p14:creationId xmlns:p14="http://schemas.microsoft.com/office/powerpoint/2010/main" val="399379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a:t>
            </a:r>
            <a:endParaRPr lang="en-US" b="1" dirty="0"/>
          </a:p>
        </p:txBody>
      </p:sp>
      <p:sp>
        <p:nvSpPr>
          <p:cNvPr id="3" name="Content Placeholder 2"/>
          <p:cNvSpPr>
            <a:spLocks noGrp="1"/>
          </p:cNvSpPr>
          <p:nvPr>
            <p:ph idx="1"/>
          </p:nvPr>
        </p:nvSpPr>
        <p:spPr/>
        <p:txBody>
          <a:bodyPr/>
          <a:lstStyle/>
          <a:p>
            <a:pPr marL="0" indent="0">
              <a:buNone/>
            </a:pPr>
            <a:r>
              <a:rPr lang="en-US" b="1" dirty="0"/>
              <a:t>c. Arrays:</a:t>
            </a:r>
          </a:p>
          <a:p>
            <a:pPr marL="0" indent="0">
              <a:buNone/>
            </a:pPr>
            <a:r>
              <a:rPr lang="en-US" dirty="0"/>
              <a:t>Arrays allow multiple values of the same data type to be grouped </a:t>
            </a:r>
            <a:r>
              <a:rPr lang="en-US" dirty="0" smtClean="0"/>
              <a:t>together</a:t>
            </a:r>
            <a:endParaRPr lang="en-US" dirty="0"/>
          </a:p>
          <a:p>
            <a:pPr marL="0" indent="0">
              <a:buNone/>
            </a:pPr>
            <a:r>
              <a:rPr lang="en-US" dirty="0"/>
              <a:t>Example:</a:t>
            </a:r>
          </a:p>
          <a:p>
            <a:pPr marL="0" indent="0">
              <a:buNone/>
            </a:pPr>
            <a:endParaRPr lang="en-US" dirty="0"/>
          </a:p>
          <a:p>
            <a:pPr marL="0" indent="0">
              <a:buNone/>
            </a:pPr>
            <a:r>
              <a:rPr lang="en-US" dirty="0"/>
              <a:t>List of integers: numbers = [1, 2, 3, 4, 5]</a:t>
            </a:r>
          </a:p>
          <a:p>
            <a:pPr marL="0" indent="0">
              <a:buNone/>
            </a:pPr>
            <a:r>
              <a:rPr lang="en-US" dirty="0"/>
              <a:t>List of strings: colors = ["red", "green", "blue"]</a:t>
            </a:r>
          </a:p>
        </p:txBody>
      </p:sp>
    </p:spTree>
    <p:extLst>
      <p:ext uri="{BB962C8B-B14F-4D97-AF65-F5344CB8AC3E}">
        <p14:creationId xmlns:p14="http://schemas.microsoft.com/office/powerpoint/2010/main" val="228088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a:t>
            </a:r>
            <a:endParaRPr lang="en-US" b="1" dirty="0"/>
          </a:p>
        </p:txBody>
      </p:sp>
      <p:sp>
        <p:nvSpPr>
          <p:cNvPr id="3" name="Content Placeholder 2"/>
          <p:cNvSpPr>
            <a:spLocks noGrp="1"/>
          </p:cNvSpPr>
          <p:nvPr>
            <p:ph idx="1"/>
          </p:nvPr>
        </p:nvSpPr>
        <p:spPr/>
        <p:txBody>
          <a:bodyPr/>
          <a:lstStyle/>
          <a:p>
            <a:pPr marL="0" indent="0">
              <a:buNone/>
            </a:pPr>
            <a:r>
              <a:rPr lang="en-US" dirty="0"/>
              <a:t>d. </a:t>
            </a:r>
            <a:r>
              <a:rPr lang="en-US" b="1" dirty="0"/>
              <a:t>Objects:</a:t>
            </a:r>
          </a:p>
          <a:p>
            <a:pPr marL="0" indent="0">
              <a:buNone/>
            </a:pPr>
            <a:r>
              <a:rPr lang="en-US" dirty="0"/>
              <a:t>Objects are collections of key-value pairs, where each key is a string and each value can be of any data type, including other objects.</a:t>
            </a:r>
          </a:p>
          <a:p>
            <a:pPr marL="0" indent="0">
              <a:buNone/>
            </a:pPr>
            <a:endParaRPr lang="en-US" dirty="0"/>
          </a:p>
          <a:p>
            <a:pPr marL="0" indent="0">
              <a:buNone/>
            </a:pPr>
            <a:r>
              <a:rPr lang="en-US" dirty="0"/>
              <a:t>Example:</a:t>
            </a:r>
          </a:p>
          <a:p>
            <a:pPr marL="0" indent="0">
              <a:buNone/>
            </a:pPr>
            <a:endParaRPr lang="en-US" dirty="0"/>
          </a:p>
          <a:p>
            <a:pPr marL="0" indent="0">
              <a:buNone/>
            </a:pPr>
            <a:r>
              <a:rPr lang="en-US" dirty="0"/>
              <a:t>Object representing a person: person = {"name": "Alice", "age": 25, "</a:t>
            </a:r>
            <a:r>
              <a:rPr lang="en-US" dirty="0" err="1"/>
              <a:t>is_student</a:t>
            </a:r>
            <a:r>
              <a:rPr lang="en-US" dirty="0"/>
              <a:t>": true}</a:t>
            </a:r>
          </a:p>
        </p:txBody>
      </p:sp>
    </p:spTree>
    <p:extLst>
      <p:ext uri="{BB962C8B-B14F-4D97-AF65-F5344CB8AC3E}">
        <p14:creationId xmlns:p14="http://schemas.microsoft.com/office/powerpoint/2010/main" val="84010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108" y="624110"/>
            <a:ext cx="8884504" cy="686216"/>
          </a:xfrm>
        </p:spPr>
        <p:txBody>
          <a:bodyPr/>
          <a:lstStyle/>
          <a:p>
            <a:r>
              <a:rPr lang="en-US" b="1" dirty="0"/>
              <a:t>Output Variables and Data Formats </a:t>
            </a:r>
          </a:p>
        </p:txBody>
      </p:sp>
      <p:sp>
        <p:nvSpPr>
          <p:cNvPr id="3" name="Content Placeholder 2"/>
          <p:cNvSpPr>
            <a:spLocks noGrp="1"/>
          </p:cNvSpPr>
          <p:nvPr>
            <p:ph idx="1"/>
          </p:nvPr>
        </p:nvSpPr>
        <p:spPr/>
        <p:txBody>
          <a:bodyPr/>
          <a:lstStyle/>
          <a:p>
            <a:pPr marL="0" indent="0">
              <a:buNone/>
            </a:pPr>
            <a:r>
              <a:rPr lang="en-US" sz="2800" dirty="0"/>
              <a:t>JSON (JavaScript Object Notation) and XML </a:t>
            </a:r>
            <a:r>
              <a:rPr lang="en-US" sz="2800" dirty="0" smtClean="0"/>
              <a:t>(extensible </a:t>
            </a:r>
            <a:r>
              <a:rPr lang="en-US" sz="2800" dirty="0"/>
              <a:t>Markup Language) are the two most common data formats for representing output in API development. They serve to return data to clients in response to requests, with each format having its structure and syntax.</a:t>
            </a:r>
          </a:p>
          <a:p>
            <a:pPr marL="0" indent="0">
              <a:buNone/>
            </a:pPr>
            <a:endParaRPr lang="en-US" dirty="0"/>
          </a:p>
        </p:txBody>
      </p:sp>
    </p:spTree>
    <p:extLst>
      <p:ext uri="{BB962C8B-B14F-4D97-AF65-F5344CB8AC3E}">
        <p14:creationId xmlns:p14="http://schemas.microsoft.com/office/powerpoint/2010/main" val="292759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Output Variables in API </a:t>
            </a:r>
            <a:r>
              <a:rPr lang="en-US" b="1" dirty="0" smtClean="0"/>
              <a:t>Development</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dirty="0"/>
              <a:t>Output variables play a crucial role in API development as they enable the API to provide feedback or deliver requested data to clients. They serve as the means by which clients receive the results of their requests, allowing them to process the information and take appropriate actions.</a:t>
            </a:r>
          </a:p>
        </p:txBody>
      </p:sp>
    </p:spTree>
    <p:extLst>
      <p:ext uri="{BB962C8B-B14F-4D97-AF65-F5344CB8AC3E}">
        <p14:creationId xmlns:p14="http://schemas.microsoft.com/office/powerpoint/2010/main" val="395170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 and XML as Common Formats for API Responses</a:t>
            </a:r>
          </a:p>
        </p:txBody>
      </p:sp>
      <p:sp>
        <p:nvSpPr>
          <p:cNvPr id="3" name="Content Placeholder 2"/>
          <p:cNvSpPr>
            <a:spLocks noGrp="1"/>
          </p:cNvSpPr>
          <p:nvPr>
            <p:ph idx="1"/>
          </p:nvPr>
        </p:nvSpPr>
        <p:spPr/>
        <p:txBody>
          <a:bodyPr/>
          <a:lstStyle/>
          <a:p>
            <a:pPr marL="0" indent="0">
              <a:buNone/>
            </a:pPr>
            <a:r>
              <a:rPr lang="en-US" b="1" dirty="0" smtClean="0"/>
              <a:t>                   JSON </a:t>
            </a:r>
            <a:r>
              <a:rPr lang="en-US" b="1" dirty="0"/>
              <a:t>(JavaScript Object Notation):</a:t>
            </a:r>
          </a:p>
          <a:p>
            <a:r>
              <a:rPr lang="en-US" dirty="0"/>
              <a:t>JSON is a lightweight, text-based data interchange format.</a:t>
            </a:r>
          </a:p>
          <a:p>
            <a:r>
              <a:rPr lang="en-US" dirty="0"/>
              <a:t>It uses a hierarchical structure of key-value pairs, making it easy for both humans and machines to read and write.</a:t>
            </a:r>
          </a:p>
          <a:p>
            <a:r>
              <a:rPr lang="en-US" dirty="0"/>
              <a:t>JSON is commonly used in web development and API communication due to its simplicity and ease of use.</a:t>
            </a:r>
          </a:p>
          <a:p>
            <a:pPr marL="0" indent="0">
              <a:buNone/>
            </a:pPr>
            <a:endParaRPr lang="en-US" dirty="0"/>
          </a:p>
        </p:txBody>
      </p:sp>
    </p:spTree>
    <p:extLst>
      <p:ext uri="{BB962C8B-B14F-4D97-AF65-F5344CB8AC3E}">
        <p14:creationId xmlns:p14="http://schemas.microsoft.com/office/powerpoint/2010/main" val="104553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Example JSON </a:t>
            </a:r>
            <a:r>
              <a:rPr lang="en-US" dirty="0" smtClean="0"/>
              <a:t>response</a:t>
            </a:r>
            <a:endParaRPr lang="en-US" dirty="0"/>
          </a:p>
          <a:p>
            <a:pPr marL="0" indent="0">
              <a:buNone/>
            </a:pPr>
            <a:endParaRPr lang="en-US" dirty="0" smtClean="0"/>
          </a:p>
          <a:p>
            <a:pPr marL="0" indent="0">
              <a:buNone/>
            </a:pPr>
            <a:r>
              <a:rPr lang="en-US" dirty="0"/>
              <a:t>{</a:t>
            </a:r>
          </a:p>
          <a:p>
            <a:pPr marL="0" indent="0">
              <a:buNone/>
            </a:pPr>
            <a:r>
              <a:rPr lang="en-US" dirty="0"/>
              <a:t>  "name": "John Doe",</a:t>
            </a:r>
          </a:p>
          <a:p>
            <a:pPr marL="0" indent="0">
              <a:buNone/>
            </a:pPr>
            <a:r>
              <a:rPr lang="en-US" dirty="0"/>
              <a:t>  "age": 30,</a:t>
            </a:r>
          </a:p>
          <a:p>
            <a:pPr marL="0" indent="0">
              <a:buNone/>
            </a:pPr>
            <a:r>
              <a:rPr lang="en-US" dirty="0"/>
              <a:t>  "</a:t>
            </a:r>
            <a:r>
              <a:rPr lang="en-US" dirty="0" err="1"/>
              <a:t>is_student</a:t>
            </a:r>
            <a:r>
              <a:rPr lang="en-US" dirty="0"/>
              <a:t>": false,</a:t>
            </a:r>
          </a:p>
          <a:p>
            <a:pPr marL="0" indent="0">
              <a:buNone/>
            </a:pPr>
            <a:r>
              <a:rPr lang="en-US" dirty="0"/>
              <a:t>  "address": {</a:t>
            </a:r>
          </a:p>
          <a:p>
            <a:pPr marL="0" indent="0">
              <a:buNone/>
            </a:pPr>
            <a:r>
              <a:rPr lang="en-US" dirty="0"/>
              <a:t>    "city": "New York",</a:t>
            </a:r>
          </a:p>
          <a:p>
            <a:pPr marL="0" indent="0">
              <a:buNone/>
            </a:pPr>
            <a:r>
              <a:rPr lang="en-US" dirty="0"/>
              <a:t>    "</a:t>
            </a:r>
            <a:r>
              <a:rPr lang="en-US" dirty="0" err="1"/>
              <a:t>zipcode</a:t>
            </a:r>
            <a:r>
              <a:rPr lang="en-US" dirty="0"/>
              <a:t>": "10001"</a:t>
            </a:r>
          </a:p>
          <a:p>
            <a:pPr marL="0" indent="0">
              <a:buNone/>
            </a:pPr>
            <a:r>
              <a:rPr lang="en-US" dirty="0"/>
              <a:t>  }</a:t>
            </a:r>
          </a:p>
          <a:p>
            <a:pPr marL="0" indent="0">
              <a:buNone/>
            </a:pPr>
            <a:r>
              <a:rPr lang="en-US" dirty="0"/>
              <a:t>}</a:t>
            </a:r>
          </a:p>
          <a:p>
            <a:pPr marL="0" indent="0">
              <a:buNone/>
            </a:pPr>
            <a:endParaRPr lang="en-US" dirty="0" smtClean="0"/>
          </a:p>
        </p:txBody>
      </p:sp>
    </p:spTree>
    <p:extLst>
      <p:ext uri="{BB962C8B-B14F-4D97-AF65-F5344CB8AC3E}">
        <p14:creationId xmlns:p14="http://schemas.microsoft.com/office/powerpoint/2010/main" val="343802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XML </a:t>
            </a:r>
            <a:r>
              <a:rPr lang="en-US" b="1" dirty="0" smtClean="0"/>
              <a:t>(</a:t>
            </a:r>
            <a:r>
              <a:rPr lang="en-US" b="1" dirty="0" err="1" smtClean="0"/>
              <a:t>eXtensible</a:t>
            </a:r>
            <a:r>
              <a:rPr lang="en-US" b="1" dirty="0" smtClean="0"/>
              <a:t> </a:t>
            </a:r>
            <a:r>
              <a:rPr lang="en-US" b="1" dirty="0"/>
              <a:t>Markup Language)</a:t>
            </a:r>
          </a:p>
        </p:txBody>
      </p:sp>
      <p:sp>
        <p:nvSpPr>
          <p:cNvPr id="3" name="Content Placeholder 2"/>
          <p:cNvSpPr>
            <a:spLocks noGrp="1"/>
          </p:cNvSpPr>
          <p:nvPr>
            <p:ph idx="1"/>
          </p:nvPr>
        </p:nvSpPr>
        <p:spPr/>
        <p:txBody>
          <a:bodyPr/>
          <a:lstStyle/>
          <a:p>
            <a:r>
              <a:rPr lang="en-US" dirty="0"/>
              <a:t>XML is a markup language that uses tags to define the structure of data.</a:t>
            </a:r>
          </a:p>
          <a:p>
            <a:r>
              <a:rPr lang="en-US" dirty="0"/>
              <a:t>It is more verbose compared to JSON but offers greater flexibility and support for complex data structures.</a:t>
            </a:r>
          </a:p>
          <a:p>
            <a:r>
              <a:rPr lang="en-US" dirty="0"/>
              <a:t>XML is widely used in various industries and applications for data exchange and document encoding.</a:t>
            </a:r>
          </a:p>
          <a:p>
            <a:pPr marL="0" indent="0">
              <a:buNone/>
            </a:pPr>
            <a:endParaRPr lang="en-US" dirty="0"/>
          </a:p>
        </p:txBody>
      </p:sp>
    </p:spTree>
    <p:extLst>
      <p:ext uri="{BB962C8B-B14F-4D97-AF65-F5344CB8AC3E}">
        <p14:creationId xmlns:p14="http://schemas.microsoft.com/office/powerpoint/2010/main" val="369847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Example XML </a:t>
            </a:r>
            <a:r>
              <a:rPr lang="en-US" dirty="0" smtClean="0"/>
              <a:t>response</a:t>
            </a:r>
            <a:endParaRPr lang="en-US" dirty="0"/>
          </a:p>
          <a:p>
            <a:pPr marL="0" indent="0">
              <a:buNone/>
            </a:pPr>
            <a:r>
              <a:rPr lang="en-US" dirty="0"/>
              <a:t>&lt;person&gt;</a:t>
            </a:r>
          </a:p>
          <a:p>
            <a:pPr marL="0" indent="0">
              <a:buNone/>
            </a:pPr>
            <a:r>
              <a:rPr lang="en-US" dirty="0"/>
              <a:t>  &lt;name&gt;John Doe&lt;/name&gt;</a:t>
            </a:r>
          </a:p>
          <a:p>
            <a:pPr marL="0" indent="0">
              <a:buNone/>
            </a:pPr>
            <a:r>
              <a:rPr lang="en-US" dirty="0"/>
              <a:t>  &lt;age&gt;30&lt;/age&gt;</a:t>
            </a:r>
          </a:p>
          <a:p>
            <a:pPr marL="0" indent="0">
              <a:buNone/>
            </a:pPr>
            <a:r>
              <a:rPr lang="en-US" dirty="0"/>
              <a:t>  &lt;</a:t>
            </a:r>
            <a:r>
              <a:rPr lang="en-US" dirty="0" err="1"/>
              <a:t>is_student</a:t>
            </a:r>
            <a:r>
              <a:rPr lang="en-US" dirty="0"/>
              <a:t>&gt;false&lt;/</a:t>
            </a:r>
            <a:r>
              <a:rPr lang="en-US" dirty="0" err="1"/>
              <a:t>is_student</a:t>
            </a:r>
            <a:r>
              <a:rPr lang="en-US" dirty="0"/>
              <a:t>&gt;</a:t>
            </a:r>
          </a:p>
          <a:p>
            <a:pPr marL="0" indent="0">
              <a:buNone/>
            </a:pPr>
            <a:r>
              <a:rPr lang="en-US" dirty="0"/>
              <a:t>  &lt;address&gt;</a:t>
            </a:r>
          </a:p>
          <a:p>
            <a:pPr marL="0" indent="0">
              <a:buNone/>
            </a:pPr>
            <a:r>
              <a:rPr lang="en-US" dirty="0"/>
              <a:t>    &lt;city&gt;New York&lt;/city&gt;</a:t>
            </a:r>
          </a:p>
          <a:p>
            <a:pPr marL="0" indent="0">
              <a:buNone/>
            </a:pPr>
            <a:r>
              <a:rPr lang="en-US" dirty="0"/>
              <a:t>    &lt;</a:t>
            </a:r>
            <a:r>
              <a:rPr lang="en-US" dirty="0" err="1"/>
              <a:t>zipcode</a:t>
            </a:r>
            <a:r>
              <a:rPr lang="en-US" dirty="0"/>
              <a:t>&gt;10001&lt;/</a:t>
            </a:r>
            <a:r>
              <a:rPr lang="en-US" dirty="0" err="1"/>
              <a:t>zipcode</a:t>
            </a:r>
            <a:r>
              <a:rPr lang="en-US" dirty="0"/>
              <a:t>&gt;</a:t>
            </a:r>
          </a:p>
          <a:p>
            <a:pPr marL="0" indent="0">
              <a:buNone/>
            </a:pPr>
            <a:r>
              <a:rPr lang="en-US" dirty="0"/>
              <a:t>  &lt;/address&gt;</a:t>
            </a:r>
          </a:p>
          <a:p>
            <a:pPr marL="0" indent="0">
              <a:buNone/>
            </a:pPr>
            <a:r>
              <a:rPr lang="en-US" dirty="0"/>
              <a:t>&lt;/person&gt;</a:t>
            </a:r>
          </a:p>
          <a:p>
            <a:pPr marL="0" indent="0">
              <a:buNone/>
            </a:pPr>
            <a:endParaRPr lang="en-US" dirty="0"/>
          </a:p>
        </p:txBody>
      </p:sp>
    </p:spTree>
    <p:extLst>
      <p:ext uri="{BB962C8B-B14F-4D97-AF65-F5344CB8AC3E}">
        <p14:creationId xmlns:p14="http://schemas.microsoft.com/office/powerpoint/2010/main" val="3907415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Factors Influencing the Choice Between JSON and </a:t>
            </a:r>
            <a:r>
              <a:rPr lang="en-US" b="1" dirty="0" smtClean="0"/>
              <a:t>XML</a:t>
            </a:r>
            <a:endParaRPr lang="en-US" b="1" dirty="0"/>
          </a:p>
        </p:txBody>
      </p:sp>
      <p:sp>
        <p:nvSpPr>
          <p:cNvPr id="3" name="Content Placeholder 2"/>
          <p:cNvSpPr>
            <a:spLocks noGrp="1"/>
          </p:cNvSpPr>
          <p:nvPr>
            <p:ph idx="1"/>
          </p:nvPr>
        </p:nvSpPr>
        <p:spPr>
          <a:xfrm>
            <a:off x="2589212" y="2031023"/>
            <a:ext cx="8915400" cy="3880199"/>
          </a:xfrm>
        </p:spPr>
        <p:txBody>
          <a:bodyPr>
            <a:normAutofit fontScale="92500" lnSpcReduction="20000"/>
          </a:bodyPr>
          <a:lstStyle/>
          <a:p>
            <a:pPr marL="0" indent="0">
              <a:buNone/>
            </a:pPr>
            <a:r>
              <a:rPr lang="en-US" smtClean="0"/>
              <a:t>                           </a:t>
            </a:r>
            <a:r>
              <a:rPr lang="en-US" b="1" dirty="0" smtClean="0"/>
              <a:t>The </a:t>
            </a:r>
            <a:r>
              <a:rPr lang="en-US" b="1" dirty="0"/>
              <a:t>choice between JSON and XML for representing </a:t>
            </a:r>
            <a:r>
              <a:rPr lang="en-US" b="1" dirty="0" smtClean="0"/>
              <a:t>data</a:t>
            </a:r>
          </a:p>
          <a:p>
            <a:pPr marL="0" indent="0">
              <a:buNone/>
            </a:pPr>
            <a:r>
              <a:rPr lang="en-US" b="1" dirty="0" smtClean="0"/>
              <a:t>                          </a:t>
            </a:r>
            <a:r>
              <a:rPr lang="en-US" b="1" dirty="0"/>
              <a:t>in API </a:t>
            </a:r>
            <a:r>
              <a:rPr lang="en-US" b="1" dirty="0" smtClean="0"/>
              <a:t>responses  depends </a:t>
            </a:r>
            <a:r>
              <a:rPr lang="en-US" b="1" dirty="0"/>
              <a:t>on various factors such </a:t>
            </a:r>
            <a:r>
              <a:rPr lang="en-US" b="1" dirty="0" smtClean="0"/>
              <a:t>as</a:t>
            </a:r>
          </a:p>
          <a:p>
            <a:endParaRPr lang="en-US" dirty="0"/>
          </a:p>
          <a:p>
            <a:r>
              <a:rPr lang="en-US" dirty="0" smtClean="0"/>
              <a:t>Data </a:t>
            </a:r>
            <a:r>
              <a:rPr lang="en-US" dirty="0"/>
              <a:t>Structure: JSON is well-suited for representing hierarchical data structures, while XML provides more flexibility for complex data models</a:t>
            </a:r>
            <a:r>
              <a:rPr lang="en-US" dirty="0" smtClean="0"/>
              <a:t>.</a:t>
            </a:r>
            <a:endParaRPr lang="en-US" dirty="0"/>
          </a:p>
          <a:p>
            <a:r>
              <a:rPr lang="en-US" dirty="0"/>
              <a:t>Readability: JSON is generally more human-readable and compact compared to XML</a:t>
            </a:r>
            <a:r>
              <a:rPr lang="en-US" dirty="0" smtClean="0"/>
              <a:t>.</a:t>
            </a:r>
          </a:p>
          <a:p>
            <a:pPr marL="0" indent="0">
              <a:buNone/>
            </a:pPr>
            <a:endParaRPr lang="en-US" dirty="0"/>
          </a:p>
          <a:p>
            <a:r>
              <a:rPr lang="en-US" dirty="0"/>
              <a:t>Parsing and Processing: JSON is easier and faster to parse and process compared to XML, especially in web-based environments</a:t>
            </a:r>
            <a:r>
              <a:rPr lang="en-US" dirty="0" smtClean="0"/>
              <a:t>.</a:t>
            </a:r>
          </a:p>
          <a:p>
            <a:pPr marL="0" indent="0">
              <a:buNone/>
            </a:pPr>
            <a:endParaRPr lang="en-US" dirty="0"/>
          </a:p>
          <a:p>
            <a:r>
              <a:rPr lang="en-US" dirty="0"/>
              <a:t>Legacy Systems: XML may be preferred in scenarios where legacy systems or standards mandate its usage.</a:t>
            </a:r>
          </a:p>
        </p:txBody>
      </p:sp>
    </p:spTree>
    <p:extLst>
      <p:ext uri="{BB962C8B-B14F-4D97-AF65-F5344CB8AC3E}">
        <p14:creationId xmlns:p14="http://schemas.microsoft.com/office/powerpoint/2010/main" val="297903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542" y="1053447"/>
            <a:ext cx="8915399" cy="709366"/>
          </a:xfrm>
        </p:spPr>
        <p:txBody>
          <a:bodyPr>
            <a:normAutofit fontScale="90000"/>
          </a:bodyPr>
          <a:lstStyle/>
          <a:p>
            <a:r>
              <a:rPr lang="en-US" b="1" dirty="0" smtClean="0"/>
              <a:t>Introduction </a:t>
            </a:r>
            <a:r>
              <a:rPr lang="en-US" b="1" dirty="0"/>
              <a:t>to APIs</a:t>
            </a:r>
          </a:p>
        </p:txBody>
      </p:sp>
      <p:sp>
        <p:nvSpPr>
          <p:cNvPr id="3" name="Subtitle 2"/>
          <p:cNvSpPr>
            <a:spLocks noGrp="1"/>
          </p:cNvSpPr>
          <p:nvPr>
            <p:ph type="subTitle" idx="1"/>
          </p:nvPr>
        </p:nvSpPr>
        <p:spPr>
          <a:xfrm>
            <a:off x="2353542" y="2705494"/>
            <a:ext cx="8915399" cy="2837468"/>
          </a:xfrm>
        </p:spPr>
        <p:txBody>
          <a:bodyPr>
            <a:normAutofit/>
          </a:bodyPr>
          <a:lstStyle/>
          <a:p>
            <a:r>
              <a:rPr lang="en-US" sz="2400" dirty="0"/>
              <a:t>APIs, or Application Programming Interfaces, are concepts and tools that enable integration, automation, and collaboration between diverse systems and platforms in modern software development. They serve as contracts between the API and its users, defining methods, parameters, data types, and protocols for communication between clients and servers.</a:t>
            </a:r>
          </a:p>
        </p:txBody>
      </p:sp>
    </p:spTree>
    <p:extLst>
      <p:ext uri="{BB962C8B-B14F-4D97-AF65-F5344CB8AC3E}">
        <p14:creationId xmlns:p14="http://schemas.microsoft.com/office/powerpoint/2010/main" val="260246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dirty="0" smtClean="0"/>
              <a:t>acts </a:t>
            </a:r>
            <a:r>
              <a:rPr lang="en-US" dirty="0"/>
              <a:t>as a bridge between different software applications, allowing them to communicate and interact with each other. It defines a set of rules, protocols, and tools that enable developers to access the functionality or data of another application or service</a:t>
            </a:r>
            <a:r>
              <a:rPr lang="en-US" dirty="0" smtClean="0"/>
              <a:t>.</a:t>
            </a:r>
          </a:p>
          <a:p>
            <a:pPr marL="0" indent="0">
              <a:buNone/>
            </a:pPr>
            <a:endParaRPr lang="en-US" dirty="0"/>
          </a:p>
          <a:p>
            <a:pPr marL="0" indent="0">
              <a:buNone/>
            </a:pPr>
            <a:r>
              <a:rPr lang="en-US" dirty="0"/>
              <a:t>Example: Think of an API as a waiter in a restaurant. You (the client) give your order (request) to the waiter (API), who then communicates with the kitchen (the server) to bring you the food (response).</a:t>
            </a:r>
          </a:p>
        </p:txBody>
      </p:sp>
    </p:spTree>
    <p:extLst>
      <p:ext uri="{BB962C8B-B14F-4D97-AF65-F5344CB8AC3E}">
        <p14:creationId xmlns:p14="http://schemas.microsoft.com/office/powerpoint/2010/main" val="413469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APIs in modern software </a:t>
            </a:r>
            <a:r>
              <a:rPr lang="en-US" b="1" dirty="0" smtClean="0"/>
              <a:t>development</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APIs </a:t>
            </a:r>
            <a:r>
              <a:rPr lang="en-US" dirty="0"/>
              <a:t>play a crucial role in modern software </a:t>
            </a:r>
            <a:r>
              <a:rPr lang="en-US" dirty="0" smtClean="0"/>
              <a:t>development</a:t>
            </a:r>
          </a:p>
          <a:p>
            <a:pPr marL="0" indent="0">
              <a:buNone/>
            </a:pPr>
            <a:r>
              <a:rPr lang="en-US" dirty="0" smtClean="0"/>
              <a:t>                              </a:t>
            </a:r>
            <a:r>
              <a:rPr lang="en-US" dirty="0"/>
              <a:t>for several </a:t>
            </a:r>
            <a:r>
              <a:rPr lang="en-US" dirty="0" smtClean="0"/>
              <a:t>reasons</a:t>
            </a:r>
            <a:r>
              <a:rPr lang="en-US" dirty="0"/>
              <a:t>:</a:t>
            </a:r>
          </a:p>
          <a:p>
            <a:r>
              <a:rPr lang="en-US" b="1" dirty="0"/>
              <a:t>Integration</a:t>
            </a:r>
            <a:r>
              <a:rPr lang="en-US" dirty="0"/>
              <a:t>: They enable seamless integration between different systems, allowing them to work together harmoniously.</a:t>
            </a:r>
          </a:p>
          <a:p>
            <a:r>
              <a:rPr lang="en-US" b="1" dirty="0"/>
              <a:t>Automation</a:t>
            </a:r>
            <a:r>
              <a:rPr lang="en-US" dirty="0"/>
              <a:t>: APIs automate tasks by allowing software components to communicate and interact without human intervention.</a:t>
            </a:r>
          </a:p>
          <a:p>
            <a:r>
              <a:rPr lang="en-US" b="1" dirty="0"/>
              <a:t>Collaboration</a:t>
            </a:r>
            <a:r>
              <a:rPr lang="en-US" dirty="0"/>
              <a:t>: APIs facilitate collaboration between diverse systems and platforms by providing a standardized way for them to interact</a:t>
            </a:r>
            <a:r>
              <a:rPr lang="en-US" dirty="0" smtClean="0"/>
              <a:t>.</a:t>
            </a:r>
          </a:p>
          <a:p>
            <a:endParaRPr lang="en-US" dirty="0"/>
          </a:p>
          <a:p>
            <a:pPr marL="0" indent="0">
              <a:buNone/>
            </a:pPr>
            <a:r>
              <a:rPr lang="en-US" b="1" dirty="0"/>
              <a:t>Example</a:t>
            </a:r>
            <a:r>
              <a:rPr lang="en-US" dirty="0"/>
              <a:t>: Social media platforms like Facebook provide APIs that allow developers to integrate features like sharing posts or logging in with social media accounts into their own applications.</a:t>
            </a:r>
          </a:p>
        </p:txBody>
      </p:sp>
    </p:spTree>
    <p:extLst>
      <p:ext uri="{BB962C8B-B14F-4D97-AF65-F5344CB8AC3E}">
        <p14:creationId xmlns:p14="http://schemas.microsoft.com/office/powerpoint/2010/main" val="8314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635" y="737232"/>
            <a:ext cx="6277698" cy="705069"/>
          </a:xfrm>
        </p:spPr>
        <p:txBody>
          <a:bodyPr/>
          <a:lstStyle/>
          <a:p>
            <a:r>
              <a:rPr lang="en-US" b="1" dirty="0" smtClean="0"/>
              <a:t>                     API </a:t>
            </a:r>
            <a:r>
              <a:rPr lang="en-US" b="1" dirty="0"/>
              <a:t>Interfaces</a:t>
            </a:r>
          </a:p>
        </p:txBody>
      </p:sp>
      <p:sp>
        <p:nvSpPr>
          <p:cNvPr id="3" name="Content Placeholder 2"/>
          <p:cNvSpPr>
            <a:spLocks noGrp="1"/>
          </p:cNvSpPr>
          <p:nvPr>
            <p:ph idx="1"/>
          </p:nvPr>
        </p:nvSpPr>
        <p:spPr>
          <a:xfrm>
            <a:off x="2592925" y="2472965"/>
            <a:ext cx="8915400" cy="3883873"/>
          </a:xfrm>
        </p:spPr>
        <p:txBody>
          <a:bodyPr/>
          <a:lstStyle/>
          <a:p>
            <a:pPr marL="0" indent="0">
              <a:buNone/>
            </a:pPr>
            <a:r>
              <a:rPr lang="en-US" dirty="0"/>
              <a:t>API interfaces define communication between clients and servers by specifying the methods, parameters, data types, and protocols for interaction. They act as a contract between the API and its users, ensuring consistent and predictable communication</a:t>
            </a:r>
            <a:r>
              <a:rPr lang="en-US" dirty="0" smtClean="0"/>
              <a:t>.</a:t>
            </a:r>
          </a:p>
          <a:p>
            <a:pPr marL="0" indent="0">
              <a:buNone/>
            </a:pPr>
            <a:endParaRPr lang="en-US" dirty="0"/>
          </a:p>
          <a:p>
            <a:pPr marL="0" indent="0">
              <a:buNone/>
            </a:pPr>
            <a:r>
              <a:rPr lang="en-US" b="1" dirty="0"/>
              <a:t>Example</a:t>
            </a:r>
            <a:r>
              <a:rPr lang="en-US" dirty="0"/>
              <a:t>: Consider a weather API. The interface specifies that users can call methods like </a:t>
            </a:r>
            <a:r>
              <a:rPr lang="en-US" dirty="0" smtClean="0"/>
              <a:t>get Weather(location</a:t>
            </a:r>
            <a:r>
              <a:rPr lang="en-US" dirty="0"/>
              <a:t>) or </a:t>
            </a:r>
            <a:r>
              <a:rPr lang="en-US" dirty="0" smtClean="0"/>
              <a:t>get Forecast(location</a:t>
            </a:r>
            <a:r>
              <a:rPr lang="en-US" dirty="0"/>
              <a:t>) to retrieve weather data, passing in parameters such as the location (city or coordinates).</a:t>
            </a:r>
          </a:p>
          <a:p>
            <a:pPr marL="0" indent="0">
              <a:buNone/>
            </a:pPr>
            <a:endParaRPr lang="en-US" dirty="0" smtClean="0"/>
          </a:p>
          <a:p>
            <a:pPr marL="0" indent="0">
              <a:buNone/>
            </a:pPr>
            <a:endParaRPr lang="en-US" sz="2800" dirty="0"/>
          </a:p>
          <a:p>
            <a:endParaRPr lang="en-US" dirty="0"/>
          </a:p>
        </p:txBody>
      </p:sp>
    </p:spTree>
    <p:extLst>
      <p:ext uri="{BB962C8B-B14F-4D97-AF65-F5344CB8AC3E}">
        <p14:creationId xmlns:p14="http://schemas.microsoft.com/office/powerpoint/2010/main" val="161300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Concept of interface in </a:t>
            </a:r>
            <a:r>
              <a:rPr lang="en-US" b="1" dirty="0" smtClean="0"/>
              <a:t/>
            </a:r>
            <a:br>
              <a:rPr lang="en-US" b="1" dirty="0" smtClean="0"/>
            </a:br>
            <a:r>
              <a:rPr lang="en-US" b="1" dirty="0" smtClean="0"/>
              <a:t>               API development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API interfaces serve as a standardized way for clients (users) to communicate with the API. They abstract away the internal implementation details of the API, providing a clear and consistent set of methods and parameters for clients to use.</a:t>
            </a:r>
          </a:p>
          <a:p>
            <a:pPr marL="0" indent="0">
              <a:buNone/>
            </a:pPr>
            <a:endParaRPr lang="en-US" dirty="0"/>
          </a:p>
          <a:p>
            <a:pPr marL="0" indent="0">
              <a:buNone/>
            </a:pPr>
            <a:r>
              <a:rPr lang="en-US" b="1" dirty="0"/>
              <a:t>Example: </a:t>
            </a:r>
            <a:r>
              <a:rPr lang="en-US" dirty="0"/>
              <a:t>When using Google Maps API to embed maps into a website, developers interact with the API through its interface, calling methods like loadMap() or addMarker(location) to display maps and markers.</a:t>
            </a:r>
          </a:p>
        </p:txBody>
      </p:sp>
    </p:spTree>
    <p:extLst>
      <p:ext uri="{BB962C8B-B14F-4D97-AF65-F5344CB8AC3E}">
        <p14:creationId xmlns:p14="http://schemas.microsoft.com/office/powerpoint/2010/main" val="35676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56" y="558122"/>
            <a:ext cx="3685327" cy="554241"/>
          </a:xfrm>
        </p:spPr>
        <p:txBody>
          <a:bodyPr>
            <a:normAutofit fontScale="90000"/>
          </a:bodyPr>
          <a:lstStyle/>
          <a:p>
            <a:r>
              <a:rPr lang="en-US" b="1" dirty="0"/>
              <a:t>Input Variables</a:t>
            </a:r>
          </a:p>
        </p:txBody>
      </p:sp>
      <p:sp>
        <p:nvSpPr>
          <p:cNvPr id="3" name="Content Placeholder 2"/>
          <p:cNvSpPr>
            <a:spLocks noGrp="1"/>
          </p:cNvSpPr>
          <p:nvPr>
            <p:ph idx="1"/>
          </p:nvPr>
        </p:nvSpPr>
        <p:spPr/>
        <p:txBody>
          <a:bodyPr>
            <a:normAutofit/>
          </a:bodyPr>
          <a:lstStyle/>
          <a:p>
            <a:pPr marL="0" indent="0">
              <a:buNone/>
            </a:pPr>
            <a:r>
              <a:rPr lang="en-US" dirty="0"/>
              <a:t>In API development, input variables are parameters or data that clients can pass to the API when making requests for specific operations or information retrieval. These variables allow clients to customize the behavior of the API and obtain relevant results based on their needs</a:t>
            </a:r>
            <a:r>
              <a:rPr lang="en-US" dirty="0" smtClean="0"/>
              <a:t>.</a:t>
            </a:r>
          </a:p>
        </p:txBody>
      </p:sp>
    </p:spTree>
    <p:extLst>
      <p:ext uri="{BB962C8B-B14F-4D97-AF65-F5344CB8AC3E}">
        <p14:creationId xmlns:p14="http://schemas.microsoft.com/office/powerpoint/2010/main" val="268812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 and Structures of Input Variables:</a:t>
            </a:r>
          </a:p>
        </p:txBody>
      </p:sp>
      <p:sp>
        <p:nvSpPr>
          <p:cNvPr id="3" name="Content Placeholder 2"/>
          <p:cNvSpPr>
            <a:spLocks noGrp="1"/>
          </p:cNvSpPr>
          <p:nvPr>
            <p:ph idx="1"/>
          </p:nvPr>
        </p:nvSpPr>
        <p:spPr/>
        <p:txBody>
          <a:bodyPr/>
          <a:lstStyle/>
          <a:p>
            <a:pPr marL="0" indent="0">
              <a:buNone/>
            </a:pPr>
            <a:r>
              <a:rPr lang="en-US" b="1" dirty="0"/>
              <a:t>a. Scalars:</a:t>
            </a:r>
          </a:p>
          <a:p>
            <a:pPr marL="0" indent="0">
              <a:buNone/>
            </a:pPr>
            <a:r>
              <a:rPr lang="en-US" dirty="0"/>
              <a:t>Scalars are single values representing simple data types such as strings, numbers, or </a:t>
            </a:r>
            <a:r>
              <a:rPr lang="en-US" dirty="0" smtClean="0"/>
              <a:t>Booleans.</a:t>
            </a:r>
            <a:endParaRPr lang="en-US" dirty="0"/>
          </a:p>
          <a:p>
            <a:pPr marL="0" indent="0">
              <a:buNone/>
            </a:pPr>
            <a:endParaRPr lang="en-US" dirty="0"/>
          </a:p>
          <a:p>
            <a:pPr marL="0" indent="0">
              <a:buNone/>
            </a:pPr>
            <a:r>
              <a:rPr lang="en-US" dirty="0"/>
              <a:t>Example:</a:t>
            </a:r>
          </a:p>
          <a:p>
            <a:pPr marL="0" indent="0">
              <a:buNone/>
            </a:pPr>
            <a:endParaRPr lang="en-US" dirty="0"/>
          </a:p>
          <a:p>
            <a:pPr marL="0" indent="0">
              <a:buNone/>
            </a:pPr>
            <a:r>
              <a:rPr lang="en-US" dirty="0"/>
              <a:t>String: location = "New York"</a:t>
            </a:r>
          </a:p>
          <a:p>
            <a:pPr marL="0" indent="0">
              <a:buNone/>
            </a:pPr>
            <a:r>
              <a:rPr lang="en-US" dirty="0"/>
              <a:t>Number: year = 2024</a:t>
            </a:r>
          </a:p>
          <a:p>
            <a:pPr marL="0" indent="0">
              <a:buNone/>
            </a:pPr>
            <a:r>
              <a:rPr lang="en-US" dirty="0"/>
              <a:t>Boolean: </a:t>
            </a:r>
            <a:r>
              <a:rPr lang="en-US" dirty="0" err="1"/>
              <a:t>is_student</a:t>
            </a:r>
            <a:r>
              <a:rPr lang="en-US" dirty="0"/>
              <a:t> = true</a:t>
            </a:r>
          </a:p>
          <a:p>
            <a:pPr marL="0" indent="0">
              <a:buNone/>
            </a:pPr>
            <a:endParaRPr lang="en-US" dirty="0"/>
          </a:p>
        </p:txBody>
      </p:sp>
    </p:spTree>
    <p:extLst>
      <p:ext uri="{BB962C8B-B14F-4D97-AF65-F5344CB8AC3E}">
        <p14:creationId xmlns:p14="http://schemas.microsoft.com/office/powerpoint/2010/main" val="359421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                    con’t </a:t>
            </a:r>
            <a:endParaRPr lang="en-US" sz="4000" b="1" dirty="0"/>
          </a:p>
        </p:txBody>
      </p:sp>
      <p:sp>
        <p:nvSpPr>
          <p:cNvPr id="3" name="Content Placeholder 2"/>
          <p:cNvSpPr>
            <a:spLocks noGrp="1"/>
          </p:cNvSpPr>
          <p:nvPr>
            <p:ph idx="1"/>
          </p:nvPr>
        </p:nvSpPr>
        <p:spPr/>
        <p:txBody>
          <a:bodyPr/>
          <a:lstStyle/>
          <a:p>
            <a:pPr marL="0" indent="0">
              <a:buNone/>
            </a:pPr>
            <a:r>
              <a:rPr lang="en-US" b="1" dirty="0"/>
              <a:t>b. BLOBs (Binary Large Objects):</a:t>
            </a:r>
          </a:p>
          <a:p>
            <a:pPr marL="0" indent="0">
              <a:buNone/>
            </a:pPr>
            <a:r>
              <a:rPr lang="en-US" dirty="0"/>
              <a:t>BLOBs are used to store binary data, such as images, audio files, or documents.</a:t>
            </a:r>
          </a:p>
          <a:p>
            <a:pPr marL="0" indent="0">
              <a:buNone/>
            </a:pPr>
            <a:endParaRPr lang="en-US" dirty="0"/>
          </a:p>
          <a:p>
            <a:pPr marL="0" indent="0">
              <a:buNone/>
            </a:pPr>
            <a:r>
              <a:rPr lang="en-US" dirty="0"/>
              <a:t>Example</a:t>
            </a:r>
            <a:r>
              <a:rPr lang="en-US" dirty="0" smtClean="0"/>
              <a:t>:</a:t>
            </a:r>
            <a:endParaRPr lang="en-US" dirty="0"/>
          </a:p>
          <a:p>
            <a:pPr marL="0" indent="0">
              <a:buNone/>
            </a:pPr>
            <a:r>
              <a:rPr lang="en-US" dirty="0"/>
              <a:t>Image data: </a:t>
            </a:r>
            <a:r>
              <a:rPr lang="en-US" dirty="0" err="1"/>
              <a:t>image_blob</a:t>
            </a:r>
            <a:r>
              <a:rPr lang="en-US" dirty="0"/>
              <a:t> = &lt;</a:t>
            </a:r>
            <a:r>
              <a:rPr lang="en-US" dirty="0" err="1"/>
              <a:t>binary_data</a:t>
            </a:r>
            <a:r>
              <a:rPr lang="en-US" dirty="0"/>
              <a:t>&gt;</a:t>
            </a:r>
          </a:p>
          <a:p>
            <a:pPr marL="0" indent="0">
              <a:buNone/>
            </a:pPr>
            <a:r>
              <a:rPr lang="en-US" dirty="0"/>
              <a:t>c. Arrays:</a:t>
            </a:r>
          </a:p>
          <a:p>
            <a:pPr marL="0" indent="0">
              <a:buNone/>
            </a:pPr>
            <a:r>
              <a:rPr lang="en-US" dirty="0"/>
              <a:t>Arrays allow multiple values of the same data type to be grouped together.</a:t>
            </a:r>
          </a:p>
        </p:txBody>
      </p:sp>
    </p:spTree>
    <p:extLst>
      <p:ext uri="{BB962C8B-B14F-4D97-AF65-F5344CB8AC3E}">
        <p14:creationId xmlns:p14="http://schemas.microsoft.com/office/powerpoint/2010/main" val="7364184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121</TotalTime>
  <Words>1145</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Wisp</vt:lpstr>
      <vt:lpstr>Group 6</vt:lpstr>
      <vt:lpstr>Introduction to APIs</vt:lpstr>
      <vt:lpstr>                              Con’t</vt:lpstr>
      <vt:lpstr>Significance of APIs in modern software development</vt:lpstr>
      <vt:lpstr>                     API Interfaces</vt:lpstr>
      <vt:lpstr>           Concept of interface in                 API development </vt:lpstr>
      <vt:lpstr>Input Variables</vt:lpstr>
      <vt:lpstr>Data Types and Structures of Input Variables:</vt:lpstr>
      <vt:lpstr>                    con’t </vt:lpstr>
      <vt:lpstr>    con’t</vt:lpstr>
      <vt:lpstr>                      Con’t</vt:lpstr>
      <vt:lpstr>Output Variables and Data Formats </vt:lpstr>
      <vt:lpstr>Importance of Output Variables in API Development</vt:lpstr>
      <vt:lpstr>JSON and XML as Common Formats for API Responses</vt:lpstr>
      <vt:lpstr>Con’t</vt:lpstr>
      <vt:lpstr>XML (eXtensible Markup Language)</vt:lpstr>
      <vt:lpstr>Con’t </vt:lpstr>
      <vt:lpstr> Factors Influencing the Choice Between JSON and XML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APIs</dc:title>
  <dc:creator>NTWARI</dc:creator>
  <cp:lastModifiedBy>user</cp:lastModifiedBy>
  <cp:revision>10</cp:revision>
  <dcterms:created xsi:type="dcterms:W3CDTF">2024-04-17T05:55:22Z</dcterms:created>
  <dcterms:modified xsi:type="dcterms:W3CDTF">2024-04-24T06:31:39Z</dcterms:modified>
</cp:coreProperties>
</file>