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3"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p:cViewPr varScale="1">
        <p:scale>
          <a:sx n="87" d="100"/>
          <a:sy n="87" d="100"/>
        </p:scale>
        <p:origin x="3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7/17/2024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7/17/2024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randomBar dir="vert"/>
  </p:transition>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1166272" y="819104"/>
            <a:ext cx="5590285" cy="1788245"/>
          </a:xfrm>
        </p:spPr>
        <p:txBody>
          <a:bodyPr/>
          <a:lstStyle/>
          <a:p>
            <a:r>
              <a:rPr lang="en-US" dirty="0" smtClean="0"/>
              <a:t>Blood link</a:t>
            </a:r>
            <a:endParaRPr lang="en-US" dirty="0"/>
          </a:p>
        </p:txBody>
      </p:sp>
      <p:sp>
        <p:nvSpPr>
          <p:cNvPr id="3" name="Subtitle 2"/>
          <p:cNvSpPr>
            <a:spLocks noGrp="1"/>
          </p:cNvSpPr>
          <p:nvPr>
            <p:ph type="subTitle" idx="1"/>
          </p:nvPr>
        </p:nvSpPr>
        <p:spPr>
          <a:xfrm rot="21420000">
            <a:off x="531168" y="3526320"/>
            <a:ext cx="6860492" cy="2845269"/>
          </a:xfrm>
        </p:spPr>
        <p:txBody>
          <a:bodyPr/>
          <a:lstStyle/>
          <a:p>
            <a:r>
              <a:rPr lang="en-US" dirty="0">
                <a:solidFill>
                  <a:schemeClr val="accent1"/>
                </a:solidFill>
              </a:rPr>
              <a:t>Connecting Blood Donors with </a:t>
            </a:r>
            <a:r>
              <a:rPr lang="en-US" dirty="0" smtClean="0">
                <a:solidFill>
                  <a:schemeClr val="accent1"/>
                </a:solidFill>
              </a:rPr>
              <a:t>Recipients</a:t>
            </a:r>
          </a:p>
          <a:p>
            <a:endParaRPr lang="en-US" dirty="0">
              <a:solidFill>
                <a:schemeClr val="accent1"/>
              </a:solidFill>
            </a:endParaRPr>
          </a:p>
          <a:p>
            <a:r>
              <a:rPr lang="en-US" dirty="0" err="1" smtClean="0">
                <a:solidFill>
                  <a:schemeClr val="bg1"/>
                </a:solidFill>
              </a:rPr>
              <a:t>Iracyadukunda</a:t>
            </a:r>
            <a:r>
              <a:rPr lang="en-US" dirty="0" smtClean="0">
                <a:solidFill>
                  <a:schemeClr val="bg1"/>
                </a:solidFill>
              </a:rPr>
              <a:t> </a:t>
            </a:r>
            <a:r>
              <a:rPr lang="en-US" dirty="0" err="1" smtClean="0">
                <a:solidFill>
                  <a:schemeClr val="bg1"/>
                </a:solidFill>
              </a:rPr>
              <a:t>angelique</a:t>
            </a:r>
            <a:endParaRPr lang="en-US" dirty="0">
              <a:solidFill>
                <a:schemeClr val="bg1"/>
              </a:solidFill>
            </a:endParaRPr>
          </a:p>
        </p:txBody>
      </p:sp>
    </p:spTree>
    <p:extLst>
      <p:ext uri="{BB962C8B-B14F-4D97-AF65-F5344CB8AC3E}">
        <p14:creationId xmlns:p14="http://schemas.microsoft.com/office/powerpoint/2010/main" val="34819533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
            <a:ext cx="6345302" cy="1524000"/>
          </a:xfrm>
        </p:spPr>
        <p:txBody>
          <a:bodyPr>
            <a:normAutofit/>
          </a:bodyPr>
          <a:lstStyle/>
          <a:p>
            <a:r>
              <a:rPr lang="en-US" b="1" dirty="0" smtClean="0"/>
              <a:t>Introduction</a:t>
            </a:r>
            <a:r>
              <a:rPr lang="en-US" b="1" dirty="0"/>
              <a:t/>
            </a:r>
            <a:br>
              <a:rPr lang="en-US" b="1" dirty="0"/>
            </a:br>
            <a:r>
              <a:rPr lang="en-US" b="1" dirty="0"/>
              <a:t>Background and </a:t>
            </a:r>
            <a:r>
              <a:rPr lang="en-US" b="1" dirty="0" smtClean="0"/>
              <a:t>Context</a:t>
            </a:r>
            <a:endParaRPr lang="en-US" dirty="0"/>
          </a:p>
        </p:txBody>
      </p:sp>
      <p:sp>
        <p:nvSpPr>
          <p:cNvPr id="4" name="Text Placeholder 3"/>
          <p:cNvSpPr>
            <a:spLocks noGrp="1"/>
          </p:cNvSpPr>
          <p:nvPr>
            <p:ph type="body" sz="half" idx="2"/>
          </p:nvPr>
        </p:nvSpPr>
        <p:spPr>
          <a:xfrm>
            <a:off x="685801" y="1798320"/>
            <a:ext cx="6345301" cy="3273213"/>
          </a:xfrm>
        </p:spPr>
        <p:txBody>
          <a:bodyPr>
            <a:noAutofit/>
          </a:bodyPr>
          <a:lstStyle/>
          <a:p>
            <a:r>
              <a:rPr lang="en-US" sz="1400" dirty="0">
                <a:latin typeface="Times New Roman" panose="02020603050405020304" pitchFamily="18" charset="0"/>
                <a:cs typeface="Times New Roman" panose="02020603050405020304" pitchFamily="18" charset="0"/>
              </a:rPr>
              <a:t>The BLOODLINK project aims to revolutionize the blood donation and transfusion process by addressing critical inefficiencies in current systems. This innovative platform seeks to enhance the speed and efficiency of matching blood donors with recipients during emergencies, ultimately saving lives. By leveraging modern technology and a centralized database, BLOODLINK aims to streamline the donation process, making it easier for volunteers to donate blood and ensuring that hospitals can quickly access crucial donor information.</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26348" r="26348"/>
          <a:stretch>
            <a:fillRect/>
          </a:stretch>
        </p:blipFill>
        <p:spPr>
          <a:xfrm>
            <a:off x="7482362" y="167640"/>
            <a:ext cx="4046698" cy="5425440"/>
          </a:xfrm>
        </p:spPr>
      </p:pic>
    </p:spTree>
    <p:extLst>
      <p:ext uri="{BB962C8B-B14F-4D97-AF65-F5344CB8AC3E}">
        <p14:creationId xmlns:p14="http://schemas.microsoft.com/office/powerpoint/2010/main" val="166493346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
            <a:ext cx="10396882" cy="1151965"/>
          </a:xfrm>
        </p:spPr>
        <p:txBody>
          <a:bodyPr/>
          <a:lstStyle/>
          <a:p>
            <a:r>
              <a:rPr lang="en-US" dirty="0" smtClean="0"/>
              <a:t>               Problem statement</a:t>
            </a:r>
            <a:endParaRPr lang="en-US" dirty="0"/>
          </a:p>
        </p:txBody>
      </p:sp>
      <p:sp>
        <p:nvSpPr>
          <p:cNvPr id="3" name="Content Placeholder 2"/>
          <p:cNvSpPr>
            <a:spLocks noGrp="1"/>
          </p:cNvSpPr>
          <p:nvPr>
            <p:ph sz="quarter" idx="13"/>
          </p:nvPr>
        </p:nvSpPr>
        <p:spPr>
          <a:xfrm>
            <a:off x="685800" y="1508760"/>
            <a:ext cx="10394707" cy="3865825"/>
          </a:xfrm>
        </p:spPr>
        <p:txBody>
          <a:bodyPr>
            <a:normAutofit fontScale="850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current blood donation and transfusion system faces significant challenges that can lead to life-threatening delays. When an emergency arises, hospitals often struggle to find matching blood donors quickly due to a lack of centralized donor information. This process is time-consuming and inefficient, as hospitals must manually search for compatible donors and verify their availability. Additionally, volunteers who are willing to donate blood face difficulties in navigating the donation process, resulting in missed opportunities to provide life-saving blood. These inefficiencies highlight the urgent need for a streamlined, real-time system that connects donors with recipients swiftly and effectively, ensuring timely access to critical blood supplies during emergencies.</a:t>
            </a:r>
          </a:p>
        </p:txBody>
      </p:sp>
    </p:spTree>
    <p:extLst>
      <p:ext uri="{BB962C8B-B14F-4D97-AF65-F5344CB8AC3E}">
        <p14:creationId xmlns:p14="http://schemas.microsoft.com/office/powerpoint/2010/main" val="224836281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p>
        </p:txBody>
      </p:sp>
      <p:sp>
        <p:nvSpPr>
          <p:cNvPr id="3" name="Content Placeholder 2"/>
          <p:cNvSpPr>
            <a:spLocks noGrp="1"/>
          </p:cNvSpPr>
          <p:nvPr>
            <p:ph sz="quarter" idx="13"/>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review of existing literature reveals the challenges and opportunities in blood donation management systems. Current systems often rely on outdated methods for donor recruitment and matching, leading to delays and inefficiencies in emergency situations. Technologies such as real-time databases and automated matching algorithms have shown promise in improving the efficiency and effectiveness of blood donation processes. Additionally, studies highlight the importance of user-friendly interfaces and robust data security measures in enhancing donor engagement and trust.</a:t>
            </a:r>
          </a:p>
          <a:p>
            <a:pPr marL="0" indent="0">
              <a:buNone/>
            </a:pPr>
            <a:endParaRPr lang="en-US" dirty="0"/>
          </a:p>
        </p:txBody>
      </p:sp>
    </p:spTree>
    <p:extLst>
      <p:ext uri="{BB962C8B-B14F-4D97-AF65-F5344CB8AC3E}">
        <p14:creationId xmlns:p14="http://schemas.microsoft.com/office/powerpoint/2010/main" val="55231791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6681"/>
            <a:ext cx="10396882" cy="1196340"/>
          </a:xfrm>
        </p:spPr>
        <p:txBody>
          <a:bodyPr/>
          <a:lstStyle/>
          <a:p>
            <a:r>
              <a:rPr lang="en-US" b="1" dirty="0"/>
              <a:t>Background</a:t>
            </a:r>
          </a:p>
        </p:txBody>
      </p:sp>
      <p:sp>
        <p:nvSpPr>
          <p:cNvPr id="3" name="Content Placeholder 2"/>
          <p:cNvSpPr>
            <a:spLocks noGrp="1"/>
          </p:cNvSpPr>
          <p:nvPr>
            <p:ph sz="quarter" idx="13"/>
          </p:nvPr>
        </p:nvSpPr>
        <p:spPr>
          <a:xfrm>
            <a:off x="685800" y="1203960"/>
            <a:ext cx="10394707" cy="4170625"/>
          </a:xfrm>
        </p:spPr>
        <p:txBody>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background of the BLOODLINK project stems from the critical need to improve the accessibility and efficiency of blood donation processes globally. With increasing demands and complexities in healthcare, there is a pressing need for innovative solutions that can facilitate rapid response and save lives during emergencies. The project builds upon previous research and advancements in healthcare technology to create a robust platform that connects donors and recipients seamlessly, ensuring timely access to life-saving blood transfusions.</a:t>
            </a:r>
          </a:p>
          <a:p>
            <a:pPr marL="0" indent="0">
              <a:buNone/>
            </a:pPr>
            <a:endParaRPr lang="en-US" dirty="0"/>
          </a:p>
        </p:txBody>
      </p:sp>
    </p:spTree>
    <p:extLst>
      <p:ext uri="{BB962C8B-B14F-4D97-AF65-F5344CB8AC3E}">
        <p14:creationId xmlns:p14="http://schemas.microsoft.com/office/powerpoint/2010/main" val="15515702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160020"/>
            <a:ext cx="6345302" cy="1082040"/>
          </a:xfrm>
        </p:spPr>
        <p:txBody>
          <a:bodyPr/>
          <a:lstStyle/>
          <a:p>
            <a:r>
              <a:rPr lang="en-US" dirty="0"/>
              <a:t>Objectives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3392" r="23392"/>
          <a:stretch>
            <a:fillRect/>
          </a:stretch>
        </p:blipFill>
        <p:spPr>
          <a:xfrm>
            <a:off x="7185660" y="91440"/>
            <a:ext cx="3811028" cy="5257800"/>
          </a:xfrm>
        </p:spPr>
      </p:pic>
      <p:sp>
        <p:nvSpPr>
          <p:cNvPr id="4" name="Text Placeholder 3"/>
          <p:cNvSpPr>
            <a:spLocks noGrp="1"/>
          </p:cNvSpPr>
          <p:nvPr>
            <p:ph type="body" sz="half" idx="2"/>
          </p:nvPr>
        </p:nvSpPr>
        <p:spPr>
          <a:xfrm>
            <a:off x="685801" y="1242060"/>
            <a:ext cx="6345301" cy="4229100"/>
          </a:xfrm>
        </p:spPr>
        <p:txBody>
          <a:bodyPr>
            <a:noAutofit/>
          </a:bodyPr>
          <a:lstStyle/>
          <a:p>
            <a:r>
              <a:rPr lang="en-US" sz="1200" b="1" dirty="0" smtClean="0">
                <a:latin typeface="Times New Roman" panose="02020603050405020304" pitchFamily="18" charset="0"/>
                <a:cs typeface="Times New Roman" panose="02020603050405020304" pitchFamily="18" charset="0"/>
              </a:rPr>
              <a:t>Swift </a:t>
            </a:r>
            <a:r>
              <a:rPr lang="en-US" sz="1200" b="1" dirty="0">
                <a:latin typeface="Times New Roman" panose="02020603050405020304" pitchFamily="18" charset="0"/>
                <a:cs typeface="Times New Roman" panose="02020603050405020304" pitchFamily="18" charset="0"/>
              </a:rPr>
              <a:t>Donor-Recipient Matching</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Implement a system that rapidly matches blood donors with recipients based on blood type, reducing the time needed to find suitable donors during </a:t>
            </a:r>
            <a:r>
              <a:rPr lang="en-US" sz="1200" dirty="0" smtClean="0">
                <a:latin typeface="Times New Roman" panose="02020603050405020304" pitchFamily="18" charset="0"/>
                <a:cs typeface="Times New Roman" panose="02020603050405020304" pitchFamily="18" charset="0"/>
              </a:rPr>
              <a:t>emergencies.</a:t>
            </a:r>
          </a:p>
          <a:p>
            <a:r>
              <a:rPr lang="en-US" sz="1200" b="1" dirty="0" smtClean="0">
                <a:latin typeface="Times New Roman" panose="02020603050405020304" pitchFamily="18" charset="0"/>
                <a:cs typeface="Times New Roman" panose="02020603050405020304" pitchFamily="18" charset="0"/>
              </a:rPr>
              <a:t>Quick Accessibility</a:t>
            </a:r>
            <a:r>
              <a:rPr lang="en-US" sz="1200" dirty="0" smtClean="0">
                <a:latin typeface="Times New Roman" panose="02020603050405020304" pitchFamily="18" charset="0"/>
                <a:cs typeface="Times New Roman" panose="02020603050405020304" pitchFamily="18" charset="0"/>
              </a:rPr>
              <a:t>: Develop a process that allows hospitals to quickly access donor information and identify matching blood types within their inventory or among registered donors.</a:t>
            </a:r>
          </a:p>
          <a:p>
            <a:r>
              <a:rPr lang="en-US" sz="1200" b="1" dirty="0" smtClean="0">
                <a:latin typeface="Times New Roman" panose="02020603050405020304" pitchFamily="18" charset="0"/>
                <a:cs typeface="Times New Roman" panose="02020603050405020304" pitchFamily="18" charset="0"/>
              </a:rPr>
              <a:t>Streamlined Volunteer Process</a:t>
            </a:r>
            <a:r>
              <a:rPr lang="en-US" sz="1200" dirty="0" smtClean="0">
                <a:latin typeface="Times New Roman" panose="02020603050405020304" pitchFamily="18" charset="0"/>
                <a:cs typeface="Times New Roman" panose="02020603050405020304" pitchFamily="18" charset="0"/>
              </a:rPr>
              <a:t>: Simplify the donation process for volunteers, making it easier and quicker for them to donate blood.</a:t>
            </a:r>
          </a:p>
          <a:p>
            <a:r>
              <a:rPr lang="en-US" sz="1200" b="1" dirty="0" smtClean="0">
                <a:latin typeface="Times New Roman" panose="02020603050405020304" pitchFamily="18" charset="0"/>
                <a:cs typeface="Times New Roman" panose="02020603050405020304" pitchFamily="18" charset="0"/>
              </a:rPr>
              <a:t>Centralized </a:t>
            </a:r>
            <a:r>
              <a:rPr lang="en-US" sz="1200" b="1" dirty="0">
                <a:latin typeface="Times New Roman" panose="02020603050405020304" pitchFamily="18" charset="0"/>
                <a:cs typeface="Times New Roman" panose="02020603050405020304" pitchFamily="18" charset="0"/>
              </a:rPr>
              <a:t>Database</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Establish a secure, centralized database to store information about blood donors, including their blood types and availability, enabling rapid access during emergencies and future incidents.</a:t>
            </a:r>
          </a:p>
          <a:p>
            <a:r>
              <a:rPr lang="en-US" sz="1200" b="1" dirty="0" smtClean="0">
                <a:latin typeface="Times New Roman" panose="02020603050405020304" pitchFamily="18" charset="0"/>
                <a:cs typeface="Times New Roman" panose="02020603050405020304" pitchFamily="18" charset="0"/>
              </a:rPr>
              <a:t>Timely </a:t>
            </a:r>
            <a:r>
              <a:rPr lang="en-US" sz="1200" b="1" dirty="0">
                <a:latin typeface="Times New Roman" panose="02020603050405020304" pitchFamily="18" charset="0"/>
                <a:cs typeface="Times New Roman" panose="02020603050405020304" pitchFamily="18" charset="0"/>
              </a:rPr>
              <a:t>Access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Ensure timely access to matching blood types to prevent delays in blood transfusions, ultimately reducing the risk of fatalities during critical situations.</a:t>
            </a:r>
          </a:p>
        </p:txBody>
      </p:sp>
    </p:spTree>
    <p:extLst>
      <p:ext uri="{BB962C8B-B14F-4D97-AF65-F5344CB8AC3E}">
        <p14:creationId xmlns:p14="http://schemas.microsoft.com/office/powerpoint/2010/main" val="30517749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6201"/>
            <a:ext cx="10396882" cy="944880"/>
          </a:xfrm>
        </p:spPr>
        <p:txBody>
          <a:bodyPr/>
          <a:lstStyle/>
          <a:p>
            <a:r>
              <a:rPr lang="en-US" b="1" dirty="0" smtClean="0"/>
              <a:t>       Methodology</a:t>
            </a:r>
            <a:endParaRPr lang="en-US" b="1" dirty="0"/>
          </a:p>
        </p:txBody>
      </p:sp>
      <p:sp>
        <p:nvSpPr>
          <p:cNvPr id="3" name="Content Placeholder 2"/>
          <p:cNvSpPr>
            <a:spLocks noGrp="1"/>
          </p:cNvSpPr>
          <p:nvPr>
            <p:ph sz="quarter" idx="13"/>
          </p:nvPr>
        </p:nvSpPr>
        <p:spPr>
          <a:xfrm>
            <a:off x="685800" y="1021082"/>
            <a:ext cx="10394707" cy="4353504"/>
          </a:xfrm>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methodology of the BLOODLINK project involves several key stages:</a:t>
            </a:r>
          </a:p>
          <a:p>
            <a:r>
              <a:rPr lang="en-US" b="1" dirty="0">
                <a:latin typeface="Times New Roman" panose="02020603050405020304" pitchFamily="18" charset="0"/>
                <a:cs typeface="Times New Roman" panose="02020603050405020304" pitchFamily="18" charset="0"/>
              </a:rPr>
              <a:t>Research Design:</a:t>
            </a:r>
            <a:r>
              <a:rPr lang="en-US" dirty="0">
                <a:latin typeface="Times New Roman" panose="02020603050405020304" pitchFamily="18" charset="0"/>
                <a:cs typeface="Times New Roman" panose="02020603050405020304" pitchFamily="18" charset="0"/>
              </a:rPr>
              <a:t> Conducting a comprehensive analysis of existing blood donation systems and identifying key areas for improvement.</a:t>
            </a:r>
          </a:p>
          <a:p>
            <a:r>
              <a:rPr lang="en-US" b="1" dirty="0">
                <a:latin typeface="Times New Roman" panose="02020603050405020304" pitchFamily="18" charset="0"/>
                <a:cs typeface="Times New Roman" panose="02020603050405020304" pitchFamily="18" charset="0"/>
              </a:rPr>
              <a:t>Data Collection Methods:</a:t>
            </a:r>
            <a:r>
              <a:rPr lang="en-US" dirty="0">
                <a:latin typeface="Times New Roman" panose="02020603050405020304" pitchFamily="18" charset="0"/>
                <a:cs typeface="Times New Roman" panose="02020603050405020304" pitchFamily="18" charset="0"/>
              </a:rPr>
              <a:t> Gathering data through surveys, interviews with stakeholders, and analysis of existing databases to understand donor behaviors and hospital needs.</a:t>
            </a:r>
          </a:p>
          <a:p>
            <a:r>
              <a:rPr lang="en-US" b="1" dirty="0">
                <a:latin typeface="Times New Roman" panose="02020603050405020304" pitchFamily="18" charset="0"/>
                <a:cs typeface="Times New Roman" panose="02020603050405020304" pitchFamily="18" charset="0"/>
              </a:rPr>
              <a:t>Technology Evaluation:</a:t>
            </a:r>
            <a:r>
              <a:rPr lang="en-US" dirty="0">
                <a:latin typeface="Times New Roman" panose="02020603050405020304" pitchFamily="18" charset="0"/>
                <a:cs typeface="Times New Roman" panose="02020603050405020304" pitchFamily="18" charset="0"/>
              </a:rPr>
              <a:t> Assessing suitable technologies such as MongoDB for database management and Node.js for backend development to ensure scalability and efficiency.</a:t>
            </a:r>
          </a:p>
          <a:p>
            <a:r>
              <a:rPr lang="en-US" b="1" dirty="0">
                <a:latin typeface="Times New Roman" panose="02020603050405020304" pitchFamily="18" charset="0"/>
                <a:cs typeface="Times New Roman" panose="02020603050405020304" pitchFamily="18" charset="0"/>
              </a:rPr>
              <a:t>Prototype Development:</a:t>
            </a:r>
            <a:r>
              <a:rPr lang="en-US" dirty="0">
                <a:latin typeface="Times New Roman" panose="02020603050405020304" pitchFamily="18" charset="0"/>
                <a:cs typeface="Times New Roman" panose="02020603050405020304" pitchFamily="18" charset="0"/>
              </a:rPr>
              <a:t> Creating a prototype of the BLOODLINK platform to test functionality, user interface, and integration with hospital systems.</a:t>
            </a:r>
          </a:p>
          <a:p>
            <a:r>
              <a:rPr lang="en-US" b="1" dirty="0">
                <a:latin typeface="Times New Roman" panose="02020603050405020304" pitchFamily="18" charset="0"/>
                <a:cs typeface="Times New Roman" panose="02020603050405020304" pitchFamily="18" charset="0"/>
              </a:rPr>
              <a:t>User Testing:</a:t>
            </a:r>
            <a:r>
              <a:rPr lang="en-US" dirty="0">
                <a:latin typeface="Times New Roman" panose="02020603050405020304" pitchFamily="18" charset="0"/>
                <a:cs typeface="Times New Roman" panose="02020603050405020304" pitchFamily="18" charset="0"/>
              </a:rPr>
              <a:t> Conducting usability testing and gathering feedback from donors and hospital staff to refine the platform and ensure it meets user needs effectively.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27578"/>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2494</TotalTime>
  <Words>645</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Impact</vt:lpstr>
      <vt:lpstr>Times New Roman</vt:lpstr>
      <vt:lpstr>Main Event</vt:lpstr>
      <vt:lpstr>Blood link</vt:lpstr>
      <vt:lpstr>Introduction Background and Context</vt:lpstr>
      <vt:lpstr>               Problem statement</vt:lpstr>
      <vt:lpstr>Literature Review</vt:lpstr>
      <vt:lpstr>Background</vt:lpstr>
      <vt:lpstr>Objectives</vt:lpstr>
      <vt:lpstr>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link</dc:title>
  <dc:creator>user</dc:creator>
  <cp:lastModifiedBy>user</cp:lastModifiedBy>
  <cp:revision>14</cp:revision>
  <dcterms:created xsi:type="dcterms:W3CDTF">2024-07-16T16:38:35Z</dcterms:created>
  <dcterms:modified xsi:type="dcterms:W3CDTF">2024-07-18T17:05:01Z</dcterms:modified>
</cp:coreProperties>
</file>