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1"/>
  </p:notesMasterIdLst>
  <p:sldIdLst>
    <p:sldId id="256" r:id="rId5"/>
    <p:sldId id="257"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7/23/2024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7/23/2024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7/23/2024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7/23/2024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7/23/2024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7/23/2024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7/23/2024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7/23/2024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0" y="821265"/>
            <a:ext cx="7373607" cy="5222117"/>
          </a:xfrm>
        </p:spPr>
        <p:txBody>
          <a:bodyPr anchor="ctr">
            <a:normAutofit/>
          </a:bodyPr>
          <a:lstStyle/>
          <a:p>
            <a:r>
              <a:rPr lang="en-US" sz="4400" b="1" dirty="0" smtClean="0"/>
              <a:t>        Project</a:t>
            </a:r>
            <a:br>
              <a:rPr lang="en-US" sz="4400" b="1" dirty="0" smtClean="0"/>
            </a:br>
            <a:r>
              <a:rPr lang="en-US" sz="4400" b="1" u="sng" dirty="0"/>
              <a:t/>
            </a:r>
            <a:br>
              <a:rPr lang="en-US" sz="4400" b="1" u="sng" dirty="0"/>
            </a:br>
            <a:r>
              <a:rPr lang="en-US" sz="4400" b="1" dirty="0"/>
              <a:t> </a:t>
            </a:r>
            <a:r>
              <a:rPr lang="en-US" sz="4400" b="1" dirty="0" smtClean="0"/>
              <a:t>          </a:t>
            </a:r>
            <a:r>
              <a:rPr lang="en-US" sz="4400" b="1" dirty="0" smtClean="0">
                <a:solidFill>
                  <a:schemeClr val="accent1">
                    <a:lumMod val="60000"/>
                    <a:lumOff val="40000"/>
                  </a:schemeClr>
                </a:solidFill>
                <a:latin typeface="Showcard Gothic" panose="04020904020102020604" pitchFamily="82" charset="0"/>
              </a:rPr>
              <a:t>BLOODLINK   </a:t>
            </a:r>
            <a:r>
              <a:rPr lang="en-US" sz="4400" dirty="0"/>
              <a:t/>
            </a:r>
            <a:br>
              <a:rPr lang="en-US" sz="4400" dirty="0"/>
            </a:br>
            <a:endParaRPr lang="en-US" sz="4400" dirty="0">
              <a:solidFill>
                <a:schemeClr val="accent1">
                  <a:lumMod val="60000"/>
                  <a:lumOff val="40000"/>
                </a:schemeClr>
              </a:solidFill>
              <a:latin typeface="Showcard Gothic" panose="04020904020102020604" pitchFamily="82" charset="0"/>
            </a:endParaRP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smtClean="0"/>
              <a:t>.</a:t>
            </a:r>
            <a:endParaRPr lang="en-US"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b="1" dirty="0"/>
              <a:t>PROBLEM STATEMENT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 Certainly! When someone has an accident and needs blood, hospitals usually ask the person's family for help. They search for people with the same blood type and check if there's that type of blood in the hospital's supply</a:t>
            </a:r>
            <a:r>
              <a:rPr lang="en-US" sz="1800" dirty="0" smtClean="0">
                <a:latin typeface="Times New Roman" panose="02020603050405020304" pitchFamily="18" charset="0"/>
                <a:cs typeface="Times New Roman" panose="02020603050405020304" pitchFamily="18" charset="0"/>
              </a:rPr>
              <a:t>.</a:t>
            </a:r>
          </a:p>
          <a:p>
            <a:pPr>
              <a:lnSpc>
                <a:spcPct val="10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But often, this process takes a long time and can be hard. This delay might even lead to someone passing away because they can't get the right blood quickly</a:t>
            </a:r>
            <a:r>
              <a:rPr lang="en-US" sz="1800" dirty="0" smtClean="0">
                <a:latin typeface="Times New Roman" panose="02020603050405020304" pitchFamily="18" charset="0"/>
                <a:cs typeface="Times New Roman" panose="02020603050405020304" pitchFamily="18" charset="0"/>
              </a:rPr>
              <a:t>.</a:t>
            </a:r>
          </a:p>
          <a:p>
            <a:pPr>
              <a:lnSpc>
                <a:spcPct val="100000"/>
              </a:lnSpc>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Also, volunteers who want to donate blood sometimes struggle to find time to go to the hospital. There's no database to keep this information for future emergencies, making it tough to help quickly again</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553097" y="311527"/>
            <a:ext cx="7963134" cy="541913"/>
          </a:xfrm>
        </p:spPr>
        <p:txBody>
          <a:bodyPr>
            <a:normAutofit fontScale="90000"/>
          </a:bodyPr>
          <a:lstStyle/>
          <a:p>
            <a:pPr algn="l"/>
            <a:r>
              <a:rPr lang="en-US" b="1" dirty="0" smtClean="0">
                <a:solidFill>
                  <a:schemeClr val="accent1">
                    <a:lumMod val="60000"/>
                    <a:lumOff val="40000"/>
                  </a:schemeClr>
                </a:solidFill>
                <a:latin typeface="Berlin Sans FB Demi" panose="020E0802020502020306" pitchFamily="34" charset="0"/>
              </a:rPr>
              <a:t>BLOODLINK</a:t>
            </a:r>
            <a:r>
              <a:rPr lang="en-US" b="1" dirty="0" smtClean="0"/>
              <a:t> PROJECT objectives</a:t>
            </a:r>
            <a:endParaRPr lang="en-US" b="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53097" y="1271452"/>
            <a:ext cx="7991487" cy="4947234"/>
          </a:xfrm>
        </p:spPr>
        <p:txBody>
          <a:bodyPr>
            <a:noAutofit/>
          </a:bodyPr>
          <a:lstStyle/>
          <a:p>
            <a:r>
              <a:rPr lang="en-US" sz="1800" b="1" dirty="0">
                <a:latin typeface="Times New Roman" panose="02020603050405020304" pitchFamily="18" charset="0"/>
                <a:cs typeface="Times New Roman" panose="02020603050405020304" pitchFamily="18" charset="0"/>
              </a:rPr>
              <a:t>Efficient Matching System: </a:t>
            </a:r>
            <a:r>
              <a:rPr lang="en-US" sz="1800" dirty="0">
                <a:latin typeface="Times New Roman" panose="02020603050405020304" pitchFamily="18" charset="0"/>
                <a:cs typeface="Times New Roman" panose="02020603050405020304" pitchFamily="18" charset="0"/>
              </a:rPr>
              <a:t>Create a system that swiftly matches blood donors with recipients based on blood type during emergencies, reducing the time taken to find suitable donors.</a:t>
            </a:r>
          </a:p>
          <a:p>
            <a:r>
              <a:rPr lang="en-US" sz="1800" b="1" dirty="0">
                <a:latin typeface="Times New Roman" panose="02020603050405020304" pitchFamily="18" charset="0"/>
                <a:cs typeface="Times New Roman" panose="02020603050405020304" pitchFamily="18" charset="0"/>
              </a:rPr>
              <a:t>Quick Accessibility: </a:t>
            </a:r>
            <a:r>
              <a:rPr lang="en-US" sz="1800" dirty="0">
                <a:latin typeface="Times New Roman" panose="02020603050405020304" pitchFamily="18" charset="0"/>
                <a:cs typeface="Times New Roman" panose="02020603050405020304" pitchFamily="18" charset="0"/>
              </a:rPr>
              <a:t>Develop a process that allows hospitals to swiftly access blood supplies and identify matching blood types within their inventory or among available donors.</a:t>
            </a:r>
          </a:p>
          <a:p>
            <a:r>
              <a:rPr lang="en-US" sz="1800" b="1" dirty="0">
                <a:latin typeface="Times New Roman" panose="02020603050405020304" pitchFamily="18" charset="0"/>
                <a:cs typeface="Times New Roman" panose="02020603050405020304" pitchFamily="18" charset="0"/>
              </a:rPr>
              <a:t>Volunteer Facilitation: </a:t>
            </a:r>
            <a:r>
              <a:rPr lang="en-US" sz="1800" dirty="0">
                <a:latin typeface="Times New Roman" panose="02020603050405020304" pitchFamily="18" charset="0"/>
                <a:cs typeface="Times New Roman" panose="02020603050405020304" pitchFamily="18" charset="0"/>
              </a:rPr>
              <a:t>Streamline the process for volunteers willing to donate blood by providing easier access and reducing the time required for donation.</a:t>
            </a:r>
          </a:p>
          <a:p>
            <a:r>
              <a:rPr lang="en-US" sz="1800" b="1" dirty="0">
                <a:latin typeface="Times New Roman" panose="02020603050405020304" pitchFamily="18" charset="0"/>
                <a:cs typeface="Times New Roman" panose="02020603050405020304" pitchFamily="18" charset="0"/>
              </a:rPr>
              <a:t>Database Implementation: </a:t>
            </a:r>
            <a:r>
              <a:rPr lang="en-US" sz="1800" dirty="0">
                <a:latin typeface="Times New Roman" panose="02020603050405020304" pitchFamily="18" charset="0"/>
                <a:cs typeface="Times New Roman" panose="02020603050405020304" pitchFamily="18" charset="0"/>
              </a:rPr>
              <a:t>Establish a centralized database to record and store information about blood donors, their blood types, and availability, enabling rapid access during emergencies and future incidents.</a:t>
            </a:r>
          </a:p>
          <a:p>
            <a:r>
              <a:rPr lang="en-US" sz="1800" b="1" dirty="0">
                <a:latin typeface="Times New Roman" panose="02020603050405020304" pitchFamily="18" charset="0"/>
                <a:cs typeface="Times New Roman" panose="02020603050405020304" pitchFamily="18" charset="0"/>
              </a:rPr>
              <a:t>Timely Intervention: </a:t>
            </a:r>
            <a:r>
              <a:rPr lang="en-US" sz="1800" dirty="0">
                <a:latin typeface="Times New Roman" panose="02020603050405020304" pitchFamily="18" charset="0"/>
                <a:cs typeface="Times New Roman" panose="02020603050405020304" pitchFamily="18" charset="0"/>
              </a:rPr>
              <a:t>Ensure timely access to matching blood types to prevent life-threatening delays during critical situations, ultimately reducing the risk of fatalities due to a lack of timely blood transfusions.</a:t>
            </a:r>
          </a:p>
          <a:p>
            <a:pPr marL="0" indent="0">
              <a:buNone/>
            </a:pPr>
            <a:r>
              <a:rPr lang="en-US" sz="1800" dirty="0">
                <a:latin typeface="Times New Roman" panose="02020603050405020304" pitchFamily="18" charset="0"/>
                <a:cs typeface="Times New Roman" panose="02020603050405020304" pitchFamily="18" charset="0"/>
              </a:rPr>
              <a:t>In simple terms, the project, called Blood Link, aims to build a database storing details of people willing to donate blood. This database will help quickly find donors with the same blood type as those who have had accidents. When an emergency occurs, this system will alert suitable donors and make it easier for medical staff to quickly find and contact them for blood donation.</a:t>
            </a:r>
          </a:p>
        </p:txBody>
      </p:sp>
    </p:spTree>
    <p:extLst>
      <p:ext uri="{BB962C8B-B14F-4D97-AF65-F5344CB8AC3E}">
        <p14:creationId xmlns:p14="http://schemas.microsoft.com/office/powerpoint/2010/main" val="2815449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346169" y="577285"/>
            <a:ext cx="9187888" cy="1474330"/>
          </a:xfrm>
        </p:spPr>
        <p:txBody>
          <a:bodyPr>
            <a:normAutofit/>
          </a:bodyPr>
          <a:lstStyle/>
          <a:p>
            <a:pPr algn="l"/>
            <a:r>
              <a:rPr lang="en-US" sz="3600" b="1" dirty="0" smtClean="0">
                <a:solidFill>
                  <a:schemeClr val="accent1">
                    <a:lumMod val="60000"/>
                    <a:lumOff val="40000"/>
                  </a:schemeClr>
                </a:solidFill>
                <a:latin typeface="Arial Rounded MT Bold" panose="020F0704030504030204" pitchFamily="34" charset="0"/>
              </a:rPr>
              <a:t>BLOODLINK  </a:t>
            </a:r>
            <a:r>
              <a:rPr lang="en-US" sz="3600" b="1" dirty="0" smtClean="0">
                <a:latin typeface="Arial Rounded MT Bold" panose="020F0704030504030204" pitchFamily="34" charset="0"/>
              </a:rPr>
              <a:t>work flow:</a:t>
            </a:r>
            <a:endParaRPr lang="en-US" sz="3600" b="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00847" y="2051614"/>
            <a:ext cx="8043738" cy="4601735"/>
          </a:xfrm>
        </p:spPr>
        <p:txBody>
          <a:bodyPr>
            <a:noAutofit/>
          </a:bodyPr>
          <a:lstStyle/>
          <a:p>
            <a:pPr lvl="0"/>
            <a:r>
              <a:rPr lang="en-US" sz="1800" b="1" dirty="0">
                <a:latin typeface="Times New Roman" panose="02020603050405020304" pitchFamily="18" charset="0"/>
                <a:cs typeface="Times New Roman" panose="02020603050405020304" pitchFamily="18" charset="0"/>
              </a:rPr>
              <a:t>Registration: </a:t>
            </a:r>
            <a:r>
              <a:rPr lang="en-US" sz="1800" dirty="0">
                <a:latin typeface="Times New Roman" panose="02020603050405020304" pitchFamily="18" charset="0"/>
                <a:cs typeface="Times New Roman" panose="02020603050405020304" pitchFamily="18" charset="0"/>
              </a:rPr>
              <a:t>Volunteers willing to donate blood register on the BLOODLINK platform, providing their blood type and contact details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0"/>
            <a:r>
              <a:rPr lang="en-US" sz="1800" b="1" dirty="0">
                <a:latin typeface="Times New Roman" panose="02020603050405020304" pitchFamily="18" charset="0"/>
                <a:cs typeface="Times New Roman" panose="02020603050405020304" pitchFamily="18" charset="0"/>
              </a:rPr>
              <a:t>Database Management: </a:t>
            </a:r>
            <a:r>
              <a:rPr lang="en-US" sz="1800" dirty="0">
                <a:latin typeface="Times New Roman" panose="02020603050405020304" pitchFamily="18" charset="0"/>
                <a:cs typeface="Times New Roman" panose="02020603050405020304" pitchFamily="18" charset="0"/>
              </a:rPr>
              <a:t>BLOODLINK maintains a secure database of registered donors, categorizing them by blood type and availability.</a:t>
            </a:r>
          </a:p>
          <a:p>
            <a:pPr lvl="0"/>
            <a:r>
              <a:rPr lang="en-US" sz="1800" b="1" dirty="0">
                <a:latin typeface="Times New Roman" panose="02020603050405020304" pitchFamily="18" charset="0"/>
                <a:cs typeface="Times New Roman" panose="02020603050405020304" pitchFamily="18" charset="0"/>
              </a:rPr>
              <a:t>Emergency Notification: </a:t>
            </a:r>
            <a:r>
              <a:rPr lang="en-US" sz="1800" dirty="0">
                <a:latin typeface="Times New Roman" panose="02020603050405020304" pitchFamily="18" charset="0"/>
                <a:cs typeface="Times New Roman" panose="02020603050405020304" pitchFamily="18" charset="0"/>
              </a:rPr>
              <a:t>When an accident occurs and someone needs blood, hospitals can swiftly access BLOODLINK. The platform rapidly identifies potential donors with matching blood </a:t>
            </a:r>
            <a:r>
              <a:rPr lang="en-US" sz="1800" dirty="0" smtClean="0">
                <a:latin typeface="Times New Roman" panose="02020603050405020304" pitchFamily="18" charset="0"/>
                <a:cs typeface="Times New Roman" panose="02020603050405020304" pitchFamily="18" charset="0"/>
              </a:rPr>
              <a:t>types or checks </a:t>
            </a:r>
            <a:r>
              <a:rPr lang="en-US" sz="1800" dirty="0">
                <a:latin typeface="Times New Roman" panose="02020603050405020304" pitchFamily="18" charset="0"/>
                <a:cs typeface="Times New Roman" panose="02020603050405020304" pitchFamily="18" charset="0"/>
              </a:rPr>
              <a:t>for </a:t>
            </a:r>
            <a:r>
              <a:rPr lang="en-US" sz="1800" dirty="0" smtClean="0">
                <a:latin typeface="Times New Roman" panose="02020603050405020304" pitchFamily="18" charset="0"/>
                <a:cs typeface="Times New Roman" panose="02020603050405020304" pitchFamily="18" charset="0"/>
              </a:rPr>
              <a:t>nearby hospital </a:t>
            </a:r>
            <a:r>
              <a:rPr lang="en-US" sz="1800" dirty="0">
                <a:latin typeface="Times New Roman" panose="02020603050405020304" pitchFamily="18" charset="0"/>
                <a:cs typeface="Times New Roman" panose="02020603050405020304" pitchFamily="18" charset="0"/>
              </a:rPr>
              <a:t>blood banks for </a:t>
            </a:r>
            <a:r>
              <a:rPr lang="en-US" sz="1800" dirty="0" smtClean="0">
                <a:latin typeface="Times New Roman" panose="02020603050405020304" pitchFamily="18" charset="0"/>
                <a:cs typeface="Times New Roman" panose="02020603050405020304" pitchFamily="18" charset="0"/>
              </a:rPr>
              <a:t>aid.</a:t>
            </a:r>
            <a:endParaRPr lang="en-US" sz="1800" dirty="0">
              <a:latin typeface="Times New Roman" panose="02020603050405020304" pitchFamily="18" charset="0"/>
              <a:cs typeface="Times New Roman" panose="02020603050405020304" pitchFamily="18" charset="0"/>
            </a:endParaRPr>
          </a:p>
          <a:p>
            <a:pPr lvl="0"/>
            <a:r>
              <a:rPr lang="en-US" sz="1800" b="1" dirty="0">
                <a:latin typeface="Times New Roman" panose="02020603050405020304" pitchFamily="18" charset="0"/>
                <a:cs typeface="Times New Roman" panose="02020603050405020304" pitchFamily="18" charset="0"/>
              </a:rPr>
              <a:t>Alerts to Donors: </a:t>
            </a:r>
            <a:r>
              <a:rPr lang="en-US" sz="1800" dirty="0">
                <a:latin typeface="Times New Roman" panose="02020603050405020304" pitchFamily="18" charset="0"/>
                <a:cs typeface="Times New Roman" panose="02020603050405020304" pitchFamily="18" charset="0"/>
              </a:rPr>
              <a:t>Donors with matching blood types receive instant alerts, informing them of the urgent need.</a:t>
            </a:r>
          </a:p>
          <a:p>
            <a:pPr lvl="0"/>
            <a:r>
              <a:rPr lang="en-US" sz="1800" b="1" dirty="0">
                <a:latin typeface="Times New Roman" panose="02020603050405020304" pitchFamily="18" charset="0"/>
                <a:cs typeface="Times New Roman" panose="02020603050405020304" pitchFamily="18" charset="0"/>
              </a:rPr>
              <a:t>Facilitating Donation: </a:t>
            </a:r>
            <a:r>
              <a:rPr lang="en-US" sz="1800" dirty="0">
                <a:latin typeface="Times New Roman" panose="02020603050405020304" pitchFamily="18" charset="0"/>
                <a:cs typeface="Times New Roman" panose="02020603050405020304" pitchFamily="18" charset="0"/>
              </a:rPr>
              <a:t>Donors can respond quickly via the platform, coordinating with hospital staff for donation.</a:t>
            </a:r>
          </a:p>
          <a:p>
            <a:pPr lvl="0"/>
            <a:r>
              <a:rPr lang="en-US" sz="1800" b="1" dirty="0">
                <a:latin typeface="Times New Roman" panose="02020603050405020304" pitchFamily="18" charset="0"/>
                <a:cs typeface="Times New Roman" panose="02020603050405020304" pitchFamily="18" charset="0"/>
              </a:rPr>
              <a:t>Record-Keeping: </a:t>
            </a:r>
            <a:r>
              <a:rPr lang="en-US" sz="1800" dirty="0">
                <a:latin typeface="Times New Roman" panose="02020603050405020304" pitchFamily="18" charset="0"/>
                <a:cs typeface="Times New Roman" panose="02020603050405020304" pitchFamily="18" charset="0"/>
              </a:rPr>
              <a:t>BLOODLINK records successful donations, updating availability and ensuring a continuous pool of donors.</a:t>
            </a:r>
          </a:p>
          <a:p>
            <a:pPr lvl="0"/>
            <a:r>
              <a:rPr lang="en-US" sz="1800" b="1" dirty="0">
                <a:latin typeface="Times New Roman" panose="02020603050405020304" pitchFamily="18" charset="0"/>
                <a:cs typeface="Times New Roman" panose="02020603050405020304" pitchFamily="18" charset="0"/>
              </a:rPr>
              <a:t>Future Accessibility: </a:t>
            </a:r>
            <a:r>
              <a:rPr lang="en-US" sz="1800" dirty="0">
                <a:latin typeface="Times New Roman" panose="02020603050405020304" pitchFamily="18" charset="0"/>
                <a:cs typeface="Times New Roman" panose="02020603050405020304" pitchFamily="18" charset="0"/>
              </a:rPr>
              <a:t>The database is continuously updated, aiding future emergencies by providing a reliable source of blood donors.</a:t>
            </a:r>
          </a:p>
        </p:txBody>
      </p:sp>
    </p:spTree>
    <p:extLst>
      <p:ext uri="{BB962C8B-B14F-4D97-AF65-F5344CB8AC3E}">
        <p14:creationId xmlns:p14="http://schemas.microsoft.com/office/powerpoint/2010/main" val="3769452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346169" y="577285"/>
            <a:ext cx="9187888" cy="1474330"/>
          </a:xfrm>
        </p:spPr>
        <p:txBody>
          <a:bodyPr>
            <a:normAutofit/>
          </a:bodyPr>
          <a:lstStyle/>
          <a:p>
            <a:pPr algn="l"/>
            <a:r>
              <a:rPr lang="en-US" sz="3600" b="1" dirty="0" smtClean="0">
                <a:latin typeface="Arial Rounded MT Bold" panose="020F0704030504030204" pitchFamily="34" charset="0"/>
              </a:rPr>
              <a:t>TECHNOLOGIES USED TO </a:t>
            </a:r>
            <a:br>
              <a:rPr lang="en-US" sz="3600" b="1" dirty="0" smtClean="0">
                <a:latin typeface="Arial Rounded MT Bold" panose="020F0704030504030204" pitchFamily="34" charset="0"/>
              </a:rPr>
            </a:br>
            <a:r>
              <a:rPr lang="en-US" sz="3600" b="1" dirty="0" smtClean="0">
                <a:latin typeface="Arial Rounded MT Bold" panose="020F0704030504030204" pitchFamily="34" charset="0"/>
              </a:rPr>
              <a:t>IMPLEMENT </a:t>
            </a:r>
            <a:r>
              <a:rPr lang="en-US" sz="3600" b="1" dirty="0" smtClean="0">
                <a:solidFill>
                  <a:schemeClr val="accent1">
                    <a:lumMod val="60000"/>
                    <a:lumOff val="40000"/>
                  </a:schemeClr>
                </a:solidFill>
                <a:latin typeface="Arial Rounded MT Bold" panose="020F0704030504030204" pitchFamily="34" charset="0"/>
              </a:rPr>
              <a:t>BLOODLINK System</a:t>
            </a:r>
            <a:endParaRPr lang="en-US" sz="3600" b="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00847" y="2051614"/>
            <a:ext cx="8043738" cy="4601735"/>
          </a:xfrm>
        </p:spPr>
        <p:txBody>
          <a:bodyPr>
            <a:noAutofit/>
          </a:bodyPr>
          <a:lstStyle/>
          <a:p>
            <a:pPr marL="0" indent="0">
              <a:buNone/>
            </a:pPr>
            <a:r>
              <a:rPr lang="en-US" sz="1800" dirty="0"/>
              <a:t> </a:t>
            </a:r>
            <a:r>
              <a:rPr lang="en-US" sz="1800" b="1" dirty="0"/>
              <a:t>For frontend</a:t>
            </a:r>
          </a:p>
          <a:p>
            <a:r>
              <a:rPr lang="en-US" sz="1800" dirty="0" err="1" smtClean="0"/>
              <a:t>Figma</a:t>
            </a:r>
            <a:r>
              <a:rPr lang="en-US" sz="1800" dirty="0" smtClean="0"/>
              <a:t> for designing </a:t>
            </a:r>
            <a:endParaRPr lang="en-US" sz="1800" dirty="0"/>
          </a:p>
          <a:p>
            <a:r>
              <a:rPr lang="en-US" sz="1800" dirty="0"/>
              <a:t>React </a:t>
            </a:r>
            <a:r>
              <a:rPr lang="en-US" sz="1800" dirty="0" err="1" smtClean="0"/>
              <a:t>js</a:t>
            </a:r>
            <a:r>
              <a:rPr lang="en-US" sz="1800" dirty="0" smtClean="0"/>
              <a:t>: For functionalities of the project on the user interface and </a:t>
            </a:r>
            <a:r>
              <a:rPr lang="en-US" sz="1800" dirty="0" err="1" smtClean="0"/>
              <a:t>exprerience</a:t>
            </a:r>
            <a:endParaRPr lang="en-US" sz="1800" dirty="0"/>
          </a:p>
          <a:p>
            <a:r>
              <a:rPr lang="en-US" sz="1800" dirty="0"/>
              <a:t>Html, Css</a:t>
            </a:r>
          </a:p>
          <a:p>
            <a:pPr marL="0" indent="0">
              <a:buNone/>
            </a:pPr>
            <a:endParaRPr lang="en-US" sz="1800" dirty="0"/>
          </a:p>
          <a:p>
            <a:pPr marL="0" indent="0">
              <a:buNone/>
            </a:pPr>
            <a:r>
              <a:rPr lang="en-US" sz="1800" dirty="0"/>
              <a:t> </a:t>
            </a:r>
            <a:r>
              <a:rPr lang="en-US" sz="1800" b="1" dirty="0"/>
              <a:t>For Backend</a:t>
            </a:r>
          </a:p>
          <a:p>
            <a:r>
              <a:rPr lang="en-US" sz="1800" dirty="0" smtClean="0"/>
              <a:t>Mongo dB : Mongo Database for the database management.</a:t>
            </a: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Node </a:t>
            </a:r>
            <a:r>
              <a:rPr lang="en-US" sz="1800" dirty="0" err="1" smtClean="0">
                <a:latin typeface="Times New Roman" panose="02020603050405020304" pitchFamily="18" charset="0"/>
                <a:cs typeface="Times New Roman" panose="02020603050405020304" pitchFamily="18" charset="0"/>
              </a:rPr>
              <a:t>Js</a:t>
            </a:r>
            <a:r>
              <a:rPr lang="en-US" sz="1800" dirty="0" smtClean="0">
                <a:latin typeface="Times New Roman" panose="02020603050405020304" pitchFamily="18" charset="0"/>
                <a:cs typeface="Times New Roman" panose="02020603050405020304" pitchFamily="18" charset="0"/>
              </a:rPr>
              <a:t> as the language and runtime environment of the project.</a:t>
            </a:r>
          </a:p>
          <a:p>
            <a:r>
              <a:rPr lang="en-US" sz="1800" dirty="0" smtClean="0">
                <a:latin typeface="Times New Roman" panose="02020603050405020304" pitchFamily="18" charset="0"/>
                <a:cs typeface="Times New Roman" panose="02020603050405020304" pitchFamily="18" charset="0"/>
              </a:rPr>
              <a:t>Express.js as the framework to implement application.</a:t>
            </a:r>
            <a:endParaRPr lang="en-US" sz="1800" dirty="0" smtClean="0"/>
          </a:p>
        </p:txBody>
      </p:sp>
    </p:spTree>
    <p:extLst>
      <p:ext uri="{BB962C8B-B14F-4D97-AF65-F5344CB8AC3E}">
        <p14:creationId xmlns:p14="http://schemas.microsoft.com/office/powerpoint/2010/main" val="9633928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heel(1)">
                                      <p:cBhvr>
                                        <p:cTn id="29" dur="2000"/>
                                        <p:tgtEl>
                                          <p:spTgt spid="3">
                                            <p:txEl>
                                              <p:pRg st="5" end="5"/>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heel(1)">
                                      <p:cBhvr>
                                        <p:cTn id="32" dur="2000"/>
                                        <p:tgtEl>
                                          <p:spTgt spid="3">
                                            <p:txEl>
                                              <p:pRg st="6" end="6"/>
                                            </p:txEl>
                                          </p:spTgt>
                                        </p:tgtEl>
                                      </p:cBhvr>
                                    </p:animEffect>
                                  </p:childTnLst>
                                </p:cTn>
                              </p:par>
                              <p:par>
                                <p:cTn id="33" presetID="21" presetClass="entr" presetSubtype="1"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heel(1)">
                                      <p:cBhvr>
                                        <p:cTn id="35" dur="2000"/>
                                        <p:tgtEl>
                                          <p:spTgt spid="3">
                                            <p:txEl>
                                              <p:pRg st="7" end="7"/>
                                            </p:txEl>
                                          </p:spTgt>
                                        </p:tgtEl>
                                      </p:cBhvr>
                                    </p:animEffect>
                                  </p:childTnLst>
                                </p:cTn>
                              </p:par>
                              <p:par>
                                <p:cTn id="36" presetID="21" presetClass="entr" presetSubtype="1"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heel(1)">
                                      <p:cBhvr>
                                        <p:cTn id="38"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518264" y="701785"/>
            <a:ext cx="8043738" cy="4601735"/>
          </a:xfrm>
        </p:spPr>
        <p:txBody>
          <a:bodyPr>
            <a:noAutofit/>
          </a:bodyPr>
          <a:lstStyle/>
          <a:p>
            <a:pPr marL="0" indent="0">
              <a:buNone/>
            </a:pPr>
            <a:endParaRPr lang="en-US" sz="5400" b="1" i="1" dirty="0" smtClean="0">
              <a:latin typeface="+mj-lt"/>
              <a:cs typeface="Times New Roman" panose="02020603050405020304" pitchFamily="18" charset="0"/>
            </a:endParaRPr>
          </a:p>
          <a:p>
            <a:pPr marL="0" indent="0">
              <a:buNone/>
            </a:pPr>
            <a:endParaRPr lang="en-US" sz="5400" b="1" i="1" dirty="0">
              <a:latin typeface="+mj-lt"/>
              <a:cs typeface="Times New Roman" panose="02020603050405020304" pitchFamily="18" charset="0"/>
            </a:endParaRPr>
          </a:p>
          <a:p>
            <a:pPr marL="0" indent="0">
              <a:buNone/>
            </a:pPr>
            <a:r>
              <a:rPr lang="en-US" dirty="0" smtClean="0"/>
              <a:t>Your </a:t>
            </a:r>
            <a:r>
              <a:rPr lang="en-US" dirty="0"/>
              <a:t>engagement today fuels the excitement for what lies ahead. Let's channel this enthusiasm into making our goals a reality</a:t>
            </a:r>
            <a:r>
              <a:rPr lang="en-US" dirty="0" smtClean="0"/>
              <a:t>.</a:t>
            </a:r>
          </a:p>
          <a:p>
            <a:pPr marL="0" indent="0">
              <a:buNone/>
            </a:pPr>
            <a:r>
              <a:rPr lang="en-US" dirty="0" smtClean="0"/>
              <a:t> </a:t>
            </a:r>
            <a:r>
              <a:rPr lang="en-US" dirty="0" smtClean="0">
                <a:latin typeface="Franklin Gothic Heavy" panose="020B0903020102020204" pitchFamily="34" charset="0"/>
              </a:rPr>
              <a:t>Thank  you  for </a:t>
            </a:r>
            <a:r>
              <a:rPr lang="en-US" dirty="0">
                <a:latin typeface="Franklin Gothic Heavy" panose="020B0903020102020204" pitchFamily="34" charset="0"/>
              </a:rPr>
              <a:t>your attention and commitment.</a:t>
            </a:r>
            <a:r>
              <a:rPr lang="en-US" sz="5400" b="1" i="1" dirty="0" smtClean="0">
                <a:latin typeface="Franklin Gothic Heavy" panose="020B0903020102020204" pitchFamily="34" charset="0"/>
                <a:cs typeface="Times New Roman" panose="02020603050405020304" pitchFamily="18" charset="0"/>
              </a:rPr>
              <a:t> </a:t>
            </a:r>
            <a:endParaRPr lang="en-US" sz="5400" b="1" i="1" dirty="0">
              <a:latin typeface="Franklin Gothic Heavy" panose="020B0903020102020204" pitchFamily="34" charset="0"/>
              <a:cs typeface="Times New Roman" panose="02020603050405020304" pitchFamily="18" charset="0"/>
            </a:endParaRPr>
          </a:p>
        </p:txBody>
      </p:sp>
    </p:spTree>
    <p:extLst>
      <p:ext uri="{BB962C8B-B14F-4D97-AF65-F5344CB8AC3E}">
        <p14:creationId xmlns:p14="http://schemas.microsoft.com/office/powerpoint/2010/main" val="1066878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purl.org/dc/dcmitype/"/>
    <ds:schemaRef ds:uri="http://schemas.microsoft.com/office/2006/documentManagement/types"/>
    <ds:schemaRef ds:uri="http://schemas.microsoft.com/office/2006/metadata/properties"/>
    <ds:schemaRef ds:uri="http://purl.org/dc/elements/1.1/"/>
    <ds:schemaRef ds:uri="http://purl.org/dc/terms/"/>
    <ds:schemaRef ds:uri="16c05727-aa75-4e4a-9b5f-8a80a1165891"/>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589</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Arial Rounded MT Bold</vt:lpstr>
      <vt:lpstr>Berlin Sans FB Demi</vt:lpstr>
      <vt:lpstr>Calibri</vt:lpstr>
      <vt:lpstr>Century Gothic</vt:lpstr>
      <vt:lpstr>Corbel</vt:lpstr>
      <vt:lpstr>Franklin Gothic Heavy</vt:lpstr>
      <vt:lpstr>Showcard Gothic</vt:lpstr>
      <vt:lpstr>Times New Roman</vt:lpstr>
      <vt:lpstr>Vapor Trail</vt:lpstr>
      <vt:lpstr>        Project             BLOODLINK    </vt:lpstr>
      <vt:lpstr>PROBLEM STATEMENT</vt:lpstr>
      <vt:lpstr>BLOODLINK PROJECT objectives</vt:lpstr>
      <vt:lpstr>BLOODLINK  work flow:</vt:lpstr>
      <vt:lpstr>TECHNOLOGIES USED TO  IMPLEMENT BLOODLINK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2024-01-09T18:29:14Z</dcterms:created>
  <dcterms:modified xsi:type="dcterms:W3CDTF">2024-08-02T23:43:19Z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