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438" r:id="rId2"/>
    <p:sldId id="2442" r:id="rId3"/>
    <p:sldId id="2459" r:id="rId4"/>
    <p:sldId id="2532" r:id="rId5"/>
    <p:sldId id="265" r:id="rId6"/>
    <p:sldId id="2538" r:id="rId7"/>
    <p:sldId id="2531" r:id="rId8"/>
    <p:sldId id="2541" r:id="rId9"/>
    <p:sldId id="2542" r:id="rId10"/>
    <p:sldId id="2543" r:id="rId11"/>
    <p:sldId id="2544" r:id="rId12"/>
    <p:sldId id="2540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6"/>
    <p:restoredTop sz="96327"/>
  </p:normalViewPr>
  <p:slideViewPr>
    <p:cSldViewPr snapToGrid="0">
      <p:cViewPr>
        <p:scale>
          <a:sx n="131" d="100"/>
          <a:sy n="131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D93B-A62D-5F44-8891-73805FA4E979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11E0-A800-204A-9384-36BF8A5F3F4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641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F11E0-A800-204A-9384-36BF8A5F3F4D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521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dirty="0"/>
              <a:t>Mention the classical SGD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0433E-5CCC-2A49-922C-55DB685A9F8F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01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8670-7ADD-CBCD-AC8A-805432FD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70093-3417-655E-16D1-1C928472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8138-E57D-309D-044B-A2E5C5CD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C9A4-3357-0B5E-5F31-1FE967CD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DA1-6FBD-BBDD-04CA-C228D90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677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A4B0-21E3-0244-4AE1-CE35B250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0FE71-918B-5957-0D55-FAF88996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566B-8971-48B3-23F4-81A14728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9BD6-2DCD-5EC6-4B71-1829676B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F21-C108-D46C-5585-DB0A8768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984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073A-0136-769F-1899-A78E689E3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18484-E9F1-5299-07BA-4B0A1DAF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21FE-DD67-92B3-E9D3-6BC4D912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AC28-3962-4DBE-D7C2-C2FDCB61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A8F9-EAAE-4131-9A93-E76821AB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435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4"/>
          <p:cNvSpPr/>
          <p:nvPr userDrawn="1"/>
        </p:nvSpPr>
        <p:spPr>
          <a:xfrm>
            <a:off x="-1" y="5562604"/>
            <a:ext cx="12192001" cy="1438263"/>
          </a:xfrm>
          <a:custGeom>
            <a:avLst/>
            <a:gdLst>
              <a:gd name="connsiteX0" fmla="*/ 0 w 30312243"/>
              <a:gd name="connsiteY0" fmla="*/ 0 h 24645268"/>
              <a:gd name="connsiteX1" fmla="*/ 26204616 w 30312243"/>
              <a:gd name="connsiteY1" fmla="*/ 0 h 24645268"/>
              <a:gd name="connsiteX2" fmla="*/ 30312243 w 30312243"/>
              <a:gd name="connsiteY2" fmla="*/ 4107627 h 24645268"/>
              <a:gd name="connsiteX3" fmla="*/ 30312243 w 30312243"/>
              <a:gd name="connsiteY3" fmla="*/ 24645268 h 24645268"/>
              <a:gd name="connsiteX4" fmla="*/ 0 w 30312243"/>
              <a:gd name="connsiteY4" fmla="*/ 24645268 h 24645268"/>
              <a:gd name="connsiteX5" fmla="*/ 0 w 30312243"/>
              <a:gd name="connsiteY5" fmla="*/ 0 h 24645268"/>
              <a:gd name="connsiteX0" fmla="*/ 0 w 30312243"/>
              <a:gd name="connsiteY0" fmla="*/ 50802 h 24696070"/>
              <a:gd name="connsiteX1" fmla="*/ 14978405 w 30312243"/>
              <a:gd name="connsiteY1" fmla="*/ 0 h 24696070"/>
              <a:gd name="connsiteX2" fmla="*/ 30312243 w 30312243"/>
              <a:gd name="connsiteY2" fmla="*/ 4158429 h 24696070"/>
              <a:gd name="connsiteX3" fmla="*/ 30312243 w 30312243"/>
              <a:gd name="connsiteY3" fmla="*/ 24696070 h 24696070"/>
              <a:gd name="connsiteX4" fmla="*/ 0 w 30312243"/>
              <a:gd name="connsiteY4" fmla="*/ 24696070 h 24696070"/>
              <a:gd name="connsiteX5" fmla="*/ 0 w 30312243"/>
              <a:gd name="connsiteY5" fmla="*/ 50802 h 24696070"/>
              <a:gd name="connsiteX0" fmla="*/ 0 w 30312243"/>
              <a:gd name="connsiteY0" fmla="*/ 863632 h 25508900"/>
              <a:gd name="connsiteX1" fmla="*/ 14521229 w 30312243"/>
              <a:gd name="connsiteY1" fmla="*/ 0 h 25508900"/>
              <a:gd name="connsiteX2" fmla="*/ 30312243 w 30312243"/>
              <a:gd name="connsiteY2" fmla="*/ 4971259 h 25508900"/>
              <a:gd name="connsiteX3" fmla="*/ 30312243 w 30312243"/>
              <a:gd name="connsiteY3" fmla="*/ 25508900 h 25508900"/>
              <a:gd name="connsiteX4" fmla="*/ 0 w 30312243"/>
              <a:gd name="connsiteY4" fmla="*/ 25508900 h 25508900"/>
              <a:gd name="connsiteX5" fmla="*/ 0 w 30312243"/>
              <a:gd name="connsiteY5" fmla="*/ 863632 h 25508900"/>
              <a:gd name="connsiteX0" fmla="*/ 0 w 30413838"/>
              <a:gd name="connsiteY0" fmla="*/ 0 h 25661306"/>
              <a:gd name="connsiteX1" fmla="*/ 14622824 w 30413838"/>
              <a:gd name="connsiteY1" fmla="*/ 152406 h 25661306"/>
              <a:gd name="connsiteX2" fmla="*/ 30413838 w 30413838"/>
              <a:gd name="connsiteY2" fmla="*/ 5123665 h 25661306"/>
              <a:gd name="connsiteX3" fmla="*/ 30413838 w 30413838"/>
              <a:gd name="connsiteY3" fmla="*/ 25661306 h 25661306"/>
              <a:gd name="connsiteX4" fmla="*/ 101595 w 30413838"/>
              <a:gd name="connsiteY4" fmla="*/ 25661306 h 25661306"/>
              <a:gd name="connsiteX5" fmla="*/ 0 w 30413838"/>
              <a:gd name="connsiteY5" fmla="*/ 0 h 25661306"/>
              <a:gd name="connsiteX0" fmla="*/ 0 w 30413838"/>
              <a:gd name="connsiteY0" fmla="*/ 203207 h 25508900"/>
              <a:gd name="connsiteX1" fmla="*/ 14622824 w 30413838"/>
              <a:gd name="connsiteY1" fmla="*/ 0 h 25508900"/>
              <a:gd name="connsiteX2" fmla="*/ 30413838 w 30413838"/>
              <a:gd name="connsiteY2" fmla="*/ 4971259 h 25508900"/>
              <a:gd name="connsiteX3" fmla="*/ 30413838 w 30413838"/>
              <a:gd name="connsiteY3" fmla="*/ 25508900 h 25508900"/>
              <a:gd name="connsiteX4" fmla="*/ 101595 w 30413838"/>
              <a:gd name="connsiteY4" fmla="*/ 25508900 h 25508900"/>
              <a:gd name="connsiteX5" fmla="*/ 0 w 30413838"/>
              <a:gd name="connsiteY5" fmla="*/ 203207 h 25508900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30363041 w 30363041"/>
              <a:gd name="connsiteY2" fmla="*/ 4971260 h 25508901"/>
              <a:gd name="connsiteX3" fmla="*/ 30363041 w 30363041"/>
              <a:gd name="connsiteY3" fmla="*/ 25508901 h 25508901"/>
              <a:gd name="connsiteX4" fmla="*/ 50798 w 30363041"/>
              <a:gd name="connsiteY4" fmla="*/ 25508901 h 25508901"/>
              <a:gd name="connsiteX5" fmla="*/ 0 w 30363041"/>
              <a:gd name="connsiteY5" fmla="*/ 0 h 25508901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21538072 w 30363041"/>
              <a:gd name="connsiteY2" fmla="*/ 2082879 h 25508901"/>
              <a:gd name="connsiteX3" fmla="*/ 30363041 w 30363041"/>
              <a:gd name="connsiteY3" fmla="*/ 4971260 h 25508901"/>
              <a:gd name="connsiteX4" fmla="*/ 30363041 w 30363041"/>
              <a:gd name="connsiteY4" fmla="*/ 25508901 h 25508901"/>
              <a:gd name="connsiteX5" fmla="*/ 50798 w 30363041"/>
              <a:gd name="connsiteY5" fmla="*/ 25508901 h 25508901"/>
              <a:gd name="connsiteX6" fmla="*/ 0 w 30363041"/>
              <a:gd name="connsiteY6" fmla="*/ 0 h 25508901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16407541 w 30363041"/>
              <a:gd name="connsiteY2" fmla="*/ 9652361 h 25508901"/>
              <a:gd name="connsiteX3" fmla="*/ 30363041 w 30363041"/>
              <a:gd name="connsiteY3" fmla="*/ 4971260 h 25508901"/>
              <a:gd name="connsiteX4" fmla="*/ 30363041 w 30363041"/>
              <a:gd name="connsiteY4" fmla="*/ 25508901 h 25508901"/>
              <a:gd name="connsiteX5" fmla="*/ 50798 w 30363041"/>
              <a:gd name="connsiteY5" fmla="*/ 25508901 h 25508901"/>
              <a:gd name="connsiteX6" fmla="*/ 0 w 30363041"/>
              <a:gd name="connsiteY6" fmla="*/ 0 h 25508901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20776112 w 30363041"/>
              <a:gd name="connsiteY2" fmla="*/ 6756653 h 25508901"/>
              <a:gd name="connsiteX3" fmla="*/ 30363041 w 30363041"/>
              <a:gd name="connsiteY3" fmla="*/ 4971260 h 25508901"/>
              <a:gd name="connsiteX4" fmla="*/ 30363041 w 30363041"/>
              <a:gd name="connsiteY4" fmla="*/ 25508901 h 25508901"/>
              <a:gd name="connsiteX5" fmla="*/ 50798 w 30363041"/>
              <a:gd name="connsiteY5" fmla="*/ 25508901 h 25508901"/>
              <a:gd name="connsiteX6" fmla="*/ 0 w 30363041"/>
              <a:gd name="connsiteY6" fmla="*/ 0 h 25508901"/>
              <a:gd name="connsiteX0" fmla="*/ 0 w 30413838"/>
              <a:gd name="connsiteY0" fmla="*/ 0 h 25508901"/>
              <a:gd name="connsiteX1" fmla="*/ 14572027 w 30413838"/>
              <a:gd name="connsiteY1" fmla="*/ 1 h 25508901"/>
              <a:gd name="connsiteX2" fmla="*/ 20776112 w 30413838"/>
              <a:gd name="connsiteY2" fmla="*/ 6756653 h 25508901"/>
              <a:gd name="connsiteX3" fmla="*/ 30413838 w 30413838"/>
              <a:gd name="connsiteY3" fmla="*/ 6647722 h 25508901"/>
              <a:gd name="connsiteX4" fmla="*/ 30363041 w 30413838"/>
              <a:gd name="connsiteY4" fmla="*/ 25508901 h 25508901"/>
              <a:gd name="connsiteX5" fmla="*/ 50798 w 30413838"/>
              <a:gd name="connsiteY5" fmla="*/ 25508901 h 25508901"/>
              <a:gd name="connsiteX6" fmla="*/ 0 w 30413838"/>
              <a:gd name="connsiteY6" fmla="*/ 0 h 25508901"/>
              <a:gd name="connsiteX0" fmla="*/ 0 w 30413838"/>
              <a:gd name="connsiteY0" fmla="*/ 0 h 25508901"/>
              <a:gd name="connsiteX1" fmla="*/ 14572027 w 30413838"/>
              <a:gd name="connsiteY1" fmla="*/ 1 h 25508901"/>
              <a:gd name="connsiteX2" fmla="*/ 20776112 w 30413838"/>
              <a:gd name="connsiteY2" fmla="*/ 6756653 h 25508901"/>
              <a:gd name="connsiteX3" fmla="*/ 30413838 w 30413838"/>
              <a:gd name="connsiteY3" fmla="*/ 6800128 h 25508901"/>
              <a:gd name="connsiteX4" fmla="*/ 30363041 w 30413838"/>
              <a:gd name="connsiteY4" fmla="*/ 25508901 h 25508901"/>
              <a:gd name="connsiteX5" fmla="*/ 50798 w 30413838"/>
              <a:gd name="connsiteY5" fmla="*/ 25508901 h 25508901"/>
              <a:gd name="connsiteX6" fmla="*/ 0 w 30413838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776112 w 30464635"/>
              <a:gd name="connsiteY2" fmla="*/ 6756653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776112 w 30464635"/>
              <a:gd name="connsiteY2" fmla="*/ 6756653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776112 w 30464635"/>
              <a:gd name="connsiteY2" fmla="*/ 6756653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674518 w 30464635"/>
              <a:gd name="connsiteY2" fmla="*/ 6655049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17833664 w 30464635"/>
              <a:gd name="connsiteY2" fmla="*/ 3661737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17833664 w 30464635"/>
              <a:gd name="connsiteY2" fmla="*/ 3661737 h 25508901"/>
              <a:gd name="connsiteX3" fmla="*/ 30464635 w 30464635"/>
              <a:gd name="connsiteY3" fmla="*/ 3755811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18036582 w 30464635"/>
              <a:gd name="connsiteY2" fmla="*/ 3712471 h 25508901"/>
              <a:gd name="connsiteX3" fmla="*/ 30464635 w 30464635"/>
              <a:gd name="connsiteY3" fmla="*/ 3755811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515227"/>
              <a:gd name="connsiteY0" fmla="*/ 0 h 25508901"/>
              <a:gd name="connsiteX1" fmla="*/ 14572027 w 30515227"/>
              <a:gd name="connsiteY1" fmla="*/ 1 h 25508901"/>
              <a:gd name="connsiteX2" fmla="*/ 18036582 w 30515227"/>
              <a:gd name="connsiteY2" fmla="*/ 3712471 h 25508901"/>
              <a:gd name="connsiteX3" fmla="*/ 30464635 w 30515227"/>
              <a:gd name="connsiteY3" fmla="*/ 3755811 h 25508901"/>
              <a:gd name="connsiteX4" fmla="*/ 30515227 w 30515227"/>
              <a:gd name="connsiteY4" fmla="*/ 9121790 h 25508901"/>
              <a:gd name="connsiteX5" fmla="*/ 50798 w 30515227"/>
              <a:gd name="connsiteY5" fmla="*/ 25508901 h 25508901"/>
              <a:gd name="connsiteX6" fmla="*/ 0 w 30515227"/>
              <a:gd name="connsiteY6" fmla="*/ 0 h 25508901"/>
              <a:gd name="connsiteX0" fmla="*/ 0 w 30515227"/>
              <a:gd name="connsiteY0" fmla="*/ 0 h 9121790"/>
              <a:gd name="connsiteX1" fmla="*/ 14572027 w 30515227"/>
              <a:gd name="connsiteY1" fmla="*/ 1 h 9121790"/>
              <a:gd name="connsiteX2" fmla="*/ 18036582 w 30515227"/>
              <a:gd name="connsiteY2" fmla="*/ 3712471 h 9121790"/>
              <a:gd name="connsiteX3" fmla="*/ 30464635 w 30515227"/>
              <a:gd name="connsiteY3" fmla="*/ 3755811 h 9121790"/>
              <a:gd name="connsiteX4" fmla="*/ 30515227 w 30515227"/>
              <a:gd name="connsiteY4" fmla="*/ 9121790 h 9121790"/>
              <a:gd name="connsiteX5" fmla="*/ 50798 w 30515227"/>
              <a:gd name="connsiteY5" fmla="*/ 6585085 h 9121790"/>
              <a:gd name="connsiteX6" fmla="*/ 0 w 30515227"/>
              <a:gd name="connsiteY6" fmla="*/ 0 h 9121790"/>
              <a:gd name="connsiteX0" fmla="*/ 0 w 30515227"/>
              <a:gd name="connsiteY0" fmla="*/ 0 h 6838756"/>
              <a:gd name="connsiteX1" fmla="*/ 14572027 w 30515227"/>
              <a:gd name="connsiteY1" fmla="*/ 1 h 6838756"/>
              <a:gd name="connsiteX2" fmla="*/ 18036582 w 30515227"/>
              <a:gd name="connsiteY2" fmla="*/ 3712471 h 6838756"/>
              <a:gd name="connsiteX3" fmla="*/ 30464635 w 30515227"/>
              <a:gd name="connsiteY3" fmla="*/ 3755811 h 6838756"/>
              <a:gd name="connsiteX4" fmla="*/ 30515227 w 30515227"/>
              <a:gd name="connsiteY4" fmla="*/ 6838756 h 6838756"/>
              <a:gd name="connsiteX5" fmla="*/ 50798 w 30515227"/>
              <a:gd name="connsiteY5" fmla="*/ 6585085 h 6838756"/>
              <a:gd name="connsiteX6" fmla="*/ 0 w 30515227"/>
              <a:gd name="connsiteY6" fmla="*/ 0 h 6838756"/>
              <a:gd name="connsiteX0" fmla="*/ 0 w 30515227"/>
              <a:gd name="connsiteY0" fmla="*/ 0 h 6838756"/>
              <a:gd name="connsiteX1" fmla="*/ 14572027 w 30515227"/>
              <a:gd name="connsiteY1" fmla="*/ 1 h 6838756"/>
              <a:gd name="connsiteX2" fmla="*/ 18036582 w 30515227"/>
              <a:gd name="connsiteY2" fmla="*/ 3712471 h 6838756"/>
              <a:gd name="connsiteX3" fmla="*/ 30464635 w 30515227"/>
              <a:gd name="connsiteY3" fmla="*/ 3755811 h 6838756"/>
              <a:gd name="connsiteX4" fmla="*/ 30515227 w 30515227"/>
              <a:gd name="connsiteY4" fmla="*/ 6838756 h 6838756"/>
              <a:gd name="connsiteX5" fmla="*/ 50798 w 30515227"/>
              <a:gd name="connsiteY5" fmla="*/ 6788022 h 6838756"/>
              <a:gd name="connsiteX6" fmla="*/ 0 w 30515227"/>
              <a:gd name="connsiteY6" fmla="*/ 0 h 6838756"/>
              <a:gd name="connsiteX0" fmla="*/ 0 w 30515227"/>
              <a:gd name="connsiteY0" fmla="*/ 0 h 6838756"/>
              <a:gd name="connsiteX1" fmla="*/ 16499749 w 30515227"/>
              <a:gd name="connsiteY1" fmla="*/ 2080098 h 6838756"/>
              <a:gd name="connsiteX2" fmla="*/ 18036582 w 30515227"/>
              <a:gd name="connsiteY2" fmla="*/ 3712471 h 6838756"/>
              <a:gd name="connsiteX3" fmla="*/ 30464635 w 30515227"/>
              <a:gd name="connsiteY3" fmla="*/ 3755811 h 6838756"/>
              <a:gd name="connsiteX4" fmla="*/ 30515227 w 30515227"/>
              <a:gd name="connsiteY4" fmla="*/ 6838756 h 6838756"/>
              <a:gd name="connsiteX5" fmla="*/ 50798 w 30515227"/>
              <a:gd name="connsiteY5" fmla="*/ 6788022 h 6838756"/>
              <a:gd name="connsiteX6" fmla="*/ 0 w 30515227"/>
              <a:gd name="connsiteY6" fmla="*/ 0 h 6838756"/>
              <a:gd name="connsiteX0" fmla="*/ 0 w 30464498"/>
              <a:gd name="connsiteY0" fmla="*/ 0 h 4860127"/>
              <a:gd name="connsiteX1" fmla="*/ 16449020 w 30464498"/>
              <a:gd name="connsiteY1" fmla="*/ 101469 h 4860127"/>
              <a:gd name="connsiteX2" fmla="*/ 17985853 w 30464498"/>
              <a:gd name="connsiteY2" fmla="*/ 1733842 h 4860127"/>
              <a:gd name="connsiteX3" fmla="*/ 30413906 w 30464498"/>
              <a:gd name="connsiteY3" fmla="*/ 1777182 h 4860127"/>
              <a:gd name="connsiteX4" fmla="*/ 30464498 w 30464498"/>
              <a:gd name="connsiteY4" fmla="*/ 4860127 h 4860127"/>
              <a:gd name="connsiteX5" fmla="*/ 69 w 30464498"/>
              <a:gd name="connsiteY5" fmla="*/ 4809393 h 4860127"/>
              <a:gd name="connsiteX6" fmla="*/ 0 w 30464498"/>
              <a:gd name="connsiteY6" fmla="*/ 0 h 4860127"/>
              <a:gd name="connsiteX0" fmla="*/ 0 w 30464498"/>
              <a:gd name="connsiteY0" fmla="*/ 0 h 4860127"/>
              <a:gd name="connsiteX1" fmla="*/ 16651938 w 30464498"/>
              <a:gd name="connsiteY1" fmla="*/ 202938 h 4860127"/>
              <a:gd name="connsiteX2" fmla="*/ 17985853 w 30464498"/>
              <a:gd name="connsiteY2" fmla="*/ 1733842 h 4860127"/>
              <a:gd name="connsiteX3" fmla="*/ 30413906 w 30464498"/>
              <a:gd name="connsiteY3" fmla="*/ 1777182 h 4860127"/>
              <a:gd name="connsiteX4" fmla="*/ 30464498 w 30464498"/>
              <a:gd name="connsiteY4" fmla="*/ 4860127 h 4860127"/>
              <a:gd name="connsiteX5" fmla="*/ 69 w 30464498"/>
              <a:gd name="connsiteY5" fmla="*/ 4809393 h 4860127"/>
              <a:gd name="connsiteX6" fmla="*/ 0 w 30464498"/>
              <a:gd name="connsiteY6" fmla="*/ 0 h 4860127"/>
              <a:gd name="connsiteX0" fmla="*/ 0 w 30464498"/>
              <a:gd name="connsiteY0" fmla="*/ 0 h 4860127"/>
              <a:gd name="connsiteX1" fmla="*/ 16651938 w 30464498"/>
              <a:gd name="connsiteY1" fmla="*/ 101469 h 4860127"/>
              <a:gd name="connsiteX2" fmla="*/ 17985853 w 30464498"/>
              <a:gd name="connsiteY2" fmla="*/ 1733842 h 4860127"/>
              <a:gd name="connsiteX3" fmla="*/ 30413906 w 30464498"/>
              <a:gd name="connsiteY3" fmla="*/ 1777182 h 4860127"/>
              <a:gd name="connsiteX4" fmla="*/ 30464498 w 30464498"/>
              <a:gd name="connsiteY4" fmla="*/ 4860127 h 4860127"/>
              <a:gd name="connsiteX5" fmla="*/ 69 w 30464498"/>
              <a:gd name="connsiteY5" fmla="*/ 4809393 h 4860127"/>
              <a:gd name="connsiteX6" fmla="*/ 0 w 30464498"/>
              <a:gd name="connsiteY6" fmla="*/ 0 h 4860127"/>
              <a:gd name="connsiteX0" fmla="*/ 0 w 30616432"/>
              <a:gd name="connsiteY0" fmla="*/ 0 h 4809393"/>
              <a:gd name="connsiteX1" fmla="*/ 16651938 w 30616432"/>
              <a:gd name="connsiteY1" fmla="*/ 101469 h 4809393"/>
              <a:gd name="connsiteX2" fmla="*/ 17985853 w 30616432"/>
              <a:gd name="connsiteY2" fmla="*/ 1733842 h 4809393"/>
              <a:gd name="connsiteX3" fmla="*/ 30413906 w 30616432"/>
              <a:gd name="connsiteY3" fmla="*/ 1777182 h 4809393"/>
              <a:gd name="connsiteX4" fmla="*/ 30616432 w 30616432"/>
              <a:gd name="connsiteY4" fmla="*/ 3695184 h 4809393"/>
              <a:gd name="connsiteX5" fmla="*/ 69 w 30616432"/>
              <a:gd name="connsiteY5" fmla="*/ 4809393 h 4809393"/>
              <a:gd name="connsiteX6" fmla="*/ 0 w 30616432"/>
              <a:gd name="connsiteY6" fmla="*/ 0 h 4809393"/>
              <a:gd name="connsiteX0" fmla="*/ 0 w 30616432"/>
              <a:gd name="connsiteY0" fmla="*/ 0 h 3695184"/>
              <a:gd name="connsiteX1" fmla="*/ 16651938 w 30616432"/>
              <a:gd name="connsiteY1" fmla="*/ 101469 h 3695184"/>
              <a:gd name="connsiteX2" fmla="*/ 17985853 w 30616432"/>
              <a:gd name="connsiteY2" fmla="*/ 1733842 h 3695184"/>
              <a:gd name="connsiteX3" fmla="*/ 30413906 w 30616432"/>
              <a:gd name="connsiteY3" fmla="*/ 1777182 h 3695184"/>
              <a:gd name="connsiteX4" fmla="*/ 30616432 w 30616432"/>
              <a:gd name="connsiteY4" fmla="*/ 3695184 h 3695184"/>
              <a:gd name="connsiteX5" fmla="*/ 50714 w 30616432"/>
              <a:gd name="connsiteY5" fmla="*/ 3543150 h 3695184"/>
              <a:gd name="connsiteX6" fmla="*/ 0 w 30616432"/>
              <a:gd name="connsiteY6" fmla="*/ 0 h 3695184"/>
              <a:gd name="connsiteX0" fmla="*/ 50577 w 30667009"/>
              <a:gd name="connsiteY0" fmla="*/ 0 h 3745749"/>
              <a:gd name="connsiteX1" fmla="*/ 16702515 w 30667009"/>
              <a:gd name="connsiteY1" fmla="*/ 101469 h 3745749"/>
              <a:gd name="connsiteX2" fmla="*/ 18036430 w 30667009"/>
              <a:gd name="connsiteY2" fmla="*/ 1733842 h 3745749"/>
              <a:gd name="connsiteX3" fmla="*/ 30464483 w 30667009"/>
              <a:gd name="connsiteY3" fmla="*/ 1777182 h 3745749"/>
              <a:gd name="connsiteX4" fmla="*/ 30667009 w 30667009"/>
              <a:gd name="connsiteY4" fmla="*/ 3695184 h 3745749"/>
              <a:gd name="connsiteX5" fmla="*/ 0 w 30667009"/>
              <a:gd name="connsiteY5" fmla="*/ 3745749 h 3745749"/>
              <a:gd name="connsiteX6" fmla="*/ 50577 w 30667009"/>
              <a:gd name="connsiteY6" fmla="*/ 0 h 3745749"/>
              <a:gd name="connsiteX0" fmla="*/ 50577 w 30515070"/>
              <a:gd name="connsiteY0" fmla="*/ 0 h 3745834"/>
              <a:gd name="connsiteX1" fmla="*/ 16702515 w 30515070"/>
              <a:gd name="connsiteY1" fmla="*/ 101469 h 3745834"/>
              <a:gd name="connsiteX2" fmla="*/ 18036430 w 30515070"/>
              <a:gd name="connsiteY2" fmla="*/ 1733842 h 3745834"/>
              <a:gd name="connsiteX3" fmla="*/ 30464483 w 30515070"/>
              <a:gd name="connsiteY3" fmla="*/ 1777182 h 3745834"/>
              <a:gd name="connsiteX4" fmla="*/ 30515070 w 30515070"/>
              <a:gd name="connsiteY4" fmla="*/ 3745834 h 3745834"/>
              <a:gd name="connsiteX5" fmla="*/ 0 w 30515070"/>
              <a:gd name="connsiteY5" fmla="*/ 3745749 h 3745834"/>
              <a:gd name="connsiteX6" fmla="*/ 50577 w 30515070"/>
              <a:gd name="connsiteY6" fmla="*/ 0 h 3745834"/>
              <a:gd name="connsiteX0" fmla="*/ 50577 w 30464483"/>
              <a:gd name="connsiteY0" fmla="*/ 0 h 3745834"/>
              <a:gd name="connsiteX1" fmla="*/ 16702515 w 30464483"/>
              <a:gd name="connsiteY1" fmla="*/ 101469 h 3745834"/>
              <a:gd name="connsiteX2" fmla="*/ 18036430 w 30464483"/>
              <a:gd name="connsiteY2" fmla="*/ 1733842 h 3745834"/>
              <a:gd name="connsiteX3" fmla="*/ 30464483 w 30464483"/>
              <a:gd name="connsiteY3" fmla="*/ 1777182 h 3745834"/>
              <a:gd name="connsiteX4" fmla="*/ 30363132 w 30464483"/>
              <a:gd name="connsiteY4" fmla="*/ 3745834 h 3745834"/>
              <a:gd name="connsiteX5" fmla="*/ 0 w 30464483"/>
              <a:gd name="connsiteY5" fmla="*/ 3745749 h 3745834"/>
              <a:gd name="connsiteX6" fmla="*/ 50577 w 30464483"/>
              <a:gd name="connsiteY6" fmla="*/ 0 h 3745834"/>
              <a:gd name="connsiteX0" fmla="*/ 0 w 30464551"/>
              <a:gd name="connsiteY0" fmla="*/ 101130 h 3644365"/>
              <a:gd name="connsiteX1" fmla="*/ 16702583 w 30464551"/>
              <a:gd name="connsiteY1" fmla="*/ 0 h 3644365"/>
              <a:gd name="connsiteX2" fmla="*/ 18036498 w 30464551"/>
              <a:gd name="connsiteY2" fmla="*/ 1632373 h 3644365"/>
              <a:gd name="connsiteX3" fmla="*/ 30464551 w 30464551"/>
              <a:gd name="connsiteY3" fmla="*/ 1675713 h 3644365"/>
              <a:gd name="connsiteX4" fmla="*/ 30363200 w 30464551"/>
              <a:gd name="connsiteY4" fmla="*/ 3644365 h 3644365"/>
              <a:gd name="connsiteX5" fmla="*/ 68 w 30464551"/>
              <a:gd name="connsiteY5" fmla="*/ 3644280 h 3644365"/>
              <a:gd name="connsiteX6" fmla="*/ 0 w 30464551"/>
              <a:gd name="connsiteY6" fmla="*/ 101130 h 3644365"/>
              <a:gd name="connsiteX0" fmla="*/ 0 w 30515197"/>
              <a:gd name="connsiteY0" fmla="*/ 0 h 3695184"/>
              <a:gd name="connsiteX1" fmla="*/ 16753229 w 30515197"/>
              <a:gd name="connsiteY1" fmla="*/ 50819 h 3695184"/>
              <a:gd name="connsiteX2" fmla="*/ 18087144 w 30515197"/>
              <a:gd name="connsiteY2" fmla="*/ 1683192 h 3695184"/>
              <a:gd name="connsiteX3" fmla="*/ 30515197 w 30515197"/>
              <a:gd name="connsiteY3" fmla="*/ 1726532 h 3695184"/>
              <a:gd name="connsiteX4" fmla="*/ 30413846 w 30515197"/>
              <a:gd name="connsiteY4" fmla="*/ 3695184 h 3695184"/>
              <a:gd name="connsiteX5" fmla="*/ 50714 w 30515197"/>
              <a:gd name="connsiteY5" fmla="*/ 3695099 h 3695184"/>
              <a:gd name="connsiteX6" fmla="*/ 0 w 30515197"/>
              <a:gd name="connsiteY6" fmla="*/ 0 h 3695184"/>
              <a:gd name="connsiteX0" fmla="*/ 101222 w 30616419"/>
              <a:gd name="connsiteY0" fmla="*/ 0 h 3745749"/>
              <a:gd name="connsiteX1" fmla="*/ 16854451 w 30616419"/>
              <a:gd name="connsiteY1" fmla="*/ 50819 h 3745749"/>
              <a:gd name="connsiteX2" fmla="*/ 18188366 w 30616419"/>
              <a:gd name="connsiteY2" fmla="*/ 1683192 h 3745749"/>
              <a:gd name="connsiteX3" fmla="*/ 30616419 w 30616419"/>
              <a:gd name="connsiteY3" fmla="*/ 1726532 h 3745749"/>
              <a:gd name="connsiteX4" fmla="*/ 30515068 w 30616419"/>
              <a:gd name="connsiteY4" fmla="*/ 3695184 h 3745749"/>
              <a:gd name="connsiteX5" fmla="*/ 0 w 30616419"/>
              <a:gd name="connsiteY5" fmla="*/ 3745749 h 3745749"/>
              <a:gd name="connsiteX6" fmla="*/ 101222 w 30616419"/>
              <a:gd name="connsiteY6" fmla="*/ 0 h 3745749"/>
              <a:gd name="connsiteX0" fmla="*/ 0 w 30515197"/>
              <a:gd name="connsiteY0" fmla="*/ 0 h 3745749"/>
              <a:gd name="connsiteX1" fmla="*/ 16753229 w 30515197"/>
              <a:gd name="connsiteY1" fmla="*/ 50819 h 3745749"/>
              <a:gd name="connsiteX2" fmla="*/ 18087144 w 30515197"/>
              <a:gd name="connsiteY2" fmla="*/ 1683192 h 3745749"/>
              <a:gd name="connsiteX3" fmla="*/ 30515197 w 30515197"/>
              <a:gd name="connsiteY3" fmla="*/ 1726532 h 3745749"/>
              <a:gd name="connsiteX4" fmla="*/ 30413846 w 30515197"/>
              <a:gd name="connsiteY4" fmla="*/ 3695184 h 3745749"/>
              <a:gd name="connsiteX5" fmla="*/ 69 w 30515197"/>
              <a:gd name="connsiteY5" fmla="*/ 3745749 h 3745749"/>
              <a:gd name="connsiteX6" fmla="*/ 0 w 30515197"/>
              <a:gd name="connsiteY6" fmla="*/ 0 h 3745749"/>
              <a:gd name="connsiteX0" fmla="*/ 0 w 30413903"/>
              <a:gd name="connsiteY0" fmla="*/ 0 h 3745749"/>
              <a:gd name="connsiteX1" fmla="*/ 16753229 w 30413903"/>
              <a:gd name="connsiteY1" fmla="*/ 50819 h 3745749"/>
              <a:gd name="connsiteX2" fmla="*/ 18087144 w 30413903"/>
              <a:gd name="connsiteY2" fmla="*/ 1683192 h 3745749"/>
              <a:gd name="connsiteX3" fmla="*/ 30413903 w 30413903"/>
              <a:gd name="connsiteY3" fmla="*/ 1625232 h 3745749"/>
              <a:gd name="connsiteX4" fmla="*/ 30413846 w 30413903"/>
              <a:gd name="connsiteY4" fmla="*/ 3695184 h 3745749"/>
              <a:gd name="connsiteX5" fmla="*/ 69 w 30413903"/>
              <a:gd name="connsiteY5" fmla="*/ 3745749 h 3745749"/>
              <a:gd name="connsiteX6" fmla="*/ 0 w 30413903"/>
              <a:gd name="connsiteY6" fmla="*/ 0 h 3745749"/>
              <a:gd name="connsiteX0" fmla="*/ 0 w 30413902"/>
              <a:gd name="connsiteY0" fmla="*/ 0 h 3745749"/>
              <a:gd name="connsiteX1" fmla="*/ 16753229 w 30413902"/>
              <a:gd name="connsiteY1" fmla="*/ 50819 h 3745749"/>
              <a:gd name="connsiteX2" fmla="*/ 18087144 w 30413902"/>
              <a:gd name="connsiteY2" fmla="*/ 1683192 h 3745749"/>
              <a:gd name="connsiteX3" fmla="*/ 30413902 w 30413902"/>
              <a:gd name="connsiteY3" fmla="*/ 1777181 h 3745749"/>
              <a:gd name="connsiteX4" fmla="*/ 30413846 w 30413902"/>
              <a:gd name="connsiteY4" fmla="*/ 3695184 h 3745749"/>
              <a:gd name="connsiteX5" fmla="*/ 69 w 30413902"/>
              <a:gd name="connsiteY5" fmla="*/ 3745749 h 3745749"/>
              <a:gd name="connsiteX6" fmla="*/ 0 w 30413902"/>
              <a:gd name="connsiteY6" fmla="*/ 0 h 3745749"/>
              <a:gd name="connsiteX0" fmla="*/ 0 w 30413900"/>
              <a:gd name="connsiteY0" fmla="*/ 0 h 3745749"/>
              <a:gd name="connsiteX1" fmla="*/ 16753229 w 30413900"/>
              <a:gd name="connsiteY1" fmla="*/ 50819 h 3745749"/>
              <a:gd name="connsiteX2" fmla="*/ 18087144 w 30413900"/>
              <a:gd name="connsiteY2" fmla="*/ 1683192 h 3745749"/>
              <a:gd name="connsiteX3" fmla="*/ 30413900 w 30413900"/>
              <a:gd name="connsiteY3" fmla="*/ 1625231 h 3745749"/>
              <a:gd name="connsiteX4" fmla="*/ 30413846 w 30413900"/>
              <a:gd name="connsiteY4" fmla="*/ 3695184 h 3745749"/>
              <a:gd name="connsiteX5" fmla="*/ 69 w 30413900"/>
              <a:gd name="connsiteY5" fmla="*/ 3745749 h 3745749"/>
              <a:gd name="connsiteX6" fmla="*/ 0 w 30413900"/>
              <a:gd name="connsiteY6" fmla="*/ 0 h 3745749"/>
              <a:gd name="connsiteX0" fmla="*/ 0 w 30413898"/>
              <a:gd name="connsiteY0" fmla="*/ 0 h 3745749"/>
              <a:gd name="connsiteX1" fmla="*/ 16753229 w 30413898"/>
              <a:gd name="connsiteY1" fmla="*/ 50819 h 3745749"/>
              <a:gd name="connsiteX2" fmla="*/ 18087144 w 30413898"/>
              <a:gd name="connsiteY2" fmla="*/ 1683192 h 3745749"/>
              <a:gd name="connsiteX3" fmla="*/ 30413898 w 30413898"/>
              <a:gd name="connsiteY3" fmla="*/ 1777180 h 3745749"/>
              <a:gd name="connsiteX4" fmla="*/ 30413846 w 30413898"/>
              <a:gd name="connsiteY4" fmla="*/ 3695184 h 3745749"/>
              <a:gd name="connsiteX5" fmla="*/ 69 w 30413898"/>
              <a:gd name="connsiteY5" fmla="*/ 3745749 h 3745749"/>
              <a:gd name="connsiteX6" fmla="*/ 0 w 30413898"/>
              <a:gd name="connsiteY6" fmla="*/ 0 h 3745749"/>
              <a:gd name="connsiteX0" fmla="*/ 0 w 30413896"/>
              <a:gd name="connsiteY0" fmla="*/ 0 h 3745749"/>
              <a:gd name="connsiteX1" fmla="*/ 16753229 w 30413896"/>
              <a:gd name="connsiteY1" fmla="*/ 50819 h 3745749"/>
              <a:gd name="connsiteX2" fmla="*/ 18087144 w 30413896"/>
              <a:gd name="connsiteY2" fmla="*/ 1683192 h 3745749"/>
              <a:gd name="connsiteX3" fmla="*/ 30413896 w 30413896"/>
              <a:gd name="connsiteY3" fmla="*/ 1720201 h 3745749"/>
              <a:gd name="connsiteX4" fmla="*/ 30413846 w 30413896"/>
              <a:gd name="connsiteY4" fmla="*/ 3695184 h 3745749"/>
              <a:gd name="connsiteX5" fmla="*/ 69 w 30413896"/>
              <a:gd name="connsiteY5" fmla="*/ 3745749 h 3745749"/>
              <a:gd name="connsiteX6" fmla="*/ 0 w 30413896"/>
              <a:gd name="connsiteY6" fmla="*/ 0 h 37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13896" h="3745749">
                <a:moveTo>
                  <a:pt x="0" y="0"/>
                </a:moveTo>
                <a:lnTo>
                  <a:pt x="16753229" y="50819"/>
                </a:lnTo>
                <a:lnTo>
                  <a:pt x="18087144" y="1683192"/>
                </a:lnTo>
                <a:lnTo>
                  <a:pt x="30413896" y="1720201"/>
                </a:lnTo>
                <a:cubicBezTo>
                  <a:pt x="30413877" y="2359535"/>
                  <a:pt x="30413865" y="3055850"/>
                  <a:pt x="30413846" y="3695184"/>
                </a:cubicBezTo>
                <a:lnTo>
                  <a:pt x="69" y="3745749"/>
                </a:lnTo>
                <a:cubicBezTo>
                  <a:pt x="46" y="2564699"/>
                  <a:pt x="23" y="1181050"/>
                  <a:pt x="0" y="0"/>
                </a:cubicBezTo>
                <a:close/>
              </a:path>
            </a:pathLst>
          </a:custGeom>
          <a:solidFill>
            <a:srgbClr val="009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715711"/>
            <a:ext cx="7416800" cy="667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978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65870"/>
            <a:ext cx="4470400" cy="321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buFontTx/>
              <a:buNone/>
              <a:defRPr sz="2400">
                <a:solidFill>
                  <a:schemeClr val="bg1"/>
                </a:solidFill>
              </a:defRPr>
            </a:lvl2pPr>
            <a:lvl3pPr>
              <a:buFontTx/>
              <a:buNone/>
              <a:defRPr sz="2000">
                <a:solidFill>
                  <a:schemeClr val="bg1"/>
                </a:solidFill>
              </a:defRPr>
            </a:lvl3pPr>
            <a:lvl4pPr>
              <a:buFontTx/>
              <a:buNone/>
              <a:defRPr sz="1800">
                <a:solidFill>
                  <a:schemeClr val="bg1"/>
                </a:solidFill>
              </a:defRPr>
            </a:lvl4pPr>
            <a:lvl5pPr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3"/>
          </p:nvPr>
        </p:nvSpPr>
        <p:spPr>
          <a:xfrm>
            <a:off x="6587067" y="2065870"/>
            <a:ext cx="4470400" cy="321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7C4D-F4D5-B69E-05E4-1BA957ED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ACA6-49C7-2C1A-49CB-1C282715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7F06-2F11-4891-41C9-8A3F9624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9DD5-6740-05DF-4240-34623663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25B4-6017-6E1F-099C-373346D1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9688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210-6DD5-C886-2404-0BAEC894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57AB-3937-9AC6-5D61-09DA77DC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1C73-9A05-2549-41C3-B8EFAD96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D0AB-6431-5622-9B8A-A8AD0EAC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D926-9818-66DA-630F-69FD1CCF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2525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9539-79DC-5644-00A1-A292AECE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2FA7-6F07-6BD8-BE10-9F8068AC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6C50-7A10-E70A-86A1-28DF79FA4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57B09-A8F0-0833-8FFE-14274DA2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65303-EBFC-4E6E-A124-59E056F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B730-ED1B-1550-155F-71C27696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9238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807-1956-AADF-8CB5-65E39D5F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9CB6-1FB3-F305-6FB7-9E850BA8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B921-C640-1050-F457-A74F08869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F63B0-4536-7CD9-95A1-08C888099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B9886-FB1C-A538-43B0-90EFD5265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84025-3A64-2778-16DD-68E84DA9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93D70-0FFF-B7FF-74C6-4333240F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B1243-33F9-F33B-E981-6E69F2D4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830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D65-60FC-FB9E-DE99-038A68F0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83AE8-E849-524E-4035-AB4FF71A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90BF6-42F8-4AD4-CAEA-C9B5A86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F0B2-DE31-BEE3-8B49-6721E89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270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F712B-0C8B-A9F1-16BD-82CE7AA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346BD-798D-9A4E-8599-CD4FA349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3110-B16F-3613-9E79-BA2FEE44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306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71C8-9C3F-826F-A845-1327DB07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15BC-6A31-D268-9139-7F09F740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E45FF-A532-7796-B887-A1BD0FE2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E2BA-B169-C9A1-1830-AADAB6D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AFDB7-C345-8CDB-D87C-E609D231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B556-7BBA-4810-CD5B-151667A2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67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380E-440D-2DF8-1015-84A5A736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CE02E-CE42-1649-4265-DD2405642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E7877-B027-9A6E-B998-4F4C8873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93C4C-E10E-3C5F-01F9-DFC1DF2D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F71B-FB1D-697B-0E02-E48A84E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6D8A-F46E-54EA-20EF-BE148D09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110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A5DFF-5628-2086-4BFC-274DA612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21D5-E807-07FF-0F51-29A1CE7D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2F24-98A4-FD1C-068E-02BBF38C7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A096-FC4B-664E-9209-EE5D89005E8B}" type="datetimeFigureOut">
              <a:rPr lang="en-RU" smtClean="0"/>
              <a:t>05.11.2023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2ED4-D1D3-DDD3-4A43-C630F68A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24D0-D8A6-8D4B-B95C-AF0E77E7B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39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2.xml"/><Relationship Id="rId27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Intelligence &amp;amp; kNowledge Engineering - People">
            <a:extLst>
              <a:ext uri="{FF2B5EF4-FFF2-40B4-BE49-F238E27FC236}">
                <a16:creationId xmlns:a16="http://schemas.microsoft.com/office/drawing/2014/main" id="{3648A444-E857-004C-8FAD-2B242699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1" y="71702"/>
            <a:ext cx="2347761" cy="20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83D0D-BC63-C749-BD26-AA3E8553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2" y="1364257"/>
            <a:ext cx="11978639" cy="3331523"/>
          </a:xfrm>
        </p:spPr>
        <p:txBody>
          <a:bodyPr anchor="ctr">
            <a:noAutofit/>
          </a:bodyPr>
          <a:lstStyle/>
          <a:p>
            <a:br>
              <a:rPr lang="en-US" sz="44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</a:br>
            <a:r>
              <a:rPr lang="en-GB" sz="44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A Computation and Communication Efficient Method for Distributed Nonconvex Problems in the Partial Participation Setting</a:t>
            </a:r>
            <a:br>
              <a:rPr lang="en-GB" sz="44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</a:br>
            <a:br>
              <a:rPr lang="en-GB" sz="1200" b="1" dirty="0">
                <a:solidFill>
                  <a:srgbClr val="2C3A4A"/>
                </a:solidFill>
                <a:latin typeface="Noto Sans" panose="020B0502040504020204" pitchFamily="34" charset="0"/>
              </a:rPr>
            </a:br>
            <a:endParaRPr lang="en-US" sz="4400" b="1" dirty="0">
              <a:solidFill>
                <a:schemeClr val="accent5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99C49-FD43-4446-BD3D-6D33F9F9C72C}"/>
              </a:ext>
            </a:extLst>
          </p:cNvPr>
          <p:cNvSpPr txBox="1"/>
          <p:nvPr/>
        </p:nvSpPr>
        <p:spPr>
          <a:xfrm>
            <a:off x="-106682" y="4418675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Alexander Tyurin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Postdoc at KAUST</a:t>
            </a:r>
            <a:endParaRPr lang="en-US" sz="2800" b="1" dirty="0"/>
          </a:p>
          <a:p>
            <a:pPr algn="ctr"/>
            <a:r>
              <a:rPr lang="en-US" sz="2800" dirty="0" err="1"/>
              <a:t>NeurIPS</a:t>
            </a:r>
            <a:r>
              <a:rPr lang="en-US" sz="2800" dirty="0"/>
              <a:t> 2023</a:t>
            </a:r>
          </a:p>
        </p:txBody>
      </p:sp>
      <p:pic>
        <p:nvPicPr>
          <p:cNvPr id="5" name="Picture 7" descr="A black background with purple dots&#10;&#10;Description automatically generated">
            <a:extLst>
              <a:ext uri="{FF2B5EF4-FFF2-40B4-BE49-F238E27FC236}">
                <a16:creationId xmlns:a16="http://schemas.microsoft.com/office/drawing/2014/main" id="{5B5066D5-A722-9A0B-9F78-8BB27171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02" y="435614"/>
            <a:ext cx="2722603" cy="123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6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35">
            <a:extLst>
              <a:ext uri="{FF2B5EF4-FFF2-40B4-BE49-F238E27FC236}">
                <a16:creationId xmlns:a16="http://schemas.microsoft.com/office/drawing/2014/main" id="{5424E013-BD4F-826D-53AC-FBDFC453A195}"/>
              </a:ext>
            </a:extLst>
          </p:cNvPr>
          <p:cNvSpPr txBox="1"/>
          <p:nvPr/>
        </p:nvSpPr>
        <p:spPr>
          <a:xfrm>
            <a:off x="3762932" y="0"/>
            <a:ext cx="4666135" cy="654425"/>
          </a:xfrm>
          <a:prstGeom prst="rect">
            <a:avLst/>
          </a:prstGeom>
          <a:noFill/>
          <a:ln cap="flat"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0" dirty="0">
                <a:solidFill>
                  <a:schemeClr val="accent5"/>
                </a:solidFill>
                <a:ea typeface="+mj-ea"/>
                <a:cs typeface="+mj-cs"/>
              </a:rPr>
              <a:t>Theoretical Guarantees</a:t>
            </a:r>
            <a:endParaRPr lang="ru-RU" sz="3600" b="1" kern="0" dirty="0">
              <a:solidFill>
                <a:schemeClr val="accent5"/>
              </a:solidFill>
              <a:ea typeface="+mj-ea"/>
              <a:cs typeface="+mj-cs"/>
            </a:endParaRPr>
          </a:p>
        </p:txBody>
      </p:sp>
      <p:pic>
        <p:nvPicPr>
          <p:cNvPr id="5" name="Picture 15713">
            <a:extLst>
              <a:ext uri="{FF2B5EF4-FFF2-40B4-BE49-F238E27FC236}">
                <a16:creationId xmlns:a16="http://schemas.microsoft.com/office/drawing/2014/main" id="{BD278B8D-A4FD-E8FF-E143-466DA518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633413"/>
            <a:ext cx="103536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715">
            <a:extLst>
              <a:ext uri="{FF2B5EF4-FFF2-40B4-BE49-F238E27FC236}">
                <a16:creationId xmlns:a16="http://schemas.microsoft.com/office/drawing/2014/main" id="{690BBB5C-500E-A923-24CF-4961799B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792413"/>
            <a:ext cx="5256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RU" sz="2400" dirty="0">
                <a:solidFill>
                  <a:schemeClr val="tx1"/>
                </a:solidFill>
                <a:latin typeface="Calibri" panose="020F0502020204030204" pitchFamily="34" charset="0"/>
              </a:rPr>
              <a:t>Our assumptions are standard:</a:t>
            </a:r>
            <a:endParaRPr lang="en-RU" altLang="en-RU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15716">
            <a:extLst>
              <a:ext uri="{FF2B5EF4-FFF2-40B4-BE49-F238E27FC236}">
                <a16:creationId xmlns:a16="http://schemas.microsoft.com/office/drawing/2014/main" id="{5A1DA963-41C0-FAF7-7B9B-BF00F8D5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185767"/>
            <a:ext cx="6053490" cy="83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BD0CD-D60E-89A6-A6FE-99CF6244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934987"/>
            <a:ext cx="7651750" cy="278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199">
            <a:extLst>
              <a:ext uri="{FF2B5EF4-FFF2-40B4-BE49-F238E27FC236}">
                <a16:creationId xmlns:a16="http://schemas.microsoft.com/office/drawing/2014/main" id="{214951DE-E799-9141-1F48-E8BB3CDA7AFA}"/>
              </a:ext>
            </a:extLst>
          </p:cNvPr>
          <p:cNvSpPr>
            <a:spLocks/>
          </p:cNvSpPr>
          <p:nvPr/>
        </p:nvSpPr>
        <p:spPr bwMode="auto">
          <a:xfrm>
            <a:off x="9131300" y="2203450"/>
            <a:ext cx="1806575" cy="781050"/>
          </a:xfrm>
          <a:custGeom>
            <a:avLst/>
            <a:gdLst>
              <a:gd name="T0" fmla="*/ 1032658 w 1575227"/>
              <a:gd name="T1" fmla="*/ 0 h 790754"/>
              <a:gd name="T2" fmla="*/ 2065312 w 1575227"/>
              <a:gd name="T3" fmla="*/ 385171 h 790754"/>
              <a:gd name="T4" fmla="*/ 1032658 w 1575227"/>
              <a:gd name="T5" fmla="*/ 770330 h 790754"/>
              <a:gd name="T6" fmla="*/ 0 w 1575227"/>
              <a:gd name="T7" fmla="*/ 385171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12701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altLang="en-RU" sz="2000">
                <a:latin typeface="Calibri" panose="020F0502020204030204" pitchFamily="34" charset="0"/>
              </a:rPr>
              <a:t>o</a:t>
            </a:r>
            <a:r>
              <a:rPr lang="en-RU" altLang="en-RU" sz="2000">
                <a:latin typeface="Calibri" panose="020F0502020204030204" pitchFamily="34" charset="0"/>
              </a:rPr>
              <a:t>ptimal oracle complexity</a:t>
            </a:r>
          </a:p>
        </p:txBody>
      </p:sp>
      <p:cxnSp>
        <p:nvCxnSpPr>
          <p:cNvPr id="10" name="Straight Connector 499">
            <a:extLst>
              <a:ext uri="{FF2B5EF4-FFF2-40B4-BE49-F238E27FC236}">
                <a16:creationId xmlns:a16="http://schemas.microsoft.com/office/drawing/2014/main" id="{4288BBB9-C412-B586-4E9E-33A88B356B1C}"/>
              </a:ext>
            </a:extLst>
          </p:cNvPr>
          <p:cNvCxnSpPr>
            <a:cxnSpLocks noChangeShapeType="1"/>
            <a:endCxn id="9" idx="3"/>
          </p:cNvCxnSpPr>
          <p:nvPr/>
        </p:nvCxnSpPr>
        <p:spPr bwMode="auto">
          <a:xfrm>
            <a:off x="7881937" y="2457450"/>
            <a:ext cx="1249363" cy="134938"/>
          </a:xfrm>
          <a:prstGeom prst="straightConnector1">
            <a:avLst/>
          </a:prstGeom>
          <a:noFill/>
          <a:ln w="76196">
            <a:solidFill>
              <a:srgbClr val="FFC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499">
            <a:extLst>
              <a:ext uri="{FF2B5EF4-FFF2-40B4-BE49-F238E27FC236}">
                <a16:creationId xmlns:a16="http://schemas.microsoft.com/office/drawing/2014/main" id="{C6D7C293-5AA1-1727-E49F-0AAF94E6FF1B}"/>
              </a:ext>
            </a:extLst>
          </p:cNvPr>
          <p:cNvCxnSpPr>
            <a:cxnSpLocks noChangeShapeType="1"/>
            <a:endCxn id="12" idx="3"/>
          </p:cNvCxnSpPr>
          <p:nvPr/>
        </p:nvCxnSpPr>
        <p:spPr bwMode="auto">
          <a:xfrm flipV="1">
            <a:off x="7881937" y="1257300"/>
            <a:ext cx="1249363" cy="44450"/>
          </a:xfrm>
          <a:prstGeom prst="straightConnector1">
            <a:avLst/>
          </a:prstGeom>
          <a:noFill/>
          <a:ln w="76196">
            <a:solidFill>
              <a:srgbClr val="FFC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ounded Rectangle 199">
            <a:extLst>
              <a:ext uri="{FF2B5EF4-FFF2-40B4-BE49-F238E27FC236}">
                <a16:creationId xmlns:a16="http://schemas.microsoft.com/office/drawing/2014/main" id="{581F7FFB-EDB8-1682-62CC-5739197E436B}"/>
              </a:ext>
            </a:extLst>
          </p:cNvPr>
          <p:cNvSpPr>
            <a:spLocks/>
          </p:cNvSpPr>
          <p:nvPr/>
        </p:nvSpPr>
        <p:spPr bwMode="auto">
          <a:xfrm>
            <a:off x="9131300" y="717550"/>
            <a:ext cx="2319337" cy="1081088"/>
          </a:xfrm>
          <a:custGeom>
            <a:avLst/>
            <a:gdLst>
              <a:gd name="T0" fmla="*/ 1702217 w 1575227"/>
              <a:gd name="T1" fmla="*/ 0 h 790754"/>
              <a:gd name="T2" fmla="*/ 3404427 w 1575227"/>
              <a:gd name="T3" fmla="*/ 737675 h 790754"/>
              <a:gd name="T4" fmla="*/ 1702217 w 1575227"/>
              <a:gd name="T5" fmla="*/ 1475328 h 790754"/>
              <a:gd name="T6" fmla="*/ 0 w 1575227"/>
              <a:gd name="T7" fmla="*/ 737675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12701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RU" sz="2000">
                <a:latin typeface="Calibri" panose="020F0502020204030204" pitchFamily="34" charset="0"/>
              </a:rPr>
              <a:t>SOTA communication complexity</a:t>
            </a:r>
            <a:endParaRPr lang="en-RU" altLang="en-RU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683">
            <a:extLst>
              <a:ext uri="{FF2B5EF4-FFF2-40B4-BE49-F238E27FC236}">
                <a16:creationId xmlns:a16="http://schemas.microsoft.com/office/drawing/2014/main" id="{9E8F1101-2C62-8160-2C16-C5B6E5C5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53" y="479934"/>
            <a:ext cx="8530293" cy="637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35">
            <a:extLst>
              <a:ext uri="{FF2B5EF4-FFF2-40B4-BE49-F238E27FC236}">
                <a16:creationId xmlns:a16="http://schemas.microsoft.com/office/drawing/2014/main" id="{36153FF6-A040-2657-62BB-1E94C9A95B9B}"/>
              </a:ext>
            </a:extLst>
          </p:cNvPr>
          <p:cNvSpPr txBox="1"/>
          <p:nvPr/>
        </p:nvSpPr>
        <p:spPr>
          <a:xfrm>
            <a:off x="420687" y="0"/>
            <a:ext cx="11493500" cy="598063"/>
          </a:xfrm>
          <a:prstGeom prst="rect">
            <a:avLst/>
          </a:prstGeom>
          <a:noFill/>
          <a:ln cap="flat">
            <a:noFill/>
          </a:ln>
        </p:spPr>
        <p:txBody>
          <a:bodyPr lIns="90004" tIns="44997" rIns="90004" bIns="44997" anchorCtr="1" compatLnSpc="0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en-RU" sz="3600" b="1" kern="0" dirty="0">
                <a:solidFill>
                  <a:schemeClr val="accent5"/>
                </a:solidFill>
                <a:ea typeface="+mj-ea"/>
                <a:cs typeface="+mj-cs"/>
              </a:rPr>
              <a:t>Comparison with Previous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2CE7EF-6F01-4163-B429-4559827DF6D2}"/>
              </a:ext>
            </a:extLst>
          </p:cNvPr>
          <p:cNvSpPr/>
          <p:nvPr/>
        </p:nvSpPr>
        <p:spPr>
          <a:xfrm>
            <a:off x="1830853" y="6308521"/>
            <a:ext cx="8530293" cy="469783"/>
          </a:xfrm>
          <a:prstGeom prst="roundRect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718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928B-BA0C-498E-92E4-4D4F5EAF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Thank you!</a:t>
            </a:r>
            <a:endParaRPr lang="en-R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62FE6-9679-18DF-1B1D-AED54F4C0E0A}"/>
              </a:ext>
            </a:extLst>
          </p:cNvPr>
          <p:cNvSpPr txBox="1">
            <a:spLocks/>
          </p:cNvSpPr>
          <p:nvPr/>
        </p:nvSpPr>
        <p:spPr>
          <a:xfrm>
            <a:off x="838200" y="1044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RU" dirty="0"/>
              <a:t>The same order results we also provide in the finite-sum setting: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C2131-C385-5B1A-D683-B063FC42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041" y="2914308"/>
            <a:ext cx="4013200" cy="1320800"/>
          </a:xfrm>
          <a:prstGeom prst="rect">
            <a:avLst/>
          </a:prstGeom>
        </p:spPr>
      </p:pic>
      <p:sp>
        <p:nvSpPr>
          <p:cNvPr id="7" name="Rounded Rectangle 199">
            <a:extLst>
              <a:ext uri="{FF2B5EF4-FFF2-40B4-BE49-F238E27FC236}">
                <a16:creationId xmlns:a16="http://schemas.microsoft.com/office/drawing/2014/main" id="{348BFF35-72C2-9B2C-6B17-D1BBD4638DA9}"/>
              </a:ext>
            </a:extLst>
          </p:cNvPr>
          <p:cNvSpPr>
            <a:spLocks/>
          </p:cNvSpPr>
          <p:nvPr/>
        </p:nvSpPr>
        <p:spPr bwMode="auto">
          <a:xfrm>
            <a:off x="8565931" y="4092492"/>
            <a:ext cx="2920078" cy="700225"/>
          </a:xfrm>
          <a:custGeom>
            <a:avLst/>
            <a:gdLst>
              <a:gd name="T0" fmla="*/ 784631 w 1575227"/>
              <a:gd name="T1" fmla="*/ 0 h 790754"/>
              <a:gd name="T2" fmla="*/ 1569259 w 1575227"/>
              <a:gd name="T3" fmla="*/ 394131 h 790754"/>
              <a:gd name="T4" fmla="*/ 784631 w 1575227"/>
              <a:gd name="T5" fmla="*/ 788249 h 790754"/>
              <a:gd name="T6" fmla="*/ 0 w 1575227"/>
              <a:gd name="T7" fmla="*/ 394131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12701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altLang="en-RU" sz="2000" dirty="0">
                <a:latin typeface="Calibri" panose="020F0502020204030204" pitchFamily="34" charset="0"/>
              </a:rPr>
              <a:t>local samples/functions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RU" sz="2000" dirty="0">
                <a:latin typeface="Calibri" panose="020F0502020204030204" pitchFamily="34" charset="0"/>
              </a:rPr>
              <a:t>stored on devices</a:t>
            </a:r>
            <a:endParaRPr lang="en-RU" altLang="en-RU" sz="2000" dirty="0">
              <a:latin typeface="Calibri" panose="020F0502020204030204" pitchFamily="34" charset="0"/>
            </a:endParaRPr>
          </a:p>
        </p:txBody>
      </p:sp>
      <p:cxnSp>
        <p:nvCxnSpPr>
          <p:cNvPr id="8" name="Straight Connector 200">
            <a:extLst>
              <a:ext uri="{FF2B5EF4-FFF2-40B4-BE49-F238E27FC236}">
                <a16:creationId xmlns:a16="http://schemas.microsoft.com/office/drawing/2014/main" id="{AB2137FF-54E5-E4C2-34EF-A1E40E17D9DA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>
            <a:off x="7420303" y="3836276"/>
            <a:ext cx="1145628" cy="605225"/>
          </a:xfrm>
          <a:prstGeom prst="straightConnector1">
            <a:avLst/>
          </a:prstGeom>
          <a:noFill/>
          <a:ln w="76196">
            <a:solidFill>
              <a:srgbClr val="FFC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032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256248D-595E-3E4F-8564-927C9B44E9C1}"/>
              </a:ext>
            </a:extLst>
          </p:cNvPr>
          <p:cNvSpPr txBox="1"/>
          <p:nvPr/>
        </p:nvSpPr>
        <p:spPr>
          <a:xfrm>
            <a:off x="4370815" y="5077170"/>
            <a:ext cx="2962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Peter </a:t>
            </a:r>
            <a:r>
              <a:rPr lang="en-US" sz="2800" b="1" dirty="0" err="1"/>
              <a:t>Richtárik</a:t>
            </a:r>
            <a:endParaRPr lang="en-US" sz="2800" b="1" dirty="0"/>
          </a:p>
          <a:p>
            <a:r>
              <a:rPr lang="en-GB" sz="2800" dirty="0"/>
              <a:t>Professor at KAUST</a:t>
            </a:r>
            <a:endParaRPr lang="en-SA" sz="2800" b="1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DA6CEE9-E535-397C-7BE7-75F0A1CE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364602"/>
            <a:ext cx="5562600" cy="667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+mn-lt"/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is a joint work with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684C1636-7408-45C2-6CD0-0D6833BB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15" y="1306932"/>
            <a:ext cx="2660312" cy="33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23A82E2-123E-4CF4-E925-9F992208C142}"/>
              </a:ext>
            </a:extLst>
          </p:cNvPr>
          <p:cNvSpPr txBox="1"/>
          <p:nvPr/>
        </p:nvSpPr>
        <p:spPr>
          <a:xfrm>
            <a:off x="1816815" y="793984"/>
            <a:ext cx="8732954" cy="654425"/>
          </a:xfrm>
          <a:prstGeom prst="rect">
            <a:avLst/>
          </a:prstGeom>
          <a:noFill/>
          <a:ln cap="flat"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0" dirty="0">
                <a:solidFill>
                  <a:schemeClr val="accent5"/>
                </a:solidFill>
                <a:ea typeface="+mj-ea"/>
                <a:cs typeface="Arial"/>
              </a:rPr>
              <a:t>Distributed Stochastic Optimization Problem</a:t>
            </a:r>
            <a:endParaRPr lang="ru-RU" sz="3600" b="1" kern="0" dirty="0">
              <a:solidFill>
                <a:schemeClr val="accent5"/>
              </a:solidFill>
              <a:ea typeface="+mj-ea"/>
              <a:cs typeface="Arial"/>
            </a:endParaRPr>
          </a:p>
        </p:txBody>
      </p:sp>
      <p:pic>
        <p:nvPicPr>
          <p:cNvPr id="8" name="Picture 197">
            <a:extLst>
              <a:ext uri="{FF2B5EF4-FFF2-40B4-BE49-F238E27FC236}">
                <a16:creationId xmlns:a16="http://schemas.microsoft.com/office/drawing/2014/main" id="{6BEAEDEC-D842-A1CA-9BFD-D07423F4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24" y="2605321"/>
            <a:ext cx="46021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 1 1">
            <a:extLst>
              <a:ext uri="{FF2B5EF4-FFF2-40B4-BE49-F238E27FC236}">
                <a16:creationId xmlns:a16="http://schemas.microsoft.com/office/drawing/2014/main" id="{D7B6D019-F1C1-3942-1809-4C521EF0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74" y="1419458"/>
            <a:ext cx="11183938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RU" sz="2400" dirty="0">
                <a:latin typeface="Calibri" panose="020F0502020204030204" pitchFamily="34" charset="0"/>
              </a:rPr>
              <a:t>We are solving the nonconvex distributed optimization problem:</a:t>
            </a:r>
          </a:p>
        </p:txBody>
      </p:sp>
      <p:sp>
        <p:nvSpPr>
          <p:cNvPr id="19" name="Rounded Rectangle 199">
            <a:extLst>
              <a:ext uri="{FF2B5EF4-FFF2-40B4-BE49-F238E27FC236}">
                <a16:creationId xmlns:a16="http://schemas.microsoft.com/office/drawing/2014/main" id="{3F57E57F-FEE9-F152-8AD9-B2B0DFB453B4}"/>
              </a:ext>
            </a:extLst>
          </p:cNvPr>
          <p:cNvSpPr>
            <a:spLocks/>
          </p:cNvSpPr>
          <p:nvPr/>
        </p:nvSpPr>
        <p:spPr bwMode="auto">
          <a:xfrm>
            <a:off x="10016312" y="2340208"/>
            <a:ext cx="1574800" cy="790575"/>
          </a:xfrm>
          <a:custGeom>
            <a:avLst/>
            <a:gdLst>
              <a:gd name="T0" fmla="*/ 784631 w 1575227"/>
              <a:gd name="T1" fmla="*/ 0 h 790754"/>
              <a:gd name="T2" fmla="*/ 1569259 w 1575227"/>
              <a:gd name="T3" fmla="*/ 394131 h 790754"/>
              <a:gd name="T4" fmla="*/ 784631 w 1575227"/>
              <a:gd name="T5" fmla="*/ 788249 h 790754"/>
              <a:gd name="T6" fmla="*/ 0 w 1575227"/>
              <a:gd name="T7" fmla="*/ 394131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12701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RU" altLang="en-RU" sz="2000">
                <a:latin typeface="Calibri" panose="020F0502020204030204" pitchFamily="34" charset="0"/>
              </a:rPr>
              <a:t># devices / machines</a:t>
            </a:r>
          </a:p>
        </p:txBody>
      </p:sp>
      <p:cxnSp>
        <p:nvCxnSpPr>
          <p:cNvPr id="20" name="Straight Connector 200">
            <a:extLst>
              <a:ext uri="{FF2B5EF4-FFF2-40B4-BE49-F238E27FC236}">
                <a16:creationId xmlns:a16="http://schemas.microsoft.com/office/drawing/2014/main" id="{EC257352-DF6E-ED7B-D7D3-4C4C4C837817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>
            <a:off x="6990537" y="2681521"/>
            <a:ext cx="3025775" cy="53975"/>
          </a:xfrm>
          <a:prstGeom prst="straightConnector1">
            <a:avLst/>
          </a:prstGeom>
          <a:noFill/>
          <a:ln w="76196">
            <a:solidFill>
              <a:srgbClr val="FFC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01">
            <a:extLst>
              <a:ext uri="{FF2B5EF4-FFF2-40B4-BE49-F238E27FC236}">
                <a16:creationId xmlns:a16="http://schemas.microsoft.com/office/drawing/2014/main" id="{71C0935E-9283-1579-BCE2-7E4F19487737}"/>
              </a:ext>
            </a:extLst>
          </p:cNvPr>
          <p:cNvSpPr>
            <a:spLocks/>
          </p:cNvSpPr>
          <p:nvPr/>
        </p:nvSpPr>
        <p:spPr bwMode="auto">
          <a:xfrm>
            <a:off x="1251724" y="4175358"/>
            <a:ext cx="2641600" cy="742950"/>
          </a:xfrm>
          <a:custGeom>
            <a:avLst/>
            <a:gdLst>
              <a:gd name="T0" fmla="*/ 1313213 w 2642771"/>
              <a:gd name="T1" fmla="*/ 0 h 742977"/>
              <a:gd name="T2" fmla="*/ 2626426 w 2642771"/>
              <a:gd name="T3" fmla="*/ 371306 h 742977"/>
              <a:gd name="T4" fmla="*/ 1313213 w 2642771"/>
              <a:gd name="T5" fmla="*/ 742599 h 742977"/>
              <a:gd name="T6" fmla="*/ 0 w 2642771"/>
              <a:gd name="T7" fmla="*/ 371306 h 74297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6270 w 2642771"/>
              <a:gd name="T13" fmla="*/ 36270 h 742977"/>
              <a:gd name="T14" fmla="*/ 2606501 w 2642771"/>
              <a:gd name="T15" fmla="*/ 706707 h 7429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2771" h="742977">
                <a:moveTo>
                  <a:pt x="123830" y="0"/>
                </a:moveTo>
                <a:lnTo>
                  <a:pt x="123830" y="0"/>
                </a:lnTo>
                <a:cubicBezTo>
                  <a:pt x="55440" y="0"/>
                  <a:pt x="0" y="55440"/>
                  <a:pt x="0" y="123829"/>
                </a:cubicBezTo>
                <a:lnTo>
                  <a:pt x="0" y="619148"/>
                </a:lnTo>
                <a:cubicBezTo>
                  <a:pt x="0" y="687537"/>
                  <a:pt x="55440" y="742978"/>
                  <a:pt x="123830" y="742978"/>
                </a:cubicBezTo>
                <a:lnTo>
                  <a:pt x="2518942" y="742977"/>
                </a:lnTo>
                <a:cubicBezTo>
                  <a:pt x="2587331" y="742977"/>
                  <a:pt x="2642772" y="687536"/>
                  <a:pt x="2642772" y="619147"/>
                </a:cubicBezTo>
                <a:lnTo>
                  <a:pt x="2642771" y="123830"/>
                </a:lnTo>
                <a:cubicBezTo>
                  <a:pt x="2642771" y="55440"/>
                  <a:pt x="2587330" y="0"/>
                  <a:pt x="2518941" y="0"/>
                </a:cubicBezTo>
                <a:lnTo>
                  <a:pt x="123830" y="0"/>
                </a:lnTo>
                <a:close/>
              </a:path>
            </a:pathLst>
          </a:custGeom>
          <a:noFill/>
          <a:ln w="12701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RU" altLang="en-RU" sz="2000">
                <a:latin typeface="Calibri" panose="020F0502020204030204" pitchFamily="34" charset="0"/>
              </a:rPr>
              <a:t># model parametes / </a:t>
            </a:r>
            <a:endParaRPr lang="en-US" altLang="en-RU" sz="200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RU" altLang="en-RU" sz="2000">
                <a:latin typeface="Calibri" panose="020F0502020204030204" pitchFamily="34" charset="0"/>
              </a:rPr>
              <a:t>features</a:t>
            </a:r>
          </a:p>
        </p:txBody>
      </p:sp>
      <p:cxnSp>
        <p:nvCxnSpPr>
          <p:cNvPr id="23" name="Straight Connector 202">
            <a:extLst>
              <a:ext uri="{FF2B5EF4-FFF2-40B4-BE49-F238E27FC236}">
                <a16:creationId xmlns:a16="http://schemas.microsoft.com/office/drawing/2014/main" id="{22640319-6D19-7A96-C6C5-AD61346BF489}"/>
              </a:ext>
            </a:extLst>
          </p:cNvPr>
          <p:cNvCxnSpPr>
            <a:cxnSpLocks noChangeShapeType="1"/>
            <a:endCxn id="22" idx="1"/>
          </p:cNvCxnSpPr>
          <p:nvPr/>
        </p:nvCxnSpPr>
        <p:spPr bwMode="auto">
          <a:xfrm flipH="1">
            <a:off x="3893324" y="3610208"/>
            <a:ext cx="379413" cy="936625"/>
          </a:xfrm>
          <a:prstGeom prst="straightConnector1">
            <a:avLst/>
          </a:prstGeom>
          <a:noFill/>
          <a:ln w="76196">
            <a:solidFill>
              <a:srgbClr val="FFC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Picture 206">
            <a:extLst>
              <a:ext uri="{FF2B5EF4-FFF2-40B4-BE49-F238E27FC236}">
                <a16:creationId xmlns:a16="http://schemas.microsoft.com/office/drawing/2014/main" id="{5DC0E4A8-D017-AB83-525B-4AB546678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37" y="4154721"/>
            <a:ext cx="440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07">
            <a:extLst>
              <a:ext uri="{FF2B5EF4-FFF2-40B4-BE49-F238E27FC236}">
                <a16:creationId xmlns:a16="http://schemas.microsoft.com/office/drawing/2014/main" id="{CEB6EB24-3999-CB98-E638-93C32935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4" y="5037371"/>
            <a:ext cx="63627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405">
            <a:extLst>
              <a:ext uri="{FF2B5EF4-FFF2-40B4-BE49-F238E27FC236}">
                <a16:creationId xmlns:a16="http://schemas.microsoft.com/office/drawing/2014/main" id="{D650AD84-AB50-DC70-EE9D-391C4336F0C2}"/>
              </a:ext>
            </a:extLst>
          </p:cNvPr>
          <p:cNvSpPr>
            <a:spLocks/>
          </p:cNvSpPr>
          <p:nvPr/>
        </p:nvSpPr>
        <p:spPr bwMode="auto">
          <a:xfrm>
            <a:off x="4314012" y="3968983"/>
            <a:ext cx="7316787" cy="1489075"/>
          </a:xfrm>
          <a:custGeom>
            <a:avLst/>
            <a:gdLst>
              <a:gd name="T0" fmla="*/ 3650356 w 7318025"/>
              <a:gd name="T1" fmla="*/ 0 h 1658922"/>
              <a:gd name="T2" fmla="*/ 7300712 w 7318025"/>
              <a:gd name="T3" fmla="*/ 281655 h 1658922"/>
              <a:gd name="T4" fmla="*/ 3650356 w 7318025"/>
              <a:gd name="T5" fmla="*/ 563312 h 1658922"/>
              <a:gd name="T6" fmla="*/ 0 w 7318025"/>
              <a:gd name="T7" fmla="*/ 281655 h 165892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80983 w 7318025"/>
              <a:gd name="T13" fmla="*/ 80983 h 1658922"/>
              <a:gd name="T14" fmla="*/ 7237042 w 7318025"/>
              <a:gd name="T15" fmla="*/ 1577939 h 1658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8025" h="1658922">
                <a:moveTo>
                  <a:pt x="276487" y="0"/>
                </a:moveTo>
                <a:lnTo>
                  <a:pt x="276487" y="0"/>
                </a:lnTo>
                <a:cubicBezTo>
                  <a:pt x="123787" y="0"/>
                  <a:pt x="0" y="123787"/>
                  <a:pt x="0" y="276486"/>
                </a:cubicBezTo>
                <a:lnTo>
                  <a:pt x="0" y="1382435"/>
                </a:lnTo>
                <a:cubicBezTo>
                  <a:pt x="0" y="1535134"/>
                  <a:pt x="123787" y="1658922"/>
                  <a:pt x="276487" y="1658922"/>
                </a:cubicBezTo>
                <a:lnTo>
                  <a:pt x="7041538" y="1658922"/>
                </a:lnTo>
                <a:cubicBezTo>
                  <a:pt x="7194237" y="1658922"/>
                  <a:pt x="7318025" y="1535134"/>
                  <a:pt x="7318025" y="1382435"/>
                </a:cubicBezTo>
                <a:lnTo>
                  <a:pt x="7318025" y="276487"/>
                </a:lnTo>
                <a:cubicBezTo>
                  <a:pt x="7318025" y="123787"/>
                  <a:pt x="7194237" y="0"/>
                  <a:pt x="7041538" y="0"/>
                </a:cubicBezTo>
                <a:lnTo>
                  <a:pt x="276487" y="0"/>
                </a:lnTo>
                <a:close/>
              </a:path>
            </a:pathLst>
          </a:custGeom>
          <a:noFill/>
          <a:ln w="12701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RU"/>
          </a:p>
        </p:txBody>
      </p:sp>
      <p:cxnSp>
        <p:nvCxnSpPr>
          <p:cNvPr id="28" name="Straight Connector 200">
            <a:extLst>
              <a:ext uri="{FF2B5EF4-FFF2-40B4-BE49-F238E27FC236}">
                <a16:creationId xmlns:a16="http://schemas.microsoft.com/office/drawing/2014/main" id="{67046B19-C0D8-A5B2-AE84-B75AC330B414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>
            <a:off x="7520762" y="3500671"/>
            <a:ext cx="449262" cy="468312"/>
          </a:xfrm>
          <a:prstGeom prst="straightConnector1">
            <a:avLst/>
          </a:prstGeom>
          <a:noFill/>
          <a:ln w="76196">
            <a:solidFill>
              <a:srgbClr val="FFC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Picture 15708">
            <a:extLst>
              <a:ext uri="{FF2B5EF4-FFF2-40B4-BE49-F238E27FC236}">
                <a16:creationId xmlns:a16="http://schemas.microsoft.com/office/drawing/2014/main" id="{0AC30B37-7038-C5F6-433A-DF14A192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37" y="4489683"/>
            <a:ext cx="38608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1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3">
            <a:extLst>
              <a:ext uri="{FF2B5EF4-FFF2-40B4-BE49-F238E27FC236}">
                <a16:creationId xmlns:a16="http://schemas.microsoft.com/office/drawing/2014/main" id="{A9E0CFA4-5174-3BF9-2258-24B6C52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2" y="2971800"/>
            <a:ext cx="895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33">
            <a:extLst>
              <a:ext uri="{FF2B5EF4-FFF2-40B4-BE49-F238E27FC236}">
                <a16:creationId xmlns:a16="http://schemas.microsoft.com/office/drawing/2014/main" id="{B45C4043-5C5F-60A0-B9E0-1836CEF46FA6}"/>
              </a:ext>
            </a:extLst>
          </p:cNvPr>
          <p:cNvSpPr txBox="1"/>
          <p:nvPr/>
        </p:nvSpPr>
        <p:spPr>
          <a:xfrm>
            <a:off x="5191046" y="694164"/>
            <a:ext cx="1065406" cy="654425"/>
          </a:xfrm>
          <a:prstGeom prst="rect">
            <a:avLst/>
          </a:prstGeom>
          <a:noFill/>
          <a:ln cap="flat"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dirty="0">
                <a:solidFill>
                  <a:schemeClr val="accent5"/>
                </a:solidFill>
                <a:ea typeface="+mj-ea"/>
                <a:cs typeface="Arial"/>
              </a:rPr>
              <a:t>Goal</a:t>
            </a:r>
            <a:endParaRPr lang="ru-RU" sz="3600" b="1" dirty="0">
              <a:solidFill>
                <a:schemeClr val="accent5"/>
              </a:solidFill>
              <a:ea typeface="+mj-ea"/>
              <a:cs typeface="Arial"/>
            </a:endParaRPr>
          </a:p>
        </p:txBody>
      </p:sp>
      <p:sp>
        <p:nvSpPr>
          <p:cNvPr id="10" name="Title 1 3 1">
            <a:extLst>
              <a:ext uri="{FF2B5EF4-FFF2-40B4-BE49-F238E27FC236}">
                <a16:creationId xmlns:a16="http://schemas.microsoft.com/office/drawing/2014/main" id="{407EBF7A-FF6B-CBCD-A5E0-FEF81786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" y="1411714"/>
            <a:ext cx="1118393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RU" sz="2400" dirty="0">
                <a:latin typeface="Calibri" panose="020F0502020204030204" pitchFamily="34" charset="0"/>
              </a:rPr>
              <a:t>We want to find a stationary point of the optimization problem:</a:t>
            </a:r>
          </a:p>
        </p:txBody>
      </p:sp>
      <p:pic>
        <p:nvPicPr>
          <p:cNvPr id="11" name="Picture 228">
            <a:extLst>
              <a:ext uri="{FF2B5EF4-FFF2-40B4-BE49-F238E27FC236}">
                <a16:creationId xmlns:a16="http://schemas.microsoft.com/office/drawing/2014/main" id="{6704F364-5C42-137C-9D3C-5EE73011B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529012"/>
            <a:ext cx="359886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D06AEBC-C014-BB42-962E-A5FAA2F2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96" y="5936330"/>
            <a:ext cx="11184208" cy="119186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Communication is the Bottleneck!</a:t>
            </a:r>
          </a:p>
        </p:txBody>
      </p:sp>
      <p:pic>
        <p:nvPicPr>
          <p:cNvPr id="20" name="Picture 4" descr="Server (computing) - Wikipedia">
            <a:extLst>
              <a:ext uri="{FF2B5EF4-FFF2-40B4-BE49-F238E27FC236}">
                <a16:creationId xmlns:a16="http://schemas.microsoft.com/office/drawing/2014/main" id="{43E25308-2A7C-DD4B-98F1-45BC3DCF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4" y="1360591"/>
            <a:ext cx="7436733" cy="44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798C14-6C66-5D41-85B0-ADD775B0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42" y="1360592"/>
            <a:ext cx="2536431" cy="7711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1224CB-C8C1-AB44-B0B8-31869B2A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383" y="1612621"/>
            <a:ext cx="9906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D85145-2714-9D4C-811E-6EB94519D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304" y="3307424"/>
            <a:ext cx="9906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BE2BE9-BCA1-464F-AD1F-A11119D51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955" y="5365431"/>
            <a:ext cx="9906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9B30B5-F27E-7A44-B230-C2D0CB28C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759" y="1147793"/>
            <a:ext cx="508000" cy="393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5E66B6-10AE-FA48-9968-75D2133B9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383" y="2842954"/>
            <a:ext cx="508000" cy="393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3B5DDD-AEAD-914D-A541-9083563D3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127" y="4900961"/>
            <a:ext cx="520700" cy="393700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5877E9C8-2290-4B4B-9C8C-03584C29763C}"/>
              </a:ext>
            </a:extLst>
          </p:cNvPr>
          <p:cNvSpPr txBox="1">
            <a:spLocks/>
          </p:cNvSpPr>
          <p:nvPr/>
        </p:nvSpPr>
        <p:spPr>
          <a:xfrm>
            <a:off x="3679553" y="253784"/>
            <a:ext cx="4796627" cy="6673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78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  <a:latin typeface="+mn-lt"/>
              </a:rPr>
              <a:t>Technical Setup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6658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EB086A8-ED1E-26DD-54FD-F5C480A456F8}"/>
              </a:ext>
            </a:extLst>
          </p:cNvPr>
          <p:cNvSpPr/>
          <p:nvPr/>
        </p:nvSpPr>
        <p:spPr>
          <a:xfrm>
            <a:off x="4292893" y="4414090"/>
            <a:ext cx="1720069" cy="76628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FF1C0EB-5E3F-9B4D-A9A0-C1F904F92944}"/>
              </a:ext>
            </a:extLst>
          </p:cNvPr>
          <p:cNvCxnSpPr>
            <a:cxnSpLocks/>
          </p:cNvCxnSpPr>
          <p:nvPr/>
        </p:nvCxnSpPr>
        <p:spPr>
          <a:xfrm>
            <a:off x="4871547" y="1946031"/>
            <a:ext cx="2377084" cy="1198582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36F06B1-40D6-30F6-9B97-0AAC7B96A5C3}"/>
              </a:ext>
            </a:extLst>
          </p:cNvPr>
          <p:cNvSpPr/>
          <p:nvPr/>
        </p:nvSpPr>
        <p:spPr>
          <a:xfrm>
            <a:off x="5933249" y="1652755"/>
            <a:ext cx="1844856" cy="89256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F2B5362-38C5-6D4A-E7AF-B6D6CBB175C7}"/>
              </a:ext>
            </a:extLst>
          </p:cNvPr>
          <p:cNvSpPr/>
          <p:nvPr/>
        </p:nvSpPr>
        <p:spPr>
          <a:xfrm>
            <a:off x="4321485" y="2898902"/>
            <a:ext cx="1844856" cy="89256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CE05F45-4CD8-0E4D-8088-21E30C33AD22}"/>
              </a:ext>
            </a:extLst>
          </p:cNvPr>
          <p:cNvCxnSpPr>
            <a:cxnSpLocks/>
          </p:cNvCxnSpPr>
          <p:nvPr/>
        </p:nvCxnSpPr>
        <p:spPr>
          <a:xfrm flipV="1">
            <a:off x="4871548" y="4401389"/>
            <a:ext cx="2266915" cy="1068853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525F634-C968-C44A-A08B-C76E2543AB49}"/>
              </a:ext>
            </a:extLst>
          </p:cNvPr>
          <p:cNvCxnSpPr>
            <a:cxnSpLocks/>
          </p:cNvCxnSpPr>
          <p:nvPr/>
        </p:nvCxnSpPr>
        <p:spPr>
          <a:xfrm>
            <a:off x="4110787" y="3753950"/>
            <a:ext cx="2575849" cy="12700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4" name="Title 1 1">
            <a:extLst>
              <a:ext uri="{FF2B5EF4-FFF2-40B4-BE49-F238E27FC236}">
                <a16:creationId xmlns:a16="http://schemas.microsoft.com/office/drawing/2014/main" id="{E05B6CBA-8671-D84A-9EA5-3521D5A2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619" y="329362"/>
            <a:ext cx="9380049" cy="89390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n-lt"/>
                <a:cs typeface="+mj-cs"/>
              </a:rPr>
              <a:t>Compressed Communication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44BF4B-43E9-A349-A767-76FE369A5EB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05783" y="1394232"/>
            <a:ext cx="1651000" cy="133350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D7B056D-AD70-FA40-B233-1EBAE0B0D8B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00622" y="3050284"/>
            <a:ext cx="876300" cy="1181100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06F0AA8C-BF91-5747-819E-64D1F57CCE1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31839" y="5127341"/>
            <a:ext cx="1854200" cy="1143000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BDB1CE45-7443-DC41-BA19-5F9011240CF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93264" y="2380765"/>
            <a:ext cx="1587500" cy="2832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77A41E-31CC-AE33-55B4-BE1608153ED0}"/>
              </a:ext>
            </a:extLst>
          </p:cNvPr>
          <p:cNvSpPr txBox="1"/>
          <p:nvPr/>
        </p:nvSpPr>
        <p:spPr>
          <a:xfrm>
            <a:off x="4021894" y="3796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pSp>
        <p:nvGrpSpPr>
          <p:cNvPr id="6" name="Group 5" descr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1(v_1)\end{equation*}&#10;&#10;\end{document}" title="IguanaTex Vector Display">
            <a:extLst>
              <a:ext uri="{FF2B5EF4-FFF2-40B4-BE49-F238E27FC236}">
                <a16:creationId xmlns:a16="http://schemas.microsoft.com/office/drawing/2014/main" id="{E6F8007A-1824-637C-AD83-30052EB2314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47946" y="1809252"/>
            <a:ext cx="1651000" cy="632879"/>
            <a:chOff x="22709390" y="5945774"/>
            <a:chExt cx="2056128" cy="63287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E8EDA3B-ECE0-F4D8-3D64-BC8B30E532B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2709390" y="5974254"/>
              <a:ext cx="416917" cy="461369"/>
            </a:xfrm>
            <a:custGeom>
              <a:avLst/>
              <a:gdLst>
                <a:gd name="connsiteX0" fmla="*/ 386787 w 416917"/>
                <a:gd name="connsiteY0" fmla="*/ 346893 h 461369"/>
                <a:gd name="connsiteX1" fmla="*/ 378800 w 416917"/>
                <a:gd name="connsiteY1" fmla="*/ 342463 h 461369"/>
                <a:gd name="connsiteX2" fmla="*/ 345255 w 416917"/>
                <a:gd name="connsiteY2" fmla="*/ 351956 h 461369"/>
                <a:gd name="connsiteX3" fmla="*/ 316502 w 416917"/>
                <a:gd name="connsiteY3" fmla="*/ 375372 h 461369"/>
                <a:gd name="connsiteX4" fmla="*/ 204685 w 416917"/>
                <a:gd name="connsiteY4" fmla="*/ 426636 h 461369"/>
                <a:gd name="connsiteX5" fmla="*/ 68109 w 416917"/>
                <a:gd name="connsiteY5" fmla="*/ 290567 h 461369"/>
                <a:gd name="connsiteX6" fmla="*/ 139193 w 416917"/>
                <a:gd name="connsiteY6" fmla="*/ 108297 h 461369"/>
                <a:gd name="connsiteX7" fmla="*/ 299730 w 416917"/>
                <a:gd name="connsiteY7" fmla="*/ 34883 h 461369"/>
                <a:gd name="connsiteX8" fmla="*/ 349249 w 416917"/>
                <a:gd name="connsiteY8" fmla="*/ 67160 h 461369"/>
                <a:gd name="connsiteX9" fmla="*/ 310113 w 416917"/>
                <a:gd name="connsiteY9" fmla="*/ 146903 h 461369"/>
                <a:gd name="connsiteX10" fmla="*/ 305321 w 416917"/>
                <a:gd name="connsiteY10" fmla="*/ 156396 h 461369"/>
                <a:gd name="connsiteX11" fmla="*/ 314106 w 416917"/>
                <a:gd name="connsiteY11" fmla="*/ 160826 h 461369"/>
                <a:gd name="connsiteX12" fmla="*/ 369216 w 416917"/>
                <a:gd name="connsiteY12" fmla="*/ 136777 h 461369"/>
                <a:gd name="connsiteX13" fmla="*/ 417138 w 416917"/>
                <a:gd name="connsiteY13" fmla="*/ 39946 h 461369"/>
                <a:gd name="connsiteX14" fmla="*/ 352444 w 416917"/>
                <a:gd name="connsiteY14" fmla="*/ 75 h 461369"/>
                <a:gd name="connsiteX15" fmla="*/ 104849 w 416917"/>
                <a:gd name="connsiteY15" fmla="*/ 95640 h 461369"/>
                <a:gd name="connsiteX16" fmla="*/ 220 w 416917"/>
                <a:gd name="connsiteY16" fmla="*/ 317780 h 461369"/>
                <a:gd name="connsiteX17" fmla="*/ 151972 w 416917"/>
                <a:gd name="connsiteY17" fmla="*/ 461444 h 461369"/>
                <a:gd name="connsiteX18" fmla="*/ 386787 w 416917"/>
                <a:gd name="connsiteY18" fmla="*/ 346893 h 46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6917" h="461369">
                  <a:moveTo>
                    <a:pt x="386787" y="346893"/>
                  </a:moveTo>
                  <a:cubicBezTo>
                    <a:pt x="386787" y="343096"/>
                    <a:pt x="382794" y="342463"/>
                    <a:pt x="378800" y="342463"/>
                  </a:cubicBezTo>
                  <a:cubicBezTo>
                    <a:pt x="365223" y="342463"/>
                    <a:pt x="346054" y="351956"/>
                    <a:pt x="345255" y="351956"/>
                  </a:cubicBezTo>
                  <a:cubicBezTo>
                    <a:pt x="329281" y="360183"/>
                    <a:pt x="326087" y="364613"/>
                    <a:pt x="316502" y="375372"/>
                  </a:cubicBezTo>
                  <a:cubicBezTo>
                    <a:pt x="291743" y="405118"/>
                    <a:pt x="256600" y="426636"/>
                    <a:pt x="204685" y="426636"/>
                  </a:cubicBezTo>
                  <a:cubicBezTo>
                    <a:pt x="132803" y="426636"/>
                    <a:pt x="68109" y="385498"/>
                    <a:pt x="68109" y="290567"/>
                  </a:cubicBezTo>
                  <a:cubicBezTo>
                    <a:pt x="68109" y="233607"/>
                    <a:pt x="96862" y="158295"/>
                    <a:pt x="139193" y="108297"/>
                  </a:cubicBezTo>
                  <a:cubicBezTo>
                    <a:pt x="174335" y="67793"/>
                    <a:pt x="217465" y="34883"/>
                    <a:pt x="299730" y="34883"/>
                  </a:cubicBezTo>
                  <a:cubicBezTo>
                    <a:pt x="330080" y="34883"/>
                    <a:pt x="349249" y="43743"/>
                    <a:pt x="349249" y="67160"/>
                  </a:cubicBezTo>
                  <a:cubicBezTo>
                    <a:pt x="349249" y="89311"/>
                    <a:pt x="319697" y="134245"/>
                    <a:pt x="310113" y="146903"/>
                  </a:cubicBezTo>
                  <a:cubicBezTo>
                    <a:pt x="305321" y="153864"/>
                    <a:pt x="305321" y="155130"/>
                    <a:pt x="305321" y="156396"/>
                  </a:cubicBezTo>
                  <a:cubicBezTo>
                    <a:pt x="305321" y="160826"/>
                    <a:pt x="309314" y="160826"/>
                    <a:pt x="314106" y="160826"/>
                  </a:cubicBezTo>
                  <a:cubicBezTo>
                    <a:pt x="330080" y="160826"/>
                    <a:pt x="359632" y="146903"/>
                    <a:pt x="369216" y="136777"/>
                  </a:cubicBezTo>
                  <a:cubicBezTo>
                    <a:pt x="370813" y="134245"/>
                    <a:pt x="417138" y="72223"/>
                    <a:pt x="417138" y="39946"/>
                  </a:cubicBezTo>
                  <a:cubicBezTo>
                    <a:pt x="417138" y="5138"/>
                    <a:pt x="381196" y="75"/>
                    <a:pt x="352444" y="75"/>
                  </a:cubicBezTo>
                  <a:cubicBezTo>
                    <a:pt x="236633" y="75"/>
                    <a:pt x="141589" y="60198"/>
                    <a:pt x="104849" y="95640"/>
                  </a:cubicBezTo>
                  <a:cubicBezTo>
                    <a:pt x="9804" y="186774"/>
                    <a:pt x="220" y="284871"/>
                    <a:pt x="220" y="317780"/>
                  </a:cubicBezTo>
                  <a:cubicBezTo>
                    <a:pt x="220" y="410181"/>
                    <a:pt x="59323" y="461444"/>
                    <a:pt x="151972" y="461444"/>
                  </a:cubicBezTo>
                  <a:cubicBezTo>
                    <a:pt x="280561" y="461444"/>
                    <a:pt x="386787" y="362715"/>
                    <a:pt x="386787" y="346893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4A8C1A3-941D-56B4-5449-7AACD8D8BDC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3181281" y="6221203"/>
              <a:ext cx="203506" cy="294162"/>
            </a:xfrm>
            <a:custGeom>
              <a:avLst/>
              <a:gdLst>
                <a:gd name="connsiteX0" fmla="*/ 126579 w 203506"/>
                <a:gd name="connsiteY0" fmla="*/ 12481 h 294162"/>
                <a:gd name="connsiteX1" fmla="*/ 109806 w 203506"/>
                <a:gd name="connsiteY1" fmla="*/ 76 h 294162"/>
                <a:gd name="connsiteX2" fmla="*/ 225 w 203506"/>
                <a:gd name="connsiteY2" fmla="*/ 28429 h 294162"/>
                <a:gd name="connsiteX3" fmla="*/ 225 w 203506"/>
                <a:gd name="connsiteY3" fmla="*/ 44378 h 294162"/>
                <a:gd name="connsiteX4" fmla="*/ 81293 w 203506"/>
                <a:gd name="connsiteY4" fmla="*/ 31973 h 294162"/>
                <a:gd name="connsiteX5" fmla="*/ 81293 w 203506"/>
                <a:gd name="connsiteY5" fmla="*/ 257911 h 294162"/>
                <a:gd name="connsiteX6" fmla="*/ 25384 w 203506"/>
                <a:gd name="connsiteY6" fmla="*/ 278290 h 294162"/>
                <a:gd name="connsiteX7" fmla="*/ 4139 w 203506"/>
                <a:gd name="connsiteY7" fmla="*/ 278290 h 294162"/>
                <a:gd name="connsiteX8" fmla="*/ 4139 w 203506"/>
                <a:gd name="connsiteY8" fmla="*/ 294239 h 294162"/>
                <a:gd name="connsiteX9" fmla="*/ 103656 w 203506"/>
                <a:gd name="connsiteY9" fmla="*/ 292467 h 294162"/>
                <a:gd name="connsiteX10" fmla="*/ 203732 w 203506"/>
                <a:gd name="connsiteY10" fmla="*/ 294239 h 294162"/>
                <a:gd name="connsiteX11" fmla="*/ 203732 w 203506"/>
                <a:gd name="connsiteY11" fmla="*/ 278290 h 294162"/>
                <a:gd name="connsiteX12" fmla="*/ 182487 w 203506"/>
                <a:gd name="connsiteY12" fmla="*/ 278290 h 294162"/>
                <a:gd name="connsiteX13" fmla="*/ 126579 w 203506"/>
                <a:gd name="connsiteY13" fmla="*/ 257911 h 294162"/>
                <a:gd name="connsiteX14" fmla="*/ 126579 w 203506"/>
                <a:gd name="connsiteY14" fmla="*/ 12481 h 29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06" h="294162">
                  <a:moveTo>
                    <a:pt x="126579" y="12481"/>
                  </a:moveTo>
                  <a:cubicBezTo>
                    <a:pt x="126579" y="519"/>
                    <a:pt x="125460" y="76"/>
                    <a:pt x="109806" y="76"/>
                  </a:cubicBezTo>
                  <a:cubicBezTo>
                    <a:pt x="74025" y="27986"/>
                    <a:pt x="23148" y="28429"/>
                    <a:pt x="225" y="28429"/>
                  </a:cubicBezTo>
                  <a:lnTo>
                    <a:pt x="225" y="44378"/>
                  </a:lnTo>
                  <a:cubicBezTo>
                    <a:pt x="13644" y="44378"/>
                    <a:pt x="50543" y="44378"/>
                    <a:pt x="81293" y="31973"/>
                  </a:cubicBezTo>
                  <a:lnTo>
                    <a:pt x="81293" y="257911"/>
                  </a:lnTo>
                  <a:cubicBezTo>
                    <a:pt x="81293" y="272531"/>
                    <a:pt x="81293" y="278290"/>
                    <a:pt x="25384" y="278290"/>
                  </a:cubicBezTo>
                  <a:lnTo>
                    <a:pt x="4139" y="278290"/>
                  </a:lnTo>
                  <a:lnTo>
                    <a:pt x="4139" y="294239"/>
                  </a:lnTo>
                  <a:cubicBezTo>
                    <a:pt x="14203" y="293796"/>
                    <a:pt x="82970" y="292467"/>
                    <a:pt x="103656" y="292467"/>
                  </a:cubicBezTo>
                  <a:cubicBezTo>
                    <a:pt x="120988" y="292467"/>
                    <a:pt x="191432" y="293796"/>
                    <a:pt x="203732" y="294239"/>
                  </a:cubicBezTo>
                  <a:lnTo>
                    <a:pt x="203732" y="278290"/>
                  </a:lnTo>
                  <a:lnTo>
                    <a:pt x="182487" y="278290"/>
                  </a:lnTo>
                  <a:cubicBezTo>
                    <a:pt x="126579" y="278290"/>
                    <a:pt x="126579" y="272531"/>
                    <a:pt x="126579" y="257911"/>
                  </a:cubicBezTo>
                  <a:lnTo>
                    <a:pt x="126579" y="12481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E8D4622-D182-99A5-3DF4-B7F3A0445F1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3557715" y="5945774"/>
              <a:ext cx="185296" cy="632879"/>
            </a:xfrm>
            <a:custGeom>
              <a:avLst/>
              <a:gdLst>
                <a:gd name="connsiteX0" fmla="*/ 185527 w 185296"/>
                <a:gd name="connsiteY0" fmla="*/ 626626 h 632879"/>
                <a:gd name="connsiteX1" fmla="*/ 171949 w 185296"/>
                <a:gd name="connsiteY1" fmla="*/ 612702 h 632879"/>
                <a:gd name="connsiteX2" fmla="*/ 46554 w 185296"/>
                <a:gd name="connsiteY2" fmla="*/ 316515 h 632879"/>
                <a:gd name="connsiteX3" fmla="*/ 175144 w 185296"/>
                <a:gd name="connsiteY3" fmla="*/ 17162 h 632879"/>
                <a:gd name="connsiteX4" fmla="*/ 185527 w 185296"/>
                <a:gd name="connsiteY4" fmla="*/ 6403 h 632879"/>
                <a:gd name="connsiteX5" fmla="*/ 177540 w 185296"/>
                <a:gd name="connsiteY5" fmla="*/ 75 h 632879"/>
                <a:gd name="connsiteX6" fmla="*/ 50548 w 185296"/>
                <a:gd name="connsiteY6" fmla="*/ 123486 h 632879"/>
                <a:gd name="connsiteX7" fmla="*/ 230 w 185296"/>
                <a:gd name="connsiteY7" fmla="*/ 316515 h 632879"/>
                <a:gd name="connsiteX8" fmla="*/ 52944 w 185296"/>
                <a:gd name="connsiteY8" fmla="*/ 513973 h 632879"/>
                <a:gd name="connsiteX9" fmla="*/ 177540 w 185296"/>
                <a:gd name="connsiteY9" fmla="*/ 632954 h 632879"/>
                <a:gd name="connsiteX10" fmla="*/ 185527 w 185296"/>
                <a:gd name="connsiteY10" fmla="*/ 626626 h 6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96" h="632879">
                  <a:moveTo>
                    <a:pt x="185527" y="626626"/>
                  </a:moveTo>
                  <a:cubicBezTo>
                    <a:pt x="185527" y="624727"/>
                    <a:pt x="185527" y="623461"/>
                    <a:pt x="171949" y="612702"/>
                  </a:cubicBezTo>
                  <a:cubicBezTo>
                    <a:pt x="72112" y="532959"/>
                    <a:pt x="46554" y="413345"/>
                    <a:pt x="46554" y="316515"/>
                  </a:cubicBezTo>
                  <a:cubicBezTo>
                    <a:pt x="46554" y="206394"/>
                    <a:pt x="76904" y="96272"/>
                    <a:pt x="175144" y="17162"/>
                  </a:cubicBezTo>
                  <a:cubicBezTo>
                    <a:pt x="185527" y="9568"/>
                    <a:pt x="185527" y="8302"/>
                    <a:pt x="185527" y="6403"/>
                  </a:cubicBezTo>
                  <a:cubicBezTo>
                    <a:pt x="185527" y="1973"/>
                    <a:pt x="182332" y="75"/>
                    <a:pt x="177540" y="75"/>
                  </a:cubicBezTo>
                  <a:cubicBezTo>
                    <a:pt x="169553" y="75"/>
                    <a:pt x="97670" y="43111"/>
                    <a:pt x="50548" y="123486"/>
                  </a:cubicBezTo>
                  <a:cubicBezTo>
                    <a:pt x="9814" y="193103"/>
                    <a:pt x="230" y="263353"/>
                    <a:pt x="230" y="316515"/>
                  </a:cubicBezTo>
                  <a:cubicBezTo>
                    <a:pt x="230" y="365879"/>
                    <a:pt x="9016" y="442458"/>
                    <a:pt x="52944" y="513973"/>
                  </a:cubicBezTo>
                  <a:cubicBezTo>
                    <a:pt x="100865" y="591817"/>
                    <a:pt x="169553" y="632954"/>
                    <a:pt x="177540" y="632954"/>
                  </a:cubicBezTo>
                  <a:cubicBezTo>
                    <a:pt x="182332" y="632954"/>
                    <a:pt x="185527" y="631056"/>
                    <a:pt x="185527" y="626626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05EC9EE-09E0-4057-69DF-11AF2B708F6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3812410" y="6140701"/>
              <a:ext cx="350625" cy="286694"/>
            </a:xfrm>
            <a:custGeom>
              <a:avLst/>
              <a:gdLst>
                <a:gd name="connsiteX0" fmla="*/ 350860 w 350625"/>
                <a:gd name="connsiteY0" fmla="*/ 44376 h 286694"/>
                <a:gd name="connsiteX1" fmla="*/ 315717 w 350625"/>
                <a:gd name="connsiteY1" fmla="*/ 75 h 286694"/>
                <a:gd name="connsiteX2" fmla="*/ 276581 w 350625"/>
                <a:gd name="connsiteY2" fmla="*/ 30453 h 286694"/>
                <a:gd name="connsiteX3" fmla="*/ 289360 w 350625"/>
                <a:gd name="connsiteY3" fmla="*/ 49439 h 286694"/>
                <a:gd name="connsiteX4" fmla="*/ 316516 w 350625"/>
                <a:gd name="connsiteY4" fmla="*/ 101335 h 286694"/>
                <a:gd name="connsiteX5" fmla="*/ 174349 w 350625"/>
                <a:gd name="connsiteY5" fmla="*/ 272846 h 286694"/>
                <a:gd name="connsiteX6" fmla="*/ 115246 w 350625"/>
                <a:gd name="connsiteY6" fmla="*/ 217785 h 286694"/>
                <a:gd name="connsiteX7" fmla="*/ 161570 w 350625"/>
                <a:gd name="connsiteY7" fmla="*/ 83615 h 286694"/>
                <a:gd name="connsiteX8" fmla="*/ 171154 w 350625"/>
                <a:gd name="connsiteY8" fmla="*/ 51971 h 286694"/>
                <a:gd name="connsiteX9" fmla="*/ 105661 w 350625"/>
                <a:gd name="connsiteY9" fmla="*/ 75 h 286694"/>
                <a:gd name="connsiteX10" fmla="*/ 234 w 350625"/>
                <a:gd name="connsiteY10" fmla="*/ 97538 h 286694"/>
                <a:gd name="connsiteX11" fmla="*/ 9818 w 350625"/>
                <a:gd name="connsiteY11" fmla="*/ 103867 h 286694"/>
                <a:gd name="connsiteX12" fmla="*/ 22597 w 350625"/>
                <a:gd name="connsiteY12" fmla="*/ 92475 h 286694"/>
                <a:gd name="connsiteX13" fmla="*/ 103265 w 350625"/>
                <a:gd name="connsiteY13" fmla="*/ 13998 h 286694"/>
                <a:gd name="connsiteX14" fmla="*/ 123232 w 350625"/>
                <a:gd name="connsiteY14" fmla="*/ 34250 h 286694"/>
                <a:gd name="connsiteX15" fmla="*/ 109655 w 350625"/>
                <a:gd name="connsiteY15" fmla="*/ 78552 h 286694"/>
                <a:gd name="connsiteX16" fmla="*/ 64129 w 350625"/>
                <a:gd name="connsiteY16" fmla="*/ 208292 h 286694"/>
                <a:gd name="connsiteX17" fmla="*/ 171154 w 350625"/>
                <a:gd name="connsiteY17" fmla="*/ 286769 h 286694"/>
                <a:gd name="connsiteX18" fmla="*/ 350860 w 350625"/>
                <a:gd name="connsiteY18" fmla="*/ 44376 h 28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0625" h="286694">
                  <a:moveTo>
                    <a:pt x="350860" y="44376"/>
                  </a:moveTo>
                  <a:cubicBezTo>
                    <a:pt x="350860" y="10201"/>
                    <a:pt x="330094" y="75"/>
                    <a:pt x="315717" y="75"/>
                  </a:cubicBezTo>
                  <a:cubicBezTo>
                    <a:pt x="295750" y="75"/>
                    <a:pt x="276581" y="16530"/>
                    <a:pt x="276581" y="30453"/>
                  </a:cubicBezTo>
                  <a:cubicBezTo>
                    <a:pt x="276581" y="38680"/>
                    <a:pt x="280575" y="42478"/>
                    <a:pt x="289360" y="49439"/>
                  </a:cubicBezTo>
                  <a:cubicBezTo>
                    <a:pt x="306133" y="62097"/>
                    <a:pt x="316516" y="78552"/>
                    <a:pt x="316516" y="101335"/>
                  </a:cubicBezTo>
                  <a:cubicBezTo>
                    <a:pt x="316516" y="127916"/>
                    <a:pt x="267796" y="272846"/>
                    <a:pt x="174349" y="272846"/>
                  </a:cubicBezTo>
                  <a:cubicBezTo>
                    <a:pt x="133615" y="272846"/>
                    <a:pt x="115246" y="250695"/>
                    <a:pt x="115246" y="217785"/>
                  </a:cubicBezTo>
                  <a:cubicBezTo>
                    <a:pt x="115246" y="182344"/>
                    <a:pt x="136810" y="136144"/>
                    <a:pt x="161570" y="83615"/>
                  </a:cubicBezTo>
                  <a:cubicBezTo>
                    <a:pt x="167160" y="72856"/>
                    <a:pt x="171154" y="63996"/>
                    <a:pt x="171154" y="51971"/>
                  </a:cubicBezTo>
                  <a:cubicBezTo>
                    <a:pt x="171154" y="23491"/>
                    <a:pt x="145596" y="75"/>
                    <a:pt x="105661" y="75"/>
                  </a:cubicBezTo>
                  <a:cubicBezTo>
                    <a:pt x="30584" y="75"/>
                    <a:pt x="234" y="91842"/>
                    <a:pt x="234" y="97538"/>
                  </a:cubicBezTo>
                  <a:cubicBezTo>
                    <a:pt x="234" y="103867"/>
                    <a:pt x="8221" y="103867"/>
                    <a:pt x="9818" y="103867"/>
                  </a:cubicBezTo>
                  <a:cubicBezTo>
                    <a:pt x="17805" y="103867"/>
                    <a:pt x="18604" y="102601"/>
                    <a:pt x="22597" y="92475"/>
                  </a:cubicBezTo>
                  <a:cubicBezTo>
                    <a:pt x="45759" y="28554"/>
                    <a:pt x="80103" y="13998"/>
                    <a:pt x="103265" y="13998"/>
                  </a:cubicBezTo>
                  <a:cubicBezTo>
                    <a:pt x="109655" y="13998"/>
                    <a:pt x="123232" y="13998"/>
                    <a:pt x="123232" y="34250"/>
                  </a:cubicBezTo>
                  <a:cubicBezTo>
                    <a:pt x="123232" y="50072"/>
                    <a:pt x="115246" y="67160"/>
                    <a:pt x="109655" y="78552"/>
                  </a:cubicBezTo>
                  <a:cubicBezTo>
                    <a:pt x="74512" y="151966"/>
                    <a:pt x="64129" y="181078"/>
                    <a:pt x="64129" y="208292"/>
                  </a:cubicBezTo>
                  <a:cubicBezTo>
                    <a:pt x="64129" y="276643"/>
                    <a:pt x="134414" y="286769"/>
                    <a:pt x="171154" y="286769"/>
                  </a:cubicBezTo>
                  <a:cubicBezTo>
                    <a:pt x="305334" y="286769"/>
                    <a:pt x="350860" y="77286"/>
                    <a:pt x="350860" y="44376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5DEF4E0-E977-3067-32D2-05E5038FDAC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4237333" y="6221203"/>
              <a:ext cx="203506" cy="294162"/>
            </a:xfrm>
            <a:custGeom>
              <a:avLst/>
              <a:gdLst>
                <a:gd name="connsiteX0" fmla="*/ 126592 w 203506"/>
                <a:gd name="connsiteY0" fmla="*/ 12481 h 294162"/>
                <a:gd name="connsiteX1" fmla="*/ 109819 w 203506"/>
                <a:gd name="connsiteY1" fmla="*/ 76 h 294162"/>
                <a:gd name="connsiteX2" fmla="*/ 239 w 203506"/>
                <a:gd name="connsiteY2" fmla="*/ 28429 h 294162"/>
                <a:gd name="connsiteX3" fmla="*/ 239 w 203506"/>
                <a:gd name="connsiteY3" fmla="*/ 44378 h 294162"/>
                <a:gd name="connsiteX4" fmla="*/ 81306 w 203506"/>
                <a:gd name="connsiteY4" fmla="*/ 31973 h 294162"/>
                <a:gd name="connsiteX5" fmla="*/ 81306 w 203506"/>
                <a:gd name="connsiteY5" fmla="*/ 257911 h 294162"/>
                <a:gd name="connsiteX6" fmla="*/ 25398 w 203506"/>
                <a:gd name="connsiteY6" fmla="*/ 278290 h 294162"/>
                <a:gd name="connsiteX7" fmla="*/ 4152 w 203506"/>
                <a:gd name="connsiteY7" fmla="*/ 278290 h 294162"/>
                <a:gd name="connsiteX8" fmla="*/ 4152 w 203506"/>
                <a:gd name="connsiteY8" fmla="*/ 294239 h 294162"/>
                <a:gd name="connsiteX9" fmla="*/ 103669 w 203506"/>
                <a:gd name="connsiteY9" fmla="*/ 292467 h 294162"/>
                <a:gd name="connsiteX10" fmla="*/ 203745 w 203506"/>
                <a:gd name="connsiteY10" fmla="*/ 294239 h 294162"/>
                <a:gd name="connsiteX11" fmla="*/ 203745 w 203506"/>
                <a:gd name="connsiteY11" fmla="*/ 278290 h 294162"/>
                <a:gd name="connsiteX12" fmla="*/ 182500 w 203506"/>
                <a:gd name="connsiteY12" fmla="*/ 278290 h 294162"/>
                <a:gd name="connsiteX13" fmla="*/ 126592 w 203506"/>
                <a:gd name="connsiteY13" fmla="*/ 257911 h 294162"/>
                <a:gd name="connsiteX14" fmla="*/ 126592 w 203506"/>
                <a:gd name="connsiteY14" fmla="*/ 12481 h 29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06" h="294162">
                  <a:moveTo>
                    <a:pt x="126592" y="12481"/>
                  </a:moveTo>
                  <a:cubicBezTo>
                    <a:pt x="126592" y="519"/>
                    <a:pt x="125474" y="76"/>
                    <a:pt x="109819" y="76"/>
                  </a:cubicBezTo>
                  <a:cubicBezTo>
                    <a:pt x="74038" y="27986"/>
                    <a:pt x="23161" y="28429"/>
                    <a:pt x="239" y="28429"/>
                  </a:cubicBezTo>
                  <a:lnTo>
                    <a:pt x="239" y="44378"/>
                  </a:lnTo>
                  <a:cubicBezTo>
                    <a:pt x="13657" y="44378"/>
                    <a:pt x="50556" y="44378"/>
                    <a:pt x="81306" y="31973"/>
                  </a:cubicBezTo>
                  <a:lnTo>
                    <a:pt x="81306" y="257911"/>
                  </a:lnTo>
                  <a:cubicBezTo>
                    <a:pt x="81306" y="272531"/>
                    <a:pt x="81306" y="278290"/>
                    <a:pt x="25398" y="278290"/>
                  </a:cubicBezTo>
                  <a:lnTo>
                    <a:pt x="4152" y="278290"/>
                  </a:lnTo>
                  <a:lnTo>
                    <a:pt x="4152" y="294239"/>
                  </a:lnTo>
                  <a:cubicBezTo>
                    <a:pt x="14216" y="293796"/>
                    <a:pt x="82983" y="292467"/>
                    <a:pt x="103669" y="292467"/>
                  </a:cubicBezTo>
                  <a:cubicBezTo>
                    <a:pt x="121001" y="292467"/>
                    <a:pt x="191446" y="293796"/>
                    <a:pt x="203745" y="294239"/>
                  </a:cubicBezTo>
                  <a:lnTo>
                    <a:pt x="203745" y="278290"/>
                  </a:lnTo>
                  <a:lnTo>
                    <a:pt x="182500" y="278290"/>
                  </a:lnTo>
                  <a:cubicBezTo>
                    <a:pt x="126592" y="278290"/>
                    <a:pt x="126592" y="272531"/>
                    <a:pt x="126592" y="257911"/>
                  </a:cubicBezTo>
                  <a:lnTo>
                    <a:pt x="126592" y="12481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5E058-A9B0-D2F2-083E-3D3F57E3652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4580222" y="5945774"/>
              <a:ext cx="185296" cy="632879"/>
            </a:xfrm>
            <a:custGeom>
              <a:avLst/>
              <a:gdLst>
                <a:gd name="connsiteX0" fmla="*/ 185540 w 185296"/>
                <a:gd name="connsiteY0" fmla="*/ 316515 h 632879"/>
                <a:gd name="connsiteX1" fmla="*/ 132826 w 185296"/>
                <a:gd name="connsiteY1" fmla="*/ 119056 h 632879"/>
                <a:gd name="connsiteX2" fmla="*/ 8230 w 185296"/>
                <a:gd name="connsiteY2" fmla="*/ 75 h 632879"/>
                <a:gd name="connsiteX3" fmla="*/ 243 w 185296"/>
                <a:gd name="connsiteY3" fmla="*/ 6403 h 632879"/>
                <a:gd name="connsiteX4" fmla="*/ 15418 w 185296"/>
                <a:gd name="connsiteY4" fmla="*/ 20960 h 632879"/>
                <a:gd name="connsiteX5" fmla="*/ 139216 w 185296"/>
                <a:gd name="connsiteY5" fmla="*/ 316515 h 632879"/>
                <a:gd name="connsiteX6" fmla="*/ 10626 w 185296"/>
                <a:gd name="connsiteY6" fmla="*/ 615867 h 632879"/>
                <a:gd name="connsiteX7" fmla="*/ 243 w 185296"/>
                <a:gd name="connsiteY7" fmla="*/ 626626 h 632879"/>
                <a:gd name="connsiteX8" fmla="*/ 8230 w 185296"/>
                <a:gd name="connsiteY8" fmla="*/ 632954 h 632879"/>
                <a:gd name="connsiteX9" fmla="*/ 135222 w 185296"/>
                <a:gd name="connsiteY9" fmla="*/ 509543 h 632879"/>
                <a:gd name="connsiteX10" fmla="*/ 185540 w 185296"/>
                <a:gd name="connsiteY10" fmla="*/ 316515 h 6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96" h="632879">
                  <a:moveTo>
                    <a:pt x="185540" y="316515"/>
                  </a:moveTo>
                  <a:cubicBezTo>
                    <a:pt x="185540" y="267150"/>
                    <a:pt x="176754" y="190572"/>
                    <a:pt x="132826" y="119056"/>
                  </a:cubicBezTo>
                  <a:cubicBezTo>
                    <a:pt x="84905" y="41212"/>
                    <a:pt x="16217" y="75"/>
                    <a:pt x="8230" y="75"/>
                  </a:cubicBezTo>
                  <a:cubicBezTo>
                    <a:pt x="3438" y="75"/>
                    <a:pt x="243" y="2606"/>
                    <a:pt x="243" y="6403"/>
                  </a:cubicBezTo>
                  <a:cubicBezTo>
                    <a:pt x="243" y="8302"/>
                    <a:pt x="243" y="9568"/>
                    <a:pt x="15418" y="20960"/>
                  </a:cubicBezTo>
                  <a:cubicBezTo>
                    <a:pt x="93690" y="83615"/>
                    <a:pt x="139216" y="184243"/>
                    <a:pt x="139216" y="316515"/>
                  </a:cubicBezTo>
                  <a:cubicBezTo>
                    <a:pt x="139216" y="424737"/>
                    <a:pt x="109664" y="536124"/>
                    <a:pt x="10626" y="615867"/>
                  </a:cubicBezTo>
                  <a:cubicBezTo>
                    <a:pt x="243" y="623461"/>
                    <a:pt x="243" y="624727"/>
                    <a:pt x="243" y="626626"/>
                  </a:cubicBezTo>
                  <a:cubicBezTo>
                    <a:pt x="243" y="630423"/>
                    <a:pt x="3438" y="632954"/>
                    <a:pt x="8230" y="632954"/>
                  </a:cubicBezTo>
                  <a:cubicBezTo>
                    <a:pt x="16217" y="632954"/>
                    <a:pt x="88099" y="589919"/>
                    <a:pt x="135222" y="509543"/>
                  </a:cubicBezTo>
                  <a:cubicBezTo>
                    <a:pt x="175955" y="439926"/>
                    <a:pt x="185540" y="369676"/>
                    <a:pt x="185540" y="316515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grpSp>
        <p:nvGrpSpPr>
          <p:cNvPr id="13" name="Group 12" descr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2(v_2)\end{equation*}&#10;&#10;\end{document}" title="IguanaTex Vector Display">
            <a:extLst>
              <a:ext uri="{FF2B5EF4-FFF2-40B4-BE49-F238E27FC236}">
                <a16:creationId xmlns:a16="http://schemas.microsoft.com/office/drawing/2014/main" id="{83AF4E36-E46B-C6D9-02F8-9CA7B799201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488813" y="3049655"/>
            <a:ext cx="1587500" cy="669754"/>
            <a:chOff x="21576420" y="7673478"/>
            <a:chExt cx="2088491" cy="69654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97B57B-D397-C61E-4903-92A11FACC6C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1576420" y="7704823"/>
              <a:ext cx="423479" cy="507781"/>
            </a:xfrm>
            <a:custGeom>
              <a:avLst/>
              <a:gdLst>
                <a:gd name="connsiteX0" fmla="*/ 392871 w 423479"/>
                <a:gd name="connsiteY0" fmla="*/ 381781 h 507781"/>
                <a:gd name="connsiteX1" fmla="*/ 384759 w 423479"/>
                <a:gd name="connsiteY1" fmla="*/ 376906 h 507781"/>
                <a:gd name="connsiteX2" fmla="*/ 350686 w 423479"/>
                <a:gd name="connsiteY2" fmla="*/ 387354 h 507781"/>
                <a:gd name="connsiteX3" fmla="*/ 321480 w 423479"/>
                <a:gd name="connsiteY3" fmla="*/ 413126 h 507781"/>
                <a:gd name="connsiteX4" fmla="*/ 207904 w 423479"/>
                <a:gd name="connsiteY4" fmla="*/ 469546 h 507781"/>
                <a:gd name="connsiteX5" fmla="*/ 69178 w 423479"/>
                <a:gd name="connsiteY5" fmla="*/ 319789 h 507781"/>
                <a:gd name="connsiteX6" fmla="*/ 141380 w 423479"/>
                <a:gd name="connsiteY6" fmla="*/ 119184 h 507781"/>
                <a:gd name="connsiteX7" fmla="*/ 304444 w 423479"/>
                <a:gd name="connsiteY7" fmla="*/ 38385 h 507781"/>
                <a:gd name="connsiteX8" fmla="*/ 354742 w 423479"/>
                <a:gd name="connsiteY8" fmla="*/ 73909 h 507781"/>
                <a:gd name="connsiteX9" fmla="*/ 314990 w 423479"/>
                <a:gd name="connsiteY9" fmla="*/ 161673 h 507781"/>
                <a:gd name="connsiteX10" fmla="*/ 310123 w 423479"/>
                <a:gd name="connsiteY10" fmla="*/ 172121 h 507781"/>
                <a:gd name="connsiteX11" fmla="*/ 319047 w 423479"/>
                <a:gd name="connsiteY11" fmla="*/ 176997 h 507781"/>
                <a:gd name="connsiteX12" fmla="*/ 375024 w 423479"/>
                <a:gd name="connsiteY12" fmla="*/ 150528 h 507781"/>
                <a:gd name="connsiteX13" fmla="*/ 423699 w 423479"/>
                <a:gd name="connsiteY13" fmla="*/ 43957 h 507781"/>
                <a:gd name="connsiteX14" fmla="*/ 357987 w 423479"/>
                <a:gd name="connsiteY14" fmla="*/ 75 h 507781"/>
                <a:gd name="connsiteX15" fmla="*/ 106496 w 423479"/>
                <a:gd name="connsiteY15" fmla="*/ 105253 h 507781"/>
                <a:gd name="connsiteX16" fmla="*/ 220 w 423479"/>
                <a:gd name="connsiteY16" fmla="*/ 349740 h 507781"/>
                <a:gd name="connsiteX17" fmla="*/ 154360 w 423479"/>
                <a:gd name="connsiteY17" fmla="*/ 507856 h 507781"/>
                <a:gd name="connsiteX18" fmla="*/ 392871 w 423479"/>
                <a:gd name="connsiteY18" fmla="*/ 381781 h 5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3479" h="507781">
                  <a:moveTo>
                    <a:pt x="392871" y="381781"/>
                  </a:moveTo>
                  <a:cubicBezTo>
                    <a:pt x="392871" y="377602"/>
                    <a:pt x="388815" y="376906"/>
                    <a:pt x="384759" y="376906"/>
                  </a:cubicBezTo>
                  <a:cubicBezTo>
                    <a:pt x="370967" y="376906"/>
                    <a:pt x="351497" y="387354"/>
                    <a:pt x="350686" y="387354"/>
                  </a:cubicBezTo>
                  <a:cubicBezTo>
                    <a:pt x="334461" y="396409"/>
                    <a:pt x="331216" y="401285"/>
                    <a:pt x="321480" y="413126"/>
                  </a:cubicBezTo>
                  <a:cubicBezTo>
                    <a:pt x="296331" y="445863"/>
                    <a:pt x="260636" y="469546"/>
                    <a:pt x="207904" y="469546"/>
                  </a:cubicBezTo>
                  <a:cubicBezTo>
                    <a:pt x="134890" y="469546"/>
                    <a:pt x="69178" y="424271"/>
                    <a:pt x="69178" y="319789"/>
                  </a:cubicBezTo>
                  <a:cubicBezTo>
                    <a:pt x="69178" y="257100"/>
                    <a:pt x="98383" y="174211"/>
                    <a:pt x="141380" y="119184"/>
                  </a:cubicBezTo>
                  <a:cubicBezTo>
                    <a:pt x="177076" y="74605"/>
                    <a:pt x="220884" y="38385"/>
                    <a:pt x="304444" y="38385"/>
                  </a:cubicBezTo>
                  <a:cubicBezTo>
                    <a:pt x="335272" y="38385"/>
                    <a:pt x="354742" y="48136"/>
                    <a:pt x="354742" y="73909"/>
                  </a:cubicBezTo>
                  <a:cubicBezTo>
                    <a:pt x="354742" y="98288"/>
                    <a:pt x="324725" y="147742"/>
                    <a:pt x="314990" y="161673"/>
                  </a:cubicBezTo>
                  <a:cubicBezTo>
                    <a:pt x="310123" y="169335"/>
                    <a:pt x="310123" y="170728"/>
                    <a:pt x="310123" y="172121"/>
                  </a:cubicBezTo>
                  <a:cubicBezTo>
                    <a:pt x="310123" y="176997"/>
                    <a:pt x="314179" y="176997"/>
                    <a:pt x="319047" y="176997"/>
                  </a:cubicBezTo>
                  <a:cubicBezTo>
                    <a:pt x="335272" y="176997"/>
                    <a:pt x="365289" y="161673"/>
                    <a:pt x="375024" y="150528"/>
                  </a:cubicBezTo>
                  <a:cubicBezTo>
                    <a:pt x="376646" y="147742"/>
                    <a:pt x="423699" y="79481"/>
                    <a:pt x="423699" y="43957"/>
                  </a:cubicBezTo>
                  <a:cubicBezTo>
                    <a:pt x="423699" y="5647"/>
                    <a:pt x="387193" y="75"/>
                    <a:pt x="357987" y="75"/>
                  </a:cubicBezTo>
                  <a:cubicBezTo>
                    <a:pt x="240354" y="75"/>
                    <a:pt x="143814" y="66247"/>
                    <a:pt x="106496" y="105253"/>
                  </a:cubicBezTo>
                  <a:cubicBezTo>
                    <a:pt x="9955" y="205556"/>
                    <a:pt x="220" y="313520"/>
                    <a:pt x="220" y="349740"/>
                  </a:cubicBezTo>
                  <a:cubicBezTo>
                    <a:pt x="220" y="451436"/>
                    <a:pt x="60254" y="507856"/>
                    <a:pt x="154360" y="507856"/>
                  </a:cubicBezTo>
                  <a:cubicBezTo>
                    <a:pt x="284973" y="507856"/>
                    <a:pt x="392871" y="399195"/>
                    <a:pt x="392871" y="381781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EE260D-EF10-F6F6-AB77-EBC0C467696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2029615" y="7976613"/>
              <a:ext cx="251004" cy="323754"/>
            </a:xfrm>
            <a:custGeom>
              <a:avLst/>
              <a:gdLst>
                <a:gd name="connsiteX0" fmla="*/ 251230 w 251004"/>
                <a:gd name="connsiteY0" fmla="*/ 235090 h 323754"/>
                <a:gd name="connsiteX1" fmla="*/ 231922 w 251004"/>
                <a:gd name="connsiteY1" fmla="*/ 235090 h 323754"/>
                <a:gd name="connsiteX2" fmla="*/ 217157 w 251004"/>
                <a:gd name="connsiteY2" fmla="*/ 279460 h 323754"/>
                <a:gd name="connsiteX3" fmla="*/ 160937 w 251004"/>
                <a:gd name="connsiteY3" fmla="*/ 282386 h 323754"/>
                <a:gd name="connsiteX4" fmla="*/ 56446 w 251004"/>
                <a:gd name="connsiteY4" fmla="*/ 282386 h 323754"/>
                <a:gd name="connsiteX5" fmla="*/ 170023 w 251004"/>
                <a:gd name="connsiteY5" fmla="*/ 200472 h 323754"/>
                <a:gd name="connsiteX6" fmla="*/ 251230 w 251004"/>
                <a:gd name="connsiteY6" fmla="*/ 95155 h 323754"/>
                <a:gd name="connsiteX7" fmla="*/ 118345 w 251004"/>
                <a:gd name="connsiteY7" fmla="*/ 76 h 323754"/>
                <a:gd name="connsiteX8" fmla="*/ 225 w 251004"/>
                <a:gd name="connsiteY8" fmla="*/ 87353 h 323754"/>
                <a:gd name="connsiteX9" fmla="*/ 30323 w 251004"/>
                <a:gd name="connsiteY9" fmla="*/ 114658 h 323754"/>
                <a:gd name="connsiteX10" fmla="*/ 60421 w 251004"/>
                <a:gd name="connsiteY10" fmla="*/ 88816 h 323754"/>
                <a:gd name="connsiteX11" fmla="*/ 26916 w 251004"/>
                <a:gd name="connsiteY11" fmla="*/ 62974 h 323754"/>
                <a:gd name="connsiteX12" fmla="*/ 109827 w 251004"/>
                <a:gd name="connsiteY12" fmla="*/ 17629 h 323754"/>
                <a:gd name="connsiteX13" fmla="*/ 196146 w 251004"/>
                <a:gd name="connsiteY13" fmla="*/ 95155 h 323754"/>
                <a:gd name="connsiteX14" fmla="*/ 142764 w 251004"/>
                <a:gd name="connsiteY14" fmla="*/ 188770 h 323754"/>
                <a:gd name="connsiteX15" fmla="*/ 5904 w 251004"/>
                <a:gd name="connsiteY15" fmla="*/ 304815 h 323754"/>
                <a:gd name="connsiteX16" fmla="*/ 225 w 251004"/>
                <a:gd name="connsiteY16" fmla="*/ 323830 h 323754"/>
                <a:gd name="connsiteX17" fmla="*/ 234194 w 251004"/>
                <a:gd name="connsiteY17" fmla="*/ 323830 h 323754"/>
                <a:gd name="connsiteX18" fmla="*/ 251230 w 251004"/>
                <a:gd name="connsiteY18" fmla="*/ 235090 h 32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1004" h="323754">
                  <a:moveTo>
                    <a:pt x="251230" y="235090"/>
                  </a:moveTo>
                  <a:lnTo>
                    <a:pt x="231922" y="235090"/>
                  </a:lnTo>
                  <a:cubicBezTo>
                    <a:pt x="230219" y="245817"/>
                    <a:pt x="224540" y="274585"/>
                    <a:pt x="217157" y="279460"/>
                  </a:cubicBezTo>
                  <a:cubicBezTo>
                    <a:pt x="212614" y="282386"/>
                    <a:pt x="168887" y="282386"/>
                    <a:pt x="160937" y="282386"/>
                  </a:cubicBezTo>
                  <a:lnTo>
                    <a:pt x="56446" y="282386"/>
                  </a:lnTo>
                  <a:cubicBezTo>
                    <a:pt x="116074" y="237041"/>
                    <a:pt x="135950" y="223388"/>
                    <a:pt x="170023" y="200472"/>
                  </a:cubicBezTo>
                  <a:cubicBezTo>
                    <a:pt x="212046" y="171705"/>
                    <a:pt x="251230" y="141475"/>
                    <a:pt x="251230" y="95155"/>
                  </a:cubicBezTo>
                  <a:cubicBezTo>
                    <a:pt x="251230" y="36157"/>
                    <a:pt x="191035" y="76"/>
                    <a:pt x="118345" y="76"/>
                  </a:cubicBezTo>
                  <a:cubicBezTo>
                    <a:pt x="47928" y="76"/>
                    <a:pt x="225" y="42496"/>
                    <a:pt x="225" y="87353"/>
                  </a:cubicBezTo>
                  <a:cubicBezTo>
                    <a:pt x="225" y="112220"/>
                    <a:pt x="24645" y="114658"/>
                    <a:pt x="30323" y="114658"/>
                  </a:cubicBezTo>
                  <a:cubicBezTo>
                    <a:pt x="43953" y="114658"/>
                    <a:pt x="60421" y="106369"/>
                    <a:pt x="60421" y="88816"/>
                  </a:cubicBezTo>
                  <a:cubicBezTo>
                    <a:pt x="60421" y="80040"/>
                    <a:pt x="56446" y="62974"/>
                    <a:pt x="26916" y="62974"/>
                  </a:cubicBezTo>
                  <a:cubicBezTo>
                    <a:pt x="44521" y="28356"/>
                    <a:pt x="83137" y="17629"/>
                    <a:pt x="109827" y="17629"/>
                  </a:cubicBezTo>
                  <a:cubicBezTo>
                    <a:pt x="166616" y="17629"/>
                    <a:pt x="196146" y="55661"/>
                    <a:pt x="196146" y="95155"/>
                  </a:cubicBezTo>
                  <a:cubicBezTo>
                    <a:pt x="196146" y="137574"/>
                    <a:pt x="160937" y="171217"/>
                    <a:pt x="142764" y="188770"/>
                  </a:cubicBezTo>
                  <a:lnTo>
                    <a:pt x="5904" y="304815"/>
                  </a:lnTo>
                  <a:cubicBezTo>
                    <a:pt x="225" y="309203"/>
                    <a:pt x="225" y="310178"/>
                    <a:pt x="225" y="323830"/>
                  </a:cubicBezTo>
                  <a:lnTo>
                    <a:pt x="234194" y="323830"/>
                  </a:lnTo>
                  <a:lnTo>
                    <a:pt x="251230" y="235090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6354188-3CC3-7266-D9A6-4244ED6BF48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2438097" y="7673478"/>
              <a:ext cx="188213" cy="696544"/>
            </a:xfrm>
            <a:custGeom>
              <a:avLst/>
              <a:gdLst>
                <a:gd name="connsiteX0" fmla="*/ 188443 w 188213"/>
                <a:gd name="connsiteY0" fmla="*/ 689654 h 696544"/>
                <a:gd name="connsiteX1" fmla="*/ 174652 w 188213"/>
                <a:gd name="connsiteY1" fmla="*/ 674330 h 696544"/>
                <a:gd name="connsiteX2" fmla="*/ 47283 w 188213"/>
                <a:gd name="connsiteY2" fmla="*/ 348347 h 696544"/>
                <a:gd name="connsiteX3" fmla="*/ 177897 w 188213"/>
                <a:gd name="connsiteY3" fmla="*/ 18881 h 696544"/>
                <a:gd name="connsiteX4" fmla="*/ 188443 w 188213"/>
                <a:gd name="connsiteY4" fmla="*/ 7040 h 696544"/>
                <a:gd name="connsiteX5" fmla="*/ 180330 w 188213"/>
                <a:gd name="connsiteY5" fmla="*/ 75 h 696544"/>
                <a:gd name="connsiteX6" fmla="*/ 51340 w 188213"/>
                <a:gd name="connsiteY6" fmla="*/ 135901 h 696544"/>
                <a:gd name="connsiteX7" fmla="*/ 230 w 188213"/>
                <a:gd name="connsiteY7" fmla="*/ 348347 h 696544"/>
                <a:gd name="connsiteX8" fmla="*/ 53773 w 188213"/>
                <a:gd name="connsiteY8" fmla="*/ 565669 h 696544"/>
                <a:gd name="connsiteX9" fmla="*/ 180330 w 188213"/>
                <a:gd name="connsiteY9" fmla="*/ 696620 h 696544"/>
                <a:gd name="connsiteX10" fmla="*/ 188443 w 188213"/>
                <a:gd name="connsiteY10" fmla="*/ 689654 h 69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213" h="696544">
                  <a:moveTo>
                    <a:pt x="188443" y="689654"/>
                  </a:moveTo>
                  <a:cubicBezTo>
                    <a:pt x="188443" y="687565"/>
                    <a:pt x="188443" y="686171"/>
                    <a:pt x="174652" y="674330"/>
                  </a:cubicBezTo>
                  <a:cubicBezTo>
                    <a:pt x="73244" y="586566"/>
                    <a:pt x="47283" y="454919"/>
                    <a:pt x="47283" y="348347"/>
                  </a:cubicBezTo>
                  <a:cubicBezTo>
                    <a:pt x="47283" y="227148"/>
                    <a:pt x="78111" y="105950"/>
                    <a:pt x="177897" y="18881"/>
                  </a:cubicBezTo>
                  <a:cubicBezTo>
                    <a:pt x="188443" y="10523"/>
                    <a:pt x="188443" y="9130"/>
                    <a:pt x="188443" y="7040"/>
                  </a:cubicBezTo>
                  <a:cubicBezTo>
                    <a:pt x="188443" y="2164"/>
                    <a:pt x="185198" y="75"/>
                    <a:pt x="180330" y="75"/>
                  </a:cubicBezTo>
                  <a:cubicBezTo>
                    <a:pt x="172218" y="75"/>
                    <a:pt x="99204" y="47440"/>
                    <a:pt x="51340" y="135901"/>
                  </a:cubicBezTo>
                  <a:cubicBezTo>
                    <a:pt x="9965" y="212521"/>
                    <a:pt x="230" y="289837"/>
                    <a:pt x="230" y="348347"/>
                  </a:cubicBezTo>
                  <a:cubicBezTo>
                    <a:pt x="230" y="402678"/>
                    <a:pt x="9154" y="486960"/>
                    <a:pt x="53773" y="565669"/>
                  </a:cubicBezTo>
                  <a:cubicBezTo>
                    <a:pt x="102449" y="651344"/>
                    <a:pt x="172218" y="696620"/>
                    <a:pt x="180330" y="696620"/>
                  </a:cubicBezTo>
                  <a:cubicBezTo>
                    <a:pt x="185198" y="696620"/>
                    <a:pt x="188443" y="694530"/>
                    <a:pt x="188443" y="689654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E143D8B-493E-F68F-5B10-59961B7826E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2696801" y="7888014"/>
              <a:ext cx="356144" cy="315534"/>
            </a:xfrm>
            <a:custGeom>
              <a:avLst/>
              <a:gdLst>
                <a:gd name="connsiteX0" fmla="*/ 356378 w 356144"/>
                <a:gd name="connsiteY0" fmla="*/ 48833 h 315534"/>
                <a:gd name="connsiteX1" fmla="*/ 320683 w 356144"/>
                <a:gd name="connsiteY1" fmla="*/ 75 h 315534"/>
                <a:gd name="connsiteX2" fmla="*/ 280931 w 356144"/>
                <a:gd name="connsiteY2" fmla="*/ 33509 h 315534"/>
                <a:gd name="connsiteX3" fmla="*/ 293911 w 356144"/>
                <a:gd name="connsiteY3" fmla="*/ 54405 h 315534"/>
                <a:gd name="connsiteX4" fmla="*/ 321494 w 356144"/>
                <a:gd name="connsiteY4" fmla="*/ 111522 h 315534"/>
                <a:gd name="connsiteX5" fmla="*/ 177089 w 356144"/>
                <a:gd name="connsiteY5" fmla="*/ 300286 h 315534"/>
                <a:gd name="connsiteX6" fmla="*/ 117056 w 356144"/>
                <a:gd name="connsiteY6" fmla="*/ 239686 h 315534"/>
                <a:gd name="connsiteX7" fmla="*/ 164109 w 356144"/>
                <a:gd name="connsiteY7" fmla="*/ 92019 h 315534"/>
                <a:gd name="connsiteX8" fmla="*/ 173844 w 356144"/>
                <a:gd name="connsiteY8" fmla="*/ 57191 h 315534"/>
                <a:gd name="connsiteX9" fmla="*/ 107321 w 356144"/>
                <a:gd name="connsiteY9" fmla="*/ 75 h 315534"/>
                <a:gd name="connsiteX10" fmla="*/ 234 w 356144"/>
                <a:gd name="connsiteY10" fmla="*/ 107343 h 315534"/>
                <a:gd name="connsiteX11" fmla="*/ 9969 w 356144"/>
                <a:gd name="connsiteY11" fmla="*/ 114308 h 315534"/>
                <a:gd name="connsiteX12" fmla="*/ 22949 w 356144"/>
                <a:gd name="connsiteY12" fmla="*/ 101770 h 315534"/>
                <a:gd name="connsiteX13" fmla="*/ 104887 w 356144"/>
                <a:gd name="connsiteY13" fmla="*/ 15399 h 315534"/>
                <a:gd name="connsiteX14" fmla="*/ 125168 w 356144"/>
                <a:gd name="connsiteY14" fmla="*/ 37688 h 315534"/>
                <a:gd name="connsiteX15" fmla="*/ 111377 w 356144"/>
                <a:gd name="connsiteY15" fmla="*/ 86446 h 315534"/>
                <a:gd name="connsiteX16" fmla="*/ 65135 w 356144"/>
                <a:gd name="connsiteY16" fmla="*/ 229238 h 315534"/>
                <a:gd name="connsiteX17" fmla="*/ 173844 w 356144"/>
                <a:gd name="connsiteY17" fmla="*/ 315610 h 315534"/>
                <a:gd name="connsiteX18" fmla="*/ 356378 w 356144"/>
                <a:gd name="connsiteY18" fmla="*/ 48833 h 3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44" h="315534">
                  <a:moveTo>
                    <a:pt x="356378" y="48833"/>
                  </a:moveTo>
                  <a:cubicBezTo>
                    <a:pt x="356378" y="11219"/>
                    <a:pt x="335285" y="75"/>
                    <a:pt x="320683" y="75"/>
                  </a:cubicBezTo>
                  <a:cubicBezTo>
                    <a:pt x="300401" y="75"/>
                    <a:pt x="280931" y="18185"/>
                    <a:pt x="280931" y="33509"/>
                  </a:cubicBezTo>
                  <a:cubicBezTo>
                    <a:pt x="280931" y="42564"/>
                    <a:pt x="284987" y="46743"/>
                    <a:pt x="293911" y="54405"/>
                  </a:cubicBezTo>
                  <a:cubicBezTo>
                    <a:pt x="310948" y="68336"/>
                    <a:pt x="321494" y="86446"/>
                    <a:pt x="321494" y="111522"/>
                  </a:cubicBezTo>
                  <a:cubicBezTo>
                    <a:pt x="321494" y="140777"/>
                    <a:pt x="272007" y="300286"/>
                    <a:pt x="177089" y="300286"/>
                  </a:cubicBezTo>
                  <a:cubicBezTo>
                    <a:pt x="135715" y="300286"/>
                    <a:pt x="117056" y="275907"/>
                    <a:pt x="117056" y="239686"/>
                  </a:cubicBezTo>
                  <a:cubicBezTo>
                    <a:pt x="117056" y="200680"/>
                    <a:pt x="138960" y="149832"/>
                    <a:pt x="164109" y="92019"/>
                  </a:cubicBezTo>
                  <a:cubicBezTo>
                    <a:pt x="169788" y="80177"/>
                    <a:pt x="173844" y="70426"/>
                    <a:pt x="173844" y="57191"/>
                  </a:cubicBezTo>
                  <a:cubicBezTo>
                    <a:pt x="173844" y="25847"/>
                    <a:pt x="147884" y="75"/>
                    <a:pt x="107321" y="75"/>
                  </a:cubicBezTo>
                  <a:cubicBezTo>
                    <a:pt x="31062" y="75"/>
                    <a:pt x="234" y="101074"/>
                    <a:pt x="234" y="107343"/>
                  </a:cubicBezTo>
                  <a:cubicBezTo>
                    <a:pt x="234" y="114308"/>
                    <a:pt x="8346" y="114308"/>
                    <a:pt x="9969" y="114308"/>
                  </a:cubicBezTo>
                  <a:cubicBezTo>
                    <a:pt x="18082" y="114308"/>
                    <a:pt x="18893" y="112915"/>
                    <a:pt x="22949" y="101770"/>
                  </a:cubicBezTo>
                  <a:cubicBezTo>
                    <a:pt x="46476" y="31419"/>
                    <a:pt x="81360" y="15399"/>
                    <a:pt x="104887" y="15399"/>
                  </a:cubicBezTo>
                  <a:cubicBezTo>
                    <a:pt x="111377" y="15399"/>
                    <a:pt x="125168" y="15399"/>
                    <a:pt x="125168" y="37688"/>
                  </a:cubicBezTo>
                  <a:cubicBezTo>
                    <a:pt x="125168" y="55102"/>
                    <a:pt x="117056" y="73909"/>
                    <a:pt x="111377" y="86446"/>
                  </a:cubicBezTo>
                  <a:cubicBezTo>
                    <a:pt x="75681" y="167246"/>
                    <a:pt x="65135" y="199287"/>
                    <a:pt x="65135" y="229238"/>
                  </a:cubicBezTo>
                  <a:cubicBezTo>
                    <a:pt x="65135" y="304465"/>
                    <a:pt x="136526" y="315610"/>
                    <a:pt x="173844" y="315610"/>
                  </a:cubicBezTo>
                  <a:cubicBezTo>
                    <a:pt x="310136" y="315610"/>
                    <a:pt x="356378" y="85053"/>
                    <a:pt x="356378" y="48833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0B5197B-C481-AFA0-60D6-AA7CACBC561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3102289" y="7976613"/>
              <a:ext cx="251004" cy="323754"/>
            </a:xfrm>
            <a:custGeom>
              <a:avLst/>
              <a:gdLst>
                <a:gd name="connsiteX0" fmla="*/ 251243 w 251004"/>
                <a:gd name="connsiteY0" fmla="*/ 235090 h 323754"/>
                <a:gd name="connsiteX1" fmla="*/ 231935 w 251004"/>
                <a:gd name="connsiteY1" fmla="*/ 235090 h 323754"/>
                <a:gd name="connsiteX2" fmla="*/ 217170 w 251004"/>
                <a:gd name="connsiteY2" fmla="*/ 279460 h 323754"/>
                <a:gd name="connsiteX3" fmla="*/ 160950 w 251004"/>
                <a:gd name="connsiteY3" fmla="*/ 282386 h 323754"/>
                <a:gd name="connsiteX4" fmla="*/ 56459 w 251004"/>
                <a:gd name="connsiteY4" fmla="*/ 282386 h 323754"/>
                <a:gd name="connsiteX5" fmla="*/ 170036 w 251004"/>
                <a:gd name="connsiteY5" fmla="*/ 200472 h 323754"/>
                <a:gd name="connsiteX6" fmla="*/ 251243 w 251004"/>
                <a:gd name="connsiteY6" fmla="*/ 95155 h 323754"/>
                <a:gd name="connsiteX7" fmla="*/ 118359 w 251004"/>
                <a:gd name="connsiteY7" fmla="*/ 76 h 323754"/>
                <a:gd name="connsiteX8" fmla="*/ 239 w 251004"/>
                <a:gd name="connsiteY8" fmla="*/ 87353 h 323754"/>
                <a:gd name="connsiteX9" fmla="*/ 30337 w 251004"/>
                <a:gd name="connsiteY9" fmla="*/ 114658 h 323754"/>
                <a:gd name="connsiteX10" fmla="*/ 60434 w 251004"/>
                <a:gd name="connsiteY10" fmla="*/ 88816 h 323754"/>
                <a:gd name="connsiteX11" fmla="*/ 26929 w 251004"/>
                <a:gd name="connsiteY11" fmla="*/ 62974 h 323754"/>
                <a:gd name="connsiteX12" fmla="*/ 109840 w 251004"/>
                <a:gd name="connsiteY12" fmla="*/ 17629 h 323754"/>
                <a:gd name="connsiteX13" fmla="*/ 196159 w 251004"/>
                <a:gd name="connsiteY13" fmla="*/ 95155 h 323754"/>
                <a:gd name="connsiteX14" fmla="*/ 142778 w 251004"/>
                <a:gd name="connsiteY14" fmla="*/ 188770 h 323754"/>
                <a:gd name="connsiteX15" fmla="*/ 5918 w 251004"/>
                <a:gd name="connsiteY15" fmla="*/ 304815 h 323754"/>
                <a:gd name="connsiteX16" fmla="*/ 239 w 251004"/>
                <a:gd name="connsiteY16" fmla="*/ 323830 h 323754"/>
                <a:gd name="connsiteX17" fmla="*/ 234207 w 251004"/>
                <a:gd name="connsiteY17" fmla="*/ 323830 h 323754"/>
                <a:gd name="connsiteX18" fmla="*/ 251243 w 251004"/>
                <a:gd name="connsiteY18" fmla="*/ 235090 h 32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1004" h="323754">
                  <a:moveTo>
                    <a:pt x="251243" y="235090"/>
                  </a:moveTo>
                  <a:lnTo>
                    <a:pt x="231935" y="235090"/>
                  </a:lnTo>
                  <a:cubicBezTo>
                    <a:pt x="230232" y="245817"/>
                    <a:pt x="224553" y="274585"/>
                    <a:pt x="217170" y="279460"/>
                  </a:cubicBezTo>
                  <a:cubicBezTo>
                    <a:pt x="212627" y="282386"/>
                    <a:pt x="168900" y="282386"/>
                    <a:pt x="160950" y="282386"/>
                  </a:cubicBezTo>
                  <a:lnTo>
                    <a:pt x="56459" y="282386"/>
                  </a:lnTo>
                  <a:cubicBezTo>
                    <a:pt x="116087" y="237041"/>
                    <a:pt x="135963" y="223388"/>
                    <a:pt x="170036" y="200472"/>
                  </a:cubicBezTo>
                  <a:cubicBezTo>
                    <a:pt x="212059" y="171705"/>
                    <a:pt x="251243" y="141475"/>
                    <a:pt x="251243" y="95155"/>
                  </a:cubicBezTo>
                  <a:cubicBezTo>
                    <a:pt x="251243" y="36157"/>
                    <a:pt x="191048" y="76"/>
                    <a:pt x="118359" y="76"/>
                  </a:cubicBezTo>
                  <a:cubicBezTo>
                    <a:pt x="47941" y="76"/>
                    <a:pt x="239" y="42496"/>
                    <a:pt x="239" y="87353"/>
                  </a:cubicBezTo>
                  <a:cubicBezTo>
                    <a:pt x="239" y="112220"/>
                    <a:pt x="24658" y="114658"/>
                    <a:pt x="30337" y="114658"/>
                  </a:cubicBezTo>
                  <a:cubicBezTo>
                    <a:pt x="43966" y="114658"/>
                    <a:pt x="60434" y="106369"/>
                    <a:pt x="60434" y="88816"/>
                  </a:cubicBezTo>
                  <a:cubicBezTo>
                    <a:pt x="60434" y="80040"/>
                    <a:pt x="56459" y="62974"/>
                    <a:pt x="26929" y="62974"/>
                  </a:cubicBezTo>
                  <a:cubicBezTo>
                    <a:pt x="44534" y="28356"/>
                    <a:pt x="83150" y="17629"/>
                    <a:pt x="109840" y="17629"/>
                  </a:cubicBezTo>
                  <a:cubicBezTo>
                    <a:pt x="166629" y="17629"/>
                    <a:pt x="196159" y="55661"/>
                    <a:pt x="196159" y="95155"/>
                  </a:cubicBezTo>
                  <a:cubicBezTo>
                    <a:pt x="196159" y="137574"/>
                    <a:pt x="160950" y="171217"/>
                    <a:pt x="142778" y="188770"/>
                  </a:cubicBezTo>
                  <a:lnTo>
                    <a:pt x="5918" y="304815"/>
                  </a:lnTo>
                  <a:cubicBezTo>
                    <a:pt x="239" y="309203"/>
                    <a:pt x="239" y="310178"/>
                    <a:pt x="239" y="323830"/>
                  </a:cubicBezTo>
                  <a:lnTo>
                    <a:pt x="234207" y="323830"/>
                  </a:lnTo>
                  <a:lnTo>
                    <a:pt x="251243" y="235090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BE9113B-2EFB-CF93-E9DE-6E1DEFCF838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476698" y="7673478"/>
              <a:ext cx="188213" cy="696544"/>
            </a:xfrm>
            <a:custGeom>
              <a:avLst/>
              <a:gdLst>
                <a:gd name="connsiteX0" fmla="*/ 188456 w 188213"/>
                <a:gd name="connsiteY0" fmla="*/ 348347 h 696544"/>
                <a:gd name="connsiteX1" fmla="*/ 134913 w 188213"/>
                <a:gd name="connsiteY1" fmla="*/ 131025 h 696544"/>
                <a:gd name="connsiteX2" fmla="*/ 8356 w 188213"/>
                <a:gd name="connsiteY2" fmla="*/ 75 h 696544"/>
                <a:gd name="connsiteX3" fmla="*/ 243 w 188213"/>
                <a:gd name="connsiteY3" fmla="*/ 7040 h 696544"/>
                <a:gd name="connsiteX4" fmla="*/ 15657 w 188213"/>
                <a:gd name="connsiteY4" fmla="*/ 23061 h 696544"/>
                <a:gd name="connsiteX5" fmla="*/ 141403 w 188213"/>
                <a:gd name="connsiteY5" fmla="*/ 348347 h 696544"/>
                <a:gd name="connsiteX6" fmla="*/ 10790 w 188213"/>
                <a:gd name="connsiteY6" fmla="*/ 677813 h 696544"/>
                <a:gd name="connsiteX7" fmla="*/ 243 w 188213"/>
                <a:gd name="connsiteY7" fmla="*/ 689654 h 696544"/>
                <a:gd name="connsiteX8" fmla="*/ 8356 w 188213"/>
                <a:gd name="connsiteY8" fmla="*/ 696620 h 696544"/>
                <a:gd name="connsiteX9" fmla="*/ 137347 w 188213"/>
                <a:gd name="connsiteY9" fmla="*/ 560793 h 696544"/>
                <a:gd name="connsiteX10" fmla="*/ 188456 w 188213"/>
                <a:gd name="connsiteY10" fmla="*/ 348347 h 69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213" h="696544">
                  <a:moveTo>
                    <a:pt x="188456" y="348347"/>
                  </a:moveTo>
                  <a:cubicBezTo>
                    <a:pt x="188456" y="294017"/>
                    <a:pt x="179532" y="209735"/>
                    <a:pt x="134913" y="131025"/>
                  </a:cubicBezTo>
                  <a:cubicBezTo>
                    <a:pt x="86237" y="45350"/>
                    <a:pt x="16468" y="75"/>
                    <a:pt x="8356" y="75"/>
                  </a:cubicBezTo>
                  <a:cubicBezTo>
                    <a:pt x="3488" y="75"/>
                    <a:pt x="243" y="2861"/>
                    <a:pt x="243" y="7040"/>
                  </a:cubicBezTo>
                  <a:cubicBezTo>
                    <a:pt x="243" y="9130"/>
                    <a:pt x="243" y="10523"/>
                    <a:pt x="15657" y="23061"/>
                  </a:cubicBezTo>
                  <a:cubicBezTo>
                    <a:pt x="95161" y="92019"/>
                    <a:pt x="141403" y="202769"/>
                    <a:pt x="141403" y="348347"/>
                  </a:cubicBezTo>
                  <a:cubicBezTo>
                    <a:pt x="141403" y="467456"/>
                    <a:pt x="111386" y="590048"/>
                    <a:pt x="10790" y="677813"/>
                  </a:cubicBezTo>
                  <a:cubicBezTo>
                    <a:pt x="243" y="686171"/>
                    <a:pt x="243" y="687565"/>
                    <a:pt x="243" y="689654"/>
                  </a:cubicBezTo>
                  <a:cubicBezTo>
                    <a:pt x="243" y="693833"/>
                    <a:pt x="3488" y="696620"/>
                    <a:pt x="8356" y="696620"/>
                  </a:cubicBezTo>
                  <a:cubicBezTo>
                    <a:pt x="16468" y="696620"/>
                    <a:pt x="89482" y="649255"/>
                    <a:pt x="137347" y="560793"/>
                  </a:cubicBezTo>
                  <a:cubicBezTo>
                    <a:pt x="178721" y="484173"/>
                    <a:pt x="188456" y="406857"/>
                    <a:pt x="188456" y="348347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grpSp>
        <p:nvGrpSpPr>
          <p:cNvPr id="22" name="Group 21" descr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3(v_3)\end{equation*}&#10;&#10;\end{document}" title="IguanaTex Vector Display">
            <a:extLst>
              <a:ext uri="{FF2B5EF4-FFF2-40B4-BE49-F238E27FC236}">
                <a16:creationId xmlns:a16="http://schemas.microsoft.com/office/drawing/2014/main" id="{256DB175-057C-A3AA-9DB8-7837957891D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413467" y="4552865"/>
            <a:ext cx="1460644" cy="531104"/>
            <a:chOff x="21949747" y="8635187"/>
            <a:chExt cx="2070370" cy="62041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6CBC75-26A5-DB71-D18C-F3425D6964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949747" y="8663106"/>
              <a:ext cx="419804" cy="452281"/>
            </a:xfrm>
            <a:custGeom>
              <a:avLst/>
              <a:gdLst>
                <a:gd name="connsiteX0" fmla="*/ 389465 w 419804"/>
                <a:gd name="connsiteY0" fmla="*/ 340061 h 452281"/>
                <a:gd name="connsiteX1" fmla="*/ 381422 w 419804"/>
                <a:gd name="connsiteY1" fmla="*/ 335718 h 452281"/>
                <a:gd name="connsiteX2" fmla="*/ 347645 w 419804"/>
                <a:gd name="connsiteY2" fmla="*/ 345025 h 452281"/>
                <a:gd name="connsiteX3" fmla="*/ 318693 w 419804"/>
                <a:gd name="connsiteY3" fmla="*/ 367980 h 452281"/>
                <a:gd name="connsiteX4" fmla="*/ 206102 w 419804"/>
                <a:gd name="connsiteY4" fmla="*/ 418233 h 452281"/>
                <a:gd name="connsiteX5" fmla="*/ 68579 w 419804"/>
                <a:gd name="connsiteY5" fmla="*/ 284845 h 452281"/>
                <a:gd name="connsiteX6" fmla="*/ 140155 w 419804"/>
                <a:gd name="connsiteY6" fmla="*/ 106165 h 452281"/>
                <a:gd name="connsiteX7" fmla="*/ 301804 w 419804"/>
                <a:gd name="connsiteY7" fmla="*/ 34197 h 452281"/>
                <a:gd name="connsiteX8" fmla="*/ 351666 w 419804"/>
                <a:gd name="connsiteY8" fmla="*/ 65839 h 452281"/>
                <a:gd name="connsiteX9" fmla="*/ 312259 w 419804"/>
                <a:gd name="connsiteY9" fmla="*/ 144011 h 452281"/>
                <a:gd name="connsiteX10" fmla="*/ 307434 w 419804"/>
                <a:gd name="connsiteY10" fmla="*/ 153317 h 452281"/>
                <a:gd name="connsiteX11" fmla="*/ 316280 w 419804"/>
                <a:gd name="connsiteY11" fmla="*/ 157660 h 452281"/>
                <a:gd name="connsiteX12" fmla="*/ 371772 w 419804"/>
                <a:gd name="connsiteY12" fmla="*/ 134084 h 452281"/>
                <a:gd name="connsiteX13" fmla="*/ 420025 w 419804"/>
                <a:gd name="connsiteY13" fmla="*/ 39161 h 452281"/>
                <a:gd name="connsiteX14" fmla="*/ 354883 w 419804"/>
                <a:gd name="connsiteY14" fmla="*/ 75 h 452281"/>
                <a:gd name="connsiteX15" fmla="*/ 105574 w 419804"/>
                <a:gd name="connsiteY15" fmla="*/ 93757 h 452281"/>
                <a:gd name="connsiteX16" fmla="*/ 220 w 419804"/>
                <a:gd name="connsiteY16" fmla="*/ 311522 h 452281"/>
                <a:gd name="connsiteX17" fmla="*/ 153023 w 419804"/>
                <a:gd name="connsiteY17" fmla="*/ 452356 h 452281"/>
                <a:gd name="connsiteX18" fmla="*/ 389465 w 419804"/>
                <a:gd name="connsiteY18" fmla="*/ 340061 h 45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9804" h="452281">
                  <a:moveTo>
                    <a:pt x="389465" y="340061"/>
                  </a:moveTo>
                  <a:cubicBezTo>
                    <a:pt x="389465" y="336339"/>
                    <a:pt x="385444" y="335718"/>
                    <a:pt x="381422" y="335718"/>
                  </a:cubicBezTo>
                  <a:cubicBezTo>
                    <a:pt x="367751" y="335718"/>
                    <a:pt x="348449" y="345025"/>
                    <a:pt x="347645" y="345025"/>
                  </a:cubicBezTo>
                  <a:cubicBezTo>
                    <a:pt x="331561" y="353090"/>
                    <a:pt x="328344" y="357433"/>
                    <a:pt x="318693" y="367980"/>
                  </a:cubicBezTo>
                  <a:cubicBezTo>
                    <a:pt x="293762" y="397139"/>
                    <a:pt x="258376" y="418233"/>
                    <a:pt x="206102" y="418233"/>
                  </a:cubicBezTo>
                  <a:cubicBezTo>
                    <a:pt x="133721" y="418233"/>
                    <a:pt x="68579" y="377907"/>
                    <a:pt x="68579" y="284845"/>
                  </a:cubicBezTo>
                  <a:cubicBezTo>
                    <a:pt x="68579" y="229007"/>
                    <a:pt x="97531" y="155178"/>
                    <a:pt x="140155" y="106165"/>
                  </a:cubicBezTo>
                  <a:cubicBezTo>
                    <a:pt x="175541" y="66459"/>
                    <a:pt x="218969" y="34197"/>
                    <a:pt x="301804" y="34197"/>
                  </a:cubicBezTo>
                  <a:cubicBezTo>
                    <a:pt x="332365" y="34197"/>
                    <a:pt x="351666" y="42883"/>
                    <a:pt x="351666" y="65839"/>
                  </a:cubicBezTo>
                  <a:cubicBezTo>
                    <a:pt x="351666" y="87553"/>
                    <a:pt x="321910" y="131602"/>
                    <a:pt x="312259" y="144011"/>
                  </a:cubicBezTo>
                  <a:cubicBezTo>
                    <a:pt x="307434" y="150835"/>
                    <a:pt x="307434" y="152076"/>
                    <a:pt x="307434" y="153317"/>
                  </a:cubicBezTo>
                  <a:cubicBezTo>
                    <a:pt x="307434" y="157660"/>
                    <a:pt x="311455" y="157660"/>
                    <a:pt x="316280" y="157660"/>
                  </a:cubicBezTo>
                  <a:cubicBezTo>
                    <a:pt x="332365" y="157660"/>
                    <a:pt x="362121" y="144011"/>
                    <a:pt x="371772" y="134084"/>
                  </a:cubicBezTo>
                  <a:cubicBezTo>
                    <a:pt x="373380" y="131602"/>
                    <a:pt x="420025" y="70802"/>
                    <a:pt x="420025" y="39161"/>
                  </a:cubicBezTo>
                  <a:cubicBezTo>
                    <a:pt x="420025" y="5038"/>
                    <a:pt x="383835" y="75"/>
                    <a:pt x="354883" y="75"/>
                  </a:cubicBezTo>
                  <a:cubicBezTo>
                    <a:pt x="238271" y="75"/>
                    <a:pt x="142568" y="59014"/>
                    <a:pt x="105574" y="93757"/>
                  </a:cubicBezTo>
                  <a:cubicBezTo>
                    <a:pt x="9871" y="183097"/>
                    <a:pt x="220" y="279261"/>
                    <a:pt x="220" y="311522"/>
                  </a:cubicBezTo>
                  <a:cubicBezTo>
                    <a:pt x="220" y="402103"/>
                    <a:pt x="59733" y="452356"/>
                    <a:pt x="153023" y="452356"/>
                  </a:cubicBezTo>
                  <a:cubicBezTo>
                    <a:pt x="282503" y="452356"/>
                    <a:pt x="389465" y="355572"/>
                    <a:pt x="389465" y="340061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9EBA1E7-E4C8-5A5A-DDA7-AA26567737F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2393944" y="8905190"/>
              <a:ext cx="258960" cy="297053"/>
            </a:xfrm>
            <a:custGeom>
              <a:avLst/>
              <a:gdLst>
                <a:gd name="connsiteX0" fmla="*/ 123513 w 258960"/>
                <a:gd name="connsiteY0" fmla="*/ 143392 h 297053"/>
                <a:gd name="connsiteX1" fmla="*/ 198949 w 258960"/>
                <a:gd name="connsiteY1" fmla="*/ 213312 h 297053"/>
                <a:gd name="connsiteX2" fmla="*/ 125765 w 258960"/>
                <a:gd name="connsiteY2" fmla="*/ 283233 h 297053"/>
                <a:gd name="connsiteX3" fmla="*/ 30062 w 258960"/>
                <a:gd name="connsiteY3" fmla="*/ 252833 h 297053"/>
                <a:gd name="connsiteX4" fmla="*/ 62714 w 258960"/>
                <a:gd name="connsiteY4" fmla="*/ 228512 h 297053"/>
                <a:gd name="connsiteX5" fmla="*/ 31751 w 258960"/>
                <a:gd name="connsiteY5" fmla="*/ 204626 h 297053"/>
                <a:gd name="connsiteX6" fmla="*/ 225 w 258960"/>
                <a:gd name="connsiteY6" fmla="*/ 229815 h 297053"/>
                <a:gd name="connsiteX7" fmla="*/ 126891 w 258960"/>
                <a:gd name="connsiteY7" fmla="*/ 297130 h 297053"/>
                <a:gd name="connsiteX8" fmla="*/ 259186 w 258960"/>
                <a:gd name="connsiteY8" fmla="*/ 213312 h 297053"/>
                <a:gd name="connsiteX9" fmla="*/ 161231 w 258960"/>
                <a:gd name="connsiteY9" fmla="*/ 135574 h 297053"/>
                <a:gd name="connsiteX10" fmla="*/ 241734 w 258960"/>
                <a:gd name="connsiteY10" fmla="*/ 60008 h 297053"/>
                <a:gd name="connsiteX11" fmla="*/ 128017 w 258960"/>
                <a:gd name="connsiteY11" fmla="*/ 76 h 297053"/>
                <a:gd name="connsiteX12" fmla="*/ 17677 w 258960"/>
                <a:gd name="connsiteY12" fmla="*/ 58271 h 297053"/>
                <a:gd name="connsiteX13" fmla="*/ 46951 w 258960"/>
                <a:gd name="connsiteY13" fmla="*/ 81288 h 297053"/>
                <a:gd name="connsiteX14" fmla="*/ 75662 w 258960"/>
                <a:gd name="connsiteY14" fmla="*/ 59140 h 297053"/>
                <a:gd name="connsiteX15" fmla="*/ 46951 w 258960"/>
                <a:gd name="connsiteY15" fmla="*/ 36556 h 297053"/>
                <a:gd name="connsiteX16" fmla="*/ 126328 w 258960"/>
                <a:gd name="connsiteY16" fmla="*/ 12671 h 297053"/>
                <a:gd name="connsiteX17" fmla="*/ 187127 w 258960"/>
                <a:gd name="connsiteY17" fmla="*/ 60008 h 297053"/>
                <a:gd name="connsiteX18" fmla="*/ 164609 w 258960"/>
                <a:gd name="connsiteY18" fmla="*/ 111689 h 297053"/>
                <a:gd name="connsiteX19" fmla="*/ 102121 w 258960"/>
                <a:gd name="connsiteY19" fmla="*/ 130363 h 297053"/>
                <a:gd name="connsiteX20" fmla="*/ 84106 w 258960"/>
                <a:gd name="connsiteY20" fmla="*/ 131666 h 297053"/>
                <a:gd name="connsiteX21" fmla="*/ 78477 w 258960"/>
                <a:gd name="connsiteY21" fmla="*/ 137312 h 297053"/>
                <a:gd name="connsiteX22" fmla="*/ 93113 w 258960"/>
                <a:gd name="connsiteY22" fmla="*/ 143392 h 297053"/>
                <a:gd name="connsiteX23" fmla="*/ 123513 w 258960"/>
                <a:gd name="connsiteY23" fmla="*/ 143392 h 29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960" h="297053">
                  <a:moveTo>
                    <a:pt x="123513" y="143392"/>
                  </a:moveTo>
                  <a:cubicBezTo>
                    <a:pt x="167424" y="143392"/>
                    <a:pt x="198949" y="166843"/>
                    <a:pt x="198949" y="213312"/>
                  </a:cubicBezTo>
                  <a:cubicBezTo>
                    <a:pt x="198949" y="267164"/>
                    <a:pt x="158416" y="283233"/>
                    <a:pt x="125765" y="283233"/>
                  </a:cubicBezTo>
                  <a:cubicBezTo>
                    <a:pt x="103247" y="283233"/>
                    <a:pt x="53706" y="278456"/>
                    <a:pt x="30062" y="252833"/>
                  </a:cubicBezTo>
                  <a:cubicBezTo>
                    <a:pt x="56521" y="251964"/>
                    <a:pt x="62714" y="237633"/>
                    <a:pt x="62714" y="228512"/>
                  </a:cubicBezTo>
                  <a:cubicBezTo>
                    <a:pt x="62714" y="214615"/>
                    <a:pt x="49203" y="204626"/>
                    <a:pt x="31751" y="204626"/>
                  </a:cubicBezTo>
                  <a:cubicBezTo>
                    <a:pt x="15988" y="204626"/>
                    <a:pt x="225" y="212009"/>
                    <a:pt x="225" y="229815"/>
                  </a:cubicBezTo>
                  <a:cubicBezTo>
                    <a:pt x="225" y="270638"/>
                    <a:pt x="58773" y="297130"/>
                    <a:pt x="126891" y="297130"/>
                  </a:cubicBezTo>
                  <a:cubicBezTo>
                    <a:pt x="205142" y="297130"/>
                    <a:pt x="259186" y="256741"/>
                    <a:pt x="259186" y="213312"/>
                  </a:cubicBezTo>
                  <a:cubicBezTo>
                    <a:pt x="259186" y="179438"/>
                    <a:pt x="223156" y="145563"/>
                    <a:pt x="161231" y="135574"/>
                  </a:cubicBezTo>
                  <a:cubicBezTo>
                    <a:pt x="220342" y="119071"/>
                    <a:pt x="241734" y="86500"/>
                    <a:pt x="241734" y="60008"/>
                  </a:cubicBezTo>
                  <a:cubicBezTo>
                    <a:pt x="241734" y="25699"/>
                    <a:pt x="190505" y="76"/>
                    <a:pt x="128017" y="76"/>
                  </a:cubicBezTo>
                  <a:cubicBezTo>
                    <a:pt x="65528" y="76"/>
                    <a:pt x="17677" y="23528"/>
                    <a:pt x="17677" y="58271"/>
                  </a:cubicBezTo>
                  <a:cubicBezTo>
                    <a:pt x="17677" y="73037"/>
                    <a:pt x="30062" y="81288"/>
                    <a:pt x="46951" y="81288"/>
                  </a:cubicBezTo>
                  <a:cubicBezTo>
                    <a:pt x="64403" y="81288"/>
                    <a:pt x="75662" y="71300"/>
                    <a:pt x="75662" y="59140"/>
                  </a:cubicBezTo>
                  <a:cubicBezTo>
                    <a:pt x="75662" y="46545"/>
                    <a:pt x="64403" y="37425"/>
                    <a:pt x="46951" y="36556"/>
                  </a:cubicBezTo>
                  <a:cubicBezTo>
                    <a:pt x="66654" y="17448"/>
                    <a:pt x="105498" y="12671"/>
                    <a:pt x="126328" y="12671"/>
                  </a:cubicBezTo>
                  <a:cubicBezTo>
                    <a:pt x="151661" y="12671"/>
                    <a:pt x="187127" y="22225"/>
                    <a:pt x="187127" y="60008"/>
                  </a:cubicBezTo>
                  <a:cubicBezTo>
                    <a:pt x="187127" y="78248"/>
                    <a:pt x="179246" y="98226"/>
                    <a:pt x="164609" y="111689"/>
                  </a:cubicBezTo>
                  <a:cubicBezTo>
                    <a:pt x="146031" y="128192"/>
                    <a:pt x="130269" y="129060"/>
                    <a:pt x="102121" y="130363"/>
                  </a:cubicBezTo>
                  <a:cubicBezTo>
                    <a:pt x="88047" y="131232"/>
                    <a:pt x="86921" y="131232"/>
                    <a:pt x="84106" y="131666"/>
                  </a:cubicBezTo>
                  <a:cubicBezTo>
                    <a:pt x="82980" y="131666"/>
                    <a:pt x="78477" y="132534"/>
                    <a:pt x="78477" y="137312"/>
                  </a:cubicBezTo>
                  <a:cubicBezTo>
                    <a:pt x="78477" y="143392"/>
                    <a:pt x="83543" y="143392"/>
                    <a:pt x="93113" y="143392"/>
                  </a:cubicBezTo>
                  <a:lnTo>
                    <a:pt x="123513" y="143392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A285283-B569-6094-6ADA-D8C0B67EA2D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2803947" y="8635187"/>
              <a:ext cx="186580" cy="620413"/>
            </a:xfrm>
            <a:custGeom>
              <a:avLst/>
              <a:gdLst>
                <a:gd name="connsiteX0" fmla="*/ 186810 w 186580"/>
                <a:gd name="connsiteY0" fmla="*/ 614284 h 620413"/>
                <a:gd name="connsiteX1" fmla="*/ 173138 w 186580"/>
                <a:gd name="connsiteY1" fmla="*/ 600635 h 620413"/>
                <a:gd name="connsiteX2" fmla="*/ 46875 w 186580"/>
                <a:gd name="connsiteY2" fmla="*/ 310281 h 620413"/>
                <a:gd name="connsiteX3" fmla="*/ 176355 w 186580"/>
                <a:gd name="connsiteY3" fmla="*/ 16826 h 620413"/>
                <a:gd name="connsiteX4" fmla="*/ 186810 w 186580"/>
                <a:gd name="connsiteY4" fmla="*/ 6279 h 620413"/>
                <a:gd name="connsiteX5" fmla="*/ 178768 w 186580"/>
                <a:gd name="connsiteY5" fmla="*/ 75 h 620413"/>
                <a:gd name="connsiteX6" fmla="*/ 50896 w 186580"/>
                <a:gd name="connsiteY6" fmla="*/ 121055 h 620413"/>
                <a:gd name="connsiteX7" fmla="*/ 230 w 186580"/>
                <a:gd name="connsiteY7" fmla="*/ 310281 h 620413"/>
                <a:gd name="connsiteX8" fmla="*/ 53309 w 186580"/>
                <a:gd name="connsiteY8" fmla="*/ 503850 h 620413"/>
                <a:gd name="connsiteX9" fmla="*/ 178768 w 186580"/>
                <a:gd name="connsiteY9" fmla="*/ 620488 h 620413"/>
                <a:gd name="connsiteX10" fmla="*/ 186810 w 186580"/>
                <a:gd name="connsiteY10" fmla="*/ 614284 h 62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580" h="620413">
                  <a:moveTo>
                    <a:pt x="186810" y="614284"/>
                  </a:moveTo>
                  <a:cubicBezTo>
                    <a:pt x="186810" y="612423"/>
                    <a:pt x="186810" y="611182"/>
                    <a:pt x="173138" y="600635"/>
                  </a:cubicBezTo>
                  <a:cubicBezTo>
                    <a:pt x="72610" y="522463"/>
                    <a:pt x="46875" y="405205"/>
                    <a:pt x="46875" y="310281"/>
                  </a:cubicBezTo>
                  <a:cubicBezTo>
                    <a:pt x="46875" y="202330"/>
                    <a:pt x="77436" y="94378"/>
                    <a:pt x="176355" y="16826"/>
                  </a:cubicBezTo>
                  <a:cubicBezTo>
                    <a:pt x="186810" y="9381"/>
                    <a:pt x="186810" y="8140"/>
                    <a:pt x="186810" y="6279"/>
                  </a:cubicBezTo>
                  <a:cubicBezTo>
                    <a:pt x="186810" y="1936"/>
                    <a:pt x="183593" y="75"/>
                    <a:pt x="178768" y="75"/>
                  </a:cubicBezTo>
                  <a:cubicBezTo>
                    <a:pt x="170726" y="75"/>
                    <a:pt x="98345" y="42263"/>
                    <a:pt x="50896" y="121055"/>
                  </a:cubicBezTo>
                  <a:cubicBezTo>
                    <a:pt x="9881" y="189301"/>
                    <a:pt x="230" y="258167"/>
                    <a:pt x="230" y="310281"/>
                  </a:cubicBezTo>
                  <a:cubicBezTo>
                    <a:pt x="230" y="358674"/>
                    <a:pt x="9076" y="433744"/>
                    <a:pt x="53309" y="503850"/>
                  </a:cubicBezTo>
                  <a:cubicBezTo>
                    <a:pt x="101562" y="580161"/>
                    <a:pt x="170726" y="620488"/>
                    <a:pt x="178768" y="620488"/>
                  </a:cubicBezTo>
                  <a:cubicBezTo>
                    <a:pt x="183593" y="620488"/>
                    <a:pt x="186810" y="618627"/>
                    <a:pt x="186810" y="614284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F8E10BC-6562-D98F-9E05-6CA851775BE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060407" y="8826275"/>
              <a:ext cx="353054" cy="281047"/>
            </a:xfrm>
            <a:custGeom>
              <a:avLst/>
              <a:gdLst>
                <a:gd name="connsiteX0" fmla="*/ 353288 w 353054"/>
                <a:gd name="connsiteY0" fmla="*/ 43504 h 281047"/>
                <a:gd name="connsiteX1" fmla="*/ 317902 w 353054"/>
                <a:gd name="connsiteY1" fmla="*/ 75 h 281047"/>
                <a:gd name="connsiteX2" fmla="*/ 278495 w 353054"/>
                <a:gd name="connsiteY2" fmla="*/ 29855 h 281047"/>
                <a:gd name="connsiteX3" fmla="*/ 291363 w 353054"/>
                <a:gd name="connsiteY3" fmla="*/ 48467 h 281047"/>
                <a:gd name="connsiteX4" fmla="*/ 318707 w 353054"/>
                <a:gd name="connsiteY4" fmla="*/ 99341 h 281047"/>
                <a:gd name="connsiteX5" fmla="*/ 175555 w 353054"/>
                <a:gd name="connsiteY5" fmla="*/ 267473 h 281047"/>
                <a:gd name="connsiteX6" fmla="*/ 116042 w 353054"/>
                <a:gd name="connsiteY6" fmla="*/ 213497 h 281047"/>
                <a:gd name="connsiteX7" fmla="*/ 162687 w 353054"/>
                <a:gd name="connsiteY7" fmla="*/ 81969 h 281047"/>
                <a:gd name="connsiteX8" fmla="*/ 172338 w 353054"/>
                <a:gd name="connsiteY8" fmla="*/ 50949 h 281047"/>
                <a:gd name="connsiteX9" fmla="*/ 106391 w 353054"/>
                <a:gd name="connsiteY9" fmla="*/ 75 h 281047"/>
                <a:gd name="connsiteX10" fmla="*/ 234 w 353054"/>
                <a:gd name="connsiteY10" fmla="*/ 95618 h 281047"/>
                <a:gd name="connsiteX11" fmla="*/ 9884 w 353054"/>
                <a:gd name="connsiteY11" fmla="*/ 101823 h 281047"/>
                <a:gd name="connsiteX12" fmla="*/ 22752 w 353054"/>
                <a:gd name="connsiteY12" fmla="*/ 90655 h 281047"/>
                <a:gd name="connsiteX13" fmla="*/ 103979 w 353054"/>
                <a:gd name="connsiteY13" fmla="*/ 13724 h 281047"/>
                <a:gd name="connsiteX14" fmla="*/ 124084 w 353054"/>
                <a:gd name="connsiteY14" fmla="*/ 33577 h 281047"/>
                <a:gd name="connsiteX15" fmla="*/ 110412 w 353054"/>
                <a:gd name="connsiteY15" fmla="*/ 77006 h 281047"/>
                <a:gd name="connsiteX16" fmla="*/ 64572 w 353054"/>
                <a:gd name="connsiteY16" fmla="*/ 204191 h 281047"/>
                <a:gd name="connsiteX17" fmla="*/ 172338 w 353054"/>
                <a:gd name="connsiteY17" fmla="*/ 281122 h 281047"/>
                <a:gd name="connsiteX18" fmla="*/ 353288 w 353054"/>
                <a:gd name="connsiteY18" fmla="*/ 43504 h 28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3054" h="281047">
                  <a:moveTo>
                    <a:pt x="353288" y="43504"/>
                  </a:moveTo>
                  <a:cubicBezTo>
                    <a:pt x="353288" y="10001"/>
                    <a:pt x="332378" y="75"/>
                    <a:pt x="317902" y="75"/>
                  </a:cubicBezTo>
                  <a:cubicBezTo>
                    <a:pt x="297797" y="75"/>
                    <a:pt x="278495" y="16206"/>
                    <a:pt x="278495" y="29855"/>
                  </a:cubicBezTo>
                  <a:cubicBezTo>
                    <a:pt x="278495" y="37920"/>
                    <a:pt x="282516" y="41642"/>
                    <a:pt x="291363" y="48467"/>
                  </a:cubicBezTo>
                  <a:cubicBezTo>
                    <a:pt x="308252" y="60875"/>
                    <a:pt x="318707" y="77006"/>
                    <a:pt x="318707" y="99341"/>
                  </a:cubicBezTo>
                  <a:cubicBezTo>
                    <a:pt x="318707" y="125398"/>
                    <a:pt x="269649" y="267473"/>
                    <a:pt x="175555" y="267473"/>
                  </a:cubicBezTo>
                  <a:cubicBezTo>
                    <a:pt x="134539" y="267473"/>
                    <a:pt x="116042" y="245758"/>
                    <a:pt x="116042" y="213497"/>
                  </a:cubicBezTo>
                  <a:cubicBezTo>
                    <a:pt x="116042" y="178754"/>
                    <a:pt x="137756" y="133464"/>
                    <a:pt x="162687" y="81969"/>
                  </a:cubicBezTo>
                  <a:cubicBezTo>
                    <a:pt x="168317" y="71422"/>
                    <a:pt x="172338" y="62737"/>
                    <a:pt x="172338" y="50949"/>
                  </a:cubicBezTo>
                  <a:cubicBezTo>
                    <a:pt x="172338" y="23030"/>
                    <a:pt x="146603" y="75"/>
                    <a:pt x="106391" y="75"/>
                  </a:cubicBezTo>
                  <a:cubicBezTo>
                    <a:pt x="30794" y="75"/>
                    <a:pt x="234" y="90035"/>
                    <a:pt x="234" y="95618"/>
                  </a:cubicBezTo>
                  <a:cubicBezTo>
                    <a:pt x="234" y="101823"/>
                    <a:pt x="8276" y="101823"/>
                    <a:pt x="9884" y="101823"/>
                  </a:cubicBezTo>
                  <a:cubicBezTo>
                    <a:pt x="17927" y="101823"/>
                    <a:pt x="18731" y="100582"/>
                    <a:pt x="22752" y="90655"/>
                  </a:cubicBezTo>
                  <a:cubicBezTo>
                    <a:pt x="46075" y="27993"/>
                    <a:pt x="80656" y="13724"/>
                    <a:pt x="103979" y="13724"/>
                  </a:cubicBezTo>
                  <a:cubicBezTo>
                    <a:pt x="110412" y="13724"/>
                    <a:pt x="124084" y="13724"/>
                    <a:pt x="124084" y="33577"/>
                  </a:cubicBezTo>
                  <a:cubicBezTo>
                    <a:pt x="124084" y="49087"/>
                    <a:pt x="116042" y="65839"/>
                    <a:pt x="110412" y="77006"/>
                  </a:cubicBezTo>
                  <a:cubicBezTo>
                    <a:pt x="75027" y="148974"/>
                    <a:pt x="64572" y="177513"/>
                    <a:pt x="64572" y="204191"/>
                  </a:cubicBezTo>
                  <a:cubicBezTo>
                    <a:pt x="64572" y="271195"/>
                    <a:pt x="135343" y="281122"/>
                    <a:pt x="172338" y="281122"/>
                  </a:cubicBezTo>
                  <a:cubicBezTo>
                    <a:pt x="307447" y="281122"/>
                    <a:pt x="353288" y="75765"/>
                    <a:pt x="353288" y="43504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8F0AC16-A52A-2EC6-2FF3-C4234E9B50B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457311" y="8905190"/>
              <a:ext cx="258960" cy="297053"/>
            </a:xfrm>
            <a:custGeom>
              <a:avLst/>
              <a:gdLst>
                <a:gd name="connsiteX0" fmla="*/ 123526 w 258960"/>
                <a:gd name="connsiteY0" fmla="*/ 143392 h 297053"/>
                <a:gd name="connsiteX1" fmla="*/ 198962 w 258960"/>
                <a:gd name="connsiteY1" fmla="*/ 213312 h 297053"/>
                <a:gd name="connsiteX2" fmla="*/ 125778 w 258960"/>
                <a:gd name="connsiteY2" fmla="*/ 283233 h 297053"/>
                <a:gd name="connsiteX3" fmla="*/ 30075 w 258960"/>
                <a:gd name="connsiteY3" fmla="*/ 252833 h 297053"/>
                <a:gd name="connsiteX4" fmla="*/ 62727 w 258960"/>
                <a:gd name="connsiteY4" fmla="*/ 228512 h 297053"/>
                <a:gd name="connsiteX5" fmla="*/ 31764 w 258960"/>
                <a:gd name="connsiteY5" fmla="*/ 204626 h 297053"/>
                <a:gd name="connsiteX6" fmla="*/ 239 w 258960"/>
                <a:gd name="connsiteY6" fmla="*/ 229815 h 297053"/>
                <a:gd name="connsiteX7" fmla="*/ 126904 w 258960"/>
                <a:gd name="connsiteY7" fmla="*/ 297130 h 297053"/>
                <a:gd name="connsiteX8" fmla="*/ 259199 w 258960"/>
                <a:gd name="connsiteY8" fmla="*/ 213312 h 297053"/>
                <a:gd name="connsiteX9" fmla="*/ 161244 w 258960"/>
                <a:gd name="connsiteY9" fmla="*/ 135574 h 297053"/>
                <a:gd name="connsiteX10" fmla="*/ 241747 w 258960"/>
                <a:gd name="connsiteY10" fmla="*/ 60008 h 297053"/>
                <a:gd name="connsiteX11" fmla="*/ 128030 w 258960"/>
                <a:gd name="connsiteY11" fmla="*/ 76 h 297053"/>
                <a:gd name="connsiteX12" fmla="*/ 17690 w 258960"/>
                <a:gd name="connsiteY12" fmla="*/ 58271 h 297053"/>
                <a:gd name="connsiteX13" fmla="*/ 46964 w 258960"/>
                <a:gd name="connsiteY13" fmla="*/ 81288 h 297053"/>
                <a:gd name="connsiteX14" fmla="*/ 75675 w 258960"/>
                <a:gd name="connsiteY14" fmla="*/ 59140 h 297053"/>
                <a:gd name="connsiteX15" fmla="*/ 46964 w 258960"/>
                <a:gd name="connsiteY15" fmla="*/ 36556 h 297053"/>
                <a:gd name="connsiteX16" fmla="*/ 126341 w 258960"/>
                <a:gd name="connsiteY16" fmla="*/ 12671 h 297053"/>
                <a:gd name="connsiteX17" fmla="*/ 187140 w 258960"/>
                <a:gd name="connsiteY17" fmla="*/ 60008 h 297053"/>
                <a:gd name="connsiteX18" fmla="*/ 164622 w 258960"/>
                <a:gd name="connsiteY18" fmla="*/ 111689 h 297053"/>
                <a:gd name="connsiteX19" fmla="*/ 102134 w 258960"/>
                <a:gd name="connsiteY19" fmla="*/ 130363 h 297053"/>
                <a:gd name="connsiteX20" fmla="*/ 84119 w 258960"/>
                <a:gd name="connsiteY20" fmla="*/ 131666 h 297053"/>
                <a:gd name="connsiteX21" fmla="*/ 78490 w 258960"/>
                <a:gd name="connsiteY21" fmla="*/ 137312 h 297053"/>
                <a:gd name="connsiteX22" fmla="*/ 93127 w 258960"/>
                <a:gd name="connsiteY22" fmla="*/ 143392 h 297053"/>
                <a:gd name="connsiteX23" fmla="*/ 123526 w 258960"/>
                <a:gd name="connsiteY23" fmla="*/ 143392 h 29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960" h="297053">
                  <a:moveTo>
                    <a:pt x="123526" y="143392"/>
                  </a:moveTo>
                  <a:cubicBezTo>
                    <a:pt x="167437" y="143392"/>
                    <a:pt x="198962" y="166843"/>
                    <a:pt x="198962" y="213312"/>
                  </a:cubicBezTo>
                  <a:cubicBezTo>
                    <a:pt x="198962" y="267164"/>
                    <a:pt x="158430" y="283233"/>
                    <a:pt x="125778" y="283233"/>
                  </a:cubicBezTo>
                  <a:cubicBezTo>
                    <a:pt x="103260" y="283233"/>
                    <a:pt x="53720" y="278456"/>
                    <a:pt x="30075" y="252833"/>
                  </a:cubicBezTo>
                  <a:cubicBezTo>
                    <a:pt x="56534" y="251964"/>
                    <a:pt x="62727" y="237633"/>
                    <a:pt x="62727" y="228512"/>
                  </a:cubicBezTo>
                  <a:cubicBezTo>
                    <a:pt x="62727" y="214615"/>
                    <a:pt x="49216" y="204626"/>
                    <a:pt x="31764" y="204626"/>
                  </a:cubicBezTo>
                  <a:cubicBezTo>
                    <a:pt x="16001" y="204626"/>
                    <a:pt x="239" y="212009"/>
                    <a:pt x="239" y="229815"/>
                  </a:cubicBezTo>
                  <a:cubicBezTo>
                    <a:pt x="239" y="270638"/>
                    <a:pt x="58786" y="297130"/>
                    <a:pt x="126904" y="297130"/>
                  </a:cubicBezTo>
                  <a:cubicBezTo>
                    <a:pt x="205155" y="297130"/>
                    <a:pt x="259199" y="256741"/>
                    <a:pt x="259199" y="213312"/>
                  </a:cubicBezTo>
                  <a:cubicBezTo>
                    <a:pt x="259199" y="179438"/>
                    <a:pt x="223170" y="145563"/>
                    <a:pt x="161244" y="135574"/>
                  </a:cubicBezTo>
                  <a:cubicBezTo>
                    <a:pt x="220355" y="119071"/>
                    <a:pt x="241747" y="86500"/>
                    <a:pt x="241747" y="60008"/>
                  </a:cubicBezTo>
                  <a:cubicBezTo>
                    <a:pt x="241747" y="25699"/>
                    <a:pt x="190518" y="76"/>
                    <a:pt x="128030" y="76"/>
                  </a:cubicBezTo>
                  <a:cubicBezTo>
                    <a:pt x="65542" y="76"/>
                    <a:pt x="17690" y="23528"/>
                    <a:pt x="17690" y="58271"/>
                  </a:cubicBezTo>
                  <a:cubicBezTo>
                    <a:pt x="17690" y="73037"/>
                    <a:pt x="30075" y="81288"/>
                    <a:pt x="46964" y="81288"/>
                  </a:cubicBezTo>
                  <a:cubicBezTo>
                    <a:pt x="64416" y="81288"/>
                    <a:pt x="75675" y="71300"/>
                    <a:pt x="75675" y="59140"/>
                  </a:cubicBezTo>
                  <a:cubicBezTo>
                    <a:pt x="75675" y="46545"/>
                    <a:pt x="64416" y="37425"/>
                    <a:pt x="46964" y="36556"/>
                  </a:cubicBezTo>
                  <a:cubicBezTo>
                    <a:pt x="66668" y="17448"/>
                    <a:pt x="105512" y="12671"/>
                    <a:pt x="126341" y="12671"/>
                  </a:cubicBezTo>
                  <a:cubicBezTo>
                    <a:pt x="151674" y="12671"/>
                    <a:pt x="187140" y="22225"/>
                    <a:pt x="187140" y="60008"/>
                  </a:cubicBezTo>
                  <a:cubicBezTo>
                    <a:pt x="187140" y="78248"/>
                    <a:pt x="179259" y="98226"/>
                    <a:pt x="164622" y="111689"/>
                  </a:cubicBezTo>
                  <a:cubicBezTo>
                    <a:pt x="146044" y="128192"/>
                    <a:pt x="130282" y="129060"/>
                    <a:pt x="102134" y="130363"/>
                  </a:cubicBezTo>
                  <a:cubicBezTo>
                    <a:pt x="88060" y="131232"/>
                    <a:pt x="86934" y="131232"/>
                    <a:pt x="84119" y="131666"/>
                  </a:cubicBezTo>
                  <a:cubicBezTo>
                    <a:pt x="82993" y="131666"/>
                    <a:pt x="78490" y="132534"/>
                    <a:pt x="78490" y="137312"/>
                  </a:cubicBezTo>
                  <a:cubicBezTo>
                    <a:pt x="78490" y="143392"/>
                    <a:pt x="83556" y="143392"/>
                    <a:pt x="93127" y="143392"/>
                  </a:cubicBezTo>
                  <a:lnTo>
                    <a:pt x="123526" y="143392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33B09FD-742F-44BC-490E-A620FB11C3C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833537" y="8635187"/>
              <a:ext cx="186580" cy="620413"/>
            </a:xfrm>
            <a:custGeom>
              <a:avLst/>
              <a:gdLst>
                <a:gd name="connsiteX0" fmla="*/ 186823 w 186580"/>
                <a:gd name="connsiteY0" fmla="*/ 310281 h 620413"/>
                <a:gd name="connsiteX1" fmla="*/ 133744 w 186580"/>
                <a:gd name="connsiteY1" fmla="*/ 116712 h 620413"/>
                <a:gd name="connsiteX2" fmla="*/ 8285 w 186580"/>
                <a:gd name="connsiteY2" fmla="*/ 75 h 620413"/>
                <a:gd name="connsiteX3" fmla="*/ 243 w 186580"/>
                <a:gd name="connsiteY3" fmla="*/ 6279 h 620413"/>
                <a:gd name="connsiteX4" fmla="*/ 15523 w 186580"/>
                <a:gd name="connsiteY4" fmla="*/ 20548 h 620413"/>
                <a:gd name="connsiteX5" fmla="*/ 140178 w 186580"/>
                <a:gd name="connsiteY5" fmla="*/ 310281 h 620413"/>
                <a:gd name="connsiteX6" fmla="*/ 10698 w 186580"/>
                <a:gd name="connsiteY6" fmla="*/ 603737 h 620413"/>
                <a:gd name="connsiteX7" fmla="*/ 243 w 186580"/>
                <a:gd name="connsiteY7" fmla="*/ 614284 h 620413"/>
                <a:gd name="connsiteX8" fmla="*/ 8285 w 186580"/>
                <a:gd name="connsiteY8" fmla="*/ 620488 h 620413"/>
                <a:gd name="connsiteX9" fmla="*/ 136157 w 186580"/>
                <a:gd name="connsiteY9" fmla="*/ 499508 h 620413"/>
                <a:gd name="connsiteX10" fmla="*/ 186823 w 186580"/>
                <a:gd name="connsiteY10" fmla="*/ 310281 h 62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580" h="620413">
                  <a:moveTo>
                    <a:pt x="186823" y="310281"/>
                  </a:moveTo>
                  <a:cubicBezTo>
                    <a:pt x="186823" y="261889"/>
                    <a:pt x="177977" y="186819"/>
                    <a:pt x="133744" y="116712"/>
                  </a:cubicBezTo>
                  <a:cubicBezTo>
                    <a:pt x="85491" y="40402"/>
                    <a:pt x="16328" y="75"/>
                    <a:pt x="8285" y="75"/>
                  </a:cubicBezTo>
                  <a:cubicBezTo>
                    <a:pt x="3460" y="75"/>
                    <a:pt x="243" y="2556"/>
                    <a:pt x="243" y="6279"/>
                  </a:cubicBezTo>
                  <a:cubicBezTo>
                    <a:pt x="243" y="8140"/>
                    <a:pt x="243" y="9381"/>
                    <a:pt x="15523" y="20548"/>
                  </a:cubicBezTo>
                  <a:cubicBezTo>
                    <a:pt x="94337" y="81969"/>
                    <a:pt x="140178" y="180615"/>
                    <a:pt x="140178" y="310281"/>
                  </a:cubicBezTo>
                  <a:cubicBezTo>
                    <a:pt x="140178" y="416372"/>
                    <a:pt x="110422" y="525565"/>
                    <a:pt x="10698" y="603737"/>
                  </a:cubicBezTo>
                  <a:cubicBezTo>
                    <a:pt x="243" y="611182"/>
                    <a:pt x="243" y="612423"/>
                    <a:pt x="243" y="614284"/>
                  </a:cubicBezTo>
                  <a:cubicBezTo>
                    <a:pt x="243" y="618007"/>
                    <a:pt x="3460" y="620488"/>
                    <a:pt x="8285" y="620488"/>
                  </a:cubicBezTo>
                  <a:cubicBezTo>
                    <a:pt x="16328" y="620488"/>
                    <a:pt x="88708" y="578300"/>
                    <a:pt x="136157" y="499508"/>
                  </a:cubicBezTo>
                  <a:cubicBezTo>
                    <a:pt x="177172" y="431262"/>
                    <a:pt x="186823" y="362396"/>
                    <a:pt x="186823" y="310281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</p:spTree>
    <p:extLst>
      <p:ext uri="{BB962C8B-B14F-4D97-AF65-F5344CB8AC3E}">
        <p14:creationId xmlns:p14="http://schemas.microsoft.com/office/powerpoint/2010/main" val="38729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BE2DC9-AE3D-BF43-9E9D-5F0F893886EF}"/>
              </a:ext>
            </a:extLst>
          </p:cNvPr>
          <p:cNvSpPr/>
          <p:nvPr/>
        </p:nvSpPr>
        <p:spPr>
          <a:xfrm>
            <a:off x="5978747" y="5300722"/>
            <a:ext cx="471488" cy="3890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i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8F7CE-9652-E241-BD67-63252265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67" y="4506316"/>
            <a:ext cx="1247775" cy="2057400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0524C40-81DD-7F4E-ADCB-67DBC729D126}"/>
              </a:ext>
            </a:extLst>
          </p:cNvPr>
          <p:cNvSpPr/>
          <p:nvPr/>
        </p:nvSpPr>
        <p:spPr>
          <a:xfrm>
            <a:off x="7575904" y="5671682"/>
            <a:ext cx="2835019" cy="8939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2ED1B-07B9-EA46-9F00-42257449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07" y="4508183"/>
            <a:ext cx="847725" cy="2057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947CDD-67C4-874C-B060-59EEDECB0B06}"/>
              </a:ext>
            </a:extLst>
          </p:cNvPr>
          <p:cNvCxnSpPr>
            <a:cxnSpLocks/>
          </p:cNvCxnSpPr>
          <p:nvPr/>
        </p:nvCxnSpPr>
        <p:spPr>
          <a:xfrm flipV="1">
            <a:off x="6534507" y="4926094"/>
            <a:ext cx="561260" cy="492919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0C98486-5A41-2B46-B693-D288F953E9EC}"/>
              </a:ext>
            </a:extLst>
          </p:cNvPr>
          <p:cNvSpPr/>
          <p:nvPr/>
        </p:nvSpPr>
        <p:spPr>
          <a:xfrm>
            <a:off x="7031308" y="4361421"/>
            <a:ext cx="1572256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500" dirty="0">
                <a:solidFill>
                  <a:schemeClr val="tx1"/>
                </a:solidFill>
              </a:rPr>
              <a:t>Random entry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A86B9B2-5EA8-F14F-A3B2-C99F9EF01F56}"/>
              </a:ext>
            </a:extLst>
          </p:cNvPr>
          <p:cNvSpPr/>
          <p:nvPr/>
        </p:nvSpPr>
        <p:spPr>
          <a:xfrm>
            <a:off x="3540232" y="900989"/>
            <a:ext cx="5016833" cy="1841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>
              <a:solidFill>
                <a:schemeClr val="accent4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BC7731-D6C7-A046-BA73-B7495B3F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31" y="3765460"/>
            <a:ext cx="1866900" cy="314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B4F772-1825-CA4B-A77E-8B5280A89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267" y="1032458"/>
            <a:ext cx="1876959" cy="3660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9C6E83-2D5E-CF47-8A81-70F29A585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019" y="1643859"/>
            <a:ext cx="2673455" cy="325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10BEBB-1D3B-C943-ACBE-64F7274AA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173" y="2149004"/>
            <a:ext cx="4551947" cy="3781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146F6C-C63F-094E-9366-F150494B2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931" y="5216404"/>
            <a:ext cx="1232592" cy="6000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A6811C-6CA4-C946-9408-822F005165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1291" y="4508184"/>
            <a:ext cx="523875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4EB96-5F2F-6941-A3A0-2731E16114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301" y="5875281"/>
            <a:ext cx="2562225" cy="504825"/>
          </a:xfrm>
          <a:prstGeom prst="rect">
            <a:avLst/>
          </a:prstGeom>
        </p:spPr>
      </p:pic>
      <p:sp>
        <p:nvSpPr>
          <p:cNvPr id="5" name="Title 1 1">
            <a:extLst>
              <a:ext uri="{FF2B5EF4-FFF2-40B4-BE49-F238E27FC236}">
                <a16:creationId xmlns:a16="http://schemas.microsoft.com/office/drawing/2014/main" id="{9AF96EE5-8DB5-F559-7729-207116F3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22" y="547846"/>
            <a:ext cx="9380049" cy="166439"/>
          </a:xfrm>
        </p:spPr>
        <p:txBody>
          <a:bodyPr>
            <a:noAutofit/>
          </a:bodyPr>
          <a:lstStyle/>
          <a:p>
            <a:pPr algn="ctr"/>
            <a:r>
              <a:rPr lang="en-SA" sz="2800" b="1">
                <a:solidFill>
                  <a:schemeClr val="accent5"/>
                </a:solidFill>
                <a:latin typeface="+mn-lt"/>
              </a:rPr>
              <a:t>Unbiased </a:t>
            </a:r>
            <a:r>
              <a:rPr lang="en-US" sz="2800" b="1" dirty="0">
                <a:solidFill>
                  <a:schemeClr val="accent5"/>
                </a:solidFill>
                <a:latin typeface="+mn-lt"/>
              </a:rPr>
              <a:t>C</a:t>
            </a:r>
            <a:r>
              <a:rPr lang="en-SA" sz="2800" b="1">
                <a:solidFill>
                  <a:schemeClr val="accent5"/>
                </a:solidFill>
                <a:latin typeface="+mn-lt"/>
              </a:rPr>
              <a:t>ompression </a:t>
            </a:r>
            <a:r>
              <a:rPr lang="en-US" sz="2800" b="1" dirty="0">
                <a:solidFill>
                  <a:schemeClr val="accent5"/>
                </a:solidFill>
                <a:latin typeface="+mn-lt"/>
              </a:rPr>
              <a:t>O</a:t>
            </a:r>
            <a:r>
              <a:rPr lang="en-SA" sz="2800" b="1">
                <a:solidFill>
                  <a:schemeClr val="accent5"/>
                </a:solidFill>
                <a:latin typeface="+mn-lt"/>
              </a:rPr>
              <a:t>perators</a:t>
            </a:r>
            <a:br>
              <a:rPr lang="en-SA" sz="2800"/>
            </a:br>
            <a:endParaRPr lang="en-US" sz="28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C2ED0-B345-B19E-AB66-EF165C7180A5}"/>
              </a:ext>
            </a:extLst>
          </p:cNvPr>
          <p:cNvSpPr txBox="1"/>
          <p:nvPr/>
        </p:nvSpPr>
        <p:spPr>
          <a:xfrm>
            <a:off x="4473680" y="29681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sz="2800" b="1">
                <a:solidFill>
                  <a:srgbClr val="D5722E"/>
                </a:solidFill>
              </a:rPr>
              <a:t>Example:</a:t>
            </a:r>
            <a:r>
              <a:rPr lang="en-US" sz="2800" b="1" dirty="0">
                <a:solidFill>
                  <a:srgbClr val="D5722E"/>
                </a:solidFill>
              </a:rPr>
              <a:t> </a:t>
            </a:r>
            <a:r>
              <a:rPr lang="en-US" sz="2800" b="1" i="1" dirty="0" err="1"/>
              <a:t>RandK</a:t>
            </a:r>
            <a:r>
              <a:rPr lang="en-US" sz="2800" b="1" i="1" dirty="0"/>
              <a:t> </a:t>
            </a:r>
            <a:r>
              <a:rPr lang="en-US" sz="2800" dirty="0"/>
              <a:t>compressor</a:t>
            </a:r>
            <a:endParaRPr lang="en-SA" sz="2800" b="1" i="1" dirty="0"/>
          </a:p>
        </p:txBody>
      </p:sp>
    </p:spTree>
    <p:extLst>
      <p:ext uri="{BB962C8B-B14F-4D97-AF65-F5344CB8AC3E}">
        <p14:creationId xmlns:p14="http://schemas.microsoft.com/office/powerpoint/2010/main" val="11426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5" grpId="0" animBg="1"/>
      <p:bldP spid="31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99">
            <a:extLst>
              <a:ext uri="{FF2B5EF4-FFF2-40B4-BE49-F238E27FC236}">
                <a16:creationId xmlns:a16="http://schemas.microsoft.com/office/drawing/2014/main" id="{FE88C6B2-F4B8-731F-68C5-1EE0BD488F60}"/>
              </a:ext>
            </a:extLst>
          </p:cNvPr>
          <p:cNvSpPr>
            <a:spLocks/>
          </p:cNvSpPr>
          <p:nvPr/>
        </p:nvSpPr>
        <p:spPr bwMode="auto">
          <a:xfrm>
            <a:off x="1031081" y="5066255"/>
            <a:ext cx="10128250" cy="1450975"/>
          </a:xfrm>
          <a:custGeom>
            <a:avLst/>
            <a:gdLst>
              <a:gd name="T0" fmla="*/ 785057 w 1575227"/>
              <a:gd name="T1" fmla="*/ 0 h 790754"/>
              <a:gd name="T2" fmla="*/ 1570110 w 1575227"/>
              <a:gd name="T3" fmla="*/ 394309 h 790754"/>
              <a:gd name="T4" fmla="*/ 785057 w 1575227"/>
              <a:gd name="T5" fmla="*/ 788606 h 790754"/>
              <a:gd name="T6" fmla="*/ 0 w 1575227"/>
              <a:gd name="T7" fmla="*/ 394309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25400">
            <a:solidFill>
              <a:schemeClr val="accent4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RU" altLang="en-RU" sz="2800" b="1" dirty="0">
                <a:latin typeface="Calibri" panose="020F0502020204030204" pitchFamily="34" charset="0"/>
              </a:rPr>
              <a:t>Goal</a:t>
            </a:r>
            <a:r>
              <a:rPr lang="en-RU" altLang="en-RU" sz="2800" dirty="0">
                <a:latin typeface="Calibri" panose="020F0502020204030204" pitchFamily="34" charset="0"/>
              </a:rPr>
              <a:t>: Design a method that would have </a:t>
            </a:r>
            <a:r>
              <a:rPr lang="en-GB" altLang="en-RU" sz="2800" i="1" dirty="0">
                <a:latin typeface="Calibri" panose="020F0502020204030204" pitchFamily="34" charset="0"/>
              </a:rPr>
              <a:t>the optimal oracle complexity </a:t>
            </a:r>
            <a:r>
              <a:rPr lang="en-GB" altLang="en-RU" sz="2800" dirty="0">
                <a:latin typeface="Calibri" panose="020F0502020204030204" pitchFamily="34" charset="0"/>
              </a:rPr>
              <a:t>and </a:t>
            </a:r>
            <a:r>
              <a:rPr lang="en-GB" altLang="en-RU" sz="2800" i="1" dirty="0">
                <a:latin typeface="Calibri" panose="020F0502020204030204" pitchFamily="34" charset="0"/>
              </a:rPr>
              <a:t>the state-of-the-art communication complexity </a:t>
            </a:r>
            <a:r>
              <a:rPr lang="en-GB" altLang="en-RU" sz="2800" dirty="0">
                <a:latin typeface="Calibri" panose="020F0502020204030204" pitchFamily="34" charset="0"/>
              </a:rPr>
              <a:t>in the partial participation setting</a:t>
            </a:r>
            <a:endParaRPr lang="en-RU" altLang="en-RU" sz="2800" dirty="0">
              <a:latin typeface="Calibri" panose="020F0502020204030204" pitchFamily="34" charset="0"/>
            </a:endParaRPr>
          </a:p>
        </p:txBody>
      </p:sp>
      <p:sp>
        <p:nvSpPr>
          <p:cNvPr id="5" name="TextBox 335">
            <a:extLst>
              <a:ext uri="{FF2B5EF4-FFF2-40B4-BE49-F238E27FC236}">
                <a16:creationId xmlns:a16="http://schemas.microsoft.com/office/drawing/2014/main" id="{7A7437E2-11C9-30FC-9E24-53F97E42AB9A}"/>
              </a:ext>
            </a:extLst>
          </p:cNvPr>
          <p:cNvSpPr txBox="1"/>
          <p:nvPr/>
        </p:nvSpPr>
        <p:spPr>
          <a:xfrm>
            <a:off x="2616761" y="102749"/>
            <a:ext cx="6956890" cy="654425"/>
          </a:xfrm>
          <a:prstGeom prst="rect">
            <a:avLst/>
          </a:prstGeom>
          <a:noFill/>
          <a:ln cap="flat"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dirty="0">
                <a:solidFill>
                  <a:schemeClr val="accent5"/>
                </a:solidFill>
                <a:ea typeface="+mj-ea"/>
                <a:cs typeface="+mj-cs"/>
              </a:rPr>
              <a:t>Main Problem: Partial Participation</a:t>
            </a:r>
            <a:endParaRPr lang="ru-RU" sz="3600" b="1" dirty="0">
              <a:solidFill>
                <a:schemeClr val="accent5"/>
              </a:solidFill>
              <a:ea typeface="+mj-ea"/>
              <a:cs typeface="+mj-cs"/>
            </a:endParaRPr>
          </a:p>
        </p:txBody>
      </p:sp>
      <p:pic>
        <p:nvPicPr>
          <p:cNvPr id="6" name="Picture 465">
            <a:extLst>
              <a:ext uri="{FF2B5EF4-FFF2-40B4-BE49-F238E27FC236}">
                <a16:creationId xmlns:a16="http://schemas.microsoft.com/office/drawing/2014/main" id="{3809572F-05B9-DB9B-4E8F-2464FD7D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43" y="583155"/>
            <a:ext cx="15875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58">
            <a:extLst>
              <a:ext uri="{FF2B5EF4-FFF2-40B4-BE49-F238E27FC236}">
                <a16:creationId xmlns:a16="http://schemas.microsoft.com/office/drawing/2014/main" id="{26A7A797-0B72-741F-87AB-395D969E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6" y="1170530"/>
            <a:ext cx="1651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58">
            <a:extLst>
              <a:ext uri="{FF2B5EF4-FFF2-40B4-BE49-F238E27FC236}">
                <a16:creationId xmlns:a16="http://schemas.microsoft.com/office/drawing/2014/main" id="{1F230CC0-1D72-78A3-73E8-4AC19402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1" y="3588292"/>
            <a:ext cx="1651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59">
            <a:extLst>
              <a:ext uri="{FF2B5EF4-FFF2-40B4-BE49-F238E27FC236}">
                <a16:creationId xmlns:a16="http://schemas.microsoft.com/office/drawing/2014/main" id="{E9D07211-FF52-6CF5-DF3C-9F87CE2C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1" y="3581942"/>
            <a:ext cx="876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60">
            <a:extLst>
              <a:ext uri="{FF2B5EF4-FFF2-40B4-BE49-F238E27FC236}">
                <a16:creationId xmlns:a16="http://schemas.microsoft.com/office/drawing/2014/main" id="{95107AB2-60A8-4050-D249-5CF41578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43" y="1224505"/>
            <a:ext cx="185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A25CEE8-5112-91A2-604E-05298CBC2628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453606" y="1837280"/>
            <a:ext cx="1824037" cy="161925"/>
          </a:xfrm>
          <a:prstGeom prst="curvedConnector3">
            <a:avLst/>
          </a:prstGeom>
          <a:ln w="635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C6E9197-3C31-BFC6-5DF1-7C91CF8B36B7}"/>
              </a:ext>
            </a:extLst>
          </p:cNvPr>
          <p:cNvCxnSpPr>
            <a:cxnSpLocks/>
          </p:cNvCxnSpPr>
          <p:nvPr/>
        </p:nvCxnSpPr>
        <p:spPr>
          <a:xfrm flipV="1">
            <a:off x="6707981" y="1816642"/>
            <a:ext cx="1792287" cy="182563"/>
          </a:xfrm>
          <a:prstGeom prst="curvedConnector3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6A56762-E6FA-1570-7004-45CEAC19BE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0880" y="2767555"/>
            <a:ext cx="904875" cy="622300"/>
          </a:xfrm>
          <a:prstGeom prst="curvedConnector3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33C6869-74FE-0727-3F1F-0EFAF853DBC8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6366668" y="2688180"/>
            <a:ext cx="974725" cy="825500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35" descr="Close with solid fill">
            <a:extLst>
              <a:ext uri="{FF2B5EF4-FFF2-40B4-BE49-F238E27FC236}">
                <a16:creationId xmlns:a16="http://schemas.microsoft.com/office/drawing/2014/main" id="{A9DDD3CC-6765-6C4F-2656-5732741A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31" y="1615030"/>
            <a:ext cx="585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7" descr="Close with solid fill">
            <a:extLst>
              <a:ext uri="{FF2B5EF4-FFF2-40B4-BE49-F238E27FC236}">
                <a16:creationId xmlns:a16="http://schemas.microsoft.com/office/drawing/2014/main" id="{29F6E6EB-58FA-ED12-516A-37F7FC5C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06" y="2821530"/>
            <a:ext cx="585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199">
            <a:extLst>
              <a:ext uri="{FF2B5EF4-FFF2-40B4-BE49-F238E27FC236}">
                <a16:creationId xmlns:a16="http://schemas.microsoft.com/office/drawing/2014/main" id="{D77F981B-74CD-4D13-B359-41684C331863}"/>
              </a:ext>
            </a:extLst>
          </p:cNvPr>
          <p:cNvSpPr>
            <a:spLocks/>
          </p:cNvSpPr>
          <p:nvPr/>
        </p:nvSpPr>
        <p:spPr bwMode="auto">
          <a:xfrm>
            <a:off x="964406" y="2977105"/>
            <a:ext cx="3311525" cy="1062037"/>
          </a:xfrm>
          <a:custGeom>
            <a:avLst/>
            <a:gdLst>
              <a:gd name="T0" fmla="*/ 785057 w 1575227"/>
              <a:gd name="T1" fmla="*/ 0 h 790754"/>
              <a:gd name="T2" fmla="*/ 1570110 w 1575227"/>
              <a:gd name="T3" fmla="*/ 394309 h 790754"/>
              <a:gd name="T4" fmla="*/ 785057 w 1575227"/>
              <a:gd name="T5" fmla="*/ 788606 h 790754"/>
              <a:gd name="T6" fmla="*/ 0 w 1575227"/>
              <a:gd name="T7" fmla="*/ 394309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25400">
            <a:solidFill>
              <a:schemeClr val="accent4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GB" altLang="en-RU" sz="2000" dirty="0">
                <a:latin typeface="Calibri" panose="020F0502020204030204" pitchFamily="34" charset="0"/>
              </a:rPr>
              <a:t>In each iteration, some devices do not participate randomly</a:t>
            </a:r>
            <a:endParaRPr lang="en-RU" altLang="en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8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35">
            <a:extLst>
              <a:ext uri="{FF2B5EF4-FFF2-40B4-BE49-F238E27FC236}">
                <a16:creationId xmlns:a16="http://schemas.microsoft.com/office/drawing/2014/main" id="{6B78B338-D64D-DBC1-F8B2-5B1D5EBE3B1B}"/>
              </a:ext>
            </a:extLst>
          </p:cNvPr>
          <p:cNvSpPr txBox="1"/>
          <p:nvPr/>
        </p:nvSpPr>
        <p:spPr>
          <a:xfrm>
            <a:off x="3091691" y="15766"/>
            <a:ext cx="6008617" cy="654425"/>
          </a:xfrm>
          <a:prstGeom prst="rect">
            <a:avLst/>
          </a:prstGeom>
          <a:noFill/>
          <a:ln cap="flat"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0" dirty="0">
                <a:solidFill>
                  <a:schemeClr val="accent5"/>
                </a:solidFill>
                <a:ea typeface="+mj-ea"/>
                <a:cs typeface="+mj-cs"/>
              </a:rPr>
              <a:t>New Method: DASHA-PP</a:t>
            </a:r>
            <a:r>
              <a:rPr lang="ru-RU" sz="3600" b="1" kern="0" dirty="0">
                <a:solidFill>
                  <a:schemeClr val="accent5"/>
                </a:solidFill>
                <a:ea typeface="+mj-ea"/>
                <a:cs typeface="+mj-cs"/>
              </a:rPr>
              <a:t>-</a:t>
            </a:r>
            <a:r>
              <a:rPr lang="en-US" sz="3600" b="1" kern="0" dirty="0">
                <a:solidFill>
                  <a:schemeClr val="accent5"/>
                </a:solidFill>
                <a:ea typeface="+mj-ea"/>
                <a:cs typeface="+mj-cs"/>
              </a:rPr>
              <a:t>MVR</a:t>
            </a:r>
            <a:endParaRPr lang="ru-RU" sz="3600" b="1" kern="0" dirty="0">
              <a:solidFill>
                <a:schemeClr val="accent5"/>
              </a:solidFill>
              <a:ea typeface="+mj-ea"/>
              <a:cs typeface="+mj-cs"/>
            </a:endParaRPr>
          </a:p>
        </p:txBody>
      </p:sp>
      <p:pic>
        <p:nvPicPr>
          <p:cNvPr id="5" name="Picture 256">
            <a:extLst>
              <a:ext uri="{FF2B5EF4-FFF2-40B4-BE49-F238E27FC236}">
                <a16:creationId xmlns:a16="http://schemas.microsoft.com/office/drawing/2014/main" id="{BB71BD4F-40BF-B0F7-AACD-D64FFA31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661987"/>
            <a:ext cx="19065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498">
            <a:extLst>
              <a:ext uri="{FF2B5EF4-FFF2-40B4-BE49-F238E27FC236}">
                <a16:creationId xmlns:a16="http://schemas.microsoft.com/office/drawing/2014/main" id="{361D89CF-F0D6-A4C3-BF15-9CF0212DA764}"/>
              </a:ext>
            </a:extLst>
          </p:cNvPr>
          <p:cNvSpPr>
            <a:spLocks/>
          </p:cNvSpPr>
          <p:nvPr/>
        </p:nvSpPr>
        <p:spPr bwMode="auto">
          <a:xfrm>
            <a:off x="9544050" y="171450"/>
            <a:ext cx="2317750" cy="1449387"/>
          </a:xfrm>
          <a:custGeom>
            <a:avLst/>
            <a:gdLst>
              <a:gd name="T0" fmla="*/ 1700511 w 1575227"/>
              <a:gd name="T1" fmla="*/ 0 h 790754"/>
              <a:gd name="T2" fmla="*/ 3401015 w 1575227"/>
              <a:gd name="T3" fmla="*/ 1325748 h 790754"/>
              <a:gd name="T4" fmla="*/ 1700511 w 1575227"/>
              <a:gd name="T5" fmla="*/ 2651460 h 790754"/>
              <a:gd name="T6" fmla="*/ 0 w 1575227"/>
              <a:gd name="T7" fmla="*/ 1325748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12701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RU" sz="2000">
                <a:latin typeface="Calibri" panose="020F0502020204030204" pitchFamily="34" charset="0"/>
              </a:rPr>
              <a:t>The server aggregates information and does the step</a:t>
            </a:r>
            <a:endParaRPr lang="en-RU" altLang="en-RU" sz="2000">
              <a:latin typeface="Calibri" panose="020F0502020204030204" pitchFamily="34" charset="0"/>
            </a:endParaRPr>
          </a:p>
        </p:txBody>
      </p:sp>
      <p:cxnSp>
        <p:nvCxnSpPr>
          <p:cNvPr id="7" name="Straight Connector 499">
            <a:extLst>
              <a:ext uri="{FF2B5EF4-FFF2-40B4-BE49-F238E27FC236}">
                <a16:creationId xmlns:a16="http://schemas.microsoft.com/office/drawing/2014/main" id="{5C957420-2AC8-E5F1-EC0E-86F8C179E9B5}"/>
              </a:ext>
            </a:extLst>
          </p:cNvPr>
          <p:cNvCxnSpPr>
            <a:cxnSpLocks noChangeShapeType="1"/>
            <a:endCxn id="6" idx="3"/>
          </p:cNvCxnSpPr>
          <p:nvPr/>
        </p:nvCxnSpPr>
        <p:spPr bwMode="auto">
          <a:xfrm flipV="1">
            <a:off x="7939088" y="893762"/>
            <a:ext cx="1604962" cy="193675"/>
          </a:xfrm>
          <a:prstGeom prst="straightConnector1">
            <a:avLst/>
          </a:prstGeom>
          <a:noFill/>
          <a:ln w="76196">
            <a:solidFill>
              <a:srgbClr val="FFC000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15705">
            <a:extLst>
              <a:ext uri="{FF2B5EF4-FFF2-40B4-BE49-F238E27FC236}">
                <a16:creationId xmlns:a16="http://schemas.microsoft.com/office/drawing/2014/main" id="{E54BAC98-0F58-9A44-853E-F644B61C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52" y="1882774"/>
            <a:ext cx="908685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55">
            <a:extLst>
              <a:ext uri="{FF2B5EF4-FFF2-40B4-BE49-F238E27FC236}">
                <a16:creationId xmlns:a16="http://schemas.microsoft.com/office/drawing/2014/main" id="{44D03A0B-CA2D-ACBF-53A8-00C099EC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790575"/>
            <a:ext cx="30861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498">
            <a:extLst>
              <a:ext uri="{FF2B5EF4-FFF2-40B4-BE49-F238E27FC236}">
                <a16:creationId xmlns:a16="http://schemas.microsoft.com/office/drawing/2014/main" id="{2FB2F3ED-34E4-B998-0DBC-A0A642A64891}"/>
              </a:ext>
            </a:extLst>
          </p:cNvPr>
          <p:cNvSpPr>
            <a:spLocks/>
          </p:cNvSpPr>
          <p:nvPr/>
        </p:nvSpPr>
        <p:spPr bwMode="auto">
          <a:xfrm>
            <a:off x="1354576" y="1728521"/>
            <a:ext cx="9348349" cy="2901845"/>
          </a:xfrm>
          <a:custGeom>
            <a:avLst/>
            <a:gdLst>
              <a:gd name="T0" fmla="*/ 1700511 w 1575227"/>
              <a:gd name="T1" fmla="*/ 0 h 790754"/>
              <a:gd name="T2" fmla="*/ 3401015 w 1575227"/>
              <a:gd name="T3" fmla="*/ 1325748 h 790754"/>
              <a:gd name="T4" fmla="*/ 1700511 w 1575227"/>
              <a:gd name="T5" fmla="*/ 2651460 h 790754"/>
              <a:gd name="T6" fmla="*/ 0 w 1575227"/>
              <a:gd name="T7" fmla="*/ 1325748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317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RU" altLang="en-RU" sz="2000" dirty="0">
              <a:latin typeface="Calibri" panose="020F0502020204030204" pitchFamily="34" charset="0"/>
            </a:endParaRPr>
          </a:p>
        </p:txBody>
      </p:sp>
      <p:sp>
        <p:nvSpPr>
          <p:cNvPr id="14" name="Rounded Rectangle 498">
            <a:extLst>
              <a:ext uri="{FF2B5EF4-FFF2-40B4-BE49-F238E27FC236}">
                <a16:creationId xmlns:a16="http://schemas.microsoft.com/office/drawing/2014/main" id="{C191865C-3D18-5670-F1FD-EE3EC5353E82}"/>
              </a:ext>
            </a:extLst>
          </p:cNvPr>
          <p:cNvSpPr>
            <a:spLocks/>
          </p:cNvSpPr>
          <p:nvPr/>
        </p:nvSpPr>
        <p:spPr bwMode="auto">
          <a:xfrm>
            <a:off x="1354576" y="5060312"/>
            <a:ext cx="9348348" cy="628384"/>
          </a:xfrm>
          <a:custGeom>
            <a:avLst/>
            <a:gdLst>
              <a:gd name="T0" fmla="*/ 1700511 w 1575227"/>
              <a:gd name="T1" fmla="*/ 0 h 790754"/>
              <a:gd name="T2" fmla="*/ 3401015 w 1575227"/>
              <a:gd name="T3" fmla="*/ 1325748 h 790754"/>
              <a:gd name="T4" fmla="*/ 1700511 w 1575227"/>
              <a:gd name="T5" fmla="*/ 2651460 h 790754"/>
              <a:gd name="T6" fmla="*/ 0 w 1575227"/>
              <a:gd name="T7" fmla="*/ 1325748 h 79075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8602 w 1575227"/>
              <a:gd name="T13" fmla="*/ 38602 h 790754"/>
              <a:gd name="T14" fmla="*/ 1536625 w 1575227"/>
              <a:gd name="T15" fmla="*/ 752152 h 790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227" h="790754">
                <a:moveTo>
                  <a:pt x="131792" y="0"/>
                </a:moveTo>
                <a:lnTo>
                  <a:pt x="131792" y="0"/>
                </a:lnTo>
                <a:cubicBezTo>
                  <a:pt x="59005" y="0"/>
                  <a:pt x="0" y="59005"/>
                  <a:pt x="0" y="131791"/>
                </a:cubicBezTo>
                <a:lnTo>
                  <a:pt x="0" y="658962"/>
                </a:lnTo>
                <a:cubicBezTo>
                  <a:pt x="0" y="731748"/>
                  <a:pt x="59005" y="790754"/>
                  <a:pt x="131792" y="790754"/>
                </a:cubicBezTo>
                <a:lnTo>
                  <a:pt x="1443435" y="790754"/>
                </a:lnTo>
                <a:cubicBezTo>
                  <a:pt x="1516221" y="790754"/>
                  <a:pt x="1575227" y="731748"/>
                  <a:pt x="1575227" y="658962"/>
                </a:cubicBezTo>
                <a:lnTo>
                  <a:pt x="1575227" y="131792"/>
                </a:lnTo>
                <a:cubicBezTo>
                  <a:pt x="1575227" y="59005"/>
                  <a:pt x="1516221" y="0"/>
                  <a:pt x="1443435" y="0"/>
                </a:cubicBezTo>
                <a:lnTo>
                  <a:pt x="131792" y="0"/>
                </a:lnTo>
                <a:close/>
              </a:path>
            </a:pathLst>
          </a:custGeom>
          <a:noFill/>
          <a:ln w="317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ts val="5475"/>
              </a:spcBef>
              <a:defRPr sz="12300">
                <a:solidFill>
                  <a:srgbClr val="000000"/>
                </a:solidFill>
                <a:latin typeface="Liberation Sans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RU" altLang="en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72"/>
  <p:tag name="ORIGINALWIDTH" val="25,6475"/>
  <p:tag name="OUTPUTTYPE" val="SVG"/>
  <p:tag name="IGUANATEXVERSION" val="159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1(v_1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84"/>
  <p:tag name="ORIGINALWIDTH" val="5,200496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2(v_2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7"/>
  <p:tag name="ORIGINALWIDTH" val="3,08243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2"/>
  <p:tag name="ORIGINALWIDTH" val="2,311333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57"/>
  <p:tag name="ORIGINALWIDTH" val="4,373595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7"/>
  <p:tag name="ORIGINALWIDTH" val="3,082432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2"/>
  <p:tag name="ORIGINALWIDTH" val="2,311333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87"/>
  <p:tag name="ORIGINALWIDTH" val="5,200493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1(v_1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67"/>
  <p:tag name="ORIGINALWIDTH" val="2,5384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72"/>
  <p:tag name="ORIGINALWIDTH" val="2,31132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64"/>
  <p:tag name="ORIGINALWIDTH" val="4,37358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2"/>
  <p:tag name="ORIGINALWIDTH" val="25,64753"/>
  <p:tag name="OUTPUTTYPE" val="SVG"/>
  <p:tag name="IGUANATEXVERSION" val="159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2(v_2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67"/>
  <p:tag name="ORIGINALWIDTH" val="2,53847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72"/>
  <p:tag name="ORIGINALWIDTH" val="2,311325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5"/>
  <p:tag name="ORIGINALWIDTH" val="25,64751"/>
  <p:tag name="OUTPUTTYPE" val="SVG"/>
  <p:tag name="IGUANATEXVERSION" val="159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3(v_3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79"/>
  <p:tag name="ORIGINALWIDTH" val="5,200486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3(v_3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93085"/>
  <p:tag name="ORIGINALWIDTH" val="3,207968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5"/>
  <p:tag name="ORIGINALWIDTH" val="2,311332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62"/>
  <p:tag name="ORIGINALWIDTH" val="4,37359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93085"/>
  <p:tag name="ORIGINALWIDTH" val="3,207968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5"/>
  <p:tag name="ORIGINALWIDTH" val="2,311332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1553</TotalTime>
  <Words>194</Words>
  <Application>Microsoft Macintosh PowerPoint</Application>
  <PresentationFormat>Widescreen</PresentationFormat>
  <Paragraphs>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Noto Sans</vt:lpstr>
      <vt:lpstr>Office Theme</vt:lpstr>
      <vt:lpstr> A Computation and Communication Efficient Method for Distributed Nonconvex Problems in the Partial Participation Setting  </vt:lpstr>
      <vt:lpstr>This is a joint work with </vt:lpstr>
      <vt:lpstr>PowerPoint Presentation</vt:lpstr>
      <vt:lpstr>PowerPoint Presentation</vt:lpstr>
      <vt:lpstr>Communication is the Bottleneck!</vt:lpstr>
      <vt:lpstr>Compressed Communication</vt:lpstr>
      <vt:lpstr>Unbiased Compression Operators 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EF21-P and Friends: Improved Theoretical Communication Complexity for Distributed Optimization with Bidirectional Compression</dc:title>
  <dc:creator>Alexander Tyurin</dc:creator>
  <cp:lastModifiedBy>Alexander Tyurin</cp:lastModifiedBy>
  <cp:revision>63</cp:revision>
  <dcterms:created xsi:type="dcterms:W3CDTF">2023-03-30T06:33:25Z</dcterms:created>
  <dcterms:modified xsi:type="dcterms:W3CDTF">2023-11-05T04:59:25Z</dcterms:modified>
</cp:coreProperties>
</file>