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4" r:id="rId10"/>
    <p:sldId id="265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1BAE3-E94D-4342-ABFE-D75E4034E0FF}" type="datetimeFigureOut">
              <a:rPr kumimoji="1" lang="ja-JP" altLang="en-US" smtClean="0"/>
              <a:t>2021/7/5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03EA0-4F8C-8E4E-A042-7E4C5C38F3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9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03EA0-4F8C-8E4E-A042-7E4C5C38F33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31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9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0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3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9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6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7/5/21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7/5/21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1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9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1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9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88F2F-2124-CD49-BE21-FD1C8E9DE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148" y="2590033"/>
            <a:ext cx="6253317" cy="165955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RISCV-32I</a:t>
            </a:r>
            <a:br>
              <a:rPr lang="en-US" sz="5400" dirty="0"/>
            </a:br>
            <a:r>
              <a:rPr lang="en-US" sz="5400" dirty="0" err="1"/>
              <a:t>プロセッサ設計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4629C-09B0-BE4E-B840-8260031DA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788441"/>
          </a:xfrm>
        </p:spPr>
        <p:txBody>
          <a:bodyPr>
            <a:norm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電気情報工学科４年</a:t>
            </a:r>
          </a:p>
          <a:p>
            <a:pPr algn="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ムハマドナウファル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1TE18239M</a:t>
            </a:r>
          </a:p>
        </p:txBody>
      </p:sp>
      <p:pic>
        <p:nvPicPr>
          <p:cNvPr id="4" name="Picture 3" descr="Digital art of a red umbrella under the rain">
            <a:extLst>
              <a:ext uri="{FF2B5EF4-FFF2-40B4-BE49-F238E27FC236}">
                <a16:creationId xmlns:a16="http://schemas.microsoft.com/office/drawing/2014/main" id="{6D7CA2FF-4256-4E68-A8B3-D82C6423B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22" r="33514" b="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16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83E5-E890-F44C-9EAF-8AD4EE4E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論理合成の結果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190D126-54C5-4C4C-90C3-CE243285540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2814196"/>
                  </p:ext>
                </p:extLst>
              </p:nvPr>
            </p:nvGraphicFramePr>
            <p:xfrm>
              <a:off x="4197611" y="2799080"/>
              <a:ext cx="3366972" cy="12598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028622">
                      <a:extLst>
                        <a:ext uri="{9D8B030D-6E8A-4147-A177-3AD203B41FA5}">
                          <a16:colId xmlns:a16="http://schemas.microsoft.com/office/drawing/2014/main" val="3229138298"/>
                        </a:ext>
                      </a:extLst>
                    </a:gridCol>
                    <a:gridCol w="1338350">
                      <a:extLst>
                        <a:ext uri="{9D8B030D-6E8A-4147-A177-3AD203B41FA5}">
                          <a16:colId xmlns:a16="http://schemas.microsoft.com/office/drawing/2014/main" val="41559454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/>
                            <a:t>最小クロック周期の制約</a:t>
                          </a:r>
                          <a:r>
                            <a:rPr kumimoji="1" lang="en-US" altLang="ja-JP" sz="1400" dirty="0"/>
                            <a:t> [ns]</a:t>
                          </a:r>
                          <a:endParaRPr kumimoji="1" lang="ja-JP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/>
                            <a:t>5.15</a:t>
                          </a:r>
                          <a:endParaRPr kumimoji="1" lang="ja-JP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18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/>
                            <a:t>面積</a:t>
                          </a:r>
                          <a:r>
                            <a:rPr kumimoji="1" lang="en-US" altLang="ja-JP" sz="1400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4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kumimoji="1" lang="en-US" altLang="ja-JP" sz="14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1400" dirty="0"/>
                            <a:t>]</a:t>
                          </a:r>
                          <a:endParaRPr kumimoji="1" lang="ja-JP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/>
                            <a:t>265559</a:t>
                          </a:r>
                          <a:endParaRPr kumimoji="1" lang="ja-JP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3931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/>
                            <a:t>消費電力</a:t>
                          </a:r>
                          <a:r>
                            <a:rPr kumimoji="1" lang="en-US" altLang="ja-JP" sz="1400" dirty="0"/>
                            <a:t> [</a:t>
                          </a:r>
                          <a:r>
                            <a:rPr kumimoji="1" lang="en-US" altLang="ja-JP" sz="1400" dirty="0" err="1"/>
                            <a:t>mW</a:t>
                          </a:r>
                          <a:r>
                            <a:rPr kumimoji="1" lang="en-US" altLang="ja-JP" sz="1400" dirty="0"/>
                            <a:t>]</a:t>
                          </a:r>
                          <a:endParaRPr kumimoji="1" lang="ja-JP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/>
                            <a:t>4.7185</a:t>
                          </a:r>
                          <a:endParaRPr kumimoji="1" lang="ja-JP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7677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190D126-54C5-4C4C-90C3-CE243285540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2814196"/>
                  </p:ext>
                </p:extLst>
              </p:nvPr>
            </p:nvGraphicFramePr>
            <p:xfrm>
              <a:off x="4197611" y="2799080"/>
              <a:ext cx="3366972" cy="125984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028622">
                      <a:extLst>
                        <a:ext uri="{9D8B030D-6E8A-4147-A177-3AD203B41FA5}">
                          <a16:colId xmlns:a16="http://schemas.microsoft.com/office/drawing/2014/main" val="3229138298"/>
                        </a:ext>
                      </a:extLst>
                    </a:gridCol>
                    <a:gridCol w="1338350">
                      <a:extLst>
                        <a:ext uri="{9D8B030D-6E8A-4147-A177-3AD203B41FA5}">
                          <a16:colId xmlns:a16="http://schemas.microsoft.com/office/drawing/2014/main" val="415594540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/>
                            <a:t>最小クロック周期の制約</a:t>
                          </a:r>
                          <a:r>
                            <a:rPr kumimoji="1" lang="en-US" altLang="ja-JP" sz="1400" dirty="0"/>
                            <a:t> [ns]</a:t>
                          </a:r>
                          <a:endParaRPr kumimoji="1" lang="ja-JP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/>
                            <a:t>5.15</a:t>
                          </a:r>
                          <a:endParaRPr kumimoji="1" lang="ja-JP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18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40000" r="-668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/>
                            <a:t>265559</a:t>
                          </a:r>
                          <a:endParaRPr kumimoji="1" lang="ja-JP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3931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/>
                            <a:t>消費電力</a:t>
                          </a:r>
                          <a:r>
                            <a:rPr kumimoji="1" lang="en-US" altLang="ja-JP" sz="1400" dirty="0"/>
                            <a:t> [</a:t>
                          </a:r>
                          <a:r>
                            <a:rPr kumimoji="1" lang="en-US" altLang="ja-JP" sz="1400" dirty="0" err="1"/>
                            <a:t>mW</a:t>
                          </a:r>
                          <a:r>
                            <a:rPr kumimoji="1" lang="en-US" altLang="ja-JP" sz="1400" dirty="0"/>
                            <a:t>]</a:t>
                          </a:r>
                          <a:endParaRPr kumimoji="1" lang="ja-JP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400" dirty="0"/>
                            <a:t>4.7185</a:t>
                          </a:r>
                          <a:endParaRPr kumimoji="1" lang="ja-JP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7677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029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4E69-8CB7-D34F-84F4-5374B421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改善できること</a:t>
            </a:r>
            <a:br>
              <a:rPr lang="en-US" dirty="0"/>
            </a:br>
            <a:r>
              <a:rPr lang="en-US" sz="2800" dirty="0" err="1"/>
              <a:t>パイプラインストール</a:t>
            </a:r>
            <a:endParaRPr lang="en-US" dirty="0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9C4D142A-54BB-5940-851D-A01C5690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193" y="2461877"/>
            <a:ext cx="4612928" cy="2835469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AAC150B-B7B9-A347-B281-DD505A959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80" y="2364432"/>
            <a:ext cx="4784948" cy="2932914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FAAA79-BE96-BE47-8D0C-9344CBFE3CDC}"/>
              </a:ext>
            </a:extLst>
          </p:cNvPr>
          <p:cNvSpPr/>
          <p:nvPr/>
        </p:nvSpPr>
        <p:spPr>
          <a:xfrm>
            <a:off x="5776679" y="3297720"/>
            <a:ext cx="1006763" cy="58189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A8E28-9FD7-1A49-82A2-1F885CEF46DD}"/>
              </a:ext>
            </a:extLst>
          </p:cNvPr>
          <p:cNvSpPr txBox="1"/>
          <p:nvPr/>
        </p:nvSpPr>
        <p:spPr>
          <a:xfrm>
            <a:off x="7244341" y="5527963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これで他のパイプラインもストールできる。</a:t>
            </a:r>
          </a:p>
        </p:txBody>
      </p:sp>
    </p:spTree>
    <p:extLst>
      <p:ext uri="{BB962C8B-B14F-4D97-AF65-F5344CB8AC3E}">
        <p14:creationId xmlns:p14="http://schemas.microsoft.com/office/powerpoint/2010/main" val="260972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A0B6-FADD-2742-B668-122645C0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改善できること</a:t>
            </a:r>
            <a:br>
              <a:rPr lang="en-US" sz="4000" dirty="0"/>
            </a:br>
            <a:r>
              <a:rPr lang="en-US" sz="2800" dirty="0" err="1"/>
              <a:t>クリティカルパース（フォワーディング</a:t>
            </a:r>
            <a:r>
              <a:rPr lang="en-US" sz="2800" dirty="0"/>
              <a:t>）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70F08C-12BB-414E-A9C9-975DA57D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42" y="2215078"/>
            <a:ext cx="7872153" cy="38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6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FCCF-037B-AE4B-AAF7-B544E479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まとめ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6955-7778-D645-823D-38FCED871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演習を始めたとき、図などの作成にはうまく行ったが、Verilogでは苦労した</a:t>
            </a:r>
            <a:r>
              <a:rPr lang="en-US" dirty="0"/>
              <a:t>。</a:t>
            </a:r>
          </a:p>
          <a:p>
            <a:pPr lvl="1"/>
            <a:r>
              <a:rPr lang="en-US" dirty="0" err="1"/>
              <a:t>書いたとき、一般的なプログラミング言語のマインドセットを持ち、進んだ</a:t>
            </a:r>
            <a:r>
              <a:rPr lang="en-US" dirty="0"/>
              <a:t>。</a:t>
            </a:r>
          </a:p>
          <a:p>
            <a:pPr lvl="1"/>
            <a:r>
              <a:rPr lang="en-US" dirty="0" err="1"/>
              <a:t>よって、書きかえにはかなりの時間を使った</a:t>
            </a:r>
            <a:r>
              <a:rPr lang="en-US" dirty="0"/>
              <a:t>。</a:t>
            </a:r>
          </a:p>
          <a:p>
            <a:r>
              <a:rPr lang="en-US" dirty="0" err="1"/>
              <a:t>自分のパソコンで同じ環境を立ち上げるときに、様々なソフトとスクリプティングの能力が伸びた</a:t>
            </a:r>
            <a:r>
              <a:rPr lang="en-US" dirty="0"/>
              <a:t>。</a:t>
            </a:r>
          </a:p>
          <a:p>
            <a:r>
              <a:rPr lang="en-US" dirty="0" err="1"/>
              <a:t>最後に、例外処理が完成できなく、悔しい</a:t>
            </a:r>
            <a:r>
              <a:rPr lang="en-US" dirty="0"/>
              <a:t>。</a:t>
            </a:r>
          </a:p>
          <a:p>
            <a:pPr lvl="1"/>
            <a:r>
              <a:rPr lang="en-US" dirty="0" err="1"/>
              <a:t>これは、最初からきちんとした計画を立てなかっただろう</a:t>
            </a:r>
            <a:r>
              <a:rPr lang="en-US" dirty="0"/>
              <a:t>。</a:t>
            </a:r>
          </a:p>
          <a:p>
            <a:pPr lvl="1"/>
            <a:r>
              <a:rPr lang="en-US" dirty="0" err="1"/>
              <a:t>これからの卒論研究に同じなミスが起こらないように頑張る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ABB-6CFD-0D4B-B752-A97AC5D8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目次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BA32-60B8-7244-AD47-C83176E6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/>
              <a:t>プロセッサの仕様</a:t>
            </a:r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 err="1"/>
              <a:t>プロセッサ名</a:t>
            </a:r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 err="1"/>
              <a:t>データハザード・その解決方法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err="1"/>
              <a:t>改善したこと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err="1"/>
              <a:t>検証の結果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err="1"/>
              <a:t>論理合成の結果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err="1"/>
              <a:t>改善できること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err="1"/>
              <a:t>まとめ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6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D019D-71C8-B646-ADB7-F5E5332B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プロセッサ名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0270-345D-1445-86D1-41440A1E6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>
                <a:solidFill>
                  <a:schemeClr val="tx1"/>
                </a:solidFill>
              </a:rPr>
              <a:t>Grapy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9CDDA462-DFAE-A44A-8664-9173E791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73" y="1240747"/>
            <a:ext cx="2758331" cy="385780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927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8638-221B-3B46-84FB-8CC70868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データハザード・その解決方法</a:t>
            </a:r>
            <a:br>
              <a:rPr lang="en-US" dirty="0"/>
            </a:br>
            <a:r>
              <a:rPr lang="en-US" sz="2800" dirty="0" err="1"/>
              <a:t>ハザード検出</a:t>
            </a:r>
            <a:endParaRPr lang="en-US" dirty="0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5D4D11-B9B8-6D4F-89B8-BD0976E35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35" y="2029228"/>
            <a:ext cx="4322632" cy="40870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EED0EB-3A1A-0F46-B1BA-257083051151}"/>
              </a:ext>
            </a:extLst>
          </p:cNvPr>
          <p:cNvSpPr/>
          <p:nvPr/>
        </p:nvSpPr>
        <p:spPr>
          <a:xfrm>
            <a:off x="3679678" y="2552008"/>
            <a:ext cx="872837" cy="50707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A0B44-903F-2941-9F62-73B76912A91C}"/>
              </a:ext>
            </a:extLst>
          </p:cNvPr>
          <p:cNvSpPr txBox="1"/>
          <p:nvPr/>
        </p:nvSpPr>
        <p:spPr>
          <a:xfrm>
            <a:off x="6783185" y="2367342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赤い四角は注意すべきところである。</a:t>
            </a:r>
            <a:endParaRPr kumimoji="1" lang="en-MY" altLang="ja-JP" dirty="0"/>
          </a:p>
          <a:p>
            <a:r>
              <a:rPr kumimoji="1" lang="ja-JP" altLang="en-US"/>
              <a:t>同様なユニットからできたハザード検出には</a:t>
            </a:r>
            <a:endParaRPr kumimoji="1" lang="en-MY" altLang="ja-JP" dirty="0"/>
          </a:p>
          <a:p>
            <a:r>
              <a:rPr kumimoji="1" lang="ja-JP" altLang="en-US"/>
              <a:t>同じターゲットレジスタを出力する可能性がある。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71AE8-9B49-1B4D-83C6-11E92BD3B60D}"/>
              </a:ext>
            </a:extLst>
          </p:cNvPr>
          <p:cNvSpPr txBox="1"/>
          <p:nvPr/>
        </p:nvSpPr>
        <p:spPr>
          <a:xfrm>
            <a:off x="7007628" y="3782292"/>
            <a:ext cx="213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3"/>
                </a:solidFill>
              </a:rPr>
              <a:t>例：</a:t>
            </a:r>
            <a:endParaRPr kumimoji="1" lang="en-MY" altLang="ja-JP" dirty="0">
              <a:solidFill>
                <a:schemeClr val="accent3"/>
              </a:solidFill>
            </a:endParaRPr>
          </a:p>
          <a:p>
            <a:r>
              <a:rPr kumimoji="1" lang="en-US" altLang="ja-JP" dirty="0">
                <a:solidFill>
                  <a:schemeClr val="accent3"/>
                </a:solidFill>
              </a:rPr>
              <a:t>add	x5, x6, x7</a:t>
            </a:r>
          </a:p>
          <a:p>
            <a:r>
              <a:rPr kumimoji="1" lang="en-US" altLang="ja-JP" dirty="0">
                <a:solidFill>
                  <a:schemeClr val="accent3"/>
                </a:solidFill>
              </a:rPr>
              <a:t>add	x5, x5, x7</a:t>
            </a:r>
          </a:p>
          <a:p>
            <a:r>
              <a:rPr kumimoji="1" lang="en-US" altLang="ja-JP" dirty="0">
                <a:solidFill>
                  <a:schemeClr val="accent3"/>
                </a:solidFill>
              </a:rPr>
              <a:t>add	x9, x5, x7</a:t>
            </a:r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1D3AE4-51F8-9A4E-89AE-C92930463DBC}"/>
              </a:ext>
            </a:extLst>
          </p:cNvPr>
          <p:cNvSpPr/>
          <p:nvPr/>
        </p:nvSpPr>
        <p:spPr>
          <a:xfrm>
            <a:off x="7946965" y="4373321"/>
            <a:ext cx="399011" cy="24938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FA4E43-6A2C-6541-84E1-B8DCC449E63D}"/>
              </a:ext>
            </a:extLst>
          </p:cNvPr>
          <p:cNvSpPr/>
          <p:nvPr/>
        </p:nvSpPr>
        <p:spPr>
          <a:xfrm>
            <a:off x="8354656" y="4695423"/>
            <a:ext cx="399011" cy="24938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91EEF2-D87E-B444-B209-3BA9F20CE510}"/>
              </a:ext>
            </a:extLst>
          </p:cNvPr>
          <p:cNvSpPr/>
          <p:nvPr/>
        </p:nvSpPr>
        <p:spPr>
          <a:xfrm>
            <a:off x="8345977" y="4667560"/>
            <a:ext cx="399011" cy="24938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E523AB-5DE8-1A41-95C5-CFDCA302CD69}"/>
              </a:ext>
            </a:extLst>
          </p:cNvPr>
          <p:cNvSpPr/>
          <p:nvPr/>
        </p:nvSpPr>
        <p:spPr>
          <a:xfrm>
            <a:off x="7946966" y="4096527"/>
            <a:ext cx="399011" cy="24938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9736C-0BE2-CA45-8648-9F15927F4204}"/>
              </a:ext>
            </a:extLst>
          </p:cNvPr>
          <p:cNvSpPr txBox="1"/>
          <p:nvPr/>
        </p:nvSpPr>
        <p:spPr>
          <a:xfrm>
            <a:off x="9319280" y="3920654"/>
            <a:ext cx="2534668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accent3"/>
                </a:solidFill>
              </a:rPr>
              <a:t>FROM_EX_RS1        3'd1</a:t>
            </a:r>
          </a:p>
          <a:p>
            <a:r>
              <a:rPr lang="en-MY" sz="1600" dirty="0">
                <a:solidFill>
                  <a:schemeClr val="accent3"/>
                </a:solidFill>
              </a:rPr>
              <a:t>FROM_EX_RS2        3'd2</a:t>
            </a:r>
          </a:p>
          <a:p>
            <a:r>
              <a:rPr lang="en-MY" sz="1600" dirty="0">
                <a:solidFill>
                  <a:schemeClr val="accent3"/>
                </a:solidFill>
              </a:rPr>
              <a:t>FROM_MEM_RS1    3'd3</a:t>
            </a:r>
          </a:p>
          <a:p>
            <a:r>
              <a:rPr lang="en-MY" sz="1600" dirty="0">
                <a:solidFill>
                  <a:schemeClr val="accent3"/>
                </a:solidFill>
              </a:rPr>
              <a:t>FROM_MEM_RS2    3'd4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0E1B01-BCCF-844A-8575-E9586E6C95B9}"/>
              </a:ext>
            </a:extLst>
          </p:cNvPr>
          <p:cNvSpPr txBox="1"/>
          <p:nvPr/>
        </p:nvSpPr>
        <p:spPr>
          <a:xfrm>
            <a:off x="6690579" y="512744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4"/>
                </a:solidFill>
              </a:rPr>
              <a:t>結果</a:t>
            </a:r>
            <a:r>
              <a:rPr kumimoji="1" lang="ja-JP" altLang="en-US"/>
              <a:t>：</a:t>
            </a:r>
            <a:r>
              <a:rPr kumimoji="1" lang="en-US" altLang="ja-JP" dirty="0"/>
              <a:t>rs1 = 1(unit1) </a:t>
            </a:r>
            <a:r>
              <a:rPr kumimoji="1" lang="ja-JP" altLang="en-US"/>
              <a:t>と</a:t>
            </a:r>
            <a:r>
              <a:rPr kumimoji="1" lang="en-US" altLang="ja-JP" dirty="0"/>
              <a:t> 3(unit2)</a:t>
            </a:r>
            <a:r>
              <a:rPr kumimoji="1" lang="ja-JP" altLang="en-US"/>
              <a:t>　になる</a:t>
            </a:r>
            <a:endParaRPr kumimoji="1" lang="en-US" altLang="ja-JP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332873-6A51-D143-9191-5A3A84EA4B1F}"/>
              </a:ext>
            </a:extLst>
          </p:cNvPr>
          <p:cNvSpPr txBox="1"/>
          <p:nvPr/>
        </p:nvSpPr>
        <p:spPr>
          <a:xfrm>
            <a:off x="6404869" y="4667560"/>
            <a:ext cx="60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IF/ID</a:t>
            </a:r>
            <a:endParaRPr kumimoji="1" lang="ja-JP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71B146-1294-AE43-B12A-B5E77EA305BD}"/>
              </a:ext>
            </a:extLst>
          </p:cNvPr>
          <p:cNvSpPr txBox="1"/>
          <p:nvPr/>
        </p:nvSpPr>
        <p:spPr>
          <a:xfrm>
            <a:off x="6334299" y="4394408"/>
            <a:ext cx="67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ID/EX</a:t>
            </a:r>
            <a:endParaRPr kumimoji="1" lang="ja-JP" alt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F41BD1-8F04-7245-9919-681488ECA1F4}"/>
              </a:ext>
            </a:extLst>
          </p:cNvPr>
          <p:cNvSpPr txBox="1"/>
          <p:nvPr/>
        </p:nvSpPr>
        <p:spPr>
          <a:xfrm>
            <a:off x="6005858" y="4121256"/>
            <a:ext cx="99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EX/MEM</a:t>
            </a:r>
            <a:endParaRPr kumimoji="1" lang="ja-JP" altLang="en-US" sz="1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C8ABAF-D180-324D-9CBE-9AE3E53746F5}"/>
              </a:ext>
            </a:extLst>
          </p:cNvPr>
          <p:cNvCxnSpPr>
            <a:cxnSpLocks/>
          </p:cNvCxnSpPr>
          <p:nvPr/>
        </p:nvCxnSpPr>
        <p:spPr>
          <a:xfrm flipH="1" flipV="1">
            <a:off x="8313891" y="5496773"/>
            <a:ext cx="0" cy="43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E38B1D-8F39-5C47-B2BF-38B10F676242}"/>
              </a:ext>
            </a:extLst>
          </p:cNvPr>
          <p:cNvSpPr txBox="1"/>
          <p:nvPr/>
        </p:nvSpPr>
        <p:spPr>
          <a:xfrm>
            <a:off x="7716638" y="597136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これを選択</a:t>
            </a:r>
          </a:p>
        </p:txBody>
      </p:sp>
    </p:spTree>
    <p:extLst>
      <p:ext uri="{BB962C8B-B14F-4D97-AF65-F5344CB8AC3E}">
        <p14:creationId xmlns:p14="http://schemas.microsoft.com/office/powerpoint/2010/main" val="109110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DFA8-3EF2-2341-B8CF-7ECD2FC7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データハザード・その解決方法</a:t>
            </a:r>
            <a:br>
              <a:rPr lang="en-US" dirty="0"/>
            </a:br>
            <a:r>
              <a:rPr lang="en-US" sz="2800" dirty="0" err="1"/>
              <a:t>データフォワーディング</a:t>
            </a:r>
            <a:endParaRPr lang="en-US" dirty="0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0D2820E0-7B0A-994A-9F13-CCC88A940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26" y="2145344"/>
            <a:ext cx="4209819" cy="3772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FE94AE-CDC9-1B41-BBFE-5E5C843F5A51}"/>
              </a:ext>
            </a:extLst>
          </p:cNvPr>
          <p:cNvSpPr txBox="1"/>
          <p:nvPr/>
        </p:nvSpPr>
        <p:spPr>
          <a:xfrm>
            <a:off x="6184669" y="2505670"/>
            <a:ext cx="5275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4"/>
                </a:solidFill>
              </a:rPr>
              <a:t>クリティカルパースになる！</a:t>
            </a:r>
            <a:endParaRPr kumimoji="1" lang="en-MY" altLang="ja-JP" dirty="0">
              <a:solidFill>
                <a:schemeClr val="accent4"/>
              </a:solidFill>
            </a:endParaRPr>
          </a:p>
          <a:p>
            <a:endParaRPr kumimoji="1" lang="en-MY" altLang="ja-JP" dirty="0"/>
          </a:p>
          <a:p>
            <a:r>
              <a:rPr kumimoji="1" lang="ja-JP" altLang="en-US"/>
              <a:t>他の信号に比べたら、パイプラインに入る前に</a:t>
            </a:r>
            <a:endParaRPr kumimoji="1" lang="en-MY" altLang="ja-JP" dirty="0"/>
          </a:p>
          <a:p>
            <a:r>
              <a:rPr kumimoji="1" lang="ja-JP" altLang="en-US"/>
              <a:t>かなりの論理ゲートを通過しないといけなくなるから。</a:t>
            </a:r>
          </a:p>
        </p:txBody>
      </p:sp>
    </p:spTree>
    <p:extLst>
      <p:ext uri="{BB962C8B-B14F-4D97-AF65-F5344CB8AC3E}">
        <p14:creationId xmlns:p14="http://schemas.microsoft.com/office/powerpoint/2010/main" val="421451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D0AA-7825-1747-B517-07AE262E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データハザード・その解決方法</a:t>
            </a:r>
            <a:br>
              <a:rPr lang="en-US" dirty="0"/>
            </a:br>
            <a:r>
              <a:rPr lang="en-US" sz="2800" dirty="0" err="1"/>
              <a:t>パイプラインストール</a:t>
            </a:r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157692-5274-3D4B-AD5A-25B993CC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3" y="2148472"/>
            <a:ext cx="6238586" cy="38239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CF92C4-9949-3047-A722-5350EF79214B}"/>
              </a:ext>
            </a:extLst>
          </p:cNvPr>
          <p:cNvSpPr/>
          <p:nvPr/>
        </p:nvSpPr>
        <p:spPr>
          <a:xfrm>
            <a:off x="1928553" y="4181302"/>
            <a:ext cx="1072342" cy="96427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5A6AD-1B6E-EE45-9BC2-2B4932C5A236}"/>
              </a:ext>
            </a:extLst>
          </p:cNvPr>
          <p:cNvSpPr txBox="1"/>
          <p:nvPr/>
        </p:nvSpPr>
        <p:spPr>
          <a:xfrm>
            <a:off x="7090757" y="2668385"/>
            <a:ext cx="4772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減算機が要るのは新たに入った</a:t>
            </a:r>
            <a:r>
              <a:rPr kumimoji="1" lang="en-US" altLang="ja-JP" dirty="0"/>
              <a:t>PC</a:t>
            </a:r>
            <a:r>
              <a:rPr kumimoji="1" lang="ja-JP" altLang="en-US"/>
              <a:t>値が</a:t>
            </a:r>
            <a:endParaRPr kumimoji="1" lang="en-MY" altLang="ja-JP" dirty="0"/>
          </a:p>
          <a:p>
            <a:r>
              <a:rPr kumimoji="1" lang="ja-JP" altLang="en-US"/>
              <a:t>既に４と加算されたから、次の命令を指している</a:t>
            </a:r>
            <a:endParaRPr kumimoji="1" lang="en-US" altLang="ja-JP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D5A60-57A6-8042-9BDE-EFD926F8966D}"/>
              </a:ext>
            </a:extLst>
          </p:cNvPr>
          <p:cNvSpPr txBox="1"/>
          <p:nvPr/>
        </p:nvSpPr>
        <p:spPr>
          <a:xfrm>
            <a:off x="7232073" y="3682538"/>
            <a:ext cx="434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4"/>
                </a:solidFill>
              </a:rPr>
              <a:t>効率が悪く</a:t>
            </a:r>
            <a:r>
              <a:rPr kumimoji="1" lang="ja-JP" altLang="en-US"/>
              <a:t>、パイプラインストールではなく、</a:t>
            </a:r>
            <a:endParaRPr kumimoji="1" lang="en-MY" altLang="ja-JP" dirty="0"/>
          </a:p>
          <a:p>
            <a:r>
              <a:rPr kumimoji="1" lang="ja-JP" altLang="en-US">
                <a:solidFill>
                  <a:schemeClr val="accent4"/>
                </a:solidFill>
              </a:rPr>
              <a:t>ステージストール</a:t>
            </a:r>
            <a:r>
              <a:rPr kumimoji="1" lang="ja-JP" altLang="en-US"/>
              <a:t>である。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B8514-D48E-4C42-9F72-6908F23DAA35}"/>
              </a:ext>
            </a:extLst>
          </p:cNvPr>
          <p:cNvSpPr txBox="1"/>
          <p:nvPr/>
        </p:nvSpPr>
        <p:spPr>
          <a:xfrm>
            <a:off x="7071521" y="4499247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特にメモリアクセスには</a:t>
            </a:r>
            <a:r>
              <a:rPr kumimoji="1" lang="ja-JP" altLang="en-US">
                <a:solidFill>
                  <a:schemeClr val="accent4"/>
                </a:solidFill>
              </a:rPr>
              <a:t>１クロックサイクル以上</a:t>
            </a:r>
            <a:r>
              <a:rPr kumimoji="1" lang="ja-JP" altLang="en-US"/>
              <a:t>、</a:t>
            </a:r>
            <a:endParaRPr kumimoji="1" lang="en-MY" altLang="ja-JP" dirty="0"/>
          </a:p>
          <a:p>
            <a:r>
              <a:rPr kumimoji="1" lang="ja-JP" altLang="en-US"/>
              <a:t>かかるときに、困る。</a:t>
            </a:r>
          </a:p>
        </p:txBody>
      </p:sp>
    </p:spTree>
    <p:extLst>
      <p:ext uri="{BB962C8B-B14F-4D97-AF65-F5344CB8AC3E}">
        <p14:creationId xmlns:p14="http://schemas.microsoft.com/office/powerpoint/2010/main" val="392765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441B-F818-4E4C-A2DF-8C0A96AF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改善したこと</a:t>
            </a:r>
            <a:r>
              <a:rPr lang="en-US" sz="4000" dirty="0"/>
              <a:t> 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 err="1"/>
              <a:t>面積の削減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349C-B2CF-CD49-96A0-472BF958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面積の削減に挑戦した。面積が小さいほど消費電力も削減できる</a:t>
            </a:r>
            <a:r>
              <a:rPr lang="en-US" dirty="0"/>
              <a:t>。</a:t>
            </a:r>
          </a:p>
          <a:p>
            <a:r>
              <a:rPr lang="en-US" dirty="0" err="1"/>
              <a:t>もちろん、チップのコストも下がるだろう</a:t>
            </a:r>
            <a:r>
              <a:rPr lang="en-US" dirty="0"/>
              <a:t>。</a:t>
            </a:r>
          </a:p>
          <a:p>
            <a:r>
              <a:rPr lang="en-US" dirty="0" err="1"/>
              <a:t>ただVerilogの工夫をしただけである</a:t>
            </a:r>
            <a:r>
              <a:rPr lang="en-US" dirty="0"/>
              <a:t>。</a:t>
            </a:r>
          </a:p>
          <a:p>
            <a:pPr lvl="1"/>
            <a:r>
              <a:rPr lang="en-US" dirty="0"/>
              <a:t>Don’t Care </a:t>
            </a:r>
            <a:r>
              <a:rPr lang="en-US" dirty="0" err="1"/>
              <a:t>信号をなくした</a:t>
            </a:r>
            <a:r>
              <a:rPr lang="en-US" dirty="0"/>
              <a:t>。（</a:t>
            </a:r>
            <a:r>
              <a:rPr lang="en-US" dirty="0" err="1"/>
              <a:t>特にmultiplexer</a:t>
            </a:r>
            <a:r>
              <a:rPr lang="en-US" dirty="0"/>
              <a:t>）</a:t>
            </a:r>
          </a:p>
          <a:p>
            <a:pPr lvl="1"/>
            <a:r>
              <a:rPr lang="en-US" dirty="0" err="1"/>
              <a:t>一部の制御信号も変えなといけない</a:t>
            </a:r>
            <a:r>
              <a:rPr lang="en-US" dirty="0"/>
              <a:t>。</a:t>
            </a:r>
          </a:p>
          <a:p>
            <a:pPr lvl="1"/>
            <a:r>
              <a:rPr lang="en-US" dirty="0"/>
              <a:t>If-</a:t>
            </a:r>
            <a:r>
              <a:rPr lang="en-US" dirty="0" err="1"/>
              <a:t>else文をconditional</a:t>
            </a:r>
            <a:r>
              <a:rPr lang="en-US" dirty="0"/>
              <a:t> operator(</a:t>
            </a:r>
            <a:r>
              <a:rPr lang="en-US" dirty="0" err="1"/>
              <a:t>条件文</a:t>
            </a:r>
            <a:r>
              <a:rPr lang="en-US" dirty="0"/>
              <a:t> ? True : False)</a:t>
            </a:r>
            <a:r>
              <a:rPr lang="en-US" dirty="0" err="1"/>
              <a:t>に書きかえた</a:t>
            </a:r>
            <a:r>
              <a:rPr lang="en-US" dirty="0"/>
              <a:t>。</a:t>
            </a:r>
          </a:p>
          <a:p>
            <a:pPr marL="201168" lvl="1" indent="0">
              <a:buNone/>
            </a:pPr>
            <a:r>
              <a:rPr lang="en-US" dirty="0"/>
              <a:t>結果は約29%の面積が削減できた。</a:t>
            </a:r>
          </a:p>
        </p:txBody>
      </p:sp>
    </p:spTree>
    <p:extLst>
      <p:ext uri="{BB962C8B-B14F-4D97-AF65-F5344CB8AC3E}">
        <p14:creationId xmlns:p14="http://schemas.microsoft.com/office/powerpoint/2010/main" val="54266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5E1E-C163-0B42-B479-A9C0E3A0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改善したこと</a:t>
            </a:r>
            <a:br>
              <a:rPr lang="en-US" dirty="0"/>
            </a:br>
            <a:r>
              <a:rPr lang="en-US" sz="2800" dirty="0" err="1"/>
              <a:t>クリティカルパース</a:t>
            </a:r>
            <a:r>
              <a:rPr lang="en-US" sz="2800" dirty="0"/>
              <a:t>(</a:t>
            </a:r>
            <a:r>
              <a:rPr lang="en-US" sz="2800" dirty="0" err="1"/>
              <a:t>フォワーディングなし</a:t>
            </a:r>
            <a:r>
              <a:rPr lang="en-US" sz="2800" dirty="0"/>
              <a:t>)</a:t>
            </a:r>
            <a:endParaRPr lang="en-US" dirty="0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04E3961A-32F4-1A4F-B37A-2B26BE0B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051" y="2857261"/>
            <a:ext cx="3082711" cy="1436528"/>
          </a:xfrm>
          <a:prstGeom prst="rect">
            <a:avLst/>
          </a:prstGeom>
        </p:spPr>
      </p:pic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74B683B3-2A3F-1E43-ABD4-81FB8F2CF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920" y="2326482"/>
            <a:ext cx="3440787" cy="2942000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9199B54E-2EC9-A240-90DA-90612A14B61F}"/>
              </a:ext>
            </a:extLst>
          </p:cNvPr>
          <p:cNvSpPr/>
          <p:nvPr/>
        </p:nvSpPr>
        <p:spPr>
          <a:xfrm>
            <a:off x="7004459" y="3167682"/>
            <a:ext cx="1006763" cy="581891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AC5C4-7E79-E346-BE66-EDA4697F9243}"/>
              </a:ext>
            </a:extLst>
          </p:cNvPr>
          <p:cNvSpPr txBox="1"/>
          <p:nvPr/>
        </p:nvSpPr>
        <p:spPr>
          <a:xfrm>
            <a:off x="4171037" y="508381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 Stage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814A4-6C33-A747-8A37-32BAA3F3C584}"/>
              </a:ext>
            </a:extLst>
          </p:cNvPr>
          <p:cNvSpPr txBox="1"/>
          <p:nvPr/>
        </p:nvSpPr>
        <p:spPr>
          <a:xfrm>
            <a:off x="828136" y="5083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Stage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70163-FD63-0040-94EF-E57E9A0F0B7E}"/>
              </a:ext>
            </a:extLst>
          </p:cNvPr>
          <p:cNvSpPr txBox="1"/>
          <p:nvPr/>
        </p:nvSpPr>
        <p:spPr>
          <a:xfrm>
            <a:off x="2854220" y="3575525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1DC426-AF79-0E46-BFBB-7BC59A842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62" y="2515988"/>
            <a:ext cx="2589587" cy="2467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D21521-3E45-8348-AF9F-8F93881AA184}"/>
              </a:ext>
            </a:extLst>
          </p:cNvPr>
          <p:cNvSpPr/>
          <p:nvPr/>
        </p:nvSpPr>
        <p:spPr>
          <a:xfrm>
            <a:off x="1936132" y="2515988"/>
            <a:ext cx="524435" cy="55972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DD1F3-1510-004D-9035-3BC7A52D8AA5}"/>
              </a:ext>
            </a:extLst>
          </p:cNvPr>
          <p:cNvSpPr txBox="1"/>
          <p:nvPr/>
        </p:nvSpPr>
        <p:spPr>
          <a:xfrm>
            <a:off x="1214072" y="195715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分岐先アドレスの計算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BFA9D7-C441-5E45-9558-92F65A55DA41}"/>
              </a:ext>
            </a:extLst>
          </p:cNvPr>
          <p:cNvSpPr/>
          <p:nvPr/>
        </p:nvSpPr>
        <p:spPr>
          <a:xfrm>
            <a:off x="4298313" y="3438328"/>
            <a:ext cx="2002734" cy="85546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5E204-C4E1-264E-9DE1-ED6C53CA3E0F}"/>
              </a:ext>
            </a:extLst>
          </p:cNvPr>
          <p:cNvSpPr txBox="1"/>
          <p:nvPr/>
        </p:nvSpPr>
        <p:spPr>
          <a:xfrm>
            <a:off x="4466452" y="430130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もったいない</a:t>
            </a:r>
            <a:r>
              <a:rPr lang="en-US" sz="1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97671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E32F-FB41-124F-82C5-32BE40A5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検証の結果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B81384-B2B7-C447-B1D5-D9510231A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456867"/>
              </p:ext>
            </p:extLst>
          </p:nvPr>
        </p:nvGraphicFramePr>
        <p:xfrm>
          <a:off x="1280159" y="2836949"/>
          <a:ext cx="3616037" cy="20358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5055">
                  <a:extLst>
                    <a:ext uri="{9D8B030D-6E8A-4147-A177-3AD203B41FA5}">
                      <a16:colId xmlns:a16="http://schemas.microsoft.com/office/drawing/2014/main" val="616929295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2413626264"/>
                    </a:ext>
                  </a:extLst>
                </a:gridCol>
              </a:tblGrid>
              <a:tr h="29083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ベンチマークプログラム</a:t>
                      </a:r>
                    </a:p>
                  </a:txBody>
                  <a:tcPr marL="71713" marR="71713" marT="35857" marB="3585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総クロック数</a:t>
                      </a:r>
                    </a:p>
                  </a:txBody>
                  <a:tcPr marL="71713" marR="71713" marT="35857" marB="35857"/>
                </a:tc>
                <a:extLst>
                  <a:ext uri="{0D108BD9-81ED-4DB2-BD59-A6C34878D82A}">
                    <a16:rowId xmlns:a16="http://schemas.microsoft.com/office/drawing/2014/main" val="2869595268"/>
                  </a:ext>
                </a:extLst>
              </a:tr>
              <a:tr h="2908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bitcnts:test</a:t>
                      </a:r>
                      <a:endParaRPr kumimoji="1" lang="ja-JP" altLang="en-US" sz="1400"/>
                    </a:p>
                  </a:txBody>
                  <a:tcPr marL="71713" marR="71713" marT="35857" marB="3585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200285</a:t>
                      </a:r>
                      <a:endParaRPr kumimoji="1" lang="ja-JP" altLang="en-US" sz="1400"/>
                    </a:p>
                  </a:txBody>
                  <a:tcPr marL="71713" marR="71713" marT="35857" marB="35857"/>
                </a:tc>
                <a:extLst>
                  <a:ext uri="{0D108BD9-81ED-4DB2-BD59-A6C34878D82A}">
                    <a16:rowId xmlns:a16="http://schemas.microsoft.com/office/drawing/2014/main" val="10063939"/>
                  </a:ext>
                </a:extLst>
              </a:tr>
              <a:tr h="2908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bitcnts:small</a:t>
                      </a:r>
                      <a:endParaRPr kumimoji="1" lang="ja-JP" altLang="en-US" sz="1400"/>
                    </a:p>
                  </a:txBody>
                  <a:tcPr marL="71713" marR="71713" marT="35857" marB="3585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1417166995</a:t>
                      </a:r>
                      <a:endParaRPr kumimoji="1" lang="ja-JP" altLang="en-US" sz="1400"/>
                    </a:p>
                  </a:txBody>
                  <a:tcPr marL="71713" marR="71713" marT="35857" marB="35857"/>
                </a:tc>
                <a:extLst>
                  <a:ext uri="{0D108BD9-81ED-4DB2-BD59-A6C34878D82A}">
                    <a16:rowId xmlns:a16="http://schemas.microsoft.com/office/drawing/2014/main" val="3869718925"/>
                  </a:ext>
                </a:extLst>
              </a:tr>
              <a:tr h="2908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dijkstra:test</a:t>
                      </a:r>
                      <a:endParaRPr kumimoji="1" lang="ja-JP" altLang="en-US" sz="1400"/>
                    </a:p>
                  </a:txBody>
                  <a:tcPr marL="71713" marR="71713" marT="35857" marB="3585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107521545</a:t>
                      </a:r>
                      <a:endParaRPr kumimoji="1" lang="ja-JP" altLang="en-US" sz="1400"/>
                    </a:p>
                  </a:txBody>
                  <a:tcPr marL="71713" marR="71713" marT="35857" marB="35857"/>
                </a:tc>
                <a:extLst>
                  <a:ext uri="{0D108BD9-81ED-4DB2-BD59-A6C34878D82A}">
                    <a16:rowId xmlns:a16="http://schemas.microsoft.com/office/drawing/2014/main" val="4210263670"/>
                  </a:ext>
                </a:extLst>
              </a:tr>
              <a:tr h="2908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dijkstra:small</a:t>
                      </a:r>
                      <a:endParaRPr kumimoji="1" lang="ja-JP" altLang="en-US" sz="1400"/>
                    </a:p>
                  </a:txBody>
                  <a:tcPr marL="71713" marR="71713" marT="35857" marB="3585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kern="1200" dirty="0">
                          <a:solidFill>
                            <a:schemeClr val="dk1"/>
                          </a:solidFill>
                          <a:effectLst/>
                        </a:rPr>
                        <a:t>985645445 </a:t>
                      </a:r>
                      <a:endParaRPr lang="en-MY" sz="1100" dirty="0"/>
                    </a:p>
                  </a:txBody>
                  <a:tcPr marL="71713" marR="71713" marT="35857" marB="35857"/>
                </a:tc>
                <a:extLst>
                  <a:ext uri="{0D108BD9-81ED-4DB2-BD59-A6C34878D82A}">
                    <a16:rowId xmlns:a16="http://schemas.microsoft.com/office/drawing/2014/main" val="496769988"/>
                  </a:ext>
                </a:extLst>
              </a:tr>
              <a:tr h="2908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stringsearch:test</a:t>
                      </a:r>
                      <a:endParaRPr kumimoji="1" lang="ja-JP" altLang="en-US" sz="1400"/>
                    </a:p>
                  </a:txBody>
                  <a:tcPr marL="71713" marR="71713" marT="35857" marB="3585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kern="1200" dirty="0">
                          <a:solidFill>
                            <a:schemeClr val="dk1"/>
                          </a:solidFill>
                          <a:effectLst/>
                        </a:rPr>
                        <a:t>351885</a:t>
                      </a:r>
                      <a:endParaRPr lang="en-MY" sz="1100" dirty="0"/>
                    </a:p>
                  </a:txBody>
                  <a:tcPr marL="71713" marR="71713" marT="35857" marB="35857"/>
                </a:tc>
                <a:extLst>
                  <a:ext uri="{0D108BD9-81ED-4DB2-BD59-A6C34878D82A}">
                    <a16:rowId xmlns:a16="http://schemas.microsoft.com/office/drawing/2014/main" val="1029024296"/>
                  </a:ext>
                </a:extLst>
              </a:tr>
              <a:tr h="2908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stringsearch:small</a:t>
                      </a:r>
                      <a:endParaRPr kumimoji="1" lang="ja-JP" altLang="en-US" sz="1400"/>
                    </a:p>
                  </a:txBody>
                  <a:tcPr marL="71713" marR="71713" marT="35857" marB="358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kern="1200" dirty="0">
                          <a:solidFill>
                            <a:schemeClr val="dk1"/>
                          </a:solidFill>
                          <a:effectLst/>
                        </a:rPr>
                        <a:t>3007895</a:t>
                      </a:r>
                      <a:endParaRPr kumimoji="1" lang="ja-JP" altLang="en-US" sz="1400"/>
                    </a:p>
                  </a:txBody>
                  <a:tcPr marL="71713" marR="71713" marT="35857" marB="35857"/>
                </a:tc>
                <a:extLst>
                  <a:ext uri="{0D108BD9-81ED-4DB2-BD59-A6C34878D82A}">
                    <a16:rowId xmlns:a16="http://schemas.microsoft.com/office/drawing/2014/main" val="1970564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595F5DB-E896-8248-AAE7-B131AD4B4348}"/>
              </a:ext>
            </a:extLst>
          </p:cNvPr>
          <p:cNvSpPr txBox="1"/>
          <p:nvPr/>
        </p:nvSpPr>
        <p:spPr>
          <a:xfrm>
            <a:off x="5976851" y="2782669"/>
            <a:ext cx="4214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Large</a:t>
            </a:r>
            <a:r>
              <a:rPr kumimoji="1" lang="ja-JP" altLang="en-US"/>
              <a:t>のプログラムの実行が終わらない。</a:t>
            </a:r>
            <a:endParaRPr kumimoji="1" lang="en-MY" altLang="ja-JP" dirty="0"/>
          </a:p>
          <a:p>
            <a:r>
              <a:rPr kumimoji="1" lang="ja-JP" altLang="en-US"/>
              <a:t>問題点は見つからない。</a:t>
            </a:r>
            <a:endParaRPr kumimoji="1" lang="en-MY" altLang="ja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69481-5540-AE41-8D6A-BB56A668879C}"/>
              </a:ext>
            </a:extLst>
          </p:cNvPr>
          <p:cNvSpPr txBox="1"/>
          <p:nvPr/>
        </p:nvSpPr>
        <p:spPr>
          <a:xfrm>
            <a:off x="1204630" y="2286000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１クロックサイクル</a:t>
            </a:r>
            <a:r>
              <a:rPr kumimoji="1" lang="en-US" altLang="ja-JP" dirty="0"/>
              <a:t> = 10ns</a:t>
            </a:r>
            <a:endParaRPr kumimoji="1" lang="en-MY" altLang="ja-JP" dirty="0"/>
          </a:p>
        </p:txBody>
      </p:sp>
    </p:spTree>
    <p:extLst>
      <p:ext uri="{BB962C8B-B14F-4D97-AF65-F5344CB8AC3E}">
        <p14:creationId xmlns:p14="http://schemas.microsoft.com/office/powerpoint/2010/main" val="38794963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_2SEEDS">
      <a:dk1>
        <a:srgbClr val="000000"/>
      </a:dk1>
      <a:lt1>
        <a:srgbClr val="FFFFFF"/>
      </a:lt1>
      <a:dk2>
        <a:srgbClr val="1B282F"/>
      </a:dk2>
      <a:lt2>
        <a:srgbClr val="F3F1F0"/>
      </a:lt2>
      <a:accent1>
        <a:srgbClr val="1D95CF"/>
      </a:accent1>
      <a:accent2>
        <a:srgbClr val="26B5A8"/>
      </a:accent2>
      <a:accent3>
        <a:srgbClr val="2F5DE1"/>
      </a:accent3>
      <a:accent4>
        <a:srgbClr val="CF1D55"/>
      </a:accent4>
      <a:accent5>
        <a:srgbClr val="E1412F"/>
      </a:accent5>
      <a:accent6>
        <a:srgbClr val="CF791D"/>
      </a:accent6>
      <a:hlink>
        <a:srgbClr val="A941BF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428</Words>
  <Application>Microsoft Macintosh PowerPoint</Application>
  <PresentationFormat>Widescreen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 Math</vt:lpstr>
      <vt:lpstr>Univers</vt:lpstr>
      <vt:lpstr>Univers Condensed</vt:lpstr>
      <vt:lpstr>Wingdings</vt:lpstr>
      <vt:lpstr>RetrospectVTI</vt:lpstr>
      <vt:lpstr>RISCV-32I プロセッサ設計</vt:lpstr>
      <vt:lpstr>目次</vt:lpstr>
      <vt:lpstr>プロセッサ名</vt:lpstr>
      <vt:lpstr>データハザード・その解決方法 ハザード検出</vt:lpstr>
      <vt:lpstr>データハザード・その解決方法 データフォワーディング</vt:lpstr>
      <vt:lpstr>データハザード・その解決方法 パイプラインストール</vt:lpstr>
      <vt:lpstr>改善したこと   面積の削減</vt:lpstr>
      <vt:lpstr>改善したこと クリティカルパース(フォワーディングなし)</vt:lpstr>
      <vt:lpstr>検証の結果</vt:lpstr>
      <vt:lpstr>論理合成の結果</vt:lpstr>
      <vt:lpstr>改善できること パイプラインストール</vt:lpstr>
      <vt:lpstr>改善できること クリティカルパース（フォワーディング）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RISCV-32I プロセッサ設計</dc:title>
  <dc:creator>MUHD AFIQ NAUDAL BIN MOHAMMAD NADZIM</dc:creator>
  <cp:lastModifiedBy>MUHD AFIQ NAUDAL BIN MOHAMMAD NADZIM</cp:lastModifiedBy>
  <cp:revision>116</cp:revision>
  <dcterms:created xsi:type="dcterms:W3CDTF">2021-07-04T08:35:30Z</dcterms:created>
  <dcterms:modified xsi:type="dcterms:W3CDTF">2021-07-05T04:50:13Z</dcterms:modified>
</cp:coreProperties>
</file>