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5F2D18-4298-4D81-B557-92BFB79C8232}">
  <a:tblStyle styleId="{4B5F2D18-4298-4D81-B557-92BFB79C82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ee1e85d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ee1e85d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1ee1e85d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1ee1e85d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ee1e85d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1ee1e85d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1ee1e85d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1ee1e85d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1ee1e85d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1ee1e85d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ee1e85d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1ee1e85d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ee1e85d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1ee1e85d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1ee1e85d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1ee1e85d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1ee1e85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1ee1e85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1ee1e85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1ee1e85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ee1e85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ee1e85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1ee1e85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1ee1e85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ee1e85d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ee1e85d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1ee1e85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1ee1e85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ee1e85d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ee1e85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1ee1e85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1ee1e85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ee1e85d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ee1e85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ee1e85d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1ee1e85d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olden-fish.herokuapp.com/" TargetMode="External"/><Relationship Id="rId4" Type="http://schemas.openxmlformats.org/officeDocument/2006/relationships/hyperlink" Target="https://golden-fish.herokuapp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3683" y="1227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/>
              <a:t>Воронежский государственный университет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/>
              <a:t>Факультет компьютерных наук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Веб-приложение для учета подарков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Golden Fish</a:t>
            </a:r>
            <a:endParaRPr sz="3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29025"/>
            <a:ext cx="8520600" cy="16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Шурыгина А. А.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Никонова С. А.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     Скворцова Е. М.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Frontend</a:t>
            </a:r>
            <a:endParaRPr sz="3000"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11700" y="118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82544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10</a:t>
            </a:r>
            <a:endParaRPr sz="2400"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350" y="1304375"/>
            <a:ext cx="2142925" cy="25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258" y="1498875"/>
            <a:ext cx="2384075" cy="134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4100" y="3322250"/>
            <a:ext cx="3044513" cy="12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Был</a:t>
            </a:r>
            <a:r>
              <a:rPr lang="ru">
                <a:solidFill>
                  <a:srgbClr val="000000"/>
                </a:solidFill>
              </a:rPr>
              <a:t>и проведены 3 этапа тестирования: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Подготовка. (Анализ исходных документов о проекте (ТЗ) и написание тест-кейсов)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Проведение тестирования. (Функциональное тестирование ведется вручную по подготовленным заранее тестовым сценариям с занесением всех найденных ошибок)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Отчет. (После проведения тестирования все ошибки, найденные в работе приложения, описываются в отчете о тестировании)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82544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12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По результатам испытаний тестирования сайта</a:t>
            </a:r>
            <a:r>
              <a:rPr lang="ru" sz="20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ru" sz="2000" u="sng">
                <a:solidFill>
                  <a:schemeClr val="hlink"/>
                </a:solidFill>
                <a:hlinkClick r:id="rId4"/>
              </a:rPr>
              <a:t>https://golden-fish.herokuapp.com/</a:t>
            </a:r>
            <a:r>
              <a:rPr lang="ru" sz="2000">
                <a:solidFill>
                  <a:schemeClr val="dk1"/>
                </a:solidFill>
              </a:rPr>
              <a:t>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В период испытаний дефектов не было выявлено. </a:t>
            </a:r>
            <a:endParaRPr sz="2400"/>
          </a:p>
        </p:txBody>
      </p:sp>
      <p:sp>
        <p:nvSpPr>
          <p:cNvPr id="183" name="Google Shape;183;p24"/>
          <p:cNvSpPr txBox="1"/>
          <p:nvPr/>
        </p:nvSpPr>
        <p:spPr>
          <a:xfrm>
            <a:off x="82544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11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82544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13</a:t>
            </a:r>
            <a:endParaRPr sz="2400"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763" y="1108175"/>
            <a:ext cx="2679289" cy="30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50" y="1108175"/>
            <a:ext cx="2703925" cy="30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7350" y="1108175"/>
            <a:ext cx="2679274" cy="30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82544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14</a:t>
            </a:r>
            <a:endParaRPr sz="2400"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7025"/>
            <a:ext cx="4806998" cy="230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075" y="2697325"/>
            <a:ext cx="4630750" cy="22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1350"/>
            <a:ext cx="4670774" cy="22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1525" y="2420450"/>
            <a:ext cx="4677983" cy="22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82544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15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Аналитика</a:t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82544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16</a:t>
            </a:r>
            <a:endParaRPr sz="2400"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50" y="2798101"/>
            <a:ext cx="3367499" cy="22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200" y="1131717"/>
            <a:ext cx="3776900" cy="2279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211" y="1131725"/>
            <a:ext cx="3840774" cy="1613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Воронки конверсии</a:t>
            </a:r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750" y="1207512"/>
            <a:ext cx="3431275" cy="1541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25" y="1186575"/>
            <a:ext cx="3317899" cy="223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3150" y="2864035"/>
            <a:ext cx="3317900" cy="212296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/>
        </p:nvSpPr>
        <p:spPr>
          <a:xfrm>
            <a:off x="82544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17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Заключение</a:t>
            </a:r>
            <a:endParaRPr sz="3000"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</a:rPr>
              <a:t>Разработана клиентская часть приложения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</a:rPr>
              <a:t>Разработана серверная часть приложения и база данных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</a:rPr>
              <a:t>Создана связь посредством REST API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</a:rPr>
              <a:t>Произведено тестирование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</a:rPr>
              <a:t>Подключена аналитика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82545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18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ctrTitle"/>
          </p:nvPr>
        </p:nvSpPr>
        <p:spPr>
          <a:xfrm>
            <a:off x="373683" y="1227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Воронежский государственный университет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Факультет компьютерных наук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Веб-приложение для учета подарков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Golden Fish</a:t>
            </a:r>
            <a:endParaRPr sz="3800"/>
          </a:p>
        </p:txBody>
      </p:sp>
      <p:sp>
        <p:nvSpPr>
          <p:cNvPr id="239" name="Google Shape;239;p31"/>
          <p:cNvSpPr txBox="1"/>
          <p:nvPr>
            <p:ph idx="1" type="subTitle"/>
          </p:nvPr>
        </p:nvSpPr>
        <p:spPr>
          <a:xfrm>
            <a:off x="311700" y="3429025"/>
            <a:ext cx="8520600" cy="16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Шурыгина А. А.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Никонова С. А.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     Скворцова Е. М.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Распределение обязанностей</a:t>
            </a:r>
            <a:endParaRPr sz="3000"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159875" y="96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{4B5F2D18-4298-4D81-B557-92BFB79C8232}</a:tableStyleId>
              </a:tblPr>
              <a:tblGrid>
                <a:gridCol w="2996950"/>
                <a:gridCol w="2915450"/>
                <a:gridCol w="2911850"/>
              </a:tblGrid>
              <a:tr h="40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Шурыгина А.А.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Никонова С.А.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Скворцова Е.М.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Архитектура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Диаграмма архитектуры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Диаграммы последовательностей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Диаграмма развертывания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Разработка REST API Cерверная часть приложения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Дизайн приложения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Тестирование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Развертывание серверной части приложения в облаке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Архитектура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IDEF0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Диаграмма классов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Диаграмма объектов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ER-диаграмма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Схема базы данных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Клиентская часть приложения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Яндекс.Метрика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Развертывание клиентской части приложения в облаке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Диаграммы прецедентов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Диаграммы активностей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Диаграмма коммуникаций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Диаграмма состояний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Функциональная схема на miro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Тестирование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Демо-видео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82544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Актуальность проекта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Организация и планирование будущего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Автоматизация важной составляющей жизни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Объединение пользователей под тематикой праздника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82544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3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Постановка задачи</a:t>
            </a:r>
            <a:endParaRPr sz="30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       Архитектура, основанная на шаблоне MVC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Отделение клиентской части от серверной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База данных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REST API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82544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4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275" y="157950"/>
            <a:ext cx="3905475" cy="48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82544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5</a:t>
            </a:r>
            <a:endParaRPr sz="2400"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Постановка задачи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4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Модульная схема</a:t>
            </a:r>
            <a:endParaRPr sz="3000"/>
          </a:p>
        </p:txBody>
      </p:sp>
      <p:sp>
        <p:nvSpPr>
          <p:cNvPr id="89" name="Google Shape;89;p18"/>
          <p:cNvSpPr txBox="1"/>
          <p:nvPr/>
        </p:nvSpPr>
        <p:spPr>
          <a:xfrm>
            <a:off x="82544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6</a:t>
            </a:r>
            <a:endParaRPr sz="24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200" y="915232"/>
            <a:ext cx="7197601" cy="3906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Анализ предметной области</a:t>
            </a:r>
            <a:endParaRPr sz="3000"/>
          </a:p>
        </p:txBody>
      </p:sp>
      <p:sp>
        <p:nvSpPr>
          <p:cNvPr id="96" name="Google Shape;96;p19"/>
          <p:cNvSpPr txBox="1"/>
          <p:nvPr/>
        </p:nvSpPr>
        <p:spPr>
          <a:xfrm>
            <a:off x="82544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7</a:t>
            </a:r>
            <a:endParaRPr sz="2400"/>
          </a:p>
        </p:txBody>
      </p:sp>
      <p:sp>
        <p:nvSpPr>
          <p:cNvPr id="97" name="Google Shape;97;p19"/>
          <p:cNvSpPr/>
          <p:nvPr/>
        </p:nvSpPr>
        <p:spPr>
          <a:xfrm>
            <a:off x="3777350" y="4081550"/>
            <a:ext cx="1144200" cy="94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3675800" y="1569275"/>
            <a:ext cx="1347300" cy="7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Controller</a:t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6561700" y="1569275"/>
            <a:ext cx="1347300" cy="7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684250" y="1561325"/>
            <a:ext cx="1347300" cy="7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View</a:t>
            </a:r>
            <a:endParaRPr/>
          </a:p>
        </p:txBody>
      </p:sp>
      <p:cxnSp>
        <p:nvCxnSpPr>
          <p:cNvPr id="101" name="Google Shape;101;p19"/>
          <p:cNvCxnSpPr>
            <a:stCxn id="98" idx="1"/>
            <a:endCxn id="100" idx="3"/>
          </p:cNvCxnSpPr>
          <p:nvPr/>
        </p:nvCxnSpPr>
        <p:spPr>
          <a:xfrm rot="10800000">
            <a:off x="2031500" y="1930475"/>
            <a:ext cx="16443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9"/>
          <p:cNvSpPr txBox="1"/>
          <p:nvPr/>
        </p:nvSpPr>
        <p:spPr>
          <a:xfrm>
            <a:off x="2294825" y="1452650"/>
            <a:ext cx="889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613400" y="4063450"/>
            <a:ext cx="889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Ответ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502900" y="3441650"/>
            <a:ext cx="889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5262425" y="1347563"/>
            <a:ext cx="1416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Запросить д</a:t>
            </a:r>
            <a:r>
              <a:rPr lang="ru"/>
              <a:t>анные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262425" y="2026475"/>
            <a:ext cx="1283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Сохранить данные</a:t>
            </a:r>
            <a:endParaRPr/>
          </a:p>
        </p:txBody>
      </p:sp>
      <p:cxnSp>
        <p:nvCxnSpPr>
          <p:cNvPr id="107" name="Google Shape;107;p19"/>
          <p:cNvCxnSpPr>
            <a:stCxn id="98" idx="3"/>
            <a:endCxn id="99" idx="1"/>
          </p:cNvCxnSpPr>
          <p:nvPr/>
        </p:nvCxnSpPr>
        <p:spPr>
          <a:xfrm>
            <a:off x="5023100" y="1938275"/>
            <a:ext cx="153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9"/>
          <p:cNvCxnSpPr>
            <a:stCxn id="100" idx="2"/>
            <a:endCxn id="97" idx="2"/>
          </p:cNvCxnSpPr>
          <p:nvPr/>
        </p:nvCxnSpPr>
        <p:spPr>
          <a:xfrm>
            <a:off x="1357900" y="2299325"/>
            <a:ext cx="2419500" cy="22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>
            <a:stCxn id="97" idx="0"/>
            <a:endCxn id="98" idx="2"/>
          </p:cNvCxnSpPr>
          <p:nvPr/>
        </p:nvCxnSpPr>
        <p:spPr>
          <a:xfrm rot="10800000">
            <a:off x="4349450" y="2307350"/>
            <a:ext cx="0" cy="17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9"/>
          <p:cNvSpPr txBox="1"/>
          <p:nvPr/>
        </p:nvSpPr>
        <p:spPr>
          <a:xfrm>
            <a:off x="1199775" y="3441650"/>
            <a:ext cx="1047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REST API</a:t>
            </a:r>
            <a:endParaRPr b="1" sz="2000"/>
          </a:p>
        </p:txBody>
      </p:sp>
      <p:cxnSp>
        <p:nvCxnSpPr>
          <p:cNvPr id="111" name="Google Shape;111;p19"/>
          <p:cNvCxnSpPr>
            <a:stCxn id="99" idx="1"/>
            <a:endCxn id="98" idx="3"/>
          </p:cNvCxnSpPr>
          <p:nvPr/>
        </p:nvCxnSpPr>
        <p:spPr>
          <a:xfrm rot="10800000">
            <a:off x="5023000" y="1938275"/>
            <a:ext cx="153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/>
          <p:nvPr/>
        </p:nvCxnSpPr>
        <p:spPr>
          <a:xfrm flipH="1" rot="10800000">
            <a:off x="352875" y="3282650"/>
            <a:ext cx="8394300" cy="2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3" name="Google Shape;113;p19"/>
          <p:cNvSpPr txBox="1"/>
          <p:nvPr/>
        </p:nvSpPr>
        <p:spPr>
          <a:xfrm>
            <a:off x="7364900" y="2858825"/>
            <a:ext cx="889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Инструменты</a:t>
            </a:r>
            <a:endParaRPr sz="3000"/>
          </a:p>
        </p:txBody>
      </p:sp>
      <p:sp>
        <p:nvSpPr>
          <p:cNvPr id="119" name="Google Shape;119;p20"/>
          <p:cNvSpPr txBox="1"/>
          <p:nvPr/>
        </p:nvSpPr>
        <p:spPr>
          <a:xfrm>
            <a:off x="82544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8</a:t>
            </a:r>
            <a:endParaRPr sz="24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825" y="1253900"/>
            <a:ext cx="1686852" cy="21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575" y="2020963"/>
            <a:ext cx="1811301" cy="18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889599"/>
            <a:ext cx="271909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5750" y="1552875"/>
            <a:ext cx="1517552" cy="23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2745375" y="2152650"/>
            <a:ext cx="823500" cy="8382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5956050" y="2152650"/>
            <a:ext cx="823500" cy="8382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Backend</a:t>
            </a:r>
            <a:endParaRPr sz="3000"/>
          </a:p>
        </p:txBody>
      </p:sp>
      <p:sp>
        <p:nvSpPr>
          <p:cNvPr id="131" name="Google Shape;131;p21"/>
          <p:cNvSpPr txBox="1"/>
          <p:nvPr/>
        </p:nvSpPr>
        <p:spPr>
          <a:xfrm>
            <a:off x="8254400" y="4459200"/>
            <a:ext cx="889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9</a:t>
            </a:r>
            <a:endParaRPr sz="2400"/>
          </a:p>
        </p:txBody>
      </p:sp>
      <p:sp>
        <p:nvSpPr>
          <p:cNvPr id="132" name="Google Shape;132;p21"/>
          <p:cNvSpPr/>
          <p:nvPr/>
        </p:nvSpPr>
        <p:spPr>
          <a:xfrm>
            <a:off x="338075" y="3234163"/>
            <a:ext cx="1657500" cy="76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Менеджер работы с БД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591288" y="3234175"/>
            <a:ext cx="1657500" cy="76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Менеджер работы с БД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4844525" y="3234175"/>
            <a:ext cx="1657500" cy="76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Менеджер работы с БД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7097750" y="3234175"/>
            <a:ext cx="1657500" cy="76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Менеджер работы с БД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38075" y="1910888"/>
            <a:ext cx="1657500" cy="76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Контроллер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591300" y="1910900"/>
            <a:ext cx="1657500" cy="76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Контроллер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844525" y="1910900"/>
            <a:ext cx="1657500" cy="76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Контроллер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7097750" y="1910900"/>
            <a:ext cx="1657500" cy="76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Контроллер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824075" y="4220838"/>
            <a:ext cx="684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GET</a:t>
            </a:r>
            <a:endParaRPr b="1" sz="1800"/>
          </a:p>
        </p:txBody>
      </p:sp>
      <p:sp>
        <p:nvSpPr>
          <p:cNvPr id="141" name="Google Shape;141;p21"/>
          <p:cNvSpPr txBox="1"/>
          <p:nvPr/>
        </p:nvSpPr>
        <p:spPr>
          <a:xfrm>
            <a:off x="2906750" y="4220850"/>
            <a:ext cx="10266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POST</a:t>
            </a:r>
            <a:endParaRPr b="1" sz="1800"/>
          </a:p>
        </p:txBody>
      </p:sp>
      <p:sp>
        <p:nvSpPr>
          <p:cNvPr id="142" name="Google Shape;142;p21"/>
          <p:cNvSpPr txBox="1"/>
          <p:nvPr/>
        </p:nvSpPr>
        <p:spPr>
          <a:xfrm>
            <a:off x="5277650" y="4220838"/>
            <a:ext cx="684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PUT</a:t>
            </a:r>
            <a:endParaRPr b="1" sz="1800"/>
          </a:p>
        </p:txBody>
      </p:sp>
      <p:sp>
        <p:nvSpPr>
          <p:cNvPr id="143" name="Google Shape;143;p21"/>
          <p:cNvSpPr txBox="1"/>
          <p:nvPr/>
        </p:nvSpPr>
        <p:spPr>
          <a:xfrm>
            <a:off x="7322300" y="4220850"/>
            <a:ext cx="1208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DELETE</a:t>
            </a:r>
            <a:endParaRPr b="1" sz="1800"/>
          </a:p>
        </p:txBody>
      </p:sp>
      <p:cxnSp>
        <p:nvCxnSpPr>
          <p:cNvPr id="144" name="Google Shape;144;p21"/>
          <p:cNvCxnSpPr/>
          <p:nvPr/>
        </p:nvCxnSpPr>
        <p:spPr>
          <a:xfrm rot="10800000">
            <a:off x="568000" y="2680688"/>
            <a:ext cx="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/>
          <p:cNvCxnSpPr/>
          <p:nvPr/>
        </p:nvCxnSpPr>
        <p:spPr>
          <a:xfrm rot="10800000">
            <a:off x="518775" y="1437788"/>
            <a:ext cx="1200" cy="4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1"/>
          <p:cNvSpPr txBox="1"/>
          <p:nvPr/>
        </p:nvSpPr>
        <p:spPr>
          <a:xfrm>
            <a:off x="676038" y="2671100"/>
            <a:ext cx="120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Найденные объекты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620250" y="1516025"/>
            <a:ext cx="15612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JSON-объект</a:t>
            </a:r>
            <a:endParaRPr/>
          </a:p>
        </p:txBody>
      </p:sp>
      <p:cxnSp>
        <p:nvCxnSpPr>
          <p:cNvPr id="148" name="Google Shape;148;p21"/>
          <p:cNvCxnSpPr/>
          <p:nvPr/>
        </p:nvCxnSpPr>
        <p:spPr>
          <a:xfrm flipH="1">
            <a:off x="2938275" y="1368600"/>
            <a:ext cx="1800" cy="5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1"/>
          <p:cNvSpPr txBox="1"/>
          <p:nvPr/>
        </p:nvSpPr>
        <p:spPr>
          <a:xfrm>
            <a:off x="3006875" y="1454900"/>
            <a:ext cx="14088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JSON-объект</a:t>
            </a:r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2853325" y="2680700"/>
            <a:ext cx="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1"/>
          <p:cNvSpPr txBox="1"/>
          <p:nvPr/>
        </p:nvSpPr>
        <p:spPr>
          <a:xfrm>
            <a:off x="2961363" y="2697800"/>
            <a:ext cx="120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Созданные объекты</a:t>
            </a:r>
            <a:endParaRPr/>
          </a:p>
        </p:txBody>
      </p:sp>
      <p:cxnSp>
        <p:nvCxnSpPr>
          <p:cNvPr id="152" name="Google Shape;152;p21"/>
          <p:cNvCxnSpPr/>
          <p:nvPr/>
        </p:nvCxnSpPr>
        <p:spPr>
          <a:xfrm flipH="1">
            <a:off x="5127163" y="1368600"/>
            <a:ext cx="1800" cy="5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1"/>
          <p:cNvSpPr txBox="1"/>
          <p:nvPr/>
        </p:nvSpPr>
        <p:spPr>
          <a:xfrm>
            <a:off x="5202013" y="1180688"/>
            <a:ext cx="14088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для обновления</a:t>
            </a:r>
            <a:endParaRPr/>
          </a:p>
        </p:txBody>
      </p:sp>
      <p:cxnSp>
        <p:nvCxnSpPr>
          <p:cNvPr id="154" name="Google Shape;154;p21"/>
          <p:cNvCxnSpPr/>
          <p:nvPr/>
        </p:nvCxnSpPr>
        <p:spPr>
          <a:xfrm>
            <a:off x="5127950" y="2680700"/>
            <a:ext cx="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1"/>
          <p:cNvSpPr txBox="1"/>
          <p:nvPr/>
        </p:nvSpPr>
        <p:spPr>
          <a:xfrm>
            <a:off x="5246702" y="2679650"/>
            <a:ext cx="140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Обновленные объекты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 flipH="1">
            <a:off x="7322300" y="1368600"/>
            <a:ext cx="1800" cy="5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1"/>
          <p:cNvSpPr txBox="1"/>
          <p:nvPr/>
        </p:nvSpPr>
        <p:spPr>
          <a:xfrm>
            <a:off x="7397175" y="1454888"/>
            <a:ext cx="14088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 объекта</a:t>
            </a:r>
            <a:endParaRPr/>
          </a:p>
        </p:txBody>
      </p:sp>
      <p:cxnSp>
        <p:nvCxnSpPr>
          <p:cNvPr id="158" name="Google Shape;158;p21"/>
          <p:cNvCxnSpPr/>
          <p:nvPr/>
        </p:nvCxnSpPr>
        <p:spPr>
          <a:xfrm>
            <a:off x="7323200" y="2689250"/>
            <a:ext cx="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1"/>
          <p:cNvSpPr txBox="1"/>
          <p:nvPr/>
        </p:nvSpPr>
        <p:spPr>
          <a:xfrm>
            <a:off x="7402577" y="2770975"/>
            <a:ext cx="140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 объекта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