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61" r:id="rId4"/>
    <p:sldId id="262" r:id="rId5"/>
    <p:sldId id="287" r:id="rId6"/>
    <p:sldId id="267" r:id="rId7"/>
    <p:sldId id="264" r:id="rId8"/>
    <p:sldId id="269" r:id="rId9"/>
    <p:sldId id="288" r:id="rId10"/>
    <p:sldId id="277" r:id="rId11"/>
    <p:sldId id="270" r:id="rId12"/>
    <p:sldId id="271" r:id="rId13"/>
    <p:sldId id="273" r:id="rId14"/>
    <p:sldId id="263" r:id="rId15"/>
    <p:sldId id="278" r:id="rId16"/>
    <p:sldId id="285" r:id="rId17"/>
    <p:sldId id="282" r:id="rId18"/>
    <p:sldId id="283" r:id="rId19"/>
    <p:sldId id="279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75" d="100"/>
          <a:sy n="75" d="100"/>
        </p:scale>
        <p:origin x="120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4AEDF-3BE7-4B7E-A161-AEEA50740F9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64BEA-AF45-4F3A-B06F-F0E87EB2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4B56-28E1-4867-B51C-048A4AECA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7663A-1E6F-4A77-8537-2589B42F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F49DC-5920-4473-80EE-F035250B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64460-5C62-43C3-BA6D-27F0C3FE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025C-C688-4D98-9BB9-19A551D2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F7B7-2D1D-4A31-8A7A-841B1978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73A0A-163A-49F2-936E-818CA59E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0C1B-D723-4D81-B8FA-5B2B2211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68D4-AC37-462E-9031-A140A00D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D09E-1E82-4AD2-91E1-7FA0DBD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6D2A2-5471-4539-8E78-0B7ED6CC4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FF567-F4A8-4468-9CB5-A0596D71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3149-AE62-4A77-9E1D-87AFA7C9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12252-60AE-4DBF-BA1C-AC6CA139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104B-D125-4D4E-AE43-3ACB23DD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4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C02A-104A-4AC0-A509-FCB29019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318F-7D81-4E18-9A0E-0BF041BE4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B26-0122-487F-A226-6805E95A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4F52-775B-44C7-98E9-6DCCF487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7C9A-61B4-4CEA-BCC4-AA496EF6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D788-2C41-4E8F-9038-A098F140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08AA-25DD-4EAF-936F-0DAB9716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B339-0E34-416C-ABFA-AB4271FA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8277-A250-4F86-BAB3-333431C0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486C-17C7-4ED6-B5AC-3E368382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D674-EF73-4C39-A374-FA8CD951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0EFE-2740-467E-9D79-1745D618D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78C86-D3E5-4948-BD4B-2FBC7716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A955-63E6-4AE1-AC34-0AF63240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93C9A-0230-485B-B523-A8941B67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CA5E1-CCCC-40A7-9CCC-FEFAF25B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60F6-FAA0-4532-A1C3-DCC63F14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5B8FC-A5B9-4102-A4E5-F5CD709A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5889-C463-4726-9E5F-E52277187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D4FDA-0C77-4679-9F2E-840C7337D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B974A-5851-494E-95B5-E622185D7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4C509-F796-4124-A076-DAEE8EC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A9EEC-E66D-4FF8-ABE6-F4BF5760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F44D6-83A0-4C8C-9F5C-1DF674F2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13F6-D9EC-4CB8-BE45-4920AB85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E9F9F-A44D-4F3A-9908-9C1554A0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87A45-87AE-473E-8383-511ED9A8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9BED7-111B-488F-8A87-980FB91C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7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E8011-B291-49D5-99C6-6035973E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9A108-DC92-4454-A360-DF8B8FE9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A7325-EF6B-4941-8ADB-44CF765D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060C-3206-43FA-B6BF-7F971003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28C2-82A6-4E13-805E-F9FAF425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E0B4-C978-4772-A46F-7EB19F6B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7ED4-54E9-49B4-AFAA-C59449A5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2431-D1C6-4FD0-81C4-E8C96053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2645-D9C2-417D-99C9-D9E6E3E1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9E30-C936-4372-8732-4B602969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50866-B5C5-434E-A72D-0842274C4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5C51-ECEC-4A0C-9E48-4C39198A6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BC6EA-8510-4EBD-BB5B-F9A92EED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B929-6947-446A-81CE-0F697EB0F8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64B60-E285-4037-84D9-F0419412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D7EFB-BA9A-417D-A32F-09E7886B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D6504-4AC4-46F6-BC77-04135318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2F4F2-ECE3-4F3A-B387-669EEA28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1B8E1-AE21-458B-B281-007E8EC0C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B929-6947-446A-81CE-0F697EB0F8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C04A-C4F9-41A7-A968-F5A23A791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6962-F1C1-4D78-B4F5-72CCDA1D4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5CF9-1BB6-4614-8A64-92BF853A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your_ip:5601/app/kiban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tCcoMd6U_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ub.docker.com/r/vulnerables/web-dvw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ELK Project</a:t>
            </a:r>
          </a:p>
        </p:txBody>
      </p:sp>
    </p:spTree>
    <p:extLst>
      <p:ext uri="{BB962C8B-B14F-4D97-AF65-F5344CB8AC3E}">
        <p14:creationId xmlns:p14="http://schemas.microsoft.com/office/powerpoint/2010/main" val="242883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C57A15-BF03-42E2-B254-4DE75992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Connect and Logon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3A5FB-7325-4274-B6BD-4DAE88CA2691}"/>
              </a:ext>
            </a:extLst>
          </p:cNvPr>
          <p:cNvSpPr txBox="1"/>
          <p:nvPr/>
        </p:nvSpPr>
        <p:spPr>
          <a:xfrm>
            <a:off x="3947035" y="1301815"/>
            <a:ext cx="824191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Allow access to Elk over TCP 5601 from your home network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Browse to </a:t>
            </a:r>
            <a:r>
              <a:rPr lang="en-US" sz="2400" dirty="0">
                <a:hlinkClick r:id="rId2"/>
              </a:rPr>
              <a:t>http://Your_IP:5601/app/kibana</a:t>
            </a:r>
            <a:endParaRPr lang="en-US" sz="2400" dirty="0"/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Login to change the default password</a:t>
            </a:r>
          </a:p>
        </p:txBody>
      </p:sp>
      <p:pic>
        <p:nvPicPr>
          <p:cNvPr id="7" name="Graphic 8" descr="Laptop Secure">
            <a:extLst>
              <a:ext uri="{FF2B5EF4-FFF2-40B4-BE49-F238E27FC236}">
                <a16:creationId xmlns:a16="http://schemas.microsoft.com/office/drawing/2014/main" id="{E77E0A9E-EFAF-4604-A6FD-FB429653A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4845" y="278566"/>
            <a:ext cx="3150433" cy="31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Day 1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56869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Day 2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Start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5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Push Logs from Web Servers to ELK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2C4AD-89AC-4B98-80CC-F0DBEDAB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351646"/>
            <a:ext cx="11327549" cy="36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FileBeat Installation and Configuration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5651299" y="649480"/>
            <a:ext cx="653993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SSH into the Web Server through the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Jumpbox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5715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Execute the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FileBeat</a:t>
            </a:r>
            <a:r>
              <a:rPr lang="en-US" sz="2000" dirty="0">
                <a:latin typeface="+mn-lt"/>
                <a:ea typeface="+mn-ea"/>
                <a:cs typeface="+mn-cs"/>
              </a:rPr>
              <a:t> Script</a:t>
            </a:r>
          </a:p>
          <a:p>
            <a:pPr marL="5715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n-lt"/>
                <a:ea typeface="+mn-ea"/>
                <a:cs typeface="+mn-cs"/>
              </a:rPr>
              <a:t>Update the Config File at /</a:t>
            </a:r>
            <a:r>
              <a:rPr lang="en-US" sz="2000" dirty="0" err="1">
                <a:latin typeface="+mn-lt"/>
                <a:ea typeface="+mn-ea"/>
                <a:cs typeface="+mn-cs"/>
              </a:rPr>
              <a:t>etc</a:t>
            </a:r>
            <a:r>
              <a:rPr lang="en-US" sz="2000" dirty="0">
                <a:latin typeface="+mn-lt"/>
                <a:ea typeface="+mn-ea"/>
                <a:cs typeface="+mn-cs"/>
              </a:rPr>
              <a:t>/</a:t>
            </a:r>
            <a:r>
              <a:rPr lang="en-US" sz="2000" dirty="0" err="1">
                <a:latin typeface="+mn-lt"/>
                <a:ea typeface="+mn-ea"/>
                <a:cs typeface="+mn-cs"/>
              </a:rPr>
              <a:t>filebeat</a:t>
            </a:r>
            <a:r>
              <a:rPr lang="en-US" sz="2000" dirty="0">
                <a:latin typeface="+mn-lt"/>
                <a:ea typeface="+mn-ea"/>
                <a:cs typeface="+mn-cs"/>
              </a:rPr>
              <a:t>/</a:t>
            </a:r>
            <a:r>
              <a:rPr lang="en-US" sz="2000" dirty="0" err="1">
                <a:latin typeface="+mn-lt"/>
                <a:ea typeface="+mn-ea"/>
                <a:cs typeface="+mn-cs"/>
              </a:rPr>
              <a:t>filebeat.yml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5715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0" dirty="0">
                <a:effectLst/>
                <a:latin typeface="+mn-lt"/>
              </a:rPr>
              <a:t>Scroll to line #1106 and replace the IP address with the IP address of your ELK machine. </a:t>
            </a:r>
          </a:p>
          <a:p>
            <a:pPr marL="5715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n-lt"/>
              </a:rPr>
              <a:t>Next, </a:t>
            </a:r>
            <a:r>
              <a:rPr lang="en-US" sz="2000" b="0" dirty="0">
                <a:effectLst/>
                <a:latin typeface="+mn-lt"/>
              </a:rPr>
              <a:t>Update the Password.</a:t>
            </a:r>
          </a:p>
          <a:p>
            <a:pPr algn="ctr"/>
            <a:br>
              <a:rPr lang="en-US" sz="2000" b="0" dirty="0">
                <a:effectLst/>
                <a:latin typeface="+mn-lt"/>
              </a:rPr>
            </a:br>
            <a:r>
              <a:rPr lang="en-US" sz="2000" b="0" i="1" dirty="0" err="1">
                <a:effectLst/>
                <a:latin typeface="+mn-lt"/>
              </a:rPr>
              <a:t>output.elasticsearch</a:t>
            </a:r>
            <a:r>
              <a:rPr lang="en-US" sz="2000" b="0" i="1" dirty="0">
                <a:effectLst/>
                <a:latin typeface="+mn-lt"/>
              </a:rPr>
              <a:t>:</a:t>
            </a:r>
          </a:p>
          <a:p>
            <a:pPr algn="ctr"/>
            <a:r>
              <a:rPr lang="en-US" sz="2000" b="0" i="1" dirty="0">
                <a:effectLst/>
                <a:latin typeface="+mn-lt"/>
              </a:rPr>
              <a:t>hosts: ["</a:t>
            </a:r>
            <a:r>
              <a:rPr lang="en-US" sz="2000" b="0" i="1" dirty="0">
                <a:solidFill>
                  <a:srgbClr val="FF0000"/>
                </a:solidFill>
                <a:effectLst/>
                <a:latin typeface="+mn-lt"/>
              </a:rPr>
              <a:t>10.1.0.4</a:t>
            </a:r>
            <a:r>
              <a:rPr lang="en-US" sz="2000" b="0" i="1" dirty="0">
                <a:effectLst/>
                <a:latin typeface="+mn-lt"/>
              </a:rPr>
              <a:t>:9200"] </a:t>
            </a:r>
          </a:p>
          <a:p>
            <a:pPr algn="ctr"/>
            <a:r>
              <a:rPr lang="en-US" sz="2000" b="0" i="1" dirty="0">
                <a:effectLst/>
                <a:latin typeface="+mn-lt"/>
              </a:rPr>
              <a:t>username: "</a:t>
            </a:r>
            <a:r>
              <a:rPr lang="en-US" sz="2000" b="0" i="1" dirty="0">
                <a:solidFill>
                  <a:srgbClr val="FF0000"/>
                </a:solidFill>
                <a:effectLst/>
                <a:latin typeface="+mn-lt"/>
              </a:rPr>
              <a:t>elastic</a:t>
            </a:r>
            <a:r>
              <a:rPr lang="en-US" sz="2000" b="0" i="1" dirty="0">
                <a:effectLst/>
                <a:latin typeface="+mn-lt"/>
              </a:rPr>
              <a:t>"</a:t>
            </a:r>
          </a:p>
          <a:p>
            <a:pPr algn="ctr"/>
            <a:r>
              <a:rPr lang="en-US" sz="2000" b="0" i="1" dirty="0">
                <a:effectLst/>
                <a:latin typeface="+mn-lt"/>
              </a:rPr>
              <a:t>password: "</a:t>
            </a:r>
            <a:r>
              <a:rPr lang="en-US" sz="2000" b="0" i="1" dirty="0" err="1">
                <a:solidFill>
                  <a:srgbClr val="FF0000"/>
                </a:solidFill>
                <a:effectLst/>
                <a:latin typeface="+mn-lt"/>
              </a:rPr>
              <a:t>changeme</a:t>
            </a:r>
            <a:r>
              <a:rPr lang="en-US" sz="2000" b="0" i="1" dirty="0">
                <a:effectLst/>
                <a:latin typeface="+mn-lt"/>
              </a:rPr>
              <a:t>"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r>
              <a:rPr lang="en-US" sz="2000" b="0" dirty="0">
                <a:effectLst/>
                <a:latin typeface="+mn-lt"/>
              </a:rPr>
              <a:t>6. Scroll  to line #1806 and replace the IP address with the IP address of your ELK machine.</a:t>
            </a:r>
          </a:p>
          <a:p>
            <a:endParaRPr lang="en-US" sz="2000" b="0" dirty="0">
              <a:effectLst/>
              <a:latin typeface="+mn-lt"/>
            </a:endParaRPr>
          </a:p>
          <a:p>
            <a:pPr algn="ctr"/>
            <a:r>
              <a:rPr lang="en-US" sz="2000" b="0" i="1" dirty="0" err="1">
                <a:effectLst/>
                <a:latin typeface="+mn-lt"/>
              </a:rPr>
              <a:t>setup.kibana</a:t>
            </a:r>
            <a:r>
              <a:rPr lang="en-US" sz="2000" b="0" i="1" dirty="0">
                <a:effectLst/>
                <a:latin typeface="+mn-lt"/>
              </a:rPr>
              <a:t>:</a:t>
            </a:r>
          </a:p>
          <a:p>
            <a:pPr algn="ctr"/>
            <a:r>
              <a:rPr lang="en-US" sz="2000" b="0" i="1" dirty="0">
                <a:effectLst/>
                <a:latin typeface="+mn-lt"/>
              </a:rPr>
              <a:t>host: "</a:t>
            </a:r>
            <a:r>
              <a:rPr lang="en-US" sz="2000" b="0" i="1" dirty="0">
                <a:solidFill>
                  <a:srgbClr val="FF0000"/>
                </a:solidFill>
                <a:effectLst/>
                <a:latin typeface="+mn-lt"/>
              </a:rPr>
              <a:t>10.1.0.4</a:t>
            </a:r>
            <a:r>
              <a:rPr lang="en-US" sz="2000" b="0" i="1" dirty="0">
                <a:effectLst/>
                <a:latin typeface="+mn-lt"/>
              </a:rPr>
              <a:t>:5601"</a:t>
            </a:r>
          </a:p>
          <a:p>
            <a:pPr marL="571500" indent="-457200">
              <a:spcAft>
                <a:spcPts val="600"/>
              </a:spcAft>
              <a:buFont typeface="+mj-lt"/>
              <a:buAutoNum type="arabicPeriod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E4B20-6F2C-4964-BEA9-A35D2460BC7C}"/>
              </a:ext>
            </a:extLst>
          </p:cNvPr>
          <p:cNvSpPr txBox="1"/>
          <p:nvPr/>
        </p:nvSpPr>
        <p:spPr>
          <a:xfrm>
            <a:off x="5651300" y="6384570"/>
            <a:ext cx="8551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+mn-lt"/>
                <a:ea typeface="+mn-ea"/>
                <a:cs typeface="+mn-cs"/>
              </a:rPr>
              <a:t>https://www.elastic.co/guide/en/beats/filebeat/6.8/filebeat-installation.html</a:t>
            </a:r>
          </a:p>
        </p:txBody>
      </p:sp>
    </p:spTree>
    <p:extLst>
      <p:ext uri="{BB962C8B-B14F-4D97-AF65-F5344CB8AC3E}">
        <p14:creationId xmlns:p14="http://schemas.microsoft.com/office/powerpoint/2010/main" val="80534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031993-5BFA-4AEA-9976-0ECA9D5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 Needed Ports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F8801-3B3D-47F3-979C-13D5993FAA81}"/>
              </a:ext>
            </a:extLst>
          </p:cNvPr>
          <p:cNvSpPr txBox="1"/>
          <p:nvPr/>
        </p:nvSpPr>
        <p:spPr>
          <a:xfrm>
            <a:off x="4581727" y="649480"/>
            <a:ext cx="7009909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Open the needed port from Web Servers to ELK </a:t>
            </a:r>
            <a:r>
              <a:rPr lang="en-US" sz="2200" b="0" i="1" dirty="0">
                <a:effectLst/>
              </a:rPr>
              <a:t>9200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i="1" dirty="0"/>
              <a:t>After, Start the </a:t>
            </a:r>
            <a:r>
              <a:rPr lang="en-US" sz="2200" i="1" dirty="0" err="1"/>
              <a:t>Filebeat</a:t>
            </a:r>
            <a:r>
              <a:rPr lang="en-US" sz="2200" i="1" dirty="0"/>
              <a:t> on the Web Server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200" b="0" i="1" dirty="0">
              <a:effectLst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b="0" i="1" dirty="0" err="1">
                <a:effectLst/>
              </a:rPr>
              <a:t>filebeat</a:t>
            </a:r>
            <a:r>
              <a:rPr lang="en-US" sz="2200" b="0" i="1" dirty="0">
                <a:effectLst/>
              </a:rPr>
              <a:t> modules enable system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b="0" i="1" dirty="0" err="1">
                <a:effectLst/>
              </a:rPr>
              <a:t>filebeat</a:t>
            </a:r>
            <a:r>
              <a:rPr lang="en-US" sz="2200" b="0" i="1" dirty="0">
                <a:effectLst/>
              </a:rPr>
              <a:t> setup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b="0" i="1" dirty="0">
                <a:effectLst/>
              </a:rPr>
              <a:t>service </a:t>
            </a:r>
            <a:r>
              <a:rPr lang="en-US" sz="2200" b="0" i="1" dirty="0" err="1">
                <a:effectLst/>
              </a:rPr>
              <a:t>filebeat</a:t>
            </a:r>
            <a:r>
              <a:rPr lang="en-US" sz="2200" b="0" i="1" dirty="0">
                <a:effectLst/>
              </a:rPr>
              <a:t> start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7" name="Graphic 16" descr="Deer">
            <a:extLst>
              <a:ext uri="{FF2B5EF4-FFF2-40B4-BE49-F238E27FC236}">
                <a16:creationId xmlns:a16="http://schemas.microsoft.com/office/drawing/2014/main" id="{3E55FF4D-0B63-4D55-96B2-CF1AD9E6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1834" y="3252362"/>
            <a:ext cx="3615776" cy="361577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8E0666C-1D43-477B-AA39-031BCD81A7A3}"/>
              </a:ext>
            </a:extLst>
          </p:cNvPr>
          <p:cNvSpPr txBox="1">
            <a:spLocks/>
          </p:cNvSpPr>
          <p:nvPr/>
        </p:nvSpPr>
        <p:spPr>
          <a:xfrm>
            <a:off x="147320" y="1402919"/>
            <a:ext cx="11897360" cy="77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503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Elk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8CE70-DDB4-44F5-B603-BE168E59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86" y="1966293"/>
            <a:ext cx="603682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3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3401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62606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1F782-8597-4ECD-A5C4-16A1DE02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Home Work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0B85-060D-496E-98A8-6D8B9AFF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dirty="0">
                <a:effectLst/>
              </a:rPr>
              <a:t>Create a </a:t>
            </a:r>
            <a:r>
              <a:rPr lang="en-US" sz="2000" b="0" dirty="0" err="1">
                <a:effectLst/>
              </a:rPr>
              <a:t>Github</a:t>
            </a:r>
            <a:r>
              <a:rPr lang="en-US" sz="2000" b="0" dirty="0">
                <a:effectLst/>
              </a:rPr>
              <a:t> Repository - </a:t>
            </a:r>
            <a:r>
              <a:rPr lang="en-US" sz="2000" b="0" dirty="0">
                <a:effectLst/>
                <a:hlinkClick r:id="rId2"/>
              </a:rPr>
              <a:t>https://www.youtube.com/watch?v=XtCcoMd6U_4</a:t>
            </a:r>
            <a:endParaRPr lang="en-US" sz="2000" b="0" dirty="0">
              <a:effectLst/>
            </a:endParaRPr>
          </a:p>
          <a:p>
            <a:r>
              <a:rPr lang="en-US" sz="2000" b="0" dirty="0">
                <a:effectLst/>
              </a:rPr>
              <a:t>Upload your scripts</a:t>
            </a:r>
          </a:p>
          <a:p>
            <a:r>
              <a:rPr lang="en-US" sz="2000" dirty="0"/>
              <a:t>Create a Network Diagram and Upload it</a:t>
            </a:r>
          </a:p>
          <a:p>
            <a:endParaRPr lang="en-US" sz="2000" b="0" dirty="0">
              <a:effectLst/>
            </a:endParaRPr>
          </a:p>
          <a:p>
            <a:pPr marL="0" indent="0" algn="ctr">
              <a:buNone/>
            </a:pPr>
            <a:r>
              <a:rPr lang="en-US" sz="3600" b="1" dirty="0">
                <a:effectLst/>
              </a:rPr>
              <a:t>Submit</a:t>
            </a:r>
          </a:p>
          <a:p>
            <a:r>
              <a:rPr lang="en-US" sz="2000" b="0" dirty="0">
                <a:effectLst/>
              </a:rPr>
              <a:t>Word Document Including</a:t>
            </a:r>
          </a:p>
          <a:p>
            <a:pPr lvl="1"/>
            <a:r>
              <a:rPr lang="en-US" sz="2000" b="0" dirty="0">
                <a:effectLst/>
              </a:rPr>
              <a:t>Explain what you learned (two or more paragraphs)</a:t>
            </a:r>
          </a:p>
          <a:p>
            <a:pPr lvl="1"/>
            <a:r>
              <a:rPr lang="en-US" sz="2000" dirty="0"/>
              <a:t>Link to your </a:t>
            </a:r>
            <a:r>
              <a:rPr lang="en-US" sz="2000" dirty="0" err="1"/>
              <a:t>Github</a:t>
            </a:r>
            <a:r>
              <a:rPr lang="en-US" sz="2000" dirty="0"/>
              <a:t> Repository</a:t>
            </a:r>
            <a:endParaRPr lang="en-US" sz="2000" b="0" dirty="0">
              <a:effectLst/>
            </a:endParaRPr>
          </a:p>
          <a:p>
            <a:pPr lvl="1"/>
            <a:endParaRPr lang="en-US" sz="1600" b="0" dirty="0">
              <a:effectLst/>
            </a:endParaRPr>
          </a:p>
          <a:p>
            <a:pPr lvl="1"/>
            <a:endParaRPr lang="en-US" sz="2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8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Day 1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83761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5938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Original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0CE7-7422-482D-8253-1B8E0964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461" y="640080"/>
            <a:ext cx="7316481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F5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FEB0C-BF10-40EA-A287-80839E0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E4C98-3144-4098-B9AB-04E0FD52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69" y="1356736"/>
            <a:ext cx="6355631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5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6FCD8-1EA9-49BD-BB59-2B786465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 DVWA!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49AE0052-2E33-4885-BA00-8BDD9B05E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9184" y="720555"/>
            <a:ext cx="5578816" cy="55788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1AB93C-3B5F-4F03-8EA7-D14112E49B51}"/>
              </a:ext>
            </a:extLst>
          </p:cNvPr>
          <p:cNvSpPr txBox="1">
            <a:spLocks/>
          </p:cNvSpPr>
          <p:nvPr/>
        </p:nvSpPr>
        <p:spPr>
          <a:xfrm>
            <a:off x="2258291" y="-4732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Before You </a:t>
            </a:r>
            <a:br>
              <a:rPr lang="en-US" dirty="0"/>
            </a:br>
            <a:r>
              <a:rPr lang="en-US" dirty="0"/>
              <a:t>Continue Building</a:t>
            </a:r>
          </a:p>
        </p:txBody>
      </p:sp>
    </p:spTree>
    <p:extLst>
      <p:ext uri="{BB962C8B-B14F-4D97-AF65-F5344CB8AC3E}">
        <p14:creationId xmlns:p14="http://schemas.microsoft.com/office/powerpoint/2010/main" val="303025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98F7CE-F587-49E2-9BD8-1B99A8DE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Browse to your newly built DVWA Solution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Log in using the instructions below and 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 the difficulty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6F7BD-D557-4781-A518-4DED2FDA96F8}"/>
              </a:ext>
            </a:extLst>
          </p:cNvPr>
          <p:cNvSpPr txBox="1"/>
          <p:nvPr/>
        </p:nvSpPr>
        <p:spPr>
          <a:xfrm>
            <a:off x="4683327" y="5117928"/>
            <a:ext cx="6421553" cy="1501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hlinkClick r:id="rId2"/>
              </a:rPr>
              <a:t>https://hub.docker.com/r/vulnerables/web-dvwa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6C7E6F-0AFC-40DB-B748-8C8A1E3E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68" y="1245496"/>
            <a:ext cx="3615776" cy="39624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C708F6-A557-4D64-990F-E129D714D743}"/>
              </a:ext>
            </a:extLst>
          </p:cNvPr>
          <p:cNvSpPr txBox="1">
            <a:spLocks/>
          </p:cNvSpPr>
          <p:nvPr/>
        </p:nvSpPr>
        <p:spPr>
          <a:xfrm>
            <a:off x="209464" y="238465"/>
            <a:ext cx="11897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DVWA Check</a:t>
            </a:r>
          </a:p>
        </p:txBody>
      </p:sp>
    </p:spTree>
    <p:extLst>
      <p:ext uri="{BB962C8B-B14F-4D97-AF65-F5344CB8AC3E}">
        <p14:creationId xmlns:p14="http://schemas.microsoft.com/office/powerpoint/2010/main" val="308335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4F3F63-E364-4CAA-8C67-C6BBED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60" y="857251"/>
            <a:ext cx="5798020" cy="51168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Create </a:t>
            </a:r>
            <a:r>
              <a:rPr lang="en-US" sz="32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Resource Group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Create </a:t>
            </a:r>
            <a:r>
              <a:rPr lang="en-US" sz="32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Subnet 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32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Existing Virtual Network</a:t>
            </a:r>
            <a:br>
              <a:rPr lang="en-US" sz="32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Create </a:t>
            </a:r>
            <a:r>
              <a:rPr lang="en-US" sz="32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NSG w/ Deny(s)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32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Associate NSG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to Subnet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2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12" descr="Network Diagram">
            <a:extLst>
              <a:ext uri="{FF2B5EF4-FFF2-40B4-BE49-F238E27FC236}">
                <a16:creationId xmlns:a16="http://schemas.microsoft.com/office/drawing/2014/main" id="{CAA5F9E1-B03E-4542-AA8F-1CD920EAB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4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C5DB3A-73EF-46E0-8326-DE52739D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 a New Virtual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9E3E3-9309-46A2-B378-E02F43E67E86}"/>
              </a:ext>
            </a:extLst>
          </p:cNvPr>
          <p:cNvSpPr txBox="1"/>
          <p:nvPr/>
        </p:nvSpPr>
        <p:spPr>
          <a:xfrm>
            <a:off x="3900973" y="903480"/>
            <a:ext cx="8128309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Create a new VM</a:t>
            </a:r>
          </a:p>
          <a:p>
            <a:pPr marL="1314450" lvl="1" indent="-7429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4000" dirty="0"/>
              <a:t>Within the new Resource Group</a:t>
            </a:r>
          </a:p>
          <a:p>
            <a:pPr marL="1314450" lvl="1" indent="-7429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4000" dirty="0"/>
              <a:t>Name it Elk</a:t>
            </a:r>
          </a:p>
          <a:p>
            <a:pPr marL="1314450" lvl="1" indent="-7429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4000" dirty="0"/>
              <a:t>Ubuntu</a:t>
            </a:r>
          </a:p>
          <a:p>
            <a:pPr marL="1314450" lvl="1" indent="-7429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4000" dirty="0"/>
              <a:t>B Size –  2 CPU and 4 GB mem</a:t>
            </a:r>
          </a:p>
          <a:p>
            <a:pPr marL="1314450" lvl="1" indent="-7429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4000" dirty="0"/>
              <a:t>With public IP</a:t>
            </a:r>
            <a:endParaRPr lang="en-US" sz="4000" b="1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742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D1E2AA-9688-41D0-800E-CA4A10EE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Connect and Configure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0A2CA-2898-4870-AB3A-71D5F1853FF5}"/>
              </a:ext>
            </a:extLst>
          </p:cNvPr>
          <p:cNvSpPr txBox="1"/>
          <p:nvPr/>
        </p:nvSpPr>
        <p:spPr>
          <a:xfrm>
            <a:off x="4037826" y="-172742"/>
            <a:ext cx="7962448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Allow SSH access from the </a:t>
            </a:r>
            <a:r>
              <a:rPr lang="en-US" sz="2400" dirty="0" err="1"/>
              <a:t>Jumpbox</a:t>
            </a:r>
            <a:r>
              <a:rPr lang="en-US" sz="2400" dirty="0"/>
              <a:t> to the new Elk Server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Connect to the Elk server from the </a:t>
            </a:r>
            <a:r>
              <a:rPr lang="en-US" sz="2400" dirty="0" err="1"/>
              <a:t>jumpbox</a:t>
            </a:r>
            <a:r>
              <a:rPr lang="en-US" sz="2400" dirty="0"/>
              <a:t> over SSH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Run the Elk Bash Script</a:t>
            </a:r>
          </a:p>
        </p:txBody>
      </p:sp>
      <p:pic>
        <p:nvPicPr>
          <p:cNvPr id="10" name="Graphic 9" descr="Deer">
            <a:extLst>
              <a:ext uri="{FF2B5EF4-FFF2-40B4-BE49-F238E27FC236}">
                <a16:creationId xmlns:a16="http://schemas.microsoft.com/office/drawing/2014/main" id="{51823436-22CB-45D6-BB17-7EF492CDB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7515" y="3232086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6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428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ELK Project</vt:lpstr>
      <vt:lpstr>Day 1 Start</vt:lpstr>
      <vt:lpstr>Original Project</vt:lpstr>
      <vt:lpstr>New Project</vt:lpstr>
      <vt:lpstr>Check DVWA!</vt:lpstr>
      <vt:lpstr>1. Browse to your newly built DVWA Solution  2. Log in using the instructions below and  set the difficulty level</vt:lpstr>
      <vt:lpstr>1. Create New Resource Group  2. Create New Subnet in Existing Virtual Network  3. Create New NSG w/ Deny(s)  4. Associate NSG to Subnet  </vt:lpstr>
      <vt:lpstr>Build a New Virtual Machine</vt:lpstr>
      <vt:lpstr>Connect and Configure</vt:lpstr>
      <vt:lpstr>Connect and Logon</vt:lpstr>
      <vt:lpstr>Day 1 Complete</vt:lpstr>
      <vt:lpstr>Day 2 Start</vt:lpstr>
      <vt:lpstr>Push Logs from Web Servers to ELK</vt:lpstr>
      <vt:lpstr>FileBeat Installation and Configuration</vt:lpstr>
      <vt:lpstr>Open Needed Ports</vt:lpstr>
      <vt:lpstr>Final Elk Project</vt:lpstr>
      <vt:lpstr>Day 2 End</vt:lpstr>
      <vt:lpstr>Day 3 Start</vt:lpstr>
      <vt:lpstr>Home Work </vt:lpstr>
      <vt:lpstr>Day 3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Project</dc:title>
  <dc:creator>Jon Bowker</dc:creator>
  <cp:lastModifiedBy>Jon Bowker</cp:lastModifiedBy>
  <cp:revision>55</cp:revision>
  <dcterms:created xsi:type="dcterms:W3CDTF">2020-10-10T01:14:42Z</dcterms:created>
  <dcterms:modified xsi:type="dcterms:W3CDTF">2021-04-13T00:43:26Z</dcterms:modified>
</cp:coreProperties>
</file>