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9"/>
    <p:restoredTop sz="63558"/>
  </p:normalViewPr>
  <p:slideViewPr>
    <p:cSldViewPr snapToGrid="0">
      <p:cViewPr varScale="1">
        <p:scale>
          <a:sx n="102" d="100"/>
          <a:sy n="102" d="100"/>
        </p:scale>
        <p:origin x="216" y="7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665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-1380888" y="-725215"/>
            <a:ext cx="5874927" cy="5874927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216990" y="1053318"/>
            <a:ext cx="5874927" cy="5874927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FC68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216990" y="1053318"/>
            <a:ext cx="3276600" cy="408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0" y="5532754"/>
            <a:ext cx="12192000" cy="134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53"/>
              </a:spcBef>
              <a:spcAft>
                <a:spcPts val="0"/>
              </a:spcAft>
              <a:buClr>
                <a:srgbClr val="FF0000"/>
              </a:buClr>
              <a:buSzPts val="4267"/>
              <a:buFont typeface="Arial"/>
              <a:buNone/>
              <a:defRPr sz="4267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48959" y="145901"/>
            <a:ext cx="601912" cy="22994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1277095" y="1193883"/>
            <a:ext cx="9434083" cy="2713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67"/>
              <a:buFont typeface="Arial"/>
              <a:buNone/>
              <a:defRPr sz="5867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2"/>
          </p:nvPr>
        </p:nvSpPr>
        <p:spPr>
          <a:xfrm>
            <a:off x="6450447" y="4344682"/>
            <a:ext cx="3800475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3"/>
          </p:nvPr>
        </p:nvSpPr>
        <p:spPr>
          <a:xfrm>
            <a:off x="6450446" y="4846579"/>
            <a:ext cx="3800475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verview">
  <p:cSld name="Overview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4336704" y="1741012"/>
            <a:ext cx="7525333" cy="62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2"/>
          </p:nvPr>
        </p:nvSpPr>
        <p:spPr>
          <a:xfrm>
            <a:off x="4328701" y="2560825"/>
            <a:ext cx="7533337" cy="2949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7954" algn="l" rtl="0"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667"/>
              <a:buFont typeface="Noto Sans Symbols"/>
              <a:buChar char="▪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E4610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4045" algn="l" rtl="0">
              <a:spcBef>
                <a:spcPts val="427"/>
              </a:spcBef>
              <a:spcAft>
                <a:spcPts val="0"/>
              </a:spcAft>
              <a:buClr>
                <a:srgbClr val="E46102"/>
              </a:buClr>
              <a:buSzPts val="2133"/>
              <a:buFont typeface="Noto Sans Symbols"/>
              <a:buChar char="▪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7154" algn="l" rtl="0">
              <a:spcBef>
                <a:spcPts val="373"/>
              </a:spcBef>
              <a:spcAft>
                <a:spcPts val="0"/>
              </a:spcAft>
              <a:buClr>
                <a:srgbClr val="D95E00"/>
              </a:buClr>
              <a:buSzPts val="1867"/>
              <a:buFont typeface="NTR"/>
              <a:buChar char="&gt;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D95E00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93"/>
              </a:spcBef>
              <a:spcAft>
                <a:spcPts val="0"/>
              </a:spcAft>
              <a:buClr>
                <a:srgbClr val="D95E00"/>
              </a:buClr>
              <a:buSzPts val="1467"/>
              <a:buFont typeface="NTR"/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67"/>
              </a:spcBef>
              <a:spcAft>
                <a:spcPts val="0"/>
              </a:spcAft>
              <a:buClr>
                <a:srgbClr val="D95E00"/>
              </a:buClr>
              <a:buSzPts val="1333"/>
              <a:buFont typeface="Noto Sans Symbols"/>
              <a:buNone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3"/>
          </p:nvPr>
        </p:nvSpPr>
        <p:spPr>
          <a:xfrm>
            <a:off x="0" y="5511800"/>
            <a:ext cx="12192000" cy="1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53"/>
              </a:spcBef>
              <a:spcAft>
                <a:spcPts val="0"/>
              </a:spcAft>
              <a:buClr>
                <a:srgbClr val="FF0000"/>
              </a:buClr>
              <a:buSzPts val="4267"/>
              <a:buFont typeface="Arial"/>
              <a:buNone/>
              <a:defRPr sz="4267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272085" y="512494"/>
            <a:ext cx="267474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" name="Google Shape;28;p3"/>
          <p:cNvCxnSpPr/>
          <p:nvPr/>
        </p:nvCxnSpPr>
        <p:spPr>
          <a:xfrm>
            <a:off x="3376635" y="512494"/>
            <a:ext cx="8485403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272085" y="984154"/>
            <a:ext cx="3607765" cy="4525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67"/>
              <a:buFont typeface="Arial"/>
              <a:buNone/>
              <a:defRPr sz="4267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4"/>
          <p:cNvCxnSpPr/>
          <p:nvPr/>
        </p:nvCxnSpPr>
        <p:spPr>
          <a:xfrm>
            <a:off x="272085" y="513092"/>
            <a:ext cx="2674747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Google Shape;32;p4"/>
          <p:cNvCxnSpPr/>
          <p:nvPr/>
        </p:nvCxnSpPr>
        <p:spPr>
          <a:xfrm>
            <a:off x="3376635" y="513092"/>
            <a:ext cx="8485403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53"/>
              </a:spcBef>
              <a:spcAft>
                <a:spcPts val="0"/>
              </a:spcAft>
              <a:buClr>
                <a:srgbClr val="FF0000"/>
              </a:buClr>
              <a:buSzPts val="4267"/>
              <a:buFont typeface="Arial"/>
              <a:buNone/>
              <a:defRPr sz="4267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2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▪"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7954" algn="l" rtl="0">
              <a:spcBef>
                <a:spcPts val="533"/>
              </a:spcBef>
              <a:spcAft>
                <a:spcPts val="0"/>
              </a:spcAft>
              <a:buClr>
                <a:srgbClr val="E46102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E4610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4045" algn="l" rtl="0">
              <a:spcBef>
                <a:spcPts val="427"/>
              </a:spcBef>
              <a:spcAft>
                <a:spcPts val="0"/>
              </a:spcAft>
              <a:buClr>
                <a:srgbClr val="D95E00"/>
              </a:buClr>
              <a:buSzPts val="2133"/>
              <a:buFont typeface="NTR"/>
              <a:buChar char="&gt;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7154" algn="l" rtl="0">
              <a:spcBef>
                <a:spcPts val="373"/>
              </a:spcBef>
              <a:spcAft>
                <a:spcPts val="0"/>
              </a:spcAft>
              <a:buClr>
                <a:srgbClr val="D95E00"/>
              </a:buClr>
              <a:buSzPts val="1867"/>
              <a:buFont typeface="Noto Sans Symbols"/>
              <a:buChar char="▪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D95E00"/>
              </a:buClr>
              <a:buSzPts val="1600"/>
              <a:buFont typeface="NTR"/>
              <a:buChar char="&gt;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3245" algn="l" rtl="0">
              <a:spcBef>
                <a:spcPts val="267"/>
              </a:spcBef>
              <a:spcAft>
                <a:spcPts val="0"/>
              </a:spcAft>
              <a:buClr>
                <a:srgbClr val="D95E00"/>
              </a:buClr>
              <a:buSzPts val="1333"/>
              <a:buFont typeface="Noto Sans Symbols"/>
              <a:buChar char="▪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spcBef>
                <a:spcPts val="240"/>
              </a:spcBef>
              <a:spcAft>
                <a:spcPts val="0"/>
              </a:spcAft>
              <a:buClr>
                <a:srgbClr val="D95E00"/>
              </a:buClr>
              <a:buSzPts val="1200"/>
              <a:buFont typeface="NTR"/>
              <a:buChar char="&gt;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272085" y="958452"/>
            <a:ext cx="10355658" cy="696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33"/>
              <a:buFont typeface="Arial"/>
              <a:buNone/>
              <a:defRPr sz="3733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5"/>
          <p:cNvCxnSpPr/>
          <p:nvPr/>
        </p:nvCxnSpPr>
        <p:spPr>
          <a:xfrm>
            <a:off x="272085" y="513092"/>
            <a:ext cx="2674747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38;p5"/>
          <p:cNvCxnSpPr/>
          <p:nvPr/>
        </p:nvCxnSpPr>
        <p:spPr>
          <a:xfrm>
            <a:off x="3376635" y="513092"/>
            <a:ext cx="8485403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53"/>
              </a:spcBef>
              <a:spcAft>
                <a:spcPts val="0"/>
              </a:spcAft>
              <a:buClr>
                <a:srgbClr val="FF0000"/>
              </a:buClr>
              <a:buSzPts val="4267"/>
              <a:buFont typeface="Arial"/>
              <a:buNone/>
              <a:defRPr sz="4267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264584" y="1873340"/>
            <a:ext cx="3471333" cy="363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3"/>
          </p:nvPr>
        </p:nvSpPr>
        <p:spPr>
          <a:xfrm>
            <a:off x="4000501" y="863692"/>
            <a:ext cx="7861300" cy="4639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4267"/>
              <a:buFont typeface="Arial"/>
              <a:buNone/>
              <a:defRPr sz="4267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264584" y="862676"/>
            <a:ext cx="3471333" cy="803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67"/>
              <a:buFont typeface="Arial"/>
              <a:buNone/>
              <a:defRPr sz="4267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or End Slide">
  <p:cSld name="Section Header or End Slid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461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6"/>
          <p:cNvCxnSpPr/>
          <p:nvPr/>
        </p:nvCxnSpPr>
        <p:spPr>
          <a:xfrm>
            <a:off x="272085" y="513091"/>
            <a:ext cx="2674747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46;p6"/>
          <p:cNvCxnSpPr/>
          <p:nvPr/>
        </p:nvCxnSpPr>
        <p:spPr>
          <a:xfrm>
            <a:off x="3376635" y="513091"/>
            <a:ext cx="8485403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53"/>
              </a:spcBef>
              <a:spcAft>
                <a:spcPts val="0"/>
              </a:spcAft>
              <a:buClr>
                <a:srgbClr val="FF0000"/>
              </a:buClr>
              <a:buSzPts val="4267"/>
              <a:buFont typeface="Arial"/>
              <a:buNone/>
              <a:defRPr sz="4267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8433" y="198708"/>
            <a:ext cx="556192" cy="21859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272085" y="4256023"/>
            <a:ext cx="11589952" cy="125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-Page Content">
  <p:cSld name="Full-Page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7"/>
          <p:cNvCxnSpPr/>
          <p:nvPr/>
        </p:nvCxnSpPr>
        <p:spPr>
          <a:xfrm>
            <a:off x="272085" y="513092"/>
            <a:ext cx="2674747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" name="Google Shape;52;p7"/>
          <p:cNvCxnSpPr/>
          <p:nvPr/>
        </p:nvCxnSpPr>
        <p:spPr>
          <a:xfrm>
            <a:off x="3376635" y="513092"/>
            <a:ext cx="8485403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53"/>
              </a:spcBef>
              <a:spcAft>
                <a:spcPts val="0"/>
              </a:spcAft>
              <a:buClr>
                <a:srgbClr val="FF0000"/>
              </a:buClr>
              <a:buSzPts val="4267"/>
              <a:buFont typeface="Arial"/>
              <a:buNone/>
              <a:defRPr sz="4267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2"/>
          </p:nvPr>
        </p:nvSpPr>
        <p:spPr>
          <a:xfrm>
            <a:off x="272085" y="863428"/>
            <a:ext cx="11589952" cy="4639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4267"/>
              <a:buFont typeface="Arial"/>
              <a:buNone/>
              <a:defRPr sz="4267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8"/>
          <p:cNvCxnSpPr/>
          <p:nvPr/>
        </p:nvCxnSpPr>
        <p:spPr>
          <a:xfrm>
            <a:off x="272085" y="513092"/>
            <a:ext cx="2674747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8"/>
          <p:cNvCxnSpPr/>
          <p:nvPr/>
        </p:nvCxnSpPr>
        <p:spPr>
          <a:xfrm>
            <a:off x="3376635" y="513092"/>
            <a:ext cx="8485403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8"/>
          <p:cNvSpPr txBox="1">
            <a:spLocks noGrp="1"/>
          </p:cNvSpPr>
          <p:nvPr>
            <p:ph type="body" idx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53"/>
              </a:spcBef>
              <a:spcAft>
                <a:spcPts val="0"/>
              </a:spcAft>
              <a:buClr>
                <a:srgbClr val="FF0000"/>
              </a:buClr>
              <a:buSzPts val="4267"/>
              <a:buFont typeface="Arial"/>
              <a:buNone/>
              <a:defRPr sz="4267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2"/>
          </p:nvPr>
        </p:nvSpPr>
        <p:spPr>
          <a:xfrm>
            <a:off x="6256867" y="863692"/>
            <a:ext cx="5604933" cy="4639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4267"/>
              <a:buFont typeface="Arial"/>
              <a:buNone/>
              <a:defRPr sz="4267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3"/>
          </p:nvPr>
        </p:nvSpPr>
        <p:spPr>
          <a:xfrm>
            <a:off x="272085" y="863428"/>
            <a:ext cx="5612248" cy="4639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853"/>
              </a:spcBef>
              <a:spcAft>
                <a:spcPts val="0"/>
              </a:spcAft>
              <a:buClr>
                <a:schemeClr val="dk1"/>
              </a:buClr>
              <a:buSzPts val="4267"/>
              <a:buFont typeface="Arial"/>
              <a:buNone/>
              <a:defRPr sz="4267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">
  <p:cSld name="Transi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9"/>
          <p:cNvCxnSpPr/>
          <p:nvPr/>
        </p:nvCxnSpPr>
        <p:spPr>
          <a:xfrm>
            <a:off x="272085" y="513091"/>
            <a:ext cx="267474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9"/>
          <p:cNvCxnSpPr/>
          <p:nvPr/>
        </p:nvCxnSpPr>
        <p:spPr>
          <a:xfrm>
            <a:off x="3376635" y="513091"/>
            <a:ext cx="8485403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53"/>
              </a:spcBef>
              <a:spcAft>
                <a:spcPts val="0"/>
              </a:spcAft>
              <a:buClr>
                <a:srgbClr val="FF0000"/>
              </a:buClr>
              <a:buSzPts val="4267"/>
              <a:buFont typeface="Arial"/>
              <a:buNone/>
              <a:defRPr sz="4267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65645" algn="l" rtl="0"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–"/>
              <a:defRPr sz="37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–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»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5" name="Google Shape;65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8433" y="198708"/>
            <a:ext cx="556192" cy="21859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272085" y="3987798"/>
            <a:ext cx="11589952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30"/>
              <a:buFont typeface="Arial"/>
              <a:buNone/>
              <a:defRPr sz="533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11476827" y="257543"/>
            <a:ext cx="1241077" cy="24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|  </a:t>
            </a:r>
            <a:fld id="{00000000-1234-1234-1234-123412341234}" type="slidenum">
              <a:rPr lang="en-US" sz="1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8433" y="198708"/>
            <a:ext cx="556192" cy="218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156879" y="257543"/>
            <a:ext cx="2369714" cy="21064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1277095" y="1193883"/>
            <a:ext cx="9434083" cy="2713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Arial"/>
              <a:buNone/>
            </a:pPr>
            <a:r>
              <a:rPr lang="en-US"/>
              <a:t>Democracy, Trust, and Transparency</a:t>
            </a:r>
            <a:br>
              <a:rPr lang="en-US"/>
            </a:br>
            <a:r>
              <a:rPr lang="en-US" sz="2000"/>
              <a:t>A Cross-National Data Visualization Study</a:t>
            </a:r>
            <a:br>
              <a:rPr lang="en-US" sz="1100"/>
            </a:br>
            <a:br>
              <a:rPr lang="en-US" sz="3000"/>
            </a:br>
            <a:br>
              <a:rPr lang="en-US" sz="3000"/>
            </a:br>
            <a:endParaRPr sz="3000"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3"/>
          </p:nvPr>
        </p:nvSpPr>
        <p:spPr>
          <a:xfrm>
            <a:off x="7352174" y="6331134"/>
            <a:ext cx="4839826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/>
              <a:t>Group 8 – Bhaskar Akkena, Ritvik Pandillapally, Karthik Pachabatla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body" idx="2"/>
          </p:nvPr>
        </p:nvSpPr>
        <p:spPr>
          <a:xfrm>
            <a:off x="4001845" y="984155"/>
            <a:ext cx="7860193" cy="452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04792" lvl="0" indent="-296326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Democracy is a strong predictor of press freedom</a:t>
            </a:r>
            <a:endParaRPr/>
          </a:p>
          <a:p>
            <a:pPr marL="8466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04792" lvl="0" indent="-296326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High inequality → low government trust</a:t>
            </a:r>
            <a:endParaRPr/>
          </a:p>
          <a:p>
            <a:pPr marL="8466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04792" lvl="0" indent="-296326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Development improves both service quality and institutional trust</a:t>
            </a:r>
            <a:endParaRPr/>
          </a:p>
          <a:p>
            <a:pPr marL="8466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04792" lvl="0" indent="-296326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Trust in media, science, and government often cluster together</a:t>
            </a:r>
            <a:endParaRPr/>
          </a:p>
          <a:p>
            <a:pPr marL="8466" lvl="0" indent="0" algn="l" rtl="0">
              <a:spcBef>
                <a:spcPts val="720"/>
              </a:spcBef>
              <a:spcAft>
                <a:spcPts val="0"/>
              </a:spcAft>
              <a:buSzPts val="3600"/>
              <a:buNone/>
            </a:pPr>
            <a:endParaRPr sz="3600"/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272085" y="984154"/>
            <a:ext cx="3729760" cy="4525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lang="en-US"/>
              <a:t>Key Results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body" idx="2"/>
          </p:nvPr>
        </p:nvSpPr>
        <p:spPr>
          <a:xfrm>
            <a:off x="4001845" y="984155"/>
            <a:ext cx="7860193" cy="452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04792" lvl="0" indent="-296326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Some democracies suppress media (e.g., Hungary)</a:t>
            </a:r>
            <a:endParaRPr/>
          </a:p>
          <a:p>
            <a:pPr marL="8466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04792" lvl="0" indent="-296326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High democracy doesn’t guarantee high trust (e.g., U.S.)</a:t>
            </a:r>
            <a:endParaRPr/>
          </a:p>
          <a:p>
            <a:pPr marL="8466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04792" lvl="0" indent="-296326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Quantitative data can’t capture lived realities or media narratives</a:t>
            </a:r>
            <a:endParaRPr/>
          </a:p>
          <a:p>
            <a:pPr marL="304792" lvl="0" indent="-143926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/>
          </a:p>
          <a:p>
            <a:pPr marL="304792" lvl="0" indent="-296326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Suggest: longitudinal or regional follow-ups for deeper insight</a:t>
            </a:r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272085" y="984154"/>
            <a:ext cx="3729760" cy="4525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lang="en-US"/>
              <a:t>Observations and Limitations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body" idx="2"/>
          </p:nvPr>
        </p:nvSpPr>
        <p:spPr>
          <a:xfrm>
            <a:off x="4001845" y="984155"/>
            <a:ext cx="7860193" cy="452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04792" lvl="0" indent="-296326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Democracy aligns with transparency, trust, and service quality</a:t>
            </a:r>
            <a:endParaRPr/>
          </a:p>
          <a:p>
            <a:pPr marL="8466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04792" lvl="0" indent="-296326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Visualizations bring abstract governance metrics to life</a:t>
            </a:r>
            <a:endParaRPr/>
          </a:p>
          <a:p>
            <a:pPr marL="8466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04792" lvl="0" indent="-296326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Python offered statistical power; Tableau brought clarity</a:t>
            </a:r>
            <a:endParaRPr/>
          </a:p>
          <a:p>
            <a:pPr marL="8466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04792" lvl="0" indent="-296326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Future work: interactive dashboards, regional studies</a:t>
            </a:r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272085" y="984154"/>
            <a:ext cx="3729760" cy="4525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lang="en-US"/>
              <a:t>Conclusion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body" idx="2"/>
          </p:nvPr>
        </p:nvSpPr>
        <p:spPr>
          <a:xfrm>
            <a:off x="4001845" y="984155"/>
            <a:ext cx="7860193" cy="452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04792" lvl="0" indent="-296326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Transparency International (2024)</a:t>
            </a:r>
            <a:endParaRPr/>
          </a:p>
          <a:p>
            <a:pPr marL="8466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04792" lvl="0" indent="-296326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Reporters Without Borders (2023)</a:t>
            </a:r>
            <a:endParaRPr/>
          </a:p>
          <a:p>
            <a:pPr marL="8466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04792" lvl="0" indent="-296326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Edelman Trust Barometer (2024)</a:t>
            </a:r>
            <a:endParaRPr/>
          </a:p>
          <a:p>
            <a:pPr marL="8466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04792" lvl="0" indent="-296326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Norris (2008) – Driving Democracy</a:t>
            </a:r>
            <a:endParaRPr/>
          </a:p>
          <a:p>
            <a:pPr marL="8466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04792" lvl="0" indent="-296326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World Bank WGI (2023)</a:t>
            </a: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272085" y="984154"/>
            <a:ext cx="3729760" cy="4525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lang="en-US"/>
              <a:t>References</a:t>
            </a: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body" idx="1"/>
          </p:nvPr>
        </p:nvSpPr>
        <p:spPr>
          <a:xfrm>
            <a:off x="0" y="5511801"/>
            <a:ext cx="12192000" cy="1401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267"/>
              <a:buNone/>
            </a:pPr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301024" y="2389123"/>
            <a:ext cx="11589952" cy="125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body" idx="2"/>
          </p:nvPr>
        </p:nvSpPr>
        <p:spPr>
          <a:xfrm>
            <a:off x="4001845" y="984155"/>
            <a:ext cx="7860193" cy="452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466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Global dataset with 128 countries and 12 key variables , focused on governance, development, inequality, and trust</a:t>
            </a:r>
            <a:endParaRPr/>
          </a:p>
          <a:p>
            <a:pPr marL="8466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8466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Tools used: Python (Seaborn) for deep analysis, Tableau for clean visual summaries</a:t>
            </a:r>
            <a:endParaRPr/>
          </a:p>
          <a:p>
            <a:pPr marL="8466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8466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Goals: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/>
              <a:t>Explore interrelations between democracy and press freedom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/>
              <a:t>Examine how inequality impacts public trust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/>
              <a:t>Investigate how development affects governance perception</a:t>
            </a:r>
            <a:endParaRPr/>
          </a:p>
          <a:p>
            <a:pPr marL="742950" lvl="1" indent="-184150" algn="l" rtl="0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endParaRPr sz="1600"/>
          </a:p>
          <a:p>
            <a:pPr marL="8466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Key findings at a glance: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/>
              <a:t>More democracy correlates with more press freedom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/>
              <a:t>Less inequality links to higher trust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/>
              <a:t>Better development aligns with strong institutions</a:t>
            </a:r>
            <a:endParaRPr/>
          </a:p>
          <a:p>
            <a:pPr marL="304792" lvl="0" indent="-194726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/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272085" y="984154"/>
            <a:ext cx="3607765" cy="4525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lang="en-US"/>
              <a:t>Project Overview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>
            <a:spLocks noGrp="1"/>
          </p:cNvSpPr>
          <p:nvPr>
            <p:ph type="body" idx="2"/>
          </p:nvPr>
        </p:nvSpPr>
        <p:spPr>
          <a:xfrm>
            <a:off x="272085" y="1744225"/>
            <a:ext cx="11589952" cy="376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04792" lvl="0" indent="-304792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▪"/>
            </a:pPr>
            <a:r>
              <a:rPr lang="en-US"/>
              <a:t>What is the relationship between democracy and press freedom?</a:t>
            </a:r>
            <a:endParaRPr/>
          </a:p>
          <a:p>
            <a:pPr marL="304792" lvl="0" indent="-304792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▪"/>
            </a:pPr>
            <a:r>
              <a:rPr lang="en-US"/>
              <a:t>How does economic inequality represented by the Gini Index influence public trust in institutions like government and media?</a:t>
            </a:r>
            <a:endParaRPr/>
          </a:p>
          <a:p>
            <a:pPr marL="304792" lvl="0" indent="-304792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▪"/>
            </a:pPr>
            <a:r>
              <a:rPr lang="en-US"/>
              <a:t>Are human development, healthcare, and institutional trust interconnected</a:t>
            </a:r>
            <a:r>
              <a:rPr lang="en-US" b="0"/>
              <a:t>?</a:t>
            </a:r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272085" y="958452"/>
            <a:ext cx="10355658" cy="696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Arial"/>
              <a:buNone/>
            </a:pPr>
            <a:r>
              <a:rPr lang="en-US" b="1"/>
              <a:t>Research Questions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body" idx="2"/>
          </p:nvPr>
        </p:nvSpPr>
        <p:spPr>
          <a:xfrm>
            <a:off x="4001845" y="984155"/>
            <a:ext cx="7860193" cy="452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466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Source: Country Information dataset (CSV format)</a:t>
            </a:r>
            <a:endParaRPr/>
          </a:p>
          <a:p>
            <a:pPr marL="8466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8466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Covers variables such as: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/>
              <a:t>Gini Index (economic inequality)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/>
              <a:t>HDI (Human Development Index)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/>
              <a:t>Press Freedom, Populism, Corruption Perceptions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/>
              <a:t>Trust in news media, government, and science</a:t>
            </a:r>
            <a:endParaRPr/>
          </a:p>
          <a:p>
            <a:pPr marL="457200" lvl="1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8466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128 countries represented with global geographic and political diversity</a:t>
            </a:r>
            <a:endParaRPr/>
          </a:p>
          <a:p>
            <a:pPr marL="8466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Use cases: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/>
              <a:t>Academic analysis of democratic trends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/>
              <a:t>Policy research on trust and governance</a:t>
            </a:r>
            <a:endParaRPr/>
          </a:p>
          <a:p>
            <a:pPr marL="304792" lvl="0" indent="-194726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272085" y="984154"/>
            <a:ext cx="3607765" cy="4525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lang="en-US"/>
              <a:t>About the Dataset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body" idx="2"/>
          </p:nvPr>
        </p:nvSpPr>
        <p:spPr>
          <a:xfrm>
            <a:off x="4001845" y="984155"/>
            <a:ext cx="7860193" cy="452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466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 b="1"/>
              <a:t>Python (Seaborn/Matplotlib):</a:t>
            </a:r>
            <a:endParaRPr sz="1600"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/>
              <a:t>Ideal for detailed, reproducible statistical plots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/>
              <a:t>Supported correlation heatmaps, histograms, and scatter analyses</a:t>
            </a:r>
            <a:endParaRPr/>
          </a:p>
          <a:p>
            <a:pPr marL="742950" lvl="1" indent="-184150" algn="l" rtl="0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endParaRPr sz="1600"/>
          </a:p>
          <a:p>
            <a:pPr marL="8466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1"/>
              <a:t>Tableau:</a:t>
            </a:r>
            <a:endParaRPr sz="1600"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/>
              <a:t>Created visually polished bar charts and dashboards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/>
              <a:t>Ideal for aggregated summaries and presentations</a:t>
            </a:r>
            <a:endParaRPr/>
          </a:p>
          <a:p>
            <a:pPr marL="742950" lvl="1" indent="-184150" algn="l" rtl="0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endParaRPr sz="1600"/>
          </a:p>
          <a:p>
            <a:pPr marL="8466" lvl="0" indent="0" algn="l" rtl="0"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en-US" sz="1600" b="1"/>
              <a:t>Combined Power:</a:t>
            </a:r>
            <a:endParaRPr sz="1600"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/>
              <a:t>Python = depth of analysis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/>
              <a:t>Tableau = clarity and storytelling</a:t>
            </a:r>
            <a:endParaRPr/>
          </a:p>
          <a:p>
            <a:pPr marL="304792" lvl="0" indent="-194726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272085" y="984154"/>
            <a:ext cx="3729760" cy="4525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lang="en-US"/>
              <a:t>Why Python and Tableau?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body" idx="2"/>
          </p:nvPr>
        </p:nvSpPr>
        <p:spPr>
          <a:xfrm>
            <a:off x="4001845" y="984155"/>
            <a:ext cx="7860193" cy="452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04792" lvl="0" indent="-296326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Gini Index and Trust in Government: strong negative correlation (r ≈ -0.43)</a:t>
            </a:r>
            <a:endParaRPr/>
          </a:p>
          <a:p>
            <a:pPr marL="304792" lvl="0" indent="-143926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/>
          </a:p>
          <a:p>
            <a:pPr marL="304792" lvl="0" indent="-296326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HDI and Corruption Perceptions: strong positive relationship</a:t>
            </a:r>
            <a:endParaRPr/>
          </a:p>
          <a:p>
            <a:pPr marL="304792" lvl="0" indent="-143926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/>
          </a:p>
          <a:p>
            <a:pPr marL="304792" lvl="0" indent="-296326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Trust in media and science: closely aligned</a:t>
            </a:r>
            <a:endParaRPr/>
          </a:p>
          <a:p>
            <a:pPr marL="304792" lvl="0" indent="-143926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2400"/>
          </a:p>
          <a:p>
            <a:pPr marL="304792" lvl="0" indent="-296326" algn="l" rtl="0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Some outliers challenge general trends (e.g., U.S., Turkey)</a:t>
            </a:r>
            <a:endParaRPr/>
          </a:p>
          <a:p>
            <a:pPr marL="304792" lvl="0" indent="-67726" algn="l" rtl="0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Noto Sans Symbols"/>
              <a:buNone/>
            </a:pPr>
            <a:endParaRPr sz="3600"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272085" y="984154"/>
            <a:ext cx="3729760" cy="4525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rial"/>
              <a:buNone/>
            </a:pPr>
            <a:r>
              <a:rPr lang="en-US"/>
              <a:t>Initial Observations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body" idx="2"/>
          </p:nvPr>
        </p:nvSpPr>
        <p:spPr>
          <a:xfrm>
            <a:off x="264584" y="1873340"/>
            <a:ext cx="4396316" cy="363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 sz="1600"/>
              <a:t>Higher democracy scores (3–4) link to higher average press freedom</a:t>
            </a:r>
            <a:endParaRPr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/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 sz="1600"/>
              <a:t>Low-democracy countries (1–2) fall behind</a:t>
            </a:r>
            <a:endParaRPr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/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 sz="1600"/>
              <a:t>Examples: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High: Norway, Finland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Low: Turkey, Russia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</p:txBody>
      </p:sp>
      <p:pic>
        <p:nvPicPr>
          <p:cNvPr id="115" name="Google Shape;115;p16" descr="A graph with a line&#10;&#10;AI-generated content may be incorrect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862676"/>
            <a:ext cx="5067559" cy="464561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264584" y="862676"/>
            <a:ext cx="5183715" cy="803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sz="2400"/>
              <a:t>Press Freedom by Democracy Index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body" idx="2"/>
          </p:nvPr>
        </p:nvSpPr>
        <p:spPr>
          <a:xfrm>
            <a:off x="264584" y="1873340"/>
            <a:ext cx="4548716" cy="363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 sz="1600"/>
              <a:t>HDI vs Corruption Perceptions: r ≈ 0.48</a:t>
            </a:r>
            <a:endParaRPr/>
          </a:p>
          <a:p>
            <a:pPr marL="228600" lvl="0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/>
          </a:p>
          <a:p>
            <a:pPr marL="22860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 sz="1600"/>
              <a:t>Gini Index vs Trust in Government: r ≈ -0.43</a:t>
            </a:r>
            <a:endParaRPr/>
          </a:p>
          <a:p>
            <a:pPr marL="228600" lvl="0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/>
          </a:p>
          <a:p>
            <a:pPr marL="22860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 sz="1600"/>
              <a:t>Press Freedom vs Democracy Index: r ≈ 0.88</a:t>
            </a:r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264584" y="862676"/>
            <a:ext cx="5183715" cy="803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sz="2400"/>
              <a:t>Correlation Heatmap</a:t>
            </a:r>
            <a:endParaRPr/>
          </a:p>
        </p:txBody>
      </p:sp>
      <p:pic>
        <p:nvPicPr>
          <p:cNvPr id="124" name="Google Shape;124;p17" descr="A close-up of a graph&#10;&#10;AI-generated content may be incorrect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16765" y="863600"/>
            <a:ext cx="6008435" cy="4953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body" idx="2"/>
          </p:nvPr>
        </p:nvSpPr>
        <p:spPr>
          <a:xfrm>
            <a:off x="264584" y="1873340"/>
            <a:ext cx="4396316" cy="363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 sz="1600"/>
              <a:t>Most countries cluster between trust scores of 45–70</a:t>
            </a:r>
            <a:endParaRPr/>
          </a:p>
          <a:p>
            <a:pPr marL="342900" lvl="0" indent="-2413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/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 sz="1600"/>
              <a:t>Outliers:</a:t>
            </a:r>
            <a:endParaRPr/>
          </a:p>
          <a:p>
            <a:pPr marL="800100" lvl="1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Low: Lebanon, South Africa</a:t>
            </a:r>
            <a:endParaRPr/>
          </a:p>
          <a:p>
            <a:pPr marL="800100" lvl="1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High: Singapore, Switzerland</a:t>
            </a:r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264585" y="862676"/>
            <a:ext cx="3770496" cy="803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sz="2400"/>
              <a:t>Trust in Government: Normal Distribution</a:t>
            </a:r>
            <a:endParaRPr/>
          </a:p>
        </p:txBody>
      </p:sp>
      <p:pic>
        <p:nvPicPr>
          <p:cNvPr id="132" name="Google Shape;132;p18" descr="A diagram of a distribution of trust in government index&#10;&#10;AI-generated content may be incorrect.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035080" y="863600"/>
            <a:ext cx="7792139" cy="4640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IT">
  <a:themeElements>
    <a:clrScheme name="RIT">
      <a:dk1>
        <a:srgbClr val="000000"/>
      </a:dk1>
      <a:lt1>
        <a:srgbClr val="FFFFFF"/>
      </a:lt1>
      <a:dk2>
        <a:srgbClr val="6F706F"/>
      </a:dk2>
      <a:lt2>
        <a:srgbClr val="E7E6E6"/>
      </a:lt2>
      <a:accent1>
        <a:srgbClr val="F66900"/>
      </a:accent1>
      <a:accent2>
        <a:srgbClr val="F6BD00"/>
      </a:accent2>
      <a:accent3>
        <a:srgbClr val="C4D500"/>
      </a:accent3>
      <a:accent4>
        <a:srgbClr val="009CBD"/>
      </a:accent4>
      <a:accent5>
        <a:srgbClr val="7D54C7"/>
      </a:accent5>
      <a:accent6>
        <a:srgbClr val="70AD47"/>
      </a:accent6>
      <a:hlink>
        <a:srgbClr val="D64900"/>
      </a:hlink>
      <a:folHlink>
        <a:srgbClr val="7174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</Words>
  <Application>Microsoft Macintosh PowerPoint</Application>
  <PresentationFormat>Widescreen</PresentationFormat>
  <Paragraphs>122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MS Gothic</vt:lpstr>
      <vt:lpstr>Arial</vt:lpstr>
      <vt:lpstr>Calibri</vt:lpstr>
      <vt:lpstr>Georgia</vt:lpstr>
      <vt:lpstr>Noto Sans Symbols</vt:lpstr>
      <vt:lpstr>NTR</vt:lpstr>
      <vt:lpstr>RIT</vt:lpstr>
      <vt:lpstr>Democracy, Trust, and Transparency A Cross-National Data Visualization Study   </vt:lpstr>
      <vt:lpstr>Project Overview </vt:lpstr>
      <vt:lpstr>Research Questions </vt:lpstr>
      <vt:lpstr>About the Dataset</vt:lpstr>
      <vt:lpstr>Why Python and Tableau?</vt:lpstr>
      <vt:lpstr>Initial Observations</vt:lpstr>
      <vt:lpstr>Press Freedom by Democracy Index</vt:lpstr>
      <vt:lpstr>Correlation Heatmap</vt:lpstr>
      <vt:lpstr>Trust in Government: Normal Distribution</vt:lpstr>
      <vt:lpstr>Key Results</vt:lpstr>
      <vt:lpstr>Observations and Limitations</vt:lpstr>
      <vt:lpstr>Conclusion </vt:lpstr>
      <vt:lpstr>References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Bhaskar Akkena (RIT Student)</cp:lastModifiedBy>
  <cp:revision>1</cp:revision>
  <dcterms:modified xsi:type="dcterms:W3CDTF">2025-05-07T20:46:48Z</dcterms:modified>
</cp:coreProperties>
</file>