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890" r:id="rId4"/>
  </p:sldMasterIdLst>
  <p:notesMasterIdLst>
    <p:notesMasterId r:id="rId6"/>
  </p:notesMasterIdLst>
  <p:sldIdLst>
    <p:sldId id="2147482711" r:id="rId5"/>
  </p:sldIdLst>
  <p:sldSz cx="12192000" cy="6858000"/>
  <p:notesSz cx="6858000" cy="9144000"/>
  <p:embeddedFontLst>
    <p:embeddedFont>
      <p:font typeface="CiscoSansTT" panose="020B0503020201020303" pitchFamily="34" charset="0"/>
      <p:regular r:id="rId7"/>
      <p:bold r:id="rId8"/>
      <p:italic r:id="rId9"/>
      <p:boldItalic r:id="rId10"/>
    </p:embeddedFont>
    <p:embeddedFont>
      <p:font typeface="CiscoSansTT Light" panose="020B0503020201020303" pitchFamily="34" charset="0"/>
      <p:regular r:id="rId11"/>
      <p:italic r:id="rId12"/>
    </p:embeddedFont>
    <p:embeddedFont>
      <p:font typeface="CiscoSansTT Medium" panose="020B0903020201020303" pitchFamily="34" charset="0"/>
      <p:regular r:id="rId13"/>
      <p:italic r:id="rId14"/>
    </p:embeddedFont>
    <p:embeddedFont>
      <p:font typeface="CiscoSansTT Thin" panose="020B0203020201020303" pitchFamily="34" charset="0"/>
      <p:regular r:id="rId15"/>
      <p:italic r:id="rId1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>
          <p15:clr>
            <a:srgbClr val="F26B43"/>
          </p15:clr>
        </p15:guide>
        <p15:guide id="3" orient="horz" pos="2160">
          <p15:clr>
            <a:srgbClr val="F26B43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9691A1E-3AAC-3BB3-C111-19C7634C66D2}" name="Mike O'Flynn (moflynn)" initials="" userId="S::moflynn@cisco.com::0305c49b-bf47-40a9-8e06-8502ea2dd7b6" providerId="AD"/>
  <p188:author id="{EB3B5837-7FDB-4499-EFE0-5AA43DD40884}" name="Rishi Khasgiwale (rikhasgi)" initials="RK(" userId="S::rikhasgi@cisco.com::73b35946-26fb-4132-840c-9ab42fd1df0a" providerId="AD"/>
  <p188:author id="{4C529348-0AEE-A76C-D7B1-400D39F2E79E}" name="Jenya Betancourt (jebetanc)" initials="" userId="S::jebetanc@cisco.com::02fe19ab-3f76-4b64-a54c-c4197a761dfb" providerId="AD"/>
  <p188:author id="{2AE9E85B-EE1D-DFD9-D4B5-FABD7D7C3C38}" name="Emily Russell (emrussel)" initials="ER(" userId="S::emrussel@cisco.com::a38d05bb-86c9-4dbc-b302-09f5f5ba4be3" providerId="AD"/>
  <p188:author id="{11DAEE81-844F-7F5F-74E1-D8C88B38DE03}" name="Ken Snyder (kensnyd)" initials="" userId="S::kensnyd@cisco.com::e3cf1b03-e879-449a-aec7-e4c6933ae177" providerId="AD"/>
  <p188:author id="{40323BC8-C643-BD6F-F0A0-D4A516A6C3A1}" name="Thomas Willey (towilley)" initials="" userId="S::towilley@cisco.com::3f3804d5-db0a-413c-b856-df16053e9666" providerId="AD"/>
  <p188:author id="{ED77B1DD-3E59-97CC-4AF2-353BA8D4384A}" name="Mark Nash (marnash)" initials="MN" userId="S::marnash@cisco.com::c13900f6-f978-4a6b-bcb4-0652c9bd26fa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5991F"/>
    <a:srgbClr val="FD9100"/>
    <a:srgbClr val="FD9000"/>
    <a:srgbClr val="FF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2B2C182-596E-3043-B30F-5C8DBA55F23C}" v="14" dt="2025-10-01T13:18:07.82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665"/>
    <p:restoredTop sz="94830"/>
  </p:normalViewPr>
  <p:slideViewPr>
    <p:cSldViewPr snapToGrid="0">
      <p:cViewPr varScale="1">
        <p:scale>
          <a:sx n="121" d="100"/>
          <a:sy n="121" d="100"/>
        </p:scale>
        <p:origin x="928" y="176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2.fntdata"/><Relationship Id="rId13" Type="http://schemas.openxmlformats.org/officeDocument/2006/relationships/font" Target="fonts/font7.fntdata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microsoft.com/office/2015/10/relationships/revisionInfo" Target="revisionInfo.xml"/><Relationship Id="rId7" Type="http://schemas.openxmlformats.org/officeDocument/2006/relationships/font" Target="fonts/font1.fntdata"/><Relationship Id="rId12" Type="http://schemas.openxmlformats.org/officeDocument/2006/relationships/font" Target="fonts/font6.fntdata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font" Target="fonts/font10.fntdata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notesMaster" Target="notesMasters/notesMaster1.xml"/><Relationship Id="rId11" Type="http://schemas.openxmlformats.org/officeDocument/2006/relationships/font" Target="fonts/font5.fntdata"/><Relationship Id="rId5" Type="http://schemas.openxmlformats.org/officeDocument/2006/relationships/slide" Target="slides/slide1.xml"/><Relationship Id="rId15" Type="http://schemas.openxmlformats.org/officeDocument/2006/relationships/font" Target="fonts/font9.fntdata"/><Relationship Id="rId10" Type="http://schemas.openxmlformats.org/officeDocument/2006/relationships/font" Target="fonts/font4.fntdata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font" Target="fonts/font3.fntdata"/><Relationship Id="rId14" Type="http://schemas.openxmlformats.org/officeDocument/2006/relationships/font" Target="fonts/font8.fntdata"/><Relationship Id="rId22" Type="http://schemas.microsoft.com/office/2018/10/relationships/authors" Target="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C9292B5-0329-A148-ACF5-27351A5B0CD5}" type="datetimeFigureOut">
              <a:rPr lang="en-US" smtClean="0"/>
              <a:t>10/14/25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D51B4A-9EE6-4B47-BFFC-F1BBC6C42A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29636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Workstream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workstream_table">
            <a:extLst>
              <a:ext uri="{FF2B5EF4-FFF2-40B4-BE49-F238E27FC236}">
                <a16:creationId xmlns:a16="http://schemas.microsoft.com/office/drawing/2014/main" id="{BA60A7B8-11C5-7A7F-4D37-CAC54A30F1C4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3719937717"/>
              </p:ext>
            </p:extLst>
          </p:nvPr>
        </p:nvGraphicFramePr>
        <p:xfrm>
          <a:off x="339822" y="2462277"/>
          <a:ext cx="8778240" cy="2626709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914400">
                  <a:extLst>
                    <a:ext uri="{9D8B030D-6E8A-4147-A177-3AD203B41FA5}">
                      <a16:colId xmlns:a16="http://schemas.microsoft.com/office/drawing/2014/main" val="378314108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3701767540"/>
                    </a:ext>
                  </a:extLst>
                </a:gridCol>
                <a:gridCol w="4240280">
                  <a:extLst>
                    <a:ext uri="{9D8B030D-6E8A-4147-A177-3AD203B41FA5}">
                      <a16:colId xmlns:a16="http://schemas.microsoft.com/office/drawing/2014/main" val="619931826"/>
                    </a:ext>
                  </a:extLst>
                </a:gridCol>
                <a:gridCol w="2892040">
                  <a:extLst>
                    <a:ext uri="{9D8B030D-6E8A-4147-A177-3AD203B41FA5}">
                      <a16:colId xmlns:a16="http://schemas.microsoft.com/office/drawing/2014/main" val="1031180728"/>
                    </a:ext>
                  </a:extLst>
                </a:gridCol>
              </a:tblGrid>
              <a:tr h="102517">
                <a:tc>
                  <a:txBody>
                    <a:bodyPr/>
                    <a:lstStyle/>
                    <a:p>
                      <a:pPr marL="0" algn="l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WORKSTREAM</a:t>
                      </a:r>
                    </a:p>
                  </a:txBody>
                  <a:tcPr marL="73557" marR="73557" marT="36779" marB="36779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STATUS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HIGHLIGHTS THIS WEEK</a:t>
                      </a: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FOCUS NEXT WEEK</a:t>
                      </a: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380527"/>
                  </a:ext>
                </a:extLst>
              </a:tr>
              <a:tr h="174450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000" b="1" i="0" kern="120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00" b="0" i="0" kern="1200" dirty="0">
                          <a:solidFill>
                            <a:schemeClr val="tx1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AT RISK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09517683"/>
                  </a:ext>
                </a:extLst>
              </a:tr>
              <a:tr h="51206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 lvl="0" indent="-91440" algn="l" defTabSz="914362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45353009"/>
                  </a:ext>
                </a:extLst>
              </a:tr>
              <a:tr h="310323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000" b="1" i="0" kern="120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  <a:latin typeface="CiscoSansTT Light"/>
                          <a:cs typeface="CiscoSansTT Light"/>
                        </a:rPr>
                        <a:t>AT RISK</a:t>
                      </a:r>
                      <a:endParaRPr lang="en-US" sz="10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9100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6311512"/>
                  </a:ext>
                </a:extLst>
              </a:tr>
              <a:tr h="106514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9119245"/>
                  </a:ext>
                </a:extLst>
              </a:tr>
              <a:tr h="242387">
                <a:tc rowSpan="2"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000" b="1" i="0" kern="120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0" marR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  <a:latin typeface="CiscoSansTT Light"/>
                          <a:cs typeface="CiscoSansTT Light"/>
                        </a:rPr>
                        <a:t>AT RISK</a:t>
                      </a:r>
                      <a:endParaRPr lang="en-US" sz="10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marL="91440" marR="0" lvl="0" indent="-91440" algn="l" rtl="0" eaLnBrk="1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1765020"/>
                  </a:ext>
                </a:extLst>
              </a:tr>
              <a:tr h="174450"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02119978"/>
                  </a:ext>
                </a:extLst>
              </a:tr>
              <a:tr h="310323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000" b="1" i="0" kern="120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  <a:latin typeface="CiscoSansTT Light"/>
                          <a:cs typeface="CiscoSansTT Light"/>
                        </a:rPr>
                        <a:t>ON TRACK</a:t>
                      </a:r>
                      <a:endParaRPr lang="en-US" sz="10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91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36172955"/>
                  </a:ext>
                </a:extLst>
              </a:tr>
              <a:tr h="378260">
                <a:tc>
                  <a:txBody>
                    <a:bodyPr/>
                    <a:lstStyle/>
                    <a:p>
                      <a:pPr marL="0" lvl="0" algn="l">
                        <a:buNone/>
                      </a:pPr>
                      <a:endParaRPr lang="en-US" sz="1000" b="1" i="0" kern="120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7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0">
                          <a:solidFill>
                            <a:schemeClr val="tx1"/>
                          </a:solidFill>
                          <a:latin typeface="CiscoSansTT Light"/>
                          <a:cs typeface="CiscoSansTT Light"/>
                        </a:rPr>
                        <a:t>ON TRACK</a:t>
                      </a:r>
                      <a:endParaRPr lang="en-US" sz="10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91F"/>
                    </a:solidFill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91440" marR="0" lvl="0" indent="-91440" algn="l" rtl="0" eaLnBrk="1" fontAlgn="base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Pct val="60000"/>
                        <a:buFont typeface="Arial" panose="020B0604020202020204" pitchFamily="34" charset="0"/>
                        <a:buChar char="•"/>
                      </a:pPr>
                      <a:endParaRPr lang="en-US" sz="100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19804845"/>
                  </a:ext>
                </a:extLst>
              </a:tr>
            </a:tbl>
          </a:graphicData>
        </a:graphic>
      </p:graphicFrame>
      <p:graphicFrame>
        <p:nvGraphicFramePr>
          <p:cNvPr id="6" name="summary_table">
            <a:extLst>
              <a:ext uri="{FF2B5EF4-FFF2-40B4-BE49-F238E27FC236}">
                <a16:creationId xmlns:a16="http://schemas.microsoft.com/office/drawing/2014/main" id="{F499FD0F-BA4E-B7C3-7660-1B815C1D41C3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1468970626"/>
              </p:ext>
            </p:extLst>
          </p:nvPr>
        </p:nvGraphicFramePr>
        <p:xfrm>
          <a:off x="339823" y="916605"/>
          <a:ext cx="8686800" cy="10396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682685">
                  <a:extLst>
                    <a:ext uri="{9D8B030D-6E8A-4147-A177-3AD203B41FA5}">
                      <a16:colId xmlns:a16="http://schemas.microsoft.com/office/drawing/2014/main" val="482166811"/>
                    </a:ext>
                  </a:extLst>
                </a:gridCol>
                <a:gridCol w="682685">
                  <a:extLst>
                    <a:ext uri="{9D8B030D-6E8A-4147-A177-3AD203B41FA5}">
                      <a16:colId xmlns:a16="http://schemas.microsoft.com/office/drawing/2014/main" val="1394543575"/>
                    </a:ext>
                  </a:extLst>
                </a:gridCol>
                <a:gridCol w="7321430">
                  <a:extLst>
                    <a:ext uri="{9D8B030D-6E8A-4147-A177-3AD203B41FA5}">
                      <a16:colId xmlns:a16="http://schemas.microsoft.com/office/drawing/2014/main" val="3783141080"/>
                    </a:ext>
                  </a:extLst>
                </a:gridCol>
              </a:tblGrid>
              <a:tr h="277117">
                <a:tc>
                  <a:txBody>
                    <a:bodyPr/>
                    <a:lstStyle/>
                    <a:p>
                      <a:pPr marL="0" algn="ctr" defTabSz="914362" rtl="0" eaLnBrk="1" fontAlgn="b" latinLnBrk="0" hangingPunct="1"/>
                      <a:r>
                        <a:rPr lang="en-US" sz="7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STATUS</a:t>
                      </a:r>
                    </a:p>
                    <a:p>
                      <a:pPr marL="0" algn="ctr" defTabSz="914362" rtl="0" eaLnBrk="1" fontAlgn="b" latinLnBrk="0" hangingPunct="1"/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LAST WEEK</a:t>
                      </a:r>
                    </a:p>
                  </a:txBody>
                  <a:tcPr marL="0" marR="0" anchor="b">
                    <a:lnL w="12700" cmpd="sng">
                      <a:noFill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7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STATUS</a:t>
                      </a:r>
                    </a:p>
                    <a:p>
                      <a:pPr marL="0" marR="0" lvl="0" indent="0" algn="ctr" defTabSz="91436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THIS WEEK</a:t>
                      </a:r>
                    </a:p>
                  </a:txBody>
                  <a:tcPr marL="0" marR="0"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l" defTabSz="914362" rtl="0" eaLnBrk="1" fontAlgn="b" latinLnBrk="0" hangingPunct="1"/>
                      <a:r>
                        <a:rPr lang="en-US" sz="9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EXECUTIVE SUMMARY</a:t>
                      </a:r>
                    </a:p>
                  </a:txBody>
                  <a:tcPr marL="73557" marR="73557" marT="36779" marB="36779" anchor="b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380527"/>
                  </a:ext>
                </a:extLst>
              </a:tr>
              <a:tr h="704340"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iscoSansTT Light"/>
                          <a:ea typeface="+mn-ea"/>
                          <a:cs typeface="CiscoSansTT Light"/>
                        </a:rPr>
                        <a:t>AT RISK</a:t>
                      </a:r>
                    </a:p>
                  </a:txBody>
                  <a:tcPr marL="73557" marR="73557" marT="36779" marB="36779" anchor="ctr">
                    <a:lnL w="12700" cmpd="sng">
                      <a:noFill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b="0" i="0" dirty="0">
                          <a:solidFill>
                            <a:schemeClr val="tx1"/>
                          </a:solidFill>
                          <a:latin typeface="CiscoSansTT Light"/>
                          <a:cs typeface="CiscoSansTT Light"/>
                        </a:rPr>
                        <a:t>AT RISK</a:t>
                      </a:r>
                      <a:endParaRPr kumimoji="0" lang="en-US" sz="1050" dirty="0">
                        <a:solidFill>
                          <a:schemeClr val="tx1"/>
                        </a:solidFill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bg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lang="en-US" sz="1050" b="0" i="0" kern="1200" noProof="0" dirty="0">
                        <a:solidFill>
                          <a:srgbClr val="000000"/>
                        </a:solidFill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73557" marR="73557" marT="36779" marB="36779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431417"/>
                  </a:ext>
                </a:extLst>
              </a:tr>
            </a:tbl>
          </a:graphicData>
        </a:graphic>
      </p:graphicFrame>
      <p:graphicFrame>
        <p:nvGraphicFramePr>
          <p:cNvPr id="7" name="milestone_table">
            <a:extLst>
              <a:ext uri="{FF2B5EF4-FFF2-40B4-BE49-F238E27FC236}">
                <a16:creationId xmlns:a16="http://schemas.microsoft.com/office/drawing/2014/main" id="{C19D49BE-83B8-1B9E-CE5E-A365A86D32EF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698838164"/>
              </p:ext>
            </p:extLst>
          </p:nvPr>
        </p:nvGraphicFramePr>
        <p:xfrm>
          <a:off x="9382029" y="2663523"/>
          <a:ext cx="2690822" cy="271272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88720">
                  <a:extLst>
                    <a:ext uri="{9D8B030D-6E8A-4147-A177-3AD203B41FA5}">
                      <a16:colId xmlns:a16="http://schemas.microsoft.com/office/drawing/2014/main" val="3783141080"/>
                    </a:ext>
                  </a:extLst>
                </a:gridCol>
                <a:gridCol w="751051">
                  <a:extLst>
                    <a:ext uri="{9D8B030D-6E8A-4147-A177-3AD203B41FA5}">
                      <a16:colId xmlns:a16="http://schemas.microsoft.com/office/drawing/2014/main" val="1786216179"/>
                    </a:ext>
                  </a:extLst>
                </a:gridCol>
                <a:gridCol w="751051">
                  <a:extLst>
                    <a:ext uri="{9D8B030D-6E8A-4147-A177-3AD203B41FA5}">
                      <a16:colId xmlns:a16="http://schemas.microsoft.com/office/drawing/2014/main" val="3701767540"/>
                    </a:ext>
                  </a:extLst>
                </a:gridCol>
              </a:tblGrid>
              <a:tr h="243840">
                <a:tc>
                  <a:txBody>
                    <a:bodyPr/>
                    <a:lstStyle/>
                    <a:p>
                      <a:pPr marL="0" algn="l" defTabSz="914362" rtl="0" eaLnBrk="1" fontAlgn="b" latinLnBrk="0" hangingPunct="1"/>
                      <a:r>
                        <a:rPr lang="en-US" sz="8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MILESTONE</a:t>
                      </a:r>
                    </a:p>
                  </a:txBody>
                  <a:tcPr marR="9525" marT="9525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DUE DATE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algn="ctr" defTabSz="914362" rtl="0" eaLnBrk="1" fontAlgn="b" latinLnBrk="0" hangingPunct="1"/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+mn-ea"/>
                          <a:cs typeface="CiscoSansTT Light"/>
                        </a:rPr>
                        <a:t>STATUS</a:t>
                      </a:r>
                    </a:p>
                  </a:txBody>
                  <a:tcPr marL="0" marR="0" marT="9525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B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938052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259715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</a:rPr>
                        <a:t>Sales SLT Kickoff</a:t>
                      </a:r>
                      <a:endParaRPr lang="en-US" sz="850" b="0" i="0" kern="1200">
                        <a:solidFill>
                          <a:srgbClr val="000000"/>
                        </a:solidFill>
                        <a:latin typeface="CiscoSansTT Light"/>
                        <a:ea typeface="ＭＳ Ｐゴシック"/>
                        <a:cs typeface="CiscoSansTT Light"/>
                      </a:endParaRP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uLnTx/>
                          <a:uFillTx/>
                          <a:latin typeface="CiscoSansTT Light"/>
                          <a:ea typeface="ＭＳ Ｐゴシック"/>
                          <a:cs typeface="CiscoSansTT Light"/>
                        </a:rPr>
                        <a:t>9/30/25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800" b="0" i="0" u="none" strike="noStrike" kern="1200" cap="none" spc="0" normalizeH="0" baseline="0" noProof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uLnTx/>
                          <a:uFillTx/>
                          <a:latin typeface="CiscoSansTT Light"/>
                          <a:ea typeface="ＭＳ Ｐゴシック"/>
                          <a:cs typeface="CiscoSansTT Light"/>
                        </a:rPr>
                        <a:t>ON TRACK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FFFFFF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9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694728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259715" algn="l" defTabSz="914362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</a:pPr>
                      <a:r>
                        <a:rPr lang="en-US" sz="850" b="0" i="0" kern="1200" err="1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SteerCo</a:t>
                      </a:r>
                      <a:r>
                        <a:rPr lang="en-US" sz="85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 Kickoff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800" b="0" i="0" u="none" strike="noStrike" kern="1200" noProof="0" dirty="0">
                          <a:solidFill>
                            <a:srgbClr val="000000"/>
                          </a:solidFill>
                          <a:latin typeface="CiscoSansTT Light"/>
                        </a:rPr>
                        <a:t>10/7/25</a:t>
                      </a:r>
                      <a:endParaRPr lang="en-US" sz="800" dirty="0"/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800" b="0" i="0" kern="1200">
                          <a:solidFill>
                            <a:schemeClr val="tx1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ON TRACK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9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351884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 dirty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Presentation at Offsite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10/13/25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lang="en-US" sz="800" b="0" i="0" kern="1200">
                          <a:solidFill>
                            <a:schemeClr val="tx1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ON TRACK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5991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2633275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marR="0" lvl="0" indent="0" algn="l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Refresh Targets identified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5513766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 dirty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Sales Plays Defined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5195275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Migration Strategy Defined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202849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Adoption Strategy Defined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457381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Pricing and Packaging Strategy Defined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480029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 marL="0" lv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buNone/>
                      </a:pPr>
                      <a:r>
                        <a:rPr lang="en-US" sz="850" b="0" i="0" u="none" strike="noStrike" kern="1200" noProof="0">
                          <a:solidFill>
                            <a:srgbClr val="000000"/>
                          </a:solidFill>
                          <a:latin typeface="CiscoSansTT Light"/>
                          <a:cs typeface="CiscoSansTT Light"/>
                        </a:rPr>
                        <a:t>Campaign Kickoff</a:t>
                      </a:r>
                    </a:p>
                  </a:txBody>
                  <a:tcPr marR="0" marT="0" marB="0" anchor="ctr"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</a:p>
                  </a:txBody>
                  <a:tcPr marL="0" marR="9524" marT="9524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0" kern="1200" dirty="0">
                          <a:solidFill>
                            <a:srgbClr val="000000"/>
                          </a:solidFill>
                          <a:latin typeface="CiscoSansTT Light"/>
                          <a:ea typeface="ＭＳ Ｐゴシック"/>
                          <a:cs typeface="CiscoSansTT Light"/>
                        </a:rPr>
                        <a:t>TBD</a:t>
                      </a:r>
                      <a:endParaRPr kumimoji="0" lang="en-US" sz="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CiscoSansTT Light"/>
                        <a:ea typeface="+mn-ea"/>
                        <a:cs typeface="CiscoSansTT Light"/>
                      </a:endParaRPr>
                    </a:p>
                  </a:txBody>
                  <a:tcPr marL="0" marR="0" marT="0" marB="0" anchor="ctr">
                    <a:lnL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accent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22431417"/>
                  </a:ext>
                </a:extLst>
              </a:tr>
            </a:tbl>
          </a:graphicData>
        </a:graphic>
      </p:graphicFrame>
      <p:graphicFrame>
        <p:nvGraphicFramePr>
          <p:cNvPr id="8" name="footer_table">
            <a:extLst>
              <a:ext uri="{FF2B5EF4-FFF2-40B4-BE49-F238E27FC236}">
                <a16:creationId xmlns:a16="http://schemas.microsoft.com/office/drawing/2014/main" id="{EA0E7FA9-49B3-C767-1764-4A56496FC69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3671365049"/>
              </p:ext>
            </p:extLst>
          </p:nvPr>
        </p:nvGraphicFramePr>
        <p:xfrm>
          <a:off x="2514290" y="6575444"/>
          <a:ext cx="6343414" cy="228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4056">
                  <a:extLst>
                    <a:ext uri="{9D8B030D-6E8A-4147-A177-3AD203B41FA5}">
                      <a16:colId xmlns:a16="http://schemas.microsoft.com/office/drawing/2014/main" val="303827072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640622314"/>
                    </a:ext>
                  </a:extLst>
                </a:gridCol>
                <a:gridCol w="1005840">
                  <a:extLst>
                    <a:ext uri="{9D8B030D-6E8A-4147-A177-3AD203B41FA5}">
                      <a16:colId xmlns:a16="http://schemas.microsoft.com/office/drawing/2014/main" val="4104582200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1766924288"/>
                    </a:ext>
                  </a:extLst>
                </a:gridCol>
                <a:gridCol w="1097280">
                  <a:extLst>
                    <a:ext uri="{9D8B030D-6E8A-4147-A177-3AD203B41FA5}">
                      <a16:colId xmlns:a16="http://schemas.microsoft.com/office/drawing/2014/main" val="1896260546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3140578504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3649003531"/>
                    </a:ext>
                  </a:extLst>
                </a:gridCol>
                <a:gridCol w="457200">
                  <a:extLst>
                    <a:ext uri="{9D8B030D-6E8A-4147-A177-3AD203B41FA5}">
                      <a16:colId xmlns:a16="http://schemas.microsoft.com/office/drawing/2014/main" val="820279632"/>
                    </a:ext>
                  </a:extLst>
                </a:gridCol>
                <a:gridCol w="1188719">
                  <a:extLst>
                    <a:ext uri="{9D8B030D-6E8A-4147-A177-3AD203B41FA5}">
                      <a16:colId xmlns:a16="http://schemas.microsoft.com/office/drawing/2014/main" val="2078436442"/>
                    </a:ext>
                  </a:extLst>
                </a:gridCol>
              </a:tblGrid>
              <a:tr h="27432">
                <a:tc>
                  <a:txBody>
                    <a:bodyPr/>
                    <a:lstStyle/>
                    <a:p>
                      <a:pPr algn="ctr"/>
                      <a:endParaRPr lang="en-US" sz="2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9935522"/>
                  </a:ext>
                </a:extLst>
              </a:tr>
              <a:tr h="164592">
                <a:tc>
                  <a:txBody>
                    <a:bodyPr/>
                    <a:lstStyle/>
                    <a:p>
                      <a:pPr algn="ctr"/>
                      <a:endParaRPr lang="en-US" sz="2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>
                          <a:solidFill>
                            <a:schemeClr val="tx1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ON TRACK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45991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0">
                          <a:solidFill>
                            <a:srgbClr val="000000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Continue as Planned</a:t>
                      </a:r>
                      <a:endParaRPr lang="en-US" sz="6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>
                          <a:solidFill>
                            <a:schemeClr val="tx1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AT RISK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9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0">
                          <a:solidFill>
                            <a:srgbClr val="000000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Some Action Needed</a:t>
                      </a:r>
                      <a:endParaRPr lang="en-US" sz="6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362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600" b="0" i="0">
                          <a:solidFill>
                            <a:schemeClr val="tx1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OFF TRACK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B465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0" i="0">
                          <a:solidFill>
                            <a:srgbClr val="000000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Extensive Action Needed </a:t>
                      </a:r>
                    </a:p>
                    <a:p>
                      <a:r>
                        <a:rPr lang="en-US" sz="400" b="0" i="1">
                          <a:solidFill>
                            <a:srgbClr val="000000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(used only with SVP/ELT guidance)</a:t>
                      </a:r>
                      <a:endParaRPr lang="en-US" sz="6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600" b="0" i="0">
                          <a:solidFill>
                            <a:schemeClr val="tx1"/>
                          </a:solidFill>
                          <a:latin typeface="CiscoSansTT Light" panose="020B0503020201020303" pitchFamily="34" charset="0"/>
                          <a:cs typeface="CiscoSansTT Light" panose="020B0503020201020303" pitchFamily="34" charset="0"/>
                        </a:rPr>
                        <a:t>COMPLETE</a:t>
                      </a:r>
                    </a:p>
                  </a:txBody>
                  <a:tcPr marL="0" marR="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7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45720" marT="0" marB="0"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8222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endParaRPr lang="en-US" sz="2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endParaRPr lang="en-US" sz="200" b="0" i="0">
                        <a:solidFill>
                          <a:schemeClr val="tx1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200" b="0" i="0" dirty="0">
                        <a:solidFill>
                          <a:srgbClr val="000000"/>
                        </a:solidFill>
                        <a:latin typeface="CiscoSansTT Light" panose="020B0503020201020303" pitchFamily="34" charset="0"/>
                        <a:cs typeface="CiscoSansTT Light" panose="020B0503020201020303" pitchFamily="34" charset="0"/>
                      </a:endParaRPr>
                    </a:p>
                  </a:txBody>
                  <a:tcPr marL="0" marR="0" marT="0" marB="0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0711300"/>
                  </a:ext>
                </a:extLst>
              </a:tr>
            </a:tbl>
          </a:graphicData>
        </a:graphic>
      </p:graphicFrame>
      <p:sp>
        <p:nvSpPr>
          <p:cNvPr id="9" name="title">
            <a:extLst>
              <a:ext uri="{FF2B5EF4-FFF2-40B4-BE49-F238E27FC236}">
                <a16:creationId xmlns:a16="http://schemas.microsoft.com/office/drawing/2014/main" id="{42B21CDA-759E-0AED-E189-BC9C2BB68F78}"/>
              </a:ext>
            </a:extLst>
          </p:cNvPr>
          <p:cNvSpPr txBox="1">
            <a:spLocks/>
          </p:cNvSpPr>
          <p:nvPr userDrawn="1"/>
        </p:nvSpPr>
        <p:spPr>
          <a:xfrm>
            <a:off x="323850" y="221947"/>
            <a:ext cx="6695017" cy="387654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>
            <a:lvl1pPr marL="0" indent="0" algn="l" defTabSz="912276" rtl="0" eaLnBrk="1" fontAlgn="base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Pct val="70000"/>
              <a:buFont typeface="Arial" panose="020B0604020202020204" pitchFamily="34" charset="0"/>
              <a:buNone/>
              <a:defRPr lang="en-US" sz="3200" b="0" i="0" u="none" kern="1200" dirty="0">
                <a:solidFill>
                  <a:schemeClr val="bg1"/>
                </a:solidFill>
                <a:latin typeface="+mj-lt"/>
                <a:ea typeface="CiscoSansTT Thin" charset="0"/>
                <a:cs typeface="CiscoSansTT Thin" charset="0"/>
              </a:defRPr>
            </a:lvl1pPr>
            <a:lvl2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2pPr>
            <a:lvl3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3pPr>
            <a:lvl4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4pPr>
            <a:lvl5pPr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5pPr>
            <a:lvl6pPr marL="60959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6pPr>
            <a:lvl7pPr marL="1219190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7pPr>
            <a:lvl8pPr marL="1828785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8pPr>
            <a:lvl9pPr marL="2438379" algn="l" defTabSz="912276" rtl="0" eaLnBrk="1" fontAlgn="base" hangingPunct="1">
              <a:lnSpc>
                <a:spcPct val="80000"/>
              </a:lnSpc>
              <a:spcBef>
                <a:spcPct val="0"/>
              </a:spcBef>
              <a:spcAft>
                <a:spcPct val="0"/>
              </a:spcAft>
              <a:defRPr sz="4267">
                <a:solidFill>
                  <a:srgbClr val="676767"/>
                </a:solidFill>
                <a:latin typeface="Arial" charset="0"/>
                <a:ea typeface="ＭＳ Ｐゴシック" charset="0"/>
              </a:defRPr>
            </a:lvl9pPr>
          </a:lstStyle>
          <a:p>
            <a:r>
              <a:rPr lang="en-US" dirty="0">
                <a:cs typeface="CiscoSansTT Thin"/>
              </a:rPr>
              <a:t>WORKSTREAM TEST</a:t>
            </a:r>
            <a:endParaRPr lang="en-US" dirty="0"/>
          </a:p>
        </p:txBody>
      </p:sp>
      <p:sp>
        <p:nvSpPr>
          <p:cNvPr id="10" name="subtitle">
            <a:extLst>
              <a:ext uri="{FF2B5EF4-FFF2-40B4-BE49-F238E27FC236}">
                <a16:creationId xmlns:a16="http://schemas.microsoft.com/office/drawing/2014/main" id="{7AACE40E-D704-03E8-3D30-41F9D76650B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437116" y="629301"/>
            <a:ext cx="6686550" cy="292100"/>
          </a:xfrm>
        </p:spPr>
        <p:txBody>
          <a:bodyPr lIns="0" tIns="0" rIns="0" bIns="0" anchor="t"/>
          <a:lstStyle>
            <a:lvl1pPr marL="91440" marR="0" indent="-9144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Arial" panose="020B0604020202020204" pitchFamily="34" charset="0"/>
              <a:buChar char="•"/>
              <a:defRPr lang="en-US" sz="1000" b="0" i="0" kern="1200" noProof="0" dirty="0">
                <a:solidFill>
                  <a:srgbClr val="000000"/>
                </a:solidFill>
                <a:latin typeface="CiscoSansTT Light"/>
                <a:cs typeface="CiscoSansTT Light"/>
              </a:defRPr>
            </a:lvl1pPr>
          </a:lstStyle>
          <a:p>
            <a:pPr marL="91440" marR="0" lvl="0" indent="-91440" algn="l" rtl="0" eaLnBrk="1" fontAlgn="base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Pct val="60000"/>
              <a:buFont typeface="Arial" panose="020B0604020202020204" pitchFamily="34" charset="0"/>
              <a:buChar char="•"/>
            </a:pPr>
            <a:endParaRPr lang="en-US" sz="1200" b="0" i="0" kern="1200" noProof="0" dirty="0">
              <a:solidFill>
                <a:srgbClr val="000000"/>
              </a:solidFill>
              <a:latin typeface="CiscoSansTT Light"/>
              <a:ea typeface="+mn-ea"/>
              <a:cs typeface="CiscoSansTT Light"/>
            </a:endParaRPr>
          </a:p>
        </p:txBody>
      </p:sp>
      <p:graphicFrame>
        <p:nvGraphicFramePr>
          <p:cNvPr id="11" name="date">
            <a:extLst>
              <a:ext uri="{FF2B5EF4-FFF2-40B4-BE49-F238E27FC236}">
                <a16:creationId xmlns:a16="http://schemas.microsoft.com/office/drawing/2014/main" id="{793FC27E-10C3-892C-DFBF-0C502F34AAD0}"/>
              </a:ext>
            </a:extLst>
          </p:cNvPr>
          <p:cNvGraphicFramePr>
            <a:graphicFrameLocks/>
          </p:cNvGraphicFramePr>
          <p:nvPr userDrawn="1">
            <p:extLst>
              <p:ext uri="{D42A27DB-BD31-4B8C-83A1-F6EECF244321}">
                <p14:modId xmlns:p14="http://schemas.microsoft.com/office/powerpoint/2010/main" val="2956537984"/>
              </p:ext>
            </p:extLst>
          </p:nvPr>
        </p:nvGraphicFramePr>
        <p:xfrm>
          <a:off x="10041888" y="127001"/>
          <a:ext cx="1941789" cy="59436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262163">
                  <a:extLst>
                    <a:ext uri="{9D8B030D-6E8A-4147-A177-3AD203B41FA5}">
                      <a16:colId xmlns:a16="http://schemas.microsoft.com/office/drawing/2014/main" val="3783141080"/>
                    </a:ext>
                  </a:extLst>
                </a:gridCol>
                <a:gridCol w="679626">
                  <a:extLst>
                    <a:ext uri="{9D8B030D-6E8A-4147-A177-3AD203B41FA5}">
                      <a16:colId xmlns:a16="http://schemas.microsoft.com/office/drawing/2014/main" val="61993182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Data Reflected as of:</a:t>
                      </a:r>
                    </a:p>
                  </a:txBody>
                  <a:tcPr marL="57150" marR="0" marT="0" marB="0" anchor="b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25-Sep-25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34218334"/>
                  </a:ext>
                </a:extLst>
              </a:tr>
              <a:tr h="182880">
                <a:tc>
                  <a:txBody>
                    <a:bodyPr/>
                    <a:lstStyle/>
                    <a:p>
                      <a:pPr marL="0" marR="0" lvl="0" indent="0" algn="l" defTabSz="914362" rtl="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800" b="0" i="1" u="none" strike="noStrike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Unless otherwise stated</a:t>
                      </a:r>
                    </a:p>
                  </a:txBody>
                  <a:tcPr marL="57150" marR="0" marT="0" marB="0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CiscoSansTT Light" panose="020B0503020201020303" pitchFamily="34" charset="0"/>
                      </a:endParaRP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06780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Product Owner</a:t>
                      </a:r>
                    </a:p>
                  </a:txBody>
                  <a:tcPr marL="57150" marR="0" marT="0" marB="0" anchor="b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NAME1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31750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 rtl="0" fontAlgn="ctr">
                        <a:buNone/>
                      </a:pPr>
                      <a:r>
                        <a:rPr lang="en-US" sz="900" b="0" i="0" u="none" strike="noStrike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Program Owner</a:t>
                      </a:r>
                    </a:p>
                  </a:txBody>
                  <a:tcPr marL="57150" marR="0" marT="0" marB="0" anchor="b">
                    <a:lnL w="12700" cmpd="sng">
                      <a:noFill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buNone/>
                      </a:pPr>
                      <a:r>
                        <a:rPr lang="en-US" sz="900" b="0" i="0" u="none" strike="noStrike" dirty="0">
                          <a:solidFill>
                            <a:srgbClr val="000000"/>
                          </a:solidFill>
                          <a:effectLst/>
                          <a:latin typeface="CiscoSansTT Light" panose="020B0503020201020303" pitchFamily="34" charset="0"/>
                        </a:rPr>
                        <a:t>NAME2</a:t>
                      </a:r>
                    </a:p>
                  </a:txBody>
                  <a:tcPr marL="0" marR="0" marT="0" marB="0" anchor="b">
                    <a:lnL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38472067"/>
                  </a:ext>
                </a:extLst>
              </a:tr>
            </a:tbl>
          </a:graphicData>
        </a:graphic>
      </p:graphicFrame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DA83C9-C051-7DEE-ED87-74B629651D2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040059" y="2773711"/>
            <a:ext cx="3821113" cy="20796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E74E9187-6DDE-361A-E357-17FAF23F2CC1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039938" y="3429000"/>
            <a:ext cx="3821112" cy="263525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test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80D4C875-DE94-3368-E15F-12B23B4EB0E1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2039938" y="4019550"/>
            <a:ext cx="3821112" cy="271463"/>
          </a:xfrm>
        </p:spPr>
        <p:txBody>
          <a:bodyPr/>
          <a:lstStyle>
            <a:lvl1pPr>
              <a:defRPr sz="1200"/>
            </a:lvl1pPr>
          </a:lstStyle>
          <a:p>
            <a:pPr lvl="0"/>
            <a:r>
              <a:rPr lang="en-US" dirty="0"/>
              <a:t>test</a:t>
            </a:r>
          </a:p>
        </p:txBody>
      </p:sp>
    </p:spTree>
    <p:extLst>
      <p:ext uri="{BB962C8B-B14F-4D97-AF65-F5344CB8AC3E}">
        <p14:creationId xmlns:p14="http://schemas.microsoft.com/office/powerpoint/2010/main" val="390444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Placeholder 1">
            <a:extLst>
              <a:ext uri="{FF2B5EF4-FFF2-40B4-BE49-F238E27FC236}">
                <a16:creationId xmlns:a16="http://schemas.microsoft.com/office/drawing/2014/main" id="{F21F2830-F0A3-2EAC-C709-5C928A8C49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" y="298146"/>
            <a:ext cx="11544300" cy="492443"/>
          </a:xfrm>
          <a:prstGeom prst="rect">
            <a:avLst/>
          </a:prstGeom>
          <a:noFill/>
        </p:spPr>
        <p:txBody>
          <a:bodyPr vert="horz" lIns="0" tIns="0" rIns="0" bIns="0" rtlCol="0" anchor="t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455BE63C-8C0C-FC75-3DF2-F8F96A3C87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3754" y="1244599"/>
            <a:ext cx="11544396" cy="4835321"/>
          </a:xfrm>
          <a:prstGeom prst="rect">
            <a:avLst/>
          </a:prstGeom>
          <a:noFill/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39B4362-70A2-3ADC-C4AA-ADA6E4E09C94}"/>
              </a:ext>
            </a:extLst>
          </p:cNvPr>
          <p:cNvSpPr>
            <a:spLocks/>
          </p:cNvSpPr>
          <p:nvPr/>
        </p:nvSpPr>
        <p:spPr bwMode="ltGray">
          <a:xfrm>
            <a:off x="323850" y="6448930"/>
            <a:ext cx="3285935" cy="4090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defTabSz="814318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700" b="0" i="0" u="none" strike="noStrike" kern="1200" cap="none" spc="0" normalizeH="0" baseline="0" noProof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rPr>
              <a:t>© 2025 Cisco and/or its affiliates. All rights reserved.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42B348-7CFA-9BD7-7FBA-A3E160A677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30688" y="6445885"/>
            <a:ext cx="3727450" cy="4114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kumimoji="0" lang="en-US" sz="7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defRPr>
            </a:lvl1pPr>
          </a:lstStyle>
          <a:p>
            <a:pPr defTabSz="814318">
              <a:defRPr/>
            </a:pPr>
            <a:r>
              <a:rPr lang="en-US"/>
              <a:t>Session ID: BRKSEC-XXXX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ECAE8E-F596-3416-3914-B7C065191A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15425" y="6448929"/>
            <a:ext cx="1773238" cy="411480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r">
              <a:defRPr kumimoji="0" lang="en-US" sz="700" b="0" i="0" u="none" strike="noStrike" kern="1200" cap="none" spc="0" normalizeH="0" baseline="0" smtClean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+mn-lt"/>
                <a:ea typeface="ＭＳ Ｐゴシック" charset="0"/>
                <a:cs typeface="CiscoSansTT" panose="020B0503020201020303"/>
              </a:defRPr>
            </a:lvl1pPr>
          </a:lstStyle>
          <a:p>
            <a:fld id="{C3C42FAE-7A31-41D3-A712-51D9B15D0B1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4" name="Picture 7" descr="Cisco Logo">
            <a:extLst>
              <a:ext uri="{FF2B5EF4-FFF2-40B4-BE49-F238E27FC236}">
                <a16:creationId xmlns:a16="http://schemas.microsoft.com/office/drawing/2014/main" id="{E912C7E4-465D-A60D-49E8-6866FAAE6559}"/>
              </a:ext>
            </a:extLst>
          </p:cNvPr>
          <p:cNvPicPr>
            <a:picLocks noChangeAspect="1"/>
          </p:cNvPicPr>
          <p:nvPr/>
        </p:nvPicPr>
        <p:blipFill>
          <a:blip r:embed="rId3" cstate="screen">
            <a:extLst>
              <a:ext uri="{28A0092B-C50C-407E-A947-70E740481C1C}">
                <a14:useLocalDpi xmlns:a14="http://schemas.microsoft.com/office/drawing/2010/main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520088" y="6354445"/>
            <a:ext cx="348061" cy="18288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CAE3397-B7E0-F9B7-D1AC-C859F3CFC5AF}"/>
              </a:ext>
            </a:extLst>
          </p:cNvPr>
          <p:cNvSpPr txBox="1"/>
          <p:nvPr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315700" y="6672580"/>
            <a:ext cx="833438" cy="12192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800">
                <a:solidFill>
                  <a:srgbClr val="000000">
                    <a:alpha val="50000"/>
                  </a:srgbClr>
                </a:solidFill>
                <a:latin typeface="Aptos" panose="020B0004020202020204" pitchFamily="34" charset="0"/>
              </a:rPr>
              <a:t>Cisco Confidential</a:t>
            </a:r>
          </a:p>
        </p:txBody>
      </p:sp>
    </p:spTree>
    <p:extLst>
      <p:ext uri="{BB962C8B-B14F-4D97-AF65-F5344CB8AC3E}">
        <p14:creationId xmlns:p14="http://schemas.microsoft.com/office/powerpoint/2010/main" val="25948684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7" r:id="rId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marL="0" indent="0" algn="l" defTabSz="912276" rtl="0" eaLnBrk="1" fontAlgn="base" hangingPunct="1">
        <a:lnSpc>
          <a:spcPct val="90000"/>
        </a:lnSpc>
        <a:spcBef>
          <a:spcPct val="0"/>
        </a:spcBef>
        <a:spcAft>
          <a:spcPct val="0"/>
        </a:spcAft>
        <a:buClrTx/>
        <a:buSzPct val="70000"/>
        <a:buFont typeface="Arial" panose="020B0604020202020204" pitchFamily="34" charset="0"/>
        <a:buNone/>
        <a:defRPr lang="en-US" sz="3200" b="0" i="0" u="none" kern="1200" dirty="0">
          <a:solidFill>
            <a:schemeClr val="bg1"/>
          </a:solidFill>
          <a:latin typeface="+mj-lt"/>
          <a:ea typeface="CiscoSansTT Thin" charset="0"/>
          <a:cs typeface="CiscoSansTT Thin" charset="0"/>
        </a:defRPr>
      </a:lvl1pPr>
      <a:lvl2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2pPr>
      <a:lvl3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3pPr>
      <a:lvl4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4pPr>
      <a:lvl5pPr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5pPr>
      <a:lvl6pPr marL="60959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6pPr>
      <a:lvl7pPr marL="1219190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7pPr>
      <a:lvl8pPr marL="1828785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8pPr>
      <a:lvl9pPr marL="2438379" algn="l" defTabSz="912276" rtl="0" eaLnBrk="1" fontAlgn="base" hangingPunct="1">
        <a:lnSpc>
          <a:spcPct val="80000"/>
        </a:lnSpc>
        <a:spcBef>
          <a:spcPct val="0"/>
        </a:spcBef>
        <a:spcAft>
          <a:spcPct val="0"/>
        </a:spcAft>
        <a:defRPr sz="4267">
          <a:solidFill>
            <a:srgbClr val="676767"/>
          </a:solidFill>
          <a:latin typeface="Arial" charset="0"/>
          <a:ea typeface="ＭＳ Ｐゴシック" charset="0"/>
        </a:defRPr>
      </a:lvl9pPr>
    </p:titleStyle>
    <p:bodyStyle>
      <a:lvl1pPr marL="18288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20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1pPr>
      <a:lvl2pPr marL="36576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8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2pPr>
      <a:lvl3pPr marL="54864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6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3pPr>
      <a:lvl4pPr marL="73152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4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4pPr>
      <a:lvl5pPr marL="914400" indent="-182880" algn="l" defTabSz="912276" rtl="0" eaLnBrk="1" fontAlgn="base" hangingPunct="1">
        <a:lnSpc>
          <a:spcPct val="100000"/>
        </a:lnSpc>
        <a:spcBef>
          <a:spcPts val="0"/>
        </a:spcBef>
        <a:spcAft>
          <a:spcPts val="1000"/>
        </a:spcAft>
        <a:buClr>
          <a:schemeClr val="bg1"/>
        </a:buClr>
        <a:buSzPct val="100000"/>
        <a:buFont typeface="Arial" panose="020B0604020202020204" pitchFamily="34" charset="0"/>
        <a:buChar char="•"/>
        <a:defRPr lang="en-US" sz="1200" kern="1200" dirty="0">
          <a:solidFill>
            <a:schemeClr val="bg1"/>
          </a:solidFill>
          <a:latin typeface="+mn-lt"/>
          <a:ea typeface="ＭＳ Ｐゴシック" charset="0"/>
          <a:cs typeface="CiscoSans"/>
        </a:defRPr>
      </a:lvl5pPr>
      <a:lvl6pPr marL="1151798" indent="-228592" algn="l" defTabSz="914362" rtl="0" eaLnBrk="1" latinLnBrk="0" hangingPunct="1">
        <a:spcBef>
          <a:spcPts val="800"/>
        </a:spcBef>
        <a:buFont typeface="Arial" pitchFamily="34" charset="0"/>
        <a:buChar char="•"/>
        <a:defRPr sz="12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247781" indent="-228561" algn="l" defTabSz="914362" rtl="0" eaLnBrk="1" latinLnBrk="0" hangingPunct="1">
        <a:spcBef>
          <a:spcPts val="800"/>
        </a:spcBef>
        <a:buFont typeface="Arial" pitchFamily="34" charset="0"/>
        <a:buChar char="•"/>
        <a:defRPr sz="1067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267" indent="0" algn="l" defTabSz="914362" rtl="0" eaLnBrk="1" latinLnBrk="0" hangingPunct="1">
        <a:spcBef>
          <a:spcPct val="20000"/>
        </a:spcBef>
        <a:buFont typeface="Arial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38" indent="-228592" algn="l" defTabSz="914362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1pPr>
      <a:lvl2pPr marL="457178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2pPr>
      <a:lvl3pPr marL="91436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3pPr>
      <a:lvl4pPr marL="1371542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4pPr>
      <a:lvl5pPr marL="1828725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5pPr>
      <a:lvl6pPr marL="2285903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6pPr>
      <a:lvl7pPr marL="2743086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7pPr>
      <a:lvl8pPr marL="3200267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8pPr>
      <a:lvl9pPr marL="3657450" algn="l" defTabSz="914362" rtl="0" eaLnBrk="1" latinLnBrk="0" hangingPunct="1">
        <a:defRPr sz="186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2" pos="204">
          <p15:clr>
            <a:srgbClr val="F26B43"/>
          </p15:clr>
        </p15:guide>
        <p15:guide id="3" pos="7476">
          <p15:clr>
            <a:srgbClr val="F26B43"/>
          </p15:clr>
        </p15:guide>
        <p15:guide id="6" pos="3840">
          <p15:clr>
            <a:srgbClr val="F26B43"/>
          </p15:clr>
        </p15:guide>
        <p15:guide id="9" orient="horz" pos="3827">
          <p15:clr>
            <a:srgbClr val="9FCC3B"/>
          </p15:clr>
        </p15:guide>
        <p15:guide id="10" orient="horz" pos="202">
          <p15:clr>
            <a:srgbClr val="F26B43"/>
          </p15:clr>
        </p15:guide>
        <p15:guide id="11" orient="horz" pos="2160">
          <p15:clr>
            <a:srgbClr val="F26B43"/>
          </p15:clr>
        </p15:guide>
        <p15:guide id="12" orient="horz" pos="392">
          <p15:clr>
            <a:srgbClr val="A4A3A4"/>
          </p15:clr>
        </p15:guide>
        <p15:guide id="13" orient="horz" pos="2552">
          <p15:clr>
            <a:srgbClr val="A4A3A4"/>
          </p15:clr>
        </p15:guide>
        <p15:guide id="14" orient="horz" pos="600">
          <p15:clr>
            <a:srgbClr val="A4A3A4"/>
          </p15:clr>
        </p15:guide>
        <p15:guide id="15" orient="horz" pos="1766">
          <p15:clr>
            <a:srgbClr val="A4A3A4"/>
          </p15:clr>
        </p15:guide>
        <p15:guide id="16" orient="horz" pos="2355">
          <p15:clr>
            <a:srgbClr val="A4A3A4"/>
          </p15:clr>
        </p15:guide>
        <p15:guide id="18" orient="horz" pos="4118">
          <p15:clr>
            <a:srgbClr val="F26B43"/>
          </p15:clr>
        </p15:guide>
        <p15:guide id="19" orient="horz" pos="1178">
          <p15:clr>
            <a:srgbClr val="A4A3A4"/>
          </p15:clr>
        </p15:guide>
        <p15:guide id="20" orient="horz" pos="1374">
          <p15:clr>
            <a:srgbClr val="A4A3A4"/>
          </p15:clr>
        </p15:guide>
        <p15:guide id="21" orient="horz" pos="1570">
          <p15:clr>
            <a:srgbClr val="A4A3A4"/>
          </p15:clr>
        </p15:guide>
        <p15:guide id="22" pos="703">
          <p15:clr>
            <a:srgbClr val="A4A3A4"/>
          </p15:clr>
        </p15:guide>
        <p15:guide id="23" pos="820">
          <p15:clr>
            <a:srgbClr val="A4A3A4"/>
          </p15:clr>
        </p15:guide>
        <p15:guide id="24" pos="1321">
          <p15:clr>
            <a:srgbClr val="A4A3A4"/>
          </p15:clr>
        </p15:guide>
        <p15:guide id="25" pos="1435">
          <p15:clr>
            <a:srgbClr val="A4A3A4"/>
          </p15:clr>
        </p15:guide>
        <p15:guide id="26" pos="1936">
          <p15:clr>
            <a:srgbClr val="A4A3A4"/>
          </p15:clr>
        </p15:guide>
        <p15:guide id="27" pos="2051">
          <p15:clr>
            <a:srgbClr val="A4A3A4"/>
          </p15:clr>
        </p15:guide>
        <p15:guide id="28" pos="2551">
          <p15:clr>
            <a:srgbClr val="A4A3A4"/>
          </p15:clr>
        </p15:guide>
        <p15:guide id="29" pos="2665">
          <p15:clr>
            <a:srgbClr val="A4A3A4"/>
          </p15:clr>
        </p15:guide>
        <p15:guide id="30" pos="3167">
          <p15:clr>
            <a:srgbClr val="A4A3A4"/>
          </p15:clr>
        </p15:guide>
        <p15:guide id="31" pos="3281">
          <p15:clr>
            <a:srgbClr val="A4A3A4"/>
          </p15:clr>
        </p15:guide>
        <p15:guide id="32" pos="3783">
          <p15:clr>
            <a:srgbClr val="A4A3A4"/>
          </p15:clr>
        </p15:guide>
        <p15:guide id="33" pos="3896">
          <p15:clr>
            <a:srgbClr val="A4A3A4"/>
          </p15:clr>
        </p15:guide>
        <p15:guide id="34" pos="4397">
          <p15:clr>
            <a:srgbClr val="A4A3A4"/>
          </p15:clr>
        </p15:guide>
        <p15:guide id="35" pos="4512">
          <p15:clr>
            <a:srgbClr val="A4A3A4"/>
          </p15:clr>
        </p15:guide>
        <p15:guide id="36" pos="5013">
          <p15:clr>
            <a:srgbClr val="A4A3A4"/>
          </p15:clr>
        </p15:guide>
        <p15:guide id="37" pos="5128">
          <p15:clr>
            <a:srgbClr val="A4A3A4"/>
          </p15:clr>
        </p15:guide>
        <p15:guide id="38" pos="5629">
          <p15:clr>
            <a:srgbClr val="A4A3A4"/>
          </p15:clr>
        </p15:guide>
        <p15:guide id="39" pos="5742">
          <p15:clr>
            <a:srgbClr val="A4A3A4"/>
          </p15:clr>
        </p15:guide>
        <p15:guide id="40" pos="6244">
          <p15:clr>
            <a:srgbClr val="A4A3A4"/>
          </p15:clr>
        </p15:guide>
        <p15:guide id="41" pos="6359">
          <p15:clr>
            <a:srgbClr val="A4A3A4"/>
          </p15:clr>
        </p15:guide>
        <p15:guide id="42" pos="6859">
          <p15:clr>
            <a:srgbClr val="A4A3A4"/>
          </p15:clr>
        </p15:guide>
        <p15:guide id="43" pos="6975">
          <p15:clr>
            <a:srgbClr val="A4A3A4"/>
          </p15:clr>
        </p15:guide>
        <p15:guide id="44" orient="horz" pos="784">
          <p15:clr>
            <a:srgbClr val="A4A3A4"/>
          </p15:clr>
        </p15:guide>
        <p15:guide id="45" orient="horz" pos="980">
          <p15:clr>
            <a:srgbClr val="A4A3A4"/>
          </p15:clr>
        </p15:guide>
        <p15:guide id="46" orient="horz" pos="1962">
          <p15:clr>
            <a:srgbClr val="A4A3A4"/>
          </p15:clr>
        </p15:guide>
        <p15:guide id="47" orient="horz" pos="2747">
          <p15:clr>
            <a:srgbClr val="A4A3A4"/>
          </p15:clr>
        </p15:guide>
        <p15:guide id="48" orient="horz" pos="2945">
          <p15:clr>
            <a:srgbClr val="A4A3A4"/>
          </p15:clr>
        </p15:guide>
        <p15:guide id="49" orient="horz" pos="3141">
          <p15:clr>
            <a:srgbClr val="A4A3A4"/>
          </p15:clr>
        </p15:guide>
        <p15:guide id="50" orient="horz" pos="3337">
          <p15:clr>
            <a:srgbClr val="A4A3A4"/>
          </p15:clr>
        </p15:guide>
        <p15:guide id="51" orient="horz" pos="3535">
          <p15:clr>
            <a:srgbClr val="A4A3A4"/>
          </p15:clr>
        </p15:guide>
        <p15:guide id="52" orient="horz" pos="3730">
          <p15:clr>
            <a:srgbClr val="A4A3A4"/>
          </p15:clr>
        </p15:guide>
        <p15:guide id="53" orient="horz" pos="3936">
          <p15:clr>
            <a:srgbClr val="A4A3A4"/>
          </p15:clr>
        </p15:guide>
        <p15:guide id="54" orient="horz" pos="187">
          <p15:clr>
            <a:srgbClr val="9FCC3B"/>
          </p15:clr>
        </p15:guide>
        <p15:guide id="55" pos="455">
          <p15:clr>
            <a:srgbClr val="9FCC3B"/>
          </p15:clr>
        </p15:guide>
        <p15:guide id="56" pos="1069">
          <p15:clr>
            <a:srgbClr val="9FCC3B"/>
          </p15:clr>
        </p15:guide>
        <p15:guide id="57" pos="1685">
          <p15:clr>
            <a:srgbClr val="9FCC3B"/>
          </p15:clr>
        </p15:guide>
        <p15:guide id="58" pos="2301">
          <p15:clr>
            <a:srgbClr val="9FCC3B"/>
          </p15:clr>
        </p15:guide>
        <p15:guide id="59" pos="2915">
          <p15:clr>
            <a:srgbClr val="9FCC3B"/>
          </p15:clr>
        </p15:guide>
        <p15:guide id="60" pos="3531">
          <p15:clr>
            <a:srgbClr val="9FCC3B"/>
          </p15:clr>
        </p15:guide>
        <p15:guide id="61" pos="4146">
          <p15:clr>
            <a:srgbClr val="9FCC3B"/>
          </p15:clr>
        </p15:guide>
        <p15:guide id="62" pos="4762">
          <p15:clr>
            <a:srgbClr val="9FCC3B"/>
          </p15:clr>
        </p15:guide>
        <p15:guide id="63" pos="5378">
          <p15:clr>
            <a:srgbClr val="9FCC3B"/>
          </p15:clr>
        </p15:guide>
        <p15:guide id="64" pos="5992">
          <p15:clr>
            <a:srgbClr val="9FCC3B"/>
          </p15:clr>
        </p15:guide>
        <p15:guide id="65" pos="6609">
          <p15:clr>
            <a:srgbClr val="9FCC3B"/>
          </p15:clr>
        </p15:guide>
        <p15:guide id="66" pos="7225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C35D5CC9-B19D-24DD-2D68-AEF989481C6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/>
              <a:t>NEW NEW the 8223 with Silicon One P200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066859-47F0-D101-3642-4BF3FFECA467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b="1" dirty="0"/>
              <a:t>Cisco 8223 </a:t>
            </a:r>
            <a:r>
              <a:rPr lang="en-US" dirty="0"/>
              <a:t>is the industry’s first 51.2 terabit fixed Ethernet router, with twice the density and twice the power efficiency of the previous generation.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F3B0B7-07C8-0742-2A44-99F6D22063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Silicon One P200</a:t>
            </a:r>
            <a:r>
              <a:rPr lang="en-US" dirty="0"/>
              <a:t> is power-efficient and fully programmable 51.2 terabit routing silicon.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7F138ED-CF54-9A52-28C1-2AEFE4BFE71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/>
              <a:t>Processing up to 20 billion packets per second, Silicon One P200 has the performance, security, and deep buffering required for scale-across AI networking.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484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Cisco Corporate Light Theme">
  <a:themeElements>
    <a:clrScheme name="Cisco Light 04-16-2025">
      <a:dk1>
        <a:srgbClr val="07182D"/>
      </a:dk1>
      <a:lt1>
        <a:srgbClr val="FFFFFF"/>
      </a:lt1>
      <a:dk2>
        <a:srgbClr val="525E6C"/>
      </a:dk2>
      <a:lt2>
        <a:srgbClr val="B4B9C0"/>
      </a:lt2>
      <a:accent1>
        <a:srgbClr val="02C8FF"/>
      </a:accent1>
      <a:accent2>
        <a:srgbClr val="0A60FF"/>
      </a:accent2>
      <a:accent3>
        <a:srgbClr val="FF007F"/>
      </a:accent3>
      <a:accent4>
        <a:srgbClr val="FF9000"/>
      </a:accent4>
      <a:accent5>
        <a:srgbClr val="D6D6D6"/>
      </a:accent5>
      <a:accent6>
        <a:srgbClr val="6B6B6B"/>
      </a:accent6>
      <a:hlink>
        <a:srgbClr val="07182D"/>
      </a:hlink>
      <a:folHlink>
        <a:srgbClr val="C0C0C0"/>
      </a:folHlink>
    </a:clrScheme>
    <a:fontScheme name="Cisco PowerPoint 02-26-2025">
      <a:majorFont>
        <a:latin typeface="CiscoSansTT Medium"/>
        <a:ea typeface=""/>
        <a:cs typeface=""/>
      </a:majorFont>
      <a:minorFont>
        <a:latin typeface="CiscoSansT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noFill/>
        <a:ln w="15875">
          <a:solidFill>
            <a:schemeClr val="bg2"/>
          </a:solidFill>
        </a:ln>
        <a:effectLst/>
      </a:spPr>
      <a:bodyPr lIns="182880" tIns="182880" rIns="182880" bIns="182880" rtlCol="0" anchor="t" anchorCtr="0">
        <a:noAutofit/>
      </a:bodyPr>
      <a:lstStyle>
        <a:defPPr marL="182880" indent="-182880" algn="l">
          <a:buFont typeface="Arial" panose="020B0604020202020204" pitchFamily="34" charset="0"/>
          <a:buChar char="•"/>
          <a:defRPr sz="1600" dirty="0" smtClean="0">
            <a:solidFill>
              <a:schemeClr val="bg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noAutofit/>
      </a:bodyPr>
      <a:lstStyle>
        <a:defPPr marL="182880" indent="-182880" algn="l" defTabSz="912276" rtl="0" eaLnBrk="1" fontAlgn="base" hangingPunct="1">
          <a:lnSpc>
            <a:spcPct val="100000"/>
          </a:lnSpc>
          <a:spcBef>
            <a:spcPts val="0"/>
          </a:spcBef>
          <a:spcAft>
            <a:spcPts val="1000"/>
          </a:spcAft>
          <a:buClr>
            <a:schemeClr val="bg1"/>
          </a:buClr>
          <a:buSzPct val="100000"/>
          <a:buFont typeface="Arial" panose="020B0604020202020204" pitchFamily="34" charset="0"/>
          <a:buChar char="•"/>
          <a:defRPr sz="1600" kern="1200" dirty="0" err="1" smtClean="0">
            <a:solidFill>
              <a:schemeClr val="bg1"/>
            </a:solidFill>
            <a:latin typeface="+mn-lt"/>
            <a:ea typeface="ＭＳ Ｐゴシック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Cisco Corporate Light Theme" id="{5DAEBA6E-8CF1-5D46-B4CA-0F45FD44FA5C}" vid="{AA8AB395-8050-404E-88CC-752768617059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0E6A6B1D362064DAD5978D308B22AA4" ma:contentTypeVersion="13" ma:contentTypeDescription="Create a new document." ma:contentTypeScope="" ma:versionID="5cb2158526680917c21aaa85f5428c28">
  <xsd:schema xmlns:xsd="http://www.w3.org/2001/XMLSchema" xmlns:xs="http://www.w3.org/2001/XMLSchema" xmlns:p="http://schemas.microsoft.com/office/2006/metadata/properties" xmlns:ns2="da480661-395c-4330-b0bb-f445c3520408" xmlns:ns3="cdc7b952-f9e7-43ac-a7f2-8faa4316edef" targetNamespace="http://schemas.microsoft.com/office/2006/metadata/properties" ma:root="true" ma:fieldsID="e46782827586eb06baca3ac27beb2cf0" ns2:_="" ns3:_="">
    <xsd:import namespace="da480661-395c-4330-b0bb-f445c3520408"/>
    <xsd:import namespace="cdc7b952-f9e7-43ac-a7f2-8faa4316ede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Password" minOccurs="0"/>
                <xsd:element ref="ns2:MediaServiceAutoKeyPoints" minOccurs="0"/>
                <xsd:element ref="ns2:MediaServiceKeyPoints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a480661-395c-4330-b0bb-f445c352040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Password" ma:index="16" nillable="true" ma:displayName="Password" ma:format="Dropdown" ma:internalName="Password">
      <xsd:simpleType>
        <xsd:restriction base="dms:Text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ObjectDetectorVersions" ma:index="1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c7b952-f9e7-43ac-a7f2-8faa4316edef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Password xmlns="da480661-395c-4330-b0bb-f445c3520408" xsi:nil="true"/>
  </documentManagement>
</p:properties>
</file>

<file path=customXml/itemProps1.xml><?xml version="1.0" encoding="utf-8"?>
<ds:datastoreItem xmlns:ds="http://schemas.openxmlformats.org/officeDocument/2006/customXml" ds:itemID="{69BC6382-14A0-4FA3-A0AD-EBE63A92AEFD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0F78068-AA7F-4938-B755-7B808EDDBD61}">
  <ds:schemaRefs>
    <ds:schemaRef ds:uri="cdc7b952-f9e7-43ac-a7f2-8faa4316edef"/>
    <ds:schemaRef ds:uri="da480661-395c-4330-b0bb-f445c352040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269D3FD2-B9D0-46AC-B045-64CE103A3EAF}">
  <ds:schemaRefs>
    <ds:schemaRef ds:uri="http://schemas.microsoft.com/office/2006/documentManagement/types"/>
    <ds:schemaRef ds:uri="http://purl.org/dc/terms/"/>
    <ds:schemaRef ds:uri="http://purl.org/dc/elements/1.1/"/>
    <ds:schemaRef ds:uri="http://schemas.microsoft.com/office/infopath/2007/PartnerControls"/>
    <ds:schemaRef ds:uri="http://purl.org/dc/dcmitype/"/>
    <ds:schemaRef ds:uri="cdc7b952-f9e7-43ac-a7f2-8faa4316edef"/>
    <ds:schemaRef ds:uri="http://schemas.openxmlformats.org/package/2006/metadata/core-properties"/>
    <ds:schemaRef ds:uri="http://schemas.microsoft.com/office/2006/metadata/properties"/>
    <ds:schemaRef ds:uri="da480661-395c-4330-b0bb-f445c3520408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Default Theme</Template>
  <TotalTime>27</TotalTime>
  <Words>74</Words>
  <Application>Microsoft Macintosh PowerPoint</Application>
  <PresentationFormat>Widescreen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CiscoSansTT Medium</vt:lpstr>
      <vt:lpstr>CiscoSansTT</vt:lpstr>
      <vt:lpstr>CiscoSansTT Thin</vt:lpstr>
      <vt:lpstr>CiscoSansTT Light</vt:lpstr>
      <vt:lpstr>Aptos</vt:lpstr>
      <vt:lpstr>Arial</vt:lpstr>
      <vt:lpstr>Cisco Corporate Light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Emily Russell (emrussel)</dc:creator>
  <cp:lastModifiedBy>Ken Snyder</cp:lastModifiedBy>
  <cp:revision>22</cp:revision>
  <dcterms:created xsi:type="dcterms:W3CDTF">2025-09-23T14:59:21Z</dcterms:created>
  <dcterms:modified xsi:type="dcterms:W3CDTF">2025-10-15T00:08:04Z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8f49a32-fde3-48a5-9266-b5b0972a22dc_Enabled">
    <vt:lpwstr>true</vt:lpwstr>
  </property>
  <property fmtid="{D5CDD505-2E9C-101B-9397-08002B2CF9AE}" pid="3" name="MSIP_Label_c8f49a32-fde3-48a5-9266-b5b0972a22dc_SetDate">
    <vt:lpwstr>2025-09-24T17:10:08Z</vt:lpwstr>
  </property>
  <property fmtid="{D5CDD505-2E9C-101B-9397-08002B2CF9AE}" pid="4" name="MSIP_Label_c8f49a32-fde3-48a5-9266-b5b0972a22dc_Method">
    <vt:lpwstr>Privileged</vt:lpwstr>
  </property>
  <property fmtid="{D5CDD505-2E9C-101B-9397-08002B2CF9AE}" pid="5" name="MSIP_Label_c8f49a32-fde3-48a5-9266-b5b0972a22dc_Name">
    <vt:lpwstr>Cisco Confidential</vt:lpwstr>
  </property>
  <property fmtid="{D5CDD505-2E9C-101B-9397-08002B2CF9AE}" pid="6" name="MSIP_Label_c8f49a32-fde3-48a5-9266-b5b0972a22dc_SiteId">
    <vt:lpwstr>5ae1af62-9505-4097-a69a-c1553ef7840e</vt:lpwstr>
  </property>
  <property fmtid="{D5CDD505-2E9C-101B-9397-08002B2CF9AE}" pid="7" name="MSIP_Label_c8f49a32-fde3-48a5-9266-b5b0972a22dc_ActionId">
    <vt:lpwstr>f3114721-6e56-4b22-b813-89b49dab3028</vt:lpwstr>
  </property>
  <property fmtid="{D5CDD505-2E9C-101B-9397-08002B2CF9AE}" pid="8" name="MSIP_Label_c8f49a32-fde3-48a5-9266-b5b0972a22dc_ContentBits">
    <vt:lpwstr>2</vt:lpwstr>
  </property>
  <property fmtid="{D5CDD505-2E9C-101B-9397-08002B2CF9AE}" pid="9" name="MSIP_Label_c8f49a32-fde3-48a5-9266-b5b0972a22dc_Tag">
    <vt:lpwstr>50, 0, 1, 1</vt:lpwstr>
  </property>
  <property fmtid="{D5CDD505-2E9C-101B-9397-08002B2CF9AE}" pid="10" name="ClassificationContentMarkingFooterLocations">
    <vt:lpwstr>Default Theme:8\Cisco Accessible Theme:3\Cisco Corporate Light Theme:8</vt:lpwstr>
  </property>
  <property fmtid="{D5CDD505-2E9C-101B-9397-08002B2CF9AE}" pid="11" name="ClassificationContentMarkingFooterText">
    <vt:lpwstr>Cisco Confidential</vt:lpwstr>
  </property>
  <property fmtid="{D5CDD505-2E9C-101B-9397-08002B2CF9AE}" pid="12" name="ContentTypeId">
    <vt:lpwstr>0x010100A0E6A6B1D362064DAD5978D308B22AA4</vt:lpwstr>
  </property>
</Properties>
</file>