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36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9" r:id="rId5"/>
    <p:sldId id="264" r:id="rId6"/>
    <p:sldId id="266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0" r:id="rId16"/>
    <p:sldId id="272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790" autoAdjust="0"/>
  </p:normalViewPr>
  <p:slideViewPr>
    <p:cSldViewPr>
      <p:cViewPr varScale="1">
        <p:scale>
          <a:sx n="68" d="100"/>
          <a:sy n="68" d="100"/>
        </p:scale>
        <p:origin x="162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692C7-1F45-4144-8736-C7BB08B0E47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CEDB2-120A-4CCD-A2A6-FFBE8566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210076C0-A0DC-4B44-8C85-FE021DD8BE91}" type="slidenum">
              <a:rPr lang="en-US" sz="1800"/>
              <a:pPr/>
              <a:t>11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1299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0B9B6EF-35A5-4915-B509-2FAFD416C3F8}" type="slidenum">
              <a:rPr lang="en-US" sz="1800"/>
              <a:pPr/>
              <a:t>12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238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D5114265-84A8-4E57-86D6-0208D9583C36}" type="slidenum">
              <a:rPr lang="en-US" sz="1800"/>
              <a:pPr/>
              <a:t>13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9668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B439377-235E-4F5D-99C7-2AF9F5532F2D}" type="slidenum">
              <a:rPr lang="en-US" sz="1800"/>
              <a:pPr/>
              <a:t>14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038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433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8556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88062-D966-443F-8965-AD9C6C4567E4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2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15DC4-C649-4B9B-81F8-F76BB260150D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5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3F0ED0-2F40-4940-AEEA-F1D5E46A0736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9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5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An excuse to define some terms! 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80C6329D-5E91-4F01-BEDD-C99FA7BC55B8}" type="slidenum">
              <a:rPr lang="en-US" sz="1800"/>
              <a:pPr/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409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An excuse to define some terms! 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80C6329D-5E91-4F01-BEDD-C99FA7BC55B8}" type="slidenum">
              <a:rPr lang="en-US" sz="1800"/>
              <a:pPr/>
              <a:t>10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86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A3C4304-2652-4320-AFC4-0B0EDB6873C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695A13-F6E7-4F94-AE8E-038F66290551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56FBCD-9FB8-40D3-AF1D-00A3DB18434D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8755B7-1B07-48B8-97F1-364661527AF5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8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235E4B6-45B5-4E54-9774-8CA20ADFB221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A2FDA92-642A-4327-ACEF-8CFDAAEAB987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691FC0D-D830-46A5-9379-8F36E2C636A4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33586DD6-08A3-4031-B669-70B168C49458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95E-CCCE-4C97-A6A4-61CEBE0CD83B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9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89D-5A32-4166-BE9B-7586B4A4C275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4E17B-A983-48F7-8461-F06E575D3FD2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D98296C-2F14-4B31-9E2A-70598FA88CD9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296ED1-A0A8-416D-AFA3-15958536CF5D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695" r:id="rId12"/>
    <p:sldLayoutId id="2147483702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225838" cy="2667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 to Computer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ystems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248400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January 19,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Reference: Textbook Chapter 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TANZIR AHMED</a:t>
            </a:r>
          </a:p>
          <a:p>
            <a:r>
              <a:rPr lang="en-US" dirty="0" smtClean="0"/>
              <a:t>CSCE 313, SPRING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662112"/>
            <a:ext cx="8229600" cy="48307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 smtClean="0">
                <a:ea typeface="ＭＳ Ｐゴシック" pitchFamily="-107" charset="-128"/>
              </a:rPr>
              <a:t>Security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Can the system be compromised by an attacker?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No large system can be completely secure</a:t>
            </a:r>
          </a:p>
          <a:p>
            <a:pPr lvl="2">
              <a:defRPr/>
            </a:pPr>
            <a:r>
              <a:rPr lang="en-US" sz="2500" dirty="0" smtClean="0">
                <a:ea typeface="ＭＳ Ｐゴシック" pitchFamily="86" charset="-128"/>
              </a:rPr>
              <a:t>Bugs</a:t>
            </a:r>
          </a:p>
          <a:p>
            <a:pPr lvl="2">
              <a:defRPr/>
            </a:pPr>
            <a:r>
              <a:rPr lang="en-US" sz="2500" dirty="0" smtClean="0">
                <a:ea typeface="ＭＳ Ｐゴシック" pitchFamily="86" charset="-128"/>
              </a:rPr>
              <a:t>Developer backdoors</a:t>
            </a:r>
          </a:p>
          <a:p>
            <a:pPr lvl="2">
              <a:defRPr/>
            </a:pPr>
            <a:r>
              <a:rPr lang="en-US" sz="2500" dirty="0" smtClean="0">
                <a:ea typeface="ＭＳ Ｐゴシック" pitchFamily="86" charset="-128"/>
              </a:rPr>
              <a:t>Programs still need to interact (complete  fault isolation not possible)</a:t>
            </a:r>
          </a:p>
          <a:p>
            <a:pPr lvl="1">
              <a:defRPr/>
            </a:pPr>
            <a:r>
              <a:rPr lang="en-US" sz="2800" b="1" dirty="0" smtClean="0">
                <a:ea typeface="ＭＳ Ｐゴシック" pitchFamily="86" charset="-128"/>
              </a:rPr>
              <a:t>Privacy:</a:t>
            </a:r>
            <a:r>
              <a:rPr lang="en-US" sz="2800" dirty="0" smtClean="0">
                <a:ea typeface="ＭＳ Ｐゴシック" pitchFamily="86" charset="-128"/>
              </a:rPr>
              <a:t> Data is accessible only to authorized users</a:t>
            </a:r>
          </a:p>
          <a:p>
            <a:pPr lvl="2">
              <a:defRPr/>
            </a:pPr>
            <a:r>
              <a:rPr lang="en-US" sz="2500" dirty="0" smtClean="0">
                <a:ea typeface="ＭＳ Ｐゴシック" pitchFamily="86" charset="-128"/>
              </a:rPr>
              <a:t>A virus cannot transmit your bank login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An OS needs both a </a:t>
            </a:r>
            <a:r>
              <a:rPr lang="en-US" sz="2800" b="1" i="1" dirty="0" smtClean="0">
                <a:ea typeface="ＭＳ Ｐゴシック" pitchFamily="86" charset="-128"/>
              </a:rPr>
              <a:t>security policy </a:t>
            </a:r>
            <a:r>
              <a:rPr lang="en-US" sz="2800" dirty="0" smtClean="0">
                <a:ea typeface="ＭＳ Ｐゴシック" pitchFamily="86" charset="-128"/>
              </a:rPr>
              <a:t>and an </a:t>
            </a:r>
            <a:r>
              <a:rPr lang="en-US" sz="2800" b="1" i="1" dirty="0" smtClean="0">
                <a:ea typeface="ＭＳ Ｐゴシック" pitchFamily="86" charset="-128"/>
              </a:rPr>
              <a:t>enforcement mechanism</a:t>
            </a:r>
          </a:p>
          <a:p>
            <a:pPr>
              <a:defRPr/>
            </a:pPr>
            <a:endParaRPr lang="en-US" sz="2800" dirty="0" smtClean="0">
              <a:ea typeface="ＭＳ Ｐゴシック" pitchFamily="-107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041318C-AC4F-4AAB-81CB-26AC1D581C91}" type="slidenum">
              <a:rPr lang="en-US" sz="1200">
                <a:solidFill>
                  <a:srgbClr val="898989"/>
                </a:solidFill>
              </a:rPr>
              <a:pPr/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953000" cy="4833938"/>
          </a:xfrm>
        </p:spPr>
        <p:txBody>
          <a:bodyPr>
            <a:normAutofit/>
          </a:bodyPr>
          <a:lstStyle/>
          <a:p>
            <a:r>
              <a:rPr lang="en-US" b="1" dirty="0" smtClean="0"/>
              <a:t>Portability</a:t>
            </a:r>
          </a:p>
          <a:p>
            <a:pPr lvl="1"/>
            <a:r>
              <a:rPr lang="en-US" dirty="0" smtClean="0"/>
              <a:t>Came from the concept that application programs have to be independent of hardware  modification</a:t>
            </a:r>
          </a:p>
          <a:p>
            <a:pPr lvl="2"/>
            <a:r>
              <a:rPr lang="en-US" dirty="0" smtClean="0"/>
              <a:t>Example: An app should keep working if you change the graphics card</a:t>
            </a:r>
          </a:p>
          <a:p>
            <a:pPr lvl="1"/>
            <a:r>
              <a:rPr lang="en-US" dirty="0" smtClean="0"/>
              <a:t>But portability also applies to app-OS and  OS-h/w interface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Applications change</a:t>
            </a:r>
          </a:p>
          <a:p>
            <a:pPr lvl="2"/>
            <a:r>
              <a:rPr lang="en-US" dirty="0" smtClean="0"/>
              <a:t>OS provides Application Programming Interface (API)</a:t>
            </a:r>
          </a:p>
          <a:p>
            <a:pPr lvl="1"/>
            <a:r>
              <a:rPr lang="en-US" dirty="0" smtClean="0"/>
              <a:t>Hardware changes</a:t>
            </a:r>
          </a:p>
          <a:p>
            <a:pPr lvl="2"/>
            <a:r>
              <a:rPr lang="en-US" dirty="0" smtClean="0"/>
              <a:t>OS keeps working when new devices are added</a:t>
            </a:r>
          </a:p>
          <a:p>
            <a:pPr lvl="2"/>
            <a:r>
              <a:rPr lang="en-US" dirty="0" smtClean="0"/>
              <a:t>Uses Hardware Abstraction Layer (HAL) to avoid commitment to h/w details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9DC96FAD-8685-4362-B90E-D7A71FFC41BB}" type="slidenum">
              <a:rPr lang="en-US" sz="1200">
                <a:solidFill>
                  <a:srgbClr val="898989"/>
                </a:solidFill>
              </a:rPr>
              <a:pPr/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1985" name="Freeform 1"/>
          <p:cNvSpPr>
            <a:spLocks/>
          </p:cNvSpPr>
          <p:nvPr/>
        </p:nvSpPr>
        <p:spPr bwMode="auto">
          <a:xfrm>
            <a:off x="5408612" y="1866900"/>
            <a:ext cx="871538" cy="386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0" y="1065"/>
              </a:cxn>
              <a:cxn ang="0">
                <a:pos x="1530" y="2430"/>
              </a:cxn>
              <a:cxn ang="0">
                <a:pos x="1185" y="3975"/>
              </a:cxn>
              <a:cxn ang="0">
                <a:pos x="270" y="5760"/>
              </a:cxn>
              <a:cxn ang="0">
                <a:pos x="165" y="5955"/>
              </a:cxn>
            </a:cxnLst>
            <a:rect l="0" t="0" r="r" b="b"/>
            <a:pathLst>
              <a:path w="1537" h="6090">
                <a:moveTo>
                  <a:pt x="0" y="0"/>
                </a:moveTo>
                <a:cubicBezTo>
                  <a:pt x="442" y="330"/>
                  <a:pt x="885" y="660"/>
                  <a:pt x="1140" y="1065"/>
                </a:cubicBezTo>
                <a:cubicBezTo>
                  <a:pt x="1395" y="1470"/>
                  <a:pt x="1523" y="1945"/>
                  <a:pt x="1530" y="2430"/>
                </a:cubicBezTo>
                <a:cubicBezTo>
                  <a:pt x="1537" y="2915"/>
                  <a:pt x="1395" y="3420"/>
                  <a:pt x="1185" y="3975"/>
                </a:cubicBezTo>
                <a:cubicBezTo>
                  <a:pt x="975" y="4530"/>
                  <a:pt x="440" y="5430"/>
                  <a:pt x="270" y="5760"/>
                </a:cubicBezTo>
                <a:cubicBezTo>
                  <a:pt x="100" y="6090"/>
                  <a:pt x="105" y="5920"/>
                  <a:pt x="165" y="595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Freeform 2"/>
          <p:cNvSpPr>
            <a:spLocks/>
          </p:cNvSpPr>
          <p:nvPr/>
        </p:nvSpPr>
        <p:spPr bwMode="auto">
          <a:xfrm flipH="1">
            <a:off x="7656512" y="1762125"/>
            <a:ext cx="695325" cy="386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0" y="1065"/>
              </a:cxn>
              <a:cxn ang="0">
                <a:pos x="1530" y="2430"/>
              </a:cxn>
              <a:cxn ang="0">
                <a:pos x="1185" y="3975"/>
              </a:cxn>
              <a:cxn ang="0">
                <a:pos x="270" y="5760"/>
              </a:cxn>
              <a:cxn ang="0">
                <a:pos x="165" y="5955"/>
              </a:cxn>
            </a:cxnLst>
            <a:rect l="0" t="0" r="r" b="b"/>
            <a:pathLst>
              <a:path w="1537" h="6090">
                <a:moveTo>
                  <a:pt x="0" y="0"/>
                </a:moveTo>
                <a:cubicBezTo>
                  <a:pt x="442" y="330"/>
                  <a:pt x="885" y="660"/>
                  <a:pt x="1140" y="1065"/>
                </a:cubicBezTo>
                <a:cubicBezTo>
                  <a:pt x="1395" y="1470"/>
                  <a:pt x="1523" y="1945"/>
                  <a:pt x="1530" y="2430"/>
                </a:cubicBezTo>
                <a:cubicBezTo>
                  <a:pt x="1537" y="2915"/>
                  <a:pt x="1395" y="3420"/>
                  <a:pt x="1185" y="3975"/>
                </a:cubicBezTo>
                <a:cubicBezTo>
                  <a:pt x="975" y="4530"/>
                  <a:pt x="440" y="5430"/>
                  <a:pt x="270" y="5760"/>
                </a:cubicBezTo>
                <a:cubicBezTo>
                  <a:pt x="100" y="6090"/>
                  <a:pt x="105" y="5920"/>
                  <a:pt x="165" y="595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987" name="AutoShape 3"/>
          <p:cNvCxnSpPr>
            <a:cxnSpLocks noChangeShapeType="1"/>
          </p:cNvCxnSpPr>
          <p:nvPr/>
        </p:nvCxnSpPr>
        <p:spPr bwMode="auto">
          <a:xfrm>
            <a:off x="6075362" y="2628900"/>
            <a:ext cx="1695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988" name="AutoShape 4"/>
          <p:cNvCxnSpPr>
            <a:cxnSpLocks noChangeShapeType="1"/>
          </p:cNvCxnSpPr>
          <p:nvPr/>
        </p:nvCxnSpPr>
        <p:spPr bwMode="auto">
          <a:xfrm>
            <a:off x="6246812" y="3114675"/>
            <a:ext cx="1409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989" name="AutoShape 5"/>
          <p:cNvCxnSpPr>
            <a:cxnSpLocks noChangeShapeType="1"/>
          </p:cNvCxnSpPr>
          <p:nvPr/>
        </p:nvCxnSpPr>
        <p:spPr bwMode="auto">
          <a:xfrm>
            <a:off x="6280150" y="3552825"/>
            <a:ext cx="13763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267450" y="2581275"/>
            <a:ext cx="15033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Abstract Virtual Machine (AVM)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238875" y="3133725"/>
            <a:ext cx="237648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Operating System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496050" y="3600450"/>
            <a:ext cx="1882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Hardware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Abstraction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Layer (HAL)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993" name="AutoShape 9"/>
          <p:cNvCxnSpPr>
            <a:cxnSpLocks noChangeShapeType="1"/>
          </p:cNvCxnSpPr>
          <p:nvPr/>
        </p:nvCxnSpPr>
        <p:spPr bwMode="auto">
          <a:xfrm>
            <a:off x="6108700" y="4381500"/>
            <a:ext cx="17287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334000" y="1676400"/>
            <a:ext cx="30940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Compilers     Web Servers       Databases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Word processor    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 Web Browsers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34075" y="4438650"/>
            <a:ext cx="2341562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x86     ARM   PowerPC   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10/100/1000MBps LAN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Onboard/External Graphics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GPUs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(e.g., 1GB file copy)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(e.g., for context switching, memory allocation, scheduling)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users/apps?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9A2FFF4-DD51-4BC2-9F1B-2BE87ABFF9E8}" type="slidenum">
              <a:rPr lang="en-US" sz="1200">
                <a:solidFill>
                  <a:srgbClr val="898989"/>
                </a:solidFill>
              </a:rPr>
              <a:pPr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04800"/>
            <a:ext cx="84582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Challenges in Modern OSs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 Phones</a:t>
            </a:r>
          </a:p>
          <a:p>
            <a:pPr lvl="1"/>
            <a:r>
              <a:rPr lang="en-US" dirty="0" smtClean="0"/>
              <a:t>Responsiveness, </a:t>
            </a:r>
            <a:r>
              <a:rPr lang="en-US" dirty="0" smtClean="0"/>
              <a:t>security, battery life related to CPU cycles </a:t>
            </a:r>
            <a:endParaRPr lang="en-US" dirty="0" smtClean="0"/>
          </a:p>
          <a:p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Reliable</a:t>
            </a:r>
          </a:p>
          <a:p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Supporting billions of requests/sec efficiently</a:t>
            </a:r>
          </a:p>
          <a:p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Low overhead and also proper h/w virtualization</a:t>
            </a:r>
          </a:p>
          <a:p>
            <a:r>
              <a:rPr lang="en-US" dirty="0" smtClean="0"/>
              <a:t>Server Clusters</a:t>
            </a:r>
          </a:p>
          <a:p>
            <a:pPr lvl="1"/>
            <a:r>
              <a:rPr lang="en-US" dirty="0" smtClean="0"/>
              <a:t>Hide the clustering details from application programs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CB068C47-7F96-4D2C-B7CC-9759604CF1D6}" type="slidenum">
              <a:rPr lang="en-US" sz="1200">
                <a:solidFill>
                  <a:srgbClr val="898989"/>
                </a:solidFill>
              </a:rPr>
              <a:pPr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in Tomorrow</a:t>
            </a:r>
            <a:r>
              <a:rPr lang="en-US" altLang="en-US" dirty="0" smtClean="0"/>
              <a:t>’</a:t>
            </a:r>
            <a:r>
              <a:rPr lang="en-US" dirty="0" smtClean="0"/>
              <a:t>s OSs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Existing challenges would be more critical</a:t>
            </a:r>
          </a:p>
          <a:p>
            <a:pPr lvl="1"/>
            <a:r>
              <a:rPr lang="en-US" sz="2500" dirty="0" smtClean="0"/>
              <a:t>OSs controlling future self driving cars, or traffic lights need to be absolutely </a:t>
            </a:r>
            <a:r>
              <a:rPr lang="en-US" sz="2500" i="1" dirty="0" smtClean="0"/>
              <a:t>reliable, secure, and efficient</a:t>
            </a:r>
            <a:r>
              <a:rPr lang="en-US" sz="2500" dirty="0" smtClean="0"/>
              <a:t> </a:t>
            </a:r>
          </a:p>
          <a:p>
            <a:r>
              <a:rPr lang="en-US" sz="2800" dirty="0" smtClean="0"/>
              <a:t>The future of OSs is intertwined with that of emerging computing hardware</a:t>
            </a:r>
          </a:p>
          <a:p>
            <a:pPr lvl="1"/>
            <a:r>
              <a:rPr lang="en-US" sz="2500" dirty="0" smtClean="0"/>
              <a:t>Giant-scale data centers</a:t>
            </a:r>
          </a:p>
          <a:p>
            <a:pPr lvl="1"/>
            <a:r>
              <a:rPr lang="en-US" sz="2500" dirty="0" smtClean="0"/>
              <a:t>Increasing numbers of processors per computer</a:t>
            </a:r>
          </a:p>
          <a:p>
            <a:pPr lvl="1"/>
            <a:r>
              <a:rPr lang="en-US" sz="2500" dirty="0" smtClean="0"/>
              <a:t>Newer portable devices</a:t>
            </a:r>
          </a:p>
          <a:p>
            <a:pPr lvl="1"/>
            <a:r>
              <a:rPr lang="en-US" sz="2500" dirty="0" smtClean="0"/>
              <a:t>Very large scale storage</a:t>
            </a:r>
          </a:p>
          <a:p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FF0E1DE-76D6-40E9-9CD0-C2F4C521DA5A}" type="slidenum">
              <a:rPr lang="en-US" sz="1200">
                <a:solidFill>
                  <a:srgbClr val="898989"/>
                </a:solidFill>
              </a:rPr>
              <a:pPr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Conclusion: Learnings from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learnt that an Operating System has a unique role to play a “Referee”, “Illusionist”, and a “Glue”</a:t>
            </a:r>
          </a:p>
          <a:p>
            <a:r>
              <a:rPr lang="en-US" sz="2800" dirty="0" smtClean="0"/>
              <a:t>We learnt what an OS “IS” and “IS NOT”</a:t>
            </a:r>
          </a:p>
          <a:p>
            <a:r>
              <a:rPr lang="en-US" sz="2800" smtClean="0"/>
              <a:t>OS Designers </a:t>
            </a:r>
            <a:r>
              <a:rPr lang="en-US" sz="2800" dirty="0" smtClean="0"/>
              <a:t>must address a host of challenges that are only increasing in size and complexity as computing becomes pervasive in every waking moment of our lives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/>
          <a:p>
            <a:fld id="{231CA304-0B36-4D27-9C76-0675CDC3DF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 smtClean="0"/>
              <a:t>Introduction to Oss – Today’s Theme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648200"/>
          </a:xfrm>
          <a:noFill/>
        </p:spPr>
        <p:txBody>
          <a:bodyPr lIns="90488" tIns="44450" rIns="90488" bIns="44450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/>
              <a:t>Answering </a:t>
            </a:r>
            <a:r>
              <a:rPr lang="en-US" sz="2800" dirty="0" smtClean="0"/>
              <a:t>“What is an OS?” question</a:t>
            </a:r>
          </a:p>
          <a:p>
            <a:pPr lvl="2">
              <a:lnSpc>
                <a:spcPct val="150000"/>
              </a:lnSpc>
            </a:pPr>
            <a:r>
              <a:rPr lang="en-US" sz="2500" dirty="0" smtClean="0"/>
              <a:t>Also,  what an OS is not?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Calibri Light" panose="020F0302020204030204" pitchFamily="34" charset="0"/>
              </a:rPr>
              <a:t>Challenges faced when developing an 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FC71ECDE-3545-4C64-8FF2-769BD879B9C3}" type="slidenum">
              <a:rPr lang="en-US" sz="1200">
                <a:solidFill>
                  <a:srgbClr val="898989"/>
                </a:solidFill>
              </a:rPr>
              <a:pPr/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16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Pong </a:t>
            </a:r>
            <a:r>
              <a:rPr lang="en-US" sz="1600" dirty="0" smtClean="0"/>
              <a:t>(example app)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23136"/>
              </p:ext>
            </p:extLst>
          </p:nvPr>
        </p:nvGraphicFramePr>
        <p:xfrm>
          <a:off x="1333500" y="2057400"/>
          <a:ext cx="640080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5" imgW="9043416" imgH="7223760" progId="">
                  <p:embed/>
                </p:oleObj>
              </mc:Choice>
              <mc:Fallback>
                <p:oleObj r:id="rId5" imgW="9043416" imgH="7223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810" t="18047" r="27150" b="40495"/>
                      <a:stretch>
                        <a:fillRect/>
                      </a:stretch>
                    </p:blipFill>
                    <p:spPr bwMode="auto">
                      <a:xfrm>
                        <a:off x="1333500" y="2057400"/>
                        <a:ext cx="6400800" cy="410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90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-163512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 Program Level </a:t>
            </a:r>
            <a:r>
              <a:rPr lang="en-US" sz="1400" dirty="0" smtClean="0"/>
              <a:t>(‘toy’ High-Level-Language)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516688" y="4508500"/>
          <a:ext cx="24479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4" imgW="9043416" imgH="7223760" progId="">
                  <p:embed/>
                </p:oleObj>
              </mc:Choice>
              <mc:Fallback>
                <p:oleObj r:id="rId4" imgW="9043416" imgH="7223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810" t="18047" r="27150" b="40495"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447925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3076575"/>
            <a:ext cx="6840537" cy="581025"/>
            <a:chOff x="748" y="1703"/>
            <a:chExt cx="4309" cy="366"/>
          </a:xfrm>
        </p:grpSpPr>
        <p:sp>
          <p:nvSpPr>
            <p:cNvPr id="20486" name="Rectangle 10"/>
            <p:cNvSpPr>
              <a:spLocks noChangeArrowheads="1"/>
            </p:cNvSpPr>
            <p:nvPr/>
          </p:nvSpPr>
          <p:spPr bwMode="auto">
            <a:xfrm>
              <a:off x="748" y="1797"/>
              <a:ext cx="3221" cy="182"/>
            </a:xfrm>
            <a:prstGeom prst="rect">
              <a:avLst/>
            </a:prstGeom>
            <a:solidFill>
              <a:srgbClr val="FFFF00">
                <a:alpha val="3098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7" name="Text Box 11" descr="Bouquet"/>
            <p:cNvSpPr txBox="1">
              <a:spLocks noChangeArrowheads="1"/>
            </p:cNvSpPr>
            <p:nvPr/>
          </p:nvSpPr>
          <p:spPr bwMode="auto">
            <a:xfrm>
              <a:off x="3991" y="1703"/>
              <a:ext cx="10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3399"/>
                  </a:solidFill>
                </a:rPr>
                <a:t>Typical call to an OS method</a:t>
              </a:r>
            </a:p>
          </p:txBody>
        </p:sp>
      </p:grp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200" y="1505664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 A Graphic Bat for a Pong Game */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screen location of the bat's top-left corner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bat's width &amp; height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class constructor and most of the class methods are omitted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 Draws (color=true) or erases (color=false) the bat */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draw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Screen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setColor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Screen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drawRectangle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 Moves the bat one step (4 pixels) to the right. */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moveR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draw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erase the bat at the current location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change the bat's X-location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but don't go beyond the screen's right border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Screen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Screen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draw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re-draw the bat in the new location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153400" cy="990600"/>
          </a:xfrm>
        </p:spPr>
        <p:txBody>
          <a:bodyPr/>
          <a:lstStyle/>
          <a:p>
            <a:r>
              <a:rPr lang="en-US" dirty="0" smtClean="0"/>
              <a:t>Operating System Level </a:t>
            </a:r>
            <a:r>
              <a:rPr lang="en-US" sz="1600" dirty="0" smtClean="0"/>
              <a:t>(‘toy’ 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516688" y="4508500"/>
          <a:ext cx="24479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4" imgW="9043416" imgH="7223760" progId="">
                  <p:embed/>
                </p:oleObj>
              </mc:Choice>
              <mc:Fallback>
                <p:oleObj r:id="rId4" imgW="9043416" imgH="7223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810" t="18047" r="27150" b="40495"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447925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514535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//An OS-level screen driver that abstracts the computer's physical screen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Screen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currentColor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current color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Height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Screen class is a collection of methods, each implementing one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abstract screen-oriented operation.  Most of this code is omitted.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 Draws a rectangle in the current color. */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rectangle's top left corner is at screen location (x0, y0)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and its width and length are x1 and y1, respectively.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function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drawRectangle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Screen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drawPixel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x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Operating System?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858000" cy="5257800"/>
          </a:xfrm>
        </p:spPr>
        <p:txBody>
          <a:bodyPr>
            <a:normAutofit/>
          </a:bodyPr>
          <a:lstStyle/>
          <a:p>
            <a:r>
              <a:rPr lang="en-US" smtClean="0"/>
              <a:t>Referee</a:t>
            </a:r>
          </a:p>
          <a:p>
            <a:pPr lvl="1"/>
            <a:r>
              <a:rPr lang="en-US" smtClean="0"/>
              <a:t>Manage sharing of resources, Protection, Isolation</a:t>
            </a:r>
          </a:p>
          <a:p>
            <a:pPr lvl="2"/>
            <a:r>
              <a:rPr lang="en-US" smtClean="0"/>
              <a:t>Resource allocation, isolation, communication</a:t>
            </a:r>
          </a:p>
          <a:p>
            <a:r>
              <a:rPr lang="en-US" smtClean="0"/>
              <a:t>Illusionist</a:t>
            </a:r>
          </a:p>
          <a:p>
            <a:pPr lvl="1"/>
            <a:r>
              <a:rPr lang="en-US" smtClean="0"/>
              <a:t>Provide clean, easy to use abstractions of physical resources</a:t>
            </a:r>
          </a:p>
          <a:p>
            <a:pPr lvl="2"/>
            <a:r>
              <a:rPr lang="en-US" smtClean="0"/>
              <a:t>Infinite memory, dedicated machine</a:t>
            </a:r>
          </a:p>
          <a:p>
            <a:pPr lvl="2"/>
            <a:r>
              <a:rPr lang="en-US" smtClean="0"/>
              <a:t>Masking limitations, virtualization</a:t>
            </a:r>
          </a:p>
          <a:p>
            <a:r>
              <a:rPr lang="en-US" smtClean="0"/>
              <a:t>Glue</a:t>
            </a:r>
          </a:p>
          <a:p>
            <a:pPr lvl="1"/>
            <a:r>
              <a:rPr lang="en-US" smtClean="0"/>
              <a:t>Common services</a:t>
            </a:r>
          </a:p>
          <a:p>
            <a:pPr lvl="2"/>
            <a:r>
              <a:rPr lang="en-US" smtClean="0"/>
              <a:t>Storage, Window system, Networking</a:t>
            </a:r>
          </a:p>
          <a:p>
            <a:pPr lvl="2"/>
            <a:r>
              <a:rPr lang="en-US" smtClean="0"/>
              <a:t>Sharing, Authorization</a:t>
            </a:r>
          </a:p>
          <a:p>
            <a:pPr lvl="2"/>
            <a:r>
              <a:rPr lang="en-US" smtClean="0"/>
              <a:t>Look and feel</a:t>
            </a:r>
          </a:p>
        </p:txBody>
      </p:sp>
      <p:sp>
        <p:nvSpPr>
          <p:cNvPr id="1065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9580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0630490-31BA-49FE-B327-924B81B9EB15}" type="slidenum">
              <a:rPr lang="en-US" sz="1400">
                <a:solidFill>
                  <a:srgbClr val="FF99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sz="1400" b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650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14112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1292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4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1663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6604"/>
            <a:ext cx="8305800" cy="1450757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What, then, </a:t>
            </a:r>
            <a:r>
              <a:rPr lang="en-US" b="1" dirty="0" smtClean="0"/>
              <a:t>is</a:t>
            </a:r>
            <a:r>
              <a:rPr lang="en-US" dirty="0" smtClean="0"/>
              <a:t> an Operating System?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534400" cy="53340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OS controls and coordinates the use of system resources.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u="sng" dirty="0" smtClean="0">
                <a:solidFill>
                  <a:srgbClr val="0066FF"/>
                </a:solidFill>
              </a:rPr>
              <a:t>Primary goal</a:t>
            </a:r>
            <a:r>
              <a:rPr lang="en-US" dirty="0" smtClean="0"/>
              <a:t>: Provide a </a:t>
            </a:r>
            <a:r>
              <a:rPr lang="en-US" b="1" u="sng" dirty="0" smtClean="0">
                <a:solidFill>
                  <a:srgbClr val="FF0000"/>
                </a:solidFill>
              </a:rPr>
              <a:t>convenient</a:t>
            </a:r>
            <a:r>
              <a:rPr lang="en-US" dirty="0" smtClean="0"/>
              <a:t> environment for a user to access the available resources (CPU, memory, I/O)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appropriate abstractions (files, processes, ...)</a:t>
            </a:r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“</a:t>
            </a:r>
            <a:r>
              <a:rPr lang="en-US" altLang="ja-JP" dirty="0" smtClean="0"/>
              <a:t>virtual machine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>
              <a:lnSpc>
                <a:spcPct val="90000"/>
              </a:lnSpc>
            </a:pPr>
            <a:endParaRPr lang="en-US" u="sng" dirty="0" smtClean="0"/>
          </a:p>
          <a:p>
            <a:pPr>
              <a:lnSpc>
                <a:spcPct val="90000"/>
              </a:lnSpc>
            </a:pPr>
            <a:r>
              <a:rPr lang="en-US" b="1" u="sng" dirty="0" smtClean="0">
                <a:solidFill>
                  <a:srgbClr val="0066FF"/>
                </a:solidFill>
              </a:rPr>
              <a:t>Secondary goal</a:t>
            </a:r>
            <a:r>
              <a:rPr lang="en-US" dirty="0" smtClean="0"/>
              <a:t>: </a:t>
            </a:r>
            <a:r>
              <a:rPr lang="en-US" b="1" u="sng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operation of the computer system.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66FF"/>
                </a:solidFill>
              </a:rPr>
              <a:t>Resource </a:t>
            </a:r>
            <a:r>
              <a:rPr lang="en-US" b="1" dirty="0" smtClean="0">
                <a:solidFill>
                  <a:srgbClr val="0066FF"/>
                </a:solidFill>
              </a:rPr>
              <a:t>Management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Multiplexing:</a:t>
            </a:r>
            <a:r>
              <a:rPr lang="en-US" dirty="0" smtClean="0"/>
              <a:t> Create the illusion of multiple resources from a single resource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Scheduling:</a:t>
            </a:r>
            <a:r>
              <a:rPr lang="en-US" dirty="0" smtClean="0"/>
              <a:t>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Who gets the resource when?</a:t>
            </a:r>
            <a:r>
              <a:rPr lang="ja-JP" altLang="en-US" dirty="0" smtClean="0"/>
              <a:t>”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04AEFAB5-BF00-417D-8768-E03C7C6A0511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90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What an operating system is </a:t>
            </a:r>
            <a:r>
              <a:rPr lang="en-US" b="1" dirty="0" smtClean="0"/>
              <a:t>not</a:t>
            </a:r>
            <a:endParaRPr lang="en-US" dirty="0" smtClean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88460"/>
            <a:ext cx="8610600" cy="4959939"/>
          </a:xfrm>
          <a:noFill/>
        </p:spPr>
        <p:txBody>
          <a:bodyPr lIns="90488" tIns="44450" rIns="90488" bIns="44450">
            <a:no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language or a compiler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command interpreter / window system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library of commands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set of utilities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CE14B6E1-2C3D-446F-9043-C9403788050D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7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662112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ea typeface="ＭＳ Ｐゴシック" pitchFamily="-107" charset="-128"/>
              </a:rPr>
              <a:t>Reliability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Does the system do what it is supposed to do?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Are all your files consistent after a restart?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Challenging in a heterogeneous app ecosystem (bugs, viruses etc)</a:t>
            </a:r>
          </a:p>
          <a:p>
            <a:pPr>
              <a:defRPr/>
            </a:pPr>
            <a:r>
              <a:rPr lang="en-US" sz="2800" b="1" dirty="0" smtClean="0">
                <a:ea typeface="ＭＳ Ｐゴシック" pitchFamily="-107" charset="-128"/>
              </a:rPr>
              <a:t>Availability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What portion of the time is the system working?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Does your system restart all the time?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Can you think of a system that is reliable but not available, or vice versa?</a:t>
            </a:r>
          </a:p>
          <a:p>
            <a:pPr>
              <a:defRPr/>
            </a:pPr>
            <a:endParaRPr lang="en-US" sz="2800" dirty="0" smtClean="0">
              <a:ea typeface="ＭＳ Ｐゴシック" pitchFamily="-107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42131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041318C-AC4F-4AAB-81CB-26AC1D581C91}" type="slidenum">
              <a:rPr lang="en-US" sz="1200">
                <a:solidFill>
                  <a:srgbClr val="898989"/>
                </a:solidFill>
              </a:rPr>
              <a:pPr/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11"/>
</p:tagLst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923</Words>
  <Application>Microsoft Office PowerPoint</Application>
  <PresentationFormat>On-screen Show (4:3)</PresentationFormat>
  <Paragraphs>186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MS PGothic</vt:lpstr>
      <vt:lpstr>MS PGothic</vt:lpstr>
      <vt:lpstr>Arial</vt:lpstr>
      <vt:lpstr>Arial Narrow</vt:lpstr>
      <vt:lpstr>Calibri</vt:lpstr>
      <vt:lpstr>Calibri Light</vt:lpstr>
      <vt:lpstr>Chalkboard</vt:lpstr>
      <vt:lpstr>Comic Sans MS</vt:lpstr>
      <vt:lpstr>Courier New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Retrospect</vt:lpstr>
      <vt:lpstr>Introduction to Computer  Systems</vt:lpstr>
      <vt:lpstr>Introduction to Oss – Today’s Theme</vt:lpstr>
      <vt:lpstr>Application: Pong (example app)</vt:lpstr>
      <vt:lpstr>Application Program Level (‘toy’ High-Level-Language)</vt:lpstr>
      <vt:lpstr>Operating System Level (‘toy’ OS)</vt:lpstr>
      <vt:lpstr>What is an Operating System?</vt:lpstr>
      <vt:lpstr>What, then, is an Operating System?</vt:lpstr>
      <vt:lpstr>What an operating system is not</vt:lpstr>
      <vt:lpstr>OS Challenges</vt:lpstr>
      <vt:lpstr>OS Challenges</vt:lpstr>
      <vt:lpstr>OS Challenges</vt:lpstr>
      <vt:lpstr>OS Challenges</vt:lpstr>
      <vt:lpstr>Challenges in Modern OSs</vt:lpstr>
      <vt:lpstr>Challenges in Tomorrow’s OSs</vt:lpstr>
      <vt:lpstr>In Conclusion: Learnings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2018-01-19T04:00:36Z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