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  <p:sldMasterId id="2147483706" r:id="rId3"/>
  </p:sldMasterIdLst>
  <p:notesMasterIdLst>
    <p:notesMasterId r:id="rId20"/>
  </p:notesMasterIdLst>
  <p:sldIdLst>
    <p:sldId id="256" r:id="rId4"/>
    <p:sldId id="335" r:id="rId5"/>
    <p:sldId id="336" r:id="rId6"/>
    <p:sldId id="337" r:id="rId7"/>
    <p:sldId id="338" r:id="rId8"/>
    <p:sldId id="339" r:id="rId9"/>
    <p:sldId id="340" r:id="rId10"/>
    <p:sldId id="360" r:id="rId11"/>
    <p:sldId id="361" r:id="rId12"/>
    <p:sldId id="362" r:id="rId13"/>
    <p:sldId id="358" r:id="rId14"/>
    <p:sldId id="341" r:id="rId15"/>
    <p:sldId id="359" r:id="rId16"/>
    <p:sldId id="343" r:id="rId17"/>
    <p:sldId id="363" r:id="rId18"/>
    <p:sldId id="364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084" autoAdjust="0"/>
  </p:normalViewPr>
  <p:slideViewPr>
    <p:cSldViewPr>
      <p:cViewPr varScale="1">
        <p:scale>
          <a:sx n="76" d="100"/>
          <a:sy n="76" d="100"/>
        </p:scale>
        <p:origin x="138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F: flags (4 is super-user)</a:t>
            </a:r>
          </a:p>
          <a:p>
            <a:r>
              <a:rPr lang="en-US" dirty="0"/>
              <a:t>S: Process State (R is Running or Runnable, S</a:t>
            </a:r>
            <a:r>
              <a:rPr lang="en-US" baseline="0" dirty="0"/>
              <a:t> is INT sleep, T is stopped)</a:t>
            </a:r>
          </a:p>
          <a:p>
            <a:r>
              <a:rPr lang="en-US" dirty="0"/>
              <a:t>C: % of CPU</a:t>
            </a:r>
          </a:p>
          <a:p>
            <a:r>
              <a:rPr lang="en-US" dirty="0"/>
              <a:t>PRI: Priority</a:t>
            </a:r>
          </a:p>
          <a:p>
            <a:r>
              <a:rPr lang="en-US" dirty="0"/>
              <a:t>NI: Nice Value</a:t>
            </a:r>
          </a:p>
          <a:p>
            <a:r>
              <a:rPr lang="en-US" dirty="0"/>
              <a:t>ADDR: Memory address - not used</a:t>
            </a:r>
          </a:p>
          <a:p>
            <a:r>
              <a:rPr lang="en-US" dirty="0"/>
              <a:t>SZ: Size virtual memory usage in pages</a:t>
            </a:r>
          </a:p>
          <a:p>
            <a:r>
              <a:rPr lang="en-US" dirty="0" err="1"/>
              <a:t>Wchan</a:t>
            </a:r>
            <a:r>
              <a:rPr lang="en-US" dirty="0"/>
              <a:t>:</a:t>
            </a:r>
            <a:r>
              <a:rPr lang="en-US" baseline="0" dirty="0"/>
              <a:t> wait channel where the process is sleeping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F8CB83A2-48F4-43F7-A1C0-6CBEC6FBC831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F6A3C5A1-0D39-4354-9B52-135ADC47F7FA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D5700976-C17D-46C4-8A20-877972998C1D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5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866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00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8088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07" y="2129725"/>
            <a:ext cx="7772186" cy="1470797"/>
          </a:xfrm>
        </p:spPr>
        <p:txBody>
          <a:bodyPr/>
          <a:lstStyle>
            <a:lvl1pPr>
              <a:defRPr sz="4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15" y="3886391"/>
            <a:ext cx="6400371" cy="1752378"/>
          </a:xfrm>
        </p:spPr>
        <p:txBody>
          <a:bodyPr/>
          <a:lstStyle>
            <a:lvl1pPr marL="0" indent="0" algn="ctr">
              <a:buNone/>
              <a:defRPr sz="3200">
                <a:latin typeface="Arial Narrow" pitchFamily="34" charset="0"/>
              </a:defRPr>
            </a:lvl1pPr>
            <a:lvl2pPr marL="411571" indent="0" algn="ctr">
              <a:buNone/>
              <a:defRPr/>
            </a:lvl2pPr>
            <a:lvl3pPr marL="823143" indent="0" algn="ctr">
              <a:buNone/>
              <a:defRPr/>
            </a:lvl3pPr>
            <a:lvl4pPr marL="1234714" indent="0" algn="ctr">
              <a:buNone/>
              <a:defRPr/>
            </a:lvl4pPr>
            <a:lvl5pPr marL="1646286" indent="0" algn="ctr">
              <a:buNone/>
              <a:defRPr/>
            </a:lvl5pPr>
            <a:lvl6pPr marL="2057857" indent="0" algn="ctr">
              <a:buNone/>
              <a:defRPr/>
            </a:lvl6pPr>
            <a:lvl7pPr marL="2469429" indent="0" algn="ctr">
              <a:buNone/>
              <a:defRPr/>
            </a:lvl7pPr>
            <a:lvl8pPr marL="2881000" indent="0" algn="ctr">
              <a:buNone/>
              <a:defRPr/>
            </a:lvl8pPr>
            <a:lvl9pPr marL="329257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660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92875"/>
            <a:ext cx="2667000" cy="365125"/>
          </a:xfrm>
        </p:spPr>
        <p:txBody>
          <a:bodyPr/>
          <a:lstStyle>
            <a:lvl1pPr algn="r">
              <a:defRPr/>
            </a:lvl1pPr>
          </a:lstStyle>
          <a:p>
            <a:fld id="{8AFDE476-EA0B-44C9-8032-64498D5E0F31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5"/>
            <a:ext cx="5421083" cy="365125"/>
          </a:xfrm>
        </p:spPr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13A49BE-395B-43D0-9AE6-348463AC6D26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CSCE 313 Fall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9C23221B-DFFE-49F0-BD3F-5640CAEE29F5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FFA070F4-9054-4295-8EE6-8FDB1A39590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3A169355-0583-426A-8DDB-B8494861D10B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CA057B06-FC5C-411A-9BEF-2485FB1259E8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59FB5388-139D-4C3D-AAC9-1D18DEC18F41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>
                <a:latin typeface="Calibri Light" panose="020F0302020204030204" pitchFamily="34" charset="0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pPr algn="r"/>
            <a:fld id="{152DF11C-3C4F-468E-BCE3-8907C46B326F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latin typeface="Calibri Light" panose="020F0302020204030204" pitchFamily="34" charset="0"/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>
            <a:lvl1pPr>
              <a:defRPr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fld id="{75092A0D-8BB5-47D8-8F73-8DCC42BBD00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CSCE 313 Fall 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Calibri Light" panose="020F0302020204030204" pitchFamily="34" charset="0"/>
              </a:defRPr>
            </a:lvl1pPr>
          </a:lstStyle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65125" y="381000"/>
            <a:ext cx="84105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02" tIns="46003" rIns="92002" bIns="46003" anchor="ctr" anchorCtr="1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366713" y="1793875"/>
            <a:ext cx="8407400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8" tIns="45686" rIns="91368" bIns="45686" anchorCtr="1"/>
          <a:lstStyle/>
          <a:p>
            <a:pPr marL="225414" indent="-225414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"/>
              <a:defRPr/>
            </a:pP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 b="0" dirty="0" smtClean="0">
                <a:solidFill>
                  <a:srgbClr val="FFFFFF">
                    <a:tint val="75000"/>
                  </a:srgb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CSCE 313 Fall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92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ransition>
    <p:fade/>
  </p:transition>
  <p:hf sldNum="0" hdr="0" ftr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457177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91435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37153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828709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223838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568325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2pPr>
      <a:lvl3pPr marL="912813" indent="-223838" algn="l" rtl="0" fontAlgn="base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cs typeface="+mn-cs"/>
        </a:defRPr>
      </a:lvl3pPr>
      <a:lvl4pPr marL="1381125" indent="-238125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5613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291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468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645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5822" indent="-230177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781800" cy="2667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CSCE 313 – Introduction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UNIx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process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Tanzir Ahmed</a:t>
            </a:r>
            <a:br>
              <a:rPr lang="en-US" dirty="0"/>
            </a:br>
            <a:r>
              <a:rPr lang="en-US" dirty="0"/>
              <a:t>CSCE 313 Spring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908" y="381000"/>
            <a:ext cx="509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Reading Reference: Textbook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58420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Context Switching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7384"/>
            <a:ext cx="8294687" cy="22717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/>
              <a:t>Processes are managed by the </a:t>
            </a:r>
            <a:r>
              <a:rPr lang="en-US" altLang="en-US" sz="2400" i="1" dirty="0"/>
              <a:t>kernel</a:t>
            </a:r>
          </a:p>
          <a:p>
            <a:pPr eaLnBrk="1" hangingPunct="1">
              <a:defRPr/>
            </a:pPr>
            <a:r>
              <a:rPr lang="en-US" altLang="en-US" sz="2400" dirty="0"/>
              <a:t>Control flow passes from one process to another via a </a:t>
            </a:r>
            <a:r>
              <a:rPr lang="en-US" altLang="en-US" sz="2400" i="1" dirty="0"/>
              <a:t>context switch</a:t>
            </a:r>
          </a:p>
          <a:p>
            <a:pPr lvl="1">
              <a:defRPr/>
            </a:pPr>
            <a:r>
              <a:rPr lang="en-US" altLang="en-US" sz="2100" dirty="0"/>
              <a:t>We will see the mechanism of context switch in a little bit</a:t>
            </a:r>
          </a:p>
          <a:p>
            <a:pPr lvl="1" eaLnBrk="1" hangingPunct="1">
              <a:defRPr/>
            </a:pPr>
            <a:endParaRPr lang="en-US" alt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16150" y="3429000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Process A</a:t>
            </a:r>
          </a:p>
          <a:p>
            <a:pPr>
              <a:lnSpc>
                <a:spcPct val="100000"/>
              </a:lnSpc>
            </a:pPr>
            <a:r>
              <a:rPr lang="en-US" altLang="en-US"/>
              <a:t>code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886200" y="3429000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/>
              <a:t>Process B</a:t>
            </a:r>
          </a:p>
          <a:p>
            <a:pPr>
              <a:lnSpc>
                <a:spcPct val="100000"/>
              </a:lnSpc>
            </a:pPr>
            <a:r>
              <a:rPr lang="en-US" altLang="en-US"/>
              <a:t>code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2895600" y="4027488"/>
            <a:ext cx="6350" cy="468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895600" y="4495800"/>
            <a:ext cx="1447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343400" y="4876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2895600" y="5334000"/>
            <a:ext cx="1447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895600" y="5715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H="1">
            <a:off x="3721100" y="34290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422900" y="4114800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user code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5422900" y="4529138"/>
            <a:ext cx="1312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kernel code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422900" y="4941888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user code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5405438" y="5378450"/>
            <a:ext cx="1312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kernel code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5422900" y="5835650"/>
            <a:ext cx="1144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user code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2146300" y="4452938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2146300" y="4879975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146300" y="5307013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2146300" y="5734050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146300" y="6161088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2146300" y="4027488"/>
            <a:ext cx="449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1219200" y="4038600"/>
            <a:ext cx="0" cy="154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219200" y="4648200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/>
              <a:t>Time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-701675" y="31178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en-US" sz="1600"/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-914400" y="2743200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altLang="en-US" sz="1600"/>
          </a:p>
        </p:txBody>
      </p:sp>
      <p:sp>
        <p:nvSpPr>
          <p:cNvPr id="8219" name="AutoShape 27"/>
          <p:cNvSpPr>
            <a:spLocks/>
          </p:cNvSpPr>
          <p:nvPr/>
        </p:nvSpPr>
        <p:spPr bwMode="auto">
          <a:xfrm>
            <a:off x="6858000" y="445135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altLang="en-US" sz="1600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6937375" y="4419600"/>
            <a:ext cx="159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 i="1"/>
              <a:t>context switch</a:t>
            </a:r>
            <a:endParaRPr lang="en-US" altLang="en-US" sz="1600"/>
          </a:p>
        </p:txBody>
      </p:sp>
      <p:sp>
        <p:nvSpPr>
          <p:cNvPr id="8221" name="AutoShape 29"/>
          <p:cNvSpPr>
            <a:spLocks/>
          </p:cNvSpPr>
          <p:nvPr/>
        </p:nvSpPr>
        <p:spPr bwMode="auto">
          <a:xfrm>
            <a:off x="6858000" y="53340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altLang="en-US" sz="1600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6937375" y="5302250"/>
            <a:ext cx="1595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 i="1"/>
              <a:t>context switch</a:t>
            </a:r>
            <a:endParaRPr lang="en-US" alt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7EC8-88F1-4F2B-B116-32984F6F886D}" type="datetime1">
              <a:rPr lang="en-US" smtClean="0"/>
              <a:t>1/25/2018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Image in Physical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E7FA-0283-43E1-ACEA-9402E6486F7C}" type="datetime1">
              <a:rPr lang="en-US" smtClean="0"/>
              <a:t>1/25/2018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926499"/>
            <a:ext cx="6400800" cy="4626701"/>
          </a:xfrm>
          <a:prstGeom prst="rect">
            <a:avLst/>
          </a:prstGeom>
        </p:spPr>
      </p:pic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4724400"/>
          </a:xfrm>
        </p:spPr>
        <p:txBody>
          <a:bodyPr/>
          <a:lstStyle/>
          <a:p>
            <a:r>
              <a:rPr lang="en-US" dirty="0"/>
              <a:t>In reality, this is how* processes look in physical memory: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6466233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* A very simplified view, ignoring fragmentation completely</a:t>
            </a:r>
          </a:p>
        </p:txBody>
      </p:sp>
    </p:spTree>
    <p:extLst>
      <p:ext uri="{BB962C8B-B14F-4D97-AF65-F5344CB8AC3E}">
        <p14:creationId xmlns:p14="http://schemas.microsoft.com/office/powerpoint/2010/main" val="30223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Private Address Space Illusion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58925"/>
            <a:ext cx="8307387" cy="95567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en-US" dirty="0"/>
              <a:t>But each process is made to believe that the memory looks like the following – thanks to Virtual Memory:</a:t>
            </a:r>
          </a:p>
        </p:txBody>
      </p:sp>
      <p:sp>
        <p:nvSpPr>
          <p:cNvPr id="9220" name="Rectangle 4"/>
          <p:cNvSpPr>
            <a:spLocks noChangeAspect="1" noChangeArrowheads="1"/>
          </p:cNvSpPr>
          <p:nvPr/>
        </p:nvSpPr>
        <p:spPr bwMode="auto">
          <a:xfrm>
            <a:off x="2498725" y="1935163"/>
            <a:ext cx="6948488" cy="463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01732" y="2387600"/>
            <a:ext cx="5651468" cy="4241800"/>
            <a:chOff x="1752600" y="2387600"/>
            <a:chExt cx="5651468" cy="4241800"/>
          </a:xfrm>
        </p:grpSpPr>
        <p:sp>
          <p:nvSpPr>
            <p:cNvPr id="9221" name="Rectangle 6"/>
            <p:cNvSpPr>
              <a:spLocks noChangeAspect="1" noChangeArrowheads="1"/>
            </p:cNvSpPr>
            <p:nvPr/>
          </p:nvSpPr>
          <p:spPr bwMode="auto">
            <a:xfrm>
              <a:off x="2995613" y="3514725"/>
              <a:ext cx="2230437" cy="53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memory mapped region for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shared libraries</a:t>
              </a:r>
            </a:p>
          </p:txBody>
        </p:sp>
        <p:sp>
          <p:nvSpPr>
            <p:cNvPr id="9222" name="Rectangle 7"/>
            <p:cNvSpPr>
              <a:spLocks noChangeAspect="1" noChangeArrowheads="1"/>
            </p:cNvSpPr>
            <p:nvPr/>
          </p:nvSpPr>
          <p:spPr bwMode="auto">
            <a:xfrm>
              <a:off x="2995613" y="4048125"/>
              <a:ext cx="2230437" cy="57785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altLang="en-US" sz="1400"/>
            </a:p>
          </p:txBody>
        </p:sp>
        <p:sp>
          <p:nvSpPr>
            <p:cNvPr id="9223" name="Rectangle 8"/>
            <p:cNvSpPr>
              <a:spLocks noChangeAspect="1" noChangeArrowheads="1"/>
            </p:cNvSpPr>
            <p:nvPr/>
          </p:nvSpPr>
          <p:spPr bwMode="auto">
            <a:xfrm>
              <a:off x="2995613" y="4629150"/>
              <a:ext cx="2230437" cy="5349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run-time heap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(managed by malloc)</a:t>
              </a:r>
            </a:p>
          </p:txBody>
        </p:sp>
        <p:sp>
          <p:nvSpPr>
            <p:cNvPr id="9224" name="Rectangle 9"/>
            <p:cNvSpPr>
              <a:spLocks noChangeAspect="1" noChangeArrowheads="1"/>
            </p:cNvSpPr>
            <p:nvPr/>
          </p:nvSpPr>
          <p:spPr bwMode="auto">
            <a:xfrm>
              <a:off x="2995613" y="2787650"/>
              <a:ext cx="2230437" cy="725488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endParaRPr lang="en-US" altLang="en-US" sz="1400"/>
            </a:p>
          </p:txBody>
        </p:sp>
        <p:sp>
          <p:nvSpPr>
            <p:cNvPr id="9225" name="Line 10"/>
            <p:cNvSpPr>
              <a:spLocks noChangeAspect="1" noChangeShapeType="1"/>
            </p:cNvSpPr>
            <p:nvPr/>
          </p:nvSpPr>
          <p:spPr bwMode="auto">
            <a:xfrm flipH="1" flipV="1">
              <a:off x="4144963" y="4311650"/>
              <a:ext cx="1587" cy="304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6" name="Rectangle 11"/>
            <p:cNvSpPr>
              <a:spLocks noChangeAspect="1" noChangeArrowheads="1"/>
            </p:cNvSpPr>
            <p:nvPr/>
          </p:nvSpPr>
          <p:spPr bwMode="auto">
            <a:xfrm>
              <a:off x="2995613" y="2519363"/>
              <a:ext cx="2230437" cy="4508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user stack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(created at runtime)</a:t>
              </a:r>
            </a:p>
          </p:txBody>
        </p:sp>
        <p:sp>
          <p:nvSpPr>
            <p:cNvPr id="9227" name="Line 12"/>
            <p:cNvSpPr>
              <a:spLocks noChangeAspect="1" noChangeShapeType="1"/>
            </p:cNvSpPr>
            <p:nvPr/>
          </p:nvSpPr>
          <p:spPr bwMode="auto">
            <a:xfrm flipH="1" flipV="1">
              <a:off x="4144963" y="3336925"/>
              <a:ext cx="1587" cy="182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8" name="Line 13"/>
            <p:cNvSpPr>
              <a:spLocks noChangeAspect="1" noChangeShapeType="1"/>
            </p:cNvSpPr>
            <p:nvPr/>
          </p:nvSpPr>
          <p:spPr bwMode="auto">
            <a:xfrm flipH="1">
              <a:off x="4144963" y="2970213"/>
              <a:ext cx="1587" cy="1825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29" name="Rectangle 14"/>
            <p:cNvSpPr>
              <a:spLocks noChangeAspect="1" noChangeArrowheads="1"/>
            </p:cNvSpPr>
            <p:nvPr/>
          </p:nvSpPr>
          <p:spPr bwMode="auto">
            <a:xfrm>
              <a:off x="2986088" y="6200775"/>
              <a:ext cx="2232025" cy="3175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 dirty="0"/>
                <a:t>Kernel </a:t>
              </a:r>
            </a:p>
          </p:txBody>
        </p:sp>
        <p:sp>
          <p:nvSpPr>
            <p:cNvPr id="9230" name="Text Box 15"/>
            <p:cNvSpPr txBox="1">
              <a:spLocks noChangeAspect="1" noChangeArrowheads="1"/>
            </p:cNvSpPr>
            <p:nvPr/>
          </p:nvSpPr>
          <p:spPr bwMode="auto">
            <a:xfrm>
              <a:off x="2371725" y="63246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0</a:t>
              </a:r>
            </a:p>
          </p:txBody>
        </p:sp>
        <p:sp>
          <p:nvSpPr>
            <p:cNvPr id="9231" name="Text Box 16"/>
            <p:cNvSpPr txBox="1">
              <a:spLocks noChangeAspect="1" noChangeArrowheads="1"/>
            </p:cNvSpPr>
            <p:nvPr/>
          </p:nvSpPr>
          <p:spPr bwMode="auto">
            <a:xfrm>
              <a:off x="5470525" y="2847975"/>
              <a:ext cx="193354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%esp (stack pointer)</a:t>
              </a:r>
            </a:p>
          </p:txBody>
        </p:sp>
        <p:sp>
          <p:nvSpPr>
            <p:cNvPr id="9232" name="Line 17"/>
            <p:cNvSpPr>
              <a:spLocks noChangeAspect="1" noChangeShapeType="1"/>
            </p:cNvSpPr>
            <p:nvPr/>
          </p:nvSpPr>
          <p:spPr bwMode="auto">
            <a:xfrm flipH="1">
              <a:off x="5226050" y="2968625"/>
              <a:ext cx="3048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33" name="Text Box 20"/>
            <p:cNvSpPr txBox="1">
              <a:spLocks noChangeAspect="1" noChangeArrowheads="1"/>
            </p:cNvSpPr>
            <p:nvPr/>
          </p:nvSpPr>
          <p:spPr bwMode="auto">
            <a:xfrm>
              <a:off x="5592763" y="4495800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/>
                <a:t>brk</a:t>
              </a:r>
            </a:p>
          </p:txBody>
        </p:sp>
        <p:sp>
          <p:nvSpPr>
            <p:cNvPr id="9234" name="Line 21"/>
            <p:cNvSpPr>
              <a:spLocks noChangeAspect="1" noChangeShapeType="1"/>
            </p:cNvSpPr>
            <p:nvPr/>
          </p:nvSpPr>
          <p:spPr bwMode="auto">
            <a:xfrm flipH="1">
              <a:off x="5287963" y="4616450"/>
              <a:ext cx="304800" cy="15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35" name="Text Box 22"/>
            <p:cNvSpPr txBox="1">
              <a:spLocks noChangeAspect="1" noChangeArrowheads="1"/>
            </p:cNvSpPr>
            <p:nvPr/>
          </p:nvSpPr>
          <p:spPr bwMode="auto">
            <a:xfrm>
              <a:off x="1752600" y="2387600"/>
              <a:ext cx="12588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9236" name="Text Box 23"/>
            <p:cNvSpPr txBox="1">
              <a:spLocks noChangeAspect="1" noChangeArrowheads="1"/>
            </p:cNvSpPr>
            <p:nvPr/>
          </p:nvSpPr>
          <p:spPr bwMode="auto">
            <a:xfrm>
              <a:off x="1752600" y="6005513"/>
              <a:ext cx="1250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0x08048000</a:t>
              </a:r>
            </a:p>
          </p:txBody>
        </p:sp>
        <p:sp>
          <p:nvSpPr>
            <p:cNvPr id="9237" name="Text Box 24"/>
            <p:cNvSpPr txBox="1">
              <a:spLocks noChangeAspect="1" noChangeArrowheads="1"/>
            </p:cNvSpPr>
            <p:nvPr/>
          </p:nvSpPr>
          <p:spPr bwMode="auto">
            <a:xfrm>
              <a:off x="1752600" y="3873500"/>
              <a:ext cx="12509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>
                  <a:latin typeface="Courier New" panose="02070309020205020404" pitchFamily="49" charset="0"/>
                </a:rPr>
                <a:t>0x40000000</a:t>
              </a:r>
            </a:p>
          </p:txBody>
        </p:sp>
        <p:sp>
          <p:nvSpPr>
            <p:cNvPr id="9238" name="Rectangle 25"/>
            <p:cNvSpPr>
              <a:spLocks noChangeAspect="1" noChangeArrowheads="1"/>
            </p:cNvSpPr>
            <p:nvPr/>
          </p:nvSpPr>
          <p:spPr bwMode="auto">
            <a:xfrm>
              <a:off x="2986088" y="5164138"/>
              <a:ext cx="2232025" cy="5365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read/write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(.data, .bss)</a:t>
              </a:r>
            </a:p>
          </p:txBody>
        </p:sp>
        <p:sp>
          <p:nvSpPr>
            <p:cNvPr id="9239" name="Rectangle 26"/>
            <p:cNvSpPr>
              <a:spLocks noChangeAspect="1" noChangeArrowheads="1"/>
            </p:cNvSpPr>
            <p:nvPr/>
          </p:nvSpPr>
          <p:spPr bwMode="auto">
            <a:xfrm>
              <a:off x="2986088" y="5665788"/>
              <a:ext cx="2232025" cy="5349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en-US" sz="1400"/>
                <a:t>read-only segment</a:t>
              </a:r>
            </a:p>
            <a:p>
              <a:pPr>
                <a:lnSpc>
                  <a:spcPct val="100000"/>
                </a:lnSpc>
              </a:pPr>
              <a:r>
                <a:rPr lang="en-US" altLang="en-US" sz="1400"/>
                <a:t>(.init, .text, .rodata)</a:t>
              </a:r>
            </a:p>
          </p:txBody>
        </p:sp>
        <p:sp>
          <p:nvSpPr>
            <p:cNvPr id="9240" name="AutoShape 27"/>
            <p:cNvSpPr>
              <a:spLocks noChangeAspect="1"/>
            </p:cNvSpPr>
            <p:nvPr/>
          </p:nvSpPr>
          <p:spPr bwMode="auto">
            <a:xfrm>
              <a:off x="5302250" y="5467429"/>
              <a:ext cx="518818" cy="430054"/>
            </a:xfrm>
            <a:prstGeom prst="rightBrace">
              <a:avLst>
                <a:gd name="adj1" fmla="val 13952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241" name="Text Box 28"/>
            <p:cNvSpPr txBox="1">
              <a:spLocks noChangeAspect="1" noChangeArrowheads="1"/>
            </p:cNvSpPr>
            <p:nvPr/>
          </p:nvSpPr>
          <p:spPr bwMode="auto">
            <a:xfrm>
              <a:off x="5739128" y="5486400"/>
              <a:ext cx="1576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400" dirty="0"/>
                <a:t>loaded from the </a:t>
              </a:r>
            </a:p>
            <a:p>
              <a:pPr algn="l">
                <a:lnSpc>
                  <a:spcPct val="100000"/>
                </a:lnSpc>
              </a:pPr>
              <a:r>
                <a:rPr lang="en-US" altLang="en-US" sz="1400" dirty="0"/>
                <a:t>executable file</a:t>
              </a:r>
            </a:p>
          </p:txBody>
        </p:sp>
        <p:sp>
          <p:nvSpPr>
            <p:cNvPr id="9242" name="Line 30"/>
            <p:cNvSpPr>
              <a:spLocks noChangeAspect="1" noChangeShapeType="1"/>
            </p:cNvSpPr>
            <p:nvPr/>
          </p:nvSpPr>
          <p:spPr bwMode="auto">
            <a:xfrm>
              <a:off x="2995613" y="2519363"/>
              <a:ext cx="223043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1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6307-DCC4-47AA-81B6-72DF4505C871}" type="datetime1">
              <a:rPr lang="en-US" smtClean="0"/>
              <a:t>1/25/2018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0" y="2286000"/>
            <a:ext cx="6837775" cy="1355169"/>
            <a:chOff x="762000" y="2286000"/>
            <a:chExt cx="6837775" cy="1355169"/>
          </a:xfrm>
        </p:grpSpPr>
        <p:sp>
          <p:nvSpPr>
            <p:cNvPr id="4" name="Oval 3"/>
            <p:cNvSpPr/>
            <p:nvPr/>
          </p:nvSpPr>
          <p:spPr>
            <a:xfrm>
              <a:off x="762000" y="2286000"/>
              <a:ext cx="1524000" cy="533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/>
            <p:cNvCxnSpPr>
              <a:stCxn id="4" idx="4"/>
              <a:endCxn id="8" idx="1"/>
            </p:cNvCxnSpPr>
            <p:nvPr/>
          </p:nvCxnSpPr>
          <p:spPr>
            <a:xfrm rot="16200000" flipH="1">
              <a:off x="3200647" y="1142753"/>
              <a:ext cx="637103" cy="3990396"/>
            </a:xfrm>
            <a:prstGeom prst="bentConnector2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514396" y="3271837"/>
              <a:ext cx="208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How big can this be?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4396" y="3700760"/>
            <a:ext cx="3304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Depends on machine architecture.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 a 32 bit machine 2</a:t>
            </a:r>
            <a:r>
              <a:rPr lang="en-US" baseline="30000" dirty="0">
                <a:solidFill>
                  <a:srgbClr val="FF0000"/>
                </a:solidFill>
              </a:rPr>
              <a:t>32  </a:t>
            </a:r>
            <a:r>
              <a:rPr lang="en-US" dirty="0">
                <a:solidFill>
                  <a:srgbClr val="FF0000"/>
                </a:solidFill>
              </a:rPr>
              <a:t>= 4GB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a 64 bit machine 2</a:t>
            </a:r>
            <a:r>
              <a:rPr lang="en-US" baseline="30000" dirty="0">
                <a:solidFill>
                  <a:srgbClr val="FF0000"/>
                </a:solidFill>
              </a:rPr>
              <a:t>64  </a:t>
            </a:r>
            <a:r>
              <a:rPr lang="en-US" dirty="0">
                <a:solidFill>
                  <a:srgbClr val="FF0000"/>
                </a:solidFill>
              </a:rPr>
              <a:t>= 16EB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8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1226-50E2-4679-9AEF-C7D21D70891E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a process image really 2</a:t>
            </a:r>
            <a:r>
              <a:rPr lang="en-US" baseline="30000" dirty="0"/>
              <a:t>32</a:t>
            </a:r>
            <a:r>
              <a:rPr lang="en-US" dirty="0"/>
              <a:t> = 4GB long?</a:t>
            </a:r>
          </a:p>
          <a:p>
            <a:pPr lvl="1"/>
            <a:r>
              <a:rPr lang="en-US" dirty="0"/>
              <a:t>It would be nice for us, programmers</a:t>
            </a:r>
          </a:p>
          <a:p>
            <a:pPr lvl="1"/>
            <a:r>
              <a:rPr lang="en-US" dirty="0"/>
              <a:t>But typically, physical memory is quite limited</a:t>
            </a:r>
          </a:p>
          <a:p>
            <a:pPr lvl="1"/>
            <a:r>
              <a:rPr lang="en-US" dirty="0"/>
              <a:t>Virtual memory in action</a:t>
            </a:r>
          </a:p>
          <a:p>
            <a:r>
              <a:rPr lang="en-US" dirty="0"/>
              <a:t>What is then Virtual Memory?</a:t>
            </a:r>
          </a:p>
          <a:p>
            <a:pPr lvl="1"/>
            <a:r>
              <a:rPr lang="en-US" dirty="0"/>
              <a:t>For that, we now need to a little understanding on how memory is organized in a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Organization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A45D-53FC-4EBE-90B7-95AF3A43E7E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Memory is logically divided into </a:t>
            </a:r>
            <a:r>
              <a:rPr lang="en-US" altLang="en-US" i="1" dirty="0"/>
              <a:t>pages</a:t>
            </a:r>
            <a:r>
              <a:rPr lang="en-US" altLang="en-US" dirty="0"/>
              <a:t>, which are nothing more than fixed sized and aligned regions of memory</a:t>
            </a:r>
          </a:p>
          <a:p>
            <a:pPr lvl="1"/>
            <a:r>
              <a:rPr lang="en-US" altLang="en-US" dirty="0"/>
              <a:t>Typical size: 4KB/page (but not always)</a:t>
            </a:r>
          </a:p>
          <a:p>
            <a:pPr lvl="1"/>
            <a:r>
              <a:rPr lang="en-US" dirty="0"/>
              <a:t>Pages on disk (akin to Memory Block) become Frames (akin to Cache Line) in memory</a:t>
            </a:r>
          </a:p>
          <a:p>
            <a:pPr lvl="1"/>
            <a:r>
              <a:rPr lang="en-US" dirty="0"/>
              <a:t>Memory frames are allocated</a:t>
            </a:r>
            <a:br>
              <a:rPr lang="en-US" dirty="0"/>
            </a:br>
            <a:r>
              <a:rPr lang="en-US" dirty="0"/>
              <a:t>and page-&gt;frame mapping is </a:t>
            </a:r>
            <a:br>
              <a:rPr lang="en-US" dirty="0"/>
            </a:br>
            <a:r>
              <a:rPr lang="en-US" dirty="0" smtClean="0"/>
              <a:t>built </a:t>
            </a:r>
            <a:r>
              <a:rPr lang="en-US" dirty="0"/>
              <a:t>only when </a:t>
            </a:r>
            <a:r>
              <a:rPr lang="en-US" b="1" i="1" dirty="0"/>
              <a:t>necessary</a:t>
            </a:r>
          </a:p>
          <a:p>
            <a:pPr lvl="2"/>
            <a:r>
              <a:rPr lang="en-US" dirty="0"/>
              <a:t>On demand through </a:t>
            </a:r>
            <a:r>
              <a:rPr lang="en-US" b="1" i="1" dirty="0"/>
              <a:t>page fault</a:t>
            </a:r>
          </a:p>
          <a:p>
            <a:endParaRPr lang="en-US" dirty="0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752600" y="7226300"/>
            <a:ext cx="6091196" cy="171532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Franklin Gothic Book"/>
              </a:rPr>
              <a:t> 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172200" y="3886200"/>
            <a:ext cx="1764285" cy="664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0-4095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6172201" y="4550885"/>
            <a:ext cx="1764284" cy="60795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4096-8191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172200" y="5165724"/>
            <a:ext cx="1764285" cy="6646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8192-12287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6172200" y="5805488"/>
            <a:ext cx="1764285" cy="6646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12288-16383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905898" y="6496051"/>
            <a:ext cx="461665" cy="335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8036982" y="3976688"/>
            <a:ext cx="1030818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Page 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036982" y="4616450"/>
            <a:ext cx="1030818" cy="3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Page 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8036982" y="5232322"/>
            <a:ext cx="1030818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Page 2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8036982" y="5897563"/>
            <a:ext cx="1030818" cy="38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Page 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11569" y="4341296"/>
            <a:ext cx="684582" cy="38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4KB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5133" y="4937640"/>
            <a:ext cx="684582" cy="38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8KB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27971" y="5599544"/>
            <a:ext cx="837439" cy="383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12KB</a:t>
            </a:r>
          </a:p>
        </p:txBody>
      </p:sp>
    </p:spTree>
    <p:extLst>
      <p:ext uri="{BB962C8B-B14F-4D97-AF65-F5344CB8AC3E}">
        <p14:creationId xmlns:p14="http://schemas.microsoft.com/office/powerpoint/2010/main" val="198379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from Virtual Memory to Physical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5116" y="2202273"/>
            <a:ext cx="1703439" cy="365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54227" y="2619752"/>
            <a:ext cx="1703439" cy="7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62489" y="2998414"/>
            <a:ext cx="1703439" cy="7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1773" y="3375016"/>
            <a:ext cx="1703439" cy="7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45372" y="2174079"/>
            <a:ext cx="1401097" cy="163849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0" y="5650468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2^64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535" y="1671054"/>
            <a:ext cx="17236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72295" y="204465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3774" y="2444846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03774" y="2809971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03774" y="3175096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43612" y="2173810"/>
            <a:ext cx="1703439" cy="3650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142723" y="2591289"/>
            <a:ext cx="1703439" cy="7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150985" y="2969951"/>
            <a:ext cx="1703439" cy="7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160269" y="3346553"/>
            <a:ext cx="1703439" cy="737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488496" y="5622005"/>
            <a:ext cx="6783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2^64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53981" y="200650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592270" y="241638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592270" y="2781508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592270" y="3146633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743" y="2611705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4187" y="2242425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21693" y="2572047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1137" y="2202767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751778" y="2581924"/>
            <a:ext cx="1407137" cy="21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43018" y="2963909"/>
            <a:ext cx="1407137" cy="21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764224" y="3421334"/>
            <a:ext cx="1407137" cy="21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3261847" y="203765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0K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3261847" y="2402778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4K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3261847" y="2767903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8K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3207529" y="3133028"/>
            <a:ext cx="59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12K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3208335" y="3566895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16K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357666" y="2402778"/>
            <a:ext cx="138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2357666" y="2809971"/>
            <a:ext cx="1367731" cy="3651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4742" y="3009261"/>
            <a:ext cx="86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cxnSp>
        <p:nvCxnSpPr>
          <p:cNvPr id="40" name="Elbow Connector 39"/>
          <p:cNvCxnSpPr/>
          <p:nvPr/>
        </p:nvCxnSpPr>
        <p:spPr>
          <a:xfrm>
            <a:off x="2365928" y="3193927"/>
            <a:ext cx="1385850" cy="352457"/>
          </a:xfrm>
          <a:prstGeom prst="bentConnector3">
            <a:avLst>
              <a:gd name="adj1" fmla="val 40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5158915" y="2402778"/>
            <a:ext cx="1992070" cy="378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5171361" y="2809971"/>
            <a:ext cx="1971362" cy="383956"/>
          </a:xfrm>
          <a:prstGeom prst="bentConnector3">
            <a:avLst>
              <a:gd name="adj1" fmla="val 39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710162" y="2263077"/>
            <a:ext cx="371192" cy="17643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523302" y="2234614"/>
            <a:ext cx="371192" cy="176430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riped Right Arrow 44"/>
          <p:cNvSpPr/>
          <p:nvPr/>
        </p:nvSpPr>
        <p:spPr>
          <a:xfrm rot="3273258">
            <a:off x="2497289" y="4182714"/>
            <a:ext cx="1249378" cy="419823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72901" y="4839865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Table #1</a:t>
            </a:r>
          </a:p>
        </p:txBody>
      </p:sp>
      <p:sp>
        <p:nvSpPr>
          <p:cNvPr id="47" name="Striped Right Arrow 46"/>
          <p:cNvSpPr/>
          <p:nvPr/>
        </p:nvSpPr>
        <p:spPr>
          <a:xfrm rot="7486064">
            <a:off x="4909020" y="4245931"/>
            <a:ext cx="1249378" cy="419823"/>
          </a:xfrm>
          <a:prstGeom prst="strip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36781" y="5006901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Page Table #2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19526" y="2230745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7084" y="2607584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26771" y="3023743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44465" y="3448480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 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63929" y="1646298"/>
            <a:ext cx="182537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Physical Memory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0865" y="1662158"/>
            <a:ext cx="17236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28474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/>
      <p:bldP spid="47" grpId="0" animBg="1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Virtual Memory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E476-EA0B-44C9-8032-64498D5E0F31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private address space of a process is made up of pages</a:t>
            </a:r>
          </a:p>
          <a:p>
            <a:pPr lvl="1"/>
            <a:r>
              <a:rPr lang="en-US" dirty="0"/>
              <a:t>These pages can be spread according to the wish of the kernel</a:t>
            </a:r>
          </a:p>
          <a:p>
            <a:pPr lvl="1"/>
            <a:r>
              <a:rPr lang="en-US" dirty="0"/>
              <a:t>Contiguous memory in processes’ view are not necessarily contiguous in physical memory – they can be scattered, but stitched together by Virtual Memory system</a:t>
            </a:r>
          </a:p>
          <a:p>
            <a:r>
              <a:rPr lang="en-US" dirty="0"/>
              <a:t>The whole private address space does not need to be allocated all the time</a:t>
            </a:r>
          </a:p>
          <a:p>
            <a:pPr lvl="1"/>
            <a:r>
              <a:rPr lang="en-US" dirty="0"/>
              <a:t>Because physical memory is scarce</a:t>
            </a:r>
          </a:p>
          <a:p>
            <a:pPr lvl="1"/>
            <a:r>
              <a:rPr lang="en-US" dirty="0"/>
              <a:t>Actual pages can be allocated/mapped only when needed through </a:t>
            </a:r>
            <a:r>
              <a:rPr lang="en-US" b="1" dirty="0"/>
              <a:t>page faults</a:t>
            </a:r>
          </a:p>
          <a:p>
            <a:pPr lvl="1"/>
            <a:r>
              <a:rPr lang="en-US" dirty="0"/>
              <a:t>Even mapped but inactive pages can be swapped back and forth memory and disk to make room for active pages</a:t>
            </a:r>
          </a:p>
        </p:txBody>
      </p:sp>
    </p:spTree>
    <p:extLst>
      <p:ext uri="{BB962C8B-B14F-4D97-AF65-F5344CB8AC3E}">
        <p14:creationId xmlns:p14="http://schemas.microsoft.com/office/powerpoint/2010/main" val="9563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028D-D222-4388-8BEC-2B473641C654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Process – Program in Action</a:t>
            </a:r>
          </a:p>
          <a:p>
            <a:r>
              <a:rPr lang="en-US" dirty="0"/>
              <a:t>Address Spaces</a:t>
            </a:r>
          </a:p>
          <a:p>
            <a:r>
              <a:rPr lang="en-US" dirty="0"/>
              <a:t>Learning about Process with ‘</a:t>
            </a:r>
            <a:r>
              <a:rPr lang="en-US" dirty="0" err="1"/>
              <a:t>ps</a:t>
            </a:r>
            <a:r>
              <a:rPr lang="en-US" dirty="0"/>
              <a:t>’</a:t>
            </a:r>
          </a:p>
          <a:p>
            <a:r>
              <a:rPr lang="en-US" dirty="0"/>
              <a:t>Miscellaneous questions about Process</a:t>
            </a:r>
          </a:p>
          <a:p>
            <a:r>
              <a:rPr lang="en-US" dirty="0"/>
              <a:t>Concurrent Processes</a:t>
            </a:r>
          </a:p>
          <a:p>
            <a:r>
              <a:rPr lang="en-US" dirty="0"/>
              <a:t>Context Switching</a:t>
            </a:r>
          </a:p>
        </p:txBody>
      </p:sp>
    </p:spTree>
    <p:extLst>
      <p:ext uri="{BB962C8B-B14F-4D97-AF65-F5344CB8AC3E}">
        <p14:creationId xmlns:p14="http://schemas.microsoft.com/office/powerpoint/2010/main" val="9564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</a:t>
            </a:r>
            <a:r>
              <a:rPr lang="en-US" baseline="30000" dirty="0"/>
              <a:t>*</a:t>
            </a:r>
            <a:r>
              <a:rPr lang="en-US" dirty="0"/>
              <a:t> with Questions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86E-E820-44FD-8C07-B32CA6503CCD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“How does Unix run programs? It looks easy enough: you log in, your shell prints a prompt, you type a command and press Enter. Soon a program runs. </a:t>
            </a:r>
          </a:p>
          <a:p>
            <a:pPr lvl="1"/>
            <a:r>
              <a:rPr lang="en-US" i="1" dirty="0"/>
              <a:t>When the program finishes, your shell prints a new prompt. How does that work? </a:t>
            </a:r>
          </a:p>
          <a:p>
            <a:pPr lvl="1"/>
            <a:r>
              <a:rPr lang="en-US" i="1" dirty="0"/>
              <a:t>What is the shell? What does a shell do? What does the kernel do? What is a program and what does it mean to run a program?”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0370" y="5859737"/>
            <a:ext cx="556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Understanding Linux/Unix Programming, by Bruce </a:t>
            </a:r>
            <a:r>
              <a:rPr lang="en-US" dirty="0" err="1"/>
              <a:t>Molay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is Program in 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6DED-7857-41A1-8A02-ADA2F1615F13}" type="datetime1">
              <a:rPr lang="en-US" smtClean="0"/>
              <a:t>1/25/2018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4088139"/>
            <a:ext cx="8153400" cy="24650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Unix terminology</a:t>
            </a:r>
          </a:p>
          <a:p>
            <a:pPr lvl="1"/>
            <a:r>
              <a:rPr lang="en-US" dirty="0"/>
              <a:t>an executable program is a list of machine language instructions and data</a:t>
            </a:r>
          </a:p>
          <a:p>
            <a:pPr lvl="1"/>
            <a:r>
              <a:rPr lang="en-US" dirty="0"/>
              <a:t>a process is the memory space and settings with which the program runs</a:t>
            </a:r>
          </a:p>
          <a:p>
            <a:r>
              <a:rPr lang="en-US" dirty="0"/>
              <a:t>Data and programs are stored in files on the disk: programs run in processes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2895600" cy="2171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437" y="32634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123" y="2103517"/>
            <a:ext cx="10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1143000" y="2103517"/>
            <a:ext cx="12192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90600" y="23622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0268" y="3077170"/>
            <a:ext cx="619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ls</a:t>
            </a:r>
            <a:endParaRPr lang="en-US" dirty="0"/>
          </a:p>
          <a:p>
            <a:r>
              <a:rPr lang="en-US" dirty="0" err="1"/>
              <a:t>ls</a:t>
            </a:r>
            <a:r>
              <a:rPr lang="en-US" dirty="0"/>
              <a:t> –a</a:t>
            </a:r>
          </a:p>
          <a:p>
            <a:r>
              <a:rPr lang="en-US" dirty="0" err="1"/>
              <a:t>ls</a:t>
            </a:r>
            <a:r>
              <a:rPr lang="en-US" dirty="0"/>
              <a:t> -l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2066201"/>
            <a:ext cx="694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</a:t>
            </a:r>
            <a:endParaRPr lang="en-US" dirty="0"/>
          </a:p>
          <a:p>
            <a:r>
              <a:rPr lang="en-US" dirty="0" err="1"/>
              <a:t>ps</a:t>
            </a:r>
            <a:r>
              <a:rPr lang="en-US" dirty="0"/>
              <a:t> –a</a:t>
            </a:r>
          </a:p>
          <a:p>
            <a:r>
              <a:rPr lang="en-US" dirty="0" err="1"/>
              <a:t>ps</a:t>
            </a:r>
            <a:r>
              <a:rPr lang="en-US" dirty="0"/>
              <a:t> -l</a:t>
            </a:r>
          </a:p>
        </p:txBody>
      </p:sp>
    </p:spTree>
    <p:extLst>
      <p:ext uri="{BB962C8B-B14F-4D97-AF65-F5344CB8AC3E}">
        <p14:creationId xmlns:p14="http://schemas.microsoft.com/office/powerpoint/2010/main" val="1736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about Processes with ‘</a:t>
            </a:r>
            <a:r>
              <a:rPr lang="en-US" dirty="0" err="1"/>
              <a:t>ps</a:t>
            </a:r>
            <a:r>
              <a:rPr lang="en-US" dirty="0"/>
              <a:t>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E881-B979-42D7-AC70-2E480D2D6C8B}" type="datetime1">
              <a:rPr lang="en-US" smtClean="0"/>
              <a:t>1/25/2018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52600"/>
            <a:ext cx="3257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800350"/>
            <a:ext cx="5691541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2524" y="1524000"/>
            <a:ext cx="311907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447800" y="5029200"/>
            <a:ext cx="768165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Run these commands in your </a:t>
            </a:r>
            <a:r>
              <a:rPr lang="en-US" dirty="0" err="1"/>
              <a:t>linux</a:t>
            </a:r>
            <a:r>
              <a:rPr lang="en-US" dirty="0"/>
              <a:t>/</a:t>
            </a:r>
            <a:r>
              <a:rPr lang="en-US" dirty="0" err="1"/>
              <a:t>unix</a:t>
            </a:r>
            <a:r>
              <a:rPr lang="en-US" dirty="0"/>
              <a:t> system and then also read the ‘man’ pages</a:t>
            </a:r>
          </a:p>
        </p:txBody>
      </p:sp>
    </p:spTree>
    <p:extLst>
      <p:ext uri="{BB962C8B-B14F-4D97-AF65-F5344CB8AC3E}">
        <p14:creationId xmlns:p14="http://schemas.microsoft.com/office/powerpoint/2010/main" val="10880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52451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Processes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76400"/>
            <a:ext cx="8307387" cy="4768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400" dirty="0"/>
              <a:t>Definition: A </a:t>
            </a:r>
            <a:r>
              <a:rPr lang="en-US" altLang="en-US" sz="2400" i="1" dirty="0"/>
              <a:t>process</a:t>
            </a:r>
            <a:r>
              <a:rPr lang="en-US" altLang="en-US" sz="2400" dirty="0"/>
              <a:t> is an instance of a ‘running’ program</a:t>
            </a:r>
          </a:p>
          <a:p>
            <a:pPr eaLnBrk="1" hangingPunct="1">
              <a:defRPr/>
            </a:pPr>
            <a:r>
              <a:rPr lang="en-US" altLang="en-US" sz="2400" dirty="0"/>
              <a:t>Process provides each program with two key abstractions:</a:t>
            </a:r>
          </a:p>
          <a:p>
            <a:pPr lvl="1" eaLnBrk="1" hangingPunct="1">
              <a:defRPr/>
            </a:pPr>
            <a:r>
              <a:rPr lang="en-US" altLang="en-US" sz="2000" b="1" dirty="0"/>
              <a:t>Logical control flow</a:t>
            </a:r>
          </a:p>
          <a:p>
            <a:pPr lvl="2" eaLnBrk="1" hangingPunct="1">
              <a:defRPr/>
            </a:pPr>
            <a:r>
              <a:rPr lang="en-US" altLang="en-US" sz="1800" dirty="0"/>
              <a:t>Each program seems to have exclusive use of the CPU</a:t>
            </a:r>
          </a:p>
          <a:p>
            <a:pPr lvl="1" eaLnBrk="1" hangingPunct="1">
              <a:defRPr/>
            </a:pPr>
            <a:r>
              <a:rPr lang="en-US" altLang="en-US" sz="2000" b="1" dirty="0"/>
              <a:t>Private address space</a:t>
            </a:r>
          </a:p>
          <a:p>
            <a:pPr lvl="2" eaLnBrk="1" hangingPunct="1">
              <a:defRPr/>
            </a:pPr>
            <a:r>
              <a:rPr lang="en-US" altLang="en-US" sz="1800" dirty="0"/>
              <a:t>Each program seems to have exclusive use of main memory</a:t>
            </a:r>
          </a:p>
          <a:p>
            <a:pPr eaLnBrk="1" hangingPunct="1">
              <a:defRPr/>
            </a:pPr>
            <a:r>
              <a:rPr lang="en-US" altLang="en-US" sz="2400" dirty="0"/>
              <a:t>How are these illusions maintained?</a:t>
            </a:r>
          </a:p>
          <a:p>
            <a:pPr lvl="1" eaLnBrk="1" hangingPunct="1">
              <a:defRPr/>
            </a:pPr>
            <a:r>
              <a:rPr lang="en-US" altLang="en-US" sz="2000" dirty="0"/>
              <a:t>Process executions </a:t>
            </a:r>
            <a:r>
              <a:rPr lang="en-US" altLang="en-US" sz="2000" b="1" dirty="0"/>
              <a:t>interleaved </a:t>
            </a:r>
            <a:r>
              <a:rPr lang="en-US" altLang="en-US" sz="2000" dirty="0"/>
              <a:t>(multitasking)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Private address </a:t>
            </a:r>
            <a:r>
              <a:rPr lang="en-US" altLang="en-US" sz="2000" dirty="0"/>
              <a:t>spaces managed by </a:t>
            </a:r>
            <a:r>
              <a:rPr lang="en-US" altLang="en-US" sz="2000" u="sng" dirty="0"/>
              <a:t>virtual memory </a:t>
            </a:r>
            <a:r>
              <a:rPr lang="en-US" altLang="en-US" sz="2000" u="sng" dirty="0" smtClean="0"/>
              <a:t>system </a:t>
            </a:r>
            <a:r>
              <a:rPr lang="en-US" altLang="en-US" sz="2000" dirty="0" smtClean="0"/>
              <a:t>(will describe that in a bit)</a:t>
            </a:r>
            <a:endParaRPr lang="en-US" alt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68DF-E94A-466E-B968-4D0ED843AF5A}" type="datetime1">
              <a:rPr lang="en-US" smtClean="0"/>
              <a:t>1/25/2018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69913"/>
            <a:ext cx="60198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Logical Control Flows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133600" y="2743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08125" y="3276600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Time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352800" y="2971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786063" y="2590800"/>
            <a:ext cx="117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Process A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4310063" y="2590800"/>
            <a:ext cx="117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Process B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5834063" y="2590800"/>
            <a:ext cx="117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Process C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876800" y="3276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6400800" y="3581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3528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64008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895600" y="3276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895600" y="3581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895600" y="3886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895600" y="4191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2895600" y="4495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838200" y="1524000"/>
            <a:ext cx="677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2400"/>
              <a:t>Each process has its own logical control flow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E830-F8EA-41E6-8DE4-FC851474CE8B}" type="datetime1">
              <a:rPr lang="en-US" smtClean="0"/>
              <a:t>1/25/2018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8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0706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Concurrent Processes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Two processes </a:t>
            </a:r>
            <a:r>
              <a:rPr lang="en-US" altLang="en-US" i="1" dirty="0"/>
              <a:t>run concurrently</a:t>
            </a:r>
            <a:r>
              <a:rPr lang="en-US" altLang="en-US" dirty="0"/>
              <a:t> (</a:t>
            </a:r>
            <a:r>
              <a:rPr lang="en-US" altLang="en-US" i="1" dirty="0"/>
              <a:t>are concurrent)</a:t>
            </a:r>
            <a:r>
              <a:rPr lang="en-US" altLang="en-US" dirty="0"/>
              <a:t> if their flows overlap in time</a:t>
            </a:r>
          </a:p>
          <a:p>
            <a:pPr eaLnBrk="1" hangingPunct="1">
              <a:defRPr/>
            </a:pPr>
            <a:r>
              <a:rPr lang="en-US" altLang="en-US" dirty="0"/>
              <a:t>Otherwise, they are </a:t>
            </a:r>
            <a:r>
              <a:rPr lang="en-US" altLang="en-US" i="1" dirty="0"/>
              <a:t>sequential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Examples:</a:t>
            </a:r>
          </a:p>
          <a:p>
            <a:pPr lvl="1" eaLnBrk="1" hangingPunct="1">
              <a:defRPr/>
            </a:pPr>
            <a:r>
              <a:rPr lang="en-US" altLang="en-US" dirty="0"/>
              <a:t>Concurrent: A &amp; B, A &amp; C</a:t>
            </a:r>
          </a:p>
          <a:p>
            <a:pPr lvl="1" eaLnBrk="1" hangingPunct="1">
              <a:defRPr/>
            </a:pPr>
            <a:r>
              <a:rPr lang="en-US" altLang="en-US" dirty="0"/>
              <a:t>Sequential: B &amp; C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279525" y="4572000"/>
            <a:ext cx="5503863" cy="1981200"/>
            <a:chOff x="806" y="2352"/>
            <a:chExt cx="3467" cy="1248"/>
          </a:xfrm>
        </p:grpSpPr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1200" y="2448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806" y="2784"/>
              <a:ext cx="4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600"/>
                <a:t>Time</a:t>
              </a:r>
            </a:p>
          </p:txBody>
        </p:sp>
        <p:sp>
          <p:nvSpPr>
            <p:cNvPr id="6151" name="Line 7"/>
            <p:cNvSpPr>
              <a:spLocks noChangeShapeType="1"/>
            </p:cNvSpPr>
            <p:nvPr/>
          </p:nvSpPr>
          <p:spPr bwMode="auto">
            <a:xfrm>
              <a:off x="1968" y="25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1611" y="2352"/>
              <a:ext cx="7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600"/>
                <a:t>Process A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2571" y="2352"/>
              <a:ext cx="7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600"/>
                <a:t>Process B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531" y="2352"/>
              <a:ext cx="7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altLang="en-US" sz="1600"/>
                <a:t>Process C</a:t>
              </a: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2928" y="278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>
              <a:off x="3888" y="297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>
              <a:off x="1968" y="316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3888" y="33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5"/>
            <p:cNvSpPr>
              <a:spLocks noChangeShapeType="1"/>
            </p:cNvSpPr>
            <p:nvPr/>
          </p:nvSpPr>
          <p:spPr bwMode="auto">
            <a:xfrm>
              <a:off x="1680" y="2784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6"/>
            <p:cNvSpPr>
              <a:spLocks noChangeShapeType="1"/>
            </p:cNvSpPr>
            <p:nvPr/>
          </p:nvSpPr>
          <p:spPr bwMode="auto">
            <a:xfrm>
              <a:off x="1680" y="2976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1680" y="3168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1680" y="3360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680" y="3552"/>
              <a:ext cx="254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8ED1-2076-4065-94BD-1A01FC80DCF6}" type="datetime1">
              <a:rPr lang="en-US" smtClean="0"/>
              <a:t>1/25/2018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User View: Concurrent Processes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Control flows for concurrent processes are physically disjoint in time (except on multi-core machines)</a:t>
            </a:r>
          </a:p>
          <a:p>
            <a:pPr eaLnBrk="1" hangingPunct="1">
              <a:defRPr/>
            </a:pPr>
            <a:r>
              <a:rPr lang="en-US" altLang="en-US" dirty="0"/>
              <a:t>However, we can think of concurrent processes as running in ‘parallel’ with each other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1981200" y="4572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19200" y="4768850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Time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3276600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709863" y="4267200"/>
            <a:ext cx="117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Process A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233863" y="4267200"/>
            <a:ext cx="117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Process B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757863" y="4267200"/>
            <a:ext cx="1177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en-US" sz="1600"/>
              <a:t>Process C</a:t>
            </a:r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48006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324600" y="510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32766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819400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819400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6324600" y="5410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819400" y="4800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819400" y="5105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76E9-0AB5-4DC0-B0FE-253C6BEAA7FB}" type="datetime1">
              <a:rPr lang="en-US" smtClean="0"/>
              <a:t>1/25/2018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l dark blue background">
  <a:themeElements>
    <a:clrScheme name="intel">
      <a:dk1>
        <a:srgbClr val="000000"/>
      </a:dk1>
      <a:lt1>
        <a:srgbClr val="FFFFFF"/>
      </a:lt1>
      <a:dk2>
        <a:srgbClr val="0860A8"/>
      </a:dk2>
      <a:lt2>
        <a:srgbClr val="FFFFFF"/>
      </a:lt2>
      <a:accent1>
        <a:srgbClr val="339933"/>
      </a:accent1>
      <a:accent2>
        <a:srgbClr val="FF6600"/>
      </a:accent2>
      <a:accent3>
        <a:srgbClr val="FFC000"/>
      </a:accent3>
      <a:accent4>
        <a:srgbClr val="CC0066"/>
      </a:accent4>
      <a:accent5>
        <a:srgbClr val="66CCFF"/>
      </a:accent5>
      <a:accent6>
        <a:srgbClr val="808080"/>
      </a:accent6>
      <a:hlink>
        <a:srgbClr val="FFC000"/>
      </a:hlink>
      <a:folHlink>
        <a:srgbClr val="000000"/>
      </a:folHlink>
    </a:clrScheme>
    <a:fontScheme name="2_Architecture">
      <a:majorFont>
        <a:latin typeface="Neo Sans Intel Medium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(paper and pencil design)</Template>
  <TotalTime>0</TotalTime>
  <Words>939</Words>
  <Application>Microsoft Office PowerPoint</Application>
  <PresentationFormat>On-screen Show (4:3)</PresentationFormat>
  <Paragraphs>196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Arial Narrow</vt:lpstr>
      <vt:lpstr>Calibri</vt:lpstr>
      <vt:lpstr>Calibri Light</vt:lpstr>
      <vt:lpstr>Courier New</vt:lpstr>
      <vt:lpstr>Franklin Gothic Book</vt:lpstr>
      <vt:lpstr>Helvetica</vt:lpstr>
      <vt:lpstr>Impact</vt:lpstr>
      <vt:lpstr>Neo Sans Intel</vt:lpstr>
      <vt:lpstr>Neo Sans Intel Medium</vt:lpstr>
      <vt:lpstr>Tw Cen MT</vt:lpstr>
      <vt:lpstr>Wingdings</vt:lpstr>
      <vt:lpstr>Wingdings 2</vt:lpstr>
      <vt:lpstr>Student presentation</vt:lpstr>
      <vt:lpstr>Intel dark blue background</vt:lpstr>
      <vt:lpstr>CSCE 313 – Introduction to UNIx process</vt:lpstr>
      <vt:lpstr>Outline</vt:lpstr>
      <vt:lpstr>Prologue* with Questions</vt:lpstr>
      <vt:lpstr>Process is Program in Action</vt:lpstr>
      <vt:lpstr>Learning about Processes with ‘ps’</vt:lpstr>
      <vt:lpstr>Processes</vt:lpstr>
      <vt:lpstr>Logical Control Flows</vt:lpstr>
      <vt:lpstr>Concurrent Processes</vt:lpstr>
      <vt:lpstr>User View: Concurrent Processes</vt:lpstr>
      <vt:lpstr>Context Switching</vt:lpstr>
      <vt:lpstr>Process Image in Physical Memory</vt:lpstr>
      <vt:lpstr>Private Address Space Illusion</vt:lpstr>
      <vt:lpstr>Question</vt:lpstr>
      <vt:lpstr>Memory Organization</vt:lpstr>
      <vt:lpstr>Mapping from Virtual Memory to Physical Memory</vt:lpstr>
      <vt:lpstr>Summarizing Virtual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2015-01-20T03:39:06Z</dcterms:created>
  <dcterms:modified xsi:type="dcterms:W3CDTF">2018-01-26T05:47:56Z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