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12" r:id="rId3"/>
  </p:sldMasterIdLst>
  <p:notesMasterIdLst>
    <p:notesMasterId r:id="rId23"/>
  </p:notesMasterIdLst>
  <p:sldIdLst>
    <p:sldId id="256" r:id="rId4"/>
    <p:sldId id="282" r:id="rId5"/>
    <p:sldId id="284" r:id="rId6"/>
    <p:sldId id="302" r:id="rId7"/>
    <p:sldId id="283" r:id="rId8"/>
    <p:sldId id="286" r:id="rId9"/>
    <p:sldId id="287" r:id="rId10"/>
    <p:sldId id="288" r:id="rId11"/>
    <p:sldId id="289" r:id="rId12"/>
    <p:sldId id="291" r:id="rId13"/>
    <p:sldId id="290" r:id="rId14"/>
    <p:sldId id="292" r:id="rId15"/>
    <p:sldId id="303" r:id="rId16"/>
    <p:sldId id="293" r:id="rId17"/>
    <p:sldId id="294" r:id="rId18"/>
    <p:sldId id="295" r:id="rId19"/>
    <p:sldId id="296" r:id="rId20"/>
    <p:sldId id="298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37" autoAdjust="0"/>
  </p:normalViewPr>
  <p:slideViewPr>
    <p:cSldViewPr>
      <p:cViewPr varScale="1">
        <p:scale>
          <a:sx n="76" d="100"/>
          <a:sy n="76" d="100"/>
        </p:scale>
        <p:origin x="138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1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B0B699C-44C6-4DF7-B8AF-D55FBE389F9B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10E64E7-B83D-4ED8-AEF6-D5CD2125016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0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9723BEE-030C-435C-BC91-234785F496B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7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5ACF2A-41D9-42EF-B135-C93B309BECEC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1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CA20C7-8FC2-48DF-B38B-FFBAF3B07966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3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845BA0-C166-4EF7-8265-F58E7AD255D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02CE0F6-5BED-430E-B687-ADD946798D4C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7CE3F4DE-E478-448C-8066-DF0544C98FF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ADD0-B685-4B8E-B2A2-5AD0C155842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FF1-6D9D-4C58-BE7A-CB8683F4D5C9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5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530D745-A3A1-4423-A02A-6B337307024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1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343DD18-73CE-4168-85D0-3C97733E409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AB24F4-9A31-42C8-A305-AFFC11A8B9F7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CSCE 313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0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8486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Exceptions Control Flow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509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Reading Reference: Textbook Chapter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313, Spring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001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Asynchronous</a:t>
            </a:r>
            <a:r>
              <a:rPr lang="en-US" altLang="en-US" dirty="0"/>
              <a:t> Exceptions (Interrupts)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543801" cy="4023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Caused by events external to processor (i.e., the current program)</a:t>
            </a:r>
          </a:p>
          <a:p>
            <a:pPr lvl="1" eaLnBrk="1" hangingPunct="1"/>
            <a:r>
              <a:rPr lang="en-US" altLang="en-US" sz="2000" dirty="0"/>
              <a:t>Indicated by setting the processor’s interrupt pin(s)</a:t>
            </a:r>
          </a:p>
          <a:p>
            <a:pPr lvl="1" eaLnBrk="1" hangingPunct="1"/>
            <a:r>
              <a:rPr lang="en-US" altLang="en-US" sz="2000" dirty="0"/>
              <a:t>Handler returns to “next” instruction after servicing</a:t>
            </a:r>
          </a:p>
          <a:p>
            <a:r>
              <a:rPr lang="en-US" altLang="en-US" sz="2000" dirty="0"/>
              <a:t>An important concept – </a:t>
            </a:r>
            <a:r>
              <a:rPr lang="en-US" altLang="en-US" sz="2000" b="1" dirty="0"/>
              <a:t>D</a:t>
            </a:r>
            <a:r>
              <a:rPr lang="en-US" altLang="en-US" sz="2000" dirty="0"/>
              <a:t>irect </a:t>
            </a:r>
            <a:r>
              <a:rPr lang="en-US" altLang="en-US" sz="2000" b="1" dirty="0"/>
              <a:t>M</a:t>
            </a:r>
            <a:r>
              <a:rPr lang="en-US" altLang="en-US" sz="2000" dirty="0"/>
              <a:t>emory </a:t>
            </a:r>
            <a:r>
              <a:rPr lang="en-US" altLang="en-US" sz="2000" b="1" dirty="0"/>
              <a:t>A</a:t>
            </a:r>
            <a:r>
              <a:rPr lang="en-US" altLang="en-US" sz="2000" dirty="0"/>
              <a:t>ccess (</a:t>
            </a:r>
            <a:r>
              <a:rPr lang="en-US" altLang="en-US" sz="2000" b="1" dirty="0"/>
              <a:t>DMA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CPU is not busy while data transfer (from disk, network, etc.) happens</a:t>
            </a:r>
          </a:p>
          <a:p>
            <a:pPr eaLnBrk="1" hangingPunct="1"/>
            <a:r>
              <a:rPr lang="en-US" altLang="en-US" sz="2000" b="1" dirty="0"/>
              <a:t>Examples:</a:t>
            </a:r>
          </a:p>
          <a:p>
            <a:pPr lvl="1" eaLnBrk="1" hangingPunct="1"/>
            <a:r>
              <a:rPr lang="en-US" altLang="en-US" sz="2000" dirty="0"/>
              <a:t>I/O interrupts</a:t>
            </a:r>
          </a:p>
          <a:p>
            <a:pPr lvl="2" eaLnBrk="1" hangingPunct="1"/>
            <a:r>
              <a:rPr lang="en-US" altLang="en-US" sz="1800" dirty="0"/>
              <a:t>Key pressed on the keyboard</a:t>
            </a:r>
          </a:p>
          <a:p>
            <a:pPr lvl="2" eaLnBrk="1" hangingPunct="1"/>
            <a:r>
              <a:rPr lang="en-US" altLang="en-US" sz="1800" dirty="0"/>
              <a:t>Arrival of packet from network, or disk</a:t>
            </a:r>
          </a:p>
          <a:p>
            <a:pPr lvl="1" eaLnBrk="1" hangingPunct="1"/>
            <a:r>
              <a:rPr lang="en-US" altLang="en-US" sz="2000" dirty="0"/>
              <a:t>Hard-reset interrupt</a:t>
            </a:r>
          </a:p>
          <a:p>
            <a:pPr lvl="2" eaLnBrk="1" hangingPunct="1"/>
            <a:r>
              <a:rPr lang="en-US" altLang="en-US" sz="1800" dirty="0"/>
              <a:t>Hitting reset button</a:t>
            </a:r>
          </a:p>
          <a:p>
            <a:pPr lvl="1" eaLnBrk="1" hangingPunct="1"/>
            <a:r>
              <a:rPr lang="en-US" altLang="en-US" sz="2000" dirty="0"/>
              <a:t>Soft-reset interrupt</a:t>
            </a:r>
          </a:p>
          <a:p>
            <a:pPr lvl="2" eaLnBrk="1" hangingPunct="1"/>
            <a:r>
              <a:rPr lang="en-US" altLang="en-US" sz="1800" dirty="0"/>
              <a:t>Hitting control-alt-delete to initiate restart on a PC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BCBEDBEB-91C3-48C8-9DFD-A71236EFB1A7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2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 Vectors</a:t>
            </a:r>
          </a:p>
        </p:txBody>
      </p:sp>
      <p:sp>
        <p:nvSpPr>
          <p:cNvPr id="36867" name="Rectangle 30"/>
          <p:cNvSpPr>
            <a:spLocks noGrp="1" noChangeArrowheads="1"/>
          </p:cNvSpPr>
          <p:nvPr>
            <p:ph idx="1"/>
          </p:nvPr>
        </p:nvSpPr>
        <p:spPr>
          <a:xfrm>
            <a:off x="4648200" y="1981200"/>
            <a:ext cx="4495800" cy="43434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dirty="0"/>
              <a:t>Each type of event has a unique exception number </a:t>
            </a:r>
            <a:r>
              <a:rPr lang="en-US" altLang="en-US" i="1" dirty="0"/>
              <a:t>k</a:t>
            </a:r>
          </a:p>
          <a:p>
            <a:pPr lvl="1" eaLnBrk="1" hangingPunct="1"/>
            <a:r>
              <a:rPr lang="en-US" altLang="en-US" dirty="0"/>
              <a:t>Index into jump table (a.k.a., interrupt vector)</a:t>
            </a:r>
          </a:p>
          <a:p>
            <a:pPr lvl="1" eaLnBrk="1" hangingPunct="1"/>
            <a:r>
              <a:rPr lang="en-US" altLang="en-US" dirty="0"/>
              <a:t>Jump table entry </a:t>
            </a:r>
            <a:r>
              <a:rPr lang="en-US" altLang="en-US" i="1" dirty="0"/>
              <a:t>k</a:t>
            </a:r>
            <a:r>
              <a:rPr lang="en-US" altLang="en-US" dirty="0"/>
              <a:t> points to a function (exception handler).</a:t>
            </a:r>
          </a:p>
          <a:p>
            <a:pPr lvl="1" eaLnBrk="1" hangingPunct="1"/>
            <a:r>
              <a:rPr lang="en-US" altLang="en-US" dirty="0"/>
              <a:t>Handler </a:t>
            </a:r>
            <a:r>
              <a:rPr lang="en-US" altLang="en-US" i="1" dirty="0"/>
              <a:t>k</a:t>
            </a:r>
            <a:r>
              <a:rPr lang="en-US" altLang="en-US" dirty="0"/>
              <a:t> is called each time exception </a:t>
            </a:r>
            <a:r>
              <a:rPr lang="en-US" altLang="en-US" i="1" dirty="0"/>
              <a:t>k</a:t>
            </a:r>
            <a:r>
              <a:rPr lang="en-US" altLang="en-US" dirty="0"/>
              <a:t> occurs.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21704CB7-C120-4842-B465-5DD53B334E1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25488" y="2914650"/>
            <a:ext cx="1016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interrupt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vector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" y="3556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06388" y="375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06388" y="401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03300" y="40259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23838" y="44958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code for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exception handler 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code for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exception handler 1</a:t>
            </a: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code for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exception handler 2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code for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exception handler n-1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579813" y="44069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>
              <a:latin typeface="Helvetica" panose="020B0604020202020204" pitchFamily="34" charset="0"/>
            </a:endParaRP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41325" y="1584325"/>
            <a:ext cx="1211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Helvetica" panose="020B0604020202020204" pitchFamily="34" charset="0"/>
              </a:rPr>
              <a:t>Exception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Helvetica" panose="020B0604020202020204" pitchFamily="34" charset="0"/>
              </a:rPr>
              <a:t>numbers</a:t>
            </a:r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457200" y="2286000"/>
            <a:ext cx="381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8512"/>
            <a:ext cx="89916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Synchronous Exceptions (Traps, Faults, Aborts)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836152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Caused by events that occur as result of executing an instruction:</a:t>
            </a:r>
          </a:p>
          <a:p>
            <a:pPr lvl="1" eaLnBrk="1" hangingPunct="1"/>
            <a:r>
              <a:rPr lang="en-US" altLang="en-US" sz="2800" b="1" dirty="0"/>
              <a:t>Traps</a:t>
            </a:r>
          </a:p>
          <a:p>
            <a:pPr lvl="2" eaLnBrk="1" hangingPunct="1"/>
            <a:r>
              <a:rPr lang="en-US" altLang="en-US" sz="2400" dirty="0"/>
              <a:t>Intentional</a:t>
            </a:r>
          </a:p>
          <a:p>
            <a:pPr lvl="2" eaLnBrk="1" hangingPunct="1"/>
            <a:r>
              <a:rPr lang="en-US" altLang="en-US" sz="2400" dirty="0"/>
              <a:t>Examples: system calls (e.g.,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), breakpoint traps, special instructions</a:t>
            </a:r>
          </a:p>
          <a:p>
            <a:pPr lvl="2" eaLnBrk="1" hangingPunct="1"/>
            <a:r>
              <a:rPr lang="en-US" altLang="en-US" sz="2400" dirty="0"/>
              <a:t>Returns control to “next” instruction</a:t>
            </a:r>
          </a:p>
          <a:p>
            <a:pPr lvl="1" eaLnBrk="1" hangingPunct="1"/>
            <a:r>
              <a:rPr lang="en-US" altLang="en-US" sz="2800" b="1" dirty="0"/>
              <a:t>Faults</a:t>
            </a:r>
          </a:p>
          <a:p>
            <a:pPr lvl="2" eaLnBrk="1" hangingPunct="1"/>
            <a:r>
              <a:rPr lang="en-US" altLang="en-US" sz="2400" dirty="0"/>
              <a:t>Unintentional but possibly recoverable </a:t>
            </a:r>
          </a:p>
          <a:p>
            <a:pPr lvl="2" eaLnBrk="1" hangingPunct="1"/>
            <a:r>
              <a:rPr lang="en-US" altLang="en-US" sz="2400" dirty="0"/>
              <a:t>Examples: Page Faults</a:t>
            </a:r>
          </a:p>
          <a:p>
            <a:pPr lvl="2" eaLnBrk="1" hangingPunct="1"/>
            <a:r>
              <a:rPr lang="en-US" altLang="en-US" sz="2400" dirty="0"/>
              <a:t>Either re-executes faulting (“current”) instruction or aborts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8C919B75-5895-4E55-B566-5513E49031C9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Synchronous Exceptions (Traps, Faults, Aborts)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41576" y="1768475"/>
            <a:ext cx="8836152" cy="47244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sz="3200" b="1" dirty="0"/>
              <a:t>Aborts</a:t>
            </a:r>
          </a:p>
          <a:p>
            <a:pPr lvl="2" eaLnBrk="1" hangingPunct="1"/>
            <a:r>
              <a:rPr lang="en-US" altLang="en-US" sz="2800" dirty="0"/>
              <a:t>Unintentional and unrecoverable</a:t>
            </a:r>
          </a:p>
          <a:p>
            <a:pPr lvl="2" eaLnBrk="1" hangingPunct="1"/>
            <a:r>
              <a:rPr lang="en-US" altLang="en-US" sz="2800" dirty="0"/>
              <a:t>Examples: parity error, machine check</a:t>
            </a:r>
          </a:p>
          <a:p>
            <a:pPr lvl="2" eaLnBrk="1" hangingPunct="1"/>
            <a:r>
              <a:rPr lang="en-US" altLang="en-US" sz="2800" dirty="0"/>
              <a:t>Aborts current program or entire 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F20B9E55-2312-4A3C-8BCB-D4EDB105F69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4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36" y="415576"/>
            <a:ext cx="4575175" cy="6032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Trap Example</a:t>
            </a:r>
          </a:p>
        </p:txBody>
      </p:sp>
      <p:sp>
        <p:nvSpPr>
          <p:cNvPr id="39951" name="Rectangle 15"/>
          <p:cNvSpPr>
            <a:spLocks noGrp="1" noChangeArrowheads="1"/>
          </p:cNvSpPr>
          <p:nvPr>
            <p:ph idx="1"/>
          </p:nvPr>
        </p:nvSpPr>
        <p:spPr>
          <a:xfrm>
            <a:off x="458436" y="1494645"/>
            <a:ext cx="8153400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/>
              <a:t>Opening a File</a:t>
            </a:r>
          </a:p>
          <a:p>
            <a:pPr lvl="1" eaLnBrk="1" hangingPunct="1"/>
            <a:r>
              <a:rPr lang="en-US" altLang="en-US" sz="2800" dirty="0"/>
              <a:t>User calls </a:t>
            </a:r>
            <a:r>
              <a:rPr lang="en-US" altLang="en-US" sz="2800" dirty="0">
                <a:latin typeface="Courier New" panose="02070309020205020404" pitchFamily="49" charset="0"/>
              </a:rPr>
              <a:t>open(filename, options)</a:t>
            </a:r>
            <a:endParaRPr lang="en-US" altLang="en-US" sz="2800" dirty="0"/>
          </a:p>
          <a:p>
            <a:pPr lvl="2" eaLnBrk="1" hangingPunct="1"/>
            <a:r>
              <a:rPr lang="en-US" altLang="en-US" sz="2400" dirty="0"/>
              <a:t>Function </a:t>
            </a:r>
            <a:r>
              <a:rPr lang="en-US" altLang="en-US" sz="2400" dirty="0">
                <a:latin typeface="Courier New" panose="02070309020205020404" pitchFamily="49" charset="0"/>
              </a:rPr>
              <a:t>open</a:t>
            </a:r>
            <a:r>
              <a:rPr lang="en-US" altLang="en-US" sz="2400" dirty="0"/>
              <a:t> executes system-call instruction: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$0x80</a:t>
            </a:r>
          </a:p>
          <a:p>
            <a:pPr lvl="1" eaLnBrk="1" hangingPunct="1"/>
            <a:r>
              <a:rPr lang="en-US" altLang="en-US" sz="2800" dirty="0"/>
              <a:t>OS must find or create file, get it ready for reading or writing</a:t>
            </a:r>
          </a:p>
          <a:p>
            <a:pPr lvl="1" eaLnBrk="1" hangingPunct="1"/>
            <a:r>
              <a:rPr lang="en-US" altLang="en-US" sz="2800" dirty="0"/>
              <a:t>Returns integer file descriptor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E865F15E-EF3C-4A0E-AF05-619B14093B30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403546" y="5805357"/>
            <a:ext cx="25273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Open file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 dirty="0"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47800" y="4800600"/>
            <a:ext cx="3920333" cy="1800146"/>
            <a:chOff x="2050256" y="4829254"/>
            <a:chExt cx="3920333" cy="1800146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2050256" y="4829254"/>
              <a:ext cx="164306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5459414" y="4829254"/>
              <a:ext cx="5111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2871788" y="5141913"/>
              <a:ext cx="0" cy="59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2890838" y="5753100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5691188" y="5753100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 flipV="1">
              <a:off x="2865438" y="5816600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871788" y="5903913"/>
              <a:ext cx="0" cy="725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771900" y="5419725"/>
              <a:ext cx="11588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</a:rPr>
                <a:t>exception</a:t>
              </a: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3511550" y="6143625"/>
              <a:ext cx="7778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</a:rPr>
                <a:t>return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2239963" y="5457825"/>
              <a:ext cx="7381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int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2239963" y="5691188"/>
              <a:ext cx="7159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pop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558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332"/>
            <a:ext cx="4754563" cy="58261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Fault Example #1</a:t>
            </a:r>
          </a:p>
        </p:txBody>
      </p:sp>
      <p:sp>
        <p:nvSpPr>
          <p:cNvPr id="40964" name="Rectangle 17"/>
          <p:cNvSpPr>
            <a:spLocks noGrp="1" noChangeArrowheads="1"/>
          </p:cNvSpPr>
          <p:nvPr>
            <p:ph idx="1"/>
          </p:nvPr>
        </p:nvSpPr>
        <p:spPr>
          <a:xfrm>
            <a:off x="574597" y="930093"/>
            <a:ext cx="7274003" cy="312619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/>
              <a:t>Memory Reference</a:t>
            </a:r>
          </a:p>
          <a:p>
            <a:pPr lvl="1" eaLnBrk="1" hangingPunct="1"/>
            <a:r>
              <a:rPr lang="en-US" altLang="en-US" sz="2400" dirty="0"/>
              <a:t>User writes to memory location</a:t>
            </a:r>
          </a:p>
          <a:p>
            <a:pPr lvl="1" eaLnBrk="1" hangingPunct="1"/>
            <a:r>
              <a:rPr lang="en-US" altLang="en-US" sz="2400" dirty="0"/>
              <a:t>That portion (page) of user’s memory is not mapped yet (because memory pages are mapped only when necessary)</a:t>
            </a:r>
          </a:p>
          <a:p>
            <a:pPr lvl="1" eaLnBrk="1" hangingPunct="1"/>
            <a:r>
              <a:rPr lang="en-US" altLang="en-US" sz="2400" dirty="0"/>
              <a:t>Page handler must load page into physical memory</a:t>
            </a:r>
          </a:p>
          <a:p>
            <a:pPr lvl="1" eaLnBrk="1" hangingPunct="1"/>
            <a:r>
              <a:rPr lang="en-US" altLang="en-US" sz="2400" dirty="0"/>
              <a:t>Returns to faulting instruction</a:t>
            </a:r>
          </a:p>
          <a:p>
            <a:pPr lvl="1" eaLnBrk="1" hangingPunct="1"/>
            <a:r>
              <a:rPr lang="en-US" altLang="en-US" sz="2400" dirty="0"/>
              <a:t>Successful on second try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5857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2E7D083A-8A0F-4CBD-B15C-065FFD619325}" type="datetime1">
              <a:rPr lang="en-US" smtClean="0"/>
              <a:t>1/25/2018</a:t>
            </a:fld>
            <a:endParaRPr lang="en-US" dirty="0"/>
          </a:p>
        </p:txBody>
      </p:sp>
      <p:grpSp>
        <p:nvGrpSpPr>
          <p:cNvPr id="40963" name="Group 20"/>
          <p:cNvGrpSpPr>
            <a:grpSpLocks/>
          </p:cNvGrpSpPr>
          <p:nvPr/>
        </p:nvGrpSpPr>
        <p:grpSpPr bwMode="auto">
          <a:xfrm>
            <a:off x="457200" y="4338637"/>
            <a:ext cx="8045450" cy="1909763"/>
            <a:chOff x="384" y="2832"/>
            <a:chExt cx="5068" cy="1203"/>
          </a:xfrm>
        </p:grpSpPr>
        <p:sp>
          <p:nvSpPr>
            <p:cNvPr id="40970" name="Rectangle 4"/>
            <p:cNvSpPr>
              <a:spLocks noChangeArrowheads="1"/>
            </p:cNvSpPr>
            <p:nvPr/>
          </p:nvSpPr>
          <p:spPr bwMode="auto">
            <a:xfrm>
              <a:off x="1484" y="2832"/>
              <a:ext cx="103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40971" name="Rectangle 5"/>
            <p:cNvSpPr>
              <a:spLocks noChangeArrowheads="1"/>
            </p:cNvSpPr>
            <p:nvPr/>
          </p:nvSpPr>
          <p:spPr bwMode="auto">
            <a:xfrm>
              <a:off x="3566" y="2832"/>
              <a:ext cx="32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40972" name="Line 6"/>
            <p:cNvSpPr>
              <a:spLocks noChangeShapeType="1"/>
            </p:cNvSpPr>
            <p:nvPr/>
          </p:nvSpPr>
          <p:spPr bwMode="auto">
            <a:xfrm>
              <a:off x="1997" y="3161"/>
              <a:ext cx="0" cy="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>
              <a:off x="2001" y="3542"/>
              <a:ext cx="1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8"/>
            <p:cNvSpPr>
              <a:spLocks noChangeShapeType="1"/>
            </p:cNvSpPr>
            <p:nvPr/>
          </p:nvSpPr>
          <p:spPr bwMode="auto">
            <a:xfrm>
              <a:off x="3773" y="3546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 flipH="1" flipV="1">
              <a:off x="2001" y="3538"/>
              <a:ext cx="1776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10"/>
            <p:cNvSpPr>
              <a:spLocks noChangeShapeType="1"/>
            </p:cNvSpPr>
            <p:nvPr/>
          </p:nvSpPr>
          <p:spPr bwMode="auto">
            <a:xfrm>
              <a:off x="1997" y="3641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Rectangle 11"/>
            <p:cNvSpPr>
              <a:spLocks noChangeArrowheads="1"/>
            </p:cNvSpPr>
            <p:nvPr/>
          </p:nvSpPr>
          <p:spPr bwMode="auto">
            <a:xfrm>
              <a:off x="2564" y="3336"/>
              <a:ext cx="74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</a:rPr>
                <a:t>page fault</a:t>
              </a:r>
            </a:p>
          </p:txBody>
        </p:sp>
        <p:sp>
          <p:nvSpPr>
            <p:cNvPr id="40978" name="Rectangle 12"/>
            <p:cNvSpPr>
              <a:spLocks noChangeArrowheads="1"/>
            </p:cNvSpPr>
            <p:nvPr/>
          </p:nvSpPr>
          <p:spPr bwMode="auto">
            <a:xfrm>
              <a:off x="3860" y="3508"/>
              <a:ext cx="159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latin typeface="Arial" panose="020B0604020202020204" pitchFamily="34" charset="0"/>
                </a:rPr>
                <a:t>Create page and load into memory</a:t>
              </a:r>
            </a:p>
          </p:txBody>
        </p:sp>
        <p:sp>
          <p:nvSpPr>
            <p:cNvPr id="40979" name="Rectangle 13"/>
            <p:cNvSpPr>
              <a:spLocks noChangeArrowheads="1"/>
            </p:cNvSpPr>
            <p:nvPr/>
          </p:nvSpPr>
          <p:spPr bwMode="auto">
            <a:xfrm>
              <a:off x="2304" y="3747"/>
              <a:ext cx="4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</a:rPr>
                <a:t>return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80" name="Rectangle 14"/>
            <p:cNvSpPr>
              <a:spLocks noChangeArrowheads="1"/>
            </p:cNvSpPr>
            <p:nvPr/>
          </p:nvSpPr>
          <p:spPr bwMode="auto">
            <a:xfrm>
              <a:off x="384" y="3374"/>
              <a:ext cx="50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9" tIns="44446" rIns="90479" bIns="44446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40982" name="Line 16"/>
            <p:cNvSpPr>
              <a:spLocks noChangeShapeType="1"/>
            </p:cNvSpPr>
            <p:nvPr/>
          </p:nvSpPr>
          <p:spPr bwMode="auto">
            <a:xfrm>
              <a:off x="960" y="3507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5" name="Text Box 18"/>
          <p:cNvSpPr txBox="1">
            <a:spLocks noChangeArrowheads="1"/>
          </p:cNvSpPr>
          <p:nvPr/>
        </p:nvSpPr>
        <p:spPr bwMode="auto">
          <a:xfrm>
            <a:off x="6230190" y="330020"/>
            <a:ext cx="2160588" cy="133985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a[500]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25344" y="5773986"/>
            <a:ext cx="984019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5773986"/>
            <a:ext cx="3617103" cy="365125"/>
          </a:xfrm>
        </p:spPr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63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5852" y="433389"/>
            <a:ext cx="4754563" cy="58261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Fault Example #2</a:t>
            </a:r>
          </a:p>
        </p:txBody>
      </p:sp>
      <p:sp>
        <p:nvSpPr>
          <p:cNvPr id="41998" name="Rectangle 14"/>
          <p:cNvSpPr>
            <a:spLocks noGrp="1" noChangeArrowheads="1"/>
          </p:cNvSpPr>
          <p:nvPr>
            <p:ph idx="1"/>
          </p:nvPr>
        </p:nvSpPr>
        <p:spPr>
          <a:xfrm>
            <a:off x="609600" y="1304923"/>
            <a:ext cx="6705600" cy="36480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Illegal Memory Reference</a:t>
            </a:r>
          </a:p>
          <a:p>
            <a:pPr lvl="1" eaLnBrk="1" hangingPunct="1"/>
            <a:r>
              <a:rPr lang="en-US" altLang="en-US" dirty="0"/>
              <a:t>User writes to memory location</a:t>
            </a:r>
          </a:p>
          <a:p>
            <a:pPr lvl="1" eaLnBrk="1" hangingPunct="1"/>
            <a:r>
              <a:rPr lang="en-US" altLang="en-US" dirty="0"/>
              <a:t>Address is not valid</a:t>
            </a:r>
          </a:p>
          <a:p>
            <a:pPr lvl="1" eaLnBrk="1" hangingPunct="1"/>
            <a:r>
              <a:rPr lang="en-US" altLang="en-US" dirty="0"/>
              <a:t>Page handler detects invalid address</a:t>
            </a:r>
          </a:p>
          <a:p>
            <a:pPr lvl="1" eaLnBrk="1" hangingPunct="1"/>
            <a:r>
              <a:rPr lang="en-US" altLang="en-US" dirty="0"/>
              <a:t>Sends </a:t>
            </a:r>
            <a:r>
              <a:rPr lang="en-US" altLang="en-US" dirty="0">
                <a:latin typeface="Courier New" panose="02070309020205020404" pitchFamily="49" charset="0"/>
              </a:rPr>
              <a:t>SIGSEGV</a:t>
            </a:r>
            <a:r>
              <a:rPr lang="en-US" altLang="en-US" dirty="0"/>
              <a:t> signal to user process</a:t>
            </a:r>
          </a:p>
          <a:p>
            <a:pPr lvl="1" eaLnBrk="1" hangingPunct="1"/>
            <a:r>
              <a:rPr lang="en-US" altLang="en-US" dirty="0"/>
              <a:t>User process exits with “segmentation fault”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8B06E75D-615B-49D4-A75A-A3D8E4D615F6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895188" y="3886200"/>
            <a:ext cx="16430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</a:rPr>
              <a:t>User Process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00363" y="3886200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</a:rPr>
              <a:t>OS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709576" y="4408487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715926" y="5013325"/>
            <a:ext cx="2233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025738" y="50196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101938" y="5638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609688" y="4686300"/>
            <a:ext cx="11858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101938" y="5105400"/>
            <a:ext cx="25273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Detect invalid address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066800" y="4799013"/>
            <a:ext cx="8048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event 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825338" y="4992974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858000" y="1516698"/>
            <a:ext cx="2282825" cy="133985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a[5000]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5711538" y="5486400"/>
            <a:ext cx="25273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Signal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161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Summarizing Control Flow Exceptions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458200" cy="4616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Events that require nonstandard control flow</a:t>
            </a:r>
          </a:p>
          <a:p>
            <a:pPr eaLnBrk="1" hangingPunct="1"/>
            <a:r>
              <a:rPr lang="en-US" altLang="en-US" sz="3200" dirty="0"/>
              <a:t>Are Synchronous (Traps, Faults, Aborts) OR Asynchronous (I/O Interrupts, Hard or Soft Reset etc.)</a:t>
            </a:r>
          </a:p>
          <a:p>
            <a:pPr eaLnBrk="1" hangingPunct="1"/>
            <a:r>
              <a:rPr lang="en-US" altLang="en-US" sz="3200" dirty="0"/>
              <a:t>Generated Externally (interrupts) or Internally (traps and faults)</a:t>
            </a:r>
          </a:p>
          <a:p>
            <a:pPr eaLnBrk="1" hangingPunct="1"/>
            <a:r>
              <a:rPr lang="en-US" altLang="en-US" sz="3200" dirty="0"/>
              <a:t>OS decides how to handle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D073068B-003E-4EA8-BF70-9CF15C3837F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4392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Web Server</a:t>
            </a:r>
          </a:p>
        </p:txBody>
      </p:sp>
      <p:pic>
        <p:nvPicPr>
          <p:cNvPr id="46086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2" r="-588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pPr algn="ctr">
              <a:defRPr/>
            </a:pPr>
            <a:fld id="{7E5F9043-55AB-483F-AA52-8E02D198D36E}" type="datetime1">
              <a:rPr lang="en-US" smtClean="0"/>
              <a:t>1/25/2018</a:t>
            </a:fld>
            <a:endParaRPr lang="en-US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19200" y="2743200"/>
            <a:ext cx="914400" cy="457200"/>
            <a:chOff x="1219200" y="2743200"/>
            <a:chExt cx="914400" cy="457200"/>
          </a:xfrm>
        </p:grpSpPr>
        <p:sp>
          <p:nvSpPr>
            <p:cNvPr id="46113" name="TextBox 7"/>
            <p:cNvSpPr txBox="1">
              <a:spLocks noChangeArrowheads="1"/>
            </p:cNvSpPr>
            <p:nvPr/>
          </p:nvSpPr>
          <p:spPr bwMode="auto">
            <a:xfrm>
              <a:off x="1219200" y="2743200"/>
              <a:ext cx="800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syscall</a:t>
              </a:r>
            </a:p>
          </p:txBody>
        </p:sp>
        <p:sp>
          <p:nvSpPr>
            <p:cNvPr id="46114" name="Oval 8"/>
            <p:cNvSpPr>
              <a:spLocks noChangeArrowheads="1"/>
            </p:cNvSpPr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295400" y="3429000"/>
            <a:ext cx="838200" cy="414338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77"/>
              <a:ext cx="549275" cy="3384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ea typeface="ＭＳ Ｐゴシック" charset="0"/>
                  <a:cs typeface="ＭＳ Ｐゴシック" charset="0"/>
                </a:rPr>
                <a:t>wait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5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47800" y="4267200"/>
            <a:ext cx="1219200" cy="381000"/>
            <a:chOff x="914400" y="2819400"/>
            <a:chExt cx="1219200" cy="381000"/>
          </a:xfrm>
        </p:grpSpPr>
        <p:sp>
          <p:nvSpPr>
            <p:cNvPr id="46109" name="TextBox 14"/>
            <p:cNvSpPr txBox="1">
              <a:spLocks noChangeArrowheads="1"/>
            </p:cNvSpPr>
            <p:nvPr/>
          </p:nvSpPr>
          <p:spPr bwMode="auto">
            <a:xfrm>
              <a:off x="914400" y="2819400"/>
              <a:ext cx="9373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</a:rPr>
                <a:t>interrupt</a:t>
              </a:r>
            </a:p>
          </p:txBody>
        </p:sp>
        <p:sp>
          <p:nvSpPr>
            <p:cNvPr id="46110" name="Oval 15"/>
            <p:cNvSpPr>
              <a:spLocks noChangeArrowheads="1"/>
            </p:cNvSpPr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971800" y="3048000"/>
            <a:ext cx="755650" cy="414338"/>
            <a:chOff x="1981200" y="3048000"/>
            <a:chExt cx="755049" cy="414754"/>
          </a:xfrm>
        </p:grpSpPr>
        <p:sp>
          <p:nvSpPr>
            <p:cNvPr id="46107" name="TextBox 17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6026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</a:rPr>
                <a:t>RTU</a:t>
              </a:r>
            </a:p>
          </p:txBody>
        </p:sp>
        <p:sp>
          <p:nvSpPr>
            <p:cNvPr id="46108" name="Oval 18"/>
            <p:cNvSpPr>
              <a:spLocks noChangeArrowheads="1"/>
            </p:cNvSpPr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181600" y="2743200"/>
            <a:ext cx="914400" cy="457200"/>
            <a:chOff x="1219200" y="2743200"/>
            <a:chExt cx="914400" cy="457200"/>
          </a:xfrm>
        </p:grpSpPr>
        <p:sp>
          <p:nvSpPr>
            <p:cNvPr id="46105" name="TextBox 20"/>
            <p:cNvSpPr txBox="1">
              <a:spLocks noChangeArrowheads="1"/>
            </p:cNvSpPr>
            <p:nvPr/>
          </p:nvSpPr>
          <p:spPr bwMode="auto">
            <a:xfrm>
              <a:off x="1219200" y="2743200"/>
              <a:ext cx="800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</a:rPr>
                <a:t>syscall</a:t>
              </a:r>
            </a:p>
          </p:txBody>
        </p:sp>
        <p:sp>
          <p:nvSpPr>
            <p:cNvPr id="46106" name="Oval 21"/>
            <p:cNvSpPr>
              <a:spLocks noChangeArrowheads="1"/>
            </p:cNvSpPr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257800" y="3505200"/>
            <a:ext cx="838200" cy="414338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77"/>
              <a:ext cx="549275" cy="3384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ea typeface="ＭＳ Ｐゴシック" charset="0"/>
                  <a:cs typeface="ＭＳ Ｐゴシック" charset="0"/>
                </a:rPr>
                <a:t>wait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5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" name="Freeform 29"/>
          <p:cNvSpPr>
            <a:spLocks/>
          </p:cNvSpPr>
          <p:nvPr/>
        </p:nvSpPr>
        <p:spPr bwMode="auto">
          <a:xfrm>
            <a:off x="3052763" y="1558925"/>
            <a:ext cx="2936875" cy="873125"/>
          </a:xfrm>
          <a:custGeom>
            <a:avLst/>
            <a:gdLst>
              <a:gd name="T0" fmla="*/ 0 w 2936167"/>
              <a:gd name="T1" fmla="*/ 810036 h 873145"/>
              <a:gd name="T2" fmla="*/ 405593 w 2936167"/>
              <a:gd name="T3" fmla="*/ 278639 h 873145"/>
              <a:gd name="T4" fmla="*/ 1180726 w 2936167"/>
              <a:gd name="T5" fmla="*/ 62477 h 873145"/>
              <a:gd name="T6" fmla="*/ 2334410 w 2936167"/>
              <a:gd name="T7" fmla="*/ 71481 h 873145"/>
              <a:gd name="T8" fmla="*/ 2938291 w 2936167"/>
              <a:gd name="T9" fmla="*/ 873085 h 873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934200" y="4267200"/>
            <a:ext cx="1165225" cy="381000"/>
            <a:chOff x="1981200" y="2819400"/>
            <a:chExt cx="1165976" cy="381000"/>
          </a:xfrm>
        </p:grpSpPr>
        <p:sp>
          <p:nvSpPr>
            <p:cNvPr id="46101" name="TextBox 31"/>
            <p:cNvSpPr txBox="1">
              <a:spLocks noChangeArrowheads="1"/>
            </p:cNvSpPr>
            <p:nvPr/>
          </p:nvSpPr>
          <p:spPr bwMode="auto">
            <a:xfrm>
              <a:off x="2209800" y="2819400"/>
              <a:ext cx="9373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</a:rPr>
                <a:t>interrupt</a:t>
              </a:r>
            </a:p>
          </p:txBody>
        </p:sp>
        <p:sp>
          <p:nvSpPr>
            <p:cNvPr id="46102" name="Oval 32"/>
            <p:cNvSpPr>
              <a:spLocks noChangeArrowheads="1"/>
            </p:cNvSpPr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934200" y="3048000"/>
            <a:ext cx="755650" cy="414338"/>
            <a:chOff x="1981200" y="3048000"/>
            <a:chExt cx="755049" cy="414754"/>
          </a:xfrm>
        </p:grpSpPr>
        <p:sp>
          <p:nvSpPr>
            <p:cNvPr id="46099" name="TextBox 3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6026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8000"/>
                  </a:solidFill>
                </a:rPr>
                <a:t>RTU</a:t>
              </a:r>
            </a:p>
          </p:txBody>
        </p:sp>
        <p:sp>
          <p:nvSpPr>
            <p:cNvPr id="46100" name="Oval 35"/>
            <p:cNvSpPr>
              <a:spLocks noChangeArrowheads="1"/>
            </p:cNvSpPr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" name="Freeform 38"/>
          <p:cNvSpPr>
            <a:spLocks/>
          </p:cNvSpPr>
          <p:nvPr/>
        </p:nvSpPr>
        <p:spPr bwMode="auto">
          <a:xfrm>
            <a:off x="4503738" y="1271588"/>
            <a:ext cx="2497137" cy="1143000"/>
          </a:xfrm>
          <a:custGeom>
            <a:avLst/>
            <a:gdLst>
              <a:gd name="T0" fmla="*/ 2457254 w 2497691"/>
              <a:gd name="T1" fmla="*/ 1144018 h 1142491"/>
              <a:gd name="T2" fmla="*/ 2394250 w 2497691"/>
              <a:gd name="T3" fmla="*/ 368348 h 1142491"/>
              <a:gd name="T4" fmla="*/ 1584189 w 2497691"/>
              <a:gd name="T5" fmla="*/ 16588 h 1142491"/>
              <a:gd name="T6" fmla="*/ 576116 w 2497691"/>
              <a:gd name="T7" fmla="*/ 124824 h 1142491"/>
              <a:gd name="T8" fmla="*/ 90081 w 2497691"/>
              <a:gd name="T9" fmla="*/ 711086 h 1142491"/>
              <a:gd name="T10" fmla="*/ 74 w 2497691"/>
              <a:gd name="T11" fmla="*/ 1144018 h 11424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452938" y="3090863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33800" y="28194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syscall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37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In Closing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98348" y="1905000"/>
            <a:ext cx="8382000" cy="3733800"/>
          </a:xfrm>
        </p:spPr>
        <p:txBody>
          <a:bodyPr/>
          <a:lstStyle/>
          <a:p>
            <a:r>
              <a:rPr lang="en-US" altLang="en-US" sz="2400" i="1" dirty="0"/>
              <a:t>Today we learnt the importance and various forms of how applications eventually get the attention of underlying System Hardware and Software (privileged code to keep sanity, illusions, and glues)</a:t>
            </a:r>
          </a:p>
          <a:p>
            <a:r>
              <a:rPr lang="en-US" altLang="en-US" sz="2400" i="1" dirty="0"/>
              <a:t>We saw an interesting analogy with a coffee shop and also looked at some real CS System examples illustrating exception control flow.</a:t>
            </a:r>
          </a:p>
          <a:p>
            <a:r>
              <a:rPr lang="en-US" altLang="en-US" sz="2400" i="1" dirty="0"/>
              <a:t>Next, we will dive a little deeper into Dual Mode Operation. Read Chapter 2 in entirety to prepare for an interesting discussion.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7DC788E8-C753-40BE-8B1A-2FD84751984D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0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Typical Computer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32C67F44-C479-4BF4-B067-DDA9F76330A6}" type="datetime1">
              <a:rPr lang="en-US" smtClean="0"/>
              <a:t>1/25/2018</a:t>
            </a:fld>
            <a:endParaRPr lang="en-US" dirty="0"/>
          </a:p>
        </p:txBody>
      </p:sp>
      <p:pic>
        <p:nvPicPr>
          <p:cNvPr id="2663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4363"/>
            <a:ext cx="58674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347" y="5486400"/>
            <a:ext cx="894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“all powerful” “all access” portion of OS Code is called the KERNEL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CSCE-313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8AB07547-5E97-48B6-ADE5-4E33463DE23F}" type="datetime1">
              <a:rPr lang="en-US" smtClean="0"/>
              <a:t>1/25/2018</a:t>
            </a:fld>
            <a:endParaRPr lang="en-US" dirty="0"/>
          </a:p>
        </p:txBody>
      </p:sp>
      <p:pic>
        <p:nvPicPr>
          <p:cNvPr id="29702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4950"/>
            <a:ext cx="58674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rved Left Arrow 1"/>
          <p:cNvSpPr>
            <a:spLocks noChangeArrowheads="1"/>
          </p:cNvSpPr>
          <p:nvPr/>
        </p:nvSpPr>
        <p:spPr bwMode="auto">
          <a:xfrm>
            <a:off x="7239000" y="2211388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Curved Down Arrow 2"/>
          <p:cNvSpPr>
            <a:spLocks noChangeArrowheads="1"/>
          </p:cNvSpPr>
          <p:nvPr/>
        </p:nvSpPr>
        <p:spPr bwMode="auto">
          <a:xfrm rot="-5400000">
            <a:off x="6248400" y="2270125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92400" y="1622425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Application Programs/Processes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46624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1382713" y="5041900"/>
            <a:ext cx="979487" cy="5984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storage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773613"/>
            <a:ext cx="10604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954588"/>
            <a:ext cx="619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100263" y="3811588"/>
            <a:ext cx="4532312" cy="654050"/>
            <a:chOff x="1697636" y="2967682"/>
            <a:chExt cx="5286946" cy="1099505"/>
          </a:xfrm>
        </p:grpSpPr>
        <p:cxnSp>
          <p:nvCxnSpPr>
            <p:cNvPr id="29730" name="Straight Arrow Connector 14"/>
            <p:cNvCxnSpPr>
              <a:cxnSpLocks noChangeShapeType="1"/>
              <a:stCxn id="16" idx="3"/>
            </p:cNvCxnSpPr>
            <p:nvPr/>
          </p:nvCxnSpPr>
          <p:spPr bwMode="auto">
            <a:xfrm flipV="1">
              <a:off x="3297836" y="3405870"/>
              <a:ext cx="2004683" cy="17810"/>
            </a:xfrm>
            <a:prstGeom prst="straightConnector1">
              <a:avLst/>
            </a:prstGeom>
            <a:noFill/>
            <a:ln w="57150" cmpd="thinThick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ounded Rectangle 15"/>
            <p:cNvSpPr/>
            <p:nvPr/>
          </p:nvSpPr>
          <p:spPr bwMode="auto">
            <a:xfrm>
              <a:off x="1697636" y="3005044"/>
              <a:ext cx="1599973" cy="8379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Processor</a:t>
              </a:r>
            </a:p>
          </p:txBody>
        </p:sp>
        <p:sp>
          <p:nvSpPr>
            <p:cNvPr id="29732" name="Rectangle 16"/>
            <p:cNvSpPr>
              <a:spLocks noChangeArrowheads="1"/>
            </p:cNvSpPr>
            <p:nvPr/>
          </p:nvSpPr>
          <p:spPr bwMode="auto">
            <a:xfrm>
              <a:off x="5292567" y="2967682"/>
              <a:ext cx="1692015" cy="1099505"/>
            </a:xfrm>
            <a:prstGeom prst="rect">
              <a:avLst/>
            </a:prstGeom>
            <a:solidFill>
              <a:srgbClr val="C0D2F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4843463"/>
            <a:ext cx="1890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Up-Down Arrow 7"/>
          <p:cNvSpPr>
            <a:spLocks noChangeArrowheads="1"/>
          </p:cNvSpPr>
          <p:nvPr/>
        </p:nvSpPr>
        <p:spPr bwMode="auto">
          <a:xfrm>
            <a:off x="1687513" y="4573588"/>
            <a:ext cx="304800" cy="460375"/>
          </a:xfrm>
          <a:prstGeom prst="upDown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Up Arrow 8"/>
          <p:cNvSpPr>
            <a:spLocks noChangeArrowheads="1"/>
          </p:cNvSpPr>
          <p:nvPr/>
        </p:nvSpPr>
        <p:spPr bwMode="auto">
          <a:xfrm>
            <a:off x="3124200" y="4573588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24063" y="124301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89288" y="1219200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86288" y="1235075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943600" y="123666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user4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02300" y="218916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return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540625" y="2136775"/>
            <a:ext cx="1544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System calls,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Exceptions</a:t>
            </a:r>
          </a:p>
        </p:txBody>
      </p:sp>
      <p:sp>
        <p:nvSpPr>
          <p:cNvPr id="28" name="Up Arrow 27"/>
          <p:cNvSpPr>
            <a:spLocks noChangeArrowheads="1"/>
          </p:cNvSpPr>
          <p:nvPr/>
        </p:nvSpPr>
        <p:spPr bwMode="auto">
          <a:xfrm>
            <a:off x="4721225" y="4646613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" name="Up-Down Arrow 21"/>
          <p:cNvSpPr>
            <a:spLocks noChangeArrowheads="1"/>
          </p:cNvSpPr>
          <p:nvPr/>
        </p:nvSpPr>
        <p:spPr bwMode="auto">
          <a:xfrm>
            <a:off x="5708650" y="4621213"/>
            <a:ext cx="258763" cy="460375"/>
          </a:xfrm>
          <a:prstGeom prst="up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" name="Down Arrow 25"/>
          <p:cNvSpPr>
            <a:spLocks noChangeArrowheads="1"/>
          </p:cNvSpPr>
          <p:nvPr/>
        </p:nvSpPr>
        <p:spPr bwMode="auto">
          <a:xfrm>
            <a:off x="6910388" y="4481513"/>
            <a:ext cx="228600" cy="363537"/>
          </a:xfrm>
          <a:prstGeom prst="down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1988" y="4665663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Bock I/O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352800" y="4560888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INT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62788" y="4464050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Character O/P</a:t>
            </a:r>
          </a:p>
        </p:txBody>
      </p:sp>
      <p:sp>
        <p:nvSpPr>
          <p:cNvPr id="37" name="Curved Left Arrow 36"/>
          <p:cNvSpPr>
            <a:spLocks noChangeArrowheads="1"/>
          </p:cNvSpPr>
          <p:nvPr/>
        </p:nvSpPr>
        <p:spPr bwMode="auto">
          <a:xfrm>
            <a:off x="7202488" y="3213100"/>
            <a:ext cx="304800" cy="685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85063" y="3279775"/>
            <a:ext cx="1312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Privileged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Operations</a:t>
            </a:r>
          </a:p>
        </p:txBody>
      </p:sp>
      <p:sp>
        <p:nvSpPr>
          <p:cNvPr id="39" name="Curved Down Arrow 38"/>
          <p:cNvSpPr>
            <a:spLocks noChangeArrowheads="1"/>
          </p:cNvSpPr>
          <p:nvPr/>
        </p:nvSpPr>
        <p:spPr bwMode="auto">
          <a:xfrm rot="-5400000">
            <a:off x="6369050" y="3308350"/>
            <a:ext cx="838200" cy="381000"/>
          </a:xfrm>
          <a:prstGeom prst="curvedDownArrow">
            <a:avLst>
              <a:gd name="adj1" fmla="val 25005"/>
              <a:gd name="adj2" fmla="val 4999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0" y="5753100"/>
            <a:ext cx="92693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In this course we will be exploring the interfacing components on all three interfaces: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Application </a:t>
            </a:r>
            <a:r>
              <a:rPr lang="en-US" altLang="en-US" sz="1800" dirty="0">
                <a:sym typeface="Wingdings" panose="05000000000000000000" pitchFamily="2" charset="2"/>
              </a:rPr>
              <a:t> OS Kernel, OS Kernel  CPU/Memory, CPU  External Hardware</a:t>
            </a:r>
            <a:r>
              <a:rPr lang="en-US" alt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Traditional UNIX System Structure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6837F925-C3A7-4A33-B6E0-6BC8F57365FB}" type="datetime1">
              <a:rPr lang="en-US" smtClean="0"/>
              <a:t>1/25/2018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543800" cy="458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4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Real-Life Analogy (Approximate)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48555"/>
              </p:ext>
            </p:extLst>
          </p:nvPr>
        </p:nvGraphicFramePr>
        <p:xfrm>
          <a:off x="605852" y="1600200"/>
          <a:ext cx="8382000" cy="4622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A Typical Coffee Shop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Computer System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Store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System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Customer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or Program or User Application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Barista/Cashier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Operating System Kernel, Privileged Code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Coffee Machine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CPU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Customer Order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System Call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Order item not on Menu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Exception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Telephone Call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Interrupt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Fire Alarm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Signal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Customers being served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Scheduling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Customer realizing at the counter that he needs to go to ATM to get money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Context Switching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1254125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63B91EC3-026C-478E-B1E6-8CA97F0D4241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28717" name="Rectangle 7"/>
          <p:cNvSpPr>
            <a:spLocks noChangeArrowheads="1"/>
          </p:cNvSpPr>
          <p:nvPr/>
        </p:nvSpPr>
        <p:spPr bwMode="auto">
          <a:xfrm>
            <a:off x="4135337" y="1970604"/>
            <a:ext cx="4852515" cy="42545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2057400" y="6492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Discussion</a:t>
            </a:r>
          </a:p>
        </p:txBody>
      </p:sp>
      <p:pic>
        <p:nvPicPr>
          <p:cNvPr id="3277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" y="2038350"/>
            <a:ext cx="58674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rved Left Arrow 1"/>
          <p:cNvSpPr/>
          <p:nvPr/>
        </p:nvSpPr>
        <p:spPr bwMode="auto">
          <a:xfrm>
            <a:off x="6764337" y="2744788"/>
            <a:ext cx="304800" cy="68580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279400" dist="190500" dir="5400000" sx="135000" sy="135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latin typeface="Chalkboard" pitchFamily="86" charset="0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 rot="16200000">
            <a:off x="5773737" y="2803525"/>
            <a:ext cx="838200" cy="381000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279400" dist="190500" dir="5400000" sx="135000" sy="135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latin typeface="Chalkboard" pitchFamily="86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17737" y="2155825"/>
            <a:ext cx="353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Application Programs/Processes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1958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908050" y="5575300"/>
            <a:ext cx="979487" cy="5984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storage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307013"/>
            <a:ext cx="10604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5487988"/>
            <a:ext cx="619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625600" y="4344988"/>
            <a:ext cx="4532312" cy="654050"/>
            <a:chOff x="1697636" y="2967682"/>
            <a:chExt cx="5286946" cy="1099505"/>
          </a:xfrm>
        </p:grpSpPr>
        <p:cxnSp>
          <p:nvCxnSpPr>
            <p:cNvPr id="32805" name="Straight Arrow Connector 14"/>
            <p:cNvCxnSpPr>
              <a:cxnSpLocks noChangeShapeType="1"/>
              <a:stCxn id="16" idx="3"/>
            </p:cNvCxnSpPr>
            <p:nvPr/>
          </p:nvCxnSpPr>
          <p:spPr bwMode="auto">
            <a:xfrm flipV="1">
              <a:off x="3297836" y="3405870"/>
              <a:ext cx="2004683" cy="17810"/>
            </a:xfrm>
            <a:prstGeom prst="straightConnector1">
              <a:avLst/>
            </a:prstGeom>
            <a:noFill/>
            <a:ln w="57150" cmpd="thinThick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ounded Rectangle 15"/>
            <p:cNvSpPr/>
            <p:nvPr/>
          </p:nvSpPr>
          <p:spPr bwMode="auto">
            <a:xfrm>
              <a:off x="1697636" y="3005044"/>
              <a:ext cx="1599973" cy="8379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Processor</a:t>
              </a:r>
            </a:p>
          </p:txBody>
        </p:sp>
        <p:sp>
          <p:nvSpPr>
            <p:cNvPr id="32807" name="Rectangle 16"/>
            <p:cNvSpPr>
              <a:spLocks noChangeArrowheads="1"/>
            </p:cNvSpPr>
            <p:nvPr/>
          </p:nvSpPr>
          <p:spPr bwMode="auto">
            <a:xfrm>
              <a:off x="5292567" y="2967682"/>
              <a:ext cx="1692015" cy="1099505"/>
            </a:xfrm>
            <a:prstGeom prst="rect">
              <a:avLst/>
            </a:prstGeom>
            <a:solidFill>
              <a:srgbClr val="C0D2F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halkboard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</a:p>
          </p:txBody>
        </p:sp>
      </p:grpSp>
      <p:pic>
        <p:nvPicPr>
          <p:cNvPr id="32783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5376863"/>
            <a:ext cx="1890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Up-Down Arrow 7"/>
          <p:cNvSpPr>
            <a:spLocks noChangeArrowheads="1"/>
          </p:cNvSpPr>
          <p:nvPr/>
        </p:nvSpPr>
        <p:spPr bwMode="auto">
          <a:xfrm>
            <a:off x="1212850" y="5106988"/>
            <a:ext cx="304800" cy="460375"/>
          </a:xfrm>
          <a:prstGeom prst="upDown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85" name="Up Arrow 8"/>
          <p:cNvSpPr>
            <a:spLocks noChangeArrowheads="1"/>
          </p:cNvSpPr>
          <p:nvPr/>
        </p:nvSpPr>
        <p:spPr bwMode="auto">
          <a:xfrm>
            <a:off x="2649537" y="5106988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49400" y="177641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14625" y="1752600"/>
            <a:ext cx="7604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111625" y="1768475"/>
            <a:ext cx="762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68937" y="1770063"/>
            <a:ext cx="7620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user4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7637" y="2722563"/>
            <a:ext cx="787400" cy="369887"/>
          </a:xfrm>
          <a:prstGeom prst="rect">
            <a:avLst/>
          </a:prstGeom>
          <a:noFill/>
          <a:effectLst>
            <a:outerShdw blurRad="279400" dist="190500" dir="5400000" sx="135000" sy="135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return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5962" y="2670175"/>
            <a:ext cx="1544638" cy="646113"/>
          </a:xfrm>
          <a:prstGeom prst="rect">
            <a:avLst/>
          </a:prstGeom>
          <a:noFill/>
          <a:effectLst>
            <a:outerShdw blurRad="279400" dist="190500" dir="5400000" sx="135000" sy="135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System calls,</a:t>
            </a:r>
          </a:p>
          <a:p>
            <a:pPr>
              <a:defRPr/>
            </a:pPr>
            <a:r>
              <a:rPr lang="en-US" dirty="0"/>
              <a:t>Exceptions</a:t>
            </a:r>
          </a:p>
        </p:txBody>
      </p:sp>
      <p:sp>
        <p:nvSpPr>
          <p:cNvPr id="32792" name="Up Arrow 27"/>
          <p:cNvSpPr>
            <a:spLocks noChangeArrowheads="1"/>
          </p:cNvSpPr>
          <p:nvPr/>
        </p:nvSpPr>
        <p:spPr bwMode="auto">
          <a:xfrm>
            <a:off x="4246562" y="5180013"/>
            <a:ext cx="271463" cy="293687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93" name="Up-Down Arrow 21"/>
          <p:cNvSpPr>
            <a:spLocks noChangeArrowheads="1"/>
          </p:cNvSpPr>
          <p:nvPr/>
        </p:nvSpPr>
        <p:spPr bwMode="auto">
          <a:xfrm>
            <a:off x="5233987" y="5154613"/>
            <a:ext cx="258763" cy="460375"/>
          </a:xfrm>
          <a:prstGeom prst="up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" name="Down Arrow 25"/>
          <p:cNvSpPr>
            <a:spLocks noChangeArrowheads="1"/>
          </p:cNvSpPr>
          <p:nvPr/>
        </p:nvSpPr>
        <p:spPr bwMode="auto">
          <a:xfrm>
            <a:off x="6435725" y="5014913"/>
            <a:ext cx="228600" cy="363537"/>
          </a:xfrm>
          <a:prstGeom prst="down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87325" y="5199063"/>
            <a:ext cx="1122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Block I/O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78137" y="5094288"/>
            <a:ext cx="557213" cy="368300"/>
          </a:xfrm>
          <a:prstGeom prst="rect">
            <a:avLst/>
          </a:prstGeom>
          <a:noFill/>
          <a:effectLst>
            <a:outerShdw blurRad="63500" dist="50800" dir="5400000" algn="ctr" rotWithShape="0">
              <a:schemeClr val="accent4">
                <a:lumMod val="65000"/>
                <a:lumOff val="35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89462" y="5151438"/>
            <a:ext cx="557213" cy="369887"/>
          </a:xfrm>
          <a:prstGeom prst="rect">
            <a:avLst/>
          </a:prstGeom>
          <a:noFill/>
          <a:effectLst>
            <a:outerShdw blurRad="63500" dist="50800" dir="5400000" algn="ctr" rotWithShape="0">
              <a:schemeClr val="accent4">
                <a:lumMod val="65000"/>
                <a:lumOff val="35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INT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88125" y="4997450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Character O/P</a:t>
            </a:r>
          </a:p>
        </p:txBody>
      </p:sp>
      <p:sp>
        <p:nvSpPr>
          <p:cNvPr id="37" name="Curved Left Arrow 36"/>
          <p:cNvSpPr/>
          <p:nvPr/>
        </p:nvSpPr>
        <p:spPr bwMode="auto">
          <a:xfrm>
            <a:off x="6727825" y="3746500"/>
            <a:ext cx="304800" cy="685800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sx="85000" sy="85000" algn="ctr" rotWithShape="0">
              <a:schemeClr val="accent6">
                <a:lumMod val="40000"/>
                <a:lumOff val="6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latin typeface="Chalkboard" pitchFamily="8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317" y="3813816"/>
            <a:ext cx="1313180" cy="646331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50800" dir="5400000" algn="ctr" rotWithShape="0">
                    <a:schemeClr val="accent6">
                      <a:lumMod val="40000"/>
                      <a:lumOff val="60000"/>
                    </a:schemeClr>
                  </a:outerShdw>
                </a:effectLst>
              </a:rPr>
              <a:t>Privileged </a:t>
            </a:r>
          </a:p>
          <a:p>
            <a:pPr>
              <a:defRPr/>
            </a:pPr>
            <a:r>
              <a:rPr lang="en-US" dirty="0">
                <a:effectLst>
                  <a:outerShdw blurRad="50800" dist="50800" dir="5400000" algn="ctr" rotWithShape="0">
                    <a:schemeClr val="accent6">
                      <a:lumMod val="40000"/>
                      <a:lumOff val="60000"/>
                    </a:schemeClr>
                  </a:outerShdw>
                </a:effectLst>
              </a:rPr>
              <a:t>Operations</a:t>
            </a:r>
          </a:p>
        </p:txBody>
      </p:sp>
      <p:sp>
        <p:nvSpPr>
          <p:cNvPr id="39" name="Curved Down Arrow 38"/>
          <p:cNvSpPr/>
          <p:nvPr/>
        </p:nvSpPr>
        <p:spPr bwMode="auto">
          <a:xfrm rot="16200000">
            <a:off x="5894387" y="3841750"/>
            <a:ext cx="838200" cy="381000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sx="85000" sy="85000" algn="ctr" rotWithShape="0">
              <a:schemeClr val="accent6">
                <a:lumMod val="40000"/>
                <a:lumOff val="6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latin typeface="Chalkboard" pitchFamily="86" charset="0"/>
            </a:endParaRPr>
          </a:p>
        </p:txBody>
      </p:sp>
      <p:sp>
        <p:nvSpPr>
          <p:cNvPr id="40" name="TextBox 3"/>
          <p:cNvSpPr txBox="1">
            <a:spLocks noChangeArrowheads="1"/>
          </p:cNvSpPr>
          <p:nvPr/>
        </p:nvSpPr>
        <p:spPr bwMode="auto">
          <a:xfrm>
            <a:off x="533400" y="6477000"/>
            <a:ext cx="574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 dirty="0">
                <a:solidFill>
                  <a:schemeClr val="bg1"/>
                </a:solidFill>
              </a:rPr>
              <a:t>Acknowledgment for Control Flow Slides: Prof. </a:t>
            </a:r>
            <a:r>
              <a:rPr lang="en-US" altLang="en-US" sz="1400" i="1" dirty="0" err="1">
                <a:solidFill>
                  <a:schemeClr val="bg1"/>
                </a:solidFill>
              </a:rPr>
              <a:t>Keunning</a:t>
            </a:r>
            <a:r>
              <a:rPr lang="en-US" altLang="en-US" sz="1400" i="1" dirty="0">
                <a:solidFill>
                  <a:schemeClr val="bg1"/>
                </a:solidFill>
              </a:rPr>
              <a:t>, HMC, FA’14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0681" y="6993186"/>
            <a:ext cx="984019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98E5-9DFD-42D9-BC52-BFAE6D8C8DB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840" y="228600"/>
            <a:ext cx="6319159" cy="8968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Control Flow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524656" y="1646079"/>
            <a:ext cx="8294687" cy="1741487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 eaLnBrk="1" hangingPunct="1"/>
            <a:r>
              <a:rPr lang="en-US" altLang="en-US" dirty="0"/>
              <a:t>Computers do only one thing</a:t>
            </a:r>
          </a:p>
          <a:p>
            <a:pPr lvl="1" eaLnBrk="1" hangingPunct="1"/>
            <a:r>
              <a:rPr lang="en-US" altLang="en-US" dirty="0"/>
              <a:t>From startup to shutdown, a CPU simply reads and executes (interprets) a sequence of instructions, one at a time</a:t>
            </a:r>
          </a:p>
          <a:p>
            <a:pPr lvl="1" eaLnBrk="1" hangingPunct="1"/>
            <a:r>
              <a:rPr lang="en-US" altLang="en-US" dirty="0"/>
              <a:t>This sequence is the system’s physical </a:t>
            </a:r>
            <a:r>
              <a:rPr lang="en-US" altLang="en-US" i="1" dirty="0"/>
              <a:t>control flow</a:t>
            </a:r>
            <a:r>
              <a:rPr lang="en-US" altLang="en-US" dirty="0"/>
              <a:t> (or </a:t>
            </a:r>
            <a:r>
              <a:rPr lang="en-US" altLang="en-US" i="1" dirty="0"/>
              <a:t>flow of control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3BE957E4-CC9B-4483-BEA1-CAC977959DE5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571875" y="3624263"/>
            <a:ext cx="15303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&lt;startup&gt;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inst</a:t>
            </a:r>
            <a:r>
              <a:rPr lang="en-US" altLang="en-US" sz="1800" b="1" baseline="-25000">
                <a:latin typeface="Helvetica" panose="020B0604020202020204" pitchFamily="34" charset="0"/>
              </a:rPr>
              <a:t>1</a:t>
            </a:r>
            <a:endParaRPr lang="en-US" altLang="en-US" sz="1800" b="1">
              <a:latin typeface="Helvetica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inst</a:t>
            </a:r>
            <a:r>
              <a:rPr lang="en-US" altLang="en-US" sz="1800" b="1" baseline="-25000">
                <a:latin typeface="Helvetica" panose="020B0604020202020204" pitchFamily="34" charset="0"/>
              </a:rPr>
              <a:t>2</a:t>
            </a:r>
            <a:endParaRPr lang="en-US" altLang="en-US" sz="1800" b="1">
              <a:latin typeface="Helvetica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inst</a:t>
            </a:r>
            <a:r>
              <a:rPr lang="en-US" altLang="en-US" sz="1800" b="1" baseline="-25000">
                <a:latin typeface="Helvetica" panose="020B0604020202020204" pitchFamily="34" charset="0"/>
              </a:rPr>
              <a:t>3</a:t>
            </a:r>
            <a:endParaRPr lang="en-US" altLang="en-US" sz="1800" b="1">
              <a:latin typeface="Helvetica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inst</a:t>
            </a:r>
            <a:r>
              <a:rPr lang="en-US" altLang="en-US" sz="1800" b="1" baseline="-25000">
                <a:latin typeface="Helvetica" panose="020B0604020202020204" pitchFamily="34" charset="0"/>
              </a:rPr>
              <a:t>n</a:t>
            </a:r>
            <a:endParaRPr lang="en-US" altLang="en-US" sz="1800" b="1">
              <a:latin typeface="Helvetica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&lt;shutdown&gt;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190875" y="324485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Physical control flow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005138" y="34544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286000" y="39624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161" y="486734"/>
            <a:ext cx="6299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Altering the Control Flow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5468"/>
            <a:ext cx="8472487" cy="54546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Program-assisted mechanisms for changing control flow:</a:t>
            </a:r>
          </a:p>
          <a:p>
            <a:pPr lvl="1" eaLnBrk="1" hangingPunct="1"/>
            <a:r>
              <a:rPr lang="en-US" altLang="en-US" dirty="0"/>
              <a:t>Jumps and branches—react to changes in program state</a:t>
            </a:r>
          </a:p>
          <a:p>
            <a:pPr lvl="1" eaLnBrk="1" hangingPunct="1"/>
            <a:r>
              <a:rPr lang="en-US" altLang="en-US" dirty="0"/>
              <a:t>Call and return using stack discipline—react to program state</a:t>
            </a:r>
          </a:p>
          <a:p>
            <a:pPr eaLnBrk="1" hangingPunct="1"/>
            <a:r>
              <a:rPr lang="en-US" altLang="en-US" dirty="0"/>
              <a:t>Insufficient  for a useful system</a:t>
            </a:r>
          </a:p>
          <a:p>
            <a:pPr lvl="1" eaLnBrk="1" hangingPunct="1"/>
            <a:r>
              <a:rPr lang="en-US" altLang="en-US" dirty="0"/>
              <a:t>Difficult for the CPU to react to other changes in system state </a:t>
            </a:r>
          </a:p>
          <a:p>
            <a:pPr lvl="2" eaLnBrk="1" hangingPunct="1"/>
            <a:r>
              <a:rPr lang="en-US" altLang="en-US" dirty="0"/>
              <a:t>Data arrives from a network adapter</a:t>
            </a:r>
          </a:p>
          <a:p>
            <a:pPr lvl="2" eaLnBrk="1" hangingPunct="1"/>
            <a:r>
              <a:rPr lang="en-US" altLang="en-US" dirty="0"/>
              <a:t>Instruction divides by zero</a:t>
            </a:r>
          </a:p>
          <a:p>
            <a:pPr lvl="2" eaLnBrk="1" hangingPunct="1"/>
            <a:r>
              <a:rPr lang="en-US" altLang="en-US" dirty="0"/>
              <a:t>User hits control-C at the keyboard</a:t>
            </a:r>
          </a:p>
          <a:p>
            <a:pPr eaLnBrk="1" hangingPunct="1"/>
            <a:r>
              <a:rPr lang="en-US" altLang="en-US" dirty="0"/>
              <a:t>System needs mechanisms for “exception control flow”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331CD622-1D0B-4219-A32B-BE0A43E1CAF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58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 Control Flow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68450"/>
            <a:ext cx="8686800" cy="10985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An </a:t>
            </a:r>
            <a:r>
              <a:rPr lang="en-US" altLang="en-US" i="1"/>
              <a:t>exception</a:t>
            </a:r>
            <a:r>
              <a:rPr lang="en-US" altLang="en-US"/>
              <a:t> is a transfer of control to the OS in response to some </a:t>
            </a:r>
            <a:r>
              <a:rPr lang="en-US" altLang="en-US" i="1"/>
              <a:t>event</a:t>
            </a:r>
            <a:r>
              <a:rPr lang="en-US" altLang="en-US"/>
              <a:t>  (i.e., change in processor state)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fld id="{69E4EB93-199D-498B-864C-E7445BEFF609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279650" y="2586038"/>
            <a:ext cx="16430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User Process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584825" y="2586038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OS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3094038" y="31083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3100388" y="3713163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5913438" y="3719513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 flipV="1">
            <a:off x="3087688" y="3783013"/>
            <a:ext cx="28321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3094038" y="3870325"/>
            <a:ext cx="0" cy="151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3994150" y="3386138"/>
            <a:ext cx="1158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exception</a:t>
            </a:r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6051550" y="3659188"/>
            <a:ext cx="25273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exception processing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</a:t>
            </a:r>
            <a:r>
              <a:rPr lang="en-US" altLang="en-US" sz="1800" i="1">
                <a:latin typeface="Arial" panose="020B0604020202020204" pitchFamily="34" charset="0"/>
              </a:rPr>
              <a:t>exception handler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3933825" y="4376738"/>
            <a:ext cx="179546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exception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return </a:t>
            </a:r>
            <a:r>
              <a:rPr lang="en-US" altLang="en-US" sz="1800">
                <a:latin typeface="Arial" panose="020B0604020202020204" pitchFamily="34" charset="0"/>
              </a:rPr>
              <a:t>(optional)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533400" y="3446463"/>
            <a:ext cx="8048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event </a:t>
            </a: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2133600" y="342900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Helvetica" panose="020B0604020202020204" pitchFamily="34" charset="0"/>
              </a:rPr>
              <a:t>current</a:t>
            </a:r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2446338" y="36576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Helvetica" panose="020B0604020202020204" pitchFamily="34" charset="0"/>
              </a:rPr>
              <a:t>next</a:t>
            </a:r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>
            <a:off x="1447800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363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1059</Words>
  <Application>Microsoft Office PowerPoint</Application>
  <PresentationFormat>On-screen Show (4:3)</PresentationFormat>
  <Paragraphs>281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MS PGothic</vt:lpstr>
      <vt:lpstr>MS PGothic</vt:lpstr>
      <vt:lpstr>Arial</vt:lpstr>
      <vt:lpstr>Arial Narrow</vt:lpstr>
      <vt:lpstr>Calibri</vt:lpstr>
      <vt:lpstr>Calibri Light</vt:lpstr>
      <vt:lpstr>Chalkboard</vt:lpstr>
      <vt:lpstr>Courier New</vt:lpstr>
      <vt:lpstr>Helvetica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Retrospect</vt:lpstr>
      <vt:lpstr>Exceptions Control Flow</vt:lpstr>
      <vt:lpstr>A Typical Computer System</vt:lpstr>
      <vt:lpstr>Scope of CSCE-313</vt:lpstr>
      <vt:lpstr>Traditional UNIX System Structure</vt:lpstr>
      <vt:lpstr>A Real-Life Analogy (Approximate)</vt:lpstr>
      <vt:lpstr>Today’s Discussion</vt:lpstr>
      <vt:lpstr>Control Flow</vt:lpstr>
      <vt:lpstr>Altering the Control Flow</vt:lpstr>
      <vt:lpstr>Exception Control Flow</vt:lpstr>
      <vt:lpstr>Asynchronous Exceptions (Interrupts)</vt:lpstr>
      <vt:lpstr>Interrupt Vectors</vt:lpstr>
      <vt:lpstr>Synchronous Exceptions (Traps, Faults, Aborts)</vt:lpstr>
      <vt:lpstr>Synchronous Exceptions (Traps, Faults, Aborts)</vt:lpstr>
      <vt:lpstr>Trap Example</vt:lpstr>
      <vt:lpstr>Fault Example #1</vt:lpstr>
      <vt:lpstr>Fault Example #2</vt:lpstr>
      <vt:lpstr>Summarizing Control Flow Exceptions</vt:lpstr>
      <vt:lpstr>Example: Web Server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2018-01-26T05:58:00Z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