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12" r:id="rId3"/>
  </p:sldMasterIdLst>
  <p:notesMasterIdLst>
    <p:notesMasterId r:id="rId40"/>
  </p:notesMasterIdLst>
  <p:sldIdLst>
    <p:sldId id="256" r:id="rId4"/>
    <p:sldId id="302" r:id="rId5"/>
    <p:sldId id="303" r:id="rId6"/>
    <p:sldId id="304" r:id="rId7"/>
    <p:sldId id="305" r:id="rId8"/>
    <p:sldId id="306" r:id="rId9"/>
    <p:sldId id="307" r:id="rId10"/>
    <p:sldId id="308" r:id="rId11"/>
    <p:sldId id="309" r:id="rId12"/>
    <p:sldId id="338" r:id="rId13"/>
    <p:sldId id="311" r:id="rId14"/>
    <p:sldId id="312" r:id="rId15"/>
    <p:sldId id="313" r:id="rId16"/>
    <p:sldId id="332" r:id="rId17"/>
    <p:sldId id="333" r:id="rId18"/>
    <p:sldId id="315" r:id="rId19"/>
    <p:sldId id="316" r:id="rId20"/>
    <p:sldId id="335" r:id="rId21"/>
    <p:sldId id="317" r:id="rId22"/>
    <p:sldId id="319" r:id="rId23"/>
    <p:sldId id="337" r:id="rId24"/>
    <p:sldId id="320" r:id="rId25"/>
    <p:sldId id="339" r:id="rId26"/>
    <p:sldId id="340" r:id="rId27"/>
    <p:sldId id="341" r:id="rId28"/>
    <p:sldId id="321" r:id="rId29"/>
    <p:sldId id="322" r:id="rId30"/>
    <p:sldId id="323" r:id="rId31"/>
    <p:sldId id="336" r:id="rId32"/>
    <p:sldId id="325" r:id="rId33"/>
    <p:sldId id="327" r:id="rId34"/>
    <p:sldId id="326" r:id="rId35"/>
    <p:sldId id="297" r:id="rId36"/>
    <p:sldId id="298" r:id="rId37"/>
    <p:sldId id="330" r:id="rId38"/>
    <p:sldId id="331" r:id="rId3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615" autoAdjust="0"/>
  </p:normalViewPr>
  <p:slideViewPr>
    <p:cSldViewPr>
      <p:cViewPr varScale="1">
        <p:scale>
          <a:sx n="114" d="100"/>
          <a:sy n="114" d="100"/>
        </p:scale>
        <p:origin x="156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25669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extLst>
      <p:ext uri="{BB962C8B-B14F-4D97-AF65-F5344CB8AC3E}">
        <p14:creationId xmlns:p14="http://schemas.microsoft.com/office/powerpoint/2010/main" val="17088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extLst>
      <p:ext uri="{BB962C8B-B14F-4D97-AF65-F5344CB8AC3E}">
        <p14:creationId xmlns:p14="http://schemas.microsoft.com/office/powerpoint/2010/main" val="57443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dirty="0">
              <a:latin typeface="Times New Roman" panose="02020603050405020304" pitchFamily="18" charset="0"/>
            </a:endParaRPr>
          </a:p>
          <a:p>
            <a:r>
              <a:rPr lang="en-US" altLang="en-US" dirty="0">
                <a:latin typeface="Times New Roman" panose="02020603050405020304" pitchFamily="18" charset="0"/>
              </a:rPr>
              <a:t>In multiprocessor systems, only one processor has to service the interrupt from an external device.</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dirty="0">
              <a:latin typeface="Times New Roman" panose="02020603050405020304" pitchFamily="18" charset="0"/>
            </a:endParaRPr>
          </a:p>
          <a:p>
            <a:r>
              <a:rPr lang="en-US" altLang="en-US" dirty="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65651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dirty="0"/>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05591C2A-2119-44CB-9D61-2C8F1BBCC8C4}" type="datetime1">
              <a:rPr lang="en-US" smtClean="0"/>
              <a:t>2/6/2018</a:t>
            </a:fld>
            <a:endParaRPr lang="en-US" dirty="0"/>
          </a:p>
        </p:txBody>
      </p:sp>
      <p:sp>
        <p:nvSpPr>
          <p:cNvPr id="8" name="Footer Placeholder 7"/>
          <p:cNvSpPr>
            <a:spLocks noGrp="1"/>
          </p:cNvSpPr>
          <p:nvPr>
            <p:ph type="ftr" sz="quarter" idx="11"/>
          </p:nvPr>
        </p:nvSpPr>
        <p:spPr/>
        <p:txBody>
          <a:bodyPr/>
          <a:lstStyle/>
          <a:p>
            <a:r>
              <a:rPr lang="en-US"/>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3559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BFD05089-F991-41A0-AE3B-734CEEEE2D0B}" type="datetime1">
              <a:rPr lang="en-US" smtClean="0"/>
              <a:t>2/6/2018</a:t>
            </a:fld>
            <a:endParaRPr lang="en-US" dirty="0"/>
          </a:p>
        </p:txBody>
      </p:sp>
      <p:sp>
        <p:nvSpPr>
          <p:cNvPr id="4" name="Footer Placeholder 3"/>
          <p:cNvSpPr>
            <a:spLocks noGrp="1"/>
          </p:cNvSpPr>
          <p:nvPr>
            <p:ph type="ftr" sz="quarter" idx="11"/>
          </p:nvPr>
        </p:nvSpPr>
        <p:spPr/>
        <p:txBody>
          <a:bodyPr/>
          <a:lstStyle/>
          <a:p>
            <a:r>
              <a:rPr lang="en-US"/>
              <a:t>CSCE-313 Fall 2016</a:t>
            </a:r>
            <a:endParaRPr lang="en-US"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07771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5C37F9D4-CA7B-4B06-A573-D83FD8C446B5}" type="datetime1">
              <a:rPr lang="en-US" smtClean="0"/>
              <a:t>2/6/2018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3016100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DF91152-9FB8-434A-B0CF-154E3FE7BF11}" type="datetime1">
              <a:rPr lang="en-US" smtClean="0"/>
              <a:t>2/6/2018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273980562"/>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fld id="{3858B6E6-0488-47E4-A6B1-8A8EA669158E}" type="datetime1">
              <a:rPr lang="en-US" smtClean="0"/>
              <a:t>2/6/2018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324150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9ADA5DE-6E64-453D-B97F-EC4AA6DCA159}" type="datetime1">
              <a:rPr lang="en-US" smtClean="0"/>
              <a:t>2/6/2018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1515681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1888D47-EF54-4556-9049-EDE05B9DC81C}" type="datetime1">
              <a:rPr lang="en-US" smtClean="0"/>
              <a:t>2/6/2018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404341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DC6C5335-3F4A-450C-B932-F6EDB8374990}" type="datetime1">
              <a:rPr lang="en-US" smtClean="0"/>
              <a:t>2/6/2018</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dirty="0"/>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dirty="0"/>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dirty="0"/>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00E4D-BC6D-42A2-A747-9F3D94022827}" type="datetime1">
              <a:rPr lang="en-US" smtClean="0"/>
              <a:t>2/6/2018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08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407009"/>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822959" y="1752600"/>
            <a:ext cx="7543801" cy="4648200"/>
          </a:xfrm>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8455B1F-83A5-4A5E-A257-8A99AE52ECA8}" type="datetime1">
              <a:rPr lang="en-US" smtClean="0"/>
              <a:t>2/6/2018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2901788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fld id="{7323CBAB-286A-422C-9C16-A8F27D6016BB}" type="datetime1">
              <a:rPr lang="en-US" smtClean="0"/>
              <a:t>2/6/2018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4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035C1C76-16B6-4564-B737-AC071E857934}" type="datetime1">
              <a:rPr lang="en-US" smtClean="0"/>
              <a:t>2/6/2018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8255591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dirty="0"/>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DF91152-9FB8-434A-B0CF-154E3FE7BF11}" type="datetime1">
              <a:rPr lang="en-US" smtClean="0"/>
              <a:t>2/6/2018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CSCE-313 Fall 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2AC53DF-4216-466D-99A7-94400E6C2A25}" type="slidenum">
              <a:rPr lang="en-US" sz="1200" smtClean="0">
                <a:solidFill>
                  <a:schemeClr val="tx2"/>
                </a:solidFill>
              </a: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5719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02" r:id="rId12"/>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1492444"/>
            <a:ext cx="6781800" cy="2667000"/>
          </a:xfrm>
        </p:spPr>
        <p:txBody>
          <a:bodyPr>
            <a:noAutofit/>
          </a:bodyPr>
          <a:lstStyle/>
          <a:p>
            <a:r>
              <a:rPr lang="en-US" sz="4800" dirty="0">
                <a:solidFill>
                  <a:schemeClr val="accent1">
                    <a:lumMod val="75000"/>
                  </a:schemeClr>
                </a:solidFill>
              </a:rPr>
              <a:t>CSCE 313 – Architectural Support for OS</a:t>
            </a:r>
            <a:endParaRPr lang="en-US" sz="11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Spring 2018</a:t>
            </a:r>
          </a:p>
        </p:txBody>
      </p:sp>
      <p:sp>
        <p:nvSpPr>
          <p:cNvPr id="4" name="TextBox 3"/>
          <p:cNvSpPr txBox="1"/>
          <p:nvPr/>
        </p:nvSpPr>
        <p:spPr>
          <a:xfrm>
            <a:off x="152400" y="6248400"/>
            <a:ext cx="1437573" cy="369332"/>
          </a:xfrm>
          <a:prstGeom prst="rect">
            <a:avLst/>
          </a:prstGeom>
          <a:noFill/>
        </p:spPr>
        <p:txBody>
          <a:bodyPr wrap="none" rtlCol="0">
            <a:spAutoFit/>
          </a:bodyPr>
          <a:lstStyle/>
          <a:p>
            <a:r>
              <a:rPr lang="en-US" dirty="0">
                <a:solidFill>
                  <a:schemeClr val="bg1"/>
                </a:solidFill>
              </a:rPr>
              <a:t>Jan 31, 2018</a:t>
            </a:r>
          </a:p>
        </p:txBody>
      </p:sp>
      <p:sp>
        <p:nvSpPr>
          <p:cNvPr id="5" name="TextBox 4"/>
          <p:cNvSpPr txBox="1"/>
          <p:nvPr/>
        </p:nvSpPr>
        <p:spPr>
          <a:xfrm>
            <a:off x="429908" y="381000"/>
            <a:ext cx="5095434" cy="461665"/>
          </a:xfrm>
          <a:prstGeom prst="rect">
            <a:avLst/>
          </a:prstGeom>
          <a:noFill/>
        </p:spPr>
        <p:txBody>
          <a:bodyPr wrap="none" rtlCol="0">
            <a:spAutoFit/>
          </a:bodyPr>
          <a:lstStyle/>
          <a:p>
            <a:r>
              <a:rPr lang="en-US" sz="2400" dirty="0"/>
              <a:t>Reading Reference: Textbook Chapter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0BEF-4196-4118-AF81-5AF6439B44CE}"/>
              </a:ext>
            </a:extLst>
          </p:cNvPr>
          <p:cNvSpPr>
            <a:spLocks noGrp="1"/>
          </p:cNvSpPr>
          <p:nvPr>
            <p:ph type="title"/>
          </p:nvPr>
        </p:nvSpPr>
        <p:spPr/>
        <p:txBody>
          <a:bodyPr/>
          <a:lstStyle/>
          <a:p>
            <a:r>
              <a:rPr lang="en-US" dirty="0"/>
              <a:t>Dual-mode Operation</a:t>
            </a:r>
          </a:p>
        </p:txBody>
      </p:sp>
      <p:sp>
        <p:nvSpPr>
          <p:cNvPr id="3" name="Content Placeholder 2">
            <a:extLst>
              <a:ext uri="{FF2B5EF4-FFF2-40B4-BE49-F238E27FC236}">
                <a16:creationId xmlns:a16="http://schemas.microsoft.com/office/drawing/2014/main" id="{DCF8001A-21F8-4FC6-A7DF-7C0276BDCFEA}"/>
              </a:ext>
            </a:extLst>
          </p:cNvPr>
          <p:cNvSpPr>
            <a:spLocks noGrp="1"/>
          </p:cNvSpPr>
          <p:nvPr>
            <p:ph idx="1"/>
          </p:nvPr>
        </p:nvSpPr>
        <p:spPr/>
        <p:txBody>
          <a:bodyPr/>
          <a:lstStyle/>
          <a:p>
            <a:r>
              <a:rPr lang="en-US" dirty="0"/>
              <a:t>Safe control transfer</a:t>
            </a:r>
          </a:p>
          <a:p>
            <a:pPr lvl="1"/>
            <a:r>
              <a:rPr lang="en-US" dirty="0"/>
              <a:t>Mode separation does NOT mean that a user program cannot request a Kernel-mode operation</a:t>
            </a:r>
          </a:p>
          <a:p>
            <a:pPr lvl="2"/>
            <a:r>
              <a:rPr lang="en-US" dirty="0"/>
              <a:t>User mode to kernel mode switch is very common (e.g., </a:t>
            </a:r>
            <a:r>
              <a:rPr lang="en-US" dirty="0" err="1"/>
              <a:t>printf</a:t>
            </a:r>
            <a:r>
              <a:rPr lang="en-US" dirty="0"/>
              <a:t>/</a:t>
            </a:r>
            <a:r>
              <a:rPr lang="en-US" dirty="0" err="1"/>
              <a:t>cout</a:t>
            </a:r>
            <a:r>
              <a:rPr lang="en-US" dirty="0"/>
              <a:t>, writing to a file)</a:t>
            </a:r>
          </a:p>
          <a:p>
            <a:pPr lvl="1"/>
            <a:r>
              <a:rPr lang="en-US" dirty="0"/>
              <a:t>How do we switch from one mode to the other?</a:t>
            </a:r>
          </a:p>
          <a:p>
            <a:pPr lvl="2"/>
            <a:r>
              <a:rPr lang="en-US" dirty="0"/>
              <a:t>Such that the protection is not compromised</a:t>
            </a:r>
          </a:p>
          <a:p>
            <a:endParaRPr lang="en-US" dirty="0"/>
          </a:p>
        </p:txBody>
      </p:sp>
      <p:sp>
        <p:nvSpPr>
          <p:cNvPr id="4" name="Date Placeholder 3">
            <a:extLst>
              <a:ext uri="{FF2B5EF4-FFF2-40B4-BE49-F238E27FC236}">
                <a16:creationId xmlns:a16="http://schemas.microsoft.com/office/drawing/2014/main" id="{23FCE985-1D29-45FF-AFDC-A5ED71352152}"/>
              </a:ext>
            </a:extLst>
          </p:cNvPr>
          <p:cNvSpPr>
            <a:spLocks noGrp="1"/>
          </p:cNvSpPr>
          <p:nvPr>
            <p:ph type="dt" sz="half" idx="10"/>
          </p:nvPr>
        </p:nvSpPr>
        <p:spPr/>
        <p:txBody>
          <a:bodyPr/>
          <a:lstStyle/>
          <a:p>
            <a:fld id="{F8455B1F-83A5-4A5E-A257-8A99AE52ECA8}" type="datetime1">
              <a:rPr lang="en-US" smtClean="0"/>
              <a:t>2/6/2018</a:t>
            </a:fld>
            <a:endParaRPr lang="en-US" dirty="0"/>
          </a:p>
        </p:txBody>
      </p:sp>
    </p:spTree>
    <p:extLst>
      <p:ext uri="{BB962C8B-B14F-4D97-AF65-F5344CB8AC3E}">
        <p14:creationId xmlns:p14="http://schemas.microsoft.com/office/powerpoint/2010/main" val="370563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CPU Model</a:t>
            </a:r>
          </a:p>
        </p:txBody>
      </p:sp>
      <p:sp>
        <p:nvSpPr>
          <p:cNvPr id="3" name="Date Placeholder 2"/>
          <p:cNvSpPr>
            <a:spLocks noGrp="1"/>
          </p:cNvSpPr>
          <p:nvPr>
            <p:ph type="dt" sz="half" idx="10"/>
          </p:nvPr>
        </p:nvSpPr>
        <p:spPr/>
        <p:txBody>
          <a:bodyPr/>
          <a:lstStyle/>
          <a:p>
            <a:fld id="{5F98CA35-1B00-433D-B935-746B3BAEA7AA}" type="datetime1">
              <a:rPr lang="en-US" smtClean="0"/>
              <a:t>2/6/2018</a:t>
            </a:fld>
            <a:endParaRPr lang="en-US" dirty="0"/>
          </a:p>
        </p:txBody>
      </p:sp>
      <p:sp>
        <p:nvSpPr>
          <p:cNvPr id="5" name="Trapezoid 4">
            <a:extLst>
              <a:ext uri="{FF2B5EF4-FFF2-40B4-BE49-F238E27FC236}">
                <a16:creationId xmlns:a16="http://schemas.microsoft.com/office/drawing/2014/main" id="{8A9258E7-2402-4698-AC3E-45C0B4A71BA2}"/>
              </a:ext>
            </a:extLst>
          </p:cNvPr>
          <p:cNvSpPr/>
          <p:nvPr/>
        </p:nvSpPr>
        <p:spPr>
          <a:xfrm rot="5400000">
            <a:off x="1971041" y="3281684"/>
            <a:ext cx="1066800"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PC</a:t>
            </a:r>
          </a:p>
        </p:txBody>
      </p:sp>
      <p:sp>
        <p:nvSpPr>
          <p:cNvPr id="7" name="Rectangle 6">
            <a:extLst>
              <a:ext uri="{FF2B5EF4-FFF2-40B4-BE49-F238E27FC236}">
                <a16:creationId xmlns:a16="http://schemas.microsoft.com/office/drawing/2014/main" id="{8A602959-F58D-4C66-9DA9-958AE3A23DB7}"/>
              </a:ext>
            </a:extLst>
          </p:cNvPr>
          <p:cNvSpPr/>
          <p:nvPr/>
        </p:nvSpPr>
        <p:spPr>
          <a:xfrm>
            <a:off x="3429000" y="2743199"/>
            <a:ext cx="91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Counter (PC)</a:t>
            </a:r>
          </a:p>
        </p:txBody>
      </p:sp>
      <p:sp>
        <p:nvSpPr>
          <p:cNvPr id="12" name="Rectangle 11">
            <a:extLst>
              <a:ext uri="{FF2B5EF4-FFF2-40B4-BE49-F238E27FC236}">
                <a16:creationId xmlns:a16="http://schemas.microsoft.com/office/drawing/2014/main" id="{61E969D2-2218-4D31-828B-841264F52331}"/>
              </a:ext>
            </a:extLst>
          </p:cNvPr>
          <p:cNvSpPr/>
          <p:nvPr/>
        </p:nvSpPr>
        <p:spPr>
          <a:xfrm>
            <a:off x="4876800" y="2743199"/>
            <a:ext cx="1107444"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CPU Instruction Fetch &amp; Exec</a:t>
            </a:r>
          </a:p>
        </p:txBody>
      </p:sp>
      <p:cxnSp>
        <p:nvCxnSpPr>
          <p:cNvPr id="9" name="Straight Arrow Connector 8">
            <a:extLst>
              <a:ext uri="{FF2B5EF4-FFF2-40B4-BE49-F238E27FC236}">
                <a16:creationId xmlns:a16="http://schemas.microsoft.com/office/drawing/2014/main" id="{62133F0D-3751-422A-B799-230BC3C7B179}"/>
              </a:ext>
            </a:extLst>
          </p:cNvPr>
          <p:cNvCxnSpPr>
            <a:cxnSpLocks/>
            <a:stCxn id="5" idx="0"/>
            <a:endCxn id="7" idx="1"/>
          </p:cNvCxnSpPr>
          <p:nvPr/>
        </p:nvCxnSpPr>
        <p:spPr>
          <a:xfrm flipV="1">
            <a:off x="2880359" y="3657599"/>
            <a:ext cx="54864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D3EE4F-F83E-4AED-A3D3-AD4D17459037}"/>
              </a:ext>
            </a:extLst>
          </p:cNvPr>
          <p:cNvCxnSpPr>
            <a:cxnSpLocks/>
            <a:stCxn id="7" idx="3"/>
            <a:endCxn id="12" idx="1"/>
          </p:cNvCxnSpPr>
          <p:nvPr/>
        </p:nvCxnSpPr>
        <p:spPr>
          <a:xfrm>
            <a:off x="4343400" y="3657599"/>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89ADF9-39DE-4650-81E7-995EE6C03791}"/>
              </a:ext>
            </a:extLst>
          </p:cNvPr>
          <p:cNvCxnSpPr>
            <a:cxnSpLocks/>
            <a:stCxn id="7" idx="0"/>
            <a:endCxn id="5" idx="2"/>
          </p:cNvCxnSpPr>
          <p:nvPr/>
        </p:nvCxnSpPr>
        <p:spPr>
          <a:xfrm rot="16200000" flipH="1" flipV="1">
            <a:off x="2550160" y="2321562"/>
            <a:ext cx="914403" cy="1757676"/>
          </a:xfrm>
          <a:prstGeom prst="bentConnector4">
            <a:avLst>
              <a:gd name="adj1" fmla="val -25000"/>
              <a:gd name="adj2" fmla="val 121966"/>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A291521-0A26-4192-9555-6EFF4175F225}"/>
              </a:ext>
            </a:extLst>
          </p:cNvPr>
          <p:cNvSpPr/>
          <p:nvPr/>
        </p:nvSpPr>
        <p:spPr>
          <a:xfrm>
            <a:off x="1371600" y="2743199"/>
            <a:ext cx="751836" cy="53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1" name="Connector: Elbow 30">
            <a:extLst>
              <a:ext uri="{FF2B5EF4-FFF2-40B4-BE49-F238E27FC236}">
                <a16:creationId xmlns:a16="http://schemas.microsoft.com/office/drawing/2014/main" id="{9D1FAF66-36EB-44C1-814B-BA140B3A14C8}"/>
              </a:ext>
            </a:extLst>
          </p:cNvPr>
          <p:cNvCxnSpPr>
            <a:cxnSpLocks/>
            <a:stCxn id="12" idx="3"/>
          </p:cNvCxnSpPr>
          <p:nvPr/>
        </p:nvCxnSpPr>
        <p:spPr>
          <a:xfrm flipH="1">
            <a:off x="2123436" y="3657599"/>
            <a:ext cx="3860808" cy="218982"/>
          </a:xfrm>
          <a:prstGeom prst="bentConnector5">
            <a:avLst>
              <a:gd name="adj1" fmla="val -4539"/>
              <a:gd name="adj2" fmla="val -675069"/>
              <a:gd name="adj3" fmla="val 1276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15EE539-90B0-4006-BBA4-D5EF98A85468}"/>
              </a:ext>
            </a:extLst>
          </p:cNvPr>
          <p:cNvCxnSpPr>
            <a:cxnSpLocks/>
            <a:endCxn id="5" idx="3"/>
          </p:cNvCxnSpPr>
          <p:nvPr/>
        </p:nvCxnSpPr>
        <p:spPr>
          <a:xfrm rot="10800000">
            <a:off x="2504441" y="4097024"/>
            <a:ext cx="3667760" cy="7865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48D49AB9-32C2-4E10-804D-51844FBE417C}"/>
              </a:ext>
            </a:extLst>
          </p:cNvPr>
          <p:cNvCxnSpPr>
            <a:cxnSpLocks/>
          </p:cNvCxnSpPr>
          <p:nvPr/>
        </p:nvCxnSpPr>
        <p:spPr>
          <a:xfrm rot="16200000" flipH="1">
            <a:off x="5695717" y="4407090"/>
            <a:ext cx="765012" cy="187956"/>
          </a:xfrm>
          <a:prstGeom prst="bentConnector3">
            <a:avLst>
              <a:gd name="adj1" fmla="val -1795"/>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8BE1BA2-259F-4FEF-944B-1E00D5698A18}"/>
              </a:ext>
            </a:extLst>
          </p:cNvPr>
          <p:cNvSpPr txBox="1"/>
          <p:nvPr/>
        </p:nvSpPr>
        <p:spPr>
          <a:xfrm>
            <a:off x="3688745" y="4883574"/>
            <a:ext cx="2505558" cy="369332"/>
          </a:xfrm>
          <a:prstGeom prst="rect">
            <a:avLst/>
          </a:prstGeom>
          <a:noFill/>
        </p:spPr>
        <p:txBody>
          <a:bodyPr wrap="none" rtlCol="0">
            <a:spAutoFit/>
          </a:bodyPr>
          <a:lstStyle/>
          <a:p>
            <a:r>
              <a:rPr lang="en-US" dirty="0">
                <a:solidFill>
                  <a:schemeClr val="accent2"/>
                </a:solidFill>
              </a:rPr>
              <a:t>Opcode (if branch/jump)</a:t>
            </a:r>
          </a:p>
        </p:txBody>
      </p:sp>
      <p:sp>
        <p:nvSpPr>
          <p:cNvPr id="60" name="TextBox 59">
            <a:extLst>
              <a:ext uri="{FF2B5EF4-FFF2-40B4-BE49-F238E27FC236}">
                <a16:creationId xmlns:a16="http://schemas.microsoft.com/office/drawing/2014/main" id="{C61E2972-1405-4272-A073-C6FEB4A8A900}"/>
              </a:ext>
            </a:extLst>
          </p:cNvPr>
          <p:cNvSpPr txBox="1"/>
          <p:nvPr/>
        </p:nvSpPr>
        <p:spPr>
          <a:xfrm>
            <a:off x="1585452" y="1828796"/>
            <a:ext cx="2308902" cy="369332"/>
          </a:xfrm>
          <a:prstGeom prst="rect">
            <a:avLst/>
          </a:prstGeom>
          <a:noFill/>
        </p:spPr>
        <p:txBody>
          <a:bodyPr wrap="none" rtlCol="0">
            <a:spAutoFit/>
          </a:bodyPr>
          <a:lstStyle/>
          <a:p>
            <a:r>
              <a:rPr lang="en-US" dirty="0">
                <a:solidFill>
                  <a:schemeClr val="accent2"/>
                </a:solidFill>
              </a:rPr>
              <a:t>branch/jump address </a:t>
            </a:r>
          </a:p>
        </p:txBody>
      </p:sp>
      <p:grpSp>
        <p:nvGrpSpPr>
          <p:cNvPr id="78" name="Group 77">
            <a:extLst>
              <a:ext uri="{FF2B5EF4-FFF2-40B4-BE49-F238E27FC236}">
                <a16:creationId xmlns:a16="http://schemas.microsoft.com/office/drawing/2014/main" id="{07F8F9A1-B7DA-467C-84E0-07B604CECC3C}"/>
              </a:ext>
            </a:extLst>
          </p:cNvPr>
          <p:cNvGrpSpPr/>
          <p:nvPr/>
        </p:nvGrpSpPr>
        <p:grpSpPr>
          <a:xfrm>
            <a:off x="1747518" y="2256670"/>
            <a:ext cx="7170114" cy="2287516"/>
            <a:chOff x="1747518" y="2256670"/>
            <a:chExt cx="7170114" cy="2287516"/>
          </a:xfrm>
        </p:grpSpPr>
        <p:sp>
          <p:nvSpPr>
            <p:cNvPr id="63" name="TextBox 62">
              <a:extLst>
                <a:ext uri="{FF2B5EF4-FFF2-40B4-BE49-F238E27FC236}">
                  <a16:creationId xmlns:a16="http://schemas.microsoft.com/office/drawing/2014/main" id="{8E6B2B5B-515F-41B2-8B5B-1DF2E1CC9A31}"/>
                </a:ext>
              </a:extLst>
            </p:cNvPr>
            <p:cNvSpPr txBox="1"/>
            <p:nvPr/>
          </p:nvSpPr>
          <p:spPr>
            <a:xfrm>
              <a:off x="6452718" y="2256670"/>
              <a:ext cx="2464914" cy="1200329"/>
            </a:xfrm>
            <a:prstGeom prst="rect">
              <a:avLst/>
            </a:prstGeom>
            <a:noFill/>
            <a:ln>
              <a:solidFill>
                <a:schemeClr val="tx1">
                  <a:lumMod val="85000"/>
                  <a:lumOff val="15000"/>
                </a:schemeClr>
              </a:solidFill>
            </a:ln>
          </p:spPr>
          <p:txBody>
            <a:bodyPr wrap="square" rtlCol="0">
              <a:spAutoFit/>
            </a:bodyPr>
            <a:lstStyle/>
            <a:p>
              <a:r>
                <a:rPr lang="en-US" dirty="0"/>
                <a:t>… </a:t>
              </a:r>
              <a:br>
                <a:rPr lang="en-US" dirty="0"/>
              </a:br>
              <a:r>
                <a:rPr lang="en-US" dirty="0">
                  <a:solidFill>
                    <a:srgbClr val="92D050"/>
                  </a:solidFill>
                </a:rPr>
                <a:t>100: ADD $</a:t>
              </a:r>
              <a:r>
                <a:rPr lang="en-US" dirty="0" err="1">
                  <a:solidFill>
                    <a:srgbClr val="92D050"/>
                  </a:solidFill>
                </a:rPr>
                <a:t>rs</a:t>
              </a:r>
              <a:r>
                <a:rPr lang="en-US" dirty="0">
                  <a:solidFill>
                    <a:srgbClr val="92D050"/>
                  </a:solidFill>
                </a:rPr>
                <a:t>, $</a:t>
              </a:r>
              <a:r>
                <a:rPr lang="en-US" dirty="0" err="1">
                  <a:solidFill>
                    <a:srgbClr val="92D050"/>
                  </a:solidFill>
                </a:rPr>
                <a:t>rt</a:t>
              </a:r>
              <a:r>
                <a:rPr lang="en-US" dirty="0">
                  <a:solidFill>
                    <a:srgbClr val="92D050"/>
                  </a:solidFill>
                </a:rPr>
                <a:t>, $</a:t>
              </a:r>
              <a:r>
                <a:rPr lang="en-US" dirty="0" err="1">
                  <a:solidFill>
                    <a:srgbClr val="92D050"/>
                  </a:solidFill>
                </a:rPr>
                <a:t>rd</a:t>
              </a:r>
              <a:endParaRPr lang="en-US" dirty="0">
                <a:solidFill>
                  <a:srgbClr val="92D050"/>
                </a:solidFill>
              </a:endParaRPr>
            </a:p>
            <a:p>
              <a:r>
                <a:rPr lang="en-US" dirty="0">
                  <a:solidFill>
                    <a:srgbClr val="FF0000"/>
                  </a:solidFill>
                </a:rPr>
                <a:t>104: JEQ $r1, $r2, -100</a:t>
              </a:r>
              <a:br>
                <a:rPr lang="en-US" dirty="0"/>
              </a:br>
              <a:r>
                <a:rPr lang="en-US" dirty="0"/>
                <a:t>…</a:t>
              </a:r>
            </a:p>
          </p:txBody>
        </p:sp>
        <p:cxnSp>
          <p:nvCxnSpPr>
            <p:cNvPr id="65" name="Straight Arrow Connector 64">
              <a:extLst>
                <a:ext uri="{FF2B5EF4-FFF2-40B4-BE49-F238E27FC236}">
                  <a16:creationId xmlns:a16="http://schemas.microsoft.com/office/drawing/2014/main" id="{42204C84-34DF-4F8A-B7A0-36EFB7163DFB}"/>
                </a:ext>
              </a:extLst>
            </p:cNvPr>
            <p:cNvCxnSpPr>
              <a:cxnSpLocks/>
            </p:cNvCxnSpPr>
            <p:nvPr/>
          </p:nvCxnSpPr>
          <p:spPr>
            <a:xfrm flipH="1" flipV="1">
              <a:off x="1747518" y="2656231"/>
              <a:ext cx="4720440" cy="1076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E02ED1-60EF-4457-8868-0396B843AA9D}"/>
                </a:ext>
              </a:extLst>
            </p:cNvPr>
            <p:cNvCxnSpPr>
              <a:cxnSpLocks/>
            </p:cNvCxnSpPr>
            <p:nvPr/>
          </p:nvCxnSpPr>
          <p:spPr>
            <a:xfrm flipH="1">
              <a:off x="2571599" y="2978575"/>
              <a:ext cx="3896359" cy="1565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1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CPU with Dual-Mode Operation</a:t>
            </a:r>
          </a:p>
        </p:txBody>
      </p:sp>
      <p:sp>
        <p:nvSpPr>
          <p:cNvPr id="3" name="Date Placeholder 2"/>
          <p:cNvSpPr>
            <a:spLocks noGrp="1"/>
          </p:cNvSpPr>
          <p:nvPr>
            <p:ph type="dt" sz="half" idx="10"/>
          </p:nvPr>
        </p:nvSpPr>
        <p:spPr>
          <a:xfrm>
            <a:off x="2306317" y="5505672"/>
            <a:ext cx="1854203" cy="365125"/>
          </a:xfrm>
        </p:spPr>
        <p:txBody>
          <a:bodyPr/>
          <a:lstStyle/>
          <a:p>
            <a:fld id="{97D47318-1FCA-4E91-AECA-8BFE552D3ED8}" type="datetime1">
              <a:rPr lang="en-US" smtClean="0"/>
              <a:t>2/6/2018</a:t>
            </a:fld>
            <a:endParaRPr lang="en-US" dirty="0"/>
          </a:p>
        </p:txBody>
      </p:sp>
      <p:grpSp>
        <p:nvGrpSpPr>
          <p:cNvPr id="111" name="Group 110">
            <a:extLst>
              <a:ext uri="{FF2B5EF4-FFF2-40B4-BE49-F238E27FC236}">
                <a16:creationId xmlns:a16="http://schemas.microsoft.com/office/drawing/2014/main" id="{E2D69772-B4A5-48E3-8BC1-2600AB82BD3B}"/>
              </a:ext>
            </a:extLst>
          </p:cNvPr>
          <p:cNvGrpSpPr/>
          <p:nvPr/>
        </p:nvGrpSpPr>
        <p:grpSpPr>
          <a:xfrm>
            <a:off x="2107437" y="1721509"/>
            <a:ext cx="4521963" cy="2572541"/>
            <a:chOff x="624081" y="1685023"/>
            <a:chExt cx="4521963" cy="2572541"/>
          </a:xfrm>
        </p:grpSpPr>
        <p:sp>
          <p:nvSpPr>
            <p:cNvPr id="5" name="Trapezoid 4">
              <a:extLst>
                <a:ext uri="{FF2B5EF4-FFF2-40B4-BE49-F238E27FC236}">
                  <a16:creationId xmlns:a16="http://schemas.microsoft.com/office/drawing/2014/main" id="{382EAFE4-9063-449A-A75E-46D196C6B12D}"/>
                </a:ext>
              </a:extLst>
            </p:cNvPr>
            <p:cNvSpPr/>
            <p:nvPr/>
          </p:nvSpPr>
          <p:spPr>
            <a:xfrm rot="5400000">
              <a:off x="1000001" y="2967247"/>
              <a:ext cx="1371596"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PC</a:t>
              </a:r>
            </a:p>
          </p:txBody>
        </p:sp>
        <p:sp>
          <p:nvSpPr>
            <p:cNvPr id="6" name="Rectangle 5">
              <a:extLst>
                <a:ext uri="{FF2B5EF4-FFF2-40B4-BE49-F238E27FC236}">
                  <a16:creationId xmlns:a16="http://schemas.microsoft.com/office/drawing/2014/main" id="{9FDC64CA-1310-434B-BCDE-1BC453C014BF}"/>
                </a:ext>
              </a:extLst>
            </p:cNvPr>
            <p:cNvSpPr/>
            <p:nvPr/>
          </p:nvSpPr>
          <p:spPr>
            <a:xfrm>
              <a:off x="2819400" y="2428764"/>
              <a:ext cx="91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Counter (PC)</a:t>
              </a:r>
            </a:p>
          </p:txBody>
        </p:sp>
        <p:sp>
          <p:nvSpPr>
            <p:cNvPr id="7" name="Rectangle 6">
              <a:extLst>
                <a:ext uri="{FF2B5EF4-FFF2-40B4-BE49-F238E27FC236}">
                  <a16:creationId xmlns:a16="http://schemas.microsoft.com/office/drawing/2014/main" id="{A512876A-7295-4611-A64E-138DF89BF3F8}"/>
                </a:ext>
              </a:extLst>
            </p:cNvPr>
            <p:cNvSpPr/>
            <p:nvPr/>
          </p:nvSpPr>
          <p:spPr>
            <a:xfrm>
              <a:off x="4038600" y="2428764"/>
              <a:ext cx="1107444"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CPU Instruction Fetch &amp; Exec</a:t>
              </a:r>
            </a:p>
          </p:txBody>
        </p:sp>
        <p:cxnSp>
          <p:nvCxnSpPr>
            <p:cNvPr id="8" name="Straight Arrow Connector 7">
              <a:extLst>
                <a:ext uri="{FF2B5EF4-FFF2-40B4-BE49-F238E27FC236}">
                  <a16:creationId xmlns:a16="http://schemas.microsoft.com/office/drawing/2014/main" id="{76277D70-3F20-4885-8ED1-7035CFCBFCDF}"/>
                </a:ext>
              </a:extLst>
            </p:cNvPr>
            <p:cNvCxnSpPr>
              <a:cxnSpLocks/>
              <a:stCxn id="5" idx="0"/>
              <a:endCxn id="6" idx="1"/>
            </p:cNvCxnSpPr>
            <p:nvPr/>
          </p:nvCxnSpPr>
          <p:spPr>
            <a:xfrm flipV="1">
              <a:off x="2061717" y="3343164"/>
              <a:ext cx="7576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304777-2914-4C46-AEDE-FFD8060F69AB}"/>
                </a:ext>
              </a:extLst>
            </p:cNvPr>
            <p:cNvCxnSpPr>
              <a:cxnSpLocks/>
              <a:stCxn id="6" idx="3"/>
              <a:endCxn id="7" idx="1"/>
            </p:cNvCxnSpPr>
            <p:nvPr/>
          </p:nvCxnSpPr>
          <p:spPr>
            <a:xfrm>
              <a:off x="3733800" y="3343164"/>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529C1346-0A46-41AE-9249-4B3601A87658}"/>
                </a:ext>
              </a:extLst>
            </p:cNvPr>
            <p:cNvCxnSpPr>
              <a:cxnSpLocks/>
              <a:stCxn id="6" idx="0"/>
            </p:cNvCxnSpPr>
            <p:nvPr/>
          </p:nvCxnSpPr>
          <p:spPr>
            <a:xfrm rot="16200000" flipH="1" flipV="1">
              <a:off x="2117634" y="1621008"/>
              <a:ext cx="351211" cy="1966721"/>
            </a:xfrm>
            <a:prstGeom prst="bentConnector4">
              <a:avLst>
                <a:gd name="adj1" fmla="val -65089"/>
                <a:gd name="adj2" fmla="val 1201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2257D55-4AC7-48C7-9CEA-903CAE261733}"/>
                </a:ext>
              </a:extLst>
            </p:cNvPr>
            <p:cNvSpPr/>
            <p:nvPr/>
          </p:nvSpPr>
          <p:spPr>
            <a:xfrm>
              <a:off x="624081" y="2306328"/>
              <a:ext cx="6096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TextBox 15">
              <a:extLst>
                <a:ext uri="{FF2B5EF4-FFF2-40B4-BE49-F238E27FC236}">
                  <a16:creationId xmlns:a16="http://schemas.microsoft.com/office/drawing/2014/main" id="{94B3DB7B-186F-4E6E-9553-D5DEDC6A7E09}"/>
                </a:ext>
              </a:extLst>
            </p:cNvPr>
            <p:cNvSpPr txBox="1"/>
            <p:nvPr/>
          </p:nvSpPr>
          <p:spPr>
            <a:xfrm>
              <a:off x="1597860" y="1685023"/>
              <a:ext cx="2185470" cy="369332"/>
            </a:xfrm>
            <a:prstGeom prst="rect">
              <a:avLst/>
            </a:prstGeom>
            <a:noFill/>
          </p:spPr>
          <p:txBody>
            <a:bodyPr wrap="none" rtlCol="0">
              <a:spAutoFit/>
            </a:bodyPr>
            <a:lstStyle/>
            <a:p>
              <a:r>
                <a:rPr lang="en-US" dirty="0">
                  <a:solidFill>
                    <a:schemeClr val="accent2"/>
                  </a:solidFill>
                </a:rPr>
                <a:t>branch/jump address</a:t>
              </a:r>
            </a:p>
          </p:txBody>
        </p:sp>
      </p:grpSp>
      <p:sp>
        <p:nvSpPr>
          <p:cNvPr id="45" name="Rectangle 44">
            <a:extLst>
              <a:ext uri="{FF2B5EF4-FFF2-40B4-BE49-F238E27FC236}">
                <a16:creationId xmlns:a16="http://schemas.microsoft.com/office/drawing/2014/main" id="{7EF2E7FE-4B54-490D-AB79-807B5E5CA49F}"/>
              </a:ext>
            </a:extLst>
          </p:cNvPr>
          <p:cNvSpPr/>
          <p:nvPr/>
        </p:nvSpPr>
        <p:spPr>
          <a:xfrm>
            <a:off x="4302756" y="458365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a:t>
            </a:r>
          </a:p>
        </p:txBody>
      </p:sp>
      <p:sp>
        <p:nvSpPr>
          <p:cNvPr id="46" name="Trapezoid 45">
            <a:extLst>
              <a:ext uri="{FF2B5EF4-FFF2-40B4-BE49-F238E27FC236}">
                <a16:creationId xmlns:a16="http://schemas.microsoft.com/office/drawing/2014/main" id="{246264CB-FF3C-4F44-AD6D-7E194448AEEA}"/>
              </a:ext>
            </a:extLst>
          </p:cNvPr>
          <p:cNvSpPr/>
          <p:nvPr/>
        </p:nvSpPr>
        <p:spPr>
          <a:xfrm rot="5400000">
            <a:off x="2565788" y="4669862"/>
            <a:ext cx="1259012"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Mode</a:t>
            </a:r>
          </a:p>
        </p:txBody>
      </p:sp>
      <p:cxnSp>
        <p:nvCxnSpPr>
          <p:cNvPr id="48" name="Connector: Elbow 47">
            <a:extLst>
              <a:ext uri="{FF2B5EF4-FFF2-40B4-BE49-F238E27FC236}">
                <a16:creationId xmlns:a16="http://schemas.microsoft.com/office/drawing/2014/main" id="{49861D50-BF2E-4EC7-AF25-CC52B63F28A4}"/>
              </a:ext>
            </a:extLst>
          </p:cNvPr>
          <p:cNvCxnSpPr>
            <a:cxnSpLocks/>
            <a:stCxn id="45" idx="0"/>
          </p:cNvCxnSpPr>
          <p:nvPr/>
        </p:nvCxnSpPr>
        <p:spPr>
          <a:xfrm rot="16200000" flipH="1" flipV="1">
            <a:off x="3705869" y="3697160"/>
            <a:ext cx="167594" cy="1940580"/>
          </a:xfrm>
          <a:prstGeom prst="bentConnector4">
            <a:avLst>
              <a:gd name="adj1" fmla="val -136401"/>
              <a:gd name="adj2" fmla="val 1171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29EC7C-254B-4846-8174-B21BC3DB9940}"/>
              </a:ext>
            </a:extLst>
          </p:cNvPr>
          <p:cNvCxnSpPr>
            <a:stCxn id="46" idx="0"/>
            <a:endCxn id="45" idx="1"/>
          </p:cNvCxnSpPr>
          <p:nvPr/>
        </p:nvCxnSpPr>
        <p:spPr>
          <a:xfrm flipV="1">
            <a:off x="3571212" y="5040853"/>
            <a:ext cx="731544" cy="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A0327EE-F45D-41F2-AD4A-527FFB9A1A29}"/>
              </a:ext>
            </a:extLst>
          </p:cNvPr>
          <p:cNvCxnSpPr>
            <a:cxnSpLocks/>
          </p:cNvCxnSpPr>
          <p:nvPr/>
        </p:nvCxnSpPr>
        <p:spPr>
          <a:xfrm rot="5400000" flipH="1" flipV="1">
            <a:off x="4999246" y="4306220"/>
            <a:ext cx="710140" cy="685800"/>
          </a:xfrm>
          <a:prstGeom prst="bentConnector3">
            <a:avLst>
              <a:gd name="adj1" fmla="val -15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554A8F3-1BBD-4741-8554-A1E1407F4402}"/>
              </a:ext>
            </a:extLst>
          </p:cNvPr>
          <p:cNvCxnSpPr>
            <a:cxnSpLocks/>
            <a:stCxn id="7" idx="3"/>
          </p:cNvCxnSpPr>
          <p:nvPr/>
        </p:nvCxnSpPr>
        <p:spPr>
          <a:xfrm flipH="1">
            <a:off x="2092956" y="3379650"/>
            <a:ext cx="4536444" cy="2563950"/>
          </a:xfrm>
          <a:prstGeom prst="bentConnector3">
            <a:avLst>
              <a:gd name="adj1" fmla="val -5039"/>
            </a:avLst>
          </a:prstGeom>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5FDCFC5-322C-45AF-8F64-C7EBA12C6822}"/>
              </a:ext>
            </a:extLst>
          </p:cNvPr>
          <p:cNvCxnSpPr>
            <a:cxnSpLocks/>
            <a:endCxn id="5" idx="3"/>
          </p:cNvCxnSpPr>
          <p:nvPr/>
        </p:nvCxnSpPr>
        <p:spPr>
          <a:xfrm rot="5400000" flipH="1" flipV="1">
            <a:off x="1648356" y="4422801"/>
            <a:ext cx="1972130" cy="1069468"/>
          </a:xfrm>
          <a:prstGeom prst="bentConnector3">
            <a:avLst>
              <a:gd name="adj1" fmla="val 86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F7D7D51-6268-4C57-B999-91A88002C21A}"/>
              </a:ext>
            </a:extLst>
          </p:cNvPr>
          <p:cNvCxnSpPr>
            <a:cxnSpLocks/>
            <a:endCxn id="46" idx="3"/>
          </p:cNvCxnSpPr>
          <p:nvPr/>
        </p:nvCxnSpPr>
        <p:spPr>
          <a:xfrm flipV="1">
            <a:off x="3195294" y="5581307"/>
            <a:ext cx="0" cy="36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800BAC3B-F75C-4F11-9208-CAEE4537FA4E}"/>
              </a:ext>
            </a:extLst>
          </p:cNvPr>
          <p:cNvCxnSpPr>
            <a:cxnSpLocks/>
            <a:stCxn id="7" idx="0"/>
          </p:cNvCxnSpPr>
          <p:nvPr/>
        </p:nvCxnSpPr>
        <p:spPr>
          <a:xfrm rot="16200000" flipH="1" flipV="1">
            <a:off x="4076483" y="1182003"/>
            <a:ext cx="715948" cy="3282442"/>
          </a:xfrm>
          <a:prstGeom prst="bentConnector4">
            <a:avLst>
              <a:gd name="adj1" fmla="val -58538"/>
              <a:gd name="adj2" fmla="val 12831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2362B1EC-62E9-405D-81F5-63FE481BB1B8}"/>
              </a:ext>
            </a:extLst>
          </p:cNvPr>
          <p:cNvSpPr txBox="1"/>
          <p:nvPr/>
        </p:nvSpPr>
        <p:spPr>
          <a:xfrm>
            <a:off x="457200" y="3208767"/>
            <a:ext cx="1363460" cy="923330"/>
          </a:xfrm>
          <a:prstGeom prst="rect">
            <a:avLst/>
          </a:prstGeom>
          <a:noFill/>
          <a:ln>
            <a:solidFill>
              <a:schemeClr val="accent1"/>
            </a:solidFill>
          </a:ln>
        </p:spPr>
        <p:txBody>
          <a:bodyPr wrap="square" rtlCol="0">
            <a:spAutoFit/>
          </a:bodyPr>
          <a:lstStyle/>
          <a:p>
            <a:r>
              <a:rPr lang="en-US" dirty="0">
                <a:solidFill>
                  <a:schemeClr val="accent1"/>
                </a:solidFill>
              </a:rPr>
              <a:t>Exception/ Interrupt Handler PC</a:t>
            </a:r>
          </a:p>
        </p:txBody>
      </p:sp>
      <p:cxnSp>
        <p:nvCxnSpPr>
          <p:cNvPr id="107" name="Straight Arrow Connector 106">
            <a:extLst>
              <a:ext uri="{FF2B5EF4-FFF2-40B4-BE49-F238E27FC236}">
                <a16:creationId xmlns:a16="http://schemas.microsoft.com/office/drawing/2014/main" id="{0D6E1025-C56D-43B8-8355-18283DB0D71E}"/>
              </a:ext>
            </a:extLst>
          </p:cNvPr>
          <p:cNvCxnSpPr>
            <a:cxnSpLocks/>
            <a:stCxn id="105" idx="3"/>
          </p:cNvCxnSpPr>
          <p:nvPr/>
        </p:nvCxnSpPr>
        <p:spPr>
          <a:xfrm>
            <a:off x="1820660" y="3670432"/>
            <a:ext cx="972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0EB371E6-2F47-475F-888E-CA943E9EC8B6}"/>
              </a:ext>
            </a:extLst>
          </p:cNvPr>
          <p:cNvSpPr txBox="1"/>
          <p:nvPr/>
        </p:nvSpPr>
        <p:spPr>
          <a:xfrm>
            <a:off x="3319221" y="5908923"/>
            <a:ext cx="913712" cy="369332"/>
          </a:xfrm>
          <a:prstGeom prst="rect">
            <a:avLst/>
          </a:prstGeom>
          <a:noFill/>
        </p:spPr>
        <p:txBody>
          <a:bodyPr wrap="none" rtlCol="0">
            <a:spAutoFit/>
          </a:bodyPr>
          <a:lstStyle/>
          <a:p>
            <a:r>
              <a:rPr lang="en-US" dirty="0">
                <a:solidFill>
                  <a:schemeClr val="accent2"/>
                </a:solidFill>
              </a:rPr>
              <a:t>Opcode</a:t>
            </a:r>
          </a:p>
        </p:txBody>
      </p:sp>
      <p:grpSp>
        <p:nvGrpSpPr>
          <p:cNvPr id="144" name="Group 143">
            <a:extLst>
              <a:ext uri="{FF2B5EF4-FFF2-40B4-BE49-F238E27FC236}">
                <a16:creationId xmlns:a16="http://schemas.microsoft.com/office/drawing/2014/main" id="{14523328-F385-49B3-895D-B63073CF9979}"/>
              </a:ext>
            </a:extLst>
          </p:cNvPr>
          <p:cNvGrpSpPr/>
          <p:nvPr/>
        </p:nvGrpSpPr>
        <p:grpSpPr>
          <a:xfrm>
            <a:off x="3195294" y="4873377"/>
            <a:ext cx="5698382" cy="923330"/>
            <a:chOff x="3195294" y="4873377"/>
            <a:chExt cx="5698382" cy="923330"/>
          </a:xfrm>
        </p:grpSpPr>
        <p:sp>
          <p:nvSpPr>
            <p:cNvPr id="116" name="Rectangle 115">
              <a:extLst>
                <a:ext uri="{FF2B5EF4-FFF2-40B4-BE49-F238E27FC236}">
                  <a16:creationId xmlns:a16="http://schemas.microsoft.com/office/drawing/2014/main" id="{90DE3681-F8A4-4637-B46A-960071ABE5A5}"/>
                </a:ext>
              </a:extLst>
            </p:cNvPr>
            <p:cNvSpPr/>
            <p:nvPr/>
          </p:nvSpPr>
          <p:spPr>
            <a:xfrm>
              <a:off x="7643013" y="4873377"/>
              <a:ext cx="1250663" cy="923330"/>
            </a:xfrm>
            <a:prstGeom prst="rect">
              <a:avLst/>
            </a:prstGeom>
            <a:ln>
              <a:solidFill>
                <a:srgbClr val="FF0000"/>
              </a:solidFill>
            </a:ln>
          </p:spPr>
          <p:txBody>
            <a:bodyPr wrap="none">
              <a:spAutoFit/>
            </a:bodyPr>
            <a:lstStyle/>
            <a:p>
              <a:pPr marL="342900" indent="-342900">
                <a:buAutoNum type="alphaLcPeriod"/>
              </a:pPr>
              <a:r>
                <a:rPr lang="en-US" dirty="0">
                  <a:solidFill>
                    <a:srgbClr val="FF0000"/>
                  </a:solidFill>
                </a:rPr>
                <a:t>If trap?</a:t>
              </a:r>
            </a:p>
            <a:p>
              <a:pPr marL="342900" indent="-342900">
                <a:buAutoNum type="alphaLcPeriod"/>
              </a:pPr>
              <a:r>
                <a:rPr lang="en-US" dirty="0">
                  <a:solidFill>
                    <a:srgbClr val="FF0000"/>
                  </a:solidFill>
                </a:rPr>
                <a:t>RTU?</a:t>
              </a:r>
            </a:p>
            <a:p>
              <a:pPr marL="342900" indent="-342900">
                <a:buAutoNum type="alphaLcPeriod"/>
              </a:pPr>
              <a:r>
                <a:rPr lang="en-US" dirty="0">
                  <a:solidFill>
                    <a:srgbClr val="FF0000"/>
                  </a:solidFill>
                </a:rPr>
                <a:t>None?</a:t>
              </a:r>
            </a:p>
          </p:txBody>
        </p:sp>
        <p:cxnSp>
          <p:nvCxnSpPr>
            <p:cNvPr id="119" name="Straight Arrow Connector 118">
              <a:extLst>
                <a:ext uri="{FF2B5EF4-FFF2-40B4-BE49-F238E27FC236}">
                  <a16:creationId xmlns:a16="http://schemas.microsoft.com/office/drawing/2014/main" id="{FE7477C2-E187-4413-886E-9B7F1FB5B005}"/>
                </a:ext>
              </a:extLst>
            </p:cNvPr>
            <p:cNvCxnSpPr>
              <a:stCxn id="116" idx="1"/>
            </p:cNvCxnSpPr>
            <p:nvPr/>
          </p:nvCxnSpPr>
          <p:spPr>
            <a:xfrm flipH="1">
              <a:off x="3195294" y="5335042"/>
              <a:ext cx="4447719" cy="427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8B38FDD6-7E7C-4649-8121-9554668F13B7}"/>
              </a:ext>
            </a:extLst>
          </p:cNvPr>
          <p:cNvSpPr txBox="1"/>
          <p:nvPr/>
        </p:nvSpPr>
        <p:spPr>
          <a:xfrm>
            <a:off x="3596863" y="2782556"/>
            <a:ext cx="654101" cy="646331"/>
          </a:xfrm>
          <a:prstGeom prst="rect">
            <a:avLst/>
          </a:prstGeom>
          <a:noFill/>
          <a:ln>
            <a:noFill/>
          </a:ln>
        </p:spPr>
        <p:txBody>
          <a:bodyPr wrap="square" rtlCol="0">
            <a:spAutoFit/>
          </a:bodyPr>
          <a:lstStyle/>
          <a:p>
            <a:r>
              <a:rPr lang="en-US" dirty="0">
                <a:solidFill>
                  <a:schemeClr val="accent1"/>
                </a:solidFill>
              </a:rPr>
              <a:t>New PC</a:t>
            </a:r>
          </a:p>
        </p:txBody>
      </p:sp>
      <p:sp>
        <p:nvSpPr>
          <p:cNvPr id="129" name="TextBox 128">
            <a:extLst>
              <a:ext uri="{FF2B5EF4-FFF2-40B4-BE49-F238E27FC236}">
                <a16:creationId xmlns:a16="http://schemas.microsoft.com/office/drawing/2014/main" id="{C7C2E705-187B-40EB-9C92-A4E047C6D72F}"/>
              </a:ext>
            </a:extLst>
          </p:cNvPr>
          <p:cNvSpPr txBox="1"/>
          <p:nvPr/>
        </p:nvSpPr>
        <p:spPr>
          <a:xfrm>
            <a:off x="3583484" y="4392235"/>
            <a:ext cx="757682" cy="646331"/>
          </a:xfrm>
          <a:prstGeom prst="rect">
            <a:avLst/>
          </a:prstGeom>
          <a:noFill/>
          <a:ln>
            <a:noFill/>
          </a:ln>
        </p:spPr>
        <p:txBody>
          <a:bodyPr wrap="square" rtlCol="0">
            <a:spAutoFit/>
          </a:bodyPr>
          <a:lstStyle/>
          <a:p>
            <a:r>
              <a:rPr lang="en-US" dirty="0">
                <a:solidFill>
                  <a:schemeClr val="accent1"/>
                </a:solidFill>
              </a:rPr>
              <a:t>New Mode</a:t>
            </a:r>
          </a:p>
        </p:txBody>
      </p:sp>
      <p:sp>
        <p:nvSpPr>
          <p:cNvPr id="130" name="TextBox 129">
            <a:extLst>
              <a:ext uri="{FF2B5EF4-FFF2-40B4-BE49-F238E27FC236}">
                <a16:creationId xmlns:a16="http://schemas.microsoft.com/office/drawing/2014/main" id="{CC11DE45-8A3A-4BCA-AC2B-115700109C97}"/>
              </a:ext>
            </a:extLst>
          </p:cNvPr>
          <p:cNvSpPr txBox="1"/>
          <p:nvPr/>
        </p:nvSpPr>
        <p:spPr>
          <a:xfrm>
            <a:off x="2027071" y="4873377"/>
            <a:ext cx="780033" cy="523220"/>
          </a:xfrm>
          <a:prstGeom prst="rect">
            <a:avLst/>
          </a:prstGeom>
          <a:noFill/>
          <a:ln>
            <a:noFill/>
          </a:ln>
        </p:spPr>
        <p:txBody>
          <a:bodyPr wrap="square" rtlCol="0">
            <a:spAutoFit/>
          </a:bodyPr>
          <a:lstStyle/>
          <a:p>
            <a:r>
              <a:rPr lang="en-US" sz="1400" dirty="0">
                <a:solidFill>
                  <a:schemeClr val="accent1"/>
                </a:solidFill>
              </a:rPr>
              <a:t>Kernel</a:t>
            </a:r>
          </a:p>
        </p:txBody>
      </p:sp>
      <p:cxnSp>
        <p:nvCxnSpPr>
          <p:cNvPr id="134" name="Straight Arrow Connector 133">
            <a:extLst>
              <a:ext uri="{FF2B5EF4-FFF2-40B4-BE49-F238E27FC236}">
                <a16:creationId xmlns:a16="http://schemas.microsoft.com/office/drawing/2014/main" id="{21AC51A4-BEEC-4427-BCCB-0FA04B1211FF}"/>
              </a:ext>
            </a:extLst>
          </p:cNvPr>
          <p:cNvCxnSpPr>
            <a:cxnSpLocks/>
          </p:cNvCxnSpPr>
          <p:nvPr/>
        </p:nvCxnSpPr>
        <p:spPr>
          <a:xfrm>
            <a:off x="2586497" y="5004190"/>
            <a:ext cx="206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98E54477-463C-40D5-BC47-1CA62C15279F}"/>
              </a:ext>
            </a:extLst>
          </p:cNvPr>
          <p:cNvSpPr txBox="1"/>
          <p:nvPr/>
        </p:nvSpPr>
        <p:spPr>
          <a:xfrm>
            <a:off x="2039367" y="5257800"/>
            <a:ext cx="780033" cy="307777"/>
          </a:xfrm>
          <a:prstGeom prst="rect">
            <a:avLst/>
          </a:prstGeom>
          <a:noFill/>
          <a:ln>
            <a:noFill/>
          </a:ln>
        </p:spPr>
        <p:txBody>
          <a:bodyPr wrap="square" rtlCol="0">
            <a:spAutoFit/>
          </a:bodyPr>
          <a:lstStyle/>
          <a:p>
            <a:r>
              <a:rPr lang="en-US" sz="1400" dirty="0">
                <a:solidFill>
                  <a:schemeClr val="accent1"/>
                </a:solidFill>
              </a:rPr>
              <a:t>User</a:t>
            </a:r>
          </a:p>
        </p:txBody>
      </p:sp>
      <p:cxnSp>
        <p:nvCxnSpPr>
          <p:cNvPr id="139" name="Straight Arrow Connector 138">
            <a:extLst>
              <a:ext uri="{FF2B5EF4-FFF2-40B4-BE49-F238E27FC236}">
                <a16:creationId xmlns:a16="http://schemas.microsoft.com/office/drawing/2014/main" id="{AB631AD4-CE3F-44BD-9E30-3B64580ACB0C}"/>
              </a:ext>
            </a:extLst>
          </p:cNvPr>
          <p:cNvCxnSpPr>
            <a:cxnSpLocks/>
          </p:cNvCxnSpPr>
          <p:nvPr/>
        </p:nvCxnSpPr>
        <p:spPr>
          <a:xfrm>
            <a:off x="2514600" y="5410200"/>
            <a:ext cx="290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49DF8535-E1EB-470A-9563-E5D338AFAA3C}"/>
              </a:ext>
            </a:extLst>
          </p:cNvPr>
          <p:cNvGrpSpPr/>
          <p:nvPr/>
        </p:nvGrpSpPr>
        <p:grpSpPr>
          <a:xfrm>
            <a:off x="187639" y="4294050"/>
            <a:ext cx="1905317" cy="1225658"/>
            <a:chOff x="187639" y="4294050"/>
            <a:chExt cx="1905317" cy="1225658"/>
          </a:xfrm>
        </p:grpSpPr>
        <p:sp>
          <p:nvSpPr>
            <p:cNvPr id="117" name="Rectangle 116">
              <a:extLst>
                <a:ext uri="{FF2B5EF4-FFF2-40B4-BE49-F238E27FC236}">
                  <a16:creationId xmlns:a16="http://schemas.microsoft.com/office/drawing/2014/main" id="{D5AD29CE-D2A7-46E7-9925-6B3F279AEB8E}"/>
                </a:ext>
              </a:extLst>
            </p:cNvPr>
            <p:cNvSpPr/>
            <p:nvPr/>
          </p:nvSpPr>
          <p:spPr>
            <a:xfrm>
              <a:off x="187639" y="4596378"/>
              <a:ext cx="1859868" cy="923330"/>
            </a:xfrm>
            <a:prstGeom prst="rect">
              <a:avLst/>
            </a:prstGeom>
            <a:ln>
              <a:solidFill>
                <a:srgbClr val="FF0000"/>
              </a:solidFill>
            </a:ln>
          </p:spPr>
          <p:txBody>
            <a:bodyPr wrap="none">
              <a:spAutoFit/>
            </a:bodyPr>
            <a:lstStyle/>
            <a:p>
              <a:pPr marL="342900" indent="-342900">
                <a:buAutoNum type="alphaLcPeriod"/>
              </a:pPr>
              <a:r>
                <a:rPr lang="en-US" dirty="0">
                  <a:solidFill>
                    <a:srgbClr val="FF0000"/>
                  </a:solidFill>
                </a:rPr>
                <a:t>jump/branch?</a:t>
              </a:r>
            </a:p>
            <a:p>
              <a:pPr marL="342900" indent="-342900">
                <a:buAutoNum type="alphaLcPeriod"/>
              </a:pPr>
              <a:r>
                <a:rPr lang="en-US" dirty="0">
                  <a:solidFill>
                    <a:srgbClr val="FF0000"/>
                  </a:solidFill>
                </a:rPr>
                <a:t>Exception?</a:t>
              </a:r>
            </a:p>
            <a:p>
              <a:pPr marL="342900" indent="-342900">
                <a:buAutoNum type="alphaLcPeriod"/>
              </a:pPr>
              <a:r>
                <a:rPr lang="en-US" dirty="0">
                  <a:solidFill>
                    <a:srgbClr val="FF0000"/>
                  </a:solidFill>
                </a:rPr>
                <a:t>None?</a:t>
              </a:r>
            </a:p>
          </p:txBody>
        </p:sp>
        <p:cxnSp>
          <p:nvCxnSpPr>
            <p:cNvPr id="142" name="Straight Arrow Connector 141">
              <a:extLst>
                <a:ext uri="{FF2B5EF4-FFF2-40B4-BE49-F238E27FC236}">
                  <a16:creationId xmlns:a16="http://schemas.microsoft.com/office/drawing/2014/main" id="{9DA5E72A-00D8-4771-AD73-DCCD28E328E1}"/>
                </a:ext>
              </a:extLst>
            </p:cNvPr>
            <p:cNvCxnSpPr>
              <a:stCxn id="117" idx="0"/>
            </p:cNvCxnSpPr>
            <p:nvPr/>
          </p:nvCxnSpPr>
          <p:spPr>
            <a:xfrm flipV="1">
              <a:off x="1117573" y="4294050"/>
              <a:ext cx="975383" cy="302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43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2648" y="228600"/>
            <a:ext cx="8455152" cy="990600"/>
          </a:xfrm>
        </p:spPr>
        <p:txBody>
          <a:bodyPr>
            <a:noAutofit/>
          </a:bodyPr>
          <a:lstStyle/>
          <a:p>
            <a:r>
              <a:rPr lang="en-US" sz="3600" dirty="0"/>
              <a:t>Dual-Mode Operation: Minimal Hardware Requirement</a:t>
            </a:r>
          </a:p>
        </p:txBody>
      </p:sp>
      <p:sp>
        <p:nvSpPr>
          <p:cNvPr id="3" name="Content Placeholder 2"/>
          <p:cNvSpPr>
            <a:spLocks noGrp="1"/>
          </p:cNvSpPr>
          <p:nvPr>
            <p:ph idx="1"/>
          </p:nvPr>
        </p:nvSpPr>
        <p:spPr/>
        <p:txBody>
          <a:bodyPr>
            <a:normAutofit/>
          </a:bodyPr>
          <a:lstStyle/>
          <a:p>
            <a:r>
              <a:rPr lang="en-US" dirty="0"/>
              <a:t>Privileged instructions</a:t>
            </a:r>
          </a:p>
          <a:p>
            <a:pPr lvl="1"/>
            <a:r>
              <a:rPr lang="en-US" dirty="0"/>
              <a:t>Subsect of instructions available only to the kernel</a:t>
            </a:r>
          </a:p>
          <a:p>
            <a:r>
              <a:rPr lang="en-US" dirty="0"/>
              <a:t>Limits on memory accesses</a:t>
            </a:r>
          </a:p>
          <a:p>
            <a:pPr lvl="1"/>
            <a:r>
              <a:rPr lang="en-US" dirty="0"/>
              <a:t>To prevent user code from overwriting the kernel or each other</a:t>
            </a:r>
          </a:p>
          <a:p>
            <a:r>
              <a:rPr lang="en-US" dirty="0"/>
              <a:t>Timer</a:t>
            </a:r>
          </a:p>
          <a:p>
            <a:pPr lvl="1"/>
            <a:r>
              <a:rPr lang="en-US" dirty="0"/>
              <a:t>To regain control from a user program periodically</a:t>
            </a:r>
          </a:p>
        </p:txBody>
      </p:sp>
      <p:sp>
        <p:nvSpPr>
          <p:cNvPr id="4" name="Date Placeholder 3"/>
          <p:cNvSpPr>
            <a:spLocks noGrp="1"/>
          </p:cNvSpPr>
          <p:nvPr>
            <p:ph type="dt" sz="half" idx="10"/>
          </p:nvPr>
        </p:nvSpPr>
        <p:spPr/>
        <p:txBody>
          <a:bodyPr/>
          <a:lstStyle/>
          <a:p>
            <a:fld id="{00C7FE17-F7D3-43CA-B3C2-7A3981A3DCFF}" type="datetime1">
              <a:rPr lang="en-US" smtClean="0"/>
              <a:t>2/6/2018</a:t>
            </a:fld>
            <a:endParaRPr lang="en-US" dirty="0"/>
          </a:p>
        </p:txBody>
      </p:sp>
    </p:spTree>
    <p:extLst>
      <p:ext uri="{BB962C8B-B14F-4D97-AF65-F5344CB8AC3E}">
        <p14:creationId xmlns:p14="http://schemas.microsoft.com/office/powerpoint/2010/main" val="315230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Privileged Instructions - Examples</a:t>
            </a:r>
          </a:p>
        </p:txBody>
      </p:sp>
      <p:sp>
        <p:nvSpPr>
          <p:cNvPr id="6" name="Content Placeholder 5"/>
          <p:cNvSpPr>
            <a:spLocks noGrp="1"/>
          </p:cNvSpPr>
          <p:nvPr>
            <p:ph idx="1"/>
          </p:nvPr>
        </p:nvSpPr>
        <p:spPr>
          <a:xfrm>
            <a:off x="612648" y="1828800"/>
            <a:ext cx="8455152" cy="4267200"/>
          </a:xfrm>
        </p:spPr>
        <p:txBody>
          <a:bodyPr>
            <a:noAutofit/>
          </a:bodyPr>
          <a:lstStyle/>
          <a:p>
            <a:r>
              <a:rPr lang="en-US" sz="2800" dirty="0"/>
              <a:t>Only the OS should be able to </a:t>
            </a:r>
          </a:p>
          <a:p>
            <a:pPr lvl="1"/>
            <a:r>
              <a:rPr lang="en-US" sz="2400" dirty="0"/>
              <a:t>Directly access I/O devices (disks, printers..)</a:t>
            </a:r>
          </a:p>
          <a:p>
            <a:pPr lvl="2"/>
            <a:r>
              <a:rPr lang="en-US" sz="2000" dirty="0"/>
              <a:t>Allows OS to enforce security and fairness </a:t>
            </a:r>
          </a:p>
          <a:p>
            <a:pPr lvl="2"/>
            <a:r>
              <a:rPr lang="en-US" sz="2000" dirty="0"/>
              <a:t>User programs cannot possibly be fair to each other</a:t>
            </a:r>
          </a:p>
          <a:p>
            <a:pPr lvl="1"/>
            <a:r>
              <a:rPr lang="en-US" sz="2400" dirty="0"/>
              <a:t>Manipulate memory management state</a:t>
            </a:r>
          </a:p>
          <a:p>
            <a:pPr lvl="2"/>
            <a:r>
              <a:rPr lang="en-US" sz="2000" dirty="0"/>
              <a:t>E.g., page tables (Virtual-&gt; Physical), protection bits, TLB entries, etc.</a:t>
            </a:r>
          </a:p>
          <a:p>
            <a:pPr lvl="2"/>
            <a:r>
              <a:rPr lang="en-US" sz="2000" dirty="0"/>
              <a:t>Although the processes use them all the time, processes should not be allowed to manipulate them – it would defeat the protection given by Virtual Memory</a:t>
            </a:r>
          </a:p>
          <a:p>
            <a:pPr lvl="1"/>
            <a:r>
              <a:rPr lang="en-US" sz="2400" dirty="0"/>
              <a:t>Adjust protected control registers </a:t>
            </a:r>
          </a:p>
          <a:p>
            <a:pPr lvl="2"/>
            <a:r>
              <a:rPr lang="en-US" sz="2000" dirty="0"/>
              <a:t>User </a:t>
            </a:r>
            <a:r>
              <a:rPr lang="en-US" sz="2000" dirty="0">
                <a:sym typeface="Wingdings" panose="05000000000000000000" pitchFamily="2" charset="2"/>
              </a:rPr>
              <a:t>  K</a:t>
            </a:r>
            <a:r>
              <a:rPr lang="en-US" sz="2000" dirty="0"/>
              <a:t>ernel modes or Raise/Lower interrupt level </a:t>
            </a:r>
          </a:p>
          <a:p>
            <a:pPr lvl="1"/>
            <a:r>
              <a:rPr lang="en-US" sz="2400" dirty="0"/>
              <a:t>Execute the </a:t>
            </a:r>
            <a:r>
              <a:rPr lang="en-US" sz="2400" b="1" dirty="0"/>
              <a:t>halt</a:t>
            </a:r>
            <a:r>
              <a:rPr lang="en-US" sz="2400" dirty="0"/>
              <a:t> instruction (that shuts down the system)</a:t>
            </a:r>
          </a:p>
          <a:p>
            <a:endParaRPr lang="en-US" sz="2800" dirty="0"/>
          </a:p>
        </p:txBody>
      </p:sp>
      <p:sp>
        <p:nvSpPr>
          <p:cNvPr id="3" name="Date Placeholder 2"/>
          <p:cNvSpPr>
            <a:spLocks noGrp="1"/>
          </p:cNvSpPr>
          <p:nvPr>
            <p:ph type="dt" sz="half" idx="10"/>
          </p:nvPr>
        </p:nvSpPr>
        <p:spPr/>
        <p:txBody>
          <a:bodyPr/>
          <a:lstStyle/>
          <a:p>
            <a:fld id="{F0717310-2E9F-4F93-A36E-322DFD880BDB}" type="datetime1">
              <a:rPr lang="en-US" smtClean="0"/>
              <a:t>2/6/2018</a:t>
            </a:fld>
            <a:endParaRPr lang="en-US" dirty="0"/>
          </a:p>
        </p:txBody>
      </p:sp>
      <p:grpSp>
        <p:nvGrpSpPr>
          <p:cNvPr id="9" name="Group 8">
            <a:extLst>
              <a:ext uri="{FF2B5EF4-FFF2-40B4-BE49-F238E27FC236}">
                <a16:creationId xmlns:a16="http://schemas.microsoft.com/office/drawing/2014/main" id="{D6A503E2-5F53-4184-9AB8-988D3E6FFF61}"/>
              </a:ext>
            </a:extLst>
          </p:cNvPr>
          <p:cNvGrpSpPr/>
          <p:nvPr/>
        </p:nvGrpSpPr>
        <p:grpSpPr>
          <a:xfrm>
            <a:off x="6477000" y="2514600"/>
            <a:ext cx="2514600" cy="1676400"/>
            <a:chOff x="6477000" y="2514600"/>
            <a:chExt cx="2514600" cy="1676400"/>
          </a:xfrm>
        </p:grpSpPr>
        <p:sp>
          <p:nvSpPr>
            <p:cNvPr id="4" name="Oval 3">
              <a:extLst>
                <a:ext uri="{FF2B5EF4-FFF2-40B4-BE49-F238E27FC236}">
                  <a16:creationId xmlns:a16="http://schemas.microsoft.com/office/drawing/2014/main" id="{A2C7D253-F353-414F-A0F1-D253B043F0A2}"/>
                </a:ext>
              </a:extLst>
            </p:cNvPr>
            <p:cNvSpPr/>
            <p:nvPr/>
          </p:nvSpPr>
          <p:spPr>
            <a:xfrm>
              <a:off x="6477000" y="3657600"/>
              <a:ext cx="609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8E01D9A7-1A32-4901-8BA9-9F5F4F165FFB}"/>
                </a:ext>
              </a:extLst>
            </p:cNvPr>
            <p:cNvCxnSpPr>
              <a:stCxn id="4" idx="0"/>
            </p:cNvCxnSpPr>
            <p:nvPr/>
          </p:nvCxnSpPr>
          <p:spPr>
            <a:xfrm rot="5400000" flipH="1" flipV="1">
              <a:off x="6896100" y="2857500"/>
              <a:ext cx="685800" cy="91440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C3F269-F9D1-48BE-8711-AA63A7C6F199}"/>
                </a:ext>
              </a:extLst>
            </p:cNvPr>
            <p:cNvSpPr txBox="1"/>
            <p:nvPr/>
          </p:nvSpPr>
          <p:spPr>
            <a:xfrm>
              <a:off x="7696200" y="2514600"/>
              <a:ext cx="1295400" cy="923330"/>
            </a:xfrm>
            <a:prstGeom prst="rect">
              <a:avLst/>
            </a:prstGeom>
            <a:noFill/>
          </p:spPr>
          <p:txBody>
            <a:bodyPr wrap="square" rtlCol="0">
              <a:spAutoFit/>
            </a:bodyPr>
            <a:lstStyle/>
            <a:p>
              <a:r>
                <a:rPr lang="en-US" dirty="0">
                  <a:solidFill>
                    <a:srgbClr val="FF0000"/>
                  </a:solidFill>
                </a:rPr>
                <a:t>A small cache for page tables</a:t>
              </a:r>
            </a:p>
          </p:txBody>
        </p:sp>
      </p:grpSp>
    </p:spTree>
    <p:extLst>
      <p:ext uri="{BB962C8B-B14F-4D97-AF65-F5344CB8AC3E}">
        <p14:creationId xmlns:p14="http://schemas.microsoft.com/office/powerpoint/2010/main" val="5310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6" name="Content Placeholder 5"/>
          <p:cNvSpPr>
            <a:spLocks noGrp="1"/>
          </p:cNvSpPr>
          <p:nvPr>
            <p:ph idx="1"/>
          </p:nvPr>
        </p:nvSpPr>
        <p:spPr>
          <a:xfrm>
            <a:off x="822959" y="1828800"/>
            <a:ext cx="7543801" cy="4572000"/>
          </a:xfrm>
        </p:spPr>
        <p:txBody>
          <a:bodyPr>
            <a:normAutofit/>
          </a:bodyPr>
          <a:lstStyle/>
          <a:p>
            <a:r>
              <a:rPr lang="en-US" dirty="0"/>
              <a:t>What should happen if a user program attempts to execute a privileged instruction?</a:t>
            </a:r>
          </a:p>
          <a:p>
            <a:endParaRPr lang="en-US" dirty="0"/>
          </a:p>
        </p:txBody>
      </p:sp>
      <p:sp>
        <p:nvSpPr>
          <p:cNvPr id="3" name="Date Placeholder 2"/>
          <p:cNvSpPr>
            <a:spLocks noGrp="1"/>
          </p:cNvSpPr>
          <p:nvPr>
            <p:ph type="dt" sz="half" idx="10"/>
          </p:nvPr>
        </p:nvSpPr>
        <p:spPr/>
        <p:txBody>
          <a:bodyPr/>
          <a:lstStyle/>
          <a:p>
            <a:fld id="{D82F18C9-22CC-4975-8CD5-59CEABEC2C8D}" type="datetime1">
              <a:rPr lang="en-US" smtClean="0"/>
              <a:t>2/6/2018</a:t>
            </a:fld>
            <a:endParaRPr lang="en-US" dirty="0"/>
          </a:p>
        </p:txBody>
      </p:sp>
    </p:spTree>
    <p:extLst>
      <p:ext uri="{BB962C8B-B14F-4D97-AF65-F5344CB8AC3E}">
        <p14:creationId xmlns:p14="http://schemas.microsoft.com/office/powerpoint/2010/main" val="120996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Protection</a:t>
            </a:r>
          </a:p>
        </p:txBody>
      </p:sp>
      <p:sp>
        <p:nvSpPr>
          <p:cNvPr id="6" name="Content Placeholder 5"/>
          <p:cNvSpPr>
            <a:spLocks noGrp="1"/>
          </p:cNvSpPr>
          <p:nvPr>
            <p:ph idx="1"/>
          </p:nvPr>
        </p:nvSpPr>
        <p:spPr/>
        <p:txBody>
          <a:bodyPr>
            <a:normAutofit/>
          </a:bodyPr>
          <a:lstStyle/>
          <a:p>
            <a:r>
              <a:rPr lang="en-US" dirty="0"/>
              <a:t>Memory management hardware provides protection. Examples:</a:t>
            </a:r>
          </a:p>
          <a:p>
            <a:pPr lvl="1"/>
            <a:r>
              <a:rPr lang="en-US" dirty="0"/>
              <a:t>Base and limit registers</a:t>
            </a:r>
          </a:p>
          <a:p>
            <a:pPr lvl="1"/>
            <a:r>
              <a:rPr lang="en-US" dirty="0"/>
              <a:t>Page table pointers, Page Protection, Translation Lookaside Buffer (TLB)</a:t>
            </a:r>
          </a:p>
          <a:p>
            <a:r>
              <a:rPr lang="en-US" dirty="0"/>
              <a:t>Manipulating memory management hardware uses protected (privileged) instructions</a:t>
            </a:r>
          </a:p>
        </p:txBody>
      </p:sp>
      <p:sp>
        <p:nvSpPr>
          <p:cNvPr id="3" name="Date Placeholder 2"/>
          <p:cNvSpPr>
            <a:spLocks noGrp="1"/>
          </p:cNvSpPr>
          <p:nvPr>
            <p:ph type="dt" sz="half" idx="10"/>
          </p:nvPr>
        </p:nvSpPr>
        <p:spPr/>
        <p:txBody>
          <a:bodyPr/>
          <a:lstStyle/>
          <a:p>
            <a:fld id="{09DF4E42-A894-4C9A-BC29-9A7EFACF10AF}" type="datetime1">
              <a:rPr lang="en-US" smtClean="0"/>
              <a:t>2/6/2018</a:t>
            </a:fld>
            <a:endParaRPr lang="en-US" dirty="0"/>
          </a:p>
        </p:txBody>
      </p:sp>
      <p:grpSp>
        <p:nvGrpSpPr>
          <p:cNvPr id="5" name="Group 4">
            <a:extLst>
              <a:ext uri="{FF2B5EF4-FFF2-40B4-BE49-F238E27FC236}">
                <a16:creationId xmlns:a16="http://schemas.microsoft.com/office/drawing/2014/main" id="{3AC15C2D-D6B6-45E2-A967-4A3A632438F4}"/>
              </a:ext>
            </a:extLst>
          </p:cNvPr>
          <p:cNvGrpSpPr/>
          <p:nvPr/>
        </p:nvGrpSpPr>
        <p:grpSpPr>
          <a:xfrm>
            <a:off x="5029200" y="1743670"/>
            <a:ext cx="3810000" cy="1532930"/>
            <a:chOff x="6477000" y="2658070"/>
            <a:chExt cx="3810000" cy="1532930"/>
          </a:xfrm>
        </p:grpSpPr>
        <p:sp>
          <p:nvSpPr>
            <p:cNvPr id="7" name="Oval 6">
              <a:extLst>
                <a:ext uri="{FF2B5EF4-FFF2-40B4-BE49-F238E27FC236}">
                  <a16:creationId xmlns:a16="http://schemas.microsoft.com/office/drawing/2014/main" id="{0D0B417D-2CD6-45A0-B263-FED07EC53B86}"/>
                </a:ext>
              </a:extLst>
            </p:cNvPr>
            <p:cNvSpPr/>
            <p:nvPr/>
          </p:nvSpPr>
          <p:spPr>
            <a:xfrm>
              <a:off x="6477000" y="3657600"/>
              <a:ext cx="3048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86ABDF9A-65D2-402E-B4F6-D59AE08EEB76}"/>
                </a:ext>
              </a:extLst>
            </p:cNvPr>
            <p:cNvCxnSpPr>
              <a:cxnSpLocks/>
              <a:stCxn id="7" idx="0"/>
              <a:endCxn id="9" idx="1"/>
            </p:cNvCxnSpPr>
            <p:nvPr/>
          </p:nvCxnSpPr>
          <p:spPr>
            <a:xfrm rot="5400000" flipH="1" flipV="1">
              <a:off x="8227368" y="2893368"/>
              <a:ext cx="537865" cy="99060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2C0BB86-9765-41F1-BAE6-D7FB84206D4F}"/>
                </a:ext>
              </a:extLst>
            </p:cNvPr>
            <p:cNvSpPr txBox="1"/>
            <p:nvPr/>
          </p:nvSpPr>
          <p:spPr>
            <a:xfrm>
              <a:off x="8991600" y="2658070"/>
              <a:ext cx="1295400" cy="923330"/>
            </a:xfrm>
            <a:prstGeom prst="rect">
              <a:avLst/>
            </a:prstGeom>
            <a:noFill/>
          </p:spPr>
          <p:txBody>
            <a:bodyPr wrap="square" rtlCol="0">
              <a:spAutoFit/>
            </a:bodyPr>
            <a:lstStyle/>
            <a:p>
              <a:r>
                <a:rPr lang="en-US" dirty="0">
                  <a:solidFill>
                    <a:srgbClr val="FF0000"/>
                  </a:solidFill>
                </a:rPr>
                <a:t>A small cache for page tables</a:t>
              </a:r>
            </a:p>
          </p:txBody>
        </p:sp>
      </p:grpSp>
    </p:spTree>
    <p:extLst>
      <p:ext uri="{BB962C8B-B14F-4D97-AF65-F5344CB8AC3E}">
        <p14:creationId xmlns:p14="http://schemas.microsoft.com/office/powerpoint/2010/main" val="42439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Protection - Example</a:t>
            </a:r>
          </a:p>
        </p:txBody>
      </p:sp>
      <p:pic>
        <p:nvPicPr>
          <p:cNvPr id="4" name="Content Placeholder 3" descr="PhysicalMemory.pdf"/>
          <p:cNvPicPr>
            <a:picLocks noGrp="1" noChangeAspect="1"/>
          </p:cNvPicPr>
          <p:nvPr>
            <p:ph idx="1"/>
          </p:nvPr>
        </p:nvPicPr>
        <p:blipFill>
          <a:blip r:embed="rId2" cstate="print"/>
          <a:stretch>
            <a:fillRect/>
          </a:stretch>
        </p:blipFill>
        <p:spPr>
          <a:xfrm>
            <a:off x="2594225" y="2143340"/>
            <a:ext cx="4000000" cy="3428571"/>
          </a:xfrm>
        </p:spPr>
      </p:pic>
      <p:sp>
        <p:nvSpPr>
          <p:cNvPr id="3" name="Date Placeholder 2"/>
          <p:cNvSpPr>
            <a:spLocks noGrp="1"/>
          </p:cNvSpPr>
          <p:nvPr>
            <p:ph type="dt" sz="half" idx="10"/>
          </p:nvPr>
        </p:nvSpPr>
        <p:spPr/>
        <p:txBody>
          <a:bodyPr/>
          <a:lstStyle/>
          <a:p>
            <a:fld id="{6AFAF22F-FB5C-4DE0-9414-C9818B26CE0F}" type="datetime1">
              <a:rPr lang="en-US" smtClean="0"/>
              <a:t>2/6/2018</a:t>
            </a:fld>
            <a:endParaRPr lang="en-US" dirty="0"/>
          </a:p>
        </p:txBody>
      </p:sp>
    </p:spTree>
    <p:extLst>
      <p:ext uri="{BB962C8B-B14F-4D97-AF65-F5344CB8AC3E}">
        <p14:creationId xmlns:p14="http://schemas.microsoft.com/office/powerpoint/2010/main" val="86347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Protection - Conclusion</a:t>
            </a:r>
          </a:p>
        </p:txBody>
      </p:sp>
      <p:sp>
        <p:nvSpPr>
          <p:cNvPr id="6" name="Content Placeholder 5"/>
          <p:cNvSpPr>
            <a:spLocks noGrp="1"/>
          </p:cNvSpPr>
          <p:nvPr>
            <p:ph idx="1"/>
          </p:nvPr>
        </p:nvSpPr>
        <p:spPr/>
        <p:txBody>
          <a:bodyPr>
            <a:normAutofit/>
          </a:bodyPr>
          <a:lstStyle/>
          <a:p>
            <a:r>
              <a:rPr lang="en-US" sz="3200" dirty="0"/>
              <a:t>Note that only base-bound checks are done only in the User mode, not in the Kernel model</a:t>
            </a:r>
          </a:p>
          <a:p>
            <a:pPr lvl="1"/>
            <a:r>
              <a:rPr lang="en-US" sz="2900" dirty="0"/>
              <a:t>Why?? </a:t>
            </a:r>
          </a:p>
          <a:p>
            <a:r>
              <a:rPr lang="en-US" sz="3200" dirty="0"/>
              <a:t>Alternative thought: How about memory protection in software (i.e., in Kernel), not in h/w??</a:t>
            </a:r>
          </a:p>
          <a:p>
            <a:pPr lvl="1"/>
            <a:endParaRPr lang="en-US" sz="2900" dirty="0"/>
          </a:p>
          <a:p>
            <a:endParaRPr lang="en-US" sz="3200" dirty="0"/>
          </a:p>
        </p:txBody>
      </p:sp>
      <p:sp>
        <p:nvSpPr>
          <p:cNvPr id="3" name="Date Placeholder 2"/>
          <p:cNvSpPr>
            <a:spLocks noGrp="1"/>
          </p:cNvSpPr>
          <p:nvPr>
            <p:ph type="dt" sz="half" idx="10"/>
          </p:nvPr>
        </p:nvSpPr>
        <p:spPr/>
        <p:txBody>
          <a:bodyPr/>
          <a:lstStyle/>
          <a:p>
            <a:fld id="{97096F4D-C4FE-44CD-9A10-20414CF29983}" type="datetime1">
              <a:rPr lang="en-US" smtClean="0"/>
              <a:t>2/6/2018</a:t>
            </a:fld>
            <a:endParaRPr lang="en-US" dirty="0"/>
          </a:p>
        </p:txBody>
      </p:sp>
    </p:spTree>
    <p:extLst>
      <p:ext uri="{BB962C8B-B14F-4D97-AF65-F5344CB8AC3E}">
        <p14:creationId xmlns:p14="http://schemas.microsoft.com/office/powerpoint/2010/main" val="402628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Timer</a:t>
            </a:r>
          </a:p>
        </p:txBody>
      </p:sp>
      <p:sp>
        <p:nvSpPr>
          <p:cNvPr id="3" name="Content Placeholder 2"/>
          <p:cNvSpPr>
            <a:spLocks noGrp="1"/>
          </p:cNvSpPr>
          <p:nvPr>
            <p:ph idx="1"/>
          </p:nvPr>
        </p:nvSpPr>
        <p:spPr>
          <a:xfrm>
            <a:off x="612648" y="1905000"/>
            <a:ext cx="8531352" cy="4419600"/>
          </a:xfrm>
        </p:spPr>
        <p:txBody>
          <a:bodyPr>
            <a:noAutofit/>
          </a:bodyPr>
          <a:lstStyle/>
          <a:p>
            <a:r>
              <a:rPr lang="en-US" sz="2800" dirty="0"/>
              <a:t>Operating system timer is a critical building block</a:t>
            </a:r>
          </a:p>
          <a:p>
            <a:pPr lvl="1"/>
            <a:r>
              <a:rPr lang="en-US" sz="2400" dirty="0"/>
              <a:t>Many resources are time-shared; e.g., CPU</a:t>
            </a:r>
          </a:p>
          <a:p>
            <a:pPr lvl="1"/>
            <a:r>
              <a:rPr lang="en-US" sz="2400" dirty="0"/>
              <a:t>Allows OS to prevent infinite loops</a:t>
            </a:r>
          </a:p>
          <a:p>
            <a:r>
              <a:rPr lang="en-US" sz="2800" dirty="0"/>
              <a:t>Fallback mechanism by which OS regains control</a:t>
            </a:r>
          </a:p>
          <a:p>
            <a:pPr lvl="1"/>
            <a:r>
              <a:rPr lang="en-US" sz="2400" dirty="0"/>
              <a:t>When timer expires, generates an interrupt</a:t>
            </a:r>
          </a:p>
          <a:p>
            <a:pPr lvl="1"/>
            <a:r>
              <a:rPr lang="en-US" sz="2400" dirty="0"/>
              <a:t>Handled by kernel, which controls resumption context</a:t>
            </a:r>
          </a:p>
          <a:p>
            <a:pPr lvl="2"/>
            <a:r>
              <a:rPr lang="en-US" sz="2000" dirty="0"/>
              <a:t>Basis for </a:t>
            </a:r>
            <a:r>
              <a:rPr lang="en-US" sz="2000" b="1" dirty="0"/>
              <a:t>OS scheduler</a:t>
            </a:r>
            <a:r>
              <a:rPr lang="en-US" sz="2000" dirty="0"/>
              <a:t>; more later…</a:t>
            </a:r>
          </a:p>
          <a:p>
            <a:pPr lvl="1"/>
            <a:r>
              <a:rPr lang="en-US" sz="2400" dirty="0"/>
              <a:t>Setting (and clearing) a timer is a privileged instruction</a:t>
            </a:r>
          </a:p>
        </p:txBody>
      </p:sp>
      <p:sp>
        <p:nvSpPr>
          <p:cNvPr id="4" name="Date Placeholder 3"/>
          <p:cNvSpPr>
            <a:spLocks noGrp="1"/>
          </p:cNvSpPr>
          <p:nvPr>
            <p:ph type="dt" sz="half" idx="10"/>
          </p:nvPr>
        </p:nvSpPr>
        <p:spPr/>
        <p:txBody>
          <a:bodyPr/>
          <a:lstStyle/>
          <a:p>
            <a:fld id="{116C2BC8-5055-4CE4-BA7A-90A24F8C2863}" type="datetime1">
              <a:rPr lang="en-US" smtClean="0"/>
              <a:t>2/6/2018</a:t>
            </a:fld>
            <a:endParaRPr lang="en-US" dirty="0"/>
          </a:p>
        </p:txBody>
      </p:sp>
    </p:spTree>
    <p:extLst>
      <p:ext uri="{BB962C8B-B14F-4D97-AF65-F5344CB8AC3E}">
        <p14:creationId xmlns:p14="http://schemas.microsoft.com/office/powerpoint/2010/main" val="13375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Theme of Today’s Discussion</a:t>
            </a:r>
          </a:p>
        </p:txBody>
      </p:sp>
      <p:sp>
        <p:nvSpPr>
          <p:cNvPr id="5" name="Content Placeholder 4"/>
          <p:cNvSpPr>
            <a:spLocks noGrp="1"/>
          </p:cNvSpPr>
          <p:nvPr>
            <p:ph idx="1"/>
          </p:nvPr>
        </p:nvSpPr>
        <p:spPr/>
        <p:txBody>
          <a:bodyPr>
            <a:normAutofit/>
          </a:bodyPr>
          <a:lstStyle/>
          <a:p>
            <a:r>
              <a:rPr lang="en-US" sz="2400" dirty="0"/>
              <a:t>Understand </a:t>
            </a:r>
            <a:r>
              <a:rPr lang="en-US" sz="2400" b="1" dirty="0"/>
              <a:t>Dual-Mode Operation </a:t>
            </a:r>
            <a:r>
              <a:rPr lang="en-US" sz="2400" dirty="0"/>
              <a:t>(User Mode versus Kernel Mode)</a:t>
            </a:r>
          </a:p>
          <a:p>
            <a:r>
              <a:rPr lang="en-US" sz="2400" dirty="0"/>
              <a:t>Cement our understanding of </a:t>
            </a:r>
            <a:r>
              <a:rPr lang="en-US" sz="2400" b="1" dirty="0"/>
              <a:t>Architectural Support </a:t>
            </a:r>
            <a:r>
              <a:rPr lang="en-US" sz="2400" dirty="0"/>
              <a:t>for dual mode operation and exception control flow</a:t>
            </a:r>
          </a:p>
        </p:txBody>
      </p:sp>
      <p:sp>
        <p:nvSpPr>
          <p:cNvPr id="3" name="Date Placeholder 2"/>
          <p:cNvSpPr>
            <a:spLocks noGrp="1"/>
          </p:cNvSpPr>
          <p:nvPr>
            <p:ph type="dt" sz="half" idx="10"/>
          </p:nvPr>
        </p:nvSpPr>
        <p:spPr/>
        <p:txBody>
          <a:bodyPr/>
          <a:lstStyle/>
          <a:p>
            <a:fld id="{B50D50D5-DF1E-4F47-8A73-E539C85BAD5F}" type="datetime1">
              <a:rPr lang="en-US" smtClean="0"/>
              <a:t>2/6/2018</a:t>
            </a:fld>
            <a:endParaRPr lang="en-US" dirty="0"/>
          </a:p>
        </p:txBody>
      </p:sp>
    </p:spTree>
    <p:extLst>
      <p:ext uri="{BB962C8B-B14F-4D97-AF65-F5344CB8AC3E}">
        <p14:creationId xmlns:p14="http://schemas.microsoft.com/office/powerpoint/2010/main" val="87354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a:sym typeface="Wingdings" panose="05000000000000000000" pitchFamily="2" charset="2"/>
              </a:rPr>
              <a:t> Kernel Mode Switch</a:t>
            </a:r>
            <a:endParaRPr lang="en-US" dirty="0"/>
          </a:p>
        </p:txBody>
      </p:sp>
      <p:sp>
        <p:nvSpPr>
          <p:cNvPr id="3" name="Content Placeholder 2"/>
          <p:cNvSpPr>
            <a:spLocks noGrp="1"/>
          </p:cNvSpPr>
          <p:nvPr>
            <p:ph idx="1"/>
          </p:nvPr>
        </p:nvSpPr>
        <p:spPr/>
        <p:txBody>
          <a:bodyPr>
            <a:normAutofit/>
          </a:bodyPr>
          <a:lstStyle/>
          <a:p>
            <a:r>
              <a:rPr lang="en-US" b="1" dirty="0"/>
              <a:t>From user-mode to kernel-mode</a:t>
            </a:r>
          </a:p>
          <a:p>
            <a:pPr lvl="1"/>
            <a:r>
              <a:rPr lang="en-US" dirty="0"/>
              <a:t>Interrupts</a:t>
            </a:r>
          </a:p>
          <a:p>
            <a:pPr lvl="2"/>
            <a:r>
              <a:rPr lang="en-US" dirty="0"/>
              <a:t>Triggered by timer and I/O devices</a:t>
            </a:r>
          </a:p>
          <a:p>
            <a:pPr lvl="2"/>
            <a:r>
              <a:rPr lang="en-US" dirty="0"/>
              <a:t>Checked by the CPU after every instruction </a:t>
            </a:r>
          </a:p>
          <a:p>
            <a:pPr lvl="1"/>
            <a:r>
              <a:rPr lang="en-US" dirty="0"/>
              <a:t>(Synchronous) Exceptions</a:t>
            </a:r>
          </a:p>
          <a:p>
            <a:pPr lvl="2"/>
            <a:r>
              <a:rPr lang="en-US" dirty="0"/>
              <a:t>Triggered by unexpected program behavior</a:t>
            </a:r>
          </a:p>
          <a:p>
            <a:pPr lvl="2"/>
            <a:r>
              <a:rPr lang="en-US" dirty="0"/>
              <a:t>Or malicious behavior!</a:t>
            </a:r>
          </a:p>
          <a:p>
            <a:pPr lvl="1"/>
            <a:r>
              <a:rPr lang="en-US" dirty="0"/>
              <a:t>System calls (traps) (aka protected procedure call)</a:t>
            </a:r>
          </a:p>
          <a:p>
            <a:pPr lvl="2"/>
            <a:r>
              <a:rPr lang="en-US" dirty="0"/>
              <a:t>Request by program for kernel to do some operation on its behalf</a:t>
            </a:r>
          </a:p>
          <a:p>
            <a:pPr lvl="2"/>
            <a:r>
              <a:rPr lang="en-US" dirty="0"/>
              <a:t>Only limited # of very carefully coded entry points</a:t>
            </a:r>
          </a:p>
        </p:txBody>
      </p:sp>
      <p:sp>
        <p:nvSpPr>
          <p:cNvPr id="4" name="Date Placeholder 3"/>
          <p:cNvSpPr>
            <a:spLocks noGrp="1"/>
          </p:cNvSpPr>
          <p:nvPr>
            <p:ph type="dt" sz="half" idx="10"/>
          </p:nvPr>
        </p:nvSpPr>
        <p:spPr/>
        <p:txBody>
          <a:bodyPr/>
          <a:lstStyle/>
          <a:p>
            <a:fld id="{8218D49D-7E60-4D8D-AA5F-18BE2FC410CF}" type="datetime1">
              <a:rPr lang="en-US" smtClean="0"/>
              <a:t>2/6/2018</a:t>
            </a:fld>
            <a:endParaRPr lang="en-US" dirty="0"/>
          </a:p>
        </p:txBody>
      </p:sp>
      <p:pic>
        <p:nvPicPr>
          <p:cNvPr id="3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834" y="1617689"/>
            <a:ext cx="2631658" cy="115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urved Right Arrow 34"/>
          <p:cNvSpPr/>
          <p:nvPr/>
        </p:nvSpPr>
        <p:spPr>
          <a:xfrm>
            <a:off x="6437342" y="1809076"/>
            <a:ext cx="174984" cy="3837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07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User-&gt; Kernel Switch – Thoughts</a:t>
            </a:r>
          </a:p>
        </p:txBody>
      </p:sp>
      <p:sp>
        <p:nvSpPr>
          <p:cNvPr id="6" name="Content Placeholder 5"/>
          <p:cNvSpPr>
            <a:spLocks noGrp="1"/>
          </p:cNvSpPr>
          <p:nvPr>
            <p:ph idx="1"/>
          </p:nvPr>
        </p:nvSpPr>
        <p:spPr/>
        <p:txBody>
          <a:bodyPr>
            <a:normAutofit/>
          </a:bodyPr>
          <a:lstStyle/>
          <a:p>
            <a:r>
              <a:rPr lang="en-US" dirty="0"/>
              <a:t>Instead of </a:t>
            </a:r>
            <a:r>
              <a:rPr lang="en-US" b="1" dirty="0"/>
              <a:t>interrupts</a:t>
            </a:r>
            <a:r>
              <a:rPr lang="en-US" dirty="0"/>
              <a:t> being generated by I/O devices, can the OS </a:t>
            </a:r>
            <a:r>
              <a:rPr lang="en-US" b="1" dirty="0"/>
              <a:t>poll </a:t>
            </a:r>
            <a:r>
              <a:rPr lang="en-US" dirty="0"/>
              <a:t>the devices to detect activity??</a:t>
            </a:r>
          </a:p>
          <a:p>
            <a:pPr lvl="1"/>
            <a:r>
              <a:rPr lang="en-US" dirty="0"/>
              <a:t>Is there any issue with that?</a:t>
            </a:r>
          </a:p>
          <a:p>
            <a:r>
              <a:rPr lang="en-US" dirty="0"/>
              <a:t>How does a multi-processor system handles I/O interrupts?</a:t>
            </a:r>
          </a:p>
          <a:p>
            <a:pPr lvl="1"/>
            <a:r>
              <a:rPr lang="en-US" dirty="0"/>
              <a:t>Do all processors react, or only one?</a:t>
            </a:r>
          </a:p>
          <a:p>
            <a:r>
              <a:rPr lang="en-US" dirty="0"/>
              <a:t>How about other interrupts coming in while handling one interrupt??</a:t>
            </a:r>
          </a:p>
        </p:txBody>
      </p:sp>
      <p:sp>
        <p:nvSpPr>
          <p:cNvPr id="3" name="Date Placeholder 2"/>
          <p:cNvSpPr>
            <a:spLocks noGrp="1"/>
          </p:cNvSpPr>
          <p:nvPr>
            <p:ph type="dt" sz="half" idx="10"/>
          </p:nvPr>
        </p:nvSpPr>
        <p:spPr/>
        <p:txBody>
          <a:bodyPr/>
          <a:lstStyle/>
          <a:p>
            <a:fld id="{6CEEBA26-5463-4213-A675-E7011E462403}" type="datetime1">
              <a:rPr lang="en-US" smtClean="0"/>
              <a:t>2/6/2018</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a:t>
            </a:r>
            <a:r>
              <a:rPr lang="en-US" dirty="0">
                <a:sym typeface="Wingdings" panose="05000000000000000000" pitchFamily="2" charset="2"/>
              </a:rPr>
              <a:t> User </a:t>
            </a:r>
            <a:r>
              <a:rPr lang="en-US" dirty="0"/>
              <a:t>Mode Switch</a:t>
            </a:r>
          </a:p>
        </p:txBody>
      </p:sp>
      <p:sp>
        <p:nvSpPr>
          <p:cNvPr id="3" name="Content Placeholder 2"/>
          <p:cNvSpPr>
            <a:spLocks noGrp="1"/>
          </p:cNvSpPr>
          <p:nvPr>
            <p:ph idx="1"/>
          </p:nvPr>
        </p:nvSpPr>
        <p:spPr/>
        <p:txBody>
          <a:bodyPr>
            <a:normAutofit/>
          </a:bodyPr>
          <a:lstStyle/>
          <a:p>
            <a:pPr lvl="0"/>
            <a:r>
              <a:rPr lang="en-US" dirty="0"/>
              <a:t>From kernel-mode to user-mode</a:t>
            </a:r>
          </a:p>
          <a:p>
            <a:pPr lvl="1"/>
            <a:r>
              <a:rPr lang="en-US" dirty="0"/>
              <a:t>New process/new thread start</a:t>
            </a:r>
          </a:p>
          <a:p>
            <a:pPr lvl="2"/>
            <a:r>
              <a:rPr lang="en-US" dirty="0"/>
              <a:t>Jump to first instruction in program/thread</a:t>
            </a:r>
          </a:p>
          <a:p>
            <a:pPr lvl="1"/>
            <a:r>
              <a:rPr lang="en-US" dirty="0"/>
              <a:t>Return from interrupt, exception, system call</a:t>
            </a:r>
          </a:p>
          <a:p>
            <a:pPr lvl="2"/>
            <a:r>
              <a:rPr lang="en-US" dirty="0"/>
              <a:t>Resume suspended execution</a:t>
            </a:r>
          </a:p>
          <a:p>
            <a:pPr lvl="1"/>
            <a:r>
              <a:rPr lang="en-US" dirty="0"/>
              <a:t>Process/thread context switch</a:t>
            </a:r>
          </a:p>
          <a:p>
            <a:pPr lvl="2"/>
            <a:r>
              <a:rPr lang="en-US" dirty="0"/>
              <a:t>Resume some other process</a:t>
            </a:r>
          </a:p>
          <a:p>
            <a:pPr lvl="1"/>
            <a:r>
              <a:rPr lang="en-US" dirty="0"/>
              <a:t>User-level </a:t>
            </a:r>
            <a:r>
              <a:rPr lang="en-US" dirty="0" err="1"/>
              <a:t>upcall</a:t>
            </a:r>
            <a:endParaRPr lang="en-US" dirty="0"/>
          </a:p>
          <a:p>
            <a:pPr lvl="2"/>
            <a:r>
              <a:rPr lang="en-US" dirty="0"/>
              <a:t>Asynchronous notification to user program by the kernel</a:t>
            </a:r>
          </a:p>
        </p:txBody>
      </p:sp>
      <p:sp>
        <p:nvSpPr>
          <p:cNvPr id="4" name="Date Placeholder 3"/>
          <p:cNvSpPr>
            <a:spLocks noGrp="1"/>
          </p:cNvSpPr>
          <p:nvPr>
            <p:ph type="dt" sz="half" idx="10"/>
          </p:nvPr>
        </p:nvSpPr>
        <p:spPr/>
        <p:txBody>
          <a:bodyPr/>
          <a:lstStyle/>
          <a:p>
            <a:fld id="{735FD6E3-2467-4BBE-88B5-2F5596F3C45D}" type="datetime1">
              <a:rPr lang="en-US" smtClean="0"/>
              <a:t>2/6/2018</a:t>
            </a:fld>
            <a:endParaRPr lang="en-US" dirty="0"/>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006" y="1516698"/>
            <a:ext cx="2677883" cy="11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Right Arrow 8"/>
          <p:cNvSpPr/>
          <p:nvPr/>
        </p:nvSpPr>
        <p:spPr>
          <a:xfrm rot="292052" flipH="1" flipV="1">
            <a:off x="8814457" y="1735646"/>
            <a:ext cx="328900" cy="35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430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5E91-3512-4F2D-8379-995C3CD78E18}"/>
              </a:ext>
            </a:extLst>
          </p:cNvPr>
          <p:cNvSpPr>
            <a:spLocks noGrp="1"/>
          </p:cNvSpPr>
          <p:nvPr>
            <p:ph type="title"/>
          </p:nvPr>
        </p:nvSpPr>
        <p:spPr/>
        <p:txBody>
          <a:bodyPr/>
          <a:lstStyle/>
          <a:p>
            <a:r>
              <a:rPr lang="en-US" dirty="0"/>
              <a:t>Safe Mode Transfer – Interrupt Handling</a:t>
            </a:r>
          </a:p>
        </p:txBody>
      </p:sp>
      <p:sp>
        <p:nvSpPr>
          <p:cNvPr id="3" name="Content Placeholder 2">
            <a:extLst>
              <a:ext uri="{FF2B5EF4-FFF2-40B4-BE49-F238E27FC236}">
                <a16:creationId xmlns:a16="http://schemas.microsoft.com/office/drawing/2014/main" id="{BB697393-308A-48B3-A330-CE2E1BB91F5B}"/>
              </a:ext>
            </a:extLst>
          </p:cNvPr>
          <p:cNvSpPr>
            <a:spLocks noGrp="1"/>
          </p:cNvSpPr>
          <p:nvPr>
            <p:ph idx="1"/>
          </p:nvPr>
        </p:nvSpPr>
        <p:spPr/>
        <p:txBody>
          <a:bodyPr/>
          <a:lstStyle/>
          <a:p>
            <a:r>
              <a:rPr lang="en-US" dirty="0"/>
              <a:t>The main idea is rather simple</a:t>
            </a:r>
          </a:p>
          <a:p>
            <a:pPr lvl="1"/>
            <a:r>
              <a:rPr lang="en-US" dirty="0"/>
              <a:t>Store everything about the currently running process (so that it can be resumed later)</a:t>
            </a:r>
          </a:p>
          <a:p>
            <a:pPr lvl="1"/>
            <a:r>
              <a:rPr lang="en-US" dirty="0"/>
              <a:t>Execute the handler</a:t>
            </a:r>
          </a:p>
          <a:p>
            <a:pPr lvl="1"/>
            <a:r>
              <a:rPr lang="en-US" dirty="0"/>
              <a:t>Return to the previous process by restoring the saved state</a:t>
            </a:r>
          </a:p>
          <a:p>
            <a:r>
              <a:rPr lang="en-US" dirty="0"/>
              <a:t>But the actual implementation is a bit more complicated</a:t>
            </a:r>
          </a:p>
          <a:p>
            <a:r>
              <a:rPr lang="en-US" dirty="0"/>
              <a:t>We first need to know which process info must be stored</a:t>
            </a:r>
          </a:p>
        </p:txBody>
      </p:sp>
      <p:sp>
        <p:nvSpPr>
          <p:cNvPr id="4" name="Date Placeholder 3">
            <a:extLst>
              <a:ext uri="{FF2B5EF4-FFF2-40B4-BE49-F238E27FC236}">
                <a16:creationId xmlns:a16="http://schemas.microsoft.com/office/drawing/2014/main" id="{92C9A8A5-6803-4A8F-AC1B-2B644AEF582C}"/>
              </a:ext>
            </a:extLst>
          </p:cNvPr>
          <p:cNvSpPr>
            <a:spLocks noGrp="1"/>
          </p:cNvSpPr>
          <p:nvPr>
            <p:ph type="dt" sz="half" idx="10"/>
          </p:nvPr>
        </p:nvSpPr>
        <p:spPr/>
        <p:txBody>
          <a:bodyPr/>
          <a:lstStyle/>
          <a:p>
            <a:fld id="{F8455B1F-83A5-4A5E-A257-8A99AE52ECA8}" type="datetime1">
              <a:rPr lang="en-US" smtClean="0"/>
              <a:t>2/6/2018</a:t>
            </a:fld>
            <a:endParaRPr lang="en-US" dirty="0"/>
          </a:p>
        </p:txBody>
      </p:sp>
    </p:spTree>
    <p:extLst>
      <p:ext uri="{BB962C8B-B14F-4D97-AF65-F5344CB8AC3E}">
        <p14:creationId xmlns:p14="http://schemas.microsoft.com/office/powerpoint/2010/main" val="2979746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5EDB-D14E-4D93-84DB-178404E83916}"/>
              </a:ext>
            </a:extLst>
          </p:cNvPr>
          <p:cNvSpPr>
            <a:spLocks noGrp="1"/>
          </p:cNvSpPr>
          <p:nvPr>
            <p:ph type="title"/>
          </p:nvPr>
        </p:nvSpPr>
        <p:spPr/>
        <p:txBody>
          <a:bodyPr/>
          <a:lstStyle/>
          <a:p>
            <a:r>
              <a:rPr lang="en-US" dirty="0"/>
              <a:t>Process State</a:t>
            </a:r>
          </a:p>
        </p:txBody>
      </p:sp>
      <p:sp>
        <p:nvSpPr>
          <p:cNvPr id="3" name="Content Placeholder 2">
            <a:extLst>
              <a:ext uri="{FF2B5EF4-FFF2-40B4-BE49-F238E27FC236}">
                <a16:creationId xmlns:a16="http://schemas.microsoft.com/office/drawing/2014/main" id="{BCA06CF1-71B5-4C71-8F90-9FB3EA22A250}"/>
              </a:ext>
            </a:extLst>
          </p:cNvPr>
          <p:cNvSpPr>
            <a:spLocks noGrp="1"/>
          </p:cNvSpPr>
          <p:nvPr>
            <p:ph idx="1"/>
          </p:nvPr>
        </p:nvSpPr>
        <p:spPr/>
        <p:txBody>
          <a:bodyPr>
            <a:normAutofit/>
          </a:bodyPr>
          <a:lstStyle/>
          <a:p>
            <a:r>
              <a:rPr lang="en-US" dirty="0"/>
              <a:t>To transparently replace the running process in the CPU, we need to store/retrieve some information:</a:t>
            </a:r>
          </a:p>
          <a:p>
            <a:pPr lvl="1"/>
            <a:r>
              <a:rPr lang="en-US" dirty="0"/>
              <a:t>Stack Pointer (SP) – points to the data</a:t>
            </a:r>
          </a:p>
          <a:p>
            <a:pPr lvl="1"/>
            <a:r>
              <a:rPr lang="en-US" dirty="0"/>
              <a:t>Program Counter (PC) – points to code</a:t>
            </a:r>
          </a:p>
          <a:p>
            <a:pPr lvl="1"/>
            <a:r>
              <a:rPr lang="en-US" dirty="0"/>
              <a:t>The Execution Flags register – contains processor state, e.g., overflow flag, if/else condition code (true/false) to make a jump</a:t>
            </a:r>
          </a:p>
          <a:p>
            <a:pPr lvl="1"/>
            <a:r>
              <a:rPr lang="en-US" dirty="0"/>
              <a:t>Also, the other general purpose registers</a:t>
            </a:r>
          </a:p>
          <a:p>
            <a:pPr lvl="2"/>
            <a:r>
              <a:rPr lang="en-US" dirty="0"/>
              <a:t>Because the current process might be using them</a:t>
            </a:r>
          </a:p>
        </p:txBody>
      </p:sp>
      <p:sp>
        <p:nvSpPr>
          <p:cNvPr id="4" name="Date Placeholder 3">
            <a:extLst>
              <a:ext uri="{FF2B5EF4-FFF2-40B4-BE49-F238E27FC236}">
                <a16:creationId xmlns:a16="http://schemas.microsoft.com/office/drawing/2014/main" id="{4FFC5EFC-4662-4D97-A79D-1BABA94612FC}"/>
              </a:ext>
            </a:extLst>
          </p:cNvPr>
          <p:cNvSpPr>
            <a:spLocks noGrp="1"/>
          </p:cNvSpPr>
          <p:nvPr>
            <p:ph type="dt" sz="half" idx="10"/>
          </p:nvPr>
        </p:nvSpPr>
        <p:spPr/>
        <p:txBody>
          <a:bodyPr/>
          <a:lstStyle/>
          <a:p>
            <a:fld id="{F8455B1F-83A5-4A5E-A257-8A99AE52ECA8}" type="datetime1">
              <a:rPr lang="en-US" smtClean="0"/>
              <a:t>2/6/2018</a:t>
            </a:fld>
            <a:endParaRPr lang="en-US" dirty="0"/>
          </a:p>
        </p:txBody>
      </p:sp>
      <p:grpSp>
        <p:nvGrpSpPr>
          <p:cNvPr id="7" name="Group 6">
            <a:extLst>
              <a:ext uri="{FF2B5EF4-FFF2-40B4-BE49-F238E27FC236}">
                <a16:creationId xmlns:a16="http://schemas.microsoft.com/office/drawing/2014/main" id="{97E5582E-ABA9-4AEB-B92E-68E6B7E34FC1}"/>
              </a:ext>
            </a:extLst>
          </p:cNvPr>
          <p:cNvGrpSpPr/>
          <p:nvPr/>
        </p:nvGrpSpPr>
        <p:grpSpPr>
          <a:xfrm>
            <a:off x="1143000" y="4572000"/>
            <a:ext cx="5273041" cy="1754326"/>
            <a:chOff x="1219200" y="2438400"/>
            <a:chExt cx="5273041" cy="1754326"/>
          </a:xfrm>
        </p:grpSpPr>
        <p:sp>
          <p:nvSpPr>
            <p:cNvPr id="5" name="TextBox 4">
              <a:extLst>
                <a:ext uri="{FF2B5EF4-FFF2-40B4-BE49-F238E27FC236}">
                  <a16:creationId xmlns:a16="http://schemas.microsoft.com/office/drawing/2014/main" id="{75567CAB-7572-4203-BDFA-112C26352EEB}"/>
                </a:ext>
              </a:extLst>
            </p:cNvPr>
            <p:cNvSpPr txBox="1"/>
            <p:nvPr/>
          </p:nvSpPr>
          <p:spPr>
            <a:xfrm>
              <a:off x="1219200" y="2438400"/>
              <a:ext cx="2438400" cy="1477328"/>
            </a:xfrm>
            <a:prstGeom prst="rect">
              <a:avLst/>
            </a:prstGeom>
            <a:noFill/>
            <a:ln>
              <a:solidFill>
                <a:srgbClr val="FF0000"/>
              </a:solidFill>
            </a:ln>
          </p:spPr>
          <p:txBody>
            <a:bodyPr wrap="square" rtlCol="0">
              <a:spAutoFit/>
            </a:bodyPr>
            <a:lstStyle/>
            <a:p>
              <a:r>
                <a:rPr lang="en-US" dirty="0" err="1">
                  <a:latin typeface="Courier New" panose="02070309020205020404" pitchFamily="49" charset="0"/>
                  <a:cs typeface="Courier New" panose="02070309020205020404" pitchFamily="49" charset="0"/>
                </a:rPr>
                <a:t>lw</a:t>
              </a:r>
              <a:r>
                <a:rPr lang="en-US" dirty="0">
                  <a:latin typeface="Courier New" panose="02070309020205020404" pitchFamily="49" charset="0"/>
                  <a:cs typeface="Courier New" panose="02070309020205020404" pitchFamily="49" charset="0"/>
                </a:rPr>
                <a:t> $a, 0($b)</a:t>
              </a:r>
            </a:p>
            <a:p>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add $a, $a, 1</a:t>
              </a:r>
            </a:p>
            <a:p>
              <a:r>
                <a:rPr lang="en-US" dirty="0" err="1">
                  <a:latin typeface="Courier New" panose="02070309020205020404" pitchFamily="49" charset="0"/>
                  <a:cs typeface="Courier New" panose="02070309020205020404" pitchFamily="49" charset="0"/>
                </a:rPr>
                <a:t>sw</a:t>
              </a:r>
              <a:r>
                <a:rPr lang="en-US" dirty="0">
                  <a:latin typeface="Courier New" panose="02070309020205020404" pitchFamily="49" charset="0"/>
                  <a:cs typeface="Courier New" panose="02070309020205020404" pitchFamily="49" charset="0"/>
                </a:rPr>
                <a:t> $a, 0($b)</a:t>
              </a:r>
            </a:p>
          </p:txBody>
        </p:sp>
        <p:sp>
          <p:nvSpPr>
            <p:cNvPr id="6" name="TextBox 5">
              <a:extLst>
                <a:ext uri="{FF2B5EF4-FFF2-40B4-BE49-F238E27FC236}">
                  <a16:creationId xmlns:a16="http://schemas.microsoft.com/office/drawing/2014/main" id="{06065BF8-800D-40D8-B293-8FDDD72513A0}"/>
                </a:ext>
              </a:extLst>
            </p:cNvPr>
            <p:cNvSpPr txBox="1"/>
            <p:nvPr/>
          </p:nvSpPr>
          <p:spPr>
            <a:xfrm>
              <a:off x="4053841" y="2438400"/>
              <a:ext cx="2438400" cy="1754326"/>
            </a:xfrm>
            <a:prstGeom prst="rect">
              <a:avLst/>
            </a:prstGeom>
            <a:noFill/>
            <a:ln>
              <a:solidFill>
                <a:srgbClr val="FF0000"/>
              </a:solidFill>
            </a:ln>
          </p:spPr>
          <p:txBody>
            <a:bodyPr wrap="square" rtlCol="0">
              <a:spAutoFit/>
            </a:bodyPr>
            <a:lstStyle/>
            <a:p>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lw</a:t>
              </a:r>
              <a:r>
                <a:rPr lang="en-US" dirty="0">
                  <a:latin typeface="Courier New" panose="02070309020205020404" pitchFamily="49" charset="0"/>
                  <a:cs typeface="Courier New" panose="02070309020205020404" pitchFamily="49" charset="0"/>
                </a:rPr>
                <a:t> $a, 0($b)</a:t>
              </a:r>
            </a:p>
            <a:p>
              <a:r>
                <a:rPr lang="en-US" dirty="0">
                  <a:latin typeface="Courier New" panose="02070309020205020404" pitchFamily="49" charset="0"/>
                  <a:cs typeface="Courier New" panose="02070309020205020404" pitchFamily="49" charset="0"/>
                </a:rPr>
                <a:t>add $a, $a, 1</a:t>
              </a:r>
            </a:p>
            <a:p>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sw</a:t>
              </a:r>
              <a:r>
                <a:rPr lang="en-US" dirty="0">
                  <a:latin typeface="Courier New" panose="02070309020205020404" pitchFamily="49" charset="0"/>
                  <a:cs typeface="Courier New" panose="02070309020205020404" pitchFamily="49" charset="0"/>
                </a:rPr>
                <a:t> $a, 0($b)</a:t>
              </a:r>
            </a:p>
          </p:txBody>
        </p:sp>
      </p:grpSp>
    </p:spTree>
    <p:extLst>
      <p:ext uri="{BB962C8B-B14F-4D97-AF65-F5344CB8AC3E}">
        <p14:creationId xmlns:p14="http://schemas.microsoft.com/office/powerpoint/2010/main" val="322644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9BB4-D762-4F48-A343-5E68FCA4EBAE}"/>
              </a:ext>
            </a:extLst>
          </p:cNvPr>
          <p:cNvSpPr>
            <a:spLocks noGrp="1"/>
          </p:cNvSpPr>
          <p:nvPr>
            <p:ph type="title"/>
          </p:nvPr>
        </p:nvSpPr>
        <p:spPr/>
        <p:txBody>
          <a:bodyPr>
            <a:normAutofit fontScale="90000"/>
          </a:bodyPr>
          <a:lstStyle/>
          <a:p>
            <a:r>
              <a:rPr lang="en-US" dirty="0"/>
              <a:t>Main Problem of switching directly from User Code -&gt; Interrupt Handler Code</a:t>
            </a:r>
          </a:p>
        </p:txBody>
      </p:sp>
      <p:sp>
        <p:nvSpPr>
          <p:cNvPr id="3" name="Content Placeholder 2">
            <a:extLst>
              <a:ext uri="{FF2B5EF4-FFF2-40B4-BE49-F238E27FC236}">
                <a16:creationId xmlns:a16="http://schemas.microsoft.com/office/drawing/2014/main" id="{BC7B0C02-1F68-4998-AB8C-D4D0A8CC1697}"/>
              </a:ext>
            </a:extLst>
          </p:cNvPr>
          <p:cNvSpPr>
            <a:spLocks noGrp="1"/>
          </p:cNvSpPr>
          <p:nvPr>
            <p:ph idx="1"/>
          </p:nvPr>
        </p:nvSpPr>
        <p:spPr/>
        <p:txBody>
          <a:bodyPr/>
          <a:lstStyle/>
          <a:p>
            <a:r>
              <a:rPr lang="en-US" dirty="0"/>
              <a:t>The processor has only 1 set of SP, PC, EFLAGS etc.</a:t>
            </a:r>
          </a:p>
          <a:p>
            <a:r>
              <a:rPr lang="en-US" dirty="0"/>
              <a:t>Switching from User code to handler code means </a:t>
            </a:r>
            <a:r>
              <a:rPr lang="en-US" dirty="0">
                <a:solidFill>
                  <a:srgbClr val="FF0000"/>
                </a:solidFill>
              </a:rPr>
              <a:t>overwriting</a:t>
            </a:r>
            <a:r>
              <a:rPr lang="en-US" dirty="0"/>
              <a:t> PC, SP etc. with the handle PC, SP etc.</a:t>
            </a:r>
          </a:p>
          <a:p>
            <a:pPr lvl="1"/>
            <a:r>
              <a:rPr lang="en-US" dirty="0">
                <a:solidFill>
                  <a:srgbClr val="FF0000"/>
                </a:solidFill>
              </a:rPr>
              <a:t>But ALAS!!! We just lost the PC, SP for the user code</a:t>
            </a:r>
          </a:p>
          <a:p>
            <a:pPr lvl="1"/>
            <a:r>
              <a:rPr lang="en-US" dirty="0">
                <a:solidFill>
                  <a:srgbClr val="FF0000"/>
                </a:solidFill>
              </a:rPr>
              <a:t>How can we ever recover those??</a:t>
            </a:r>
          </a:p>
          <a:p>
            <a:r>
              <a:rPr lang="en-US" dirty="0">
                <a:solidFill>
                  <a:schemeClr val="tx1"/>
                </a:solidFill>
              </a:rPr>
              <a:t>Quoting the Anderson book: </a:t>
            </a:r>
            <a:r>
              <a:rPr lang="en-US" i="1" dirty="0">
                <a:solidFill>
                  <a:srgbClr val="FF0000"/>
                </a:solidFill>
              </a:rPr>
              <a:t>“This is akin to rebuilding the car’s transmission while it barrels down the road 60mph”</a:t>
            </a:r>
          </a:p>
          <a:p>
            <a:r>
              <a:rPr lang="en-US" dirty="0"/>
              <a:t>Solution: Take hardware help</a:t>
            </a:r>
          </a:p>
          <a:p>
            <a:pPr lvl="1"/>
            <a:r>
              <a:rPr lang="en-US" dirty="0"/>
              <a:t>Clearly, any other code will also need PC, SP,..</a:t>
            </a:r>
          </a:p>
          <a:p>
            <a:pPr lvl="1"/>
            <a:r>
              <a:rPr lang="en-US" dirty="0"/>
              <a:t>Hardware does not need to use SP, PC to implement a logic</a:t>
            </a:r>
          </a:p>
        </p:txBody>
      </p:sp>
      <p:sp>
        <p:nvSpPr>
          <p:cNvPr id="4" name="Date Placeholder 3">
            <a:extLst>
              <a:ext uri="{FF2B5EF4-FFF2-40B4-BE49-F238E27FC236}">
                <a16:creationId xmlns:a16="http://schemas.microsoft.com/office/drawing/2014/main" id="{6D88834E-8D3B-422C-A2FC-800E38E7EC6E}"/>
              </a:ext>
            </a:extLst>
          </p:cNvPr>
          <p:cNvSpPr>
            <a:spLocks noGrp="1"/>
          </p:cNvSpPr>
          <p:nvPr>
            <p:ph type="dt" sz="half" idx="10"/>
          </p:nvPr>
        </p:nvSpPr>
        <p:spPr/>
        <p:txBody>
          <a:bodyPr/>
          <a:lstStyle/>
          <a:p>
            <a:fld id="{F8455B1F-83A5-4A5E-A257-8A99AE52ECA8}" type="datetime1">
              <a:rPr lang="en-US" smtClean="0"/>
              <a:t>2/6/2018</a:t>
            </a:fld>
            <a:endParaRPr lang="en-US" dirty="0"/>
          </a:p>
        </p:txBody>
      </p:sp>
    </p:spTree>
    <p:extLst>
      <p:ext uri="{BB962C8B-B14F-4D97-AF65-F5344CB8AC3E}">
        <p14:creationId xmlns:p14="http://schemas.microsoft.com/office/powerpoint/2010/main" val="85084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to Interrupt Handler – Mechanism on x86</a:t>
            </a:r>
          </a:p>
        </p:txBody>
      </p:sp>
      <p:sp>
        <p:nvSpPr>
          <p:cNvPr id="3" name="Content Placeholder 2"/>
          <p:cNvSpPr>
            <a:spLocks noGrp="1"/>
          </p:cNvSpPr>
          <p:nvPr>
            <p:ph idx="1"/>
          </p:nvPr>
        </p:nvSpPr>
        <p:spPr/>
        <p:txBody>
          <a:bodyPr>
            <a:normAutofit lnSpcReduction="10000"/>
          </a:bodyPr>
          <a:lstStyle/>
          <a:p>
            <a:r>
              <a:rPr lang="en-US" b="1" dirty="0"/>
              <a:t>Hardware</a:t>
            </a:r>
            <a:r>
              <a:rPr lang="en-US" dirty="0"/>
              <a:t> does the following:</a:t>
            </a:r>
          </a:p>
          <a:p>
            <a:pPr marL="658368" lvl="1" indent="-457200">
              <a:buFont typeface="+mj-lt"/>
              <a:buAutoNum type="arabicPeriod"/>
            </a:pPr>
            <a:r>
              <a:rPr lang="en-US" dirty="0"/>
              <a:t>Mask further interrupts (they are stored, not thrown away)</a:t>
            </a:r>
          </a:p>
          <a:p>
            <a:pPr marL="658368" lvl="1" indent="-457200">
              <a:buFont typeface="+mj-lt"/>
              <a:buAutoNum type="arabicPeriod"/>
            </a:pPr>
            <a:r>
              <a:rPr lang="en-US" dirty="0"/>
              <a:t>Save PC, SP, EFLAGS in some special registers in CPU</a:t>
            </a:r>
          </a:p>
          <a:p>
            <a:pPr marL="658368" lvl="1" indent="-457200">
              <a:buFont typeface="+mj-lt"/>
              <a:buAutoNum type="arabicPeriod"/>
            </a:pPr>
            <a:r>
              <a:rPr lang="en-US" dirty="0"/>
              <a:t>Change SP to point to the </a:t>
            </a:r>
            <a:r>
              <a:rPr lang="en-US" b="1" dirty="0"/>
              <a:t>Kernel Interrupt Stack</a:t>
            </a:r>
            <a:r>
              <a:rPr lang="en-US" dirty="0"/>
              <a:t> </a:t>
            </a:r>
          </a:p>
          <a:p>
            <a:pPr marL="658368" lvl="1" indent="-457200">
              <a:buFont typeface="+mj-lt"/>
              <a:buAutoNum type="arabicPeriod"/>
            </a:pPr>
            <a:r>
              <a:rPr lang="en-US" dirty="0"/>
              <a:t>Change mode to Kernel</a:t>
            </a:r>
          </a:p>
          <a:p>
            <a:pPr marL="658368" lvl="1" indent="-457200">
              <a:buFont typeface="+mj-lt"/>
              <a:buAutoNum type="arabicPeriod"/>
            </a:pPr>
            <a:r>
              <a:rPr lang="en-US" dirty="0"/>
              <a:t>Push PC, SP, EFLAGS in the special registers into the new stack the SP now points to (i.e., the Kernel Interrupt Stack)</a:t>
            </a:r>
          </a:p>
          <a:p>
            <a:pPr marL="658368" lvl="1" indent="-457200">
              <a:buFont typeface="+mj-lt"/>
              <a:buAutoNum type="arabicPeriod"/>
            </a:pPr>
            <a:r>
              <a:rPr lang="en-US" dirty="0"/>
              <a:t>Push the exception/interrupt code</a:t>
            </a:r>
          </a:p>
          <a:p>
            <a:pPr marL="658368" lvl="1" indent="-457200">
              <a:buFont typeface="+mj-lt"/>
              <a:buAutoNum type="arabicPeriod"/>
            </a:pPr>
            <a:r>
              <a:rPr lang="en-US" dirty="0"/>
              <a:t>Invoke the interrupt handler by vectoring through the Interrupt Vector Table (i.e., overwrite PC with the handler PC)</a:t>
            </a:r>
          </a:p>
          <a:p>
            <a:r>
              <a:rPr lang="en-US" b="1" dirty="0"/>
              <a:t>Software</a:t>
            </a:r>
            <a:r>
              <a:rPr lang="en-US" dirty="0"/>
              <a:t> (i.e., the handler code) does the following:</a:t>
            </a:r>
          </a:p>
          <a:p>
            <a:pPr marL="658368" lvl="1" indent="-457200">
              <a:buFont typeface="+mj-lt"/>
              <a:buAutoNum type="arabicPeriod"/>
            </a:pPr>
            <a:r>
              <a:rPr lang="en-US" dirty="0"/>
              <a:t>Stores the rest of the general purpose registers being used by the interrupted process</a:t>
            </a:r>
          </a:p>
          <a:p>
            <a:pPr marL="658368" lvl="1" indent="-457200">
              <a:buFont typeface="+mj-lt"/>
              <a:buAutoNum type="arabicPeriod"/>
            </a:pPr>
            <a:r>
              <a:rPr lang="en-US" dirty="0"/>
              <a:t>Does the interrupt handling operation </a:t>
            </a:r>
          </a:p>
        </p:txBody>
      </p:sp>
      <p:sp>
        <p:nvSpPr>
          <p:cNvPr id="4" name="Date Placeholder 3"/>
          <p:cNvSpPr>
            <a:spLocks noGrp="1"/>
          </p:cNvSpPr>
          <p:nvPr>
            <p:ph type="dt" sz="half" idx="10"/>
          </p:nvPr>
        </p:nvSpPr>
        <p:spPr/>
        <p:txBody>
          <a:bodyPr/>
          <a:lstStyle/>
          <a:p>
            <a:fld id="{4B9AD7A3-1DC4-40A0-84FB-0EAC876070D3}" type="datetime1">
              <a:rPr lang="en-US" smtClean="0"/>
              <a:t>2/6/2018</a:t>
            </a:fld>
            <a:endParaRPr lang="en-US" dirty="0"/>
          </a:p>
        </p:txBody>
      </p:sp>
    </p:spTree>
    <p:extLst>
      <p:ext uri="{BB962C8B-B14F-4D97-AF65-F5344CB8AC3E}">
        <p14:creationId xmlns:p14="http://schemas.microsoft.com/office/powerpoint/2010/main" val="41024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a:t>
            </a:r>
          </a:p>
        </p:txBody>
      </p:sp>
      <p:sp>
        <p:nvSpPr>
          <p:cNvPr id="3" name="Date Placeholder 2"/>
          <p:cNvSpPr>
            <a:spLocks noGrp="1"/>
          </p:cNvSpPr>
          <p:nvPr>
            <p:ph type="dt" sz="half" idx="10"/>
          </p:nvPr>
        </p:nvSpPr>
        <p:spPr/>
        <p:txBody>
          <a:bodyPr/>
          <a:lstStyle/>
          <a:p>
            <a:fld id="{9BA15188-A9B1-4010-A033-BAA67EB4D233}" type="datetime1">
              <a:rPr lang="en-US" smtClean="0"/>
              <a:t>2/6/2018</a:t>
            </a:fld>
            <a:endParaRPr lang="en-US" dirty="0"/>
          </a:p>
        </p:txBody>
      </p:sp>
      <p:grpSp>
        <p:nvGrpSpPr>
          <p:cNvPr id="9" name="Group 8">
            <a:extLst>
              <a:ext uri="{FF2B5EF4-FFF2-40B4-BE49-F238E27FC236}">
                <a16:creationId xmlns:a16="http://schemas.microsoft.com/office/drawing/2014/main" id="{1EEE61A7-710E-434F-A0EA-94EACE9EB3A2}"/>
              </a:ext>
            </a:extLst>
          </p:cNvPr>
          <p:cNvGrpSpPr/>
          <p:nvPr/>
        </p:nvGrpSpPr>
        <p:grpSpPr>
          <a:xfrm>
            <a:off x="959420" y="1734597"/>
            <a:ext cx="1887953" cy="1498069"/>
            <a:chOff x="959420" y="1734597"/>
            <a:chExt cx="1887953" cy="1498069"/>
          </a:xfrm>
        </p:grpSpPr>
        <p:sp>
          <p:nvSpPr>
            <p:cNvPr id="7" name="Rectangle 6">
              <a:extLst>
                <a:ext uri="{FF2B5EF4-FFF2-40B4-BE49-F238E27FC236}">
                  <a16:creationId xmlns:a16="http://schemas.microsoft.com/office/drawing/2014/main" id="{ED60F36F-DE53-4551-A40B-BC4756AFE59C}"/>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5A7B45FA-2AB7-4EC4-BB6D-2180F2C360D8}"/>
                </a:ext>
              </a:extLst>
            </p:cNvPr>
            <p:cNvSpPr txBox="1"/>
            <p:nvPr/>
          </p:nvSpPr>
          <p:spPr>
            <a:xfrm>
              <a:off x="959420" y="1734597"/>
              <a:ext cx="1887953" cy="369332"/>
            </a:xfrm>
            <a:prstGeom prst="rect">
              <a:avLst/>
            </a:prstGeom>
            <a:noFill/>
          </p:spPr>
          <p:txBody>
            <a:bodyPr wrap="none" rtlCol="0">
              <a:spAutoFit/>
            </a:bodyPr>
            <a:lstStyle/>
            <a:p>
              <a:r>
                <a:rPr lang="en-US" dirty="0"/>
                <a:t>User-level Process</a:t>
              </a:r>
            </a:p>
          </p:txBody>
        </p:sp>
      </p:grpSp>
      <p:grpSp>
        <p:nvGrpSpPr>
          <p:cNvPr id="10" name="Group 9">
            <a:extLst>
              <a:ext uri="{FF2B5EF4-FFF2-40B4-BE49-F238E27FC236}">
                <a16:creationId xmlns:a16="http://schemas.microsoft.com/office/drawing/2014/main" id="{E57DF01D-D9EF-4114-96A8-58C70511AB7F}"/>
              </a:ext>
            </a:extLst>
          </p:cNvPr>
          <p:cNvGrpSpPr/>
          <p:nvPr/>
        </p:nvGrpSpPr>
        <p:grpSpPr>
          <a:xfrm>
            <a:off x="3429000" y="1734597"/>
            <a:ext cx="1905000" cy="2685004"/>
            <a:chOff x="959420" y="1734597"/>
            <a:chExt cx="1905000" cy="2011962"/>
          </a:xfrm>
        </p:grpSpPr>
        <p:sp>
          <p:nvSpPr>
            <p:cNvPr id="11" name="Rectangle 10">
              <a:extLst>
                <a:ext uri="{FF2B5EF4-FFF2-40B4-BE49-F238E27FC236}">
                  <a16:creationId xmlns:a16="http://schemas.microsoft.com/office/drawing/2014/main" id="{17C889E4-CA56-4956-AAAB-2D3F1D43C3D5}"/>
                </a:ext>
              </a:extLst>
            </p:cNvPr>
            <p:cNvSpPr/>
            <p:nvPr/>
          </p:nvSpPr>
          <p:spPr>
            <a:xfrm>
              <a:off x="1035620" y="2011350"/>
              <a:ext cx="1828800" cy="1735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A3FA360-3E93-4074-8568-518C7A05B281}"/>
                </a:ext>
              </a:extLst>
            </p:cNvPr>
            <p:cNvSpPr txBox="1"/>
            <p:nvPr/>
          </p:nvSpPr>
          <p:spPr>
            <a:xfrm>
              <a:off x="959420" y="1734597"/>
              <a:ext cx="762000" cy="276753"/>
            </a:xfrm>
            <a:prstGeom prst="rect">
              <a:avLst/>
            </a:prstGeom>
            <a:noFill/>
          </p:spPr>
          <p:txBody>
            <a:bodyPr wrap="square" rtlCol="0">
              <a:spAutoFit/>
            </a:bodyPr>
            <a:lstStyle/>
            <a:p>
              <a:r>
                <a:rPr lang="en-US" dirty="0"/>
                <a:t>CPU</a:t>
              </a:r>
            </a:p>
          </p:txBody>
        </p:sp>
      </p:grpSp>
      <p:sp>
        <p:nvSpPr>
          <p:cNvPr id="13" name="Rectangle 12">
            <a:extLst>
              <a:ext uri="{FF2B5EF4-FFF2-40B4-BE49-F238E27FC236}">
                <a16:creationId xmlns:a16="http://schemas.microsoft.com/office/drawing/2014/main" id="{D151053D-0FA2-40CC-95B9-F368C11C68B5}"/>
              </a:ext>
            </a:extLst>
          </p:cNvPr>
          <p:cNvSpPr/>
          <p:nvPr/>
        </p:nvSpPr>
        <p:spPr>
          <a:xfrm>
            <a:off x="4038600" y="2362200"/>
            <a:ext cx="12192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a:t>
            </a:r>
            <a:br>
              <a:rPr lang="en-US" dirty="0">
                <a:solidFill>
                  <a:schemeClr val="tx1"/>
                </a:solidFill>
              </a:rPr>
            </a:br>
            <a:r>
              <a:rPr lang="en-US" dirty="0">
                <a:solidFill>
                  <a:schemeClr val="tx1"/>
                </a:solidFill>
              </a:rPr>
              <a:t>SP</a:t>
            </a:r>
            <a:br>
              <a:rPr lang="en-US" dirty="0">
                <a:solidFill>
                  <a:schemeClr val="tx1"/>
                </a:solidFill>
              </a:rPr>
            </a:br>
            <a:r>
              <a:rPr lang="en-US" dirty="0">
                <a:solidFill>
                  <a:schemeClr val="tx1"/>
                </a:solidFill>
              </a:rPr>
              <a:t>EFLAGS</a:t>
            </a:r>
            <a:br>
              <a:rPr lang="en-US" dirty="0">
                <a:solidFill>
                  <a:schemeClr val="tx1"/>
                </a:solidFill>
              </a:rPr>
            </a:br>
            <a:r>
              <a:rPr lang="en-US" dirty="0">
                <a:solidFill>
                  <a:schemeClr val="tx1"/>
                </a:solidFill>
              </a:rPr>
              <a:t>Other </a:t>
            </a:r>
            <a:r>
              <a:rPr lang="en-US" dirty="0" err="1">
                <a:solidFill>
                  <a:schemeClr val="tx1"/>
                </a:solidFill>
              </a:rPr>
              <a:t>Regs</a:t>
            </a:r>
            <a:endParaRPr lang="en-US" dirty="0">
              <a:solidFill>
                <a:schemeClr val="tx1"/>
              </a:solidFill>
            </a:endParaRPr>
          </a:p>
        </p:txBody>
      </p:sp>
      <p:sp>
        <p:nvSpPr>
          <p:cNvPr id="14" name="TextBox 13">
            <a:extLst>
              <a:ext uri="{FF2B5EF4-FFF2-40B4-BE49-F238E27FC236}">
                <a16:creationId xmlns:a16="http://schemas.microsoft.com/office/drawing/2014/main" id="{5B8B4B3A-CCAA-439F-8A00-1F933E0E3E38}"/>
              </a:ext>
            </a:extLst>
          </p:cNvPr>
          <p:cNvSpPr txBox="1"/>
          <p:nvPr/>
        </p:nvSpPr>
        <p:spPr>
          <a:xfrm>
            <a:off x="4110081" y="2025134"/>
            <a:ext cx="1076238" cy="369332"/>
          </a:xfrm>
          <a:prstGeom prst="rect">
            <a:avLst/>
          </a:prstGeom>
          <a:noFill/>
        </p:spPr>
        <p:txBody>
          <a:bodyPr wrap="square" rtlCol="0">
            <a:spAutoFit/>
          </a:bodyPr>
          <a:lstStyle/>
          <a:p>
            <a:r>
              <a:rPr lang="en-US" dirty="0">
                <a:solidFill>
                  <a:schemeClr val="bg1"/>
                </a:solidFill>
              </a:rPr>
              <a:t>Registers</a:t>
            </a:r>
          </a:p>
        </p:txBody>
      </p:sp>
      <p:sp>
        <p:nvSpPr>
          <p:cNvPr id="17" name="TextBox 16">
            <a:extLst>
              <a:ext uri="{FF2B5EF4-FFF2-40B4-BE49-F238E27FC236}">
                <a16:creationId xmlns:a16="http://schemas.microsoft.com/office/drawing/2014/main" id="{AC6B88AC-D002-431F-9C43-F2818F2F0A19}"/>
              </a:ext>
            </a:extLst>
          </p:cNvPr>
          <p:cNvSpPr txBox="1"/>
          <p:nvPr/>
        </p:nvSpPr>
        <p:spPr>
          <a:xfrm>
            <a:off x="972633" y="3625335"/>
            <a:ext cx="1162882" cy="369332"/>
          </a:xfrm>
          <a:prstGeom prst="rect">
            <a:avLst/>
          </a:prstGeom>
          <a:noFill/>
        </p:spPr>
        <p:txBody>
          <a:bodyPr wrap="none" rtlCol="0">
            <a:spAutoFit/>
          </a:bodyPr>
          <a:lstStyle/>
          <a:p>
            <a:r>
              <a:rPr lang="en-US" dirty="0"/>
              <a:t>User Stack</a:t>
            </a:r>
          </a:p>
        </p:txBody>
      </p:sp>
      <p:cxnSp>
        <p:nvCxnSpPr>
          <p:cNvPr id="23" name="Connector: Elbow 22">
            <a:extLst>
              <a:ext uri="{FF2B5EF4-FFF2-40B4-BE49-F238E27FC236}">
                <a16:creationId xmlns:a16="http://schemas.microsoft.com/office/drawing/2014/main" id="{B834D24A-9E57-4102-B2B7-8770C6E4A7FF}"/>
              </a:ext>
            </a:extLst>
          </p:cNvPr>
          <p:cNvCxnSpPr>
            <a:cxnSpLocks/>
          </p:cNvCxnSpPr>
          <p:nvPr/>
        </p:nvCxnSpPr>
        <p:spPr>
          <a:xfrm rot="10800000" flipV="1">
            <a:off x="2073947" y="2920656"/>
            <a:ext cx="2419290" cy="195614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Connector: Elbow 23">
            <a:extLst>
              <a:ext uri="{FF2B5EF4-FFF2-40B4-BE49-F238E27FC236}">
                <a16:creationId xmlns:a16="http://schemas.microsoft.com/office/drawing/2014/main" id="{4B42E3F7-75CA-42BA-94F7-7A60FE309D41}"/>
              </a:ext>
            </a:extLst>
          </p:cNvPr>
          <p:cNvCxnSpPr>
            <a:cxnSpLocks/>
          </p:cNvCxnSpPr>
          <p:nvPr/>
        </p:nvCxnSpPr>
        <p:spPr>
          <a:xfrm rot="10800000">
            <a:off x="2743200" y="2514244"/>
            <a:ext cx="1752600" cy="15275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7" name="Group 26">
            <a:extLst>
              <a:ext uri="{FF2B5EF4-FFF2-40B4-BE49-F238E27FC236}">
                <a16:creationId xmlns:a16="http://schemas.microsoft.com/office/drawing/2014/main" id="{C93A7A2F-88C2-479A-A79C-5340804CE4F9}"/>
              </a:ext>
            </a:extLst>
          </p:cNvPr>
          <p:cNvGrpSpPr/>
          <p:nvPr/>
        </p:nvGrpSpPr>
        <p:grpSpPr>
          <a:xfrm>
            <a:off x="6550288" y="1693614"/>
            <a:ext cx="1859980" cy="1498069"/>
            <a:chOff x="959420" y="1734597"/>
            <a:chExt cx="1859980" cy="1498069"/>
          </a:xfrm>
        </p:grpSpPr>
        <p:sp>
          <p:nvSpPr>
            <p:cNvPr id="28" name="Rectangle 27">
              <a:extLst>
                <a:ext uri="{FF2B5EF4-FFF2-40B4-BE49-F238E27FC236}">
                  <a16:creationId xmlns:a16="http://schemas.microsoft.com/office/drawing/2014/main" id="{2B78E1B1-5A1B-4B6C-B0EF-9C41D710B275}"/>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handler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pushad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5B158DE0-E466-4DAF-AD48-AC0BEEF95C04}"/>
                </a:ext>
              </a:extLst>
            </p:cNvPr>
            <p:cNvSpPr txBox="1"/>
            <p:nvPr/>
          </p:nvSpPr>
          <p:spPr>
            <a:xfrm>
              <a:off x="959420" y="1734597"/>
              <a:ext cx="786434" cy="369332"/>
            </a:xfrm>
            <a:prstGeom prst="rect">
              <a:avLst/>
            </a:prstGeom>
            <a:noFill/>
          </p:spPr>
          <p:txBody>
            <a:bodyPr wrap="none" rtlCol="0">
              <a:spAutoFit/>
            </a:bodyPr>
            <a:lstStyle/>
            <a:p>
              <a:r>
                <a:rPr lang="en-US" dirty="0"/>
                <a:t>Kernel</a:t>
              </a:r>
            </a:p>
          </p:txBody>
        </p:sp>
      </p:grpSp>
      <p:sp>
        <p:nvSpPr>
          <p:cNvPr id="30" name="TextBox 29">
            <a:extLst>
              <a:ext uri="{FF2B5EF4-FFF2-40B4-BE49-F238E27FC236}">
                <a16:creationId xmlns:a16="http://schemas.microsoft.com/office/drawing/2014/main" id="{A47E17EA-73CB-481F-B27F-127EEE74967F}"/>
              </a:ext>
            </a:extLst>
          </p:cNvPr>
          <p:cNvSpPr txBox="1"/>
          <p:nvPr/>
        </p:nvSpPr>
        <p:spPr>
          <a:xfrm>
            <a:off x="6550288" y="3543606"/>
            <a:ext cx="1686487" cy="646331"/>
          </a:xfrm>
          <a:prstGeom prst="rect">
            <a:avLst/>
          </a:prstGeom>
          <a:noFill/>
        </p:spPr>
        <p:txBody>
          <a:bodyPr wrap="none" rtlCol="0">
            <a:spAutoFit/>
          </a:bodyPr>
          <a:lstStyle/>
          <a:p>
            <a:r>
              <a:rPr lang="en-US" dirty="0"/>
              <a:t>Kernel Interrupt</a:t>
            </a:r>
            <a:br>
              <a:rPr lang="en-US" dirty="0"/>
            </a:br>
            <a:r>
              <a:rPr lang="en-US" dirty="0"/>
              <a:t>Stack</a:t>
            </a:r>
          </a:p>
        </p:txBody>
      </p:sp>
      <p:sp>
        <p:nvSpPr>
          <p:cNvPr id="32" name="Rectangle 31">
            <a:extLst>
              <a:ext uri="{FF2B5EF4-FFF2-40B4-BE49-F238E27FC236}">
                <a16:creationId xmlns:a16="http://schemas.microsoft.com/office/drawing/2014/main" id="{CE59430A-E367-4D77-8A91-4A34CA6D87E0}"/>
              </a:ext>
            </a:extLst>
          </p:cNvPr>
          <p:cNvSpPr/>
          <p:nvPr/>
        </p:nvSpPr>
        <p:spPr>
          <a:xfrm>
            <a:off x="6629706" y="4135771"/>
            <a:ext cx="977387" cy="1455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nvGrpSpPr>
          <p:cNvPr id="37" name="Group 36">
            <a:extLst>
              <a:ext uri="{FF2B5EF4-FFF2-40B4-BE49-F238E27FC236}">
                <a16:creationId xmlns:a16="http://schemas.microsoft.com/office/drawing/2014/main" id="{DFDA0E2E-A49A-46F2-9355-98327F7E8CD1}"/>
              </a:ext>
            </a:extLst>
          </p:cNvPr>
          <p:cNvGrpSpPr/>
          <p:nvPr/>
        </p:nvGrpSpPr>
        <p:grpSpPr>
          <a:xfrm>
            <a:off x="1065380" y="4135771"/>
            <a:ext cx="978807" cy="1455710"/>
            <a:chOff x="1065380" y="4135771"/>
            <a:chExt cx="978807" cy="1455710"/>
          </a:xfrm>
        </p:grpSpPr>
        <p:grpSp>
          <p:nvGrpSpPr>
            <p:cNvPr id="21" name="Group 20">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18" name="Rectangle 1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6" name="Rectangle 35">
              <a:extLst>
                <a:ext uri="{FF2B5EF4-FFF2-40B4-BE49-F238E27FC236}">
                  <a16:creationId xmlns:a16="http://schemas.microsoft.com/office/drawing/2014/main" id="{4FB3A4F3-004D-4A2E-90F7-661347FF1127}"/>
                </a:ext>
              </a:extLst>
            </p:cNvPr>
            <p:cNvSpPr/>
            <p:nvPr/>
          </p:nvSpPr>
          <p:spPr>
            <a:xfrm>
              <a:off x="1066800" y="4135771"/>
              <a:ext cx="977387" cy="741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8" name="TextBox 37">
            <a:extLst>
              <a:ext uri="{FF2B5EF4-FFF2-40B4-BE49-F238E27FC236}">
                <a16:creationId xmlns:a16="http://schemas.microsoft.com/office/drawing/2014/main" id="{F7740B89-3966-47C6-A72B-0DAEC6FE0E65}"/>
              </a:ext>
            </a:extLst>
          </p:cNvPr>
          <p:cNvSpPr txBox="1"/>
          <p:nvPr/>
        </p:nvSpPr>
        <p:spPr>
          <a:xfrm>
            <a:off x="3454047" y="3925550"/>
            <a:ext cx="1931106" cy="369332"/>
          </a:xfrm>
          <a:prstGeom prst="rect">
            <a:avLst/>
          </a:prstGeom>
          <a:noFill/>
        </p:spPr>
        <p:txBody>
          <a:bodyPr wrap="none" rtlCol="0">
            <a:spAutoFit/>
          </a:bodyPr>
          <a:lstStyle/>
          <a:p>
            <a:r>
              <a:rPr lang="en-US" dirty="0"/>
              <a:t>Interrupts Enabled</a:t>
            </a:r>
          </a:p>
        </p:txBody>
      </p:sp>
    </p:spTree>
    <p:extLst>
      <p:ext uri="{BB962C8B-B14F-4D97-AF65-F5344CB8AC3E}">
        <p14:creationId xmlns:p14="http://schemas.microsoft.com/office/powerpoint/2010/main" val="52406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Action</a:t>
            </a:r>
          </a:p>
        </p:txBody>
      </p:sp>
      <p:sp>
        <p:nvSpPr>
          <p:cNvPr id="3" name="Date Placeholder 2"/>
          <p:cNvSpPr>
            <a:spLocks noGrp="1"/>
          </p:cNvSpPr>
          <p:nvPr>
            <p:ph type="dt" sz="half" idx="10"/>
          </p:nvPr>
        </p:nvSpPr>
        <p:spPr/>
        <p:txBody>
          <a:bodyPr/>
          <a:lstStyle/>
          <a:p>
            <a:fld id="{2186E9DF-8740-4E2F-AB1C-8FE86383D243}" type="datetime1">
              <a:rPr lang="en-US" smtClean="0"/>
              <a:t>2/6/2018</a:t>
            </a:fld>
            <a:endParaRPr lang="en-US" dirty="0"/>
          </a:p>
        </p:txBody>
      </p:sp>
      <p:grpSp>
        <p:nvGrpSpPr>
          <p:cNvPr id="7" name="Group 6">
            <a:extLst>
              <a:ext uri="{FF2B5EF4-FFF2-40B4-BE49-F238E27FC236}">
                <a16:creationId xmlns:a16="http://schemas.microsoft.com/office/drawing/2014/main" id="{CA0FE6A0-0831-4E38-B012-7BCCF3E5FAD3}"/>
              </a:ext>
            </a:extLst>
          </p:cNvPr>
          <p:cNvGrpSpPr/>
          <p:nvPr/>
        </p:nvGrpSpPr>
        <p:grpSpPr>
          <a:xfrm>
            <a:off x="959420" y="1934316"/>
            <a:ext cx="1887953" cy="1498069"/>
            <a:chOff x="959420" y="1734597"/>
            <a:chExt cx="1887953" cy="1498069"/>
          </a:xfrm>
        </p:grpSpPr>
        <p:sp>
          <p:nvSpPr>
            <p:cNvPr id="8" name="Rectangle 7">
              <a:extLst>
                <a:ext uri="{FF2B5EF4-FFF2-40B4-BE49-F238E27FC236}">
                  <a16:creationId xmlns:a16="http://schemas.microsoft.com/office/drawing/2014/main" id="{D91B5EF3-519C-455C-AD65-539C839392F9}"/>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959420" y="1734597"/>
              <a:ext cx="1887953" cy="369332"/>
            </a:xfrm>
            <a:prstGeom prst="rect">
              <a:avLst/>
            </a:prstGeom>
            <a:noFill/>
          </p:spPr>
          <p:txBody>
            <a:bodyPr wrap="none" rtlCol="0">
              <a:spAutoFit/>
            </a:bodyPr>
            <a:lstStyle/>
            <a:p>
              <a:r>
                <a:rPr lang="en-US"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429000" y="1934316"/>
            <a:ext cx="1905000" cy="2455341"/>
            <a:chOff x="959420" y="1734597"/>
            <a:chExt cx="1905000" cy="1839868"/>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959420" y="1734597"/>
              <a:ext cx="762000" cy="276753"/>
            </a:xfrm>
            <a:prstGeom prst="rect">
              <a:avLst/>
            </a:prstGeom>
            <a:noFill/>
          </p:spPr>
          <p:txBody>
            <a:bodyPr wrap="square" rtlCol="0">
              <a:spAutoFit/>
            </a:bodyPr>
            <a:lstStyle/>
            <a:p>
              <a:r>
                <a:rPr lang="en-US"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4038600" y="2561919"/>
            <a:ext cx="12192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PC</a:t>
            </a:r>
            <a:br>
              <a:rPr lang="en-US" dirty="0">
                <a:solidFill>
                  <a:srgbClr val="FF0000"/>
                </a:solidFill>
              </a:rPr>
            </a:br>
            <a:r>
              <a:rPr lang="en-US" dirty="0">
                <a:solidFill>
                  <a:srgbClr val="FF0000"/>
                </a:solidFill>
              </a:rPr>
              <a:t>SP</a:t>
            </a:r>
            <a:br>
              <a:rPr lang="en-US" dirty="0">
                <a:solidFill>
                  <a:srgbClr val="FF0000"/>
                </a:solidFill>
              </a:rPr>
            </a:br>
            <a:r>
              <a:rPr lang="en-US" dirty="0">
                <a:solidFill>
                  <a:srgbClr val="FF0000"/>
                </a:solidFill>
              </a:rPr>
              <a:t>EFLAGS</a:t>
            </a:r>
            <a:br>
              <a:rPr lang="en-US" dirty="0">
                <a:solidFill>
                  <a:srgbClr val="FF0000"/>
                </a:solidFill>
              </a:rPr>
            </a:br>
            <a:r>
              <a:rPr lang="en-US" dirty="0">
                <a:solidFill>
                  <a:srgbClr val="FF0000"/>
                </a:solidFill>
              </a:rPr>
              <a:t>Other </a:t>
            </a:r>
            <a:r>
              <a:rPr lang="en-US" dirty="0" err="1">
                <a:solidFill>
                  <a:srgbClr val="FF0000"/>
                </a:solidFill>
              </a:rPr>
              <a:t>Regs</a:t>
            </a:r>
            <a:endParaRPr lang="en-US"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110081" y="2224853"/>
            <a:ext cx="1076238" cy="369332"/>
          </a:xfrm>
          <a:prstGeom prst="rect">
            <a:avLst/>
          </a:prstGeom>
          <a:noFill/>
        </p:spPr>
        <p:txBody>
          <a:bodyPr wrap="square" rtlCol="0">
            <a:spAutoFit/>
          </a:bodyPr>
          <a:lstStyle/>
          <a:p>
            <a:r>
              <a:rPr lang="en-US"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162882" cy="369332"/>
          </a:xfrm>
          <a:prstGeom prst="rect">
            <a:avLst/>
          </a:prstGeom>
          <a:noFill/>
        </p:spPr>
        <p:txBody>
          <a:bodyPr wrap="none" rtlCol="0">
            <a:spAutoFit/>
          </a:bodyPr>
          <a:lstStyle/>
          <a:p>
            <a:r>
              <a:rPr lang="en-US" dirty="0"/>
              <a:t>User Stack</a:t>
            </a:r>
          </a:p>
        </p:txBody>
      </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flipV="1">
            <a:off x="4800600" y="2584190"/>
            <a:ext cx="1749688" cy="276695"/>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8" name="Group 17">
            <a:extLst>
              <a:ext uri="{FF2B5EF4-FFF2-40B4-BE49-F238E27FC236}">
                <a16:creationId xmlns:a16="http://schemas.microsoft.com/office/drawing/2014/main" id="{477DB8CC-0E71-4E98-B817-AE7C34C99C6E}"/>
              </a:ext>
            </a:extLst>
          </p:cNvPr>
          <p:cNvGrpSpPr/>
          <p:nvPr/>
        </p:nvGrpSpPr>
        <p:grpSpPr>
          <a:xfrm>
            <a:off x="6550288" y="1893333"/>
            <a:ext cx="1859980" cy="149806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handler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pushad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786434" cy="369332"/>
            </a:xfrm>
            <a:prstGeom prst="rect">
              <a:avLst/>
            </a:prstGeom>
            <a:noFill/>
          </p:spPr>
          <p:txBody>
            <a:bodyPr wrap="none" rtlCol="0">
              <a:spAutoFit/>
            </a:bodyPr>
            <a:lstStyle/>
            <a:p>
              <a:r>
                <a:rPr lang="en-US"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550288" y="3743325"/>
            <a:ext cx="1686487" cy="646331"/>
          </a:xfrm>
          <a:prstGeom prst="rect">
            <a:avLst/>
          </a:prstGeom>
          <a:noFill/>
        </p:spPr>
        <p:txBody>
          <a:bodyPr wrap="none" rtlCol="0">
            <a:spAutoFit/>
          </a:bodyPr>
          <a:lstStyle/>
          <a:p>
            <a:r>
              <a:rPr lang="en-US" dirty="0"/>
              <a:t>Kernel Interrupt</a:t>
            </a:r>
            <a:br>
              <a:rPr lang="en-US" dirty="0"/>
            </a:br>
            <a:r>
              <a:rPr lang="en-US" dirty="0"/>
              <a:t>Stack</a:t>
            </a:r>
          </a:p>
        </p:txBody>
      </p:sp>
      <p:sp>
        <p:nvSpPr>
          <p:cNvPr id="22" name="Rectangle 21">
            <a:extLst>
              <a:ext uri="{FF2B5EF4-FFF2-40B4-BE49-F238E27FC236}">
                <a16:creationId xmlns:a16="http://schemas.microsoft.com/office/drawing/2014/main" id="{560134B9-5821-4051-9988-6176018FD584}"/>
              </a:ext>
            </a:extLst>
          </p:cNvPr>
          <p:cNvSpPr/>
          <p:nvPr/>
        </p:nvSpPr>
        <p:spPr>
          <a:xfrm>
            <a:off x="6629706" y="433549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nvGrpSpPr>
          <p:cNvPr id="23" name="Group 22">
            <a:extLst>
              <a:ext uri="{FF2B5EF4-FFF2-40B4-BE49-F238E27FC236}">
                <a16:creationId xmlns:a16="http://schemas.microsoft.com/office/drawing/2014/main" id="{31D4B24B-3C26-42CD-B8BD-C0302D924379}"/>
              </a:ext>
            </a:extLst>
          </p:cNvPr>
          <p:cNvGrpSpPr/>
          <p:nvPr/>
        </p:nvGrpSpPr>
        <p:grpSpPr>
          <a:xfrm>
            <a:off x="1065380" y="4335490"/>
            <a:ext cx="978807" cy="1455710"/>
            <a:chOff x="1065380" y="4135771"/>
            <a:chExt cx="978807" cy="1455710"/>
          </a:xfrm>
        </p:grpSpPr>
        <p:grpSp>
          <p:nvGrpSpPr>
            <p:cNvPr id="24" name="Group 23">
              <a:extLst>
                <a:ext uri="{FF2B5EF4-FFF2-40B4-BE49-F238E27FC236}">
                  <a16:creationId xmlns:a16="http://schemas.microsoft.com/office/drawing/2014/main" id="{13DBF3AF-B9EE-4AD2-9809-830BA3BBDFA2}"/>
                </a:ext>
              </a:extLst>
            </p:cNvPr>
            <p:cNvGrpSpPr/>
            <p:nvPr/>
          </p:nvGrpSpPr>
          <p:grpSpPr>
            <a:xfrm>
              <a:off x="1065380" y="4876800"/>
              <a:ext cx="977387" cy="714681"/>
              <a:chOff x="1003813" y="4267200"/>
              <a:chExt cx="977387" cy="714681"/>
            </a:xfrm>
            <a:solidFill>
              <a:schemeClr val="bg1"/>
            </a:solidFill>
          </p:grpSpPr>
          <p:sp>
            <p:nvSpPr>
              <p:cNvPr id="26" name="Rectangle 25">
                <a:extLst>
                  <a:ext uri="{FF2B5EF4-FFF2-40B4-BE49-F238E27FC236}">
                    <a16:creationId xmlns:a16="http://schemas.microsoft.com/office/drawing/2014/main" id="{C48609EE-8B36-4CFA-86B3-FA8768862588}"/>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3814FB61-04C3-4269-9AF0-7FBB49ECB4B3}"/>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a16="http://schemas.microsoft.com/office/drawing/2014/main" id="{19BC0263-760A-4920-AE93-6054363B9069}"/>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5" name="Rectangle 24">
              <a:extLst>
                <a:ext uri="{FF2B5EF4-FFF2-40B4-BE49-F238E27FC236}">
                  <a16:creationId xmlns:a16="http://schemas.microsoft.com/office/drawing/2014/main" id="{3D3449E7-BE5B-497B-B878-B5BCC9AFBD26}"/>
                </a:ext>
              </a:extLst>
            </p:cNvPr>
            <p:cNvSpPr/>
            <p:nvPr/>
          </p:nvSpPr>
          <p:spPr>
            <a:xfrm>
              <a:off x="1066800" y="4135771"/>
              <a:ext cx="977387" cy="741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9" name="TextBox 28">
            <a:extLst>
              <a:ext uri="{FF2B5EF4-FFF2-40B4-BE49-F238E27FC236}">
                <a16:creationId xmlns:a16="http://schemas.microsoft.com/office/drawing/2014/main" id="{50C614C9-F364-4913-89DC-AD2BAF825B45}"/>
              </a:ext>
            </a:extLst>
          </p:cNvPr>
          <p:cNvSpPr txBox="1"/>
          <p:nvPr/>
        </p:nvSpPr>
        <p:spPr>
          <a:xfrm>
            <a:off x="3454047" y="3925550"/>
            <a:ext cx="1982402" cy="369332"/>
          </a:xfrm>
          <a:prstGeom prst="rect">
            <a:avLst/>
          </a:prstGeom>
          <a:noFill/>
        </p:spPr>
        <p:txBody>
          <a:bodyPr wrap="none" rtlCol="0">
            <a:spAutoFit/>
          </a:bodyPr>
          <a:lstStyle/>
          <a:p>
            <a:r>
              <a:rPr lang="en-US" dirty="0">
                <a:solidFill>
                  <a:srgbClr val="FF0000"/>
                </a:solidFill>
              </a:rPr>
              <a:t>Interrupts</a:t>
            </a:r>
            <a:r>
              <a:rPr lang="en-US" dirty="0"/>
              <a:t> </a:t>
            </a:r>
            <a:r>
              <a:rPr lang="en-US" dirty="0">
                <a:solidFill>
                  <a:srgbClr val="FF0000"/>
                </a:solidFill>
              </a:rPr>
              <a:t>Disabled</a:t>
            </a:r>
          </a:p>
        </p:txBody>
      </p:sp>
      <p:sp>
        <p:nvSpPr>
          <p:cNvPr id="32" name="TextBox 31">
            <a:extLst>
              <a:ext uri="{FF2B5EF4-FFF2-40B4-BE49-F238E27FC236}">
                <a16:creationId xmlns:a16="http://schemas.microsoft.com/office/drawing/2014/main" id="{EFA71459-58EC-4B49-BEA1-6EC8ED3A6569}"/>
              </a:ext>
            </a:extLst>
          </p:cNvPr>
          <p:cNvSpPr txBox="1"/>
          <p:nvPr/>
        </p:nvSpPr>
        <p:spPr>
          <a:xfrm>
            <a:off x="6629706" y="5971401"/>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SP</a:t>
            </a:r>
          </a:p>
        </p:txBody>
      </p:sp>
      <p:sp>
        <p:nvSpPr>
          <p:cNvPr id="33" name="TextBox 32">
            <a:extLst>
              <a:ext uri="{FF2B5EF4-FFF2-40B4-BE49-F238E27FC236}">
                <a16:creationId xmlns:a16="http://schemas.microsoft.com/office/drawing/2014/main" id="{B0262C31-5494-4DD1-9C10-FF5844E51007}"/>
              </a:ext>
            </a:extLst>
          </p:cNvPr>
          <p:cNvSpPr txBox="1"/>
          <p:nvPr/>
        </p:nvSpPr>
        <p:spPr>
          <a:xfrm>
            <a:off x="6629706" y="5694402"/>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PC</a:t>
            </a:r>
          </a:p>
        </p:txBody>
      </p:sp>
      <p:sp>
        <p:nvSpPr>
          <p:cNvPr id="34" name="TextBox 33">
            <a:extLst>
              <a:ext uri="{FF2B5EF4-FFF2-40B4-BE49-F238E27FC236}">
                <a16:creationId xmlns:a16="http://schemas.microsoft.com/office/drawing/2014/main" id="{53F9CB6F-4D1C-4254-B2E8-4EC3BB1F9A30}"/>
              </a:ext>
            </a:extLst>
          </p:cNvPr>
          <p:cNvSpPr txBox="1"/>
          <p:nvPr/>
        </p:nvSpPr>
        <p:spPr>
          <a:xfrm>
            <a:off x="6629706" y="5417403"/>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EFLAGS</a:t>
            </a:r>
          </a:p>
        </p:txBody>
      </p:sp>
      <p:sp>
        <p:nvSpPr>
          <p:cNvPr id="35" name="TextBox 34">
            <a:extLst>
              <a:ext uri="{FF2B5EF4-FFF2-40B4-BE49-F238E27FC236}">
                <a16:creationId xmlns:a16="http://schemas.microsoft.com/office/drawing/2014/main" id="{0C7484C0-CFC3-48AF-8E5A-4AFD535DAE64}"/>
              </a:ext>
            </a:extLst>
          </p:cNvPr>
          <p:cNvSpPr txBox="1"/>
          <p:nvPr/>
        </p:nvSpPr>
        <p:spPr>
          <a:xfrm>
            <a:off x="6628286" y="5140404"/>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Ex. Code</a:t>
            </a:r>
          </a:p>
        </p:txBody>
      </p:sp>
      <p:cxnSp>
        <p:nvCxnSpPr>
          <p:cNvPr id="57" name="Connector: Elbow 56">
            <a:extLst>
              <a:ext uri="{FF2B5EF4-FFF2-40B4-BE49-F238E27FC236}">
                <a16:creationId xmlns:a16="http://schemas.microsoft.com/office/drawing/2014/main" id="{8D023958-20AF-4FEF-98E3-17F9BA7E1634}"/>
              </a:ext>
            </a:extLst>
          </p:cNvPr>
          <p:cNvCxnSpPr>
            <a:cxnSpLocks/>
          </p:cNvCxnSpPr>
          <p:nvPr/>
        </p:nvCxnSpPr>
        <p:spPr>
          <a:xfrm>
            <a:off x="4791734" y="3114675"/>
            <a:ext cx="1836554" cy="201168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657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the Handler Starts</a:t>
            </a:r>
          </a:p>
        </p:txBody>
      </p:sp>
      <p:sp>
        <p:nvSpPr>
          <p:cNvPr id="3" name="Date Placeholder 2"/>
          <p:cNvSpPr>
            <a:spLocks noGrp="1"/>
          </p:cNvSpPr>
          <p:nvPr>
            <p:ph type="dt" sz="half" idx="10"/>
          </p:nvPr>
        </p:nvSpPr>
        <p:spPr/>
        <p:txBody>
          <a:bodyPr/>
          <a:lstStyle/>
          <a:p>
            <a:fld id="{F025D6BA-FA6D-4184-851D-0A64E73E09F1}" type="datetime1">
              <a:rPr lang="en-US" smtClean="0"/>
              <a:t>2/6/2018</a:t>
            </a:fld>
            <a:endParaRPr lang="en-US" dirty="0"/>
          </a:p>
        </p:txBody>
      </p:sp>
      <p:sp>
        <p:nvSpPr>
          <p:cNvPr id="6" name="Content Placeholder 5">
            <a:extLst>
              <a:ext uri="{FF2B5EF4-FFF2-40B4-BE49-F238E27FC236}">
                <a16:creationId xmlns:a16="http://schemas.microsoft.com/office/drawing/2014/main" id="{51318681-4987-442D-B038-266F97859FA8}"/>
              </a:ext>
            </a:extLst>
          </p:cNvPr>
          <p:cNvSpPr>
            <a:spLocks noGrp="1"/>
          </p:cNvSpPr>
          <p:nvPr>
            <p:ph idx="1"/>
          </p:nvPr>
        </p:nvSpPr>
        <p:spPr/>
        <p:txBody>
          <a:bodyPr/>
          <a:lstStyle/>
          <a:p>
            <a:endParaRPr lang="en-US" dirty="0"/>
          </a:p>
        </p:txBody>
      </p:sp>
      <p:grpSp>
        <p:nvGrpSpPr>
          <p:cNvPr id="7" name="Group 6">
            <a:extLst>
              <a:ext uri="{FF2B5EF4-FFF2-40B4-BE49-F238E27FC236}">
                <a16:creationId xmlns:a16="http://schemas.microsoft.com/office/drawing/2014/main" id="{5E24D8DD-797E-4DD9-A210-C668EFA3F4C9}"/>
              </a:ext>
            </a:extLst>
          </p:cNvPr>
          <p:cNvGrpSpPr/>
          <p:nvPr/>
        </p:nvGrpSpPr>
        <p:grpSpPr>
          <a:xfrm>
            <a:off x="959420" y="1934316"/>
            <a:ext cx="1887953" cy="1498069"/>
            <a:chOff x="959420" y="1734597"/>
            <a:chExt cx="1887953" cy="1498069"/>
          </a:xfrm>
        </p:grpSpPr>
        <p:sp>
          <p:nvSpPr>
            <p:cNvPr id="8" name="Rectangle 7">
              <a:extLst>
                <a:ext uri="{FF2B5EF4-FFF2-40B4-BE49-F238E27FC236}">
                  <a16:creationId xmlns:a16="http://schemas.microsoft.com/office/drawing/2014/main" id="{E55428B7-8515-4BB8-A02A-70968C6AA697}"/>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7CD6712-AABA-4C51-9146-0D1EB6176EF1}"/>
                </a:ext>
              </a:extLst>
            </p:cNvPr>
            <p:cNvSpPr txBox="1"/>
            <p:nvPr/>
          </p:nvSpPr>
          <p:spPr>
            <a:xfrm>
              <a:off x="959420" y="1734597"/>
              <a:ext cx="1887953" cy="369332"/>
            </a:xfrm>
            <a:prstGeom prst="rect">
              <a:avLst/>
            </a:prstGeom>
            <a:noFill/>
          </p:spPr>
          <p:txBody>
            <a:bodyPr wrap="none" rtlCol="0">
              <a:spAutoFit/>
            </a:bodyPr>
            <a:lstStyle/>
            <a:p>
              <a:r>
                <a:rPr lang="en-US" dirty="0"/>
                <a:t>User-level Process</a:t>
              </a:r>
            </a:p>
          </p:txBody>
        </p:sp>
      </p:grpSp>
      <p:grpSp>
        <p:nvGrpSpPr>
          <p:cNvPr id="10" name="Group 9">
            <a:extLst>
              <a:ext uri="{FF2B5EF4-FFF2-40B4-BE49-F238E27FC236}">
                <a16:creationId xmlns:a16="http://schemas.microsoft.com/office/drawing/2014/main" id="{9ADCE8A0-FD6D-4264-88C2-B0B2C56B9EBE}"/>
              </a:ext>
            </a:extLst>
          </p:cNvPr>
          <p:cNvGrpSpPr/>
          <p:nvPr/>
        </p:nvGrpSpPr>
        <p:grpSpPr>
          <a:xfrm>
            <a:off x="3429000" y="1934316"/>
            <a:ext cx="1905000" cy="2455341"/>
            <a:chOff x="959420" y="1734597"/>
            <a:chExt cx="1905000" cy="1839868"/>
          </a:xfrm>
        </p:grpSpPr>
        <p:sp>
          <p:nvSpPr>
            <p:cNvPr id="11" name="Rectangle 10">
              <a:extLst>
                <a:ext uri="{FF2B5EF4-FFF2-40B4-BE49-F238E27FC236}">
                  <a16:creationId xmlns:a16="http://schemas.microsoft.com/office/drawing/2014/main" id="{1BAE0723-C6D2-4593-9617-3996F9035E4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2667B5E1-2099-4B37-BB3F-EF8D39B34CE5}"/>
                </a:ext>
              </a:extLst>
            </p:cNvPr>
            <p:cNvSpPr txBox="1"/>
            <p:nvPr/>
          </p:nvSpPr>
          <p:spPr>
            <a:xfrm>
              <a:off x="959420" y="1734597"/>
              <a:ext cx="762000" cy="276753"/>
            </a:xfrm>
            <a:prstGeom prst="rect">
              <a:avLst/>
            </a:prstGeom>
            <a:noFill/>
          </p:spPr>
          <p:txBody>
            <a:bodyPr wrap="square" rtlCol="0">
              <a:spAutoFit/>
            </a:bodyPr>
            <a:lstStyle/>
            <a:p>
              <a:r>
                <a:rPr lang="en-US" dirty="0"/>
                <a:t>CPU</a:t>
              </a:r>
            </a:p>
          </p:txBody>
        </p:sp>
      </p:grpSp>
      <p:sp>
        <p:nvSpPr>
          <p:cNvPr id="13" name="Rectangle 12">
            <a:extLst>
              <a:ext uri="{FF2B5EF4-FFF2-40B4-BE49-F238E27FC236}">
                <a16:creationId xmlns:a16="http://schemas.microsoft.com/office/drawing/2014/main" id="{A1022CA4-AD3F-42FB-9F30-7CA1D00763FF}"/>
              </a:ext>
            </a:extLst>
          </p:cNvPr>
          <p:cNvSpPr/>
          <p:nvPr/>
        </p:nvSpPr>
        <p:spPr>
          <a:xfrm>
            <a:off x="4038600" y="2561919"/>
            <a:ext cx="12192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PC</a:t>
            </a:r>
            <a:br>
              <a:rPr lang="en-US" dirty="0">
                <a:solidFill>
                  <a:srgbClr val="FF0000"/>
                </a:solidFill>
              </a:rPr>
            </a:br>
            <a:r>
              <a:rPr lang="en-US" dirty="0">
                <a:solidFill>
                  <a:srgbClr val="FF0000"/>
                </a:solidFill>
              </a:rPr>
              <a:t>SP</a:t>
            </a:r>
            <a:br>
              <a:rPr lang="en-US" dirty="0">
                <a:solidFill>
                  <a:srgbClr val="FF0000"/>
                </a:solidFill>
              </a:rPr>
            </a:br>
            <a:r>
              <a:rPr lang="en-US" dirty="0">
                <a:solidFill>
                  <a:srgbClr val="FF0000"/>
                </a:solidFill>
              </a:rPr>
              <a:t>EFLAGS</a:t>
            </a:r>
            <a:br>
              <a:rPr lang="en-US" dirty="0">
                <a:solidFill>
                  <a:srgbClr val="FF0000"/>
                </a:solidFill>
              </a:rPr>
            </a:br>
            <a:r>
              <a:rPr lang="en-US" dirty="0">
                <a:solidFill>
                  <a:srgbClr val="FF0000"/>
                </a:solidFill>
              </a:rPr>
              <a:t>Other </a:t>
            </a:r>
            <a:r>
              <a:rPr lang="en-US" dirty="0" err="1">
                <a:solidFill>
                  <a:srgbClr val="FF0000"/>
                </a:solidFill>
              </a:rPr>
              <a:t>Regs</a:t>
            </a:r>
            <a:endParaRPr lang="en-US" dirty="0">
              <a:solidFill>
                <a:srgbClr val="FF0000"/>
              </a:solidFill>
            </a:endParaRPr>
          </a:p>
        </p:txBody>
      </p:sp>
      <p:sp>
        <p:nvSpPr>
          <p:cNvPr id="14" name="TextBox 13">
            <a:extLst>
              <a:ext uri="{FF2B5EF4-FFF2-40B4-BE49-F238E27FC236}">
                <a16:creationId xmlns:a16="http://schemas.microsoft.com/office/drawing/2014/main" id="{383D9246-45D5-494C-9886-E83924776542}"/>
              </a:ext>
            </a:extLst>
          </p:cNvPr>
          <p:cNvSpPr txBox="1"/>
          <p:nvPr/>
        </p:nvSpPr>
        <p:spPr>
          <a:xfrm>
            <a:off x="4110081" y="2224853"/>
            <a:ext cx="1076238" cy="369332"/>
          </a:xfrm>
          <a:prstGeom prst="rect">
            <a:avLst/>
          </a:prstGeom>
          <a:noFill/>
        </p:spPr>
        <p:txBody>
          <a:bodyPr wrap="square" rtlCol="0">
            <a:spAutoFit/>
          </a:bodyPr>
          <a:lstStyle/>
          <a:p>
            <a:r>
              <a:rPr lang="en-US" dirty="0">
                <a:solidFill>
                  <a:schemeClr val="bg1"/>
                </a:solidFill>
              </a:rPr>
              <a:t>Registers</a:t>
            </a:r>
          </a:p>
        </p:txBody>
      </p:sp>
      <p:sp>
        <p:nvSpPr>
          <p:cNvPr id="15" name="TextBox 14">
            <a:extLst>
              <a:ext uri="{FF2B5EF4-FFF2-40B4-BE49-F238E27FC236}">
                <a16:creationId xmlns:a16="http://schemas.microsoft.com/office/drawing/2014/main" id="{4945696D-8DC6-4715-A5E6-7C283A3C90D5}"/>
              </a:ext>
            </a:extLst>
          </p:cNvPr>
          <p:cNvSpPr txBox="1"/>
          <p:nvPr/>
        </p:nvSpPr>
        <p:spPr>
          <a:xfrm>
            <a:off x="972633" y="3825054"/>
            <a:ext cx="1162882" cy="369332"/>
          </a:xfrm>
          <a:prstGeom prst="rect">
            <a:avLst/>
          </a:prstGeom>
          <a:noFill/>
        </p:spPr>
        <p:txBody>
          <a:bodyPr wrap="none" rtlCol="0">
            <a:spAutoFit/>
          </a:bodyPr>
          <a:lstStyle/>
          <a:p>
            <a:r>
              <a:rPr lang="en-US" dirty="0"/>
              <a:t>User Stack</a:t>
            </a:r>
          </a:p>
        </p:txBody>
      </p:sp>
      <p:grpSp>
        <p:nvGrpSpPr>
          <p:cNvPr id="17" name="Group 16">
            <a:extLst>
              <a:ext uri="{FF2B5EF4-FFF2-40B4-BE49-F238E27FC236}">
                <a16:creationId xmlns:a16="http://schemas.microsoft.com/office/drawing/2014/main" id="{9B74DF9E-090D-437E-8F7C-1FC02736F7F2}"/>
              </a:ext>
            </a:extLst>
          </p:cNvPr>
          <p:cNvGrpSpPr/>
          <p:nvPr/>
        </p:nvGrpSpPr>
        <p:grpSpPr>
          <a:xfrm>
            <a:off x="6550288" y="1893333"/>
            <a:ext cx="1859980" cy="1498069"/>
            <a:chOff x="959420" y="1734597"/>
            <a:chExt cx="1859980" cy="1498069"/>
          </a:xfrm>
        </p:grpSpPr>
        <p:sp>
          <p:nvSpPr>
            <p:cNvPr id="18" name="Rectangle 17">
              <a:extLst>
                <a:ext uri="{FF2B5EF4-FFF2-40B4-BE49-F238E27FC236}">
                  <a16:creationId xmlns:a16="http://schemas.microsoft.com/office/drawing/2014/main" id="{B1D1968D-47D1-49CE-8A10-9242BFFAF7B6}"/>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handler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pushad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19" name="TextBox 18">
              <a:extLst>
                <a:ext uri="{FF2B5EF4-FFF2-40B4-BE49-F238E27FC236}">
                  <a16:creationId xmlns:a16="http://schemas.microsoft.com/office/drawing/2014/main" id="{088C2A79-84B3-40CE-A87F-700975F7BB05}"/>
                </a:ext>
              </a:extLst>
            </p:cNvPr>
            <p:cNvSpPr txBox="1"/>
            <p:nvPr/>
          </p:nvSpPr>
          <p:spPr>
            <a:xfrm>
              <a:off x="959420" y="1734597"/>
              <a:ext cx="786434" cy="369332"/>
            </a:xfrm>
            <a:prstGeom prst="rect">
              <a:avLst/>
            </a:prstGeom>
            <a:noFill/>
          </p:spPr>
          <p:txBody>
            <a:bodyPr wrap="none" rtlCol="0">
              <a:spAutoFit/>
            </a:bodyPr>
            <a:lstStyle/>
            <a:p>
              <a:r>
                <a:rPr lang="en-US" dirty="0"/>
                <a:t>Kernel</a:t>
              </a:r>
            </a:p>
          </p:txBody>
        </p:sp>
      </p:grpSp>
      <p:sp>
        <p:nvSpPr>
          <p:cNvPr id="20" name="TextBox 19">
            <a:extLst>
              <a:ext uri="{FF2B5EF4-FFF2-40B4-BE49-F238E27FC236}">
                <a16:creationId xmlns:a16="http://schemas.microsoft.com/office/drawing/2014/main" id="{D90F0EE8-C19F-41C8-AF6F-DE7DAFE6FE06}"/>
              </a:ext>
            </a:extLst>
          </p:cNvPr>
          <p:cNvSpPr txBox="1"/>
          <p:nvPr/>
        </p:nvSpPr>
        <p:spPr>
          <a:xfrm>
            <a:off x="6550288" y="3743325"/>
            <a:ext cx="1686487" cy="646331"/>
          </a:xfrm>
          <a:prstGeom prst="rect">
            <a:avLst/>
          </a:prstGeom>
          <a:noFill/>
        </p:spPr>
        <p:txBody>
          <a:bodyPr wrap="none" rtlCol="0">
            <a:spAutoFit/>
          </a:bodyPr>
          <a:lstStyle/>
          <a:p>
            <a:r>
              <a:rPr lang="en-US" dirty="0"/>
              <a:t>Kernel Interrupt</a:t>
            </a:r>
            <a:br>
              <a:rPr lang="en-US" dirty="0"/>
            </a:br>
            <a:r>
              <a:rPr lang="en-US" dirty="0"/>
              <a:t>Stack</a:t>
            </a:r>
          </a:p>
        </p:txBody>
      </p:sp>
      <p:sp>
        <p:nvSpPr>
          <p:cNvPr id="21" name="Rectangle 20">
            <a:extLst>
              <a:ext uri="{FF2B5EF4-FFF2-40B4-BE49-F238E27FC236}">
                <a16:creationId xmlns:a16="http://schemas.microsoft.com/office/drawing/2014/main" id="{13FAE5AF-D3B7-45A4-BE47-EE8AC6818323}"/>
              </a:ext>
            </a:extLst>
          </p:cNvPr>
          <p:cNvSpPr/>
          <p:nvPr/>
        </p:nvSpPr>
        <p:spPr>
          <a:xfrm>
            <a:off x="6629706" y="433549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C61C23DC-4F28-458D-A9EA-5C6BB04A9760}"/>
              </a:ext>
            </a:extLst>
          </p:cNvPr>
          <p:cNvGrpSpPr/>
          <p:nvPr/>
        </p:nvGrpSpPr>
        <p:grpSpPr>
          <a:xfrm>
            <a:off x="1065380" y="4335490"/>
            <a:ext cx="978807" cy="1455710"/>
            <a:chOff x="1065380" y="4135771"/>
            <a:chExt cx="978807" cy="1455710"/>
          </a:xfrm>
        </p:grpSpPr>
        <p:grpSp>
          <p:nvGrpSpPr>
            <p:cNvPr id="23" name="Group 22">
              <a:extLst>
                <a:ext uri="{FF2B5EF4-FFF2-40B4-BE49-F238E27FC236}">
                  <a16:creationId xmlns:a16="http://schemas.microsoft.com/office/drawing/2014/main" id="{447D9048-B527-41C4-8F0D-8B795D80483B}"/>
                </a:ext>
              </a:extLst>
            </p:cNvPr>
            <p:cNvGrpSpPr/>
            <p:nvPr/>
          </p:nvGrpSpPr>
          <p:grpSpPr>
            <a:xfrm>
              <a:off x="1065380" y="4876800"/>
              <a:ext cx="977387" cy="714681"/>
              <a:chOff x="1003813" y="4267200"/>
              <a:chExt cx="977387" cy="714681"/>
            </a:xfrm>
            <a:solidFill>
              <a:schemeClr val="bg1"/>
            </a:solidFill>
          </p:grpSpPr>
          <p:sp>
            <p:nvSpPr>
              <p:cNvPr id="25" name="Rectangle 24">
                <a:extLst>
                  <a:ext uri="{FF2B5EF4-FFF2-40B4-BE49-F238E27FC236}">
                    <a16:creationId xmlns:a16="http://schemas.microsoft.com/office/drawing/2014/main" id="{80AE72D9-FB67-4FC3-AD49-8A6D4C7F1378}"/>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6DA95047-992A-4086-8BAC-113BBC704E5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54C38E19-9969-470C-A4E6-F63F642C9E55}"/>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4" name="Rectangle 23">
              <a:extLst>
                <a:ext uri="{FF2B5EF4-FFF2-40B4-BE49-F238E27FC236}">
                  <a16:creationId xmlns:a16="http://schemas.microsoft.com/office/drawing/2014/main" id="{374EB6C5-0571-4500-BDB8-FF0B5AF50685}"/>
                </a:ext>
              </a:extLst>
            </p:cNvPr>
            <p:cNvSpPr/>
            <p:nvPr/>
          </p:nvSpPr>
          <p:spPr>
            <a:xfrm>
              <a:off x="1066800" y="4135771"/>
              <a:ext cx="977387" cy="741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8" name="TextBox 27">
            <a:extLst>
              <a:ext uri="{FF2B5EF4-FFF2-40B4-BE49-F238E27FC236}">
                <a16:creationId xmlns:a16="http://schemas.microsoft.com/office/drawing/2014/main" id="{482B4FCB-C855-4639-B49C-B2BC84F4A4C2}"/>
              </a:ext>
            </a:extLst>
          </p:cNvPr>
          <p:cNvSpPr txBox="1"/>
          <p:nvPr/>
        </p:nvSpPr>
        <p:spPr>
          <a:xfrm>
            <a:off x="3454047" y="3925550"/>
            <a:ext cx="1982402" cy="369332"/>
          </a:xfrm>
          <a:prstGeom prst="rect">
            <a:avLst/>
          </a:prstGeom>
          <a:noFill/>
        </p:spPr>
        <p:txBody>
          <a:bodyPr wrap="none" rtlCol="0">
            <a:spAutoFit/>
          </a:bodyPr>
          <a:lstStyle/>
          <a:p>
            <a:r>
              <a:rPr lang="en-US" dirty="0">
                <a:solidFill>
                  <a:srgbClr val="FF0000"/>
                </a:solidFill>
              </a:rPr>
              <a:t>Interrupts</a:t>
            </a:r>
            <a:r>
              <a:rPr lang="en-US" dirty="0"/>
              <a:t> </a:t>
            </a:r>
            <a:r>
              <a:rPr lang="en-US" dirty="0">
                <a:solidFill>
                  <a:srgbClr val="FF0000"/>
                </a:solidFill>
              </a:rPr>
              <a:t>Disabled</a:t>
            </a:r>
          </a:p>
        </p:txBody>
      </p:sp>
      <p:sp>
        <p:nvSpPr>
          <p:cNvPr id="29" name="TextBox 28">
            <a:extLst>
              <a:ext uri="{FF2B5EF4-FFF2-40B4-BE49-F238E27FC236}">
                <a16:creationId xmlns:a16="http://schemas.microsoft.com/office/drawing/2014/main" id="{30916940-4044-4063-9820-DA07DA78066B}"/>
              </a:ext>
            </a:extLst>
          </p:cNvPr>
          <p:cNvSpPr txBox="1"/>
          <p:nvPr/>
        </p:nvSpPr>
        <p:spPr>
          <a:xfrm>
            <a:off x="6629706" y="5971401"/>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chemeClr val="accent2"/>
                </a:solidFill>
              </a:rPr>
              <a:t>SP</a:t>
            </a:r>
          </a:p>
        </p:txBody>
      </p:sp>
      <p:sp>
        <p:nvSpPr>
          <p:cNvPr id="30" name="TextBox 29">
            <a:extLst>
              <a:ext uri="{FF2B5EF4-FFF2-40B4-BE49-F238E27FC236}">
                <a16:creationId xmlns:a16="http://schemas.microsoft.com/office/drawing/2014/main" id="{0C68EB2C-B5BD-4766-A8E3-E931ACA47B43}"/>
              </a:ext>
            </a:extLst>
          </p:cNvPr>
          <p:cNvSpPr txBox="1"/>
          <p:nvPr/>
        </p:nvSpPr>
        <p:spPr>
          <a:xfrm>
            <a:off x="6629706" y="5694402"/>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chemeClr val="accent2"/>
                </a:solidFill>
              </a:rPr>
              <a:t>PC</a:t>
            </a:r>
          </a:p>
        </p:txBody>
      </p:sp>
      <p:sp>
        <p:nvSpPr>
          <p:cNvPr id="31" name="TextBox 30">
            <a:extLst>
              <a:ext uri="{FF2B5EF4-FFF2-40B4-BE49-F238E27FC236}">
                <a16:creationId xmlns:a16="http://schemas.microsoft.com/office/drawing/2014/main" id="{6F13AFD0-26DA-4D9B-967A-CE90DDBC1A6B}"/>
              </a:ext>
            </a:extLst>
          </p:cNvPr>
          <p:cNvSpPr txBox="1"/>
          <p:nvPr/>
        </p:nvSpPr>
        <p:spPr>
          <a:xfrm>
            <a:off x="6629706" y="5417403"/>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chemeClr val="accent2"/>
                </a:solidFill>
              </a:rPr>
              <a:t>EFLAGS</a:t>
            </a:r>
          </a:p>
        </p:txBody>
      </p:sp>
      <p:sp>
        <p:nvSpPr>
          <p:cNvPr id="32" name="TextBox 31">
            <a:extLst>
              <a:ext uri="{FF2B5EF4-FFF2-40B4-BE49-F238E27FC236}">
                <a16:creationId xmlns:a16="http://schemas.microsoft.com/office/drawing/2014/main" id="{8F2660BB-2789-4B25-94AB-1752220928A2}"/>
              </a:ext>
            </a:extLst>
          </p:cNvPr>
          <p:cNvSpPr txBox="1"/>
          <p:nvPr/>
        </p:nvSpPr>
        <p:spPr>
          <a:xfrm>
            <a:off x="6628286" y="5140404"/>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chemeClr val="accent2"/>
                </a:solidFill>
              </a:rPr>
              <a:t>Ex. Code</a:t>
            </a:r>
          </a:p>
        </p:txBody>
      </p:sp>
      <p:cxnSp>
        <p:nvCxnSpPr>
          <p:cNvPr id="33" name="Connector: Elbow 32">
            <a:extLst>
              <a:ext uri="{FF2B5EF4-FFF2-40B4-BE49-F238E27FC236}">
                <a16:creationId xmlns:a16="http://schemas.microsoft.com/office/drawing/2014/main" id="{67F6A075-6323-4E6E-82D4-1D94F3C030E6}"/>
              </a:ext>
            </a:extLst>
          </p:cNvPr>
          <p:cNvCxnSpPr>
            <a:cxnSpLocks/>
          </p:cNvCxnSpPr>
          <p:nvPr/>
        </p:nvCxnSpPr>
        <p:spPr>
          <a:xfrm>
            <a:off x="4791734" y="3114675"/>
            <a:ext cx="1836554" cy="14630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7BCD788A-7FB0-42C2-8A93-EA95987A4531}"/>
              </a:ext>
            </a:extLst>
          </p:cNvPr>
          <p:cNvSpPr txBox="1"/>
          <p:nvPr/>
        </p:nvSpPr>
        <p:spPr>
          <a:xfrm>
            <a:off x="6628286" y="4590443"/>
            <a:ext cx="977387" cy="553998"/>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Other </a:t>
            </a:r>
            <a:r>
              <a:rPr lang="en-US" dirty="0" err="1">
                <a:solidFill>
                  <a:srgbClr val="FF0000"/>
                </a:solidFill>
              </a:rPr>
              <a:t>Regs</a:t>
            </a:r>
            <a:endParaRPr lang="en-US" dirty="0">
              <a:solidFill>
                <a:srgbClr val="FF0000"/>
              </a:solidFill>
            </a:endParaRPr>
          </a:p>
        </p:txBody>
      </p:sp>
      <p:cxnSp>
        <p:nvCxnSpPr>
          <p:cNvPr id="16" name="Connector: Elbow 15">
            <a:extLst>
              <a:ext uri="{FF2B5EF4-FFF2-40B4-BE49-F238E27FC236}">
                <a16:creationId xmlns:a16="http://schemas.microsoft.com/office/drawing/2014/main" id="{2A0EF0F9-385A-415D-984D-53EB07BC9C83}"/>
              </a:ext>
            </a:extLst>
          </p:cNvPr>
          <p:cNvCxnSpPr>
            <a:cxnSpLocks/>
          </p:cNvCxnSpPr>
          <p:nvPr/>
        </p:nvCxnSpPr>
        <p:spPr>
          <a:xfrm flipV="1">
            <a:off x="4800600" y="2860885"/>
            <a:ext cx="2057400" cy="1"/>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577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382000" cy="869950"/>
          </a:xfrm>
        </p:spPr>
        <p:txBody>
          <a:bodyPr>
            <a:normAutofit fontScale="90000"/>
          </a:bodyPr>
          <a:lstStyle/>
          <a:p>
            <a:r>
              <a:rPr lang="en-US" dirty="0"/>
              <a:t>Quick Recap – Find Best Match for the Coffee Shop Analogy</a:t>
            </a:r>
          </a:p>
        </p:txBody>
      </p:sp>
      <p:sp>
        <p:nvSpPr>
          <p:cNvPr id="7" name="Text Placeholder 6"/>
          <p:cNvSpPr>
            <a:spLocks noGrp="1"/>
          </p:cNvSpPr>
          <p:nvPr>
            <p:ph type="body" idx="1"/>
          </p:nvPr>
        </p:nvSpPr>
        <p:spPr/>
        <p:txBody>
          <a:bodyPr/>
          <a:lstStyle/>
          <a:p>
            <a:r>
              <a:rPr lang="en-US" dirty="0"/>
              <a:t>Computer Systems	</a:t>
            </a:r>
          </a:p>
        </p:txBody>
      </p:sp>
      <p:sp>
        <p:nvSpPr>
          <p:cNvPr id="3" name="Content Placeholder 2"/>
          <p:cNvSpPr>
            <a:spLocks noGrp="1"/>
          </p:cNvSpPr>
          <p:nvPr>
            <p:ph sz="half" idx="2"/>
          </p:nvPr>
        </p:nvSpPr>
        <p:spPr/>
        <p:txBody>
          <a:bodyPr/>
          <a:lstStyle/>
          <a:p>
            <a:pPr marL="514350" indent="-514350">
              <a:buClrTx/>
              <a:buFont typeface="+mj-lt"/>
              <a:buAutoNum type="alphaUcPeriod"/>
            </a:pPr>
            <a:r>
              <a:rPr lang="en-US" dirty="0"/>
              <a:t>System</a:t>
            </a:r>
          </a:p>
          <a:p>
            <a:pPr marL="514350" indent="-514350">
              <a:buClrTx/>
              <a:buFont typeface="+mj-lt"/>
              <a:buAutoNum type="alphaUcPeriod"/>
            </a:pPr>
            <a:r>
              <a:rPr lang="en-US" dirty="0"/>
              <a:t>Process</a:t>
            </a:r>
          </a:p>
          <a:p>
            <a:pPr marL="514350" indent="-514350">
              <a:buClrTx/>
              <a:buFont typeface="+mj-lt"/>
              <a:buAutoNum type="alphaUcPeriod"/>
            </a:pPr>
            <a:r>
              <a:rPr lang="en-US" dirty="0"/>
              <a:t>Interrupt</a:t>
            </a:r>
          </a:p>
          <a:p>
            <a:pPr marL="514350" indent="-514350">
              <a:buClrTx/>
              <a:buFont typeface="+mj-lt"/>
              <a:buAutoNum type="alphaUcPeriod"/>
            </a:pPr>
            <a:r>
              <a:rPr lang="en-US" dirty="0"/>
              <a:t>CPU</a:t>
            </a:r>
          </a:p>
          <a:p>
            <a:pPr marL="514350" indent="-514350">
              <a:buClrTx/>
              <a:buFont typeface="+mj-lt"/>
              <a:buAutoNum type="alphaUcPeriod"/>
            </a:pPr>
            <a:r>
              <a:rPr lang="en-US" dirty="0"/>
              <a:t>System Call</a:t>
            </a:r>
          </a:p>
        </p:txBody>
      </p:sp>
      <p:sp>
        <p:nvSpPr>
          <p:cNvPr id="8" name="Text Placeholder 7"/>
          <p:cNvSpPr>
            <a:spLocks noGrp="1"/>
          </p:cNvSpPr>
          <p:nvPr>
            <p:ph type="body" sz="quarter" idx="3"/>
          </p:nvPr>
        </p:nvSpPr>
        <p:spPr/>
        <p:txBody>
          <a:bodyPr/>
          <a:lstStyle/>
          <a:p>
            <a:r>
              <a:rPr lang="en-US" dirty="0"/>
              <a:t>Analogy</a:t>
            </a:r>
          </a:p>
        </p:txBody>
      </p:sp>
      <p:sp>
        <p:nvSpPr>
          <p:cNvPr id="4" name="Content Placeholder 3"/>
          <p:cNvSpPr>
            <a:spLocks noGrp="1"/>
          </p:cNvSpPr>
          <p:nvPr>
            <p:ph sz="quarter" idx="4"/>
          </p:nvPr>
        </p:nvSpPr>
        <p:spPr/>
        <p:txBody>
          <a:bodyPr/>
          <a:lstStyle/>
          <a:p>
            <a:pPr marL="514350" indent="-514350">
              <a:buClr>
                <a:srgbClr val="0070C0"/>
              </a:buClr>
              <a:buFont typeface="+mj-lt"/>
              <a:buAutoNum type="arabicPeriod"/>
            </a:pPr>
            <a:r>
              <a:rPr lang="en-US" dirty="0"/>
              <a:t>Telephone Ringing</a:t>
            </a:r>
          </a:p>
          <a:p>
            <a:pPr marL="514350" indent="-514350">
              <a:buClr>
                <a:srgbClr val="0070C0"/>
              </a:buClr>
              <a:buFont typeface="+mj-lt"/>
              <a:buAutoNum type="arabicPeriod"/>
            </a:pPr>
            <a:r>
              <a:rPr lang="en-US" dirty="0"/>
              <a:t>Customer</a:t>
            </a:r>
          </a:p>
          <a:p>
            <a:pPr marL="514350" indent="-514350">
              <a:buClr>
                <a:srgbClr val="0070C0"/>
              </a:buClr>
              <a:buFont typeface="+mj-lt"/>
              <a:buAutoNum type="arabicPeriod"/>
            </a:pPr>
            <a:r>
              <a:rPr lang="en-US" dirty="0"/>
              <a:t>Place an Order</a:t>
            </a:r>
          </a:p>
          <a:p>
            <a:pPr marL="514350" indent="-514350">
              <a:buClr>
                <a:srgbClr val="0070C0"/>
              </a:buClr>
              <a:buFont typeface="+mj-lt"/>
              <a:buAutoNum type="arabicPeriod"/>
            </a:pPr>
            <a:r>
              <a:rPr lang="en-US" dirty="0"/>
              <a:t>Coffee Shop</a:t>
            </a:r>
          </a:p>
          <a:p>
            <a:pPr marL="514350" indent="-514350">
              <a:buClr>
                <a:srgbClr val="0070C0"/>
              </a:buClr>
              <a:buFont typeface="+mj-lt"/>
              <a:buAutoNum type="arabicPeriod"/>
            </a:pPr>
            <a:r>
              <a:rPr lang="en-US" dirty="0"/>
              <a:t>Coffee Machine</a:t>
            </a:r>
          </a:p>
        </p:txBody>
      </p:sp>
      <p:sp>
        <p:nvSpPr>
          <p:cNvPr id="5" name="Date Placeholder 4"/>
          <p:cNvSpPr>
            <a:spLocks noGrp="1"/>
          </p:cNvSpPr>
          <p:nvPr>
            <p:ph type="dt" sz="half" idx="10"/>
          </p:nvPr>
        </p:nvSpPr>
        <p:spPr/>
        <p:txBody>
          <a:bodyPr/>
          <a:lstStyle/>
          <a:p>
            <a:pPr algn="r"/>
            <a:fld id="{5B18E6A8-E7C9-48E2-BF0C-C100582DB10E}" type="datetime1">
              <a:rPr lang="en-US" smtClean="0"/>
              <a:t>2/6/2018</a:t>
            </a:fld>
            <a:endParaRPr lang="en-US" dirty="0"/>
          </a:p>
        </p:txBody>
      </p:sp>
      <p:cxnSp>
        <p:nvCxnSpPr>
          <p:cNvPr id="10" name="Straight Connector 9"/>
          <p:cNvCxnSpPr>
            <a:cxnSpLocks/>
          </p:cNvCxnSpPr>
          <p:nvPr/>
        </p:nvCxnSpPr>
        <p:spPr>
          <a:xfrm>
            <a:off x="2286000" y="2759075"/>
            <a:ext cx="2324100" cy="12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24100" y="3231686"/>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flipV="1">
            <a:off x="2407920" y="2796969"/>
            <a:ext cx="2209800" cy="85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872341" y="4090887"/>
            <a:ext cx="2707279" cy="484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2590800" y="3698733"/>
            <a:ext cx="1981200" cy="8764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00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the end of handler</a:t>
            </a:r>
          </a:p>
        </p:txBody>
      </p:sp>
      <p:sp>
        <p:nvSpPr>
          <p:cNvPr id="3" name="Content Placeholder 2"/>
          <p:cNvSpPr>
            <a:spLocks noGrp="1"/>
          </p:cNvSpPr>
          <p:nvPr>
            <p:ph idx="1"/>
          </p:nvPr>
        </p:nvSpPr>
        <p:spPr/>
        <p:txBody>
          <a:bodyPr/>
          <a:lstStyle/>
          <a:p>
            <a:r>
              <a:rPr lang="en-US" dirty="0"/>
              <a:t>Software does the following:</a:t>
            </a:r>
          </a:p>
          <a:p>
            <a:pPr lvl="1"/>
            <a:r>
              <a:rPr lang="en-US" dirty="0"/>
              <a:t>Handler code restores the saved general registers</a:t>
            </a:r>
          </a:p>
          <a:p>
            <a:r>
              <a:rPr lang="en-US" dirty="0"/>
              <a:t>Hardware does the following:</a:t>
            </a:r>
          </a:p>
          <a:p>
            <a:pPr lvl="1"/>
            <a:r>
              <a:rPr lang="en-US" dirty="0"/>
              <a:t>Restores PC, SP, EFLAGS</a:t>
            </a:r>
          </a:p>
          <a:p>
            <a:pPr lvl="1"/>
            <a:r>
              <a:rPr lang="en-US" dirty="0"/>
              <a:t>Switch to user mode</a:t>
            </a:r>
          </a:p>
        </p:txBody>
      </p:sp>
      <p:sp>
        <p:nvSpPr>
          <p:cNvPr id="4" name="Date Placeholder 3"/>
          <p:cNvSpPr>
            <a:spLocks noGrp="1"/>
          </p:cNvSpPr>
          <p:nvPr>
            <p:ph type="dt" sz="half" idx="10"/>
          </p:nvPr>
        </p:nvSpPr>
        <p:spPr/>
        <p:txBody>
          <a:bodyPr/>
          <a:lstStyle/>
          <a:p>
            <a:fld id="{BB9EC609-7A6E-4A48-A5EA-04D2C437EFF3}" type="datetime1">
              <a:rPr lang="en-US" smtClean="0"/>
              <a:t>2/6/2018</a:t>
            </a:fld>
            <a:endParaRPr lang="en-US" dirty="0"/>
          </a:p>
        </p:txBody>
      </p:sp>
    </p:spTree>
    <p:extLst>
      <p:ext uri="{BB962C8B-B14F-4D97-AF65-F5344CB8AC3E}">
        <p14:creationId xmlns:p14="http://schemas.microsoft.com/office/powerpoint/2010/main" val="2306298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User-to-Kernel Mode – </a:t>
            </a:r>
            <a:br>
              <a:rPr lang="en-US" dirty="0"/>
            </a:br>
            <a:r>
              <a:rPr lang="en-US" dirty="0"/>
              <a:t>Handling </a:t>
            </a:r>
            <a:r>
              <a:rPr lang="en-US" baseline="0" dirty="0"/>
              <a:t>System Calls</a:t>
            </a:r>
            <a:endParaRPr lang="en-US" dirty="0"/>
          </a:p>
        </p:txBody>
      </p:sp>
      <p:sp>
        <p:nvSpPr>
          <p:cNvPr id="3" name="Content Placeholder 2"/>
          <p:cNvSpPr>
            <a:spLocks noGrp="1"/>
          </p:cNvSpPr>
          <p:nvPr>
            <p:ph idx="1"/>
          </p:nvPr>
        </p:nvSpPr>
        <p:spPr/>
        <p:txBody>
          <a:bodyPr>
            <a:normAutofit/>
          </a:bodyPr>
          <a:lstStyle/>
          <a:p>
            <a:r>
              <a:rPr lang="en-US" dirty="0"/>
              <a:t>Locate arguments</a:t>
            </a:r>
          </a:p>
          <a:p>
            <a:pPr lvl="1"/>
            <a:r>
              <a:rPr lang="en-US" dirty="0"/>
              <a:t>In registers or on user stack</a:t>
            </a:r>
          </a:p>
          <a:p>
            <a:r>
              <a:rPr lang="en-US" dirty="0"/>
              <a:t>Copy arguments</a:t>
            </a:r>
          </a:p>
          <a:p>
            <a:pPr lvl="1"/>
            <a:r>
              <a:rPr lang="en-US" dirty="0"/>
              <a:t>From user memory into kernel memory</a:t>
            </a:r>
          </a:p>
          <a:p>
            <a:pPr lvl="1"/>
            <a:r>
              <a:rPr lang="en-US" dirty="0"/>
              <a:t>Protect kernel from malicious code evading checks</a:t>
            </a:r>
          </a:p>
          <a:p>
            <a:r>
              <a:rPr lang="en-US" dirty="0"/>
              <a:t>Validate arguments</a:t>
            </a:r>
          </a:p>
          <a:p>
            <a:pPr lvl="1"/>
            <a:r>
              <a:rPr lang="en-US" dirty="0"/>
              <a:t>Protect kernel from errors in user code</a:t>
            </a:r>
          </a:p>
          <a:p>
            <a:r>
              <a:rPr lang="en-US" dirty="0"/>
              <a:t>Copy results back </a:t>
            </a:r>
          </a:p>
          <a:p>
            <a:pPr lvl="1"/>
            <a:r>
              <a:rPr lang="en-US" dirty="0"/>
              <a:t>into user memory</a:t>
            </a:r>
          </a:p>
        </p:txBody>
      </p:sp>
      <p:sp>
        <p:nvSpPr>
          <p:cNvPr id="4" name="Date Placeholder 3"/>
          <p:cNvSpPr>
            <a:spLocks noGrp="1"/>
          </p:cNvSpPr>
          <p:nvPr>
            <p:ph type="dt" sz="half" idx="10"/>
          </p:nvPr>
        </p:nvSpPr>
        <p:spPr/>
        <p:txBody>
          <a:bodyPr/>
          <a:lstStyle/>
          <a:p>
            <a:fld id="{724964A1-493F-4B1B-A703-F1E0ECC02CFB}" type="datetime1">
              <a:rPr lang="en-US" smtClean="0"/>
              <a:t>2/6/2018</a:t>
            </a:fld>
            <a:endParaRPr lang="en-US" dirty="0"/>
          </a:p>
        </p:txBody>
      </p:sp>
    </p:spTree>
    <p:extLst>
      <p:ext uri="{BB962C8B-B14F-4D97-AF65-F5344CB8AC3E}">
        <p14:creationId xmlns:p14="http://schemas.microsoft.com/office/powerpoint/2010/main" val="414262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Date Placeholder 2"/>
          <p:cNvSpPr>
            <a:spLocks noGrp="1"/>
          </p:cNvSpPr>
          <p:nvPr>
            <p:ph type="dt" sz="half" idx="10"/>
          </p:nvPr>
        </p:nvSpPr>
        <p:spPr/>
        <p:txBody>
          <a:bodyPr/>
          <a:lstStyle/>
          <a:p>
            <a:fld id="{779FF9A0-D7FE-4971-A090-20981643F8A0}" type="datetime1">
              <a:rPr lang="en-US" smtClean="0"/>
              <a:t>2/6/2018</a:t>
            </a:fld>
            <a:endParaRPr lang="en-US" dirty="0"/>
          </a:p>
        </p:txBody>
      </p:sp>
      <p:grpSp>
        <p:nvGrpSpPr>
          <p:cNvPr id="7" name="Group 6">
            <a:extLst>
              <a:ext uri="{FF2B5EF4-FFF2-40B4-BE49-F238E27FC236}">
                <a16:creationId xmlns:a16="http://schemas.microsoft.com/office/drawing/2014/main" id="{D824032B-9FC2-4B6F-B763-40B810A50E76}"/>
              </a:ext>
            </a:extLst>
          </p:cNvPr>
          <p:cNvGrpSpPr/>
          <p:nvPr/>
        </p:nvGrpSpPr>
        <p:grpSpPr>
          <a:xfrm>
            <a:off x="457201" y="1934316"/>
            <a:ext cx="2362199" cy="1113684"/>
            <a:chOff x="959420" y="1734597"/>
            <a:chExt cx="1552367" cy="1113684"/>
          </a:xfrm>
        </p:grpSpPr>
        <p:sp>
          <p:nvSpPr>
            <p:cNvPr id="8" name="Rectangle 7">
              <a:extLst>
                <a:ext uri="{FF2B5EF4-FFF2-40B4-BE49-F238E27FC236}">
                  <a16:creationId xmlns:a16="http://schemas.microsoft.com/office/drawing/2014/main" id="{C0C65699-B8E3-4DB7-9BFA-43E7B679A8CA}"/>
                </a:ext>
              </a:extLst>
            </p:cNvPr>
            <p:cNvSpPr/>
            <p:nvPr/>
          </p:nvSpPr>
          <p:spPr>
            <a:xfrm>
              <a:off x="990600" y="2089666"/>
              <a:ext cx="1521187" cy="758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accent2"/>
                  </a:solidFill>
                  <a:latin typeface="Courier New" panose="02070309020205020404" pitchFamily="49" charset="0"/>
                  <a:cs typeface="Courier New" panose="02070309020205020404" pitchFamily="49" charset="0"/>
                </a:rPr>
                <a:t>foo(){</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open(“test”,“</a:t>
              </a:r>
              <a:r>
                <a:rPr lang="en-US" sz="1400" b="1" dirty="0" err="1">
                  <a:solidFill>
                    <a:schemeClr val="accent2"/>
                  </a:solidFill>
                  <a:latin typeface="Courier New" panose="02070309020205020404" pitchFamily="49" charset="0"/>
                  <a:cs typeface="Courier New" panose="02070309020205020404" pitchFamily="49" charset="0"/>
                </a:rPr>
                <a:t>rw</a:t>
              </a:r>
              <a:r>
                <a:rPr lang="en-US" sz="1400" b="1" dirty="0">
                  <a:solidFill>
                    <a:schemeClr val="accent2"/>
                  </a:solidFill>
                  <a:latin typeface="Courier New" panose="02070309020205020404" pitchFamily="49" charset="0"/>
                  <a:cs typeface="Courier New" panose="02070309020205020404" pitchFamily="49" charset="0"/>
                </a:rPr>
                <a:t>”);</a:t>
              </a:r>
            </a:p>
            <a:p>
              <a:r>
                <a:rPr lang="en-US" sz="1400" b="1" dirty="0">
                  <a:solidFill>
                    <a:schemeClr val="accent2"/>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E586894-19FF-460F-AEC6-2A26E69B2C3F}"/>
                </a:ext>
              </a:extLst>
            </p:cNvPr>
            <p:cNvSpPr txBox="1"/>
            <p:nvPr/>
          </p:nvSpPr>
          <p:spPr>
            <a:xfrm>
              <a:off x="959420" y="1734597"/>
              <a:ext cx="963819" cy="369332"/>
            </a:xfrm>
            <a:prstGeom prst="rect">
              <a:avLst/>
            </a:prstGeom>
            <a:noFill/>
          </p:spPr>
          <p:txBody>
            <a:bodyPr wrap="none" rtlCol="0">
              <a:spAutoFit/>
            </a:bodyPr>
            <a:lstStyle/>
            <a:p>
              <a:r>
                <a:rPr lang="en-US" dirty="0">
                  <a:solidFill>
                    <a:schemeClr val="accent2"/>
                  </a:solidFill>
                </a:rPr>
                <a:t>User Program</a:t>
              </a:r>
            </a:p>
          </p:txBody>
        </p:sp>
      </p:grpSp>
      <p:grpSp>
        <p:nvGrpSpPr>
          <p:cNvPr id="10" name="Group 9">
            <a:extLst>
              <a:ext uri="{FF2B5EF4-FFF2-40B4-BE49-F238E27FC236}">
                <a16:creationId xmlns:a16="http://schemas.microsoft.com/office/drawing/2014/main" id="{E3DB811A-BE1D-4B77-A41B-7720818206A8}"/>
              </a:ext>
            </a:extLst>
          </p:cNvPr>
          <p:cNvGrpSpPr/>
          <p:nvPr/>
        </p:nvGrpSpPr>
        <p:grpSpPr>
          <a:xfrm>
            <a:off x="436229" y="3845654"/>
            <a:ext cx="2362199" cy="1640746"/>
            <a:chOff x="959420" y="1734597"/>
            <a:chExt cx="1552367" cy="1640746"/>
          </a:xfrm>
        </p:grpSpPr>
        <p:sp>
          <p:nvSpPr>
            <p:cNvPr id="11" name="Rectangle 10">
              <a:extLst>
                <a:ext uri="{FF2B5EF4-FFF2-40B4-BE49-F238E27FC236}">
                  <a16:creationId xmlns:a16="http://schemas.microsoft.com/office/drawing/2014/main" id="{173F6693-5393-4F8F-8E93-33595B7A1258}"/>
                </a:ext>
              </a:extLst>
            </p:cNvPr>
            <p:cNvSpPr/>
            <p:nvPr/>
          </p:nvSpPr>
          <p:spPr>
            <a:xfrm>
              <a:off x="990600" y="2089666"/>
              <a:ext cx="1521187" cy="1285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accent2"/>
                  </a:solidFill>
                  <a:latin typeface="Courier New" panose="02070309020205020404" pitchFamily="49" charset="0"/>
                  <a:cs typeface="Courier New" panose="02070309020205020404" pitchFamily="49" charset="0"/>
                </a:rPr>
                <a:t>open(arg1,arg2){</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push SYSOPEN  </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trap</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return</a:t>
              </a:r>
            </a:p>
            <a:p>
              <a:r>
                <a:rPr lang="en-US" sz="1400" b="1" dirty="0">
                  <a:solidFill>
                    <a:schemeClr val="accent2"/>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9455C875-E746-4607-9E2E-E47A78155FF9}"/>
                </a:ext>
              </a:extLst>
            </p:cNvPr>
            <p:cNvSpPr txBox="1"/>
            <p:nvPr/>
          </p:nvSpPr>
          <p:spPr>
            <a:xfrm>
              <a:off x="959420" y="1734597"/>
              <a:ext cx="720768" cy="369332"/>
            </a:xfrm>
            <a:prstGeom prst="rect">
              <a:avLst/>
            </a:prstGeom>
            <a:noFill/>
          </p:spPr>
          <p:txBody>
            <a:bodyPr wrap="none" rtlCol="0">
              <a:spAutoFit/>
            </a:bodyPr>
            <a:lstStyle/>
            <a:p>
              <a:r>
                <a:rPr lang="en-US" dirty="0">
                  <a:solidFill>
                    <a:schemeClr val="accent2"/>
                  </a:solidFill>
                </a:rPr>
                <a:t>User Stub</a:t>
              </a:r>
            </a:p>
          </p:txBody>
        </p:sp>
      </p:grpSp>
      <p:grpSp>
        <p:nvGrpSpPr>
          <p:cNvPr id="13" name="Group 12">
            <a:extLst>
              <a:ext uri="{FF2B5EF4-FFF2-40B4-BE49-F238E27FC236}">
                <a16:creationId xmlns:a16="http://schemas.microsoft.com/office/drawing/2014/main" id="{9BDA3227-5503-4454-9D31-8B85666377CA}"/>
              </a:ext>
            </a:extLst>
          </p:cNvPr>
          <p:cNvGrpSpPr/>
          <p:nvPr/>
        </p:nvGrpSpPr>
        <p:grpSpPr>
          <a:xfrm>
            <a:off x="4419600" y="1910547"/>
            <a:ext cx="3200400" cy="1314306"/>
            <a:chOff x="959420" y="1734597"/>
            <a:chExt cx="2103208" cy="1314306"/>
          </a:xfrm>
        </p:grpSpPr>
        <p:sp>
          <p:nvSpPr>
            <p:cNvPr id="14" name="Rectangle 13">
              <a:extLst>
                <a:ext uri="{FF2B5EF4-FFF2-40B4-BE49-F238E27FC236}">
                  <a16:creationId xmlns:a16="http://schemas.microsoft.com/office/drawing/2014/main" id="{5756985E-F5BC-448D-BC90-0752EA53592F}"/>
                </a:ext>
              </a:extLst>
            </p:cNvPr>
            <p:cNvSpPr/>
            <p:nvPr/>
          </p:nvSpPr>
          <p:spPr>
            <a:xfrm>
              <a:off x="990600" y="2089666"/>
              <a:ext cx="2072028" cy="959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a:solidFill>
                    <a:schemeClr val="accent2"/>
                  </a:solidFill>
                  <a:latin typeface="Courier New" panose="02070309020205020404" pitchFamily="49" charset="0"/>
                  <a:cs typeface="Courier New" panose="02070309020205020404" pitchFamily="49" charset="0"/>
                </a:rPr>
                <a:t>open_handler</a:t>
              </a:r>
              <a:r>
                <a:rPr lang="en-US" sz="1400" b="1" dirty="0">
                  <a:solidFill>
                    <a:schemeClr val="accent2"/>
                  </a:solidFill>
                  <a:latin typeface="Courier New" panose="02070309020205020404" pitchFamily="49" charset="0"/>
                  <a:cs typeface="Courier New" panose="02070309020205020404" pitchFamily="49" charset="0"/>
                </a:rPr>
                <a:t>(arg1,arg2)</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//do operation</a:t>
              </a:r>
            </a:p>
            <a:p>
              <a:r>
                <a:rPr lang="en-US" sz="1400" b="1" dirty="0">
                  <a:solidFill>
                    <a:schemeClr val="accent2"/>
                  </a:solidFill>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0CD680C6-889A-43F4-89F9-5A03F136F93C}"/>
                </a:ext>
              </a:extLst>
            </p:cNvPr>
            <p:cNvSpPr txBox="1"/>
            <p:nvPr/>
          </p:nvSpPr>
          <p:spPr>
            <a:xfrm>
              <a:off x="959420" y="1734597"/>
              <a:ext cx="516821" cy="369332"/>
            </a:xfrm>
            <a:prstGeom prst="rect">
              <a:avLst/>
            </a:prstGeom>
            <a:noFill/>
          </p:spPr>
          <p:txBody>
            <a:bodyPr wrap="none" rtlCol="0">
              <a:spAutoFit/>
            </a:bodyPr>
            <a:lstStyle/>
            <a:p>
              <a:r>
                <a:rPr lang="en-US" dirty="0">
                  <a:solidFill>
                    <a:schemeClr val="accent2"/>
                  </a:solidFill>
                </a:rPr>
                <a:t>Kernel</a:t>
              </a:r>
            </a:p>
          </p:txBody>
        </p:sp>
      </p:grpSp>
      <p:grpSp>
        <p:nvGrpSpPr>
          <p:cNvPr id="16" name="Group 15">
            <a:extLst>
              <a:ext uri="{FF2B5EF4-FFF2-40B4-BE49-F238E27FC236}">
                <a16:creationId xmlns:a16="http://schemas.microsoft.com/office/drawing/2014/main" id="{F02E0E86-2304-4368-94F8-6812F20A4D63}"/>
              </a:ext>
            </a:extLst>
          </p:cNvPr>
          <p:cNvGrpSpPr/>
          <p:nvPr/>
        </p:nvGrpSpPr>
        <p:grpSpPr>
          <a:xfrm>
            <a:off x="4264429" y="3811118"/>
            <a:ext cx="4193770" cy="1980082"/>
            <a:chOff x="871229" y="1723830"/>
            <a:chExt cx="2756021" cy="1980082"/>
          </a:xfrm>
        </p:grpSpPr>
        <p:sp>
          <p:nvSpPr>
            <p:cNvPr id="17" name="Rectangle 16">
              <a:extLst>
                <a:ext uri="{FF2B5EF4-FFF2-40B4-BE49-F238E27FC236}">
                  <a16:creationId xmlns:a16="http://schemas.microsoft.com/office/drawing/2014/main" id="{1DF1D9CF-4A88-4B65-90C4-01B173EFC6E7}"/>
                </a:ext>
              </a:extLst>
            </p:cNvPr>
            <p:cNvSpPr/>
            <p:nvPr/>
          </p:nvSpPr>
          <p:spPr>
            <a:xfrm>
              <a:off x="923125" y="2089666"/>
              <a:ext cx="2704125" cy="1614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a:solidFill>
                    <a:schemeClr val="accent2"/>
                  </a:solidFill>
                  <a:latin typeface="Courier New" panose="02070309020205020404" pitchFamily="49" charset="0"/>
                  <a:cs typeface="Courier New" panose="02070309020205020404" pitchFamily="49" charset="0"/>
                </a:rPr>
                <a:t>open_handler_stub</a:t>
              </a:r>
              <a:r>
                <a:rPr lang="en-US" sz="1400" b="1" dirty="0">
                  <a:solidFill>
                    <a:schemeClr val="accent2"/>
                  </a:solidFill>
                  <a:latin typeface="Courier New" panose="02070309020205020404" pitchFamily="49" charset="0"/>
                  <a:cs typeface="Courier New" panose="02070309020205020404" pitchFamily="49" charset="0"/>
                </a:rPr>
                <a:t>(){</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//copy </a:t>
              </a:r>
              <a:r>
                <a:rPr lang="en-US" sz="1400" b="1" dirty="0" err="1">
                  <a:solidFill>
                    <a:srgbClr val="00B050"/>
                  </a:solidFill>
                  <a:latin typeface="Courier New" panose="02070309020205020404" pitchFamily="49" charset="0"/>
                  <a:cs typeface="Courier New" panose="02070309020205020404" pitchFamily="49" charset="0"/>
                </a:rPr>
                <a:t>args</a:t>
              </a:r>
              <a:r>
                <a:rPr lang="en-US" sz="1400" b="1" dirty="0">
                  <a:solidFill>
                    <a:srgbClr val="00B050"/>
                  </a:solidFill>
                  <a:latin typeface="Courier New" panose="02070309020205020404" pitchFamily="49" charset="0"/>
                  <a:cs typeface="Courier New" panose="02070309020205020404" pitchFamily="49" charset="0"/>
                </a:rPr>
                <a:t> from user memory </a:t>
              </a:r>
              <a:br>
                <a:rPr lang="en-US" sz="1400" b="1" dirty="0">
                  <a:solidFill>
                    <a:srgbClr val="00B050"/>
                  </a:solidFill>
                  <a:latin typeface="Courier New" panose="02070309020205020404" pitchFamily="49" charset="0"/>
                  <a:cs typeface="Courier New" panose="02070309020205020404" pitchFamily="49" charset="0"/>
                </a:rPr>
              </a:br>
              <a:r>
                <a:rPr lang="en-US" sz="1400" b="1" dirty="0">
                  <a:solidFill>
                    <a:srgbClr val="00B050"/>
                  </a:solidFill>
                  <a:latin typeface="Courier New" panose="02070309020205020404" pitchFamily="49" charset="0"/>
                  <a:cs typeface="Courier New" panose="02070309020205020404" pitchFamily="49" charset="0"/>
                </a:rPr>
                <a:t>   //check </a:t>
              </a:r>
              <a:r>
                <a:rPr lang="en-US" sz="1400" b="1" dirty="0" err="1">
                  <a:solidFill>
                    <a:srgbClr val="00B050"/>
                  </a:solidFill>
                  <a:latin typeface="Courier New" panose="02070309020205020404" pitchFamily="49" charset="0"/>
                  <a:cs typeface="Courier New" panose="02070309020205020404" pitchFamily="49" charset="0"/>
                </a:rPr>
                <a:t>args</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a:t>
              </a:r>
              <a:r>
                <a:rPr lang="en-US" sz="1400" b="1" dirty="0" err="1">
                  <a:solidFill>
                    <a:schemeClr val="accent2"/>
                  </a:solidFill>
                  <a:latin typeface="Courier New" panose="02070309020205020404" pitchFamily="49" charset="0"/>
                  <a:cs typeface="Courier New" panose="02070309020205020404" pitchFamily="49" charset="0"/>
                </a:rPr>
                <a:t>open_handler</a:t>
              </a:r>
              <a:r>
                <a:rPr lang="en-US" sz="1400" b="1" dirty="0">
                  <a:solidFill>
                    <a:schemeClr val="accent2"/>
                  </a:solidFill>
                  <a:latin typeface="Courier New" panose="02070309020205020404" pitchFamily="49" charset="0"/>
                  <a:cs typeface="Courier New" panose="02070309020205020404" pitchFamily="49" charset="0"/>
                </a:rPr>
                <a:t>(arg1,arg2)</a:t>
              </a:r>
              <a:br>
                <a:rPr lang="en-US" sz="1400" b="1" dirty="0">
                  <a:solidFill>
                    <a:schemeClr val="accent2"/>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//copy return value to user mem.</a:t>
              </a:r>
              <a:br>
                <a:rPr lang="en-US" sz="1400" b="1" dirty="0">
                  <a:solidFill>
                    <a:srgbClr val="00B050"/>
                  </a:solidFill>
                  <a:latin typeface="Courier New" panose="02070309020205020404" pitchFamily="49" charset="0"/>
                  <a:cs typeface="Courier New" panose="02070309020205020404" pitchFamily="49" charset="0"/>
                </a:rPr>
              </a:br>
              <a:r>
                <a:rPr lang="en-US" sz="1400" b="1" dirty="0">
                  <a:solidFill>
                    <a:schemeClr val="accent2"/>
                  </a:solidFill>
                  <a:latin typeface="Courier New" panose="02070309020205020404" pitchFamily="49" charset="0"/>
                  <a:cs typeface="Courier New" panose="02070309020205020404" pitchFamily="49" charset="0"/>
                </a:rPr>
                <a:t>   return</a:t>
              </a:r>
            </a:p>
            <a:p>
              <a:r>
                <a:rPr lang="en-US" sz="1400" b="1" dirty="0">
                  <a:solidFill>
                    <a:schemeClr val="accent2"/>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739E165-4F5E-4D38-A18D-835A3D5ECABE}"/>
                </a:ext>
              </a:extLst>
            </p:cNvPr>
            <p:cNvSpPr txBox="1"/>
            <p:nvPr/>
          </p:nvSpPr>
          <p:spPr>
            <a:xfrm>
              <a:off x="871229" y="1723830"/>
              <a:ext cx="846549" cy="369332"/>
            </a:xfrm>
            <a:prstGeom prst="rect">
              <a:avLst/>
            </a:prstGeom>
            <a:noFill/>
          </p:spPr>
          <p:txBody>
            <a:bodyPr wrap="none" rtlCol="0">
              <a:spAutoFit/>
            </a:bodyPr>
            <a:lstStyle/>
            <a:p>
              <a:r>
                <a:rPr lang="en-US" dirty="0">
                  <a:solidFill>
                    <a:srgbClr val="FF0000"/>
                  </a:solidFill>
                </a:rPr>
                <a:t>Kernel</a:t>
              </a:r>
              <a:r>
                <a:rPr lang="en-US" dirty="0">
                  <a:solidFill>
                    <a:schemeClr val="accent2"/>
                  </a:solidFill>
                </a:rPr>
                <a:t> Stub</a:t>
              </a:r>
            </a:p>
          </p:txBody>
        </p:sp>
      </p:grpSp>
      <p:cxnSp>
        <p:nvCxnSpPr>
          <p:cNvPr id="20" name="Straight Arrow Connector 19">
            <a:extLst>
              <a:ext uri="{FF2B5EF4-FFF2-40B4-BE49-F238E27FC236}">
                <a16:creationId xmlns:a16="http://schemas.microsoft.com/office/drawing/2014/main" id="{BE9DB1CF-0EE6-444E-9722-B69F19DD457B}"/>
              </a:ext>
            </a:extLst>
          </p:cNvPr>
          <p:cNvCxnSpPr/>
          <p:nvPr/>
        </p:nvCxnSpPr>
        <p:spPr>
          <a:xfrm>
            <a:off x="1066800" y="30480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69D694-5F51-4600-980E-D66E26503393}"/>
              </a:ext>
            </a:extLst>
          </p:cNvPr>
          <p:cNvCxnSpPr>
            <a:cxnSpLocks/>
          </p:cNvCxnSpPr>
          <p:nvPr/>
        </p:nvCxnSpPr>
        <p:spPr>
          <a:xfrm flipV="1">
            <a:off x="1752600" y="3048000"/>
            <a:ext cx="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DB590E-8BAF-40A8-94A0-A86B5D8E7363}"/>
              </a:ext>
            </a:extLst>
          </p:cNvPr>
          <p:cNvCxnSpPr>
            <a:cxnSpLocks/>
          </p:cNvCxnSpPr>
          <p:nvPr/>
        </p:nvCxnSpPr>
        <p:spPr>
          <a:xfrm>
            <a:off x="6765253" y="3272711"/>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F9B631E-17DB-4856-BDC9-E56CA8B2385D}"/>
              </a:ext>
            </a:extLst>
          </p:cNvPr>
          <p:cNvCxnSpPr>
            <a:cxnSpLocks/>
          </p:cNvCxnSpPr>
          <p:nvPr/>
        </p:nvCxnSpPr>
        <p:spPr>
          <a:xfrm flipV="1">
            <a:off x="6067991" y="3282434"/>
            <a:ext cx="0" cy="828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701146A-1A9A-429D-A26E-7833B7392DE5}"/>
              </a:ext>
            </a:extLst>
          </p:cNvPr>
          <p:cNvCxnSpPr>
            <a:cxnSpLocks/>
          </p:cNvCxnSpPr>
          <p:nvPr/>
        </p:nvCxnSpPr>
        <p:spPr>
          <a:xfrm flipV="1">
            <a:off x="1353397" y="4393669"/>
            <a:ext cx="2990001" cy="48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39813C-5D09-4C32-9C6D-278ADB2B50C7}"/>
              </a:ext>
            </a:extLst>
          </p:cNvPr>
          <p:cNvCxnSpPr>
            <a:cxnSpLocks/>
          </p:cNvCxnSpPr>
          <p:nvPr/>
        </p:nvCxnSpPr>
        <p:spPr>
          <a:xfrm flipH="1" flipV="1">
            <a:off x="1533004" y="5095339"/>
            <a:ext cx="3191397" cy="39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9D9E93-C564-492A-B678-96AEF3AD716C}"/>
              </a:ext>
            </a:extLst>
          </p:cNvPr>
          <p:cNvSpPr txBox="1"/>
          <p:nvPr/>
        </p:nvSpPr>
        <p:spPr>
          <a:xfrm>
            <a:off x="675244" y="3210804"/>
            <a:ext cx="442750" cy="369332"/>
          </a:xfrm>
          <a:prstGeom prst="rect">
            <a:avLst/>
          </a:prstGeom>
          <a:noFill/>
        </p:spPr>
        <p:txBody>
          <a:bodyPr wrap="none" rtlCol="0">
            <a:spAutoFit/>
          </a:bodyPr>
          <a:lstStyle/>
          <a:p>
            <a:r>
              <a:rPr lang="en-US" dirty="0">
                <a:solidFill>
                  <a:schemeClr val="accent2"/>
                </a:solidFill>
              </a:rPr>
              <a:t>(1)</a:t>
            </a:r>
          </a:p>
        </p:txBody>
      </p:sp>
      <p:sp>
        <p:nvSpPr>
          <p:cNvPr id="39" name="TextBox 38">
            <a:extLst>
              <a:ext uri="{FF2B5EF4-FFF2-40B4-BE49-F238E27FC236}">
                <a16:creationId xmlns:a16="http://schemas.microsoft.com/office/drawing/2014/main" id="{06BD6133-5C7F-40AE-9923-6C0EAF765C25}"/>
              </a:ext>
            </a:extLst>
          </p:cNvPr>
          <p:cNvSpPr txBox="1"/>
          <p:nvPr/>
        </p:nvSpPr>
        <p:spPr>
          <a:xfrm>
            <a:off x="1789273" y="3282434"/>
            <a:ext cx="442750" cy="369332"/>
          </a:xfrm>
          <a:prstGeom prst="rect">
            <a:avLst/>
          </a:prstGeom>
          <a:noFill/>
        </p:spPr>
        <p:txBody>
          <a:bodyPr wrap="none" rtlCol="0">
            <a:spAutoFit/>
          </a:bodyPr>
          <a:lstStyle/>
          <a:p>
            <a:r>
              <a:rPr lang="en-US" dirty="0">
                <a:solidFill>
                  <a:schemeClr val="accent2"/>
                </a:solidFill>
              </a:rPr>
              <a:t>(6)</a:t>
            </a:r>
          </a:p>
        </p:txBody>
      </p:sp>
      <p:sp>
        <p:nvSpPr>
          <p:cNvPr id="40" name="TextBox 39">
            <a:extLst>
              <a:ext uri="{FF2B5EF4-FFF2-40B4-BE49-F238E27FC236}">
                <a16:creationId xmlns:a16="http://schemas.microsoft.com/office/drawing/2014/main" id="{B213EB80-E2F5-4DB5-8564-DA70B6A0D4FD}"/>
              </a:ext>
            </a:extLst>
          </p:cNvPr>
          <p:cNvSpPr txBox="1"/>
          <p:nvPr/>
        </p:nvSpPr>
        <p:spPr>
          <a:xfrm>
            <a:off x="3165443" y="4163214"/>
            <a:ext cx="442750" cy="369332"/>
          </a:xfrm>
          <a:prstGeom prst="rect">
            <a:avLst/>
          </a:prstGeom>
          <a:noFill/>
        </p:spPr>
        <p:txBody>
          <a:bodyPr wrap="none" rtlCol="0">
            <a:spAutoFit/>
          </a:bodyPr>
          <a:lstStyle/>
          <a:p>
            <a:r>
              <a:rPr lang="en-US" dirty="0">
                <a:solidFill>
                  <a:schemeClr val="accent2"/>
                </a:solidFill>
              </a:rPr>
              <a:t>(2)</a:t>
            </a:r>
          </a:p>
        </p:txBody>
      </p:sp>
      <p:sp>
        <p:nvSpPr>
          <p:cNvPr id="41" name="TextBox 40">
            <a:extLst>
              <a:ext uri="{FF2B5EF4-FFF2-40B4-BE49-F238E27FC236}">
                <a16:creationId xmlns:a16="http://schemas.microsoft.com/office/drawing/2014/main" id="{BBC82EB3-C034-4150-B0A6-76F9024B148B}"/>
              </a:ext>
            </a:extLst>
          </p:cNvPr>
          <p:cNvSpPr txBox="1"/>
          <p:nvPr/>
        </p:nvSpPr>
        <p:spPr>
          <a:xfrm>
            <a:off x="2957935" y="5257800"/>
            <a:ext cx="442750" cy="369332"/>
          </a:xfrm>
          <a:prstGeom prst="rect">
            <a:avLst/>
          </a:prstGeom>
          <a:noFill/>
        </p:spPr>
        <p:txBody>
          <a:bodyPr wrap="none" rtlCol="0">
            <a:spAutoFit/>
          </a:bodyPr>
          <a:lstStyle/>
          <a:p>
            <a:r>
              <a:rPr lang="en-US" dirty="0">
                <a:solidFill>
                  <a:schemeClr val="accent2"/>
                </a:solidFill>
              </a:rPr>
              <a:t>(5)</a:t>
            </a:r>
          </a:p>
        </p:txBody>
      </p:sp>
      <p:sp>
        <p:nvSpPr>
          <p:cNvPr id="42" name="TextBox 41">
            <a:extLst>
              <a:ext uri="{FF2B5EF4-FFF2-40B4-BE49-F238E27FC236}">
                <a16:creationId xmlns:a16="http://schemas.microsoft.com/office/drawing/2014/main" id="{A7C4CE9B-508A-4943-BC29-14553B9994C5}"/>
              </a:ext>
            </a:extLst>
          </p:cNvPr>
          <p:cNvSpPr txBox="1"/>
          <p:nvPr/>
        </p:nvSpPr>
        <p:spPr>
          <a:xfrm>
            <a:off x="5547603" y="3474225"/>
            <a:ext cx="442750" cy="369332"/>
          </a:xfrm>
          <a:prstGeom prst="rect">
            <a:avLst/>
          </a:prstGeom>
          <a:noFill/>
        </p:spPr>
        <p:txBody>
          <a:bodyPr wrap="none" rtlCol="0">
            <a:spAutoFit/>
          </a:bodyPr>
          <a:lstStyle/>
          <a:p>
            <a:r>
              <a:rPr lang="en-US" dirty="0">
                <a:solidFill>
                  <a:schemeClr val="accent2"/>
                </a:solidFill>
              </a:rPr>
              <a:t>(3)</a:t>
            </a:r>
          </a:p>
        </p:txBody>
      </p:sp>
      <p:sp>
        <p:nvSpPr>
          <p:cNvPr id="43" name="TextBox 42">
            <a:extLst>
              <a:ext uri="{FF2B5EF4-FFF2-40B4-BE49-F238E27FC236}">
                <a16:creationId xmlns:a16="http://schemas.microsoft.com/office/drawing/2014/main" id="{BC563185-2A4A-451A-8066-35097D9D1C4F}"/>
              </a:ext>
            </a:extLst>
          </p:cNvPr>
          <p:cNvSpPr txBox="1"/>
          <p:nvPr/>
        </p:nvSpPr>
        <p:spPr>
          <a:xfrm>
            <a:off x="6774779" y="3440038"/>
            <a:ext cx="442750" cy="369332"/>
          </a:xfrm>
          <a:prstGeom prst="rect">
            <a:avLst/>
          </a:prstGeom>
          <a:noFill/>
        </p:spPr>
        <p:txBody>
          <a:bodyPr wrap="none" rtlCol="0">
            <a:spAutoFit/>
          </a:bodyPr>
          <a:lstStyle/>
          <a:p>
            <a:r>
              <a:rPr lang="en-US" dirty="0">
                <a:solidFill>
                  <a:schemeClr val="accent2"/>
                </a:solidFill>
              </a:rPr>
              <a:t>(4)</a:t>
            </a:r>
          </a:p>
        </p:txBody>
      </p:sp>
    </p:spTree>
    <p:extLst>
      <p:ext uri="{BB962C8B-B14F-4D97-AF65-F5344CB8AC3E}">
        <p14:creationId xmlns:p14="http://schemas.microsoft.com/office/powerpoint/2010/main" val="95097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a:bodyPr>
          <a:lstStyle/>
          <a:p>
            <a:r>
              <a:rPr lang="en-US" altLang="en-US" dirty="0"/>
              <a:t>Summary: User/Kernel (Privileged) Mode</a:t>
            </a:r>
          </a:p>
        </p:txBody>
      </p:sp>
      <p:sp>
        <p:nvSpPr>
          <p:cNvPr id="12" name="Date Placeholder 11"/>
          <p:cNvSpPr>
            <a:spLocks noGrp="1"/>
          </p:cNvSpPr>
          <p:nvPr>
            <p:ph type="dt" sz="half" idx="10"/>
          </p:nvPr>
        </p:nvSpPr>
        <p:spPr>
          <a:xfrm>
            <a:off x="0" y="6510338"/>
            <a:ext cx="2133600" cy="365125"/>
          </a:xfrm>
        </p:spPr>
        <p:txBody>
          <a:bodyPr/>
          <a:lstStyle/>
          <a:p>
            <a:pPr>
              <a:defRPr/>
            </a:pPr>
            <a:fld id="{BB53F25C-2A5F-42CF-AF20-B140A99434A8}" type="datetime1">
              <a:rPr lang="en-US" smtClean="0"/>
              <a:t>2/6/2018</a:t>
            </a:fld>
            <a:endParaRPr lang="en-US" dirty="0"/>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Tree>
    <p:extLst>
      <p:ext uri="{BB962C8B-B14F-4D97-AF65-F5344CB8AC3E}">
        <p14:creationId xmlns:p14="http://schemas.microsoft.com/office/powerpoint/2010/main" val="141642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Example: Web Server (Revisited)</a:t>
            </a:r>
          </a:p>
        </p:txBody>
      </p:sp>
      <p:pic>
        <p:nvPicPr>
          <p:cNvPr id="46086" name="Content Placeholder 5" descr="onecp.pdf"/>
          <p:cNvPicPr>
            <a:picLocks noGrp="1" noChangeAspect="1"/>
          </p:cNvPicPr>
          <p:nvPr>
            <p:ph idx="1"/>
          </p:nvPr>
        </p:nvPicPr>
        <p:blipFill>
          <a:blip r:embed="rId2" cstate="print">
            <a:extLst>
              <a:ext uri="{28A0092B-C50C-407E-A947-70E740481C1C}">
                <a14:useLocalDpi xmlns:a14="http://schemas.microsoft.com/office/drawing/2010/main" val="0"/>
              </a:ext>
            </a:extLst>
          </a:blip>
          <a:srcRect l="-5882" r="-5882"/>
          <a:stretch>
            <a:fillRect/>
          </a:stretch>
        </p:blipFill>
        <p:spPr>
          <a:xfrm>
            <a:off x="457200" y="1600200"/>
            <a:ext cx="8229600" cy="4525963"/>
          </a:xfrm>
        </p:spPr>
      </p:pic>
      <p:sp>
        <p:nvSpPr>
          <p:cNvPr id="4" name="Date Placeholder 3"/>
          <p:cNvSpPr>
            <a:spLocks noGrp="1"/>
          </p:cNvSpPr>
          <p:nvPr>
            <p:ph type="dt" sz="half" idx="10"/>
          </p:nvPr>
        </p:nvSpPr>
        <p:spPr>
          <a:xfrm>
            <a:off x="3124200" y="6477000"/>
            <a:ext cx="2895600" cy="365125"/>
          </a:xfrm>
        </p:spPr>
        <p:txBody>
          <a:bodyPr/>
          <a:lstStyle/>
          <a:p>
            <a:pPr algn="ctr">
              <a:defRPr/>
            </a:pPr>
            <a:fld id="{E893062E-26B4-431B-9E82-7DF622E9233E}" type="datetime1">
              <a:rPr lang="en-US" smtClean="0"/>
              <a:t>2/6/2018</a:t>
            </a:fld>
            <a:endParaRPr lang="en-US" dirty="0"/>
          </a:p>
        </p:txBody>
      </p:sp>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190916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Learnings</a:t>
            </a:r>
          </a:p>
        </p:txBody>
      </p:sp>
      <p:sp>
        <p:nvSpPr>
          <p:cNvPr id="5" name="Content Placeholder 4"/>
          <p:cNvSpPr>
            <a:spLocks noGrp="1"/>
          </p:cNvSpPr>
          <p:nvPr>
            <p:ph idx="1"/>
          </p:nvPr>
        </p:nvSpPr>
        <p:spPr>
          <a:xfrm>
            <a:off x="612648" y="1828800"/>
            <a:ext cx="8378952" cy="4267200"/>
          </a:xfrm>
        </p:spPr>
        <p:txBody>
          <a:bodyPr>
            <a:normAutofit/>
          </a:bodyPr>
          <a:lstStyle/>
          <a:p>
            <a:r>
              <a:rPr lang="en-US" dirty="0"/>
              <a:t>Architectural support for user and kernel modes in CPU execution, especially</a:t>
            </a:r>
          </a:p>
          <a:p>
            <a:pPr lvl="1"/>
            <a:r>
              <a:rPr lang="en-US" dirty="0"/>
              <a:t>Privileged Instructions</a:t>
            </a:r>
          </a:p>
          <a:p>
            <a:pPr lvl="1"/>
            <a:r>
              <a:rPr lang="en-US" dirty="0"/>
              <a:t>Protection</a:t>
            </a:r>
          </a:p>
          <a:p>
            <a:pPr lvl="1"/>
            <a:r>
              <a:rPr lang="en-US" dirty="0"/>
              <a:t>Timer</a:t>
            </a:r>
          </a:p>
          <a:p>
            <a:r>
              <a:rPr lang="en-US" dirty="0"/>
              <a:t>Interrupt/System Call handling</a:t>
            </a:r>
          </a:p>
          <a:p>
            <a:pPr lvl="1"/>
            <a:r>
              <a:rPr lang="en-US" dirty="0"/>
              <a:t>Most of the path switching User&lt;-&gt;Kernel</a:t>
            </a:r>
          </a:p>
          <a:p>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395E136B-AF85-4882-B37B-ECBC33EAED31}" type="datetime1">
              <a:rPr lang="en-US" smtClean="0"/>
              <a:t>2/6/2018</a:t>
            </a:fld>
            <a:endParaRPr lang="en-US" dirty="0"/>
          </a:p>
        </p:txBody>
      </p:sp>
    </p:spTree>
    <p:extLst>
      <p:ext uri="{BB962C8B-B14F-4D97-AF65-F5344CB8AC3E}">
        <p14:creationId xmlns:p14="http://schemas.microsoft.com/office/powerpoint/2010/main" val="77789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Lecture</a:t>
            </a:r>
          </a:p>
        </p:txBody>
      </p:sp>
      <p:sp>
        <p:nvSpPr>
          <p:cNvPr id="5" name="Content Placeholder 4"/>
          <p:cNvSpPr>
            <a:spLocks noGrp="1"/>
          </p:cNvSpPr>
          <p:nvPr>
            <p:ph idx="1"/>
          </p:nvPr>
        </p:nvSpPr>
        <p:spPr>
          <a:xfrm>
            <a:off x="612648" y="1600200"/>
            <a:ext cx="8153400" cy="685800"/>
          </a:xfrm>
        </p:spPr>
        <p:txBody>
          <a:bodyPr/>
          <a:lstStyle/>
          <a:p>
            <a:r>
              <a:rPr lang="en-US" dirty="0"/>
              <a:t>Process and Programming Interface</a:t>
            </a:r>
          </a:p>
        </p:txBody>
      </p:sp>
      <p:sp>
        <p:nvSpPr>
          <p:cNvPr id="3" name="Date Placeholder 2"/>
          <p:cNvSpPr>
            <a:spLocks noGrp="1"/>
          </p:cNvSpPr>
          <p:nvPr>
            <p:ph type="dt" sz="half" idx="10"/>
          </p:nvPr>
        </p:nvSpPr>
        <p:spPr/>
        <p:txBody>
          <a:bodyPr/>
          <a:lstStyle/>
          <a:p>
            <a:fld id="{1D51B04B-9396-41EC-9329-1E0668B32E62}" type="datetime1">
              <a:rPr lang="en-US" smtClean="0"/>
              <a:t>2/6/2018</a:t>
            </a:fld>
            <a:endParaRPr lang="en-US" dirty="0"/>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rved Left Arrow 7"/>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9" name="Curved Down Arrow 8"/>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0" name="TextBox 9"/>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n 11"/>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2100263" y="4800600"/>
            <a:ext cx="4532312" cy="654050"/>
            <a:chOff x="1697636" y="2967682"/>
            <a:chExt cx="5286946" cy="1099505"/>
          </a:xfrm>
        </p:grpSpPr>
        <p:cxnSp>
          <p:nvCxnSpPr>
            <p:cNvPr id="16" name="Straight Arrow Connector 14"/>
            <p:cNvCxnSpPr>
              <a:cxnSpLocks noChangeShapeType="1"/>
              <a:stCxn id="17"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7" name="Rounded Rectangle 16"/>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8"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Up-Down Arrow 19"/>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1" name="Up Arrow 20"/>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2" name="TextBox 21"/>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3" name="TextBox 22"/>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4" name="TextBox 23"/>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5" name="TextBox 24"/>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6" name="TextBox 25"/>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7" name="TextBox 26"/>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8" name="Up Arrow 27"/>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Up-Down Arrow 28"/>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0" name="Down Arrow 29"/>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TextBox 30"/>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2" name="TextBox 31"/>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3" name="TextBox 32"/>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4" name="Curved Left Arrow 33"/>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6" name="Curved Down Arrow 35"/>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7" name="TextBox 36"/>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8" name="TextBox 37"/>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9" name="TextBox 38"/>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0" name="TextBox 39"/>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41" name="TextBox 40"/>
          <p:cNvSpPr txBox="1">
            <a:spLocks noChangeArrowheads="1"/>
          </p:cNvSpPr>
          <p:nvPr/>
        </p:nvSpPr>
        <p:spPr bwMode="auto">
          <a:xfrm>
            <a:off x="7540625" y="3109119"/>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Tree>
    <p:extLst>
      <p:ext uri="{BB962C8B-B14F-4D97-AF65-F5344CB8AC3E}">
        <p14:creationId xmlns:p14="http://schemas.microsoft.com/office/powerpoint/2010/main" val="9723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9"/>
                                        </p:tgtEl>
                                        <p:attrNameLst>
                                          <p:attrName>ppt_x</p:attrName>
                                        </p:attrNameLst>
                                      </p:cBhvr>
                                      <p:tavLst>
                                        <p:tav tm="0">
                                          <p:val>
                                            <p:strVal val="ppt_x"/>
                                          </p:val>
                                        </p:tav>
                                        <p:tav tm="100000">
                                          <p:val>
                                            <p:strVal val="ppt_x"/>
                                          </p:val>
                                        </p:tav>
                                      </p:tavLst>
                                    </p:anim>
                                    <p:anim calcmode="lin" valueType="num">
                                      <p:cBhvr additive="base">
                                        <p:cTn id="23" dur="500"/>
                                        <p:tgtEl>
                                          <p:spTgt spid="19"/>
                                        </p:tgtEl>
                                        <p:attrNameLst>
                                          <p:attrName>ppt_y</p:attrName>
                                        </p:attrNameLst>
                                      </p:cBhvr>
                                      <p:tavLst>
                                        <p:tav tm="0">
                                          <p:val>
                                            <p:strVal val="ppt_y"/>
                                          </p:val>
                                        </p:tav>
                                        <p:tav tm="100000">
                                          <p:val>
                                            <p:strVal val="1+ppt_h/2"/>
                                          </p:val>
                                        </p:tav>
                                      </p:tavLst>
                                    </p:anim>
                                    <p:set>
                                      <p:cBhvr>
                                        <p:cTn id="24" dur="1" fill="hold">
                                          <p:stCondLst>
                                            <p:cond delay="499"/>
                                          </p:stCondLst>
                                        </p:cTn>
                                        <p:tgtEl>
                                          <p:spTgt spid="19"/>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20"/>
                                        </p:tgtEl>
                                        <p:attrNameLst>
                                          <p:attrName>ppt_x</p:attrName>
                                        </p:attrNameLst>
                                      </p:cBhvr>
                                      <p:tavLst>
                                        <p:tav tm="0">
                                          <p:val>
                                            <p:strVal val="ppt_x"/>
                                          </p:val>
                                        </p:tav>
                                        <p:tav tm="100000">
                                          <p:val>
                                            <p:strVal val="ppt_x"/>
                                          </p:val>
                                        </p:tav>
                                      </p:tavLst>
                                    </p:anim>
                                    <p:anim calcmode="lin" valueType="num">
                                      <p:cBhvr additive="base">
                                        <p:cTn id="27" dur="500"/>
                                        <p:tgtEl>
                                          <p:spTgt spid="20"/>
                                        </p:tgtEl>
                                        <p:attrNameLst>
                                          <p:attrName>ppt_y</p:attrName>
                                        </p:attrNameLst>
                                      </p:cBhvr>
                                      <p:tavLst>
                                        <p:tav tm="0">
                                          <p:val>
                                            <p:strVal val="ppt_y"/>
                                          </p:val>
                                        </p:tav>
                                        <p:tav tm="100000">
                                          <p:val>
                                            <p:strVal val="1+ppt_h/2"/>
                                          </p:val>
                                        </p:tav>
                                      </p:tavLst>
                                    </p:anim>
                                    <p:set>
                                      <p:cBhvr>
                                        <p:cTn id="28" dur="1" fill="hold">
                                          <p:stCondLst>
                                            <p:cond delay="499"/>
                                          </p:stCondLst>
                                        </p:cTn>
                                        <p:tgtEl>
                                          <p:spTgt spid="2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8"/>
                                        </p:tgtEl>
                                        <p:attrNameLst>
                                          <p:attrName>ppt_x</p:attrName>
                                        </p:attrNameLst>
                                      </p:cBhvr>
                                      <p:tavLst>
                                        <p:tav tm="0">
                                          <p:val>
                                            <p:strVal val="ppt_x"/>
                                          </p:val>
                                        </p:tav>
                                        <p:tav tm="100000">
                                          <p:val>
                                            <p:strVal val="ppt_x"/>
                                          </p:val>
                                        </p:tav>
                                      </p:tavLst>
                                    </p:anim>
                                    <p:anim calcmode="lin" valueType="num">
                                      <p:cBhvr additive="base">
                                        <p:cTn id="35" dur="500"/>
                                        <p:tgtEl>
                                          <p:spTgt spid="28"/>
                                        </p:tgtEl>
                                        <p:attrNameLst>
                                          <p:attrName>ppt_y</p:attrName>
                                        </p:attrNameLst>
                                      </p:cBhvr>
                                      <p:tavLst>
                                        <p:tav tm="0">
                                          <p:val>
                                            <p:strVal val="ppt_y"/>
                                          </p:val>
                                        </p:tav>
                                        <p:tav tm="100000">
                                          <p:val>
                                            <p:strVal val="1+ppt_h/2"/>
                                          </p:val>
                                        </p:tav>
                                      </p:tavLst>
                                    </p:anim>
                                    <p:set>
                                      <p:cBhvr>
                                        <p:cTn id="36" dur="1" fill="hold">
                                          <p:stCondLst>
                                            <p:cond delay="499"/>
                                          </p:stCondLst>
                                        </p:cTn>
                                        <p:tgtEl>
                                          <p:spTgt spid="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9"/>
                                        </p:tgtEl>
                                        <p:attrNameLst>
                                          <p:attrName>ppt_x</p:attrName>
                                        </p:attrNameLst>
                                      </p:cBhvr>
                                      <p:tavLst>
                                        <p:tav tm="0">
                                          <p:val>
                                            <p:strVal val="ppt_x"/>
                                          </p:val>
                                        </p:tav>
                                        <p:tav tm="100000">
                                          <p:val>
                                            <p:strVal val="ppt_x"/>
                                          </p:val>
                                        </p:tav>
                                      </p:tavLst>
                                    </p:anim>
                                    <p:anim calcmode="lin" valueType="num">
                                      <p:cBhvr additive="base">
                                        <p:cTn id="39" dur="500"/>
                                        <p:tgtEl>
                                          <p:spTgt spid="29"/>
                                        </p:tgtEl>
                                        <p:attrNameLst>
                                          <p:attrName>ppt_y</p:attrName>
                                        </p:attrNameLst>
                                      </p:cBhvr>
                                      <p:tavLst>
                                        <p:tav tm="0">
                                          <p:val>
                                            <p:strVal val="ppt_y"/>
                                          </p:val>
                                        </p:tav>
                                        <p:tav tm="100000">
                                          <p:val>
                                            <p:strVal val="1+ppt_h/2"/>
                                          </p:val>
                                        </p:tav>
                                      </p:tavLst>
                                    </p:anim>
                                    <p:set>
                                      <p:cBhvr>
                                        <p:cTn id="40" dur="1" fill="hold">
                                          <p:stCondLst>
                                            <p:cond delay="499"/>
                                          </p:stCondLst>
                                        </p:cTn>
                                        <p:tgtEl>
                                          <p:spTgt spid="29"/>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0"/>
                                        </p:tgtEl>
                                        <p:attrNameLst>
                                          <p:attrName>ppt_x</p:attrName>
                                        </p:attrNameLst>
                                      </p:cBhvr>
                                      <p:tavLst>
                                        <p:tav tm="0">
                                          <p:val>
                                            <p:strVal val="ppt_x"/>
                                          </p:val>
                                        </p:tav>
                                        <p:tav tm="100000">
                                          <p:val>
                                            <p:strVal val="ppt_x"/>
                                          </p:val>
                                        </p:tav>
                                      </p:tavLst>
                                    </p:anim>
                                    <p:anim calcmode="lin" valueType="num">
                                      <p:cBhvr additive="base">
                                        <p:cTn id="43" dur="500"/>
                                        <p:tgtEl>
                                          <p:spTgt spid="30"/>
                                        </p:tgtEl>
                                        <p:attrNameLst>
                                          <p:attrName>ppt_y</p:attrName>
                                        </p:attrNameLst>
                                      </p:cBhvr>
                                      <p:tavLst>
                                        <p:tav tm="0">
                                          <p:val>
                                            <p:strVal val="ppt_y"/>
                                          </p:val>
                                        </p:tav>
                                        <p:tav tm="100000">
                                          <p:val>
                                            <p:strVal val="1+ppt_h/2"/>
                                          </p:val>
                                        </p:tav>
                                      </p:tavLst>
                                    </p:anim>
                                    <p:set>
                                      <p:cBhvr>
                                        <p:cTn id="44" dur="1" fill="hold">
                                          <p:stCondLst>
                                            <p:cond delay="499"/>
                                          </p:stCondLst>
                                        </p:cTn>
                                        <p:tgtEl>
                                          <p:spTgt spid="30"/>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1"/>
                                        </p:tgtEl>
                                        <p:attrNameLst>
                                          <p:attrName>ppt_x</p:attrName>
                                        </p:attrNameLst>
                                      </p:cBhvr>
                                      <p:tavLst>
                                        <p:tav tm="0">
                                          <p:val>
                                            <p:strVal val="ppt_x"/>
                                          </p:val>
                                        </p:tav>
                                        <p:tav tm="100000">
                                          <p:val>
                                            <p:strVal val="ppt_x"/>
                                          </p:val>
                                        </p:tav>
                                      </p:tavLst>
                                    </p:anim>
                                    <p:anim calcmode="lin" valueType="num">
                                      <p:cBhvr additive="base">
                                        <p:cTn id="47" dur="500"/>
                                        <p:tgtEl>
                                          <p:spTgt spid="31"/>
                                        </p:tgtEl>
                                        <p:attrNameLst>
                                          <p:attrName>ppt_y</p:attrName>
                                        </p:attrNameLst>
                                      </p:cBhvr>
                                      <p:tavLst>
                                        <p:tav tm="0">
                                          <p:val>
                                            <p:strVal val="ppt_y"/>
                                          </p:val>
                                        </p:tav>
                                        <p:tav tm="100000">
                                          <p:val>
                                            <p:strVal val="1+ppt_h/2"/>
                                          </p:val>
                                        </p:tav>
                                      </p:tavLst>
                                    </p:anim>
                                    <p:set>
                                      <p:cBhvr>
                                        <p:cTn id="48" dur="1" fill="hold">
                                          <p:stCondLst>
                                            <p:cond delay="499"/>
                                          </p:stCondLst>
                                        </p:cTn>
                                        <p:tgtEl>
                                          <p:spTgt spid="31"/>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2"/>
                                        </p:tgtEl>
                                        <p:attrNameLst>
                                          <p:attrName>ppt_x</p:attrName>
                                        </p:attrNameLst>
                                      </p:cBhvr>
                                      <p:tavLst>
                                        <p:tav tm="0">
                                          <p:val>
                                            <p:strVal val="ppt_x"/>
                                          </p:val>
                                        </p:tav>
                                        <p:tav tm="100000">
                                          <p:val>
                                            <p:strVal val="ppt_x"/>
                                          </p:val>
                                        </p:tav>
                                      </p:tavLst>
                                    </p:anim>
                                    <p:anim calcmode="lin" valueType="num">
                                      <p:cBhvr additive="base">
                                        <p:cTn id="51" dur="500"/>
                                        <p:tgtEl>
                                          <p:spTgt spid="32"/>
                                        </p:tgtEl>
                                        <p:attrNameLst>
                                          <p:attrName>ppt_y</p:attrName>
                                        </p:attrNameLst>
                                      </p:cBhvr>
                                      <p:tavLst>
                                        <p:tav tm="0">
                                          <p:val>
                                            <p:strVal val="ppt_y"/>
                                          </p:val>
                                        </p:tav>
                                        <p:tav tm="100000">
                                          <p:val>
                                            <p:strVal val="1+ppt_h/2"/>
                                          </p:val>
                                        </p:tav>
                                      </p:tavLst>
                                    </p:anim>
                                    <p:set>
                                      <p:cBhvr>
                                        <p:cTn id="52" dur="1" fill="hold">
                                          <p:stCondLst>
                                            <p:cond delay="499"/>
                                          </p:stCondLst>
                                        </p:cTn>
                                        <p:tgtEl>
                                          <p:spTgt spid="32"/>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8" grpId="0" animBg="1"/>
      <p:bldP spid="29" grpId="0" animBg="1"/>
      <p:bldP spid="30" grpId="0" animBg="1"/>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382000" cy="869950"/>
          </a:xfrm>
        </p:spPr>
        <p:txBody>
          <a:bodyPr>
            <a:normAutofit fontScale="90000"/>
          </a:bodyPr>
          <a:lstStyle/>
          <a:p>
            <a:r>
              <a:rPr lang="en-US" dirty="0"/>
              <a:t>Exceptions Recap – Find Best Match</a:t>
            </a:r>
          </a:p>
        </p:txBody>
      </p:sp>
      <p:sp>
        <p:nvSpPr>
          <p:cNvPr id="7" name="Text Placeholder 6"/>
          <p:cNvSpPr>
            <a:spLocks noGrp="1"/>
          </p:cNvSpPr>
          <p:nvPr>
            <p:ph type="body" idx="1"/>
          </p:nvPr>
        </p:nvSpPr>
        <p:spPr>
          <a:xfrm>
            <a:off x="609600" y="1752600"/>
            <a:ext cx="1981200" cy="640080"/>
          </a:xfrm>
        </p:spPr>
        <p:txBody>
          <a:bodyPr/>
          <a:lstStyle/>
          <a:p>
            <a:r>
              <a:rPr lang="en-US" dirty="0"/>
              <a:t>Exception Type</a:t>
            </a:r>
          </a:p>
        </p:txBody>
      </p:sp>
      <p:sp>
        <p:nvSpPr>
          <p:cNvPr id="3" name="Content Placeholder 2"/>
          <p:cNvSpPr>
            <a:spLocks noGrp="1"/>
          </p:cNvSpPr>
          <p:nvPr>
            <p:ph sz="half" idx="2"/>
          </p:nvPr>
        </p:nvSpPr>
        <p:spPr>
          <a:xfrm>
            <a:off x="609600" y="2438400"/>
            <a:ext cx="2590800" cy="3581400"/>
          </a:xfrm>
        </p:spPr>
        <p:txBody>
          <a:bodyPr>
            <a:normAutofit/>
          </a:bodyPr>
          <a:lstStyle/>
          <a:p>
            <a:pPr marL="514350" indent="-514350">
              <a:buClrTx/>
              <a:buFont typeface="+mj-lt"/>
              <a:buAutoNum type="alphaUcPeriod"/>
            </a:pPr>
            <a:r>
              <a:rPr lang="en-US" dirty="0"/>
              <a:t>Interrupt</a:t>
            </a:r>
          </a:p>
          <a:p>
            <a:pPr marL="514350" indent="-514350">
              <a:buClrTx/>
              <a:buFont typeface="+mj-lt"/>
              <a:buAutoNum type="alphaUcPeriod"/>
            </a:pPr>
            <a:r>
              <a:rPr lang="en-US" dirty="0"/>
              <a:t>System Call</a:t>
            </a:r>
          </a:p>
          <a:p>
            <a:pPr marL="514350" indent="-514350">
              <a:buClrTx/>
              <a:buFont typeface="+mj-lt"/>
              <a:buAutoNum type="alphaUcPeriod"/>
            </a:pPr>
            <a:r>
              <a:rPr lang="en-US" dirty="0"/>
              <a:t>Fault</a:t>
            </a:r>
          </a:p>
          <a:p>
            <a:pPr marL="514350" indent="-514350">
              <a:buClrTx/>
              <a:buFont typeface="+mj-lt"/>
              <a:buAutoNum type="alphaUcPeriod"/>
            </a:pPr>
            <a:r>
              <a:rPr lang="en-US" dirty="0"/>
              <a:t>Trap</a:t>
            </a:r>
          </a:p>
          <a:p>
            <a:pPr marL="514350" indent="-514350">
              <a:buClrTx/>
              <a:buFont typeface="+mj-lt"/>
              <a:buAutoNum type="alphaUcPeriod"/>
            </a:pPr>
            <a:r>
              <a:rPr lang="en-US" dirty="0"/>
              <a:t>Abort</a:t>
            </a:r>
          </a:p>
          <a:p>
            <a:pPr marL="514350" indent="-514350">
              <a:buClrTx/>
              <a:buFont typeface="+mj-lt"/>
              <a:buAutoNum type="alphaUcPeriod"/>
            </a:pPr>
            <a:r>
              <a:rPr lang="en-US" dirty="0"/>
              <a:t>Hard Reset</a:t>
            </a:r>
          </a:p>
        </p:txBody>
      </p:sp>
      <p:sp>
        <p:nvSpPr>
          <p:cNvPr id="8" name="Text Placeholder 7"/>
          <p:cNvSpPr>
            <a:spLocks noGrp="1"/>
          </p:cNvSpPr>
          <p:nvPr>
            <p:ph type="body" sz="quarter" idx="3"/>
          </p:nvPr>
        </p:nvSpPr>
        <p:spPr>
          <a:xfrm>
            <a:off x="3276600" y="1752600"/>
            <a:ext cx="5410200" cy="640080"/>
          </a:xfrm>
        </p:spPr>
        <p:txBody>
          <a:bodyPr/>
          <a:lstStyle/>
          <a:p>
            <a:r>
              <a:rPr lang="en-US" dirty="0"/>
              <a:t>Definition</a:t>
            </a:r>
          </a:p>
        </p:txBody>
      </p:sp>
      <p:sp>
        <p:nvSpPr>
          <p:cNvPr id="4" name="Content Placeholder 3"/>
          <p:cNvSpPr>
            <a:spLocks noGrp="1"/>
          </p:cNvSpPr>
          <p:nvPr>
            <p:ph sz="quarter" idx="4"/>
          </p:nvPr>
        </p:nvSpPr>
        <p:spPr>
          <a:xfrm>
            <a:off x="3276600" y="2438400"/>
            <a:ext cx="5791200" cy="3581400"/>
          </a:xfrm>
        </p:spPr>
        <p:txBody>
          <a:bodyPr>
            <a:normAutofit/>
          </a:bodyPr>
          <a:lstStyle/>
          <a:p>
            <a:pPr marL="514350" indent="-514350">
              <a:buClr>
                <a:srgbClr val="0070C0"/>
              </a:buClr>
              <a:buFont typeface="+mj-lt"/>
              <a:buAutoNum type="arabicPeriod"/>
            </a:pPr>
            <a:r>
              <a:rPr lang="en-US" dirty="0"/>
              <a:t>Asynchronous Event</a:t>
            </a:r>
          </a:p>
          <a:p>
            <a:pPr marL="514350" indent="-514350">
              <a:buClr>
                <a:srgbClr val="0070C0"/>
              </a:buClr>
              <a:buFont typeface="+mj-lt"/>
              <a:buAutoNum type="arabicPeriod"/>
            </a:pPr>
            <a:r>
              <a:rPr lang="en-US" dirty="0"/>
              <a:t>Unintentional and Unrecoverable</a:t>
            </a:r>
          </a:p>
          <a:p>
            <a:pPr marL="514350" indent="-514350">
              <a:buClr>
                <a:srgbClr val="0070C0"/>
              </a:buClr>
              <a:buFont typeface="+mj-lt"/>
              <a:buAutoNum type="arabicPeriod"/>
            </a:pPr>
            <a:r>
              <a:rPr lang="en-US" dirty="0"/>
              <a:t>Invoked by File I/O</a:t>
            </a:r>
          </a:p>
          <a:p>
            <a:pPr marL="514350" indent="-514350">
              <a:buClr>
                <a:srgbClr val="0070C0"/>
              </a:buClr>
              <a:buFont typeface="+mj-lt"/>
              <a:buAutoNum type="arabicPeriod"/>
            </a:pPr>
            <a:r>
              <a:rPr lang="en-US" dirty="0"/>
              <a:t>Non-Resident Page in Memory</a:t>
            </a:r>
          </a:p>
          <a:p>
            <a:pPr marL="514350" indent="-514350">
              <a:buClr>
                <a:srgbClr val="0070C0"/>
              </a:buClr>
              <a:buFont typeface="+mj-lt"/>
              <a:buAutoNum type="arabicPeriod"/>
            </a:pPr>
            <a:r>
              <a:rPr lang="en-US" dirty="0"/>
              <a:t>Breakpoint Instruction for Debug</a:t>
            </a:r>
          </a:p>
          <a:p>
            <a:pPr marL="514350" indent="-514350">
              <a:buClr>
                <a:srgbClr val="0070C0"/>
              </a:buClr>
              <a:buFont typeface="+mj-lt"/>
              <a:buAutoNum type="arabicPeriod"/>
            </a:pPr>
            <a:r>
              <a:rPr lang="en-US" dirty="0"/>
              <a:t>Caused by arrival of packet from network</a:t>
            </a:r>
          </a:p>
        </p:txBody>
      </p:sp>
      <p:sp>
        <p:nvSpPr>
          <p:cNvPr id="5" name="Date Placeholder 4"/>
          <p:cNvSpPr>
            <a:spLocks noGrp="1"/>
          </p:cNvSpPr>
          <p:nvPr>
            <p:ph type="dt" sz="half" idx="10"/>
          </p:nvPr>
        </p:nvSpPr>
        <p:spPr/>
        <p:txBody>
          <a:bodyPr/>
          <a:lstStyle/>
          <a:p>
            <a:pPr algn="r"/>
            <a:fld id="{1FDF0D76-6051-4719-8174-6416D1FD163A}" type="datetime1">
              <a:rPr lang="en-US" smtClean="0"/>
              <a:t>2/6/2018</a:t>
            </a:fld>
            <a:endParaRPr lang="en-US" dirty="0"/>
          </a:p>
        </p:txBody>
      </p:sp>
      <p:cxnSp>
        <p:nvCxnSpPr>
          <p:cNvPr id="10" name="Straight Connector 9"/>
          <p:cNvCxnSpPr>
            <a:cxnSpLocks/>
          </p:cNvCxnSpPr>
          <p:nvPr/>
        </p:nvCxnSpPr>
        <p:spPr>
          <a:xfrm>
            <a:off x="2107035" y="2552700"/>
            <a:ext cx="1169565" cy="224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2310817" y="3040380"/>
            <a:ext cx="965783" cy="441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a:off x="1712224" y="3509747"/>
            <a:ext cx="1564376" cy="460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712224" y="3964070"/>
            <a:ext cx="1514741" cy="445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V="1">
            <a:off x="1750062" y="3051907"/>
            <a:ext cx="1462747" cy="1358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2310817" y="2667000"/>
            <a:ext cx="939218" cy="22382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66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Support for OS</a:t>
            </a:r>
          </a:p>
        </p:txBody>
      </p:sp>
      <p:sp>
        <p:nvSpPr>
          <p:cNvPr id="6" name="Content Placeholder 5"/>
          <p:cNvSpPr>
            <a:spLocks noGrp="1"/>
          </p:cNvSpPr>
          <p:nvPr>
            <p:ph idx="1"/>
          </p:nvPr>
        </p:nvSpPr>
        <p:spPr/>
        <p:txBody>
          <a:bodyPr/>
          <a:lstStyle/>
          <a:p>
            <a:r>
              <a:rPr lang="en-US" dirty="0"/>
              <a:t>Operating systems mediate between applications and the physical hardware of the computer</a:t>
            </a:r>
          </a:p>
          <a:p>
            <a:pPr lvl="1"/>
            <a:r>
              <a:rPr lang="en-US" dirty="0"/>
              <a:t>Key goals of an OS are to enforce </a:t>
            </a:r>
            <a:r>
              <a:rPr lang="en-US" b="1" dirty="0"/>
              <a:t>protection</a:t>
            </a:r>
            <a:r>
              <a:rPr lang="en-US" dirty="0"/>
              <a:t> and </a:t>
            </a:r>
            <a:r>
              <a:rPr lang="en-US" b="1" dirty="0"/>
              <a:t>resource sharing </a:t>
            </a:r>
          </a:p>
          <a:p>
            <a:pPr lvl="1"/>
            <a:r>
              <a:rPr lang="en-US" dirty="0"/>
              <a:t>If done well, applications can be oblivious to HW details</a:t>
            </a:r>
          </a:p>
        </p:txBody>
      </p:sp>
      <p:sp>
        <p:nvSpPr>
          <p:cNvPr id="3" name="Date Placeholder 2"/>
          <p:cNvSpPr>
            <a:spLocks noGrp="1"/>
          </p:cNvSpPr>
          <p:nvPr>
            <p:ph type="dt" sz="half" idx="10"/>
          </p:nvPr>
        </p:nvSpPr>
        <p:spPr/>
        <p:txBody>
          <a:bodyPr/>
          <a:lstStyle/>
          <a:p>
            <a:fld id="{6038BAFE-4F6E-42A6-8A93-F22C758C8B1D}" type="datetime1">
              <a:rPr lang="en-US" smtClean="0"/>
              <a:t>2/6/2018</a:t>
            </a:fld>
            <a:endParaRPr lang="en-US" dirty="0"/>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3580439"/>
            <a:ext cx="4346448" cy="189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68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Protection</a:t>
            </a:r>
          </a:p>
        </p:txBody>
      </p:sp>
      <p:sp>
        <p:nvSpPr>
          <p:cNvPr id="3" name="Content Placeholder 2"/>
          <p:cNvSpPr>
            <a:spLocks noGrp="1"/>
          </p:cNvSpPr>
          <p:nvPr>
            <p:ph idx="1"/>
          </p:nvPr>
        </p:nvSpPr>
        <p:spPr/>
        <p:txBody>
          <a:bodyPr>
            <a:normAutofit/>
          </a:bodyPr>
          <a:lstStyle/>
          <a:p>
            <a:r>
              <a:rPr lang="en-US" dirty="0"/>
              <a:t>Why do we execute code with restricted privileges?</a:t>
            </a:r>
          </a:p>
          <a:p>
            <a:pPr lvl="1"/>
            <a:r>
              <a:rPr lang="en-US" dirty="0"/>
              <a:t>Either because the code is buggy or if it might be malicious</a:t>
            </a:r>
          </a:p>
          <a:p>
            <a:r>
              <a:rPr lang="en-US" dirty="0"/>
              <a:t>Some examples:</a:t>
            </a:r>
          </a:p>
          <a:p>
            <a:pPr lvl="1"/>
            <a:r>
              <a:rPr lang="en-US" dirty="0"/>
              <a:t>A script running in a web browser</a:t>
            </a:r>
          </a:p>
          <a:p>
            <a:pPr lvl="1"/>
            <a:r>
              <a:rPr lang="en-US" dirty="0"/>
              <a:t>A program you just downloaded off the Internet</a:t>
            </a:r>
          </a:p>
          <a:p>
            <a:pPr lvl="1"/>
            <a:r>
              <a:rPr lang="en-US" dirty="0"/>
              <a:t>A program you just wrote that you haven’t tested yet</a:t>
            </a:r>
          </a:p>
          <a:p>
            <a:pPr lvl="1"/>
            <a:endParaRPr lang="en-US" dirty="0"/>
          </a:p>
        </p:txBody>
      </p:sp>
      <p:sp>
        <p:nvSpPr>
          <p:cNvPr id="4" name="Date Placeholder 3"/>
          <p:cNvSpPr>
            <a:spLocks noGrp="1"/>
          </p:cNvSpPr>
          <p:nvPr>
            <p:ph type="dt" sz="half" idx="10"/>
          </p:nvPr>
        </p:nvSpPr>
        <p:spPr/>
        <p:txBody>
          <a:bodyPr/>
          <a:lstStyle/>
          <a:p>
            <a:fld id="{B903363A-55C7-4627-BB58-715C4AF53244}" type="datetime1">
              <a:rPr lang="en-US" smtClean="0"/>
              <a:t>2/6/2018</a:t>
            </a:fld>
            <a:endParaRPr lang="en-US" dirty="0"/>
          </a:p>
        </p:txBody>
      </p:sp>
    </p:spTree>
    <p:extLst>
      <p:ext uri="{BB962C8B-B14F-4D97-AF65-F5344CB8AC3E}">
        <p14:creationId xmlns:p14="http://schemas.microsoft.com/office/powerpoint/2010/main" val="149702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Resource Sharing</a:t>
            </a:r>
          </a:p>
        </p:txBody>
      </p:sp>
      <p:sp>
        <p:nvSpPr>
          <p:cNvPr id="3" name="Content Placeholder 2"/>
          <p:cNvSpPr>
            <a:spLocks noGrp="1"/>
          </p:cNvSpPr>
          <p:nvPr>
            <p:ph idx="1"/>
          </p:nvPr>
        </p:nvSpPr>
        <p:spPr/>
        <p:txBody>
          <a:bodyPr>
            <a:normAutofit/>
          </a:bodyPr>
          <a:lstStyle/>
          <a:p>
            <a:r>
              <a:rPr lang="en-US" dirty="0"/>
              <a:t>How do we ensure that resources are fairly (and efficiently) shared amongst (and utilized by) user programs?</a:t>
            </a:r>
          </a:p>
          <a:p>
            <a:r>
              <a:rPr lang="en-US" dirty="0"/>
              <a:t>Some examples:</a:t>
            </a:r>
          </a:p>
          <a:p>
            <a:pPr lvl="1"/>
            <a:r>
              <a:rPr lang="en-US" dirty="0"/>
              <a:t>Many students running code on a department machine</a:t>
            </a:r>
          </a:p>
          <a:p>
            <a:pPr lvl="1"/>
            <a:r>
              <a:rPr lang="en-US" dirty="0"/>
              <a:t>Amazon.com servicing concurrent users</a:t>
            </a:r>
          </a:p>
          <a:p>
            <a:pPr lvl="1"/>
            <a:r>
              <a:rPr lang="en-US" dirty="0"/>
              <a:t>Playing a movie on a computer while typing a project report and printing a document</a:t>
            </a:r>
          </a:p>
          <a:p>
            <a:pPr lvl="1"/>
            <a:r>
              <a:rPr lang="en-US" dirty="0"/>
              <a:t>A process wants to open a 1TB file, but the disk storage is limited to 512MB</a:t>
            </a:r>
          </a:p>
          <a:p>
            <a:pPr marL="201168" lvl="1" indent="0">
              <a:buNone/>
            </a:pPr>
            <a:endParaRPr lang="en-US" dirty="0"/>
          </a:p>
          <a:p>
            <a:endParaRPr lang="en-US" dirty="0"/>
          </a:p>
          <a:p>
            <a:pPr lvl="1"/>
            <a:endParaRPr lang="en-US" dirty="0"/>
          </a:p>
        </p:txBody>
      </p:sp>
      <p:sp>
        <p:nvSpPr>
          <p:cNvPr id="4" name="Date Placeholder 3"/>
          <p:cNvSpPr>
            <a:spLocks noGrp="1"/>
          </p:cNvSpPr>
          <p:nvPr>
            <p:ph type="dt" sz="half" idx="10"/>
          </p:nvPr>
        </p:nvSpPr>
        <p:spPr/>
        <p:txBody>
          <a:bodyPr/>
          <a:lstStyle/>
          <a:p>
            <a:fld id="{EB1FE587-948F-4887-9085-FEEAFD21A460}" type="datetime1">
              <a:rPr lang="en-US" smtClean="0"/>
              <a:t>2/6/2018</a:t>
            </a:fld>
            <a:endParaRPr lang="en-US" dirty="0"/>
          </a:p>
        </p:txBody>
      </p:sp>
    </p:spTree>
    <p:extLst>
      <p:ext uri="{BB962C8B-B14F-4D97-AF65-F5344CB8AC3E}">
        <p14:creationId xmlns:p14="http://schemas.microsoft.com/office/powerpoint/2010/main" val="40313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543800" cy="856395"/>
          </a:xfrm>
        </p:spPr>
        <p:txBody>
          <a:bodyPr>
            <a:normAutofit fontScale="90000"/>
          </a:bodyPr>
          <a:lstStyle/>
          <a:p>
            <a:r>
              <a:rPr lang="en-US" dirty="0"/>
              <a:t>Architectural Features</a:t>
            </a:r>
            <a:br>
              <a:rPr lang="en-US" dirty="0"/>
            </a:br>
            <a:r>
              <a:rPr lang="en-US" sz="3100" dirty="0">
                <a:solidFill>
                  <a:schemeClr val="accent2"/>
                </a:solidFill>
              </a:rPr>
              <a:t>The features we design in HW to facilitate the OS to meet some key challenges</a:t>
            </a:r>
            <a:endParaRPr lang="en-US" dirty="0"/>
          </a:p>
        </p:txBody>
      </p:sp>
      <p:sp>
        <p:nvSpPr>
          <p:cNvPr id="6" name="Content Placeholder 5"/>
          <p:cNvSpPr>
            <a:spLocks noGrp="1"/>
          </p:cNvSpPr>
          <p:nvPr>
            <p:ph idx="1"/>
          </p:nvPr>
        </p:nvSpPr>
        <p:spPr/>
        <p:txBody>
          <a:bodyPr>
            <a:normAutofit/>
          </a:bodyPr>
          <a:lstStyle/>
          <a:p>
            <a:r>
              <a:rPr lang="en-US" dirty="0"/>
              <a:t>Protection Modes (user/kernel) </a:t>
            </a:r>
          </a:p>
          <a:p>
            <a:pPr lvl="1"/>
            <a:r>
              <a:rPr lang="en-US" dirty="0"/>
              <a:t>Privileged Instructions</a:t>
            </a:r>
          </a:p>
          <a:p>
            <a:r>
              <a:rPr lang="en-US" dirty="0"/>
              <a:t>Interrupts and Exceptions </a:t>
            </a:r>
          </a:p>
          <a:p>
            <a:r>
              <a:rPr lang="en-US" dirty="0"/>
              <a:t>System Calls </a:t>
            </a:r>
          </a:p>
          <a:p>
            <a:r>
              <a:rPr lang="en-US" dirty="0"/>
              <a:t>Timers (clock) </a:t>
            </a:r>
          </a:p>
          <a:p>
            <a:r>
              <a:rPr lang="en-US" dirty="0"/>
              <a:t>Memory Protection Mechanisms </a:t>
            </a:r>
          </a:p>
          <a:p>
            <a:r>
              <a:rPr lang="en-US" dirty="0"/>
              <a:t>I/O Control and Operation </a:t>
            </a:r>
          </a:p>
          <a:p>
            <a:r>
              <a:rPr lang="en-US" dirty="0"/>
              <a:t>Synchronization Primitives (e.g., atomic instructions)</a:t>
            </a:r>
          </a:p>
        </p:txBody>
      </p:sp>
      <p:sp>
        <p:nvSpPr>
          <p:cNvPr id="3" name="Date Placeholder 2"/>
          <p:cNvSpPr>
            <a:spLocks noGrp="1"/>
          </p:cNvSpPr>
          <p:nvPr>
            <p:ph type="dt" sz="half" idx="10"/>
          </p:nvPr>
        </p:nvSpPr>
        <p:spPr/>
        <p:txBody>
          <a:bodyPr/>
          <a:lstStyle/>
          <a:p>
            <a:fld id="{2B43A281-3651-433B-B88D-90030ABF8826}" type="datetime1">
              <a:rPr lang="en-US" smtClean="0"/>
              <a:t>2/6/2018</a:t>
            </a:fld>
            <a:endParaRPr lang="en-US" dirty="0"/>
          </a:p>
        </p:txBody>
      </p:sp>
    </p:spTree>
    <p:extLst>
      <p:ext uri="{BB962C8B-B14F-4D97-AF65-F5344CB8AC3E}">
        <p14:creationId xmlns:p14="http://schemas.microsoft.com/office/powerpoint/2010/main" val="4313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Dual-mode Operation</a:t>
            </a:r>
          </a:p>
        </p:txBody>
      </p:sp>
      <p:sp>
        <p:nvSpPr>
          <p:cNvPr id="3" name="Content Placeholder 2"/>
          <p:cNvSpPr>
            <a:spLocks noGrp="1"/>
          </p:cNvSpPr>
          <p:nvPr>
            <p:ph idx="1"/>
          </p:nvPr>
        </p:nvSpPr>
        <p:spPr/>
        <p:txBody>
          <a:bodyPr>
            <a:normAutofit lnSpcReduction="10000"/>
          </a:bodyPr>
          <a:lstStyle/>
          <a:p>
            <a:r>
              <a:rPr lang="en-US" dirty="0"/>
              <a:t>Dual-mode operation: Kernel vs. User</a:t>
            </a:r>
          </a:p>
          <a:p>
            <a:pPr lvl="1"/>
            <a:r>
              <a:rPr lang="en-US" dirty="0"/>
              <a:t>The same CPU is sometimes in User mode and at other times, in Kernel mode</a:t>
            </a:r>
          </a:p>
          <a:p>
            <a:pPr lvl="1"/>
            <a:r>
              <a:rPr lang="en-US" b="1" dirty="0"/>
              <a:t>Kernel-mode:</a:t>
            </a:r>
            <a:r>
              <a:rPr lang="en-US" dirty="0"/>
              <a:t> Execution with the </a:t>
            </a:r>
            <a:r>
              <a:rPr lang="en-US" b="1" dirty="0"/>
              <a:t>full privileges </a:t>
            </a:r>
            <a:r>
              <a:rPr lang="en-US" dirty="0"/>
              <a:t>of the hardware</a:t>
            </a:r>
          </a:p>
          <a:p>
            <a:pPr lvl="2"/>
            <a:r>
              <a:rPr lang="en-US" dirty="0"/>
              <a:t>E.g. Read/write to any memory, access any I/O device, read/write any disk sector, send/receive any packet</a:t>
            </a:r>
          </a:p>
          <a:p>
            <a:pPr lvl="1"/>
            <a:r>
              <a:rPr lang="en-US" b="1" dirty="0"/>
              <a:t>User-mode:</a:t>
            </a:r>
            <a:r>
              <a:rPr lang="en-US" dirty="0"/>
              <a:t> Execution with </a:t>
            </a:r>
            <a:r>
              <a:rPr lang="en-US" b="1" dirty="0"/>
              <a:t>Limited privileges</a:t>
            </a:r>
          </a:p>
          <a:p>
            <a:pPr lvl="2"/>
            <a:r>
              <a:rPr lang="en-US" dirty="0"/>
              <a:t>Only those granted by the operating system kernel</a:t>
            </a:r>
          </a:p>
          <a:p>
            <a:r>
              <a:rPr lang="en-US" dirty="0"/>
              <a:t>On the x86, mode stored in EFLAGS register, which tells:</a:t>
            </a:r>
          </a:p>
          <a:p>
            <a:pPr lvl="1"/>
            <a:r>
              <a:rPr lang="en-US" dirty="0"/>
              <a:t>Whether the instruction should be </a:t>
            </a:r>
            <a:r>
              <a:rPr lang="en-US" b="1" dirty="0"/>
              <a:t>checked </a:t>
            </a:r>
            <a:r>
              <a:rPr lang="en-US" dirty="0"/>
              <a:t>or not</a:t>
            </a:r>
          </a:p>
          <a:p>
            <a:pPr lvl="1"/>
            <a:r>
              <a:rPr lang="en-US" dirty="0"/>
              <a:t>If set (i.e., in user mode), each instruction is checked to see if </a:t>
            </a:r>
            <a:r>
              <a:rPr lang="en-US" b="1" dirty="0"/>
              <a:t>allowed</a:t>
            </a:r>
          </a:p>
          <a:p>
            <a:pPr lvl="2"/>
            <a:r>
              <a:rPr lang="en-US" dirty="0"/>
              <a:t>E.g., HALT is never allowed in user mode</a:t>
            </a:r>
          </a:p>
          <a:p>
            <a:pPr lvl="2"/>
            <a:r>
              <a:rPr lang="en-US" dirty="0"/>
              <a:t>Can your binary have HALT instruction at all if it is compiled right??</a:t>
            </a:r>
          </a:p>
          <a:p>
            <a:pPr lvl="1"/>
            <a:r>
              <a:rPr lang="en-US" dirty="0"/>
              <a:t>If not set (i.e., in kernel mode), no check is performed</a:t>
            </a:r>
          </a:p>
        </p:txBody>
      </p:sp>
      <p:sp>
        <p:nvSpPr>
          <p:cNvPr id="4" name="Date Placeholder 3"/>
          <p:cNvSpPr>
            <a:spLocks noGrp="1"/>
          </p:cNvSpPr>
          <p:nvPr>
            <p:ph type="dt" sz="half" idx="10"/>
          </p:nvPr>
        </p:nvSpPr>
        <p:spPr/>
        <p:txBody>
          <a:bodyPr/>
          <a:lstStyle/>
          <a:p>
            <a:fld id="{4CBAE8BF-7E89-493C-AE87-53F2D76AE54D}" type="datetime1">
              <a:rPr lang="en-US" smtClean="0"/>
              <a:t>2/6/2018</a:t>
            </a:fld>
            <a:endParaRPr lang="en-US" dirty="0"/>
          </a:p>
        </p:txBody>
      </p:sp>
    </p:spTree>
    <p:extLst>
      <p:ext uri="{BB962C8B-B14F-4D97-AF65-F5344CB8AC3E}">
        <p14:creationId xmlns:p14="http://schemas.microsoft.com/office/powerpoint/2010/main" val="2702062630"/>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2107</Words>
  <Application>Microsoft Office PowerPoint</Application>
  <PresentationFormat>On-screen Show (4:3)</PresentationFormat>
  <Paragraphs>399</Paragraphs>
  <Slides>36</Slides>
  <Notes>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36</vt:i4>
      </vt:variant>
    </vt:vector>
  </HeadingPairs>
  <TitlesOfParts>
    <vt:vector size="51" baseType="lpstr">
      <vt:lpstr>MS PGothic</vt:lpstr>
      <vt:lpstr>MS PGothic</vt:lpstr>
      <vt:lpstr>Arial</vt:lpstr>
      <vt:lpstr>Arial Narrow</vt:lpstr>
      <vt:lpstr>Calibri</vt:lpstr>
      <vt:lpstr>Calibri Light</vt:lpstr>
      <vt:lpstr>Chalkboard</vt:lpstr>
      <vt:lpstr>Courier New</vt:lpstr>
      <vt:lpstr>Impact</vt:lpstr>
      <vt:lpstr>Neo Sans Intel</vt:lpstr>
      <vt:lpstr>Neo Sans Intel Medium</vt:lpstr>
      <vt:lpstr>Times New Roman</vt:lpstr>
      <vt:lpstr>Wingdings</vt:lpstr>
      <vt:lpstr>Intel dark blue background</vt:lpstr>
      <vt:lpstr>Retrospect</vt:lpstr>
      <vt:lpstr>CSCE 313 – Architectural Support for OS</vt:lpstr>
      <vt:lpstr>Theme of Today’s Discussion</vt:lpstr>
      <vt:lpstr>Quick Recap – Find Best Match for the Coffee Shop Analogy</vt:lpstr>
      <vt:lpstr>Exceptions Recap – Find Best Match</vt:lpstr>
      <vt:lpstr>Architectural Support for OS</vt:lpstr>
      <vt:lpstr>Challenge: Protection</vt:lpstr>
      <vt:lpstr>Challenge: Resource Sharing</vt:lpstr>
      <vt:lpstr>Architectural Features The features we design in HW to facilitate the OS to meet some key challenges</vt:lpstr>
      <vt:lpstr>Dual-mode Operation</vt:lpstr>
      <vt:lpstr>Dual-mode Operation</vt:lpstr>
      <vt:lpstr>A Simple CPU Model</vt:lpstr>
      <vt:lpstr>A CPU with Dual-Mode Operation</vt:lpstr>
      <vt:lpstr>Dual-Mode Operation: Minimal Hardware Requirement</vt:lpstr>
      <vt:lpstr>Privileged Instructions - Examples</vt:lpstr>
      <vt:lpstr>Question</vt:lpstr>
      <vt:lpstr>Memory Protection</vt:lpstr>
      <vt:lpstr>Memory Protection - Example</vt:lpstr>
      <vt:lpstr>Memory Protection - Conclusion</vt:lpstr>
      <vt:lpstr>Hardware Timer</vt:lpstr>
      <vt:lpstr>User  Kernel Mode Switch</vt:lpstr>
      <vt:lpstr>User-&gt; Kernel Switch – Thoughts</vt:lpstr>
      <vt:lpstr>Kernel  User Mode Switch</vt:lpstr>
      <vt:lpstr>Safe Mode Transfer – Interrupt Handling</vt:lpstr>
      <vt:lpstr>Process State</vt:lpstr>
      <vt:lpstr>Main Problem of switching directly from User Code -&gt; Interrupt Handler Code</vt:lpstr>
      <vt:lpstr>User to Interrupt Handler – Mechanism on x86</vt:lpstr>
      <vt:lpstr>Before</vt:lpstr>
      <vt:lpstr>Hardware Action</vt:lpstr>
      <vt:lpstr>As the Handler Starts</vt:lpstr>
      <vt:lpstr>At the end of handler</vt:lpstr>
      <vt:lpstr>User-to-Kernel Mode –  Handling System Calls</vt:lpstr>
      <vt:lpstr>System Calls</vt:lpstr>
      <vt:lpstr>Summary: User/Kernel (Privileged) Mode</vt:lpstr>
      <vt:lpstr>Example: Web Server (Revisited)</vt:lpstr>
      <vt:lpstr>Today’s Learnings</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2015-01-20T03:39:06Z</dcterms:created>
  <dcterms:modified xsi:type="dcterms:W3CDTF">2018-02-07T02:37:25Z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