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2"/>
    <p:sldMasterId id="2147483712" r:id="rId3"/>
  </p:sldMasterIdLst>
  <p:notesMasterIdLst>
    <p:notesMasterId r:id="rId23"/>
  </p:notesMasterIdLst>
  <p:sldIdLst>
    <p:sldId id="256" r:id="rId4"/>
    <p:sldId id="359" r:id="rId5"/>
    <p:sldId id="360" r:id="rId6"/>
    <p:sldId id="361" r:id="rId7"/>
    <p:sldId id="376" r:id="rId8"/>
    <p:sldId id="386" r:id="rId9"/>
    <p:sldId id="365" r:id="rId10"/>
    <p:sldId id="366" r:id="rId11"/>
    <p:sldId id="379" r:id="rId12"/>
    <p:sldId id="362" r:id="rId13"/>
    <p:sldId id="363" r:id="rId14"/>
    <p:sldId id="364" r:id="rId15"/>
    <p:sldId id="381" r:id="rId16"/>
    <p:sldId id="385" r:id="rId17"/>
    <p:sldId id="383" r:id="rId18"/>
    <p:sldId id="369" r:id="rId19"/>
    <p:sldId id="371" r:id="rId20"/>
    <p:sldId id="378" r:id="rId21"/>
    <p:sldId id="373" r:id="rId22"/>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084" autoAdjust="0"/>
  </p:normalViewPr>
  <p:slideViewPr>
    <p:cSldViewPr>
      <p:cViewPr varScale="1">
        <p:scale>
          <a:sx n="76" d="100"/>
          <a:sy n="76" d="100"/>
        </p:scale>
        <p:origin x="1384" y="4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linux.about.com/library/cmd/blcmdl.htm"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linux.about.com/library/cmd/blcmdl2_execve.htm" TargetMode="External"/><Relationship Id="rId4" Type="http://schemas.openxmlformats.org/officeDocument/2006/relationships/hyperlink" Target="file:///\\usr\include\unistd.h"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1" kern="1200" dirty="0" smtClean="0">
                <a:solidFill>
                  <a:schemeClr val="tx1"/>
                </a:solidFill>
                <a:effectLst/>
                <a:latin typeface="+mn-lt"/>
                <a:ea typeface="+mn-ea"/>
                <a:cs typeface="+mn-cs"/>
              </a:rPr>
              <a:t>Reference: http://linux.about.com/library/cmd/blcmdl3_execvp.htm</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Linux / Unix Command: </a:t>
            </a:r>
            <a:r>
              <a:rPr lang="en-US" sz="1200" b="1" i="1" kern="1200" dirty="0" err="1" smtClean="0">
                <a:solidFill>
                  <a:schemeClr val="tx1"/>
                </a:solidFill>
                <a:effectLst/>
                <a:latin typeface="+mn-lt"/>
                <a:ea typeface="+mn-ea"/>
                <a:cs typeface="+mn-cs"/>
              </a:rPr>
              <a:t>execvp</a:t>
            </a:r>
            <a:r>
              <a:rPr lang="en-US" dirty="0" smtClean="0">
                <a:effectLst/>
              </a:rPr>
              <a:t> </a:t>
            </a:r>
            <a:r>
              <a:rPr lang="en-US" sz="1200" u="sng" kern="1200" dirty="0" smtClean="0">
                <a:solidFill>
                  <a:schemeClr val="tx1"/>
                </a:solidFill>
                <a:effectLst/>
                <a:latin typeface="+mn-lt"/>
                <a:ea typeface="+mn-ea"/>
                <a:cs typeface="+mn-cs"/>
                <a:hlinkClick r:id="rId3"/>
              </a:rPr>
              <a:t>Command </a:t>
            </a:r>
            <a:r>
              <a:rPr lang="en-US" sz="1200" u="sng" kern="1200" dirty="0" err="1" smtClean="0">
                <a:solidFill>
                  <a:schemeClr val="tx1"/>
                </a:solidFill>
                <a:effectLst/>
                <a:latin typeface="+mn-lt"/>
                <a:ea typeface="+mn-ea"/>
                <a:cs typeface="+mn-cs"/>
                <a:hlinkClick r:id="rId3"/>
              </a:rPr>
              <a:t>Library</a:t>
            </a:r>
            <a:r>
              <a:rPr lang="en-US" sz="1200" b="1" i="0" kern="1200" dirty="0" err="1" smtClean="0">
                <a:solidFill>
                  <a:schemeClr val="tx1"/>
                </a:solidFill>
                <a:effectLst/>
                <a:latin typeface="+mn-lt"/>
                <a:ea typeface="+mn-ea"/>
                <a:cs typeface="+mn-cs"/>
              </a:rPr>
              <a:t>NAME</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execl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execlp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execle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execv</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execvp</a:t>
            </a:r>
            <a:r>
              <a:rPr lang="en-US" sz="1200" b="0" i="0" kern="1200" dirty="0" smtClean="0">
                <a:solidFill>
                  <a:schemeClr val="tx1"/>
                </a:solidFill>
                <a:effectLst/>
                <a:latin typeface="+mn-lt"/>
                <a:ea typeface="+mn-ea"/>
                <a:cs typeface="+mn-cs"/>
              </a:rPr>
              <a:t> - execute a file  </a:t>
            </a:r>
            <a:r>
              <a:rPr lang="en-US" sz="1200" b="1" i="0" kern="1200" dirty="0" smtClean="0">
                <a:solidFill>
                  <a:schemeClr val="tx1"/>
                </a:solidFill>
                <a:effectLst/>
                <a:latin typeface="+mn-lt"/>
                <a:ea typeface="+mn-ea"/>
                <a:cs typeface="+mn-cs"/>
              </a:rPr>
              <a:t>SYNOPSIS</a:t>
            </a:r>
          </a:p>
          <a:p>
            <a:r>
              <a:rPr lang="en-US" sz="1200" b="1" i="0" kern="1200" dirty="0" smtClean="0">
                <a:solidFill>
                  <a:schemeClr val="tx1"/>
                </a:solidFill>
                <a:effectLst/>
                <a:latin typeface="+mn-lt"/>
                <a:ea typeface="+mn-ea"/>
                <a:cs typeface="+mn-cs"/>
              </a:rPr>
              <a:t>#include &lt;</a:t>
            </a:r>
            <a:r>
              <a:rPr lang="en-US" sz="1200" b="1" i="0" u="sng" kern="1200" dirty="0" err="1" smtClean="0">
                <a:solidFill>
                  <a:schemeClr val="tx1"/>
                </a:solidFill>
                <a:effectLst/>
                <a:latin typeface="+mn-lt"/>
                <a:ea typeface="+mn-ea"/>
                <a:cs typeface="+mn-cs"/>
                <a:hlinkClick r:id="rId4"/>
              </a:rPr>
              <a:t>unistd.h</a:t>
            </a:r>
            <a:r>
              <a:rPr lang="en-US" sz="1200" b="1" i="0" kern="1200" dirty="0" smtClean="0">
                <a:solidFill>
                  <a:schemeClr val="tx1"/>
                </a:solidFill>
                <a:effectLst/>
                <a:latin typeface="+mn-lt"/>
                <a:ea typeface="+mn-ea"/>
                <a:cs typeface="+mn-cs"/>
              </a:rPr>
              <a:t>&gt;extern char **environ;</a:t>
            </a:r>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int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execl</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smtClean="0">
                <a:solidFill>
                  <a:schemeClr val="tx1"/>
                </a:solidFill>
                <a:effectLst/>
                <a:latin typeface="+mn-lt"/>
                <a:ea typeface="+mn-ea"/>
                <a:cs typeface="+mn-cs"/>
              </a:rPr>
              <a:t>path</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err="1" smtClean="0">
                <a:solidFill>
                  <a:schemeClr val="tx1"/>
                </a:solidFill>
                <a:effectLst/>
                <a:latin typeface="+mn-lt"/>
                <a:ea typeface="+mn-ea"/>
                <a:cs typeface="+mn-cs"/>
              </a:rPr>
              <a:t>arg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1" i="0" kern="1200" dirty="0" err="1" smtClean="0">
                <a:solidFill>
                  <a:schemeClr val="tx1"/>
                </a:solidFill>
                <a:effectLst/>
                <a:latin typeface="+mn-lt"/>
                <a:ea typeface="+mn-ea"/>
                <a:cs typeface="+mn-cs"/>
              </a:rPr>
              <a:t>int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execlp</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smtClean="0">
                <a:solidFill>
                  <a:schemeClr val="tx1"/>
                </a:solidFill>
                <a:effectLst/>
                <a:latin typeface="+mn-lt"/>
                <a:ea typeface="+mn-ea"/>
                <a:cs typeface="+mn-cs"/>
              </a:rPr>
              <a:t>file</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err="1" smtClean="0">
                <a:solidFill>
                  <a:schemeClr val="tx1"/>
                </a:solidFill>
                <a:effectLst/>
                <a:latin typeface="+mn-lt"/>
                <a:ea typeface="+mn-ea"/>
                <a:cs typeface="+mn-cs"/>
              </a:rPr>
              <a:t>arg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1" i="0" kern="1200" dirty="0" err="1" smtClean="0">
                <a:solidFill>
                  <a:schemeClr val="tx1"/>
                </a:solidFill>
                <a:effectLst/>
                <a:latin typeface="+mn-lt"/>
                <a:ea typeface="+mn-ea"/>
                <a:cs typeface="+mn-cs"/>
              </a:rPr>
              <a:t>int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execle</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smtClean="0">
                <a:solidFill>
                  <a:schemeClr val="tx1"/>
                </a:solidFill>
                <a:effectLst/>
                <a:latin typeface="+mn-lt"/>
                <a:ea typeface="+mn-ea"/>
                <a:cs typeface="+mn-cs"/>
              </a:rPr>
              <a:t>path</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err="1" smtClean="0">
                <a:solidFill>
                  <a:schemeClr val="tx1"/>
                </a:solidFill>
                <a:effectLst/>
                <a:latin typeface="+mn-lt"/>
                <a:ea typeface="+mn-ea"/>
                <a:cs typeface="+mn-cs"/>
              </a:rPr>
              <a:t>arg</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 ..., char * </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envp</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1" i="0" kern="1200" dirty="0" err="1" smtClean="0">
                <a:solidFill>
                  <a:schemeClr val="tx1"/>
                </a:solidFill>
                <a:effectLst/>
                <a:latin typeface="+mn-lt"/>
                <a:ea typeface="+mn-ea"/>
                <a:cs typeface="+mn-cs"/>
              </a:rPr>
              <a:t>int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execv</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smtClean="0">
                <a:solidFill>
                  <a:schemeClr val="tx1"/>
                </a:solidFill>
                <a:effectLst/>
                <a:latin typeface="+mn-lt"/>
                <a:ea typeface="+mn-ea"/>
                <a:cs typeface="+mn-cs"/>
              </a:rPr>
              <a:t>path</a:t>
            </a:r>
            <a:r>
              <a:rPr lang="en-US" sz="1200" b="1" i="0" kern="1200" dirty="0" smtClean="0">
                <a:solidFill>
                  <a:schemeClr val="tx1"/>
                </a:solidFill>
                <a:effectLst/>
                <a:latin typeface="+mn-lt"/>
                <a:ea typeface="+mn-ea"/>
                <a:cs typeface="+mn-cs"/>
              </a:rPr>
              <a:t>, char *</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argv</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1" i="0" kern="1200" dirty="0" err="1" smtClean="0">
                <a:solidFill>
                  <a:schemeClr val="tx1"/>
                </a:solidFill>
                <a:effectLst/>
                <a:latin typeface="+mn-lt"/>
                <a:ea typeface="+mn-ea"/>
                <a:cs typeface="+mn-cs"/>
              </a:rPr>
              <a:t>int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execvp</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smtClean="0">
                <a:solidFill>
                  <a:schemeClr val="tx1"/>
                </a:solidFill>
                <a:effectLst/>
                <a:latin typeface="+mn-lt"/>
                <a:ea typeface="+mn-ea"/>
                <a:cs typeface="+mn-cs"/>
              </a:rPr>
              <a:t>file</a:t>
            </a:r>
            <a:r>
              <a:rPr lang="en-US" sz="1200" b="1" i="0" kern="1200" dirty="0" smtClean="0">
                <a:solidFill>
                  <a:schemeClr val="tx1"/>
                </a:solidFill>
                <a:effectLst/>
                <a:latin typeface="+mn-lt"/>
                <a:ea typeface="+mn-ea"/>
                <a:cs typeface="+mn-cs"/>
              </a:rPr>
              <a:t>, char *</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argv</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DESCRIPTION</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exec</a:t>
            </a:r>
            <a:r>
              <a:rPr lang="en-US" sz="1200" b="0" i="0" kern="1200" dirty="0" smtClean="0">
                <a:solidFill>
                  <a:schemeClr val="tx1"/>
                </a:solidFill>
                <a:effectLst/>
                <a:latin typeface="+mn-lt"/>
                <a:ea typeface="+mn-ea"/>
                <a:cs typeface="+mn-cs"/>
              </a:rPr>
              <a:t> family of functions replaces the current process image with a new process image. The functions described in this manual page are front-ends for the function </a:t>
            </a:r>
            <a:r>
              <a:rPr lang="en-US" sz="1200" b="1" i="0" u="sng" kern="1200" dirty="0" err="1" smtClean="0">
                <a:solidFill>
                  <a:schemeClr val="tx1"/>
                </a:solidFill>
                <a:effectLst/>
                <a:latin typeface="+mn-lt"/>
                <a:ea typeface="+mn-ea"/>
                <a:cs typeface="+mn-cs"/>
                <a:hlinkClick r:id="rId5"/>
              </a:rPr>
              <a:t>execve</a:t>
            </a:r>
            <a:r>
              <a:rPr lang="en-US" sz="1200" b="0" i="0" kern="1200" dirty="0" smtClean="0">
                <a:solidFill>
                  <a:schemeClr val="tx1"/>
                </a:solidFill>
                <a:effectLst/>
                <a:latin typeface="+mn-lt"/>
                <a:ea typeface="+mn-ea"/>
                <a:cs typeface="+mn-cs"/>
              </a:rPr>
              <a:t>(2). (See the manual page for </a:t>
            </a:r>
            <a:r>
              <a:rPr lang="en-US" sz="1200" b="1" i="0" kern="1200" dirty="0" err="1" smtClean="0">
                <a:solidFill>
                  <a:schemeClr val="tx1"/>
                </a:solidFill>
                <a:effectLst/>
                <a:latin typeface="+mn-lt"/>
                <a:ea typeface="+mn-ea"/>
                <a:cs typeface="+mn-cs"/>
              </a:rPr>
              <a:t>execve</a:t>
            </a:r>
            <a:r>
              <a:rPr lang="en-US" sz="1200" b="0" i="0" kern="1200" dirty="0" smtClean="0">
                <a:solidFill>
                  <a:schemeClr val="tx1"/>
                </a:solidFill>
                <a:effectLst/>
                <a:latin typeface="+mn-lt"/>
                <a:ea typeface="+mn-ea"/>
                <a:cs typeface="+mn-cs"/>
              </a:rPr>
              <a:t> for detailed information about the replacement of the current process.)The initial argument for these functions is the pathname of a file which is to be executed.</a:t>
            </a:r>
          </a:p>
          <a:p>
            <a:r>
              <a:rPr lang="en-US" sz="1200" b="0" i="0" kern="1200" dirty="0" smtClean="0">
                <a:solidFill>
                  <a:schemeClr val="tx1"/>
                </a:solidFill>
                <a:effectLst/>
                <a:latin typeface="+mn-lt"/>
                <a:ea typeface="+mn-ea"/>
                <a:cs typeface="+mn-cs"/>
              </a:rPr>
              <a:t>The </a:t>
            </a:r>
            <a:r>
              <a:rPr lang="en-US" sz="1200" b="0" i="1" kern="1200" dirty="0" err="1" smtClean="0">
                <a:solidFill>
                  <a:schemeClr val="tx1"/>
                </a:solidFill>
                <a:effectLst/>
                <a:latin typeface="+mn-lt"/>
                <a:ea typeface="+mn-ea"/>
                <a:cs typeface="+mn-cs"/>
              </a:rPr>
              <a:t>const</a:t>
            </a:r>
            <a:r>
              <a:rPr lang="en-US" sz="1200" b="0" i="1" kern="1200" dirty="0" smtClean="0">
                <a:solidFill>
                  <a:schemeClr val="tx1"/>
                </a:solidFill>
                <a:effectLst/>
                <a:latin typeface="+mn-lt"/>
                <a:ea typeface="+mn-ea"/>
                <a:cs typeface="+mn-cs"/>
              </a:rPr>
              <a:t> char *</a:t>
            </a:r>
            <a:r>
              <a:rPr lang="en-US" sz="1200" b="0" i="1" kern="1200" dirty="0" err="1" smtClean="0">
                <a:solidFill>
                  <a:schemeClr val="tx1"/>
                </a:solidFill>
                <a:effectLst/>
                <a:latin typeface="+mn-lt"/>
                <a:ea typeface="+mn-ea"/>
                <a:cs typeface="+mn-cs"/>
              </a:rPr>
              <a:t>arg</a:t>
            </a:r>
            <a:r>
              <a:rPr lang="en-US" sz="1200" b="0" i="0" kern="1200" dirty="0" smtClean="0">
                <a:solidFill>
                  <a:schemeClr val="tx1"/>
                </a:solidFill>
                <a:effectLst/>
                <a:latin typeface="+mn-lt"/>
                <a:ea typeface="+mn-ea"/>
                <a:cs typeface="+mn-cs"/>
              </a:rPr>
              <a:t> and subsequent ellipses in the </a:t>
            </a:r>
            <a:r>
              <a:rPr lang="en-US" sz="1200" b="1" i="0" kern="1200" dirty="0" err="1" smtClean="0">
                <a:solidFill>
                  <a:schemeClr val="tx1"/>
                </a:solidFill>
                <a:effectLst/>
                <a:latin typeface="+mn-lt"/>
                <a:ea typeface="+mn-ea"/>
                <a:cs typeface="+mn-cs"/>
              </a:rPr>
              <a:t>execl</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execlp</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execle</a:t>
            </a:r>
            <a:r>
              <a:rPr lang="en-US" sz="1200" b="0" i="0" kern="1200" dirty="0" smtClean="0">
                <a:solidFill>
                  <a:schemeClr val="tx1"/>
                </a:solidFill>
                <a:effectLst/>
                <a:latin typeface="+mn-lt"/>
                <a:ea typeface="+mn-ea"/>
                <a:cs typeface="+mn-cs"/>
              </a:rPr>
              <a:t> functions can be thought of as </a:t>
            </a:r>
            <a:r>
              <a:rPr lang="en-US" sz="1200" b="0" i="1" kern="1200" dirty="0" smtClean="0">
                <a:solidFill>
                  <a:schemeClr val="tx1"/>
                </a:solidFill>
                <a:effectLst/>
                <a:latin typeface="+mn-lt"/>
                <a:ea typeface="+mn-ea"/>
                <a:cs typeface="+mn-cs"/>
              </a:rPr>
              <a:t>arg0</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arg1</a:t>
            </a:r>
            <a:r>
              <a:rPr lang="en-US" sz="1200" b="0" i="0" kern="1200" dirty="0" smtClean="0">
                <a:solidFill>
                  <a:schemeClr val="tx1"/>
                </a:solidFill>
                <a:effectLst/>
                <a:latin typeface="+mn-lt"/>
                <a:ea typeface="+mn-ea"/>
                <a:cs typeface="+mn-cs"/>
              </a:rPr>
              <a:t>, ..., </a:t>
            </a:r>
            <a:r>
              <a:rPr lang="en-US" sz="1200" b="0" i="1" kern="1200" dirty="0" err="1" smtClean="0">
                <a:solidFill>
                  <a:schemeClr val="tx1"/>
                </a:solidFill>
                <a:effectLst/>
                <a:latin typeface="+mn-lt"/>
                <a:ea typeface="+mn-ea"/>
                <a:cs typeface="+mn-cs"/>
              </a:rPr>
              <a:t>argn</a:t>
            </a:r>
            <a:r>
              <a:rPr lang="en-US" sz="1200" b="0" i="0" kern="1200" dirty="0" smtClean="0">
                <a:solidFill>
                  <a:schemeClr val="tx1"/>
                </a:solidFill>
                <a:effectLst/>
                <a:latin typeface="+mn-lt"/>
                <a:ea typeface="+mn-ea"/>
                <a:cs typeface="+mn-cs"/>
              </a:rPr>
              <a:t>. Together they describe a list of one or more pointers to null-terminated strings that represent the argument list available to the executed program. The first argument, by convention, should point to the file name associated with the file being executed. The list of arguments </a:t>
            </a:r>
            <a:r>
              <a:rPr lang="en-US" sz="1200" b="0" i="1" kern="1200" dirty="0" smtClean="0">
                <a:solidFill>
                  <a:schemeClr val="tx1"/>
                </a:solidFill>
                <a:effectLst/>
                <a:latin typeface="+mn-lt"/>
                <a:ea typeface="+mn-ea"/>
                <a:cs typeface="+mn-cs"/>
              </a:rPr>
              <a:t>must</a:t>
            </a:r>
            <a:r>
              <a:rPr lang="en-US" sz="1200" b="0" i="0" kern="1200" dirty="0" smtClean="0">
                <a:solidFill>
                  <a:schemeClr val="tx1"/>
                </a:solidFill>
                <a:effectLst/>
                <a:latin typeface="+mn-lt"/>
                <a:ea typeface="+mn-ea"/>
                <a:cs typeface="+mn-cs"/>
              </a:rPr>
              <a:t> be terminated by a </a:t>
            </a:r>
            <a:r>
              <a:rPr lang="en-US" sz="1200" b="1" i="0" kern="1200" dirty="0" smtClean="0">
                <a:solidFill>
                  <a:schemeClr val="tx1"/>
                </a:solidFill>
                <a:effectLst/>
                <a:latin typeface="+mn-lt"/>
                <a:ea typeface="+mn-ea"/>
                <a:cs typeface="+mn-cs"/>
              </a:rPr>
              <a:t>NULL</a:t>
            </a:r>
            <a:r>
              <a:rPr lang="en-US" sz="1200" b="0" i="0" kern="1200" dirty="0" smtClean="0">
                <a:solidFill>
                  <a:schemeClr val="tx1"/>
                </a:solidFill>
                <a:effectLst/>
                <a:latin typeface="+mn-lt"/>
                <a:ea typeface="+mn-ea"/>
                <a:cs typeface="+mn-cs"/>
              </a:rPr>
              <a:t> pointer.</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execv</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execvp</a:t>
            </a:r>
            <a:r>
              <a:rPr lang="en-US" sz="1200" b="0" i="0" kern="1200" dirty="0" smtClean="0">
                <a:solidFill>
                  <a:schemeClr val="tx1"/>
                </a:solidFill>
                <a:effectLst/>
                <a:latin typeface="+mn-lt"/>
                <a:ea typeface="+mn-ea"/>
                <a:cs typeface="+mn-cs"/>
              </a:rPr>
              <a:t> functions provide an array of pointers to null-terminated strings that represent the argument list available to the new program. The first argument, by convention, should point to the file name associated with the file being executed. The array of pointers </a:t>
            </a:r>
            <a:r>
              <a:rPr lang="en-US" sz="1200" b="0" i="1" kern="1200" dirty="0" err="1" smtClean="0">
                <a:solidFill>
                  <a:schemeClr val="tx1"/>
                </a:solidFill>
                <a:effectLst/>
                <a:latin typeface="+mn-lt"/>
                <a:ea typeface="+mn-ea"/>
                <a:cs typeface="+mn-cs"/>
              </a:rPr>
              <a:t>must</a:t>
            </a:r>
            <a:r>
              <a:rPr lang="en-US" sz="1200" b="0" i="0" kern="1200" dirty="0" err="1" smtClean="0">
                <a:solidFill>
                  <a:schemeClr val="tx1"/>
                </a:solidFill>
                <a:effectLst/>
                <a:latin typeface="+mn-lt"/>
                <a:ea typeface="+mn-ea"/>
                <a:cs typeface="+mn-cs"/>
              </a:rPr>
              <a:t>be</a:t>
            </a:r>
            <a:r>
              <a:rPr lang="en-US" sz="1200" b="0" i="0" kern="1200" dirty="0" smtClean="0">
                <a:solidFill>
                  <a:schemeClr val="tx1"/>
                </a:solidFill>
                <a:effectLst/>
                <a:latin typeface="+mn-lt"/>
                <a:ea typeface="+mn-ea"/>
                <a:cs typeface="+mn-cs"/>
              </a:rPr>
              <a:t> terminated by a </a:t>
            </a:r>
            <a:r>
              <a:rPr lang="en-US" sz="1200" b="1" i="0" kern="1200" dirty="0" smtClean="0">
                <a:solidFill>
                  <a:schemeClr val="tx1"/>
                </a:solidFill>
                <a:effectLst/>
                <a:latin typeface="+mn-lt"/>
                <a:ea typeface="+mn-ea"/>
                <a:cs typeface="+mn-cs"/>
              </a:rPr>
              <a:t>NULL</a:t>
            </a:r>
            <a:r>
              <a:rPr lang="en-US" sz="1200" b="0" i="0" kern="1200" dirty="0" smtClean="0">
                <a:solidFill>
                  <a:schemeClr val="tx1"/>
                </a:solidFill>
                <a:effectLst/>
                <a:latin typeface="+mn-lt"/>
                <a:ea typeface="+mn-ea"/>
                <a:cs typeface="+mn-cs"/>
              </a:rPr>
              <a:t> pointer.</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execle</a:t>
            </a:r>
            <a:r>
              <a:rPr lang="en-US" sz="1200" b="0" i="0" kern="1200" dirty="0" smtClean="0">
                <a:solidFill>
                  <a:schemeClr val="tx1"/>
                </a:solidFill>
                <a:effectLst/>
                <a:latin typeface="+mn-lt"/>
                <a:ea typeface="+mn-ea"/>
                <a:cs typeface="+mn-cs"/>
              </a:rPr>
              <a:t> function also specifies the environment of the executed process by following </a:t>
            </a:r>
            <a:r>
              <a:rPr lang="en-US" sz="1200" b="0" i="0" kern="1200" dirty="0" err="1" smtClean="0">
                <a:solidFill>
                  <a:schemeClr val="tx1"/>
                </a:solidFill>
                <a:effectLst/>
                <a:latin typeface="+mn-lt"/>
                <a:ea typeface="+mn-ea"/>
                <a:cs typeface="+mn-cs"/>
              </a:rPr>
              <a:t>the</a:t>
            </a:r>
            <a:r>
              <a:rPr lang="en-US" sz="1200" b="1" i="0" kern="1200" dirty="0" err="1" smtClean="0">
                <a:solidFill>
                  <a:schemeClr val="tx1"/>
                </a:solidFill>
                <a:effectLst/>
                <a:latin typeface="+mn-lt"/>
                <a:ea typeface="+mn-ea"/>
                <a:cs typeface="+mn-cs"/>
              </a:rPr>
              <a:t>NULL</a:t>
            </a:r>
            <a:r>
              <a:rPr lang="en-US" sz="1200" b="0" i="0" kern="1200" dirty="0" smtClean="0">
                <a:solidFill>
                  <a:schemeClr val="tx1"/>
                </a:solidFill>
                <a:effectLst/>
                <a:latin typeface="+mn-lt"/>
                <a:ea typeface="+mn-ea"/>
                <a:cs typeface="+mn-cs"/>
              </a:rPr>
              <a:t> pointer that terminates the list of arguments in the parameter list or the pointer to the </a:t>
            </a:r>
            <a:r>
              <a:rPr lang="en-US" sz="1200" b="0" i="0" kern="1200" dirty="0" err="1" smtClean="0">
                <a:solidFill>
                  <a:schemeClr val="tx1"/>
                </a:solidFill>
                <a:effectLst/>
                <a:latin typeface="+mn-lt"/>
                <a:ea typeface="+mn-ea"/>
                <a:cs typeface="+mn-cs"/>
              </a:rPr>
              <a:t>argv</a:t>
            </a:r>
            <a:r>
              <a:rPr lang="en-US" sz="1200" b="0" i="0" kern="1200" dirty="0" smtClean="0">
                <a:solidFill>
                  <a:schemeClr val="tx1"/>
                </a:solidFill>
                <a:effectLst/>
                <a:latin typeface="+mn-lt"/>
                <a:ea typeface="+mn-ea"/>
                <a:cs typeface="+mn-cs"/>
              </a:rPr>
              <a:t> array with an additional parameter. This additional parameter is an array of pointers to null-terminated strings and </a:t>
            </a:r>
            <a:r>
              <a:rPr lang="en-US" sz="1200" b="0" i="1" kern="1200" dirty="0" smtClean="0">
                <a:solidFill>
                  <a:schemeClr val="tx1"/>
                </a:solidFill>
                <a:effectLst/>
                <a:latin typeface="+mn-lt"/>
                <a:ea typeface="+mn-ea"/>
                <a:cs typeface="+mn-cs"/>
              </a:rPr>
              <a:t>must</a:t>
            </a:r>
            <a:r>
              <a:rPr lang="en-US" sz="1200" b="0" i="0" kern="1200" dirty="0" smtClean="0">
                <a:solidFill>
                  <a:schemeClr val="tx1"/>
                </a:solidFill>
                <a:effectLst/>
                <a:latin typeface="+mn-lt"/>
                <a:ea typeface="+mn-ea"/>
                <a:cs typeface="+mn-cs"/>
              </a:rPr>
              <a:t> be terminated by a </a:t>
            </a:r>
            <a:r>
              <a:rPr lang="en-US" sz="1200" b="1" i="0" kern="1200" dirty="0" smtClean="0">
                <a:solidFill>
                  <a:schemeClr val="tx1"/>
                </a:solidFill>
                <a:effectLst/>
                <a:latin typeface="+mn-lt"/>
                <a:ea typeface="+mn-ea"/>
                <a:cs typeface="+mn-cs"/>
              </a:rPr>
              <a:t>NULL</a:t>
            </a:r>
            <a:r>
              <a:rPr lang="en-US" sz="1200" b="0" i="0" kern="1200" dirty="0" smtClean="0">
                <a:solidFill>
                  <a:schemeClr val="tx1"/>
                </a:solidFill>
                <a:effectLst/>
                <a:latin typeface="+mn-lt"/>
                <a:ea typeface="+mn-ea"/>
                <a:cs typeface="+mn-cs"/>
              </a:rPr>
              <a:t> pointer. The other functions take the environment for the new process image from the external variable </a:t>
            </a:r>
            <a:r>
              <a:rPr lang="en-US" sz="1200" b="0" i="1" kern="1200" dirty="0" smtClean="0">
                <a:solidFill>
                  <a:schemeClr val="tx1"/>
                </a:solidFill>
                <a:effectLst/>
                <a:latin typeface="+mn-lt"/>
                <a:ea typeface="+mn-ea"/>
                <a:cs typeface="+mn-cs"/>
              </a:rPr>
              <a:t>environ</a:t>
            </a:r>
            <a:r>
              <a:rPr lang="en-US" sz="1200" b="0" i="0" kern="1200" dirty="0" smtClean="0">
                <a:solidFill>
                  <a:schemeClr val="tx1"/>
                </a:solidFill>
                <a:effectLst/>
                <a:latin typeface="+mn-lt"/>
                <a:ea typeface="+mn-ea"/>
                <a:cs typeface="+mn-cs"/>
              </a:rPr>
              <a:t> in the current process.</a:t>
            </a:r>
          </a:p>
          <a:p>
            <a:r>
              <a:rPr lang="en-US" sz="1200" b="0" i="0" kern="1200" dirty="0" smtClean="0">
                <a:solidFill>
                  <a:schemeClr val="tx1"/>
                </a:solidFill>
                <a:effectLst/>
                <a:latin typeface="+mn-lt"/>
                <a:ea typeface="+mn-ea"/>
                <a:cs typeface="+mn-cs"/>
              </a:rPr>
              <a:t>Some of these functions have special semantics.</a:t>
            </a:r>
          </a:p>
          <a:p>
            <a:r>
              <a:rPr lang="en-US" sz="1200" b="0" i="0" kern="1200" dirty="0" smtClean="0">
                <a:solidFill>
                  <a:schemeClr val="tx1"/>
                </a:solidFill>
                <a:effectLst/>
                <a:latin typeface="+mn-lt"/>
                <a:ea typeface="+mn-ea"/>
                <a:cs typeface="+mn-cs"/>
              </a:rPr>
              <a:t>The functions </a:t>
            </a:r>
            <a:r>
              <a:rPr lang="en-US" sz="1200" b="1" i="0" kern="1200" dirty="0" err="1" smtClean="0">
                <a:solidFill>
                  <a:schemeClr val="tx1"/>
                </a:solidFill>
                <a:effectLst/>
                <a:latin typeface="+mn-lt"/>
                <a:ea typeface="+mn-ea"/>
                <a:cs typeface="+mn-cs"/>
              </a:rPr>
              <a:t>execlp</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execvp</a:t>
            </a:r>
            <a:r>
              <a:rPr lang="en-US" sz="1200" b="0" i="0" kern="1200" dirty="0" smtClean="0">
                <a:solidFill>
                  <a:schemeClr val="tx1"/>
                </a:solidFill>
                <a:effectLst/>
                <a:latin typeface="+mn-lt"/>
                <a:ea typeface="+mn-ea"/>
                <a:cs typeface="+mn-cs"/>
              </a:rPr>
              <a:t> will duplicate the actions of the shell in searching for an executable file if the specified file name does not contain a slash (/) character. The search path is the path specified in the environment by the </a:t>
            </a:r>
            <a:r>
              <a:rPr lang="en-US" sz="1200" b="1" i="0" kern="1200" dirty="0" smtClean="0">
                <a:solidFill>
                  <a:schemeClr val="tx1"/>
                </a:solidFill>
                <a:effectLst/>
                <a:latin typeface="+mn-lt"/>
                <a:ea typeface="+mn-ea"/>
                <a:cs typeface="+mn-cs"/>
              </a:rPr>
              <a:t>PATH</a:t>
            </a:r>
            <a:r>
              <a:rPr lang="en-US" sz="1200" b="0" i="0" kern="1200" dirty="0" smtClean="0">
                <a:solidFill>
                  <a:schemeClr val="tx1"/>
                </a:solidFill>
                <a:effectLst/>
                <a:latin typeface="+mn-lt"/>
                <a:ea typeface="+mn-ea"/>
                <a:cs typeface="+mn-cs"/>
              </a:rPr>
              <a:t> variable. If this variable isn't specified, the default path ``:/bin:/</a:t>
            </a:r>
            <a:r>
              <a:rPr lang="en-US" sz="1200" b="0" i="0" kern="1200" dirty="0" err="1" smtClean="0">
                <a:solidFill>
                  <a:schemeClr val="tx1"/>
                </a:solidFill>
                <a:effectLst/>
                <a:latin typeface="+mn-lt"/>
                <a:ea typeface="+mn-ea"/>
                <a:cs typeface="+mn-cs"/>
              </a:rPr>
              <a:t>usr</a:t>
            </a:r>
            <a:r>
              <a:rPr lang="en-US" sz="1200" b="0" i="0" kern="1200" dirty="0" smtClean="0">
                <a:solidFill>
                  <a:schemeClr val="tx1"/>
                </a:solidFill>
                <a:effectLst/>
                <a:latin typeface="+mn-lt"/>
                <a:ea typeface="+mn-ea"/>
                <a:cs typeface="+mn-cs"/>
              </a:rPr>
              <a:t>/bin'' is used. In addition, certain errors are treated specially.</a:t>
            </a:r>
          </a:p>
          <a:p>
            <a:r>
              <a:rPr lang="en-US" sz="1200" b="0" i="0" kern="1200" dirty="0" smtClean="0">
                <a:solidFill>
                  <a:schemeClr val="tx1"/>
                </a:solidFill>
                <a:effectLst/>
                <a:latin typeface="+mn-lt"/>
                <a:ea typeface="+mn-ea"/>
                <a:cs typeface="+mn-cs"/>
              </a:rPr>
              <a:t>If permission is denied for a file (the attempted </a:t>
            </a:r>
            <a:r>
              <a:rPr lang="en-US" sz="1200" b="1" i="0" kern="1200" dirty="0" err="1" smtClean="0">
                <a:solidFill>
                  <a:schemeClr val="tx1"/>
                </a:solidFill>
                <a:effectLst/>
                <a:latin typeface="+mn-lt"/>
                <a:ea typeface="+mn-ea"/>
                <a:cs typeface="+mn-cs"/>
              </a:rPr>
              <a:t>execve</a:t>
            </a:r>
            <a:r>
              <a:rPr lang="en-US" sz="1200" b="0" i="0" kern="1200" dirty="0" smtClean="0">
                <a:solidFill>
                  <a:schemeClr val="tx1"/>
                </a:solidFill>
                <a:effectLst/>
                <a:latin typeface="+mn-lt"/>
                <a:ea typeface="+mn-ea"/>
                <a:cs typeface="+mn-cs"/>
              </a:rPr>
              <a:t> returned </a:t>
            </a:r>
            <a:r>
              <a:rPr lang="en-US" sz="1200" b="1" i="0" kern="1200" dirty="0" smtClean="0">
                <a:solidFill>
                  <a:schemeClr val="tx1"/>
                </a:solidFill>
                <a:effectLst/>
                <a:latin typeface="+mn-lt"/>
                <a:ea typeface="+mn-ea"/>
                <a:cs typeface="+mn-cs"/>
              </a:rPr>
              <a:t>EACCES</a:t>
            </a:r>
            <a:r>
              <a:rPr lang="en-US" sz="1200" b="0" i="0" kern="1200" dirty="0" smtClean="0">
                <a:solidFill>
                  <a:schemeClr val="tx1"/>
                </a:solidFill>
                <a:effectLst/>
                <a:latin typeface="+mn-lt"/>
                <a:ea typeface="+mn-ea"/>
                <a:cs typeface="+mn-cs"/>
              </a:rPr>
              <a:t>), these functions will continue searching the rest of the search path. If no other file is found, however, they will return with the global variable </a:t>
            </a:r>
            <a:r>
              <a:rPr lang="en-US" sz="1200" b="0" i="1" kern="1200" dirty="0" err="1" smtClean="0">
                <a:solidFill>
                  <a:schemeClr val="tx1"/>
                </a:solidFill>
                <a:effectLst/>
                <a:latin typeface="+mn-lt"/>
                <a:ea typeface="+mn-ea"/>
                <a:cs typeface="+mn-cs"/>
              </a:rPr>
              <a:t>errno</a:t>
            </a:r>
            <a:r>
              <a:rPr lang="en-US" sz="1200" b="0" i="0" kern="1200" dirty="0" smtClean="0">
                <a:solidFill>
                  <a:schemeClr val="tx1"/>
                </a:solidFill>
                <a:effectLst/>
                <a:latin typeface="+mn-lt"/>
                <a:ea typeface="+mn-ea"/>
                <a:cs typeface="+mn-cs"/>
              </a:rPr>
              <a:t> set to </a:t>
            </a:r>
            <a:r>
              <a:rPr lang="en-US" sz="1200" b="1" i="0" kern="1200" dirty="0" smtClean="0">
                <a:solidFill>
                  <a:schemeClr val="tx1"/>
                </a:solidFill>
                <a:effectLst/>
                <a:latin typeface="+mn-lt"/>
                <a:ea typeface="+mn-ea"/>
                <a:cs typeface="+mn-cs"/>
              </a:rPr>
              <a:t>EACCES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If the header of a file isn't recognized (the attempted </a:t>
            </a:r>
            <a:r>
              <a:rPr lang="en-US" sz="1200" b="1" i="0" kern="1200" dirty="0" err="1" smtClean="0">
                <a:solidFill>
                  <a:schemeClr val="tx1"/>
                </a:solidFill>
                <a:effectLst/>
                <a:latin typeface="+mn-lt"/>
                <a:ea typeface="+mn-ea"/>
                <a:cs typeface="+mn-cs"/>
              </a:rPr>
              <a:t>execve</a:t>
            </a:r>
            <a:r>
              <a:rPr lang="en-US" sz="1200" b="0" i="0" kern="1200" dirty="0" smtClean="0">
                <a:solidFill>
                  <a:schemeClr val="tx1"/>
                </a:solidFill>
                <a:effectLst/>
                <a:latin typeface="+mn-lt"/>
                <a:ea typeface="+mn-ea"/>
                <a:cs typeface="+mn-cs"/>
              </a:rPr>
              <a:t> returned </a:t>
            </a:r>
            <a:r>
              <a:rPr lang="en-US" sz="1200" b="1" i="0" kern="1200" dirty="0" smtClean="0">
                <a:solidFill>
                  <a:schemeClr val="tx1"/>
                </a:solidFill>
                <a:effectLst/>
                <a:latin typeface="+mn-lt"/>
                <a:ea typeface="+mn-ea"/>
                <a:cs typeface="+mn-cs"/>
              </a:rPr>
              <a:t>ENOEXEC</a:t>
            </a:r>
            <a:r>
              <a:rPr lang="en-US" sz="1200" b="0" i="0" kern="1200" dirty="0" smtClean="0">
                <a:solidFill>
                  <a:schemeClr val="tx1"/>
                </a:solidFill>
                <a:effectLst/>
                <a:latin typeface="+mn-lt"/>
                <a:ea typeface="+mn-ea"/>
                <a:cs typeface="+mn-cs"/>
              </a:rPr>
              <a:t>), these functions will execute the shell with the path of the file as its first argument. (If this attempt fails, no further searching is done.)  </a:t>
            </a:r>
          </a:p>
          <a:p>
            <a:r>
              <a:rPr lang="en-US" sz="1200" b="1" i="0" kern="1200" dirty="0" smtClean="0">
                <a:solidFill>
                  <a:schemeClr val="tx1"/>
                </a:solidFill>
                <a:effectLst/>
                <a:latin typeface="+mn-lt"/>
                <a:ea typeface="+mn-ea"/>
                <a:cs typeface="+mn-cs"/>
              </a:rPr>
              <a:t>RETURN VALUE</a:t>
            </a:r>
          </a:p>
          <a:p>
            <a:r>
              <a:rPr lang="en-US" sz="1200" b="0" i="0" kern="1200" dirty="0" smtClean="0">
                <a:solidFill>
                  <a:schemeClr val="tx1"/>
                </a:solidFill>
                <a:effectLst/>
                <a:latin typeface="+mn-lt"/>
                <a:ea typeface="+mn-ea"/>
                <a:cs typeface="+mn-cs"/>
              </a:rPr>
              <a:t>If any of the </a:t>
            </a:r>
            <a:r>
              <a:rPr lang="en-US" sz="1200" b="1" i="0" kern="1200" dirty="0" smtClean="0">
                <a:solidFill>
                  <a:schemeClr val="tx1"/>
                </a:solidFill>
                <a:effectLst/>
                <a:latin typeface="+mn-lt"/>
                <a:ea typeface="+mn-ea"/>
                <a:cs typeface="+mn-cs"/>
              </a:rPr>
              <a:t>exec</a:t>
            </a:r>
            <a:r>
              <a:rPr lang="en-US" sz="1200" b="0" i="0" kern="1200" dirty="0" smtClean="0">
                <a:solidFill>
                  <a:schemeClr val="tx1"/>
                </a:solidFill>
                <a:effectLst/>
                <a:latin typeface="+mn-lt"/>
                <a:ea typeface="+mn-ea"/>
                <a:cs typeface="+mn-cs"/>
              </a:rPr>
              <a:t> functions returns, an error will have occurred. The return value is -1, and the global variable </a:t>
            </a:r>
            <a:r>
              <a:rPr lang="en-US" sz="1200" b="0" i="1" kern="1200" dirty="0" err="1" smtClean="0">
                <a:solidFill>
                  <a:schemeClr val="tx1"/>
                </a:solidFill>
                <a:effectLst/>
                <a:latin typeface="+mn-lt"/>
                <a:ea typeface="+mn-ea"/>
                <a:cs typeface="+mn-cs"/>
              </a:rPr>
              <a:t>errno</a:t>
            </a:r>
            <a:r>
              <a:rPr lang="en-US" sz="1200" b="0" i="0" kern="1200" dirty="0" smtClean="0">
                <a:solidFill>
                  <a:schemeClr val="tx1"/>
                </a:solidFill>
                <a:effectLst/>
                <a:latin typeface="+mn-lt"/>
                <a:ea typeface="+mn-ea"/>
                <a:cs typeface="+mn-cs"/>
              </a:rPr>
              <a:t> will be set to indicate the error.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extLst>
      <p:ext uri="{BB962C8B-B14F-4D97-AF65-F5344CB8AC3E}">
        <p14:creationId xmlns:p14="http://schemas.microsoft.com/office/powerpoint/2010/main" val="1539235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Fall 2016</a:t>
            </a:r>
            <a:endParaRPr lang="en-US"/>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lgn="r"/>
            <a:fld id="{E3CED2A4-0BE3-4781-A4DD-FEBACD01EFDB}" type="datetime1">
              <a:rPr lang="en-US" smtClean="0"/>
              <a:t>2/8/2018</a:t>
            </a:fld>
            <a:endParaRPr lang="en-US" dirty="0"/>
          </a:p>
        </p:txBody>
      </p:sp>
      <p:sp>
        <p:nvSpPr>
          <p:cNvPr id="8" name="Footer Placeholder 7"/>
          <p:cNvSpPr>
            <a:spLocks noGrp="1"/>
          </p:cNvSpPr>
          <p:nvPr>
            <p:ph type="ftr" sz="quarter" idx="11"/>
          </p:nvPr>
        </p:nvSpPr>
        <p:spPr/>
        <p:txBody>
          <a:bodyPr/>
          <a:lstStyle/>
          <a:p>
            <a:r>
              <a:rPr lang="en-US" smtClean="0"/>
              <a:t>CSCE-313 Fall 2016</a:t>
            </a:r>
            <a:endParaRPr lang="en-US"/>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2620249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lgn="r"/>
            <a:fld id="{2BFC530E-181D-44E9-8554-48381908332E}" type="datetime1">
              <a:rPr lang="en-US" smtClean="0"/>
              <a:t>2/8/2018</a:t>
            </a:fld>
            <a:endParaRPr lang="en-US" dirty="0"/>
          </a:p>
        </p:txBody>
      </p:sp>
      <p:sp>
        <p:nvSpPr>
          <p:cNvPr id="4" name="Footer Placeholder 3"/>
          <p:cNvSpPr>
            <a:spLocks noGrp="1"/>
          </p:cNvSpPr>
          <p:nvPr>
            <p:ph type="ftr" sz="quarter" idx="11"/>
          </p:nvPr>
        </p:nvSpPr>
        <p:spPr/>
        <p:txBody>
          <a:bodyPr/>
          <a:lstStyle/>
          <a:p>
            <a:r>
              <a:rPr lang="en-US" smtClean="0"/>
              <a:t>CSCE-313 Fall 2016</a:t>
            </a:r>
            <a:endParaRPr lang="en-US"/>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4163278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lgn="r"/>
            <a:fld id="{F30F1013-5B39-4D92-9FC3-39148422039A}" type="datetime1">
              <a:rPr lang="en-US" smtClean="0"/>
              <a:t>2/8/2018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CSCE-313 Fall 2016</a:t>
            </a:r>
            <a:endParaRPr lang="en-US" dirty="0"/>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1737499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1D3A252-82DD-4E73-95AA-911FE178C98F}" type="datetime1">
              <a:rPr lang="en-US" smtClean="0"/>
              <a:t>2/8/2018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CSCE-313 Fall 2016</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3035172248"/>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lgn="r"/>
            <a:fld id="{E54891CC-EFE1-4AD4-9128-97ED77E4CF0B}" type="datetime1">
              <a:rPr lang="en-US" smtClean="0"/>
              <a:t>2/8/2018</a:t>
            </a:fld>
            <a:endParaRPr lang="en-US" dirty="0"/>
          </a:p>
        </p:txBody>
      </p:sp>
      <p:sp>
        <p:nvSpPr>
          <p:cNvPr id="6" name="Footer Placeholder 5"/>
          <p:cNvSpPr>
            <a:spLocks noGrp="1"/>
          </p:cNvSpPr>
          <p:nvPr>
            <p:ph type="ftr" sz="quarter" idx="11"/>
          </p:nvPr>
        </p:nvSpPr>
        <p:spPr/>
        <p:txBody>
          <a:bodyPr/>
          <a:lstStyle/>
          <a:p>
            <a:r>
              <a:rPr lang="en-US" smtClean="0"/>
              <a:t>CSCE-313 Fall 2016</a:t>
            </a:r>
            <a:endParaRPr lang="en-US" dirty="0"/>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2180687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gn="r"/>
            <a:fld id="{EEF94CE1-B953-45CD-9786-6E9FE25705E2}" type="datetime1">
              <a:rPr lang="en-US" smtClean="0"/>
              <a:t>2/8/2018</a:t>
            </a:fld>
            <a:endParaRPr lang="en-US" dirty="0"/>
          </a:p>
        </p:txBody>
      </p:sp>
      <p:sp>
        <p:nvSpPr>
          <p:cNvPr id="5" name="Footer Placeholder 4"/>
          <p:cNvSpPr>
            <a:spLocks noGrp="1"/>
          </p:cNvSpPr>
          <p:nvPr>
            <p:ph type="ftr" sz="quarter" idx="11"/>
          </p:nvPr>
        </p:nvSpPr>
        <p:spPr/>
        <p:txBody>
          <a:bodyPr/>
          <a:lstStyle/>
          <a:p>
            <a:r>
              <a:rPr lang="en-US" smtClean="0"/>
              <a:t>CSCE-313 Fall 2016</a:t>
            </a:r>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extLst>
      <p:ext uri="{BB962C8B-B14F-4D97-AF65-F5344CB8AC3E}">
        <p14:creationId xmlns:p14="http://schemas.microsoft.com/office/powerpoint/2010/main" val="3072040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gn="r"/>
            <a:fld id="{33293EA5-E3F5-4C45-80B2-56DEF8D4AEDC}" type="datetime1">
              <a:rPr lang="en-US" smtClean="0"/>
              <a:t>2/8/2018</a:t>
            </a:fld>
            <a:endParaRPr lang="en-US" dirty="0"/>
          </a:p>
        </p:txBody>
      </p:sp>
      <p:sp>
        <p:nvSpPr>
          <p:cNvPr id="5" name="Footer Placeholder 4"/>
          <p:cNvSpPr>
            <a:spLocks noGrp="1"/>
          </p:cNvSpPr>
          <p:nvPr>
            <p:ph type="ftr" sz="quarter" idx="11"/>
          </p:nvPr>
        </p:nvSpPr>
        <p:spPr/>
        <p:txBody>
          <a:bodyPr/>
          <a:lstStyle/>
          <a:p>
            <a:r>
              <a:rPr lang="en-US" smtClean="0"/>
              <a:t>CSCE-313 Fall 2016</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3922589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fld id="{891755C1-00F3-430D-9C03-600F5E65A863}" type="datetime1">
              <a:rPr lang="en-US" smtClean="0"/>
              <a:t>2/8/2018</a:t>
            </a:fld>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smtClean="0"/>
              <a:t>CSCE-313 Fall 2016</a:t>
            </a:r>
            <a:endParaRPr lang="en-US"/>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Fall 2016</a:t>
            </a:r>
            <a:endParaRPr lang="en-US"/>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Fall 2016</a:t>
            </a:r>
            <a:endParaRPr lang="en-US"/>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F0C77F-A9AE-4A63-A356-5DF49D8C7167}" type="datetime1">
              <a:rPr lang="en-US" smtClean="0"/>
              <a:t>2/8/2018</a:t>
            </a:fld>
            <a:endParaRPr lang="en-US" dirty="0"/>
          </a:p>
        </p:txBody>
      </p:sp>
      <p:sp>
        <p:nvSpPr>
          <p:cNvPr id="5" name="Footer Placeholder 4"/>
          <p:cNvSpPr>
            <a:spLocks noGrp="1"/>
          </p:cNvSpPr>
          <p:nvPr>
            <p:ph type="ftr" sz="quarter" idx="11"/>
          </p:nvPr>
        </p:nvSpPr>
        <p:spPr/>
        <p:txBody>
          <a:bodyPr/>
          <a:lstStyle/>
          <a:p>
            <a:r>
              <a:rPr lang="en-US" smtClean="0"/>
              <a:t>CSCE-313 Fall 2016</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76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800"/>
            </a:lvl1pPr>
            <a:lvl2pPr>
              <a:defRPr sz="2400"/>
            </a:lvl2pPr>
            <a:lvl3pPr>
              <a:defRPr sz="1800"/>
            </a:lvl3pPr>
            <a:lvl4pPr>
              <a:defRPr sz="1800"/>
            </a:lvl4pPr>
            <a:lvl5pPr>
              <a:defRPr sz="18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B87E2-53A7-4214-B628-6BA72BFDD4EF}" type="datetime1">
              <a:rPr lang="en-US" smtClean="0"/>
              <a:t>2/8/2018</a:t>
            </a:fld>
            <a:endParaRPr lang="en-US" dirty="0"/>
          </a:p>
        </p:txBody>
      </p:sp>
      <p:sp>
        <p:nvSpPr>
          <p:cNvPr id="5" name="Footer Placeholder 4"/>
          <p:cNvSpPr>
            <a:spLocks noGrp="1"/>
          </p:cNvSpPr>
          <p:nvPr>
            <p:ph type="ftr" sz="quarter" idx="11"/>
          </p:nvPr>
        </p:nvSpPr>
        <p:spPr/>
        <p:txBody>
          <a:bodyPr/>
          <a:lstStyle/>
          <a:p>
            <a:r>
              <a:rPr lang="en-US" smtClean="0"/>
              <a:t>CSCE-313 Fall 2016</a:t>
            </a:r>
            <a:endParaRPr lang="en-US"/>
          </a:p>
        </p:txBody>
      </p:sp>
      <p:sp>
        <p:nvSpPr>
          <p:cNvPr id="6" name="Slide Number Placeholder 5"/>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extLst>
      <p:ext uri="{BB962C8B-B14F-4D97-AF65-F5344CB8AC3E}">
        <p14:creationId xmlns:p14="http://schemas.microsoft.com/office/powerpoint/2010/main" val="1854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lgn="r"/>
            <a:fld id="{6477AD41-9E3B-402A-A472-1FFF7E543DE7}" type="datetime1">
              <a:rPr lang="en-US" smtClean="0"/>
              <a:t>2/8/2018</a:t>
            </a:fld>
            <a:endParaRPr lang="en-US" dirty="0"/>
          </a:p>
        </p:txBody>
      </p:sp>
      <p:sp>
        <p:nvSpPr>
          <p:cNvPr id="5" name="Footer Placeholder 4"/>
          <p:cNvSpPr>
            <a:spLocks noGrp="1"/>
          </p:cNvSpPr>
          <p:nvPr>
            <p:ph type="ftr" sz="quarter" idx="11"/>
          </p:nvPr>
        </p:nvSpPr>
        <p:spPr/>
        <p:txBody>
          <a:bodyPr/>
          <a:lstStyle/>
          <a:p>
            <a:r>
              <a:rPr lang="en-US" smtClean="0"/>
              <a:t>CSCE-313 Fall 2016</a:t>
            </a:r>
            <a:endParaRPr lang="en-US"/>
          </a:p>
        </p:txBody>
      </p:sp>
      <p:sp>
        <p:nvSpPr>
          <p:cNvPr id="6" name="Slide Number Placeholder 5"/>
          <p:cNvSpPr>
            <a:spLocks noGrp="1"/>
          </p:cNvSpPr>
          <p:nvPr>
            <p:ph type="sldNum" sz="quarter" idx="12"/>
          </p:nvPr>
        </p:nvSpPr>
        <p:spPr/>
        <p:txBody>
          <a:bodyPr/>
          <a:lstStyle/>
          <a:p>
            <a:pPr algn="ctr"/>
            <a:fld id="{1AD93096-5B34-4342-9326-69289CEAE4C2}" type="slidenum">
              <a:rPr lang="en-US" smtClean="0"/>
              <a:pPr algn="ctr"/>
              <a:t>‹#›</a:t>
            </a:fld>
            <a:endParaRPr lang="en-US" sz="2400" dirty="0">
              <a:solidFill>
                <a:srgbClr val="FFFFFF"/>
              </a:solidFil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360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lgn="r"/>
            <a:fld id="{5A9B2BC2-D483-42E0-9BBA-CB7BB12F6535}" type="datetime1">
              <a:rPr lang="en-US" smtClean="0"/>
              <a:t>2/8/2018</a:t>
            </a:fld>
            <a:endParaRPr lang="en-US" dirty="0"/>
          </a:p>
        </p:txBody>
      </p:sp>
      <p:sp>
        <p:nvSpPr>
          <p:cNvPr id="6" name="Footer Placeholder 5"/>
          <p:cNvSpPr>
            <a:spLocks noGrp="1"/>
          </p:cNvSpPr>
          <p:nvPr>
            <p:ph type="ftr" sz="quarter" idx="11"/>
          </p:nvPr>
        </p:nvSpPr>
        <p:spPr/>
        <p:txBody>
          <a:bodyPr/>
          <a:lstStyle/>
          <a:p>
            <a:r>
              <a:rPr lang="en-US" smtClean="0"/>
              <a:t>CSCE-313 Fall 2016</a:t>
            </a:r>
            <a:endParaRPr lang="en-US" dirty="0"/>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28200267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smtClean="0"/>
              <a:t>Click to edit Master title style</a:t>
            </a:r>
            <a:endParaRPr lang="en-US" dirty="0" smtClean="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smtClean="0"/>
              <a:t>CSCE-313 Fall 2016</a:t>
            </a:r>
            <a:endParaRPr lang="en-US"/>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timing>
    <p:tnLst>
      <p:par>
        <p:cTn id="1" dur="indefinite" restart="never" nodeType="tmRoot"/>
      </p:par>
    </p:tnLst>
  </p:timing>
  <p:hf hdr="0" ftr="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1D3A252-82DD-4E73-95AA-911FE178C98F}" type="datetime1">
              <a:rPr lang="en-US" smtClean="0"/>
              <a:t>2/8/2018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CSCE-313 Fall 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2AC53DF-4216-466D-99A7-94400E6C2A25}" type="slidenum">
              <a:rPr lang="en-US" sz="1200" smtClean="0">
                <a:solidFill>
                  <a:schemeClr val="tx2"/>
                </a:solidFill>
              </a:rPr>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51851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02" r:id="rId12"/>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838200" y="1684975"/>
            <a:ext cx="7530638" cy="2667000"/>
          </a:xfrm>
        </p:spPr>
        <p:txBody>
          <a:bodyPr>
            <a:normAutofit/>
          </a:bodyPr>
          <a:lstStyle/>
          <a:p>
            <a:r>
              <a:rPr lang="en-US" sz="5400" dirty="0">
                <a:solidFill>
                  <a:schemeClr val="accent1">
                    <a:lumMod val="75000"/>
                  </a:schemeClr>
                </a:solidFill>
              </a:rPr>
              <a:t>CSCE 313 </a:t>
            </a:r>
            <a:r>
              <a:rPr lang="en-US" sz="5400" dirty="0" smtClean="0">
                <a:solidFill>
                  <a:schemeClr val="accent1">
                    <a:lumMod val="75000"/>
                  </a:schemeClr>
                </a:solidFill>
              </a:rPr>
              <a:t>– Unix fork and exec and the </a:t>
            </a:r>
            <a:r>
              <a:rPr lang="en-US" sz="5400" dirty="0" smtClean="0">
                <a:solidFill>
                  <a:schemeClr val="accent1">
                    <a:lumMod val="75000"/>
                  </a:schemeClr>
                </a:solidFill>
              </a:rPr>
              <a:t>Programming Interface</a:t>
            </a:r>
            <a:endParaRPr lang="en-US" sz="1200" dirty="0">
              <a:solidFill>
                <a:schemeClr val="accent1">
                  <a:lumMod val="75000"/>
                </a:schemeClr>
              </a:solidFill>
            </a:endParaRPr>
          </a:p>
        </p:txBody>
      </p:sp>
      <p:sp>
        <p:nvSpPr>
          <p:cNvPr id="3" name="Rectangle 2"/>
          <p:cNvSpPr>
            <a:spLocks noGrp="1"/>
          </p:cNvSpPr>
          <p:nvPr>
            <p:ph type="subTitle" idx="1"/>
          </p:nvPr>
        </p:nvSpPr>
        <p:spPr>
          <a:solidFill>
            <a:schemeClr val="accent2"/>
          </a:solidFill>
        </p:spPr>
        <p:txBody>
          <a:bodyPr>
            <a:normAutofit/>
          </a:bodyPr>
          <a:lstStyle/>
          <a:p>
            <a:r>
              <a:rPr lang="en-US" dirty="0" smtClean="0">
                <a:solidFill>
                  <a:schemeClr val="bg1"/>
                </a:solidFill>
              </a:rPr>
              <a:t>Tanzir Ahmed</a:t>
            </a:r>
            <a:br>
              <a:rPr lang="en-US" dirty="0" smtClean="0">
                <a:solidFill>
                  <a:schemeClr val="bg1"/>
                </a:solidFill>
              </a:rPr>
            </a:br>
            <a:r>
              <a:rPr lang="en-US" dirty="0" smtClean="0">
                <a:solidFill>
                  <a:schemeClr val="bg1"/>
                </a:solidFill>
              </a:rPr>
              <a:t>CSCE 313 Spring </a:t>
            </a:r>
            <a:r>
              <a:rPr lang="en-US" dirty="0" smtClean="0">
                <a:solidFill>
                  <a:schemeClr val="bg1"/>
                </a:solidFill>
              </a:rPr>
              <a:t>2018</a:t>
            </a:r>
            <a:endParaRPr lang="en-US" dirty="0" smtClean="0">
              <a:solidFill>
                <a:schemeClr val="bg1"/>
              </a:solidFill>
            </a:endParaRPr>
          </a:p>
        </p:txBody>
      </p:sp>
      <p:sp>
        <p:nvSpPr>
          <p:cNvPr id="4" name="TextBox 3"/>
          <p:cNvSpPr txBox="1"/>
          <p:nvPr/>
        </p:nvSpPr>
        <p:spPr>
          <a:xfrm>
            <a:off x="152400" y="6248400"/>
            <a:ext cx="1272913" cy="369332"/>
          </a:xfrm>
          <a:prstGeom prst="rect">
            <a:avLst/>
          </a:prstGeom>
          <a:noFill/>
        </p:spPr>
        <p:txBody>
          <a:bodyPr wrap="none" rtlCol="0">
            <a:spAutoFit/>
          </a:bodyPr>
          <a:lstStyle/>
          <a:p>
            <a:r>
              <a:rPr lang="en-US" dirty="0" smtClean="0">
                <a:solidFill>
                  <a:schemeClr val="bg1"/>
                </a:solidFill>
              </a:rPr>
              <a:t>Feb </a:t>
            </a:r>
            <a:r>
              <a:rPr lang="en-US" dirty="0" smtClean="0">
                <a:solidFill>
                  <a:schemeClr val="bg1"/>
                </a:solidFill>
              </a:rPr>
              <a:t>9, 2018</a:t>
            </a:r>
            <a:endParaRPr lang="en-US" dirty="0">
              <a:solidFill>
                <a:schemeClr val="bg1"/>
              </a:solidFill>
            </a:endParaRPr>
          </a:p>
        </p:txBody>
      </p:sp>
      <p:sp>
        <p:nvSpPr>
          <p:cNvPr id="5" name="TextBox 4"/>
          <p:cNvSpPr txBox="1"/>
          <p:nvPr/>
        </p:nvSpPr>
        <p:spPr>
          <a:xfrm>
            <a:off x="429908" y="381000"/>
            <a:ext cx="5172185" cy="1200329"/>
          </a:xfrm>
          <a:prstGeom prst="rect">
            <a:avLst/>
          </a:prstGeom>
          <a:solidFill>
            <a:srgbClr val="FFC000"/>
          </a:solidFill>
        </p:spPr>
        <p:txBody>
          <a:bodyPr wrap="none" rtlCol="0">
            <a:spAutoFit/>
          </a:bodyPr>
          <a:lstStyle/>
          <a:p>
            <a:r>
              <a:rPr lang="en-US" sz="2400" dirty="0" smtClean="0"/>
              <a:t>Reading Reference: </a:t>
            </a:r>
          </a:p>
          <a:p>
            <a:r>
              <a:rPr lang="en-US" sz="2400" dirty="0"/>
              <a:t>	</a:t>
            </a:r>
            <a:r>
              <a:rPr lang="en-US" sz="2400" dirty="0" smtClean="0"/>
              <a:t>Textbook: Chapter 3</a:t>
            </a:r>
          </a:p>
          <a:p>
            <a:r>
              <a:rPr lang="en-US" sz="2400" dirty="0"/>
              <a:t>	</a:t>
            </a:r>
            <a:r>
              <a:rPr lang="en-US" sz="2400" dirty="0" err="1" smtClean="0"/>
              <a:t>Molay</a:t>
            </a:r>
            <a:r>
              <a:rPr lang="en-US" sz="2400" dirty="0" smtClean="0"/>
              <a:t> Reference Text: Chapter 8</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the Shell Run Programs?</a:t>
            </a:r>
            <a:endParaRPr lang="en-US" dirty="0"/>
          </a:p>
        </p:txBody>
      </p:sp>
      <p:pic>
        <p:nvPicPr>
          <p:cNvPr id="7" name="Content Placeholder 6"/>
          <p:cNvPicPr>
            <a:picLocks noGrp="1" noChangeAspect="1"/>
          </p:cNvPicPr>
          <p:nvPr>
            <p:ph idx="1"/>
          </p:nvPr>
        </p:nvPicPr>
        <p:blipFill>
          <a:blip r:embed="rId2"/>
          <a:srcRect l="9966" r="9966"/>
          <a:stretch>
            <a:fillRect/>
          </a:stretch>
        </p:blipFill>
        <p:spPr>
          <a:xfrm>
            <a:off x="4932070" y="1447800"/>
            <a:ext cx="3578225" cy="4724400"/>
          </a:xfrm>
        </p:spPr>
      </p:pic>
      <p:sp>
        <p:nvSpPr>
          <p:cNvPr id="3" name="Date Placeholder 2"/>
          <p:cNvSpPr>
            <a:spLocks noGrp="1"/>
          </p:cNvSpPr>
          <p:nvPr>
            <p:ph type="dt" sz="half" idx="10"/>
          </p:nvPr>
        </p:nvSpPr>
        <p:spPr/>
        <p:txBody>
          <a:bodyPr/>
          <a:lstStyle/>
          <a:p>
            <a:fld id="{65EEC0EA-D705-4BC9-97E8-904A80A8247D}" type="datetime1">
              <a:rPr lang="en-US" smtClean="0"/>
              <a:t>2/8/2018</a:t>
            </a:fld>
            <a:endParaRPr lang="en-US" dirty="0"/>
          </a:p>
        </p:txBody>
      </p:sp>
      <p:sp>
        <p:nvSpPr>
          <p:cNvPr id="5" name="Slide Number Placeholder 4"/>
          <p:cNvSpPr>
            <a:spLocks noGrp="1"/>
          </p:cNvSpPr>
          <p:nvPr>
            <p:ph type="sldNum" sz="quarter" idx="12"/>
          </p:nvPr>
        </p:nvSpPr>
        <p:spPr/>
        <p:txBody>
          <a:bodyPr>
            <a:normAutofit/>
          </a:bodyPr>
          <a:lstStyle/>
          <a:p>
            <a:fld id="{1AD93096-5B34-4342-9326-69289CEAE4C2}" type="slidenum">
              <a:rPr lang="en-US" smtClean="0"/>
              <a:pPr/>
              <a:t>10</a:t>
            </a:fld>
            <a:endParaRPr lang="en-US" dirty="0">
              <a:solidFill>
                <a:srgbClr val="FFFFFF"/>
              </a:solidFill>
            </a:endParaRPr>
          </a:p>
        </p:txBody>
      </p:sp>
      <p:sp>
        <p:nvSpPr>
          <p:cNvPr id="8" name="Left Arrow 7"/>
          <p:cNvSpPr/>
          <p:nvPr/>
        </p:nvSpPr>
        <p:spPr>
          <a:xfrm>
            <a:off x="8132470" y="5029200"/>
            <a:ext cx="990600" cy="2286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8589670" y="5148824"/>
            <a:ext cx="595035" cy="369332"/>
          </a:xfrm>
          <a:prstGeom prst="rect">
            <a:avLst/>
          </a:prstGeom>
          <a:noFill/>
        </p:spPr>
        <p:txBody>
          <a:bodyPr wrap="none" rtlCol="0">
            <a:spAutoFit/>
          </a:bodyPr>
          <a:lstStyle/>
          <a:p>
            <a:r>
              <a:rPr lang="en-US" dirty="0" smtClean="0"/>
              <a:t>User</a:t>
            </a:r>
            <a:endParaRPr lang="en-US" dirty="0"/>
          </a:p>
        </p:txBody>
      </p:sp>
      <p:sp>
        <p:nvSpPr>
          <p:cNvPr id="10" name="TextBox 9"/>
          <p:cNvSpPr txBox="1"/>
          <p:nvPr/>
        </p:nvSpPr>
        <p:spPr>
          <a:xfrm>
            <a:off x="7294270" y="2362200"/>
            <a:ext cx="838691" cy="369332"/>
          </a:xfrm>
          <a:prstGeom prst="rect">
            <a:avLst/>
          </a:prstGeom>
          <a:noFill/>
        </p:spPr>
        <p:txBody>
          <a:bodyPr wrap="none" rtlCol="0">
            <a:spAutoFit/>
          </a:bodyPr>
          <a:lstStyle/>
          <a:p>
            <a:r>
              <a:rPr lang="en-US" dirty="0" smtClean="0"/>
              <a:t>$ </a:t>
            </a:r>
            <a:r>
              <a:rPr lang="en-US" dirty="0" err="1" smtClean="0"/>
              <a:t>a.out</a:t>
            </a:r>
            <a:endParaRPr lang="en-US" dirty="0"/>
          </a:p>
        </p:txBody>
      </p:sp>
      <p:sp>
        <p:nvSpPr>
          <p:cNvPr id="11" name="Left Arrow 10"/>
          <p:cNvSpPr/>
          <p:nvPr/>
        </p:nvSpPr>
        <p:spPr>
          <a:xfrm>
            <a:off x="8056270" y="2514600"/>
            <a:ext cx="990600" cy="1524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8513470" y="2558024"/>
            <a:ext cx="617815" cy="369332"/>
          </a:xfrm>
          <a:prstGeom prst="rect">
            <a:avLst/>
          </a:prstGeom>
          <a:noFill/>
        </p:spPr>
        <p:txBody>
          <a:bodyPr wrap="none" rtlCol="0">
            <a:spAutoFit/>
          </a:bodyPr>
          <a:lstStyle/>
          <a:p>
            <a:r>
              <a:rPr lang="en-US" dirty="0" smtClean="0"/>
              <a:t>Shell</a:t>
            </a:r>
            <a:endParaRPr lang="en-US" dirty="0"/>
          </a:p>
        </p:txBody>
      </p:sp>
      <p:sp>
        <p:nvSpPr>
          <p:cNvPr id="13" name="Left Arrow 12"/>
          <p:cNvSpPr/>
          <p:nvPr/>
        </p:nvSpPr>
        <p:spPr>
          <a:xfrm rot="10800000">
            <a:off x="4474870" y="2438400"/>
            <a:ext cx="990600" cy="2286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376745" y="2526268"/>
            <a:ext cx="1340068" cy="369332"/>
          </a:xfrm>
          <a:prstGeom prst="rect">
            <a:avLst/>
          </a:prstGeom>
          <a:noFill/>
        </p:spPr>
        <p:txBody>
          <a:bodyPr wrap="none" rtlCol="0">
            <a:spAutoFit/>
          </a:bodyPr>
          <a:lstStyle/>
          <a:p>
            <a:r>
              <a:rPr lang="en-US" dirty="0" smtClean="0"/>
              <a:t>New process</a:t>
            </a:r>
            <a:endParaRPr lang="en-US" dirty="0"/>
          </a:p>
        </p:txBody>
      </p:sp>
      <p:sp>
        <p:nvSpPr>
          <p:cNvPr id="15" name="Up Arrow 14"/>
          <p:cNvSpPr/>
          <p:nvPr/>
        </p:nvSpPr>
        <p:spPr>
          <a:xfrm rot="20258082">
            <a:off x="5888512" y="2608085"/>
            <a:ext cx="304800" cy="108226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Left Arrow 15"/>
          <p:cNvSpPr/>
          <p:nvPr/>
        </p:nvSpPr>
        <p:spPr>
          <a:xfrm rot="10800000">
            <a:off x="5008270" y="3733800"/>
            <a:ext cx="990600" cy="2286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4092802" y="3392269"/>
            <a:ext cx="1469798" cy="646331"/>
          </a:xfrm>
          <a:prstGeom prst="rect">
            <a:avLst/>
          </a:prstGeom>
          <a:noFill/>
        </p:spPr>
        <p:txBody>
          <a:bodyPr wrap="none" rtlCol="0">
            <a:spAutoFit/>
          </a:bodyPr>
          <a:lstStyle/>
          <a:p>
            <a:r>
              <a:rPr lang="en-US" dirty="0"/>
              <a:t>p</a:t>
            </a:r>
            <a:r>
              <a:rPr lang="en-US" dirty="0" smtClean="0"/>
              <a:t>rocess mgmt.</a:t>
            </a:r>
          </a:p>
          <a:p>
            <a:r>
              <a:rPr lang="en-US" dirty="0" smtClean="0"/>
              <a:t>syste</a:t>
            </a:r>
            <a:r>
              <a:rPr lang="en-US" dirty="0"/>
              <a:t>m</a:t>
            </a:r>
          </a:p>
        </p:txBody>
      </p:sp>
      <p:sp>
        <p:nvSpPr>
          <p:cNvPr id="18" name="Left Arrow 17"/>
          <p:cNvSpPr/>
          <p:nvPr/>
        </p:nvSpPr>
        <p:spPr>
          <a:xfrm rot="10800000">
            <a:off x="4170070" y="5181600"/>
            <a:ext cx="990600" cy="2286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4170070" y="5257800"/>
            <a:ext cx="982999" cy="369332"/>
          </a:xfrm>
          <a:prstGeom prst="rect">
            <a:avLst/>
          </a:prstGeom>
          <a:noFill/>
        </p:spPr>
        <p:txBody>
          <a:bodyPr wrap="none" rtlCol="0">
            <a:spAutoFit/>
          </a:bodyPr>
          <a:lstStyle/>
          <a:p>
            <a:r>
              <a:rPr lang="en-US" dirty="0" smtClean="0"/>
              <a:t>program</a:t>
            </a:r>
            <a:endParaRPr lang="en-US" dirty="0"/>
          </a:p>
        </p:txBody>
      </p:sp>
      <p:sp>
        <p:nvSpPr>
          <p:cNvPr id="20" name="Up Arrow 19"/>
          <p:cNvSpPr/>
          <p:nvPr/>
        </p:nvSpPr>
        <p:spPr>
          <a:xfrm rot="1705496">
            <a:off x="5704677" y="3969705"/>
            <a:ext cx="304800" cy="108226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9123070" y="4953000"/>
            <a:ext cx="325730" cy="369332"/>
          </a:xfrm>
          <a:prstGeom prst="rect">
            <a:avLst/>
          </a:prstGeom>
          <a:noFill/>
        </p:spPr>
        <p:txBody>
          <a:bodyPr wrap="none" rtlCol="0">
            <a:spAutoFit/>
          </a:bodyPr>
          <a:lstStyle/>
          <a:p>
            <a:r>
              <a:rPr lang="en-US" dirty="0" smtClean="0"/>
              <a:t>A</a:t>
            </a:r>
            <a:endParaRPr lang="en-US" dirty="0"/>
          </a:p>
        </p:txBody>
      </p:sp>
      <p:sp>
        <p:nvSpPr>
          <p:cNvPr id="22" name="TextBox 21"/>
          <p:cNvSpPr txBox="1"/>
          <p:nvPr/>
        </p:nvSpPr>
        <p:spPr>
          <a:xfrm>
            <a:off x="6075070" y="1981200"/>
            <a:ext cx="325730" cy="369332"/>
          </a:xfrm>
          <a:prstGeom prst="rect">
            <a:avLst/>
          </a:prstGeom>
          <a:noFill/>
        </p:spPr>
        <p:txBody>
          <a:bodyPr wrap="none" rtlCol="0">
            <a:spAutoFit/>
          </a:bodyPr>
          <a:lstStyle/>
          <a:p>
            <a:r>
              <a:rPr lang="en-US" dirty="0" smtClean="0"/>
              <a:t>D</a:t>
            </a:r>
            <a:endParaRPr lang="en-US" dirty="0"/>
          </a:p>
        </p:txBody>
      </p:sp>
      <p:sp>
        <p:nvSpPr>
          <p:cNvPr id="23" name="TextBox 22"/>
          <p:cNvSpPr txBox="1"/>
          <p:nvPr/>
        </p:nvSpPr>
        <p:spPr>
          <a:xfrm>
            <a:off x="4627270" y="2133600"/>
            <a:ext cx="300082" cy="369332"/>
          </a:xfrm>
          <a:prstGeom prst="rect">
            <a:avLst/>
          </a:prstGeom>
          <a:noFill/>
        </p:spPr>
        <p:txBody>
          <a:bodyPr wrap="none" rtlCol="0">
            <a:spAutoFit/>
          </a:bodyPr>
          <a:lstStyle/>
          <a:p>
            <a:r>
              <a:rPr lang="en-US" dirty="0" smtClean="0"/>
              <a:t>B</a:t>
            </a:r>
            <a:endParaRPr lang="en-US" dirty="0"/>
          </a:p>
        </p:txBody>
      </p:sp>
      <p:sp>
        <p:nvSpPr>
          <p:cNvPr id="24" name="TextBox 23"/>
          <p:cNvSpPr txBox="1"/>
          <p:nvPr/>
        </p:nvSpPr>
        <p:spPr>
          <a:xfrm>
            <a:off x="5541670" y="4191000"/>
            <a:ext cx="325730" cy="369332"/>
          </a:xfrm>
          <a:prstGeom prst="rect">
            <a:avLst/>
          </a:prstGeom>
          <a:noFill/>
        </p:spPr>
        <p:txBody>
          <a:bodyPr wrap="none" rtlCol="0">
            <a:spAutoFit/>
          </a:bodyPr>
          <a:lstStyle/>
          <a:p>
            <a:r>
              <a:rPr lang="en-US" dirty="0" smtClean="0"/>
              <a:t>C</a:t>
            </a:r>
            <a:endParaRPr lang="en-US" dirty="0"/>
          </a:p>
        </p:txBody>
      </p:sp>
      <p:sp>
        <p:nvSpPr>
          <p:cNvPr id="25" name="Content Placeholder 5"/>
          <p:cNvSpPr txBox="1">
            <a:spLocks/>
          </p:cNvSpPr>
          <p:nvPr/>
        </p:nvSpPr>
        <p:spPr>
          <a:xfrm>
            <a:off x="-76200" y="4857278"/>
            <a:ext cx="3709694" cy="705322"/>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ClrTx/>
              <a:buNone/>
            </a:pPr>
            <a:r>
              <a:rPr lang="en-US" sz="2400" dirty="0" smtClean="0"/>
              <a:t>D. The program runs in this new process until it is done</a:t>
            </a:r>
          </a:p>
        </p:txBody>
      </p:sp>
      <p:sp>
        <p:nvSpPr>
          <p:cNvPr id="6" name="TextBox 5"/>
          <p:cNvSpPr txBox="1"/>
          <p:nvPr/>
        </p:nvSpPr>
        <p:spPr>
          <a:xfrm>
            <a:off x="-76200" y="2073274"/>
            <a:ext cx="4432495" cy="461665"/>
          </a:xfrm>
          <a:prstGeom prst="rect">
            <a:avLst/>
          </a:prstGeom>
          <a:noFill/>
        </p:spPr>
        <p:txBody>
          <a:bodyPr wrap="none" rtlCol="0">
            <a:spAutoFit/>
          </a:bodyPr>
          <a:lstStyle/>
          <a:p>
            <a:r>
              <a:rPr lang="en-US" sz="2400" dirty="0" smtClean="0">
                <a:latin typeface="Calibri Light" panose="020F0302020204030204" pitchFamily="34" charset="0"/>
              </a:rPr>
              <a:t>A. The user types </a:t>
            </a:r>
            <a:r>
              <a:rPr lang="en-US" sz="2400" dirty="0" err="1" smtClean="0">
                <a:latin typeface="Calibri Light" panose="020F0302020204030204" pitchFamily="34" charset="0"/>
              </a:rPr>
              <a:t>a.out</a:t>
            </a:r>
            <a:r>
              <a:rPr lang="en-US" sz="2400" dirty="0" smtClean="0">
                <a:latin typeface="Calibri Light" panose="020F0302020204030204" pitchFamily="34" charset="0"/>
              </a:rPr>
              <a:t> in the shell</a:t>
            </a:r>
            <a:endParaRPr lang="en-US" sz="2400" dirty="0">
              <a:latin typeface="Calibri Light" panose="020F0302020204030204" pitchFamily="34" charset="0"/>
            </a:endParaRPr>
          </a:p>
        </p:txBody>
      </p:sp>
      <p:sp>
        <p:nvSpPr>
          <p:cNvPr id="30" name="TextBox 29"/>
          <p:cNvSpPr txBox="1"/>
          <p:nvPr/>
        </p:nvSpPr>
        <p:spPr>
          <a:xfrm>
            <a:off x="-81798" y="2697463"/>
            <a:ext cx="3887310" cy="1200329"/>
          </a:xfrm>
          <a:prstGeom prst="rect">
            <a:avLst/>
          </a:prstGeom>
          <a:noFill/>
        </p:spPr>
        <p:txBody>
          <a:bodyPr wrap="square" rtlCol="0">
            <a:spAutoFit/>
          </a:bodyPr>
          <a:lstStyle/>
          <a:p>
            <a:r>
              <a:rPr lang="en-US" sz="2400" dirty="0" smtClean="0">
                <a:latin typeface="Calibri Light" panose="020F0302020204030204" pitchFamily="34" charset="0"/>
              </a:rPr>
              <a:t>B. </a:t>
            </a:r>
            <a:r>
              <a:rPr lang="en-US" sz="2400" dirty="0">
                <a:latin typeface="Calibri Light" panose="020F0302020204030204" pitchFamily="34" charset="0"/>
              </a:rPr>
              <a:t>The shell </a:t>
            </a:r>
            <a:r>
              <a:rPr lang="en-US" sz="2400" b="1" dirty="0">
                <a:solidFill>
                  <a:srgbClr val="FF0000"/>
                </a:solidFill>
                <a:latin typeface="Calibri Light" panose="020F0302020204030204" pitchFamily="34" charset="0"/>
              </a:rPr>
              <a:t>creates a new process</a:t>
            </a:r>
            <a:r>
              <a:rPr lang="en-US" sz="2400" dirty="0">
                <a:latin typeface="Calibri Light" panose="020F0302020204030204" pitchFamily="34" charset="0"/>
              </a:rPr>
              <a:t> to </a:t>
            </a:r>
            <a:r>
              <a:rPr lang="en-US" sz="2400" dirty="0" smtClean="0">
                <a:latin typeface="Calibri Light" panose="020F0302020204030204" pitchFamily="34" charset="0"/>
              </a:rPr>
              <a:t>run </a:t>
            </a:r>
            <a:r>
              <a:rPr lang="en-US" sz="2400" dirty="0">
                <a:latin typeface="Calibri Light" panose="020F0302020204030204" pitchFamily="34" charset="0"/>
              </a:rPr>
              <a:t>the </a:t>
            </a:r>
            <a:r>
              <a:rPr lang="en-US" sz="2400" dirty="0" smtClean="0">
                <a:latin typeface="Calibri Light" panose="020F0302020204030204" pitchFamily="34" charset="0"/>
              </a:rPr>
              <a:t>program</a:t>
            </a:r>
          </a:p>
          <a:p>
            <a:pPr marL="800100" lvl="1" indent="-342900">
              <a:buFont typeface="Arial" panose="020B0604020202020204" pitchFamily="34" charset="0"/>
              <a:buChar char="•"/>
            </a:pPr>
            <a:r>
              <a:rPr lang="en-US" sz="2400" dirty="0" smtClean="0">
                <a:latin typeface="Calibri Light" panose="020F0302020204030204" pitchFamily="34" charset="0"/>
              </a:rPr>
              <a:t>Using </a:t>
            </a:r>
            <a:r>
              <a:rPr lang="en-US" sz="2400" dirty="0" err="1" smtClean="0">
                <a:latin typeface="Calibri Light" panose="020F0302020204030204" pitchFamily="34" charset="0"/>
              </a:rPr>
              <a:t>syscall</a:t>
            </a:r>
            <a:r>
              <a:rPr lang="en-US" sz="2400" dirty="0" smtClean="0">
                <a:latin typeface="Calibri Light" panose="020F0302020204030204" pitchFamily="34" charset="0"/>
              </a:rPr>
              <a:t>	</a:t>
            </a:r>
            <a:endParaRPr lang="en-US" sz="2400" dirty="0">
              <a:latin typeface="Calibri Light" panose="020F0302020204030204" pitchFamily="34" charset="0"/>
            </a:endParaRPr>
          </a:p>
        </p:txBody>
      </p:sp>
      <p:sp>
        <p:nvSpPr>
          <p:cNvPr id="31" name="TextBox 30"/>
          <p:cNvSpPr txBox="1"/>
          <p:nvPr/>
        </p:nvSpPr>
        <p:spPr>
          <a:xfrm>
            <a:off x="-76200" y="3801942"/>
            <a:ext cx="4093300" cy="1200329"/>
          </a:xfrm>
          <a:prstGeom prst="rect">
            <a:avLst/>
          </a:prstGeom>
          <a:noFill/>
        </p:spPr>
        <p:txBody>
          <a:bodyPr wrap="none" rtlCol="0">
            <a:spAutoFit/>
          </a:bodyPr>
          <a:lstStyle/>
          <a:p>
            <a:pPr>
              <a:buClrTx/>
            </a:pPr>
            <a:r>
              <a:rPr lang="en-US" sz="2400" dirty="0" smtClean="0">
                <a:latin typeface="Calibri Light" panose="020F0302020204030204" pitchFamily="34" charset="0"/>
              </a:rPr>
              <a:t>C. The </a:t>
            </a:r>
            <a:r>
              <a:rPr lang="en-US" sz="2400" dirty="0">
                <a:latin typeface="Calibri Light" panose="020F0302020204030204" pitchFamily="34" charset="0"/>
              </a:rPr>
              <a:t>shell </a:t>
            </a:r>
            <a:r>
              <a:rPr lang="en-US" sz="2400" dirty="0" smtClean="0">
                <a:latin typeface="Calibri Light" panose="020F0302020204030204" pitchFamily="34" charset="0"/>
              </a:rPr>
              <a:t>loads </a:t>
            </a:r>
            <a:r>
              <a:rPr lang="en-US" sz="2400" dirty="0">
                <a:latin typeface="Calibri Light" panose="020F0302020204030204" pitchFamily="34" charset="0"/>
              </a:rPr>
              <a:t>the program </a:t>
            </a:r>
            <a:endParaRPr lang="en-US" sz="2400" dirty="0" smtClean="0">
              <a:latin typeface="Calibri Light" panose="020F0302020204030204" pitchFamily="34" charset="0"/>
            </a:endParaRPr>
          </a:p>
          <a:p>
            <a:pPr>
              <a:buClrTx/>
            </a:pPr>
            <a:r>
              <a:rPr lang="en-US" sz="2400" dirty="0" smtClean="0">
                <a:latin typeface="Calibri Light" panose="020F0302020204030204" pitchFamily="34" charset="0"/>
              </a:rPr>
              <a:t>from the </a:t>
            </a:r>
            <a:r>
              <a:rPr lang="en-US" sz="2400" dirty="0">
                <a:latin typeface="Calibri Light" panose="020F0302020204030204" pitchFamily="34" charset="0"/>
              </a:rPr>
              <a:t>disk into the </a:t>
            </a:r>
            <a:r>
              <a:rPr lang="en-US" sz="2400" dirty="0" smtClean="0">
                <a:latin typeface="Calibri Light" panose="020F0302020204030204" pitchFamily="34" charset="0"/>
              </a:rPr>
              <a:t>memory</a:t>
            </a:r>
          </a:p>
          <a:p>
            <a:pPr marL="800100" lvl="1" indent="-342900">
              <a:buFont typeface="Arial" panose="020B0604020202020204" pitchFamily="34" charset="0"/>
              <a:buChar char="•"/>
            </a:pPr>
            <a:r>
              <a:rPr lang="en-US" sz="2400" dirty="0" smtClean="0">
                <a:latin typeface="Calibri Light" panose="020F0302020204030204" pitchFamily="34" charset="0"/>
              </a:rPr>
              <a:t>Again, </a:t>
            </a:r>
            <a:r>
              <a:rPr lang="en-US" sz="2400" dirty="0" smtClean="0">
                <a:latin typeface="Calibri Light" panose="020F0302020204030204" pitchFamily="34" charset="0"/>
              </a:rPr>
              <a:t>through </a:t>
            </a:r>
            <a:r>
              <a:rPr lang="en-US" sz="2400" dirty="0" err="1" smtClean="0">
                <a:latin typeface="Calibri Light" panose="020F0302020204030204" pitchFamily="34" charset="0"/>
              </a:rPr>
              <a:t>syscall</a:t>
            </a:r>
            <a:endParaRPr lang="en-US" sz="2400" dirty="0">
              <a:latin typeface="Calibri Light" panose="020F0302020204030204" pitchFamily="34" charset="0"/>
            </a:endParaRPr>
          </a:p>
        </p:txBody>
      </p:sp>
      <p:sp>
        <p:nvSpPr>
          <p:cNvPr id="26" name="TextBox 25"/>
          <p:cNvSpPr txBox="1"/>
          <p:nvPr/>
        </p:nvSpPr>
        <p:spPr>
          <a:xfrm>
            <a:off x="4627270" y="6116549"/>
            <a:ext cx="4531690" cy="307777"/>
          </a:xfrm>
          <a:prstGeom prst="rect">
            <a:avLst/>
          </a:prstGeom>
          <a:noFill/>
        </p:spPr>
        <p:txBody>
          <a:bodyPr wrap="none" rtlCol="0">
            <a:spAutoFit/>
          </a:bodyPr>
          <a:lstStyle/>
          <a:p>
            <a:r>
              <a:rPr lang="en-US" sz="1400" dirty="0" smtClean="0"/>
              <a:t>Ref: Understanding Unix/Linux Programming by Bruce </a:t>
            </a:r>
            <a:r>
              <a:rPr lang="en-US" sz="1400" dirty="0" err="1" smtClean="0"/>
              <a:t>Molay</a:t>
            </a:r>
            <a:endParaRPr lang="en-US" sz="1400" dirty="0"/>
          </a:p>
        </p:txBody>
      </p:sp>
      <p:sp>
        <p:nvSpPr>
          <p:cNvPr id="28" name="Content Placeholder 5"/>
          <p:cNvSpPr txBox="1">
            <a:spLocks/>
          </p:cNvSpPr>
          <p:nvPr/>
        </p:nvSpPr>
        <p:spPr>
          <a:xfrm>
            <a:off x="-11151" y="5609096"/>
            <a:ext cx="3709694" cy="705322"/>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ClrTx/>
              <a:buNone/>
            </a:pPr>
            <a:r>
              <a:rPr lang="en-US" sz="2400" dirty="0"/>
              <a:t>E</a:t>
            </a:r>
            <a:r>
              <a:rPr lang="en-US" sz="2400" dirty="0" smtClean="0"/>
              <a:t>. Shell regains control</a:t>
            </a:r>
            <a:endParaRPr lang="en-US" sz="2400" dirty="0" smtClean="0"/>
          </a:p>
        </p:txBody>
      </p:sp>
    </p:spTree>
    <p:extLst>
      <p:ext uri="{BB962C8B-B14F-4D97-AF65-F5344CB8AC3E}">
        <p14:creationId xmlns:p14="http://schemas.microsoft.com/office/powerpoint/2010/main" val="319029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ppt_x"/>
                                          </p:val>
                                        </p:tav>
                                        <p:tav tm="100000">
                                          <p:val>
                                            <p:strVal val="#ppt_x"/>
                                          </p:val>
                                        </p:tav>
                                      </p:tavLst>
                                    </p:anim>
                                    <p:anim calcmode="lin" valueType="num">
                                      <p:cBhvr additive="base">
                                        <p:cTn id="5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ppt_x"/>
                                          </p:val>
                                        </p:tav>
                                        <p:tav tm="100000">
                                          <p:val>
                                            <p:strVal val="#ppt_x"/>
                                          </p:val>
                                        </p:tav>
                                      </p:tavLst>
                                    </p:anim>
                                    <p:anim calcmode="lin" valueType="num">
                                      <p:cBhvr additive="base">
                                        <p:cTn id="60" dur="500" fill="hold"/>
                                        <p:tgtEl>
                                          <p:spTgt spid="2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ppt_x"/>
                                          </p:val>
                                        </p:tav>
                                        <p:tav tm="100000">
                                          <p:val>
                                            <p:strVal val="#ppt_x"/>
                                          </p:val>
                                        </p:tav>
                                      </p:tavLst>
                                    </p:anim>
                                    <p:anim calcmode="lin" valueType="num">
                                      <p:cBhvr additive="base">
                                        <p:cTn id="64" dur="500" fill="hold"/>
                                        <p:tgtEl>
                                          <p:spTgt spid="2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500" fill="hold"/>
                                        <p:tgtEl>
                                          <p:spTgt spid="31"/>
                                        </p:tgtEl>
                                        <p:attrNameLst>
                                          <p:attrName>ppt_x</p:attrName>
                                        </p:attrNameLst>
                                      </p:cBhvr>
                                      <p:tavLst>
                                        <p:tav tm="0">
                                          <p:val>
                                            <p:strVal val="#ppt_x"/>
                                          </p:val>
                                        </p:tav>
                                        <p:tav tm="100000">
                                          <p:val>
                                            <p:strVal val="#ppt_x"/>
                                          </p:val>
                                        </p:tav>
                                      </p:tavLst>
                                    </p:anim>
                                    <p:anim calcmode="lin" valueType="num">
                                      <p:cBhvr additive="base">
                                        <p:cTn id="7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additive="base">
                                        <p:cTn id="81" dur="500" fill="hold"/>
                                        <p:tgtEl>
                                          <p:spTgt spid="22"/>
                                        </p:tgtEl>
                                        <p:attrNameLst>
                                          <p:attrName>ppt_x</p:attrName>
                                        </p:attrNameLst>
                                      </p:cBhvr>
                                      <p:tavLst>
                                        <p:tav tm="0">
                                          <p:val>
                                            <p:strVal val="#ppt_x"/>
                                          </p:val>
                                        </p:tav>
                                        <p:tav tm="100000">
                                          <p:val>
                                            <p:strVal val="#ppt_x"/>
                                          </p:val>
                                        </p:tav>
                                      </p:tavLst>
                                    </p:anim>
                                    <p:anim calcmode="lin" valueType="num">
                                      <p:cBhvr additive="base">
                                        <p:cTn id="8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animBg="1"/>
      <p:bldP spid="12" grpId="0"/>
      <p:bldP spid="13" grpId="0" animBg="1"/>
      <p:bldP spid="14" grpId="0"/>
      <p:bldP spid="15" grpId="0" animBg="1"/>
      <p:bldP spid="19" grpId="0"/>
      <p:bldP spid="20" grpId="0" animBg="1"/>
      <p:bldP spid="21" grpId="0"/>
      <p:bldP spid="22" grpId="0"/>
      <p:bldP spid="23" grpId="0"/>
      <p:bldP spid="24" grpId="0"/>
      <p:bldP spid="25" grpId="0"/>
      <p:bldP spid="6" grpId="0"/>
      <p:bldP spid="30" grpId="0"/>
      <p:bldP spid="31"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Loop of a Shell</a:t>
            </a:r>
            <a:endParaRPr lang="en-US" dirty="0"/>
          </a:p>
        </p:txBody>
      </p:sp>
      <p:sp>
        <p:nvSpPr>
          <p:cNvPr id="6" name="Content Placeholder 5"/>
          <p:cNvSpPr>
            <a:spLocks noGrp="1"/>
          </p:cNvSpPr>
          <p:nvPr>
            <p:ph idx="1"/>
          </p:nvPr>
        </p:nvSpPr>
        <p:spPr>
          <a:xfrm>
            <a:off x="612648" y="1676400"/>
            <a:ext cx="8153400" cy="1828800"/>
          </a:xfrm>
          <a:solidFill>
            <a:schemeClr val="accent5">
              <a:lumMod val="60000"/>
              <a:lumOff val="40000"/>
            </a:schemeClr>
          </a:solidFill>
        </p:spPr>
        <p:txBody>
          <a:bodyPr>
            <a:normAutofit/>
          </a:bodyPr>
          <a:lstStyle/>
          <a:p>
            <a:r>
              <a:rPr lang="en-US" sz="2000" dirty="0" smtClean="0"/>
              <a:t>The shell consists of the following loop:</a:t>
            </a:r>
          </a:p>
          <a:p>
            <a:pPr lvl="1"/>
            <a:r>
              <a:rPr lang="en-US" sz="2000" dirty="0"/>
              <a:t>w</a:t>
            </a:r>
            <a:r>
              <a:rPr lang="en-US" sz="2000" dirty="0" smtClean="0"/>
              <a:t>hile (! </a:t>
            </a:r>
            <a:r>
              <a:rPr lang="en-US" sz="2000" dirty="0" err="1" smtClean="0"/>
              <a:t>end_of_input</a:t>
            </a:r>
            <a:r>
              <a:rPr lang="en-US" sz="2000" dirty="0" smtClean="0"/>
              <a:t>)</a:t>
            </a:r>
          </a:p>
          <a:p>
            <a:pPr lvl="2"/>
            <a:r>
              <a:rPr lang="en-US" sz="2000" dirty="0"/>
              <a:t>g</a:t>
            </a:r>
            <a:r>
              <a:rPr lang="en-US" sz="2000" dirty="0" smtClean="0"/>
              <a:t>et command</a:t>
            </a:r>
          </a:p>
          <a:p>
            <a:pPr lvl="2"/>
            <a:r>
              <a:rPr lang="en-US" sz="2000" dirty="0"/>
              <a:t>e</a:t>
            </a:r>
            <a:r>
              <a:rPr lang="en-US" sz="2000" dirty="0" smtClean="0"/>
              <a:t>xecute command</a:t>
            </a:r>
          </a:p>
          <a:p>
            <a:pPr lvl="2"/>
            <a:r>
              <a:rPr lang="en-US" sz="2000" dirty="0"/>
              <a:t>w</a:t>
            </a:r>
            <a:r>
              <a:rPr lang="en-US" sz="2000" dirty="0" smtClean="0"/>
              <a:t>ait for command to finish</a:t>
            </a:r>
          </a:p>
          <a:p>
            <a:endParaRPr lang="en-US" sz="2800" dirty="0"/>
          </a:p>
        </p:txBody>
      </p:sp>
      <p:sp>
        <p:nvSpPr>
          <p:cNvPr id="3" name="Date Placeholder 2"/>
          <p:cNvSpPr>
            <a:spLocks noGrp="1"/>
          </p:cNvSpPr>
          <p:nvPr>
            <p:ph type="dt" sz="half" idx="10"/>
          </p:nvPr>
        </p:nvSpPr>
        <p:spPr/>
        <p:txBody>
          <a:bodyPr/>
          <a:lstStyle/>
          <a:p>
            <a:fld id="{EF79A641-EC81-437C-9268-EAFC27B29C8B}" type="datetime1">
              <a:rPr lang="en-US" smtClean="0"/>
              <a:t>2/8/2018</a:t>
            </a:fld>
            <a:endParaRPr lang="en-US" dirty="0"/>
          </a:p>
        </p:txBody>
      </p:sp>
      <p:sp>
        <p:nvSpPr>
          <p:cNvPr id="5" name="Slide Number Placeholder 4"/>
          <p:cNvSpPr>
            <a:spLocks noGrp="1"/>
          </p:cNvSpPr>
          <p:nvPr>
            <p:ph type="sldNum" sz="quarter" idx="12"/>
          </p:nvPr>
        </p:nvSpPr>
        <p:spPr/>
        <p:txBody>
          <a:bodyPr>
            <a:normAutofit/>
          </a:bodyPr>
          <a:lstStyle/>
          <a:p>
            <a:fld id="{1AD93096-5B34-4342-9326-69289CEAE4C2}" type="slidenum">
              <a:rPr lang="en-US" smtClean="0"/>
              <a:pPr/>
              <a:t>11</a:t>
            </a:fld>
            <a:endParaRPr lang="en-US" dirty="0">
              <a:solidFill>
                <a:srgbClr val="FFFFFF"/>
              </a:solidFill>
            </a:endParaRPr>
          </a:p>
        </p:txBody>
      </p:sp>
      <p:pic>
        <p:nvPicPr>
          <p:cNvPr id="7" name="Picture 6" descr="shell loo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581400"/>
            <a:ext cx="7848600" cy="2957277"/>
          </a:xfrm>
          <a:prstGeom prst="rect">
            <a:avLst/>
          </a:prstGeom>
        </p:spPr>
      </p:pic>
      <p:sp>
        <p:nvSpPr>
          <p:cNvPr id="9" name="Curved Up Arrow 8"/>
          <p:cNvSpPr/>
          <p:nvPr/>
        </p:nvSpPr>
        <p:spPr>
          <a:xfrm rot="5736578">
            <a:off x="3872578" y="2672163"/>
            <a:ext cx="2056903" cy="11430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838200" y="6538677"/>
            <a:ext cx="4531690" cy="307777"/>
          </a:xfrm>
          <a:prstGeom prst="rect">
            <a:avLst/>
          </a:prstGeom>
          <a:noFill/>
        </p:spPr>
        <p:txBody>
          <a:bodyPr wrap="none" rtlCol="0">
            <a:spAutoFit/>
          </a:bodyPr>
          <a:lstStyle/>
          <a:p>
            <a:r>
              <a:rPr lang="en-US" sz="1400" dirty="0" smtClean="0"/>
              <a:t>Ref: Understanding Unix/Linux Programming by Bruce </a:t>
            </a:r>
            <a:r>
              <a:rPr lang="en-US" sz="1400" dirty="0" err="1" smtClean="0"/>
              <a:t>Molay</a:t>
            </a:r>
            <a:endParaRPr lang="en-US" sz="1400" dirty="0"/>
          </a:p>
        </p:txBody>
      </p:sp>
      <p:pic>
        <p:nvPicPr>
          <p:cNvPr id="11" name="Picture 10"/>
          <p:cNvPicPr>
            <a:picLocks noChangeAspect="1"/>
          </p:cNvPicPr>
          <p:nvPr/>
        </p:nvPicPr>
        <p:blipFill>
          <a:blip r:embed="rId3"/>
          <a:stretch>
            <a:fillRect/>
          </a:stretch>
        </p:blipFill>
        <p:spPr>
          <a:xfrm>
            <a:off x="5009390" y="1516698"/>
            <a:ext cx="4386263" cy="1901695"/>
          </a:xfrm>
          <a:prstGeom prst="rect">
            <a:avLst/>
          </a:prstGeom>
        </p:spPr>
      </p:pic>
    </p:spTree>
    <p:extLst>
      <p:ext uri="{BB962C8B-B14F-4D97-AF65-F5344CB8AC3E}">
        <p14:creationId xmlns:p14="http://schemas.microsoft.com/office/powerpoint/2010/main" val="24712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Write a Shell, we need to…</a:t>
            </a:r>
            <a:endParaRPr lang="en-US" dirty="0"/>
          </a:p>
        </p:txBody>
      </p:sp>
      <p:sp>
        <p:nvSpPr>
          <p:cNvPr id="6" name="Content Placeholder 5"/>
          <p:cNvSpPr>
            <a:spLocks noGrp="1"/>
          </p:cNvSpPr>
          <p:nvPr>
            <p:ph idx="1"/>
          </p:nvPr>
        </p:nvSpPr>
        <p:spPr>
          <a:xfrm>
            <a:off x="762000" y="1828800"/>
            <a:ext cx="6550152" cy="2514600"/>
          </a:xfrm>
        </p:spPr>
        <p:txBody>
          <a:bodyPr/>
          <a:lstStyle/>
          <a:p>
            <a:r>
              <a:rPr lang="en-US" dirty="0" smtClean="0"/>
              <a:t>Create a Process</a:t>
            </a:r>
          </a:p>
          <a:p>
            <a:r>
              <a:rPr lang="en-US" dirty="0" smtClean="0"/>
              <a:t>Load and run a program in it.</a:t>
            </a:r>
          </a:p>
          <a:p>
            <a:r>
              <a:rPr lang="en-US" dirty="0" smtClean="0"/>
              <a:t>Wait for Exit </a:t>
            </a:r>
            <a:endParaRPr lang="en-US" dirty="0"/>
          </a:p>
        </p:txBody>
      </p:sp>
      <p:sp>
        <p:nvSpPr>
          <p:cNvPr id="3" name="Date Placeholder 2"/>
          <p:cNvSpPr>
            <a:spLocks noGrp="1"/>
          </p:cNvSpPr>
          <p:nvPr>
            <p:ph type="dt" sz="half" idx="10"/>
          </p:nvPr>
        </p:nvSpPr>
        <p:spPr/>
        <p:txBody>
          <a:bodyPr/>
          <a:lstStyle/>
          <a:p>
            <a:fld id="{F79E8342-CE04-4B0B-98F7-E052A7F150F8}" type="datetime1">
              <a:rPr lang="en-US" smtClean="0"/>
              <a:t>2/8/2018</a:t>
            </a:fld>
            <a:endParaRPr lang="en-US" dirty="0"/>
          </a:p>
        </p:txBody>
      </p:sp>
      <p:sp>
        <p:nvSpPr>
          <p:cNvPr id="5" name="Slide Number Placeholder 4"/>
          <p:cNvSpPr>
            <a:spLocks noGrp="1"/>
          </p:cNvSpPr>
          <p:nvPr>
            <p:ph type="sldNum" sz="quarter" idx="12"/>
          </p:nvPr>
        </p:nvSpPr>
        <p:spPr/>
        <p:txBody>
          <a:bodyPr>
            <a:normAutofit/>
          </a:bodyPr>
          <a:lstStyle/>
          <a:p>
            <a:fld id="{1AD93096-5B34-4342-9326-69289CEAE4C2}" type="slidenum">
              <a:rPr lang="en-US" smtClean="0"/>
              <a:pPr/>
              <a:t>12</a:t>
            </a:fld>
            <a:endParaRPr lang="en-US" dirty="0">
              <a:solidFill>
                <a:srgbClr val="FFFFFF"/>
              </a:solidFill>
            </a:endParaRPr>
          </a:p>
        </p:txBody>
      </p:sp>
    </p:spTree>
    <p:extLst>
      <p:ext uri="{BB962C8B-B14F-4D97-AF65-F5344CB8AC3E}">
        <p14:creationId xmlns:p14="http://schemas.microsoft.com/office/powerpoint/2010/main" val="361657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get a new process?</a:t>
            </a:r>
            <a:endParaRPr lang="en-US" dirty="0"/>
          </a:p>
        </p:txBody>
      </p:sp>
      <p:sp>
        <p:nvSpPr>
          <p:cNvPr id="6" name="Content Placeholder 5"/>
          <p:cNvSpPr>
            <a:spLocks noGrp="1"/>
          </p:cNvSpPr>
          <p:nvPr>
            <p:ph idx="1"/>
          </p:nvPr>
        </p:nvSpPr>
        <p:spPr>
          <a:xfrm>
            <a:off x="106791" y="1619211"/>
            <a:ext cx="8153400" cy="1371600"/>
          </a:xfrm>
        </p:spPr>
        <p:txBody>
          <a:bodyPr/>
          <a:lstStyle/>
          <a:p>
            <a:r>
              <a:rPr lang="en-US" dirty="0" smtClean="0"/>
              <a:t>A process calls FORK to replicate itself</a:t>
            </a:r>
          </a:p>
          <a:p>
            <a:r>
              <a:rPr lang="en-US" dirty="0" smtClean="0"/>
              <a:t>Usage: fork (); /* takes no arguments*/</a:t>
            </a:r>
            <a:endParaRPr lang="en-US" dirty="0"/>
          </a:p>
        </p:txBody>
      </p:sp>
      <p:sp>
        <p:nvSpPr>
          <p:cNvPr id="3" name="Date Placeholder 2"/>
          <p:cNvSpPr>
            <a:spLocks noGrp="1"/>
          </p:cNvSpPr>
          <p:nvPr>
            <p:ph type="dt" sz="half" idx="10"/>
          </p:nvPr>
        </p:nvSpPr>
        <p:spPr/>
        <p:txBody>
          <a:bodyPr/>
          <a:lstStyle/>
          <a:p>
            <a:fld id="{4543BB4B-574A-453F-8420-7865B2D5E702}" type="datetime1">
              <a:rPr lang="en-US" smtClean="0"/>
              <a:t>2/8/2018</a:t>
            </a:fld>
            <a:endParaRPr lang="en-US" dirty="0"/>
          </a:p>
        </p:txBody>
      </p:sp>
      <p:sp>
        <p:nvSpPr>
          <p:cNvPr id="5" name="Slide Number Placeholder 4"/>
          <p:cNvSpPr>
            <a:spLocks noGrp="1"/>
          </p:cNvSpPr>
          <p:nvPr>
            <p:ph type="sldNum" sz="quarter" idx="12"/>
          </p:nvPr>
        </p:nvSpPr>
        <p:spPr/>
        <p:txBody>
          <a:bodyPr>
            <a:normAutofit/>
          </a:bodyPr>
          <a:lstStyle/>
          <a:p>
            <a:fld id="{1AD93096-5B34-4342-9326-69289CEAE4C2}" type="slidenum">
              <a:rPr lang="en-US" smtClean="0"/>
              <a:pPr/>
              <a:t>13</a:t>
            </a:fld>
            <a:endParaRPr lang="en-US" dirty="0">
              <a:solidFill>
                <a:srgbClr val="FFFFFF"/>
              </a:solidFill>
            </a:endParaRPr>
          </a:p>
        </p:txBody>
      </p:sp>
      <p:sp>
        <p:nvSpPr>
          <p:cNvPr id="21" name="Rectangle 20"/>
          <p:cNvSpPr/>
          <p:nvPr/>
        </p:nvSpPr>
        <p:spPr>
          <a:xfrm>
            <a:off x="65903" y="2974041"/>
            <a:ext cx="3276600" cy="2514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370703" y="3278841"/>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5903" y="4650441"/>
            <a:ext cx="3276600" cy="838200"/>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23"/>
          <p:cNvSpPr/>
          <p:nvPr/>
        </p:nvSpPr>
        <p:spPr>
          <a:xfrm>
            <a:off x="1513703" y="4770273"/>
            <a:ext cx="7620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523103" y="3431241"/>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cxnSp>
        <p:nvCxnSpPr>
          <p:cNvPr id="26" name="Straight Arrow Connector 25"/>
          <p:cNvCxnSpPr/>
          <p:nvPr/>
        </p:nvCxnSpPr>
        <p:spPr>
          <a:xfrm>
            <a:off x="523103" y="3507441"/>
            <a:ext cx="0" cy="457200"/>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589903" y="4922673"/>
            <a:ext cx="556563" cy="369332"/>
          </a:xfrm>
          <a:prstGeom prst="rect">
            <a:avLst/>
          </a:prstGeom>
          <a:noFill/>
        </p:spPr>
        <p:txBody>
          <a:bodyPr wrap="none" rtlCol="0">
            <a:spAutoFit/>
          </a:bodyPr>
          <a:lstStyle/>
          <a:p>
            <a:r>
              <a:rPr lang="en-US" dirty="0" smtClean="0"/>
              <a:t>fork</a:t>
            </a:r>
            <a:endParaRPr lang="en-US" dirty="0"/>
          </a:p>
        </p:txBody>
      </p:sp>
      <p:sp>
        <p:nvSpPr>
          <p:cNvPr id="29" name="Rounded Rectangle 28"/>
          <p:cNvSpPr/>
          <p:nvPr/>
        </p:nvSpPr>
        <p:spPr>
          <a:xfrm>
            <a:off x="2047103" y="3278841"/>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2199503" y="3431241"/>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sp>
        <p:nvSpPr>
          <p:cNvPr id="33" name="TextBox 32"/>
          <p:cNvSpPr txBox="1"/>
          <p:nvPr/>
        </p:nvSpPr>
        <p:spPr>
          <a:xfrm>
            <a:off x="142103" y="2974041"/>
            <a:ext cx="1506204" cy="369332"/>
          </a:xfrm>
          <a:prstGeom prst="rect">
            <a:avLst/>
          </a:prstGeom>
          <a:noFill/>
        </p:spPr>
        <p:txBody>
          <a:bodyPr wrap="none" rtlCol="0">
            <a:spAutoFit/>
          </a:bodyPr>
          <a:lstStyle/>
          <a:p>
            <a:r>
              <a:rPr lang="en-US" dirty="0" smtClean="0"/>
              <a:t>Parent process</a:t>
            </a:r>
            <a:endParaRPr lang="en-US" dirty="0"/>
          </a:p>
        </p:txBody>
      </p:sp>
      <p:sp>
        <p:nvSpPr>
          <p:cNvPr id="34" name="TextBox 33"/>
          <p:cNvSpPr txBox="1"/>
          <p:nvPr/>
        </p:nvSpPr>
        <p:spPr>
          <a:xfrm>
            <a:off x="1894703" y="2974041"/>
            <a:ext cx="1390450" cy="369332"/>
          </a:xfrm>
          <a:prstGeom prst="rect">
            <a:avLst/>
          </a:prstGeom>
          <a:noFill/>
        </p:spPr>
        <p:txBody>
          <a:bodyPr wrap="none" rtlCol="0">
            <a:spAutoFit/>
          </a:bodyPr>
          <a:lstStyle/>
          <a:p>
            <a:r>
              <a:rPr lang="en-US" dirty="0" smtClean="0"/>
              <a:t>Child process</a:t>
            </a:r>
            <a:endParaRPr lang="en-US" dirty="0"/>
          </a:p>
        </p:txBody>
      </p:sp>
      <p:sp>
        <p:nvSpPr>
          <p:cNvPr id="35" name="Content Placeholder 5"/>
          <p:cNvSpPr txBox="1">
            <a:spLocks/>
          </p:cNvSpPr>
          <p:nvPr/>
        </p:nvSpPr>
        <p:spPr>
          <a:xfrm>
            <a:off x="3377815" y="2520074"/>
            <a:ext cx="5851879" cy="3728326"/>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sz="2400" dirty="0" smtClean="0"/>
              <a:t>After a process invokes fork, control passes to the KERNEL. The Kernel does this:</a:t>
            </a:r>
          </a:p>
          <a:p>
            <a:pPr lvl="1"/>
            <a:r>
              <a:rPr lang="en-US" sz="2400" dirty="0" smtClean="0"/>
              <a:t>Allocates address space and data structures</a:t>
            </a:r>
          </a:p>
          <a:p>
            <a:pPr lvl="1"/>
            <a:r>
              <a:rPr lang="en-US" sz="2400" dirty="0" smtClean="0"/>
              <a:t>Copies the original process into the new process</a:t>
            </a:r>
          </a:p>
          <a:p>
            <a:pPr lvl="1"/>
            <a:r>
              <a:rPr lang="en-US" sz="2400" dirty="0" smtClean="0"/>
              <a:t>Adds the new process to the set of </a:t>
            </a:r>
            <a:r>
              <a:rPr lang="en-US" sz="2400" dirty="0" smtClean="0"/>
              <a:t>ready-to-run processes</a:t>
            </a:r>
          </a:p>
          <a:p>
            <a:pPr lvl="2"/>
            <a:r>
              <a:rPr lang="en-US" sz="2100" dirty="0" smtClean="0"/>
              <a:t>So that the scheduler picks it up</a:t>
            </a:r>
            <a:endParaRPr lang="en-US" sz="2100" dirty="0" smtClean="0"/>
          </a:p>
        </p:txBody>
      </p:sp>
      <p:sp>
        <p:nvSpPr>
          <p:cNvPr id="39" name="TextBox 38"/>
          <p:cNvSpPr txBox="1"/>
          <p:nvPr/>
        </p:nvSpPr>
        <p:spPr>
          <a:xfrm>
            <a:off x="1056503" y="5542921"/>
            <a:ext cx="1120820" cy="369332"/>
          </a:xfrm>
          <a:prstGeom prst="rect">
            <a:avLst/>
          </a:prstGeom>
          <a:solidFill>
            <a:schemeClr val="tx2">
              <a:lumMod val="40000"/>
              <a:lumOff val="60000"/>
            </a:schemeClr>
          </a:solidFill>
        </p:spPr>
        <p:txBody>
          <a:bodyPr wrap="none" rtlCol="0">
            <a:spAutoFit/>
          </a:bodyPr>
          <a:lstStyle/>
          <a:p>
            <a:r>
              <a:rPr lang="en-US" dirty="0" smtClean="0"/>
              <a:t>After Fork</a:t>
            </a:r>
            <a:endParaRPr lang="en-US" dirty="0"/>
          </a:p>
        </p:txBody>
      </p:sp>
      <p:cxnSp>
        <p:nvCxnSpPr>
          <p:cNvPr id="40" name="Elbow Connector 39"/>
          <p:cNvCxnSpPr/>
          <p:nvPr/>
        </p:nvCxnSpPr>
        <p:spPr>
          <a:xfrm rot="16200000" flipH="1">
            <a:off x="999353" y="4021791"/>
            <a:ext cx="876300" cy="609600"/>
          </a:xfrm>
          <a:prstGeom prst="bentConnector3">
            <a:avLst>
              <a:gd name="adj1" fmla="val 1687"/>
            </a:avLst>
          </a:prstGeom>
          <a:ln>
            <a:solidFill>
              <a:srgbClr val="922223"/>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0" y="5183366"/>
            <a:ext cx="773738" cy="369332"/>
          </a:xfrm>
          <a:prstGeom prst="rect">
            <a:avLst/>
          </a:prstGeom>
          <a:noFill/>
        </p:spPr>
        <p:txBody>
          <a:bodyPr wrap="none" rtlCol="0">
            <a:spAutoFit/>
          </a:bodyPr>
          <a:lstStyle/>
          <a:p>
            <a:r>
              <a:rPr lang="en-US" dirty="0" smtClean="0"/>
              <a:t>Kernel</a:t>
            </a:r>
            <a:endParaRPr lang="en-US" dirty="0"/>
          </a:p>
        </p:txBody>
      </p:sp>
      <p:sp>
        <p:nvSpPr>
          <p:cNvPr id="36" name="TextBox 35"/>
          <p:cNvSpPr txBox="1"/>
          <p:nvPr/>
        </p:nvSpPr>
        <p:spPr>
          <a:xfrm>
            <a:off x="1446342" y="3277535"/>
            <a:ext cx="593432" cy="369332"/>
          </a:xfrm>
          <a:prstGeom prst="rect">
            <a:avLst/>
          </a:prstGeom>
          <a:noFill/>
        </p:spPr>
        <p:txBody>
          <a:bodyPr wrap="none" rtlCol="0">
            <a:spAutoFit/>
          </a:bodyPr>
          <a:lstStyle/>
          <a:p>
            <a:r>
              <a:rPr lang="en-US" dirty="0" smtClean="0"/>
              <a:t>User</a:t>
            </a:r>
            <a:endParaRPr lang="en-US" dirty="0"/>
          </a:p>
        </p:txBody>
      </p:sp>
    </p:spTree>
    <p:extLst>
      <p:ext uri="{BB962C8B-B14F-4D97-AF65-F5344CB8AC3E}">
        <p14:creationId xmlns:p14="http://schemas.microsoft.com/office/powerpoint/2010/main" val="421452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get a new process?</a:t>
            </a:r>
            <a:endParaRPr lang="en-US" dirty="0"/>
          </a:p>
        </p:txBody>
      </p:sp>
      <p:sp>
        <p:nvSpPr>
          <p:cNvPr id="6" name="Content Placeholder 5"/>
          <p:cNvSpPr>
            <a:spLocks noGrp="1"/>
          </p:cNvSpPr>
          <p:nvPr>
            <p:ph idx="1"/>
          </p:nvPr>
        </p:nvSpPr>
        <p:spPr>
          <a:xfrm>
            <a:off x="612648" y="1600200"/>
            <a:ext cx="8153400" cy="1371600"/>
          </a:xfrm>
        </p:spPr>
        <p:txBody>
          <a:bodyPr/>
          <a:lstStyle/>
          <a:p>
            <a:r>
              <a:rPr lang="en-US" dirty="0" smtClean="0"/>
              <a:t>A process calls FORK to replicate itself</a:t>
            </a:r>
          </a:p>
          <a:p>
            <a:r>
              <a:rPr lang="en-US" dirty="0" smtClean="0"/>
              <a:t>Usage: fork (); /* takes no arguments*/</a:t>
            </a:r>
            <a:endParaRPr lang="en-US" dirty="0"/>
          </a:p>
        </p:txBody>
      </p:sp>
      <p:sp>
        <p:nvSpPr>
          <p:cNvPr id="3" name="Date Placeholder 2"/>
          <p:cNvSpPr>
            <a:spLocks noGrp="1"/>
          </p:cNvSpPr>
          <p:nvPr>
            <p:ph type="dt" sz="half" idx="10"/>
          </p:nvPr>
        </p:nvSpPr>
        <p:spPr/>
        <p:txBody>
          <a:bodyPr/>
          <a:lstStyle/>
          <a:p>
            <a:fld id="{352E6006-85E6-4FEC-9842-F60AB3986FA5}" type="datetime1">
              <a:rPr lang="en-US" smtClean="0"/>
              <a:t>2/8/2018</a:t>
            </a:fld>
            <a:endParaRPr lang="en-US" dirty="0"/>
          </a:p>
        </p:txBody>
      </p:sp>
      <p:sp>
        <p:nvSpPr>
          <p:cNvPr id="5" name="Slide Number Placeholder 4"/>
          <p:cNvSpPr>
            <a:spLocks noGrp="1"/>
          </p:cNvSpPr>
          <p:nvPr>
            <p:ph type="sldNum" sz="quarter" idx="12"/>
          </p:nvPr>
        </p:nvSpPr>
        <p:spPr/>
        <p:txBody>
          <a:bodyPr>
            <a:normAutofit/>
          </a:bodyPr>
          <a:lstStyle/>
          <a:p>
            <a:fld id="{1AD93096-5B34-4342-9326-69289CEAE4C2}" type="slidenum">
              <a:rPr lang="en-US" smtClean="0"/>
              <a:pPr/>
              <a:t>14</a:t>
            </a:fld>
            <a:endParaRPr lang="en-US" dirty="0">
              <a:solidFill>
                <a:srgbClr val="FFFFFF"/>
              </a:solidFill>
            </a:endParaRPr>
          </a:p>
        </p:txBody>
      </p:sp>
      <p:sp>
        <p:nvSpPr>
          <p:cNvPr id="8" name="Rounded Rectangle 7"/>
          <p:cNvSpPr/>
          <p:nvPr/>
        </p:nvSpPr>
        <p:spPr>
          <a:xfrm>
            <a:off x="381000" y="3352800"/>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6200" y="4724400"/>
            <a:ext cx="2438400" cy="838200"/>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ounded Rectangle 9"/>
          <p:cNvSpPr/>
          <p:nvPr/>
        </p:nvSpPr>
        <p:spPr>
          <a:xfrm>
            <a:off x="1524000" y="4844232"/>
            <a:ext cx="7620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533400" y="3505200"/>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cxnSp>
        <p:nvCxnSpPr>
          <p:cNvPr id="13" name="Straight Arrow Connector 12"/>
          <p:cNvCxnSpPr/>
          <p:nvPr/>
        </p:nvCxnSpPr>
        <p:spPr>
          <a:xfrm>
            <a:off x="533400" y="3581400"/>
            <a:ext cx="0" cy="457200"/>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600200" y="4996632"/>
            <a:ext cx="556563" cy="369332"/>
          </a:xfrm>
          <a:prstGeom prst="rect">
            <a:avLst/>
          </a:prstGeom>
          <a:noFill/>
        </p:spPr>
        <p:txBody>
          <a:bodyPr wrap="none" rtlCol="0">
            <a:spAutoFit/>
          </a:bodyPr>
          <a:lstStyle/>
          <a:p>
            <a:r>
              <a:rPr lang="en-US" dirty="0" smtClean="0"/>
              <a:t>fork</a:t>
            </a:r>
            <a:endParaRPr lang="en-US" dirty="0"/>
          </a:p>
        </p:txBody>
      </p:sp>
      <p:cxnSp>
        <p:nvCxnSpPr>
          <p:cNvPr id="17" name="Elbow Connector 16"/>
          <p:cNvCxnSpPr/>
          <p:nvPr/>
        </p:nvCxnSpPr>
        <p:spPr>
          <a:xfrm>
            <a:off x="1143000" y="4000500"/>
            <a:ext cx="457200" cy="876300"/>
          </a:xfrm>
          <a:prstGeom prst="bentConnector2">
            <a:avLst/>
          </a:prstGeom>
          <a:ln>
            <a:solidFill>
              <a:srgbClr val="922223"/>
            </a:solidFill>
            <a:tailEnd type="arrow"/>
          </a:ln>
        </p:spPr>
        <p:style>
          <a:lnRef idx="2">
            <a:schemeClr val="accent1"/>
          </a:lnRef>
          <a:fillRef idx="0">
            <a:schemeClr val="accent1"/>
          </a:fillRef>
          <a:effectRef idx="1">
            <a:schemeClr val="accent1"/>
          </a:effectRef>
          <a:fontRef idx="minor">
            <a:schemeClr val="tx1"/>
          </a:fontRef>
        </p:style>
      </p:cxnSp>
      <p:sp>
        <p:nvSpPr>
          <p:cNvPr id="35" name="Content Placeholder 5"/>
          <p:cNvSpPr txBox="1">
            <a:spLocks/>
          </p:cNvSpPr>
          <p:nvPr/>
        </p:nvSpPr>
        <p:spPr>
          <a:xfrm>
            <a:off x="6019800" y="2819400"/>
            <a:ext cx="3124200" cy="358140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sz="1600" dirty="0" smtClean="0"/>
              <a:t>After a process invokes fork, control passes to the KERNEL. The Kernel does this:</a:t>
            </a:r>
          </a:p>
          <a:p>
            <a:pPr lvl="1"/>
            <a:r>
              <a:rPr lang="en-US" sz="1600" dirty="0" smtClean="0"/>
              <a:t>Allocates address space and data structures</a:t>
            </a:r>
          </a:p>
          <a:p>
            <a:pPr lvl="1"/>
            <a:r>
              <a:rPr lang="en-US" sz="1600" dirty="0" smtClean="0"/>
              <a:t>Copies the original process into the new process</a:t>
            </a:r>
          </a:p>
          <a:p>
            <a:pPr lvl="1"/>
            <a:r>
              <a:rPr lang="en-US" sz="1600" dirty="0" smtClean="0"/>
              <a:t>Adds the new process to the set of </a:t>
            </a:r>
            <a:r>
              <a:rPr lang="en-US" sz="1600" dirty="0" smtClean="0"/>
              <a:t>ready-to-run </a:t>
            </a:r>
            <a:r>
              <a:rPr lang="en-US" sz="1600" dirty="0" smtClean="0"/>
              <a:t>processes</a:t>
            </a:r>
          </a:p>
          <a:p>
            <a:pPr lvl="1"/>
            <a:r>
              <a:rPr lang="en-US" sz="1600" dirty="0" smtClean="0"/>
              <a:t>Returns control back to both processes</a:t>
            </a:r>
          </a:p>
        </p:txBody>
      </p:sp>
      <p:grpSp>
        <p:nvGrpSpPr>
          <p:cNvPr id="14" name="Group 13"/>
          <p:cNvGrpSpPr/>
          <p:nvPr/>
        </p:nvGrpSpPr>
        <p:grpSpPr>
          <a:xfrm>
            <a:off x="69476" y="3048000"/>
            <a:ext cx="2445124" cy="2917520"/>
            <a:chOff x="69476" y="3048000"/>
            <a:chExt cx="2445124" cy="2917520"/>
          </a:xfrm>
        </p:grpSpPr>
        <p:sp>
          <p:nvSpPr>
            <p:cNvPr id="7" name="Rectangle 6"/>
            <p:cNvSpPr/>
            <p:nvPr/>
          </p:nvSpPr>
          <p:spPr>
            <a:xfrm>
              <a:off x="76200" y="3048000"/>
              <a:ext cx="2438400" cy="2514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609600" y="5596188"/>
              <a:ext cx="1261884" cy="369332"/>
            </a:xfrm>
            <a:prstGeom prst="rect">
              <a:avLst/>
            </a:prstGeom>
            <a:solidFill>
              <a:schemeClr val="tx2">
                <a:lumMod val="40000"/>
                <a:lumOff val="60000"/>
              </a:schemeClr>
            </a:solidFill>
          </p:spPr>
          <p:txBody>
            <a:bodyPr wrap="none" rtlCol="0">
              <a:spAutoFit/>
            </a:bodyPr>
            <a:lstStyle/>
            <a:p>
              <a:r>
                <a:rPr lang="en-US" dirty="0" smtClean="0"/>
                <a:t>Before Fork</a:t>
              </a:r>
              <a:endParaRPr lang="en-US" dirty="0"/>
            </a:p>
          </p:txBody>
        </p:sp>
        <p:sp>
          <p:nvSpPr>
            <p:cNvPr id="12" name="TextBox 11"/>
            <p:cNvSpPr txBox="1"/>
            <p:nvPr/>
          </p:nvSpPr>
          <p:spPr>
            <a:xfrm>
              <a:off x="69476" y="4953831"/>
              <a:ext cx="773738" cy="369332"/>
            </a:xfrm>
            <a:prstGeom prst="rect">
              <a:avLst/>
            </a:prstGeom>
            <a:noFill/>
          </p:spPr>
          <p:txBody>
            <a:bodyPr wrap="none" rtlCol="0">
              <a:spAutoFit/>
            </a:bodyPr>
            <a:lstStyle/>
            <a:p>
              <a:r>
                <a:rPr lang="en-US" dirty="0" smtClean="0"/>
                <a:t>Kernel</a:t>
              </a:r>
              <a:endParaRPr lang="en-US" dirty="0"/>
            </a:p>
          </p:txBody>
        </p:sp>
        <p:sp>
          <p:nvSpPr>
            <p:cNvPr id="31" name="TextBox 30"/>
            <p:cNvSpPr txBox="1"/>
            <p:nvPr/>
          </p:nvSpPr>
          <p:spPr>
            <a:xfrm>
              <a:off x="1515818" y="3048000"/>
              <a:ext cx="593432" cy="369332"/>
            </a:xfrm>
            <a:prstGeom prst="rect">
              <a:avLst/>
            </a:prstGeom>
            <a:noFill/>
          </p:spPr>
          <p:txBody>
            <a:bodyPr wrap="none" rtlCol="0">
              <a:spAutoFit/>
            </a:bodyPr>
            <a:lstStyle/>
            <a:p>
              <a:r>
                <a:rPr lang="en-US" dirty="0" smtClean="0"/>
                <a:t>User</a:t>
              </a:r>
              <a:endParaRPr lang="en-US" dirty="0"/>
            </a:p>
          </p:txBody>
        </p:sp>
      </p:grpSp>
      <p:grpSp>
        <p:nvGrpSpPr>
          <p:cNvPr id="16" name="Group 15"/>
          <p:cNvGrpSpPr/>
          <p:nvPr/>
        </p:nvGrpSpPr>
        <p:grpSpPr>
          <a:xfrm>
            <a:off x="2601097" y="3048000"/>
            <a:ext cx="3342503" cy="2938212"/>
            <a:chOff x="2601097" y="3048000"/>
            <a:chExt cx="3342503" cy="2938212"/>
          </a:xfrm>
        </p:grpSpPr>
        <p:sp>
          <p:nvSpPr>
            <p:cNvPr id="21" name="Rectangle 20"/>
            <p:cNvSpPr/>
            <p:nvPr/>
          </p:nvSpPr>
          <p:spPr>
            <a:xfrm>
              <a:off x="2667000" y="3048000"/>
              <a:ext cx="3276600" cy="2514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2971800" y="3352800"/>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667000" y="4724400"/>
              <a:ext cx="3276600" cy="838200"/>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23"/>
            <p:cNvSpPr/>
            <p:nvPr/>
          </p:nvSpPr>
          <p:spPr>
            <a:xfrm>
              <a:off x="4114800" y="4844232"/>
              <a:ext cx="7620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3124200" y="3505200"/>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cxnSp>
          <p:nvCxnSpPr>
            <p:cNvPr id="26" name="Straight Arrow Connector 25"/>
            <p:cNvCxnSpPr/>
            <p:nvPr/>
          </p:nvCxnSpPr>
          <p:spPr>
            <a:xfrm>
              <a:off x="3124200" y="3581400"/>
              <a:ext cx="0" cy="457200"/>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191000" y="4996632"/>
              <a:ext cx="556563" cy="369332"/>
            </a:xfrm>
            <a:prstGeom prst="rect">
              <a:avLst/>
            </a:prstGeom>
            <a:noFill/>
          </p:spPr>
          <p:txBody>
            <a:bodyPr wrap="none" rtlCol="0">
              <a:spAutoFit/>
            </a:bodyPr>
            <a:lstStyle/>
            <a:p>
              <a:r>
                <a:rPr lang="en-US" dirty="0" smtClean="0"/>
                <a:t>fork</a:t>
              </a:r>
              <a:endParaRPr lang="en-US" dirty="0"/>
            </a:p>
          </p:txBody>
        </p:sp>
        <p:sp>
          <p:nvSpPr>
            <p:cNvPr id="29" name="Rounded Rectangle 28"/>
            <p:cNvSpPr/>
            <p:nvPr/>
          </p:nvSpPr>
          <p:spPr>
            <a:xfrm>
              <a:off x="4648200" y="3352800"/>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4800600" y="3505200"/>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sp>
          <p:nvSpPr>
            <p:cNvPr id="33" name="TextBox 32"/>
            <p:cNvSpPr txBox="1"/>
            <p:nvPr/>
          </p:nvSpPr>
          <p:spPr>
            <a:xfrm>
              <a:off x="2743200" y="3048000"/>
              <a:ext cx="1506204" cy="369332"/>
            </a:xfrm>
            <a:prstGeom prst="rect">
              <a:avLst/>
            </a:prstGeom>
            <a:noFill/>
          </p:spPr>
          <p:txBody>
            <a:bodyPr wrap="none" rtlCol="0">
              <a:spAutoFit/>
            </a:bodyPr>
            <a:lstStyle/>
            <a:p>
              <a:r>
                <a:rPr lang="en-US" dirty="0" smtClean="0"/>
                <a:t>Parent process</a:t>
              </a:r>
              <a:endParaRPr lang="en-US" dirty="0"/>
            </a:p>
          </p:txBody>
        </p:sp>
        <p:sp>
          <p:nvSpPr>
            <p:cNvPr id="34" name="TextBox 33"/>
            <p:cNvSpPr txBox="1"/>
            <p:nvPr/>
          </p:nvSpPr>
          <p:spPr>
            <a:xfrm>
              <a:off x="4495800" y="3048000"/>
              <a:ext cx="1390450" cy="369332"/>
            </a:xfrm>
            <a:prstGeom prst="rect">
              <a:avLst/>
            </a:prstGeom>
            <a:noFill/>
          </p:spPr>
          <p:txBody>
            <a:bodyPr wrap="none" rtlCol="0">
              <a:spAutoFit/>
            </a:bodyPr>
            <a:lstStyle/>
            <a:p>
              <a:r>
                <a:rPr lang="en-US" dirty="0" smtClean="0"/>
                <a:t>Child process</a:t>
              </a:r>
              <a:endParaRPr lang="en-US" dirty="0"/>
            </a:p>
          </p:txBody>
        </p:sp>
        <p:sp>
          <p:nvSpPr>
            <p:cNvPr id="39" name="TextBox 38"/>
            <p:cNvSpPr txBox="1"/>
            <p:nvPr/>
          </p:nvSpPr>
          <p:spPr>
            <a:xfrm>
              <a:off x="3657600" y="5616880"/>
              <a:ext cx="1120820" cy="369332"/>
            </a:xfrm>
            <a:prstGeom prst="rect">
              <a:avLst/>
            </a:prstGeom>
            <a:solidFill>
              <a:schemeClr val="tx2">
                <a:lumMod val="40000"/>
                <a:lumOff val="60000"/>
              </a:schemeClr>
            </a:solidFill>
          </p:spPr>
          <p:txBody>
            <a:bodyPr wrap="none" rtlCol="0">
              <a:spAutoFit/>
            </a:bodyPr>
            <a:lstStyle/>
            <a:p>
              <a:r>
                <a:rPr lang="en-US" dirty="0" smtClean="0"/>
                <a:t>After Fork</a:t>
              </a:r>
              <a:endParaRPr lang="en-US" dirty="0"/>
            </a:p>
          </p:txBody>
        </p:sp>
        <p:cxnSp>
          <p:nvCxnSpPr>
            <p:cNvPr id="40" name="Elbow Connector 39"/>
            <p:cNvCxnSpPr/>
            <p:nvPr/>
          </p:nvCxnSpPr>
          <p:spPr>
            <a:xfrm rot="16200000" flipH="1">
              <a:off x="3600450" y="4095750"/>
              <a:ext cx="876300" cy="609600"/>
            </a:xfrm>
            <a:prstGeom prst="bentConnector3">
              <a:avLst>
                <a:gd name="adj1" fmla="val 1687"/>
              </a:avLst>
            </a:prstGeom>
            <a:ln>
              <a:solidFill>
                <a:srgbClr val="922223"/>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601097" y="5257325"/>
              <a:ext cx="773738" cy="369332"/>
            </a:xfrm>
            <a:prstGeom prst="rect">
              <a:avLst/>
            </a:prstGeom>
            <a:noFill/>
          </p:spPr>
          <p:txBody>
            <a:bodyPr wrap="none" rtlCol="0">
              <a:spAutoFit/>
            </a:bodyPr>
            <a:lstStyle/>
            <a:p>
              <a:r>
                <a:rPr lang="en-US" dirty="0" smtClean="0"/>
                <a:t>Kernel</a:t>
              </a:r>
              <a:endParaRPr lang="en-US" dirty="0"/>
            </a:p>
          </p:txBody>
        </p:sp>
        <p:sp>
          <p:nvSpPr>
            <p:cNvPr id="36" name="TextBox 35"/>
            <p:cNvSpPr txBox="1"/>
            <p:nvPr/>
          </p:nvSpPr>
          <p:spPr>
            <a:xfrm>
              <a:off x="4047439" y="3351494"/>
              <a:ext cx="593432" cy="369332"/>
            </a:xfrm>
            <a:prstGeom prst="rect">
              <a:avLst/>
            </a:prstGeom>
            <a:noFill/>
          </p:spPr>
          <p:txBody>
            <a:bodyPr wrap="none" rtlCol="0">
              <a:spAutoFit/>
            </a:bodyPr>
            <a:lstStyle/>
            <a:p>
              <a:r>
                <a:rPr lang="en-US" dirty="0" smtClean="0"/>
                <a:t>User</a:t>
              </a:r>
              <a:endParaRPr lang="en-US" dirty="0"/>
            </a:p>
          </p:txBody>
        </p:sp>
      </p:grpSp>
    </p:spTree>
    <p:extLst>
      <p:ext uri="{BB962C8B-B14F-4D97-AF65-F5344CB8AC3E}">
        <p14:creationId xmlns:p14="http://schemas.microsoft.com/office/powerpoint/2010/main" val="74801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19388"/>
            <a:ext cx="8153400" cy="495300"/>
          </a:xfrm>
        </p:spPr>
        <p:txBody>
          <a:bodyPr>
            <a:normAutofit fontScale="90000"/>
          </a:bodyPr>
          <a:lstStyle/>
          <a:p>
            <a:r>
              <a:rPr lang="en-US" dirty="0" smtClean="0"/>
              <a:t>Example: Fork</a:t>
            </a:r>
            <a:endParaRPr lang="en-US" dirty="0"/>
          </a:p>
        </p:txBody>
      </p:sp>
      <p:sp>
        <p:nvSpPr>
          <p:cNvPr id="10" name="Content Placeholder 5"/>
          <p:cNvSpPr>
            <a:spLocks noGrp="1"/>
          </p:cNvSpPr>
          <p:nvPr>
            <p:ph idx="1"/>
          </p:nvPr>
        </p:nvSpPr>
        <p:spPr>
          <a:xfrm>
            <a:off x="76200" y="4343400"/>
            <a:ext cx="8915400" cy="1981200"/>
          </a:xfrm>
        </p:spPr>
        <p:txBody>
          <a:bodyPr>
            <a:noAutofit/>
          </a:bodyPr>
          <a:lstStyle/>
          <a:p>
            <a:r>
              <a:rPr lang="en-US" sz="3200" dirty="0" smtClean="0"/>
              <a:t>Why is the “After” message printed twice but “Before” message only once?</a:t>
            </a:r>
          </a:p>
          <a:p>
            <a:pPr lvl="1"/>
            <a:r>
              <a:rPr lang="en-US" sz="2800" dirty="0" smtClean="0"/>
              <a:t>Because Fork created a child process and both parent and child execute the rest of the code following the fork</a:t>
            </a:r>
            <a:endParaRPr lang="en-US" sz="2800" dirty="0"/>
          </a:p>
        </p:txBody>
      </p:sp>
      <p:sp>
        <p:nvSpPr>
          <p:cNvPr id="3" name="Date Placeholder 2"/>
          <p:cNvSpPr>
            <a:spLocks noGrp="1"/>
          </p:cNvSpPr>
          <p:nvPr>
            <p:ph type="dt" sz="half" idx="10"/>
          </p:nvPr>
        </p:nvSpPr>
        <p:spPr/>
        <p:txBody>
          <a:bodyPr/>
          <a:lstStyle/>
          <a:p>
            <a:fld id="{09EF03A5-F65B-43E3-BE8E-84A65FE115A0}" type="datetime1">
              <a:rPr lang="en-US" smtClean="0"/>
              <a:t>2/8/2018</a:t>
            </a:fld>
            <a:endParaRPr lang="en-US" dirty="0"/>
          </a:p>
        </p:txBody>
      </p:sp>
      <p:sp>
        <p:nvSpPr>
          <p:cNvPr id="5" name="Slide Number Placeholder 4"/>
          <p:cNvSpPr>
            <a:spLocks noGrp="1"/>
          </p:cNvSpPr>
          <p:nvPr>
            <p:ph type="sldNum" sz="quarter" idx="12"/>
          </p:nvPr>
        </p:nvSpPr>
        <p:spPr/>
        <p:txBody>
          <a:bodyPr>
            <a:normAutofit/>
          </a:bodyPr>
          <a:lstStyle/>
          <a:p>
            <a:fld id="{1AD93096-5B34-4342-9326-69289CEAE4C2}" type="slidenum">
              <a:rPr lang="en-US" smtClean="0"/>
              <a:pPr/>
              <a:t>15</a:t>
            </a:fld>
            <a:endParaRPr lang="en-US" dirty="0">
              <a:solidFill>
                <a:srgbClr val="FFFFFF"/>
              </a:solidFill>
            </a:endParaRPr>
          </a:p>
        </p:txBody>
      </p:sp>
      <p:pic>
        <p:nvPicPr>
          <p:cNvPr id="6" name="Picture 5"/>
          <p:cNvPicPr>
            <a:picLocks noChangeAspect="1"/>
          </p:cNvPicPr>
          <p:nvPr/>
        </p:nvPicPr>
        <p:blipFill>
          <a:blip r:embed="rId2"/>
          <a:stretch>
            <a:fillRect/>
          </a:stretch>
        </p:blipFill>
        <p:spPr>
          <a:xfrm>
            <a:off x="0" y="1600200"/>
            <a:ext cx="9144000" cy="1508889"/>
          </a:xfrm>
          <a:prstGeom prst="rect">
            <a:avLst/>
          </a:prstGeom>
        </p:spPr>
      </p:pic>
      <p:pic>
        <p:nvPicPr>
          <p:cNvPr id="9" name="Picture 8"/>
          <p:cNvPicPr>
            <a:picLocks noChangeAspect="1"/>
          </p:cNvPicPr>
          <p:nvPr/>
        </p:nvPicPr>
        <p:blipFill>
          <a:blip r:embed="rId3"/>
          <a:stretch>
            <a:fillRect/>
          </a:stretch>
        </p:blipFill>
        <p:spPr>
          <a:xfrm>
            <a:off x="0" y="3124200"/>
            <a:ext cx="5105400" cy="1040971"/>
          </a:xfrm>
          <a:prstGeom prst="rect">
            <a:avLst/>
          </a:prstGeom>
        </p:spPr>
      </p:pic>
    </p:spTree>
    <p:extLst>
      <p:ext uri="{BB962C8B-B14F-4D97-AF65-F5344CB8AC3E}">
        <p14:creationId xmlns:p14="http://schemas.microsoft.com/office/powerpoint/2010/main" val="53364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Fork</a:t>
            </a:r>
            <a:endParaRPr lang="en-US" dirty="0"/>
          </a:p>
        </p:txBody>
      </p:sp>
      <p:sp>
        <p:nvSpPr>
          <p:cNvPr id="6" name="Content Placeholder 5"/>
          <p:cNvSpPr>
            <a:spLocks noGrp="1"/>
          </p:cNvSpPr>
          <p:nvPr>
            <p:ph idx="1"/>
          </p:nvPr>
        </p:nvSpPr>
        <p:spPr>
          <a:xfrm>
            <a:off x="612648" y="1600200"/>
            <a:ext cx="8153400" cy="1371600"/>
          </a:xfrm>
        </p:spPr>
        <p:txBody>
          <a:bodyPr/>
          <a:lstStyle/>
          <a:p>
            <a:r>
              <a:rPr lang="en-US" sz="3200" dirty="0"/>
              <a:t>Why is the “After” message printed twice but “Before” message only once?</a:t>
            </a:r>
          </a:p>
        </p:txBody>
      </p:sp>
      <p:sp>
        <p:nvSpPr>
          <p:cNvPr id="3" name="Date Placeholder 2"/>
          <p:cNvSpPr>
            <a:spLocks noGrp="1"/>
          </p:cNvSpPr>
          <p:nvPr>
            <p:ph type="dt" sz="half" idx="10"/>
          </p:nvPr>
        </p:nvSpPr>
        <p:spPr/>
        <p:txBody>
          <a:bodyPr/>
          <a:lstStyle/>
          <a:p>
            <a:fld id="{913A1ECC-5788-4769-9C8B-6B7B7D9A7454}" type="datetime1">
              <a:rPr lang="en-US" smtClean="0"/>
              <a:t>2/8/2018</a:t>
            </a:fld>
            <a:endParaRPr lang="en-US" dirty="0"/>
          </a:p>
        </p:txBody>
      </p:sp>
      <p:sp>
        <p:nvSpPr>
          <p:cNvPr id="5" name="Slide Number Placeholder 4"/>
          <p:cNvSpPr>
            <a:spLocks noGrp="1"/>
          </p:cNvSpPr>
          <p:nvPr>
            <p:ph type="sldNum" sz="quarter" idx="12"/>
          </p:nvPr>
        </p:nvSpPr>
        <p:spPr/>
        <p:txBody>
          <a:bodyPr>
            <a:normAutofit/>
          </a:bodyPr>
          <a:lstStyle/>
          <a:p>
            <a:fld id="{1AD93096-5B34-4342-9326-69289CEAE4C2}" type="slidenum">
              <a:rPr lang="en-US" smtClean="0"/>
              <a:pPr/>
              <a:t>16</a:t>
            </a:fld>
            <a:endParaRPr lang="en-US" dirty="0">
              <a:solidFill>
                <a:srgbClr val="FFFFFF"/>
              </a:solidFill>
            </a:endParaRPr>
          </a:p>
        </p:txBody>
      </p:sp>
      <p:sp>
        <p:nvSpPr>
          <p:cNvPr id="7" name="Rectangle 6"/>
          <p:cNvSpPr/>
          <p:nvPr/>
        </p:nvSpPr>
        <p:spPr>
          <a:xfrm>
            <a:off x="1524000" y="3048000"/>
            <a:ext cx="2438400" cy="2514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828800" y="3352800"/>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524000" y="4724400"/>
            <a:ext cx="2438400" cy="838200"/>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2971800" y="4844232"/>
            <a:ext cx="7620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981200" y="3505200"/>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cxnSp>
        <p:nvCxnSpPr>
          <p:cNvPr id="13" name="Straight Arrow Connector 12"/>
          <p:cNvCxnSpPr/>
          <p:nvPr/>
        </p:nvCxnSpPr>
        <p:spPr>
          <a:xfrm>
            <a:off x="1981200" y="3581400"/>
            <a:ext cx="0" cy="457200"/>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048000" y="4996632"/>
            <a:ext cx="556563" cy="369332"/>
          </a:xfrm>
          <a:prstGeom prst="rect">
            <a:avLst/>
          </a:prstGeom>
          <a:noFill/>
        </p:spPr>
        <p:txBody>
          <a:bodyPr wrap="none" rtlCol="0">
            <a:spAutoFit/>
          </a:bodyPr>
          <a:lstStyle/>
          <a:p>
            <a:r>
              <a:rPr lang="en-US" dirty="0" smtClean="0"/>
              <a:t>fork</a:t>
            </a:r>
            <a:endParaRPr lang="en-US" dirty="0"/>
          </a:p>
        </p:txBody>
      </p:sp>
      <p:cxnSp>
        <p:nvCxnSpPr>
          <p:cNvPr id="17" name="Elbow Connector 16"/>
          <p:cNvCxnSpPr/>
          <p:nvPr/>
        </p:nvCxnSpPr>
        <p:spPr>
          <a:xfrm>
            <a:off x="2590800" y="4000500"/>
            <a:ext cx="457200" cy="876300"/>
          </a:xfrm>
          <a:prstGeom prst="bentConnector2">
            <a:avLst/>
          </a:prstGeom>
          <a:ln>
            <a:solidFill>
              <a:srgbClr val="922223"/>
            </a:solidFill>
            <a:tailEnd type="arrow"/>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114800" y="3048000"/>
            <a:ext cx="3276600" cy="2514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4419600" y="3352800"/>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4114800" y="4724400"/>
            <a:ext cx="3276600" cy="838200"/>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23"/>
          <p:cNvSpPr/>
          <p:nvPr/>
        </p:nvSpPr>
        <p:spPr>
          <a:xfrm>
            <a:off x="5562600" y="4844232"/>
            <a:ext cx="12192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572000" y="3505200"/>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cxnSp>
        <p:nvCxnSpPr>
          <p:cNvPr id="26" name="Straight Arrow Connector 25"/>
          <p:cNvCxnSpPr/>
          <p:nvPr/>
        </p:nvCxnSpPr>
        <p:spPr>
          <a:xfrm>
            <a:off x="4572000" y="3581400"/>
            <a:ext cx="0" cy="457200"/>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768037" y="5029200"/>
            <a:ext cx="556563" cy="369332"/>
          </a:xfrm>
          <a:prstGeom prst="rect">
            <a:avLst/>
          </a:prstGeom>
          <a:noFill/>
        </p:spPr>
        <p:txBody>
          <a:bodyPr wrap="none" rtlCol="0">
            <a:spAutoFit/>
          </a:bodyPr>
          <a:lstStyle/>
          <a:p>
            <a:r>
              <a:rPr lang="en-US" dirty="0" smtClean="0"/>
              <a:t>fork</a:t>
            </a:r>
            <a:endParaRPr lang="en-US" dirty="0"/>
          </a:p>
        </p:txBody>
      </p:sp>
      <p:sp>
        <p:nvSpPr>
          <p:cNvPr id="29" name="Rounded Rectangle 28"/>
          <p:cNvSpPr/>
          <p:nvPr/>
        </p:nvSpPr>
        <p:spPr>
          <a:xfrm>
            <a:off x="6096000" y="3352800"/>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6248400" y="3505200"/>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sp>
        <p:nvSpPr>
          <p:cNvPr id="33" name="TextBox 32"/>
          <p:cNvSpPr txBox="1"/>
          <p:nvPr/>
        </p:nvSpPr>
        <p:spPr>
          <a:xfrm>
            <a:off x="4191000" y="2983468"/>
            <a:ext cx="1506204" cy="369332"/>
          </a:xfrm>
          <a:prstGeom prst="rect">
            <a:avLst/>
          </a:prstGeom>
          <a:noFill/>
        </p:spPr>
        <p:txBody>
          <a:bodyPr wrap="none" rtlCol="0">
            <a:spAutoFit/>
          </a:bodyPr>
          <a:lstStyle/>
          <a:p>
            <a:r>
              <a:rPr lang="en-US" dirty="0" smtClean="0"/>
              <a:t>Parent process</a:t>
            </a:r>
            <a:endParaRPr lang="en-US" dirty="0"/>
          </a:p>
        </p:txBody>
      </p:sp>
      <p:sp>
        <p:nvSpPr>
          <p:cNvPr id="34" name="TextBox 33"/>
          <p:cNvSpPr txBox="1"/>
          <p:nvPr/>
        </p:nvSpPr>
        <p:spPr>
          <a:xfrm>
            <a:off x="5943600" y="2983468"/>
            <a:ext cx="1390450" cy="369332"/>
          </a:xfrm>
          <a:prstGeom prst="rect">
            <a:avLst/>
          </a:prstGeom>
          <a:noFill/>
        </p:spPr>
        <p:txBody>
          <a:bodyPr wrap="none" rtlCol="0">
            <a:spAutoFit/>
          </a:bodyPr>
          <a:lstStyle/>
          <a:p>
            <a:r>
              <a:rPr lang="en-US" dirty="0" smtClean="0"/>
              <a:t>Child process</a:t>
            </a:r>
            <a:endParaRPr lang="en-US" dirty="0"/>
          </a:p>
        </p:txBody>
      </p:sp>
      <p:sp>
        <p:nvSpPr>
          <p:cNvPr id="38" name="TextBox 37"/>
          <p:cNvSpPr txBox="1"/>
          <p:nvPr/>
        </p:nvSpPr>
        <p:spPr>
          <a:xfrm>
            <a:off x="2057400" y="5596188"/>
            <a:ext cx="1261884" cy="369332"/>
          </a:xfrm>
          <a:prstGeom prst="rect">
            <a:avLst/>
          </a:prstGeom>
          <a:solidFill>
            <a:schemeClr val="tx2">
              <a:lumMod val="40000"/>
              <a:lumOff val="60000"/>
            </a:schemeClr>
          </a:solidFill>
        </p:spPr>
        <p:txBody>
          <a:bodyPr wrap="none" rtlCol="0">
            <a:spAutoFit/>
          </a:bodyPr>
          <a:lstStyle/>
          <a:p>
            <a:r>
              <a:rPr lang="en-US" dirty="0" smtClean="0"/>
              <a:t>Before Fork</a:t>
            </a:r>
            <a:endParaRPr lang="en-US" dirty="0"/>
          </a:p>
        </p:txBody>
      </p:sp>
      <p:sp>
        <p:nvSpPr>
          <p:cNvPr id="39" name="TextBox 38"/>
          <p:cNvSpPr txBox="1"/>
          <p:nvPr/>
        </p:nvSpPr>
        <p:spPr>
          <a:xfrm>
            <a:off x="5105400" y="5616880"/>
            <a:ext cx="1120820" cy="369332"/>
          </a:xfrm>
          <a:prstGeom prst="rect">
            <a:avLst/>
          </a:prstGeom>
          <a:solidFill>
            <a:schemeClr val="tx2">
              <a:lumMod val="40000"/>
              <a:lumOff val="60000"/>
            </a:schemeClr>
          </a:solidFill>
        </p:spPr>
        <p:txBody>
          <a:bodyPr wrap="none" rtlCol="0">
            <a:spAutoFit/>
          </a:bodyPr>
          <a:lstStyle/>
          <a:p>
            <a:r>
              <a:rPr lang="en-US" dirty="0" smtClean="0"/>
              <a:t>After Fork</a:t>
            </a:r>
            <a:endParaRPr lang="en-US" dirty="0"/>
          </a:p>
        </p:txBody>
      </p:sp>
      <p:cxnSp>
        <p:nvCxnSpPr>
          <p:cNvPr id="40" name="Elbow Connector 39"/>
          <p:cNvCxnSpPr/>
          <p:nvPr/>
        </p:nvCxnSpPr>
        <p:spPr>
          <a:xfrm rot="16200000" flipH="1">
            <a:off x="5048250" y="4095750"/>
            <a:ext cx="876300" cy="609600"/>
          </a:xfrm>
          <a:prstGeom prst="bentConnector3">
            <a:avLst>
              <a:gd name="adj1" fmla="val 1687"/>
            </a:avLst>
          </a:prstGeom>
          <a:ln>
            <a:solidFill>
              <a:srgbClr val="922223"/>
            </a:solidFill>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p:nvPr/>
        </p:nvCxnSpPr>
        <p:spPr>
          <a:xfrm rot="16200000" flipV="1">
            <a:off x="4991100" y="4533900"/>
            <a:ext cx="990600" cy="457200"/>
          </a:xfrm>
          <a:prstGeom prst="bentConnector3">
            <a:avLst>
              <a:gd name="adj1" fmla="val 99556"/>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4572000" y="4267200"/>
            <a:ext cx="0" cy="22860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58" name="Elbow Connector 57"/>
          <p:cNvCxnSpPr/>
          <p:nvPr/>
        </p:nvCxnSpPr>
        <p:spPr>
          <a:xfrm rot="5400000" flipH="1" flipV="1">
            <a:off x="6172200" y="4495800"/>
            <a:ext cx="990600" cy="533400"/>
          </a:xfrm>
          <a:prstGeom prst="bentConnector3">
            <a:avLst>
              <a:gd name="adj1" fmla="val -1505"/>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6248400" y="4278056"/>
            <a:ext cx="0" cy="22860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931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228600"/>
            <a:ext cx="8305800" cy="573088"/>
          </a:xfrm>
        </p:spPr>
        <p:txBody>
          <a:bodyPr>
            <a:normAutofit fontScale="90000"/>
          </a:bodyPr>
          <a:lstStyle/>
          <a:p>
            <a:pPr eaLnBrk="1" hangingPunct="1"/>
            <a:r>
              <a:rPr lang="en-US" altLang="en-US" smtClean="0">
                <a:latin typeface="Courier New" panose="02070309020205020404" pitchFamily="49" charset="0"/>
              </a:rPr>
              <a:t>wait</a:t>
            </a:r>
            <a:r>
              <a:rPr lang="en-US" altLang="en-US" smtClean="0"/>
              <a:t>: Synchronizing With Children</a:t>
            </a:r>
          </a:p>
        </p:txBody>
      </p:sp>
      <p:sp>
        <p:nvSpPr>
          <p:cNvPr id="499715" name="Rectangle 3"/>
          <p:cNvSpPr>
            <a:spLocks noGrp="1" noChangeArrowheads="1"/>
          </p:cNvSpPr>
          <p:nvPr>
            <p:ph idx="1"/>
          </p:nvPr>
        </p:nvSpPr>
        <p:spPr>
          <a:xfrm>
            <a:off x="444500" y="1828800"/>
            <a:ext cx="8255000" cy="4648200"/>
          </a:xfrm>
        </p:spPr>
        <p:txBody>
          <a:bodyPr/>
          <a:lstStyle/>
          <a:p>
            <a:pPr eaLnBrk="1" hangingPunct="1">
              <a:defRPr/>
            </a:pPr>
            <a:r>
              <a:rPr lang="en-US" altLang="en-US" dirty="0" err="1" smtClean="0">
                <a:latin typeface="Courier New" pitchFamily="49" charset="0"/>
              </a:rPr>
              <a:t>int</a:t>
            </a:r>
            <a:r>
              <a:rPr lang="en-US" altLang="en-US" dirty="0" smtClean="0">
                <a:latin typeface="Courier New" pitchFamily="49" charset="0"/>
              </a:rPr>
              <a:t> wait(</a:t>
            </a:r>
            <a:r>
              <a:rPr lang="en-US" altLang="en-US" dirty="0" err="1" smtClean="0">
                <a:latin typeface="Courier New" pitchFamily="49" charset="0"/>
              </a:rPr>
              <a:t>int</a:t>
            </a:r>
            <a:r>
              <a:rPr lang="en-US" altLang="en-US" dirty="0" smtClean="0">
                <a:latin typeface="Courier New" pitchFamily="49" charset="0"/>
              </a:rPr>
              <a:t> *</a:t>
            </a:r>
            <a:r>
              <a:rPr lang="en-US" altLang="en-US" dirty="0" err="1" smtClean="0">
                <a:latin typeface="Courier New" pitchFamily="49" charset="0"/>
              </a:rPr>
              <a:t>child_status</a:t>
            </a:r>
            <a:r>
              <a:rPr lang="en-US" altLang="en-US" dirty="0" smtClean="0">
                <a:latin typeface="Courier New" pitchFamily="49" charset="0"/>
              </a:rPr>
              <a:t>)</a:t>
            </a:r>
            <a:endParaRPr lang="en-US" altLang="en-US" dirty="0" smtClean="0"/>
          </a:p>
          <a:p>
            <a:pPr lvl="1" eaLnBrk="1" hangingPunct="1">
              <a:defRPr/>
            </a:pPr>
            <a:r>
              <a:rPr lang="en-US" altLang="en-US" dirty="0" smtClean="0"/>
              <a:t>Suspends current process until one of its children terminates</a:t>
            </a:r>
          </a:p>
          <a:p>
            <a:pPr lvl="1" eaLnBrk="1" hangingPunct="1">
              <a:defRPr/>
            </a:pPr>
            <a:r>
              <a:rPr lang="en-US" altLang="en-US" dirty="0" smtClean="0"/>
              <a:t>Return value is </a:t>
            </a:r>
            <a:r>
              <a:rPr lang="en-US" altLang="en-US" dirty="0" err="1" smtClean="0">
                <a:latin typeface="Courier New" pitchFamily="49" charset="0"/>
              </a:rPr>
              <a:t>pid</a:t>
            </a:r>
            <a:r>
              <a:rPr lang="en-US" altLang="en-US" dirty="0" smtClean="0"/>
              <a:t> of child process that terminated</a:t>
            </a:r>
          </a:p>
          <a:p>
            <a:pPr lvl="1" eaLnBrk="1" hangingPunct="1">
              <a:defRPr/>
            </a:pPr>
            <a:r>
              <a:rPr lang="en-US" altLang="en-US" dirty="0" smtClean="0"/>
              <a:t>If </a:t>
            </a:r>
            <a:r>
              <a:rPr lang="en-US" altLang="en-US" dirty="0" err="1" smtClean="0">
                <a:latin typeface="Courier New" pitchFamily="49" charset="0"/>
              </a:rPr>
              <a:t>child_status</a:t>
            </a:r>
            <a:r>
              <a:rPr lang="en-US" altLang="en-US" dirty="0" smtClean="0"/>
              <a:t> </a:t>
            </a:r>
            <a:r>
              <a:rPr lang="en-US" altLang="en-US" dirty="0" smtClean="0">
                <a:latin typeface="Courier New" pitchFamily="49" charset="0"/>
              </a:rPr>
              <a:t>!= NULL</a:t>
            </a:r>
            <a:r>
              <a:rPr lang="en-US" altLang="en-US" dirty="0" smtClean="0"/>
              <a:t>, then integer it points to will be set to indicate why child terminated</a:t>
            </a:r>
          </a:p>
        </p:txBody>
      </p:sp>
      <p:sp>
        <p:nvSpPr>
          <p:cNvPr id="2" name="Date Placeholder 1"/>
          <p:cNvSpPr>
            <a:spLocks noGrp="1"/>
          </p:cNvSpPr>
          <p:nvPr>
            <p:ph type="dt" sz="half" idx="10"/>
          </p:nvPr>
        </p:nvSpPr>
        <p:spPr/>
        <p:txBody>
          <a:bodyPr/>
          <a:lstStyle/>
          <a:p>
            <a:fld id="{DA1D0BF6-B809-40F3-A616-64DAB94D7F54}" type="datetime1">
              <a:rPr lang="en-US" smtClean="0"/>
              <a:t>2/8/2018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17</a:t>
            </a:fld>
            <a:endParaRPr lang="en-US" dirty="0">
              <a:solidFill>
                <a:srgbClr val="FFFFFF"/>
              </a:solidFill>
            </a:endParaRPr>
          </a:p>
        </p:txBody>
      </p:sp>
    </p:spTree>
    <p:extLst>
      <p:ext uri="{BB962C8B-B14F-4D97-AF65-F5344CB8AC3E}">
        <p14:creationId xmlns:p14="http://schemas.microsoft.com/office/powerpoint/2010/main" val="646113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228600"/>
            <a:ext cx="8305800" cy="573088"/>
          </a:xfrm>
        </p:spPr>
        <p:txBody>
          <a:bodyPr>
            <a:normAutofit fontScale="90000"/>
          </a:bodyPr>
          <a:lstStyle/>
          <a:p>
            <a:pPr eaLnBrk="1" hangingPunct="1"/>
            <a:r>
              <a:rPr lang="en-US" altLang="en-US" smtClean="0">
                <a:latin typeface="Courier New" panose="02070309020205020404" pitchFamily="49" charset="0"/>
              </a:rPr>
              <a:t>wait</a:t>
            </a:r>
            <a:r>
              <a:rPr lang="en-US" altLang="en-US" smtClean="0"/>
              <a:t>: Synchronizing With Children</a:t>
            </a:r>
          </a:p>
        </p:txBody>
      </p:sp>
      <p:sp>
        <p:nvSpPr>
          <p:cNvPr id="2" name="Date Placeholder 1"/>
          <p:cNvSpPr>
            <a:spLocks noGrp="1"/>
          </p:cNvSpPr>
          <p:nvPr>
            <p:ph type="dt" sz="half" idx="10"/>
          </p:nvPr>
        </p:nvSpPr>
        <p:spPr/>
        <p:txBody>
          <a:bodyPr/>
          <a:lstStyle/>
          <a:p>
            <a:fld id="{9E5C785E-7982-470F-97EE-3388B6E1E8A3}" type="datetime1">
              <a:rPr lang="en-US" smtClean="0"/>
              <a:t>2/8/2018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18</a:t>
            </a:fld>
            <a:endParaRPr lang="en-US" dirty="0">
              <a:solidFill>
                <a:srgbClr val="FFFFFF"/>
              </a:solidFill>
            </a:endParaRPr>
          </a:p>
        </p:txBody>
      </p:sp>
      <p:sp>
        <p:nvSpPr>
          <p:cNvPr id="7" name="Text Box 4"/>
          <p:cNvSpPr txBox="1">
            <a:spLocks noChangeArrowheads="1"/>
          </p:cNvSpPr>
          <p:nvPr/>
        </p:nvSpPr>
        <p:spPr bwMode="auto">
          <a:xfrm>
            <a:off x="76200" y="1987232"/>
            <a:ext cx="6141112" cy="3970318"/>
          </a:xfrm>
          <a:prstGeom prst="rect">
            <a:avLst/>
          </a:prstGeom>
          <a:solidFill>
            <a:srgbClr val="FFFF99"/>
          </a:solidFill>
          <a:ln>
            <a:noFill/>
          </a:ln>
          <a:effectLst/>
          <a:extLs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dirty="0" smtClean="0">
                <a:latin typeface="Courier New" panose="02070309020205020404" pitchFamily="49" charset="0"/>
              </a:rPr>
              <a:t>Void </a:t>
            </a:r>
            <a:r>
              <a:rPr lang="en-US" altLang="en-US" dirty="0" err="1" smtClean="0">
                <a:latin typeface="Courier New" panose="02070309020205020404" pitchFamily="49" charset="0"/>
              </a:rPr>
              <a:t>wait_demo</a:t>
            </a:r>
            <a:r>
              <a:rPr lang="en-US" altLang="en-US" dirty="0" smtClean="0">
                <a:latin typeface="Courier New" panose="02070309020205020404" pitchFamily="49" charset="0"/>
              </a:rPr>
              <a:t>(</a:t>
            </a:r>
            <a:r>
              <a:rPr lang="en-US" altLang="en-US" dirty="0">
                <a:latin typeface="Courier New" panose="02070309020205020404" pitchFamily="49" charset="0"/>
              </a:rPr>
              <a:t>) {</a:t>
            </a:r>
          </a:p>
          <a:p>
            <a:pPr algn="l">
              <a:lnSpc>
                <a:spcPct val="100000"/>
              </a:lnSpc>
            </a:pPr>
            <a:r>
              <a:rPr lang="en-US" altLang="en-US" dirty="0">
                <a:latin typeface="Courier New" panose="02070309020205020404" pitchFamily="49" charset="0"/>
              </a:rPr>
              <a:t>   </a:t>
            </a:r>
            <a:r>
              <a:rPr lang="en-US" altLang="en-US" dirty="0" err="1">
                <a:latin typeface="Courier New" panose="02070309020205020404" pitchFamily="49" charset="0"/>
              </a:rPr>
              <a:t>int</a:t>
            </a:r>
            <a:r>
              <a:rPr lang="en-US" altLang="en-US" dirty="0">
                <a:latin typeface="Courier New" panose="02070309020205020404" pitchFamily="49" charset="0"/>
              </a:rPr>
              <a:t> </a:t>
            </a:r>
            <a:r>
              <a:rPr lang="en-US" altLang="en-US" dirty="0" err="1">
                <a:latin typeface="Courier New" panose="02070309020205020404" pitchFamily="49" charset="0"/>
              </a:rPr>
              <a:t>child_status</a:t>
            </a:r>
            <a:r>
              <a:rPr lang="en-US" altLang="en-US" dirty="0">
                <a:latin typeface="Courier New" panose="02070309020205020404" pitchFamily="49" charset="0"/>
              </a:rPr>
              <a:t>;  </a:t>
            </a:r>
          </a:p>
          <a:p>
            <a:pPr algn="l">
              <a:lnSpc>
                <a:spcPct val="100000"/>
              </a:lnSpc>
            </a:pPr>
            <a:endParaRPr lang="en-US" altLang="en-US" dirty="0">
              <a:latin typeface="Courier New" panose="02070309020205020404" pitchFamily="49" charset="0"/>
            </a:endParaRPr>
          </a:p>
          <a:p>
            <a:pPr algn="l">
              <a:lnSpc>
                <a:spcPct val="100000"/>
              </a:lnSpc>
            </a:pPr>
            <a:r>
              <a:rPr lang="en-US" altLang="en-US" dirty="0">
                <a:latin typeface="Courier New" panose="02070309020205020404" pitchFamily="49" charset="0"/>
              </a:rPr>
              <a:t>   if (fork() == 0) {</a:t>
            </a:r>
          </a:p>
          <a:p>
            <a:pPr algn="l">
              <a:lnSpc>
                <a:spcPct val="100000"/>
              </a:lnSpc>
            </a:pPr>
            <a:r>
              <a:rPr lang="en-US" altLang="en-US" dirty="0">
                <a:latin typeface="Courier New" panose="02070309020205020404" pitchFamily="49" charset="0"/>
              </a:rPr>
              <a:t>      </a:t>
            </a:r>
            <a:r>
              <a:rPr lang="en-US" altLang="en-US" dirty="0" err="1">
                <a:latin typeface="Courier New" panose="02070309020205020404" pitchFamily="49" charset="0"/>
              </a:rPr>
              <a:t>printf</a:t>
            </a:r>
            <a:r>
              <a:rPr lang="en-US" altLang="en-US" dirty="0">
                <a:latin typeface="Courier New" panose="02070309020205020404" pitchFamily="49" charset="0"/>
              </a:rPr>
              <a:t>("HC: hello from child\n");</a:t>
            </a:r>
          </a:p>
          <a:p>
            <a:pPr algn="l">
              <a:lnSpc>
                <a:spcPct val="100000"/>
              </a:lnSpc>
            </a:pPr>
            <a:r>
              <a:rPr lang="en-US" altLang="en-US" dirty="0">
                <a:latin typeface="Courier New" panose="02070309020205020404" pitchFamily="49" charset="0"/>
              </a:rPr>
              <a:t>   }</a:t>
            </a:r>
          </a:p>
          <a:p>
            <a:pPr algn="l">
              <a:lnSpc>
                <a:spcPct val="100000"/>
              </a:lnSpc>
            </a:pPr>
            <a:r>
              <a:rPr lang="en-US" altLang="en-US" dirty="0">
                <a:latin typeface="Courier New" panose="02070309020205020404" pitchFamily="49" charset="0"/>
              </a:rPr>
              <a:t>   else {</a:t>
            </a:r>
          </a:p>
          <a:p>
            <a:pPr algn="l">
              <a:lnSpc>
                <a:spcPct val="100000"/>
              </a:lnSpc>
            </a:pPr>
            <a:r>
              <a:rPr lang="en-US" altLang="en-US" dirty="0">
                <a:latin typeface="Courier New" panose="02070309020205020404" pitchFamily="49" charset="0"/>
              </a:rPr>
              <a:t>      </a:t>
            </a:r>
            <a:r>
              <a:rPr lang="en-US" altLang="en-US" dirty="0" err="1">
                <a:latin typeface="Courier New" panose="02070309020205020404" pitchFamily="49" charset="0"/>
              </a:rPr>
              <a:t>printf</a:t>
            </a:r>
            <a:r>
              <a:rPr lang="en-US" altLang="en-US" dirty="0">
                <a:latin typeface="Courier New" panose="02070309020205020404" pitchFamily="49" charset="0"/>
              </a:rPr>
              <a:t>("HP: hello from parent\n");</a:t>
            </a:r>
          </a:p>
          <a:p>
            <a:pPr algn="l">
              <a:lnSpc>
                <a:spcPct val="100000"/>
              </a:lnSpc>
            </a:pPr>
            <a:r>
              <a:rPr lang="en-US" altLang="en-US" dirty="0">
                <a:latin typeface="Courier New" panose="02070309020205020404" pitchFamily="49" charset="0"/>
              </a:rPr>
              <a:t>      wait(&amp;</a:t>
            </a:r>
            <a:r>
              <a:rPr lang="en-US" altLang="en-US" dirty="0" err="1">
                <a:latin typeface="Courier New" panose="02070309020205020404" pitchFamily="49" charset="0"/>
              </a:rPr>
              <a:t>child_status</a:t>
            </a:r>
            <a:r>
              <a:rPr lang="en-US" altLang="en-US" dirty="0">
                <a:latin typeface="Courier New" panose="02070309020205020404" pitchFamily="49" charset="0"/>
              </a:rPr>
              <a:t>);</a:t>
            </a:r>
          </a:p>
          <a:p>
            <a:pPr algn="l">
              <a:lnSpc>
                <a:spcPct val="100000"/>
              </a:lnSpc>
            </a:pPr>
            <a:r>
              <a:rPr lang="en-US" altLang="en-US" dirty="0">
                <a:latin typeface="Courier New" panose="02070309020205020404" pitchFamily="49" charset="0"/>
              </a:rPr>
              <a:t>      </a:t>
            </a:r>
            <a:r>
              <a:rPr lang="en-US" altLang="en-US" dirty="0" err="1">
                <a:latin typeface="Courier New" panose="02070309020205020404" pitchFamily="49" charset="0"/>
              </a:rPr>
              <a:t>printf</a:t>
            </a:r>
            <a:r>
              <a:rPr lang="en-US" altLang="en-US" dirty="0">
                <a:latin typeface="Courier New" panose="02070309020205020404" pitchFamily="49" charset="0"/>
              </a:rPr>
              <a:t>("CT: child has terminated\n");</a:t>
            </a:r>
          </a:p>
          <a:p>
            <a:pPr algn="l">
              <a:lnSpc>
                <a:spcPct val="100000"/>
              </a:lnSpc>
            </a:pPr>
            <a:r>
              <a:rPr lang="en-US" altLang="en-US" dirty="0">
                <a:latin typeface="Courier New" panose="02070309020205020404" pitchFamily="49" charset="0"/>
              </a:rPr>
              <a:t>   }</a:t>
            </a:r>
          </a:p>
          <a:p>
            <a:pPr algn="l">
              <a:lnSpc>
                <a:spcPct val="100000"/>
              </a:lnSpc>
            </a:pPr>
            <a:r>
              <a:rPr lang="en-US" altLang="en-US" dirty="0">
                <a:latin typeface="Courier New" panose="02070309020205020404" pitchFamily="49" charset="0"/>
              </a:rPr>
              <a:t>   </a:t>
            </a:r>
            <a:r>
              <a:rPr lang="en-US" altLang="en-US" dirty="0" err="1">
                <a:latin typeface="Courier New" panose="02070309020205020404" pitchFamily="49" charset="0"/>
              </a:rPr>
              <a:t>printf</a:t>
            </a:r>
            <a:r>
              <a:rPr lang="en-US" altLang="en-US" dirty="0">
                <a:latin typeface="Courier New" panose="02070309020205020404" pitchFamily="49" charset="0"/>
              </a:rPr>
              <a:t>("Bye\n");</a:t>
            </a:r>
          </a:p>
          <a:p>
            <a:pPr algn="l">
              <a:lnSpc>
                <a:spcPct val="100000"/>
              </a:lnSpc>
            </a:pPr>
            <a:r>
              <a:rPr lang="en-US" altLang="en-US" dirty="0">
                <a:latin typeface="Courier New" panose="02070309020205020404" pitchFamily="49" charset="0"/>
              </a:rPr>
              <a:t>   exit(0);</a:t>
            </a:r>
          </a:p>
          <a:p>
            <a:pPr algn="l">
              <a:lnSpc>
                <a:spcPct val="100000"/>
              </a:lnSpc>
            </a:pPr>
            <a:r>
              <a:rPr lang="en-US" altLang="en-US" dirty="0">
                <a:latin typeface="Courier New" panose="02070309020205020404" pitchFamily="49" charset="0"/>
              </a:rPr>
              <a:t>}</a:t>
            </a:r>
          </a:p>
        </p:txBody>
      </p:sp>
      <p:sp>
        <p:nvSpPr>
          <p:cNvPr id="9" name="Line 7"/>
          <p:cNvSpPr>
            <a:spLocks noChangeShapeType="1"/>
          </p:cNvSpPr>
          <p:nvPr/>
        </p:nvSpPr>
        <p:spPr bwMode="auto">
          <a:xfrm>
            <a:off x="6324600" y="5257800"/>
            <a:ext cx="38100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10" name="Group 22"/>
          <p:cNvGrpSpPr>
            <a:grpSpLocks/>
          </p:cNvGrpSpPr>
          <p:nvPr/>
        </p:nvGrpSpPr>
        <p:grpSpPr bwMode="auto">
          <a:xfrm>
            <a:off x="6705600" y="4267200"/>
            <a:ext cx="428625" cy="1022350"/>
            <a:chOff x="4224" y="2688"/>
            <a:chExt cx="270" cy="644"/>
          </a:xfrm>
        </p:grpSpPr>
        <p:sp>
          <p:nvSpPr>
            <p:cNvPr id="11" name="Line 6"/>
            <p:cNvSpPr>
              <a:spLocks noChangeShapeType="1"/>
            </p:cNvSpPr>
            <p:nvPr/>
          </p:nvSpPr>
          <p:spPr bwMode="auto">
            <a:xfrm flipV="1">
              <a:off x="4224" y="2880"/>
              <a:ext cx="0" cy="43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 name="Line 8"/>
            <p:cNvSpPr>
              <a:spLocks noChangeShapeType="1"/>
            </p:cNvSpPr>
            <p:nvPr/>
          </p:nvSpPr>
          <p:spPr bwMode="auto">
            <a:xfrm>
              <a:off x="4224" y="2880"/>
              <a:ext cx="2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 name="Text Box 9"/>
            <p:cNvSpPr txBox="1">
              <a:spLocks noChangeArrowheads="1"/>
            </p:cNvSpPr>
            <p:nvPr/>
          </p:nvSpPr>
          <p:spPr bwMode="auto">
            <a:xfrm>
              <a:off x="4224" y="3120"/>
              <a:ext cx="270"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HP</a:t>
              </a:r>
            </a:p>
          </p:txBody>
        </p:sp>
        <p:sp>
          <p:nvSpPr>
            <p:cNvPr id="14" name="Text Box 10"/>
            <p:cNvSpPr txBox="1">
              <a:spLocks noChangeArrowheads="1"/>
            </p:cNvSpPr>
            <p:nvPr/>
          </p:nvSpPr>
          <p:spPr bwMode="auto">
            <a:xfrm>
              <a:off x="4224" y="2688"/>
              <a:ext cx="270"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HC</a:t>
              </a:r>
            </a:p>
          </p:txBody>
        </p:sp>
        <p:sp>
          <p:nvSpPr>
            <p:cNvPr id="15" name="Line 16"/>
            <p:cNvSpPr>
              <a:spLocks noChangeShapeType="1"/>
            </p:cNvSpPr>
            <p:nvPr/>
          </p:nvSpPr>
          <p:spPr bwMode="auto">
            <a:xfrm>
              <a:off x="4224" y="3312"/>
              <a:ext cx="2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16" name="Group 23"/>
          <p:cNvGrpSpPr>
            <a:grpSpLocks/>
          </p:cNvGrpSpPr>
          <p:nvPr/>
        </p:nvGrpSpPr>
        <p:grpSpPr bwMode="auto">
          <a:xfrm>
            <a:off x="7086600" y="4267200"/>
            <a:ext cx="549275" cy="990600"/>
            <a:chOff x="4464" y="2688"/>
            <a:chExt cx="346" cy="624"/>
          </a:xfrm>
        </p:grpSpPr>
        <p:sp>
          <p:nvSpPr>
            <p:cNvPr id="17" name="Text Box 12"/>
            <p:cNvSpPr txBox="1">
              <a:spLocks noChangeArrowheads="1"/>
            </p:cNvSpPr>
            <p:nvPr/>
          </p:nvSpPr>
          <p:spPr bwMode="auto">
            <a:xfrm>
              <a:off x="4464" y="2688"/>
              <a:ext cx="346"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Bye</a:t>
              </a:r>
            </a:p>
          </p:txBody>
        </p:sp>
        <p:sp>
          <p:nvSpPr>
            <p:cNvPr id="18" name="Line 17"/>
            <p:cNvSpPr>
              <a:spLocks noChangeShapeType="1"/>
            </p:cNvSpPr>
            <p:nvPr/>
          </p:nvSpPr>
          <p:spPr bwMode="auto">
            <a:xfrm>
              <a:off x="4464" y="2880"/>
              <a:ext cx="336"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 name="Line 18"/>
            <p:cNvSpPr>
              <a:spLocks noChangeShapeType="1"/>
            </p:cNvSpPr>
            <p:nvPr/>
          </p:nvSpPr>
          <p:spPr bwMode="auto">
            <a:xfrm>
              <a:off x="4464" y="3312"/>
              <a:ext cx="336"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20" name="Group 24"/>
          <p:cNvGrpSpPr>
            <a:grpSpLocks/>
          </p:cNvGrpSpPr>
          <p:nvPr/>
        </p:nvGrpSpPr>
        <p:grpSpPr bwMode="auto">
          <a:xfrm>
            <a:off x="7620000" y="4572000"/>
            <a:ext cx="381000" cy="685800"/>
            <a:chOff x="4800" y="2880"/>
            <a:chExt cx="240" cy="432"/>
          </a:xfrm>
        </p:grpSpPr>
        <p:sp>
          <p:nvSpPr>
            <p:cNvPr id="21" name="Line 13"/>
            <p:cNvSpPr>
              <a:spLocks noChangeShapeType="1"/>
            </p:cNvSpPr>
            <p:nvPr/>
          </p:nvSpPr>
          <p:spPr bwMode="auto">
            <a:xfrm>
              <a:off x="4800" y="2880"/>
              <a:ext cx="24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2" name="Line 15"/>
            <p:cNvSpPr>
              <a:spLocks noChangeShapeType="1"/>
            </p:cNvSpPr>
            <p:nvPr/>
          </p:nvSpPr>
          <p:spPr bwMode="auto">
            <a:xfrm>
              <a:off x="5040" y="2880"/>
              <a:ext cx="0" cy="43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3" name="Line 19"/>
            <p:cNvSpPr>
              <a:spLocks noChangeShapeType="1"/>
            </p:cNvSpPr>
            <p:nvPr/>
          </p:nvSpPr>
          <p:spPr bwMode="auto">
            <a:xfrm>
              <a:off x="4800" y="3312"/>
              <a:ext cx="2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24" name="Group 25"/>
          <p:cNvGrpSpPr>
            <a:grpSpLocks/>
          </p:cNvGrpSpPr>
          <p:nvPr/>
        </p:nvGrpSpPr>
        <p:grpSpPr bwMode="auto">
          <a:xfrm>
            <a:off x="8001000" y="4953000"/>
            <a:ext cx="428625" cy="336550"/>
            <a:chOff x="5040" y="3120"/>
            <a:chExt cx="270" cy="212"/>
          </a:xfrm>
        </p:grpSpPr>
        <p:sp>
          <p:nvSpPr>
            <p:cNvPr id="25" name="Text Box 14"/>
            <p:cNvSpPr txBox="1">
              <a:spLocks noChangeArrowheads="1"/>
            </p:cNvSpPr>
            <p:nvPr/>
          </p:nvSpPr>
          <p:spPr bwMode="auto">
            <a:xfrm>
              <a:off x="5040" y="3120"/>
              <a:ext cx="270"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CT</a:t>
              </a:r>
            </a:p>
          </p:txBody>
        </p:sp>
        <p:sp>
          <p:nvSpPr>
            <p:cNvPr id="26" name="Line 20"/>
            <p:cNvSpPr>
              <a:spLocks noChangeShapeType="1"/>
            </p:cNvSpPr>
            <p:nvPr/>
          </p:nvSpPr>
          <p:spPr bwMode="auto">
            <a:xfrm>
              <a:off x="5040" y="3312"/>
              <a:ext cx="2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27" name="Group 26"/>
          <p:cNvGrpSpPr>
            <a:grpSpLocks/>
          </p:cNvGrpSpPr>
          <p:nvPr/>
        </p:nvGrpSpPr>
        <p:grpSpPr bwMode="auto">
          <a:xfrm>
            <a:off x="8382000" y="4953000"/>
            <a:ext cx="549275" cy="336550"/>
            <a:chOff x="5280" y="3120"/>
            <a:chExt cx="346" cy="212"/>
          </a:xfrm>
        </p:grpSpPr>
        <p:sp>
          <p:nvSpPr>
            <p:cNvPr id="28" name="Text Box 11"/>
            <p:cNvSpPr txBox="1">
              <a:spLocks noChangeArrowheads="1"/>
            </p:cNvSpPr>
            <p:nvPr/>
          </p:nvSpPr>
          <p:spPr bwMode="auto">
            <a:xfrm>
              <a:off x="5280" y="3120"/>
              <a:ext cx="346"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Bye</a:t>
              </a:r>
            </a:p>
          </p:txBody>
        </p:sp>
        <p:sp>
          <p:nvSpPr>
            <p:cNvPr id="29" name="Line 21"/>
            <p:cNvSpPr>
              <a:spLocks noChangeShapeType="1"/>
            </p:cNvSpPr>
            <p:nvPr/>
          </p:nvSpPr>
          <p:spPr bwMode="auto">
            <a:xfrm>
              <a:off x="5280" y="3312"/>
              <a:ext cx="28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23104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Key </a:t>
            </a:r>
            <a:r>
              <a:rPr lang="en-US" dirty="0" smtClean="0"/>
              <a:t>Learnings Today</a:t>
            </a:r>
            <a:endParaRPr lang="en-US" dirty="0"/>
          </a:p>
        </p:txBody>
      </p:sp>
      <p:sp>
        <p:nvSpPr>
          <p:cNvPr id="508931" name="Rectangle 3"/>
          <p:cNvSpPr>
            <a:spLocks noGrp="1" noChangeArrowheads="1"/>
          </p:cNvSpPr>
          <p:nvPr>
            <p:ph idx="1"/>
          </p:nvPr>
        </p:nvSpPr>
        <p:spPr>
          <a:xfrm>
            <a:off x="685800" y="1828448"/>
            <a:ext cx="8001000" cy="4267552"/>
          </a:xfrm>
        </p:spPr>
        <p:txBody>
          <a:bodyPr>
            <a:normAutofit/>
          </a:bodyPr>
          <a:lstStyle/>
          <a:p>
            <a:pPr eaLnBrk="1" hangingPunct="1">
              <a:defRPr/>
            </a:pPr>
            <a:r>
              <a:rPr lang="en-US" altLang="en-US" dirty="0" smtClean="0"/>
              <a:t>Shell Basics</a:t>
            </a:r>
          </a:p>
          <a:p>
            <a:pPr eaLnBrk="1" hangingPunct="1">
              <a:defRPr/>
            </a:pPr>
            <a:r>
              <a:rPr lang="en-US" altLang="en-US" dirty="0" smtClean="0"/>
              <a:t>Replacing Program Executed by Process</a:t>
            </a:r>
          </a:p>
          <a:p>
            <a:pPr lvl="1" eaLnBrk="1" hangingPunct="1">
              <a:defRPr/>
            </a:pPr>
            <a:r>
              <a:rPr lang="en-US" altLang="en-US" dirty="0" smtClean="0"/>
              <a:t>Call </a:t>
            </a:r>
            <a:r>
              <a:rPr lang="en-US" altLang="en-US" dirty="0" err="1" smtClean="0">
                <a:latin typeface="Courier New" pitchFamily="49" charset="0"/>
              </a:rPr>
              <a:t>execv</a:t>
            </a:r>
            <a:r>
              <a:rPr lang="en-US" altLang="en-US" dirty="0" smtClean="0">
                <a:latin typeface="Courier New" pitchFamily="49" charset="0"/>
              </a:rPr>
              <a:t> </a:t>
            </a:r>
            <a:r>
              <a:rPr lang="en-US" altLang="en-US" dirty="0" smtClean="0"/>
              <a:t>(or variant)</a:t>
            </a:r>
          </a:p>
          <a:p>
            <a:pPr lvl="2" eaLnBrk="1" hangingPunct="1">
              <a:defRPr/>
            </a:pPr>
            <a:r>
              <a:rPr lang="en-US" altLang="en-US" dirty="0" smtClean="0"/>
              <a:t>One call, (normally) no return</a:t>
            </a:r>
            <a:endParaRPr lang="en-US" altLang="en-US" dirty="0" smtClean="0">
              <a:latin typeface="Courier New" pitchFamily="49" charset="0"/>
            </a:endParaRPr>
          </a:p>
          <a:p>
            <a:pPr eaLnBrk="1" hangingPunct="1">
              <a:defRPr/>
            </a:pPr>
            <a:r>
              <a:rPr lang="en-US" altLang="en-US" dirty="0" smtClean="0"/>
              <a:t>Spawning Processes</a:t>
            </a:r>
          </a:p>
          <a:p>
            <a:pPr lvl="1" eaLnBrk="1" hangingPunct="1">
              <a:defRPr/>
            </a:pPr>
            <a:r>
              <a:rPr lang="en-US" altLang="en-US" dirty="0" smtClean="0"/>
              <a:t>Call to </a:t>
            </a:r>
            <a:r>
              <a:rPr lang="en-US" altLang="en-US" dirty="0" smtClean="0">
                <a:latin typeface="Courier New" pitchFamily="49" charset="0"/>
              </a:rPr>
              <a:t>fork</a:t>
            </a:r>
          </a:p>
          <a:p>
            <a:pPr lvl="2" eaLnBrk="1" hangingPunct="1">
              <a:defRPr/>
            </a:pPr>
            <a:r>
              <a:rPr lang="en-US" altLang="en-US" dirty="0" smtClean="0"/>
              <a:t>One call, two returns</a:t>
            </a:r>
          </a:p>
          <a:p>
            <a:pPr eaLnBrk="1" hangingPunct="1">
              <a:defRPr/>
            </a:pPr>
            <a:r>
              <a:rPr lang="en-US" altLang="en-US" dirty="0" smtClean="0"/>
              <a:t>Reaping Processes</a:t>
            </a:r>
          </a:p>
          <a:p>
            <a:pPr lvl="1" eaLnBrk="1" hangingPunct="1">
              <a:defRPr/>
            </a:pPr>
            <a:r>
              <a:rPr lang="en-US" altLang="en-US" dirty="0" smtClean="0"/>
              <a:t>Call </a:t>
            </a:r>
            <a:r>
              <a:rPr lang="en-US" altLang="en-US" dirty="0" smtClean="0">
                <a:latin typeface="Courier New" pitchFamily="49" charset="0"/>
              </a:rPr>
              <a:t>wait</a:t>
            </a:r>
            <a:r>
              <a:rPr lang="en-US" altLang="en-US" dirty="0" smtClean="0"/>
              <a:t> </a:t>
            </a:r>
            <a:endParaRPr lang="en-US" altLang="en-US" dirty="0" smtClean="0">
              <a:latin typeface="Courier New" pitchFamily="49" charset="0"/>
            </a:endParaRPr>
          </a:p>
        </p:txBody>
      </p:sp>
      <p:sp>
        <p:nvSpPr>
          <p:cNvPr id="2" name="Date Placeholder 1"/>
          <p:cNvSpPr>
            <a:spLocks noGrp="1"/>
          </p:cNvSpPr>
          <p:nvPr>
            <p:ph type="dt" sz="half" idx="10"/>
          </p:nvPr>
        </p:nvSpPr>
        <p:spPr/>
        <p:txBody>
          <a:bodyPr/>
          <a:lstStyle/>
          <a:p>
            <a:fld id="{DF48E9C6-D4EC-41BB-88AD-CE0B8E683AC1}" type="datetime1">
              <a:rPr lang="en-US" smtClean="0"/>
              <a:t>2/8/2018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19</a:t>
            </a:fld>
            <a:endParaRPr lang="en-US" dirty="0">
              <a:solidFill>
                <a:srgbClr val="FFFFFF"/>
              </a:solidFill>
            </a:endParaRPr>
          </a:p>
        </p:txBody>
      </p:sp>
    </p:spTree>
    <p:extLst>
      <p:ext uri="{BB962C8B-B14F-4D97-AF65-F5344CB8AC3E}">
        <p14:creationId xmlns:p14="http://schemas.microsoft.com/office/powerpoint/2010/main" val="3967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89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89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89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89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893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89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893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89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 of Today’s Lecture</a:t>
            </a:r>
            <a:endParaRPr lang="en-US" dirty="0"/>
          </a:p>
        </p:txBody>
      </p:sp>
      <p:sp>
        <p:nvSpPr>
          <p:cNvPr id="5" name="Content Placeholder 4"/>
          <p:cNvSpPr>
            <a:spLocks noGrp="1"/>
          </p:cNvSpPr>
          <p:nvPr>
            <p:ph idx="1"/>
          </p:nvPr>
        </p:nvSpPr>
        <p:spPr>
          <a:xfrm>
            <a:off x="762000" y="1828800"/>
            <a:ext cx="8153400" cy="4114800"/>
          </a:xfrm>
        </p:spPr>
        <p:txBody>
          <a:bodyPr>
            <a:normAutofit/>
          </a:bodyPr>
          <a:lstStyle/>
          <a:p>
            <a:r>
              <a:rPr lang="en-US" dirty="0" smtClean="0"/>
              <a:t>Talk a bit about Unix Shell</a:t>
            </a:r>
          </a:p>
          <a:p>
            <a:r>
              <a:rPr lang="en-US" dirty="0" smtClean="0"/>
              <a:t>Introduce some key process control concepts</a:t>
            </a:r>
          </a:p>
          <a:p>
            <a:pPr lvl="1"/>
            <a:r>
              <a:rPr lang="en-US" dirty="0" smtClean="0"/>
              <a:t>Executing a program from within another program</a:t>
            </a:r>
          </a:p>
          <a:p>
            <a:pPr lvl="1"/>
            <a:r>
              <a:rPr lang="en-US" dirty="0" smtClean="0"/>
              <a:t>Creating a new process</a:t>
            </a:r>
          </a:p>
          <a:p>
            <a:pPr lvl="1"/>
            <a:r>
              <a:rPr lang="en-US" dirty="0" smtClean="0"/>
              <a:t>Introducing Wait dependencies between parent and child processes</a:t>
            </a:r>
            <a:endParaRPr lang="en-US" dirty="0"/>
          </a:p>
        </p:txBody>
      </p:sp>
      <p:sp>
        <p:nvSpPr>
          <p:cNvPr id="3" name="Date Placeholder 2"/>
          <p:cNvSpPr>
            <a:spLocks noGrp="1"/>
          </p:cNvSpPr>
          <p:nvPr>
            <p:ph type="dt" sz="half" idx="10"/>
          </p:nvPr>
        </p:nvSpPr>
        <p:spPr/>
        <p:txBody>
          <a:bodyPr/>
          <a:lstStyle/>
          <a:p>
            <a:fld id="{5ED5A5F1-B69C-474B-8146-2E537D0DC8B2}" type="datetime1">
              <a:rPr lang="en-US" smtClean="0"/>
              <a:t>2/8/2018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2</a:t>
            </a:fld>
            <a:endParaRPr lang="en-US" dirty="0">
              <a:solidFill>
                <a:srgbClr val="FFFFFF"/>
              </a:solidFill>
            </a:endParaRPr>
          </a:p>
        </p:txBody>
      </p:sp>
    </p:spTree>
    <p:extLst>
      <p:ext uri="{BB962C8B-B14F-4D97-AF65-F5344CB8AC3E}">
        <p14:creationId xmlns:p14="http://schemas.microsoft.com/office/powerpoint/2010/main" val="352628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Shell?</a:t>
            </a:r>
            <a:endParaRPr lang="en-US" dirty="0"/>
          </a:p>
        </p:txBody>
      </p:sp>
      <p:sp>
        <p:nvSpPr>
          <p:cNvPr id="6" name="Content Placeholder 5"/>
          <p:cNvSpPr>
            <a:spLocks noGrp="1"/>
          </p:cNvSpPr>
          <p:nvPr>
            <p:ph idx="1"/>
          </p:nvPr>
        </p:nvSpPr>
        <p:spPr>
          <a:xfrm>
            <a:off x="612648" y="1752600"/>
            <a:ext cx="8074152" cy="4724400"/>
          </a:xfrm>
        </p:spPr>
        <p:txBody>
          <a:bodyPr>
            <a:normAutofit fontScale="85000" lnSpcReduction="20000"/>
          </a:bodyPr>
          <a:lstStyle/>
          <a:p>
            <a:r>
              <a:rPr lang="en-US" sz="3600" dirty="0" smtClean="0"/>
              <a:t>Shell is a program</a:t>
            </a:r>
            <a:r>
              <a:rPr lang="en-US" sz="3600" dirty="0"/>
              <a:t> </a:t>
            </a:r>
            <a:r>
              <a:rPr lang="en-US" sz="3600" dirty="0" smtClean="0"/>
              <a:t>which </a:t>
            </a:r>
          </a:p>
          <a:p>
            <a:pPr lvl="1"/>
            <a:r>
              <a:rPr lang="en-US" sz="3200" dirty="0" smtClean="0"/>
              <a:t>Runs programs</a:t>
            </a:r>
          </a:p>
          <a:p>
            <a:pPr lvl="1"/>
            <a:r>
              <a:rPr lang="en-US" sz="3200" dirty="0" smtClean="0"/>
              <a:t>Manages inputs and outputs</a:t>
            </a:r>
          </a:p>
          <a:p>
            <a:pPr lvl="1"/>
            <a:r>
              <a:rPr lang="en-US" sz="3200" dirty="0" smtClean="0"/>
              <a:t>Can be programmed</a:t>
            </a:r>
          </a:p>
          <a:p>
            <a:r>
              <a:rPr lang="en-US" sz="3500" dirty="0" smtClean="0"/>
              <a:t>How about </a:t>
            </a:r>
            <a:r>
              <a:rPr lang="en-US" sz="3500" b="1" dirty="0" smtClean="0"/>
              <a:t>Windows Explorer</a:t>
            </a:r>
            <a:r>
              <a:rPr lang="en-US" sz="3500" dirty="0" smtClean="0"/>
              <a:t> in Windows or Ubuntu?</a:t>
            </a:r>
          </a:p>
          <a:p>
            <a:pPr lvl="1"/>
            <a:r>
              <a:rPr lang="en-US" sz="3300" dirty="0"/>
              <a:t>Effectively </a:t>
            </a:r>
            <a:r>
              <a:rPr lang="en-US" sz="3300" dirty="0" smtClean="0"/>
              <a:t>provides similar environments (i.e., can double click to launch a program)</a:t>
            </a:r>
            <a:endParaRPr lang="en-US" sz="3500" dirty="0" smtClean="0"/>
          </a:p>
          <a:p>
            <a:pPr lvl="1"/>
            <a:r>
              <a:rPr lang="en-US" sz="3200" dirty="0" smtClean="0"/>
              <a:t>Less programmable to some extent</a:t>
            </a:r>
          </a:p>
          <a:p>
            <a:r>
              <a:rPr lang="en-US" sz="3500" dirty="0" smtClean="0"/>
              <a:t>Are these user apps or part of kernel?</a:t>
            </a:r>
          </a:p>
          <a:p>
            <a:pPr lvl="1"/>
            <a:r>
              <a:rPr lang="en-US" sz="3200" dirty="0" smtClean="0"/>
              <a:t>User apps, because you can shut them down</a:t>
            </a:r>
          </a:p>
          <a:p>
            <a:pPr lvl="1"/>
            <a:r>
              <a:rPr lang="en-US" sz="3200" dirty="0" smtClean="0"/>
              <a:t>Can crash, but the OS is OK</a:t>
            </a:r>
          </a:p>
        </p:txBody>
      </p:sp>
      <p:sp>
        <p:nvSpPr>
          <p:cNvPr id="3" name="Date Placeholder 2"/>
          <p:cNvSpPr>
            <a:spLocks noGrp="1"/>
          </p:cNvSpPr>
          <p:nvPr>
            <p:ph type="dt" sz="half" idx="10"/>
          </p:nvPr>
        </p:nvSpPr>
        <p:spPr/>
        <p:txBody>
          <a:bodyPr/>
          <a:lstStyle/>
          <a:p>
            <a:fld id="{B130F9E9-1A56-4136-8653-CF10F44B3929}" type="datetime1">
              <a:rPr lang="en-US" smtClean="0"/>
              <a:t>2/8/2018</a:t>
            </a:fld>
            <a:endParaRPr lang="en-US" dirty="0"/>
          </a:p>
        </p:txBody>
      </p:sp>
      <p:sp>
        <p:nvSpPr>
          <p:cNvPr id="5" name="Slide Number Placeholder 4"/>
          <p:cNvSpPr>
            <a:spLocks noGrp="1"/>
          </p:cNvSpPr>
          <p:nvPr>
            <p:ph type="sldNum" sz="quarter" idx="12"/>
          </p:nvPr>
        </p:nvSpPr>
        <p:spPr/>
        <p:txBody>
          <a:bodyPr>
            <a:normAutofit/>
          </a:bodyPr>
          <a:lstStyle/>
          <a:p>
            <a:fld id="{1AD93096-5B34-4342-9326-69289CEAE4C2}" type="slidenum">
              <a:rPr lang="en-US" smtClean="0"/>
              <a:pPr/>
              <a:t>3</a:t>
            </a:fld>
            <a:endParaRPr lang="en-US" dirty="0">
              <a:solidFill>
                <a:srgbClr val="FFFFFF"/>
              </a:solidFill>
            </a:endParaRPr>
          </a:p>
        </p:txBody>
      </p:sp>
    </p:spTree>
    <p:extLst>
      <p:ext uri="{BB962C8B-B14F-4D97-AF65-F5344CB8AC3E}">
        <p14:creationId xmlns:p14="http://schemas.microsoft.com/office/powerpoint/2010/main" val="374109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763000" cy="990600"/>
          </a:xfrm>
        </p:spPr>
        <p:txBody>
          <a:bodyPr>
            <a:normAutofit/>
          </a:bodyPr>
          <a:lstStyle/>
          <a:p>
            <a:r>
              <a:rPr lang="en-US" dirty="0" smtClean="0"/>
              <a:t>Shell – Running Programs</a:t>
            </a:r>
            <a:endParaRPr lang="en-US" dirty="0"/>
          </a:p>
        </p:txBody>
      </p:sp>
      <p:sp>
        <p:nvSpPr>
          <p:cNvPr id="6" name="Content Placeholder 5"/>
          <p:cNvSpPr>
            <a:spLocks noGrp="1"/>
          </p:cNvSpPr>
          <p:nvPr>
            <p:ph idx="1"/>
          </p:nvPr>
        </p:nvSpPr>
        <p:spPr>
          <a:xfrm>
            <a:off x="24653" y="1550560"/>
            <a:ext cx="4471987" cy="5105139"/>
          </a:xfrm>
        </p:spPr>
        <p:txBody>
          <a:bodyPr>
            <a:noAutofit/>
          </a:bodyPr>
          <a:lstStyle/>
          <a:p>
            <a:r>
              <a:rPr lang="en-US" sz="3500" dirty="0" smtClean="0"/>
              <a:t>T</a:t>
            </a:r>
            <a:r>
              <a:rPr lang="en-US" sz="3200" dirty="0" smtClean="0"/>
              <a:t>he commands </a:t>
            </a:r>
            <a:r>
              <a:rPr lang="en-US" sz="3200" b="1" dirty="0" err="1" smtClean="0">
                <a:latin typeface="Courier New" panose="02070309020205020404" pitchFamily="49" charset="0"/>
                <a:cs typeface="Courier New" panose="02070309020205020404" pitchFamily="49" charset="0"/>
              </a:rPr>
              <a:t>ps</a:t>
            </a:r>
            <a:r>
              <a:rPr lang="en-US" sz="3200" b="1" dirty="0" smtClean="0">
                <a:latin typeface="Courier New" panose="02070309020205020404" pitchFamily="49" charset="0"/>
                <a:cs typeface="Courier New" panose="02070309020205020404" pitchFamily="49" charset="0"/>
              </a:rPr>
              <a:t>, ls, </a:t>
            </a:r>
            <a:r>
              <a:rPr lang="en-US" sz="3200" b="1" dirty="0" err="1" smtClean="0">
                <a:latin typeface="Courier New" panose="02070309020205020404" pitchFamily="49" charset="0"/>
                <a:cs typeface="Courier New" panose="02070309020205020404" pitchFamily="49" charset="0"/>
              </a:rPr>
              <a:t>grep</a:t>
            </a:r>
            <a:r>
              <a:rPr lang="en-US" sz="3200" b="1" dirty="0" smtClean="0">
                <a:latin typeface="Courier New" panose="02070309020205020404" pitchFamily="49" charset="0"/>
                <a:cs typeface="Courier New" panose="02070309020205020404" pitchFamily="49" charset="0"/>
              </a:rPr>
              <a:t>, date,</a:t>
            </a:r>
            <a:r>
              <a:rPr lang="en-US" sz="3200" b="1" dirty="0" smtClean="0"/>
              <a:t> </a:t>
            </a:r>
            <a:r>
              <a:rPr lang="en-US" sz="3200" dirty="0" smtClean="0"/>
              <a:t>etc. are regular programs</a:t>
            </a:r>
          </a:p>
          <a:p>
            <a:r>
              <a:rPr lang="en-US" sz="3200" dirty="0" smtClean="0"/>
              <a:t>The shell is just another user app (</a:t>
            </a:r>
            <a:r>
              <a:rPr lang="en-US" sz="3200" b="1" dirty="0" smtClean="0">
                <a:solidFill>
                  <a:srgbClr val="FF0000"/>
                </a:solidFill>
              </a:rPr>
              <a:t>not kernel</a:t>
            </a:r>
            <a:r>
              <a:rPr lang="en-US" sz="3200" dirty="0" smtClean="0"/>
              <a:t>)</a:t>
            </a:r>
          </a:p>
          <a:p>
            <a:pPr lvl="1"/>
            <a:r>
              <a:rPr lang="en-US" sz="2800" dirty="0" smtClean="0"/>
              <a:t>loads these programs into memory and runs them, with the help of </a:t>
            </a:r>
            <a:r>
              <a:rPr lang="en-US" sz="2800" b="1" dirty="0" smtClean="0"/>
              <a:t>System Calls</a:t>
            </a:r>
          </a:p>
        </p:txBody>
      </p:sp>
      <p:sp>
        <p:nvSpPr>
          <p:cNvPr id="3" name="Date Placeholder 2"/>
          <p:cNvSpPr>
            <a:spLocks noGrp="1"/>
          </p:cNvSpPr>
          <p:nvPr>
            <p:ph type="dt" sz="half" idx="10"/>
          </p:nvPr>
        </p:nvSpPr>
        <p:spPr/>
        <p:txBody>
          <a:bodyPr/>
          <a:lstStyle/>
          <a:p>
            <a:fld id="{DE770AF8-33C6-4F6E-BA83-B525286FCFFB}" type="datetime1">
              <a:rPr lang="en-US" smtClean="0"/>
              <a:t>2/8/2018</a:t>
            </a:fld>
            <a:endParaRPr lang="en-US" dirty="0"/>
          </a:p>
        </p:txBody>
      </p:sp>
      <p:sp>
        <p:nvSpPr>
          <p:cNvPr id="5" name="Slide Number Placeholder 4"/>
          <p:cNvSpPr>
            <a:spLocks noGrp="1"/>
          </p:cNvSpPr>
          <p:nvPr>
            <p:ph type="sldNum" sz="quarter" idx="12"/>
          </p:nvPr>
        </p:nvSpPr>
        <p:spPr/>
        <p:txBody>
          <a:bodyPr>
            <a:normAutofit/>
          </a:bodyPr>
          <a:lstStyle/>
          <a:p>
            <a:fld id="{1AD93096-5B34-4342-9326-69289CEAE4C2}" type="slidenum">
              <a:rPr lang="en-US" smtClean="0"/>
              <a:pPr/>
              <a:t>4</a:t>
            </a:fld>
            <a:endParaRPr lang="en-US" dirty="0">
              <a:solidFill>
                <a:srgbClr val="FFFFFF"/>
              </a:solidFill>
            </a:endParaRPr>
          </a:p>
        </p:txBody>
      </p:sp>
      <p:pic>
        <p:nvPicPr>
          <p:cNvPr id="11" name="Picture 10"/>
          <p:cNvPicPr>
            <a:picLocks noChangeAspect="1"/>
          </p:cNvPicPr>
          <p:nvPr/>
        </p:nvPicPr>
        <p:blipFill>
          <a:blip r:embed="rId2"/>
          <a:stretch>
            <a:fillRect/>
          </a:stretch>
        </p:blipFill>
        <p:spPr>
          <a:xfrm>
            <a:off x="4338637" y="1578437"/>
            <a:ext cx="4724934" cy="4583077"/>
          </a:xfrm>
          <a:prstGeom prst="rect">
            <a:avLst/>
          </a:prstGeom>
        </p:spPr>
      </p:pic>
    </p:spTree>
    <p:extLst>
      <p:ext uri="{BB962C8B-B14F-4D97-AF65-F5344CB8AC3E}">
        <p14:creationId xmlns:p14="http://schemas.microsoft.com/office/powerpoint/2010/main" val="411278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19200" y="1905000"/>
            <a:ext cx="6881951"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800" y="228600"/>
            <a:ext cx="8153400" cy="990600"/>
          </a:xfrm>
        </p:spPr>
        <p:txBody>
          <a:bodyPr>
            <a:normAutofit/>
          </a:bodyPr>
          <a:lstStyle/>
          <a:p>
            <a:r>
              <a:rPr lang="en-US" dirty="0" smtClean="0"/>
              <a:t>Shell – Managing I/O</a:t>
            </a:r>
            <a:endParaRPr lang="en-US" dirty="0"/>
          </a:p>
        </p:txBody>
      </p:sp>
      <p:sp>
        <p:nvSpPr>
          <p:cNvPr id="6" name="Content Placeholder 5"/>
          <p:cNvSpPr>
            <a:spLocks noGrp="1"/>
          </p:cNvSpPr>
          <p:nvPr>
            <p:ph idx="1"/>
          </p:nvPr>
        </p:nvSpPr>
        <p:spPr>
          <a:xfrm>
            <a:off x="533400" y="1807733"/>
            <a:ext cx="8184776" cy="1032734"/>
          </a:xfrm>
        </p:spPr>
        <p:txBody>
          <a:bodyPr>
            <a:normAutofit fontScale="70000" lnSpcReduction="20000"/>
          </a:bodyPr>
          <a:lstStyle/>
          <a:p>
            <a:r>
              <a:rPr lang="en-US" dirty="0" smtClean="0"/>
              <a:t>Using ‘</a:t>
            </a:r>
            <a:r>
              <a:rPr lang="en-US" b="1" dirty="0" smtClean="0"/>
              <a:t>&gt;</a:t>
            </a:r>
            <a:r>
              <a:rPr lang="en-US" dirty="0" smtClean="0"/>
              <a:t>’ (output redirect),  ‘</a:t>
            </a:r>
            <a:r>
              <a:rPr lang="en-US" b="1" dirty="0" smtClean="0"/>
              <a:t>&lt;</a:t>
            </a:r>
            <a:r>
              <a:rPr lang="en-US" dirty="0" smtClean="0"/>
              <a:t>’ (input redirect), ‘</a:t>
            </a:r>
            <a:r>
              <a:rPr lang="en-US" b="1" dirty="0" smtClean="0"/>
              <a:t>|</a:t>
            </a:r>
            <a:r>
              <a:rPr lang="en-US" dirty="0" smtClean="0"/>
              <a:t>’ (pipeline) etc. the output/input can be sent/</a:t>
            </a:r>
            <a:r>
              <a:rPr lang="en-US" dirty="0" err="1" smtClean="0"/>
              <a:t>recvd</a:t>
            </a:r>
            <a:r>
              <a:rPr lang="en-US" dirty="0" smtClean="0"/>
              <a:t> to/from a </a:t>
            </a:r>
            <a:r>
              <a:rPr lang="en-US" b="1" dirty="0" smtClean="0"/>
              <a:t>file</a:t>
            </a:r>
            <a:r>
              <a:rPr lang="en-US" dirty="0" smtClean="0"/>
              <a:t> , or to another </a:t>
            </a:r>
            <a:r>
              <a:rPr lang="en-US" b="1" dirty="0" smtClean="0"/>
              <a:t>process </a:t>
            </a:r>
            <a:r>
              <a:rPr lang="en-US" dirty="0" smtClean="0"/>
              <a:t>or even</a:t>
            </a:r>
            <a:r>
              <a:rPr lang="en-US" b="1" dirty="0" smtClean="0"/>
              <a:t> shell variables.</a:t>
            </a:r>
          </a:p>
          <a:p>
            <a:pPr lvl="1"/>
            <a:r>
              <a:rPr lang="en-US" dirty="0" smtClean="0"/>
              <a:t>the default is </a:t>
            </a:r>
            <a:r>
              <a:rPr lang="en-US" b="1" dirty="0" smtClean="0"/>
              <a:t>standard output </a:t>
            </a:r>
            <a:endParaRPr lang="en-US" dirty="0" smtClean="0"/>
          </a:p>
        </p:txBody>
      </p:sp>
      <p:sp>
        <p:nvSpPr>
          <p:cNvPr id="3" name="Date Placeholder 2"/>
          <p:cNvSpPr>
            <a:spLocks noGrp="1"/>
          </p:cNvSpPr>
          <p:nvPr>
            <p:ph type="dt" sz="half" idx="10"/>
          </p:nvPr>
        </p:nvSpPr>
        <p:spPr/>
        <p:txBody>
          <a:bodyPr/>
          <a:lstStyle/>
          <a:p>
            <a:fld id="{60960496-5CB3-4E13-AA8B-D910473335CF}" type="datetime1">
              <a:rPr lang="en-US" smtClean="0"/>
              <a:t>2/8/2018</a:t>
            </a:fld>
            <a:endParaRPr lang="en-US" dirty="0"/>
          </a:p>
        </p:txBody>
      </p:sp>
      <p:sp>
        <p:nvSpPr>
          <p:cNvPr id="5" name="Slide Number Placeholder 4"/>
          <p:cNvSpPr>
            <a:spLocks noGrp="1"/>
          </p:cNvSpPr>
          <p:nvPr>
            <p:ph type="sldNum" sz="quarter" idx="12"/>
          </p:nvPr>
        </p:nvSpPr>
        <p:spPr/>
        <p:txBody>
          <a:bodyPr>
            <a:normAutofit/>
          </a:bodyPr>
          <a:lstStyle/>
          <a:p>
            <a:fld id="{1AD93096-5B34-4342-9326-69289CEAE4C2}" type="slidenum">
              <a:rPr lang="en-US" smtClean="0"/>
              <a:pPr/>
              <a:t>5</a:t>
            </a:fld>
            <a:endParaRPr lang="en-US" dirty="0">
              <a:solidFill>
                <a:srgbClr val="FFFFFF"/>
              </a:solidFill>
            </a:endParaRPr>
          </a:p>
        </p:txBody>
      </p:sp>
      <p:pic>
        <p:nvPicPr>
          <p:cNvPr id="10" name="Picture 9"/>
          <p:cNvPicPr>
            <a:picLocks noChangeAspect="1"/>
          </p:cNvPicPr>
          <p:nvPr/>
        </p:nvPicPr>
        <p:blipFill>
          <a:blip r:embed="rId2"/>
          <a:stretch>
            <a:fillRect/>
          </a:stretch>
        </p:blipFill>
        <p:spPr>
          <a:xfrm>
            <a:off x="1371601" y="2907670"/>
            <a:ext cx="5943600" cy="3454849"/>
          </a:xfrm>
          <a:prstGeom prst="rect">
            <a:avLst/>
          </a:prstGeom>
        </p:spPr>
      </p:pic>
    </p:spTree>
    <p:extLst>
      <p:ext uri="{BB962C8B-B14F-4D97-AF65-F5344CB8AC3E}">
        <p14:creationId xmlns:p14="http://schemas.microsoft.com/office/powerpoint/2010/main" val="389563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I ask you to write a Shell!!</a:t>
            </a:r>
            <a:endParaRPr lang="en-US" dirty="0"/>
          </a:p>
        </p:txBody>
      </p:sp>
      <p:sp>
        <p:nvSpPr>
          <p:cNvPr id="3" name="Content Placeholder 2"/>
          <p:cNvSpPr>
            <a:spLocks noGrp="1"/>
          </p:cNvSpPr>
          <p:nvPr>
            <p:ph idx="1"/>
          </p:nvPr>
        </p:nvSpPr>
        <p:spPr/>
        <p:txBody>
          <a:bodyPr/>
          <a:lstStyle/>
          <a:p>
            <a:r>
              <a:rPr lang="en-US" dirty="0" smtClean="0"/>
              <a:t>I will do that for Programming Assignment 2</a:t>
            </a:r>
          </a:p>
          <a:p>
            <a:r>
              <a:rPr lang="en-US" dirty="0" smtClean="0"/>
              <a:t>First thing to know:</a:t>
            </a:r>
          </a:p>
          <a:p>
            <a:pPr lvl="1"/>
            <a:r>
              <a:rPr lang="en-US" dirty="0" smtClean="0"/>
              <a:t>How to run 1 program from another</a:t>
            </a:r>
            <a:endParaRPr lang="en-US" dirty="0"/>
          </a:p>
        </p:txBody>
      </p:sp>
      <p:sp>
        <p:nvSpPr>
          <p:cNvPr id="4" name="Date Placeholder 3"/>
          <p:cNvSpPr>
            <a:spLocks noGrp="1"/>
          </p:cNvSpPr>
          <p:nvPr>
            <p:ph type="dt" sz="half" idx="10"/>
          </p:nvPr>
        </p:nvSpPr>
        <p:spPr/>
        <p:txBody>
          <a:bodyPr/>
          <a:lstStyle/>
          <a:p>
            <a:fld id="{705B87E2-53A7-4214-B628-6BA72BFDD4EF}" type="datetime1">
              <a:rPr lang="en-US" smtClean="0"/>
              <a:t>2/8/2018</a:t>
            </a:fld>
            <a:endParaRPr lang="en-US" dirty="0"/>
          </a:p>
        </p:txBody>
      </p:sp>
      <p:sp>
        <p:nvSpPr>
          <p:cNvPr id="5" name="Slide Number Placeholder 4"/>
          <p:cNvSpPr>
            <a:spLocks noGrp="1"/>
          </p:cNvSpPr>
          <p:nvPr>
            <p:ph type="sldNum" sz="quarter" idx="12"/>
          </p:nvPr>
        </p:nvSpPr>
        <p:spPr/>
        <p:txBody>
          <a:bodyPr/>
          <a:lstStyle/>
          <a:p>
            <a:fld id="{1AD93096-5B34-4342-9326-69289CEAE4C2}" type="slidenum">
              <a:rPr lang="en-US" smtClean="0"/>
              <a:pPr/>
              <a:t>6</a:t>
            </a:fld>
            <a:endParaRPr lang="en-US" dirty="0">
              <a:solidFill>
                <a:srgbClr val="FFFFFF"/>
              </a:solidFill>
            </a:endParaRPr>
          </a:p>
        </p:txBody>
      </p:sp>
    </p:spTree>
    <p:extLst>
      <p:ext uri="{BB962C8B-B14F-4D97-AF65-F5344CB8AC3E}">
        <p14:creationId xmlns:p14="http://schemas.microsoft.com/office/powerpoint/2010/main" val="262276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 Program run another Program?</a:t>
            </a:r>
            <a:endParaRPr lang="en-US" dirty="0"/>
          </a:p>
        </p:txBody>
      </p:sp>
      <p:sp>
        <p:nvSpPr>
          <p:cNvPr id="6" name="Content Placeholder 5"/>
          <p:cNvSpPr>
            <a:spLocks noGrp="1"/>
          </p:cNvSpPr>
          <p:nvPr>
            <p:ph idx="1"/>
          </p:nvPr>
        </p:nvSpPr>
        <p:spPr>
          <a:xfrm>
            <a:off x="622691" y="1752600"/>
            <a:ext cx="4949952" cy="4724400"/>
          </a:xfrm>
        </p:spPr>
        <p:txBody>
          <a:bodyPr>
            <a:normAutofit lnSpcReduction="10000"/>
          </a:bodyPr>
          <a:lstStyle/>
          <a:p>
            <a:r>
              <a:rPr lang="en-US" dirty="0" smtClean="0"/>
              <a:t>The current program makes a system call </a:t>
            </a:r>
            <a:r>
              <a:rPr lang="en-US" sz="3000" b="1" dirty="0" err="1" smtClean="0">
                <a:latin typeface="Courier New" panose="02070309020205020404" pitchFamily="49" charset="0"/>
                <a:cs typeface="Courier New" panose="02070309020205020404" pitchFamily="49" charset="0"/>
              </a:rPr>
              <a:t>execvp</a:t>
            </a:r>
            <a:r>
              <a:rPr lang="en-US" sz="3000" b="1" dirty="0" smtClean="0">
                <a:latin typeface="Courier New" panose="02070309020205020404" pitchFamily="49" charset="0"/>
                <a:cs typeface="Courier New" panose="02070309020205020404" pitchFamily="49" charset="0"/>
              </a:rPr>
              <a:t>(“</a:t>
            </a:r>
            <a:r>
              <a:rPr lang="en-US" sz="3000" b="1" dirty="0" err="1" smtClean="0">
                <a:latin typeface="Courier New" panose="02070309020205020404" pitchFamily="49" charset="0"/>
                <a:cs typeface="Courier New" panose="02070309020205020404" pitchFamily="49" charset="0"/>
              </a:rPr>
              <a:t>othername</a:t>
            </a:r>
            <a:r>
              <a:rPr lang="en-US" sz="3000" b="1" dirty="0" smtClean="0">
                <a:latin typeface="Courier New" panose="02070309020205020404" pitchFamily="49" charset="0"/>
                <a:cs typeface="Courier New" panose="02070309020205020404" pitchFamily="49" charset="0"/>
              </a:rPr>
              <a:t>”, </a:t>
            </a:r>
            <a:r>
              <a:rPr lang="en-US" sz="3000" b="1" dirty="0" err="1" smtClean="0">
                <a:latin typeface="Courier New" panose="02070309020205020404" pitchFamily="49" charset="0"/>
                <a:cs typeface="Courier New" panose="02070309020205020404" pitchFamily="49" charset="0"/>
              </a:rPr>
              <a:t>arglist</a:t>
            </a:r>
            <a:r>
              <a:rPr lang="en-US" sz="3000" b="1" dirty="0" smtClean="0">
                <a:latin typeface="Courier New" panose="02070309020205020404" pitchFamily="49" charset="0"/>
                <a:cs typeface="Courier New" panose="02070309020205020404" pitchFamily="49" charset="0"/>
              </a:rPr>
              <a:t>)</a:t>
            </a:r>
            <a:endParaRPr lang="en-US" sz="3000" dirty="0" smtClean="0">
              <a:latin typeface="Courier New" panose="02070309020205020404" pitchFamily="49" charset="0"/>
              <a:cs typeface="Courier New" panose="02070309020205020404" pitchFamily="49" charset="0"/>
            </a:endParaRPr>
          </a:p>
          <a:p>
            <a:r>
              <a:rPr lang="en-US" dirty="0" smtClean="0"/>
              <a:t>Kernel loads the “</a:t>
            </a:r>
            <a:r>
              <a:rPr lang="en-US" b="1" dirty="0" err="1" smtClean="0"/>
              <a:t>othername</a:t>
            </a:r>
            <a:r>
              <a:rPr lang="en-US" dirty="0" smtClean="0"/>
              <a:t>” executable from disk into the process</a:t>
            </a:r>
          </a:p>
          <a:p>
            <a:r>
              <a:rPr lang="en-US" dirty="0" smtClean="0"/>
              <a:t>Kernel copies </a:t>
            </a:r>
            <a:r>
              <a:rPr lang="en-US" b="1" dirty="0" err="1" smtClean="0"/>
              <a:t>arglist</a:t>
            </a:r>
            <a:r>
              <a:rPr lang="en-US" dirty="0" smtClean="0"/>
              <a:t> into the process</a:t>
            </a:r>
          </a:p>
          <a:p>
            <a:r>
              <a:rPr lang="en-US" dirty="0" smtClean="0"/>
              <a:t>Kernel calls </a:t>
            </a:r>
            <a:r>
              <a:rPr lang="en-US" b="1" dirty="0" smtClean="0"/>
              <a:t>main(</a:t>
            </a:r>
            <a:r>
              <a:rPr lang="en-US" b="1" dirty="0" err="1" smtClean="0"/>
              <a:t>arglist</a:t>
            </a:r>
            <a:r>
              <a:rPr lang="en-US" b="1" dirty="0" smtClean="0"/>
              <a:t>)</a:t>
            </a:r>
            <a:r>
              <a:rPr lang="en-US" dirty="0" smtClean="0"/>
              <a:t> of the </a:t>
            </a:r>
            <a:r>
              <a:rPr lang="en-US" b="1" dirty="0" err="1" smtClean="0"/>
              <a:t>othername</a:t>
            </a:r>
            <a:r>
              <a:rPr lang="en-US" dirty="0" smtClean="0"/>
              <a:t> program</a:t>
            </a:r>
            <a:endParaRPr lang="en-US" dirty="0"/>
          </a:p>
        </p:txBody>
      </p:sp>
      <p:sp>
        <p:nvSpPr>
          <p:cNvPr id="3" name="Date Placeholder 2"/>
          <p:cNvSpPr>
            <a:spLocks noGrp="1"/>
          </p:cNvSpPr>
          <p:nvPr>
            <p:ph type="dt" sz="half" idx="10"/>
          </p:nvPr>
        </p:nvSpPr>
        <p:spPr/>
        <p:txBody>
          <a:bodyPr/>
          <a:lstStyle/>
          <a:p>
            <a:fld id="{C7173748-E0F0-4E4C-9DC5-1A072B49A6EB}" type="datetime1">
              <a:rPr lang="en-US" smtClean="0"/>
              <a:t>2/8/2018</a:t>
            </a:fld>
            <a:endParaRPr lang="en-US" dirty="0"/>
          </a:p>
        </p:txBody>
      </p:sp>
      <p:sp>
        <p:nvSpPr>
          <p:cNvPr id="5" name="Slide Number Placeholder 4"/>
          <p:cNvSpPr>
            <a:spLocks noGrp="1"/>
          </p:cNvSpPr>
          <p:nvPr>
            <p:ph type="sldNum" sz="quarter" idx="12"/>
          </p:nvPr>
        </p:nvSpPr>
        <p:spPr/>
        <p:txBody>
          <a:bodyPr>
            <a:normAutofit/>
          </a:bodyPr>
          <a:lstStyle/>
          <a:p>
            <a:fld id="{1AD93096-5B34-4342-9326-69289CEAE4C2}" type="slidenum">
              <a:rPr lang="en-US" smtClean="0"/>
              <a:pPr/>
              <a:t>7</a:t>
            </a:fld>
            <a:endParaRPr lang="en-US" dirty="0">
              <a:solidFill>
                <a:srgbClr val="FFFFFF"/>
              </a:solidFill>
            </a:endParaRPr>
          </a:p>
        </p:txBody>
      </p:sp>
      <p:pic>
        <p:nvPicPr>
          <p:cNvPr id="7" name="Picture 6" descr="prgcallspro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807" y="1905000"/>
            <a:ext cx="2685393" cy="3733800"/>
          </a:xfrm>
          <a:prstGeom prst="rect">
            <a:avLst/>
          </a:prstGeom>
        </p:spPr>
      </p:pic>
      <p:cxnSp>
        <p:nvCxnSpPr>
          <p:cNvPr id="9" name="Straight Arrow Connector 8"/>
          <p:cNvCxnSpPr/>
          <p:nvPr/>
        </p:nvCxnSpPr>
        <p:spPr>
          <a:xfrm flipH="1">
            <a:off x="6858000" y="1752600"/>
            <a:ext cx="6096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7086600" y="29718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8382000" y="29718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7086600" y="5029200"/>
            <a:ext cx="1447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6858000" y="3048000"/>
            <a:ext cx="0" cy="1981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592066" y="5029200"/>
            <a:ext cx="1572027" cy="369332"/>
          </a:xfrm>
          <a:prstGeom prst="rect">
            <a:avLst/>
          </a:prstGeom>
          <a:noFill/>
        </p:spPr>
        <p:txBody>
          <a:bodyPr wrap="none" rtlCol="0">
            <a:spAutoFit/>
          </a:bodyPr>
          <a:lstStyle/>
          <a:p>
            <a:r>
              <a:rPr lang="en-US" dirty="0"/>
              <a:t>p</a:t>
            </a:r>
            <a:r>
              <a:rPr lang="en-US" dirty="0" smtClean="0"/>
              <a:t>rogram to run</a:t>
            </a:r>
            <a:endParaRPr lang="en-US" dirty="0"/>
          </a:p>
        </p:txBody>
      </p:sp>
      <p:sp>
        <p:nvSpPr>
          <p:cNvPr id="22" name="TextBox 21"/>
          <p:cNvSpPr txBox="1"/>
          <p:nvPr/>
        </p:nvSpPr>
        <p:spPr>
          <a:xfrm>
            <a:off x="7620000" y="3048000"/>
            <a:ext cx="1600431" cy="369332"/>
          </a:xfrm>
          <a:prstGeom prst="rect">
            <a:avLst/>
          </a:prstGeom>
          <a:noFill/>
        </p:spPr>
        <p:txBody>
          <a:bodyPr wrap="none" rtlCol="0">
            <a:spAutoFit/>
          </a:bodyPr>
          <a:lstStyle/>
          <a:p>
            <a:r>
              <a:rPr lang="en-US" dirty="0"/>
              <a:t>a</a:t>
            </a:r>
            <a:r>
              <a:rPr lang="en-US" dirty="0" smtClean="0"/>
              <a:t>rray of strings</a:t>
            </a:r>
            <a:endParaRPr lang="en-US" dirty="0"/>
          </a:p>
        </p:txBody>
      </p:sp>
      <p:sp>
        <p:nvSpPr>
          <p:cNvPr id="23" name="TextBox 22"/>
          <p:cNvSpPr txBox="1"/>
          <p:nvPr/>
        </p:nvSpPr>
        <p:spPr>
          <a:xfrm>
            <a:off x="7467600" y="1524000"/>
            <a:ext cx="857664" cy="369332"/>
          </a:xfrm>
          <a:prstGeom prst="rect">
            <a:avLst/>
          </a:prstGeom>
          <a:noFill/>
        </p:spPr>
        <p:txBody>
          <a:bodyPr wrap="none" rtlCol="0">
            <a:spAutoFit/>
          </a:bodyPr>
          <a:lstStyle/>
          <a:p>
            <a:r>
              <a:rPr lang="en-US" dirty="0" smtClean="0"/>
              <a:t>process</a:t>
            </a:r>
            <a:endParaRPr lang="en-US" dirty="0"/>
          </a:p>
        </p:txBody>
      </p:sp>
      <p:sp>
        <p:nvSpPr>
          <p:cNvPr id="24" name="TextBox 23"/>
          <p:cNvSpPr txBox="1"/>
          <p:nvPr/>
        </p:nvSpPr>
        <p:spPr>
          <a:xfrm>
            <a:off x="6781800" y="3276600"/>
            <a:ext cx="311304" cy="369332"/>
          </a:xfrm>
          <a:prstGeom prst="rect">
            <a:avLst/>
          </a:prstGeom>
          <a:noFill/>
        </p:spPr>
        <p:txBody>
          <a:bodyPr wrap="none" rtlCol="0">
            <a:spAutoFit/>
          </a:bodyPr>
          <a:lstStyle/>
          <a:p>
            <a:r>
              <a:rPr lang="en-US" dirty="0"/>
              <a:t>2</a:t>
            </a:r>
          </a:p>
        </p:txBody>
      </p:sp>
      <p:sp>
        <p:nvSpPr>
          <p:cNvPr id="25" name="TextBox 24"/>
          <p:cNvSpPr txBox="1"/>
          <p:nvPr/>
        </p:nvSpPr>
        <p:spPr>
          <a:xfrm>
            <a:off x="7391400" y="2895600"/>
            <a:ext cx="311304" cy="369332"/>
          </a:xfrm>
          <a:prstGeom prst="rect">
            <a:avLst/>
          </a:prstGeom>
          <a:noFill/>
        </p:spPr>
        <p:txBody>
          <a:bodyPr wrap="none" rtlCol="0">
            <a:spAutoFit/>
          </a:bodyPr>
          <a:lstStyle/>
          <a:p>
            <a:r>
              <a:rPr lang="en-US" dirty="0"/>
              <a:t>3</a:t>
            </a:r>
          </a:p>
        </p:txBody>
      </p:sp>
      <p:sp>
        <p:nvSpPr>
          <p:cNvPr id="19" name="TextBox 18"/>
          <p:cNvSpPr txBox="1"/>
          <p:nvPr/>
        </p:nvSpPr>
        <p:spPr>
          <a:xfrm>
            <a:off x="7194501" y="2069859"/>
            <a:ext cx="311304"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789795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543800" cy="1450757"/>
          </a:xfrm>
        </p:spPr>
        <p:txBody>
          <a:bodyPr>
            <a:normAutofit/>
          </a:bodyPr>
          <a:lstStyle/>
          <a:p>
            <a:r>
              <a:rPr lang="en-US" dirty="0" smtClean="0"/>
              <a:t>Example: One Program </a:t>
            </a:r>
            <a:r>
              <a:rPr lang="en-US" dirty="0"/>
              <a:t>R</a:t>
            </a:r>
            <a:r>
              <a:rPr lang="en-US" dirty="0" smtClean="0"/>
              <a:t>unning Another</a:t>
            </a:r>
            <a:endParaRPr lang="en-US" dirty="0"/>
          </a:p>
        </p:txBody>
      </p:sp>
      <p:sp>
        <p:nvSpPr>
          <p:cNvPr id="3" name="Date Placeholder 2"/>
          <p:cNvSpPr>
            <a:spLocks noGrp="1"/>
          </p:cNvSpPr>
          <p:nvPr>
            <p:ph type="dt" sz="half" idx="10"/>
          </p:nvPr>
        </p:nvSpPr>
        <p:spPr/>
        <p:txBody>
          <a:bodyPr/>
          <a:lstStyle/>
          <a:p>
            <a:fld id="{481C385A-E4E3-4007-BB98-9FC3AD06517A}" type="datetime1">
              <a:rPr lang="en-US" smtClean="0"/>
              <a:t>2/8/2018</a:t>
            </a:fld>
            <a:endParaRPr lang="en-US" dirty="0"/>
          </a:p>
        </p:txBody>
      </p:sp>
      <p:sp>
        <p:nvSpPr>
          <p:cNvPr id="5" name="Slide Number Placeholder 4"/>
          <p:cNvSpPr>
            <a:spLocks noGrp="1"/>
          </p:cNvSpPr>
          <p:nvPr>
            <p:ph type="sldNum" sz="quarter" idx="12"/>
          </p:nvPr>
        </p:nvSpPr>
        <p:spPr/>
        <p:txBody>
          <a:bodyPr>
            <a:normAutofit/>
          </a:bodyPr>
          <a:lstStyle/>
          <a:p>
            <a:fld id="{1AD93096-5B34-4342-9326-69289CEAE4C2}" type="slidenum">
              <a:rPr lang="en-US" smtClean="0"/>
              <a:pPr/>
              <a:t>8</a:t>
            </a:fld>
            <a:endParaRPr lang="en-US" dirty="0">
              <a:solidFill>
                <a:srgbClr val="FFFFFF"/>
              </a:solidFill>
            </a:endParaRPr>
          </a:p>
        </p:txBody>
      </p:sp>
      <p:pic>
        <p:nvPicPr>
          <p:cNvPr id="9" name="Picture 8"/>
          <p:cNvPicPr>
            <a:picLocks noChangeAspect="1"/>
          </p:cNvPicPr>
          <p:nvPr/>
        </p:nvPicPr>
        <p:blipFill>
          <a:blip r:embed="rId2"/>
          <a:stretch>
            <a:fillRect/>
          </a:stretch>
        </p:blipFill>
        <p:spPr>
          <a:xfrm>
            <a:off x="590550" y="1338246"/>
            <a:ext cx="7562850" cy="2090754"/>
          </a:xfrm>
          <a:prstGeom prst="rect">
            <a:avLst/>
          </a:prstGeom>
        </p:spPr>
      </p:pic>
      <p:pic>
        <p:nvPicPr>
          <p:cNvPr id="11" name="Picture 10"/>
          <p:cNvPicPr>
            <a:picLocks noChangeAspect="1"/>
          </p:cNvPicPr>
          <p:nvPr/>
        </p:nvPicPr>
        <p:blipFill>
          <a:blip r:embed="rId3"/>
          <a:stretch>
            <a:fillRect/>
          </a:stretch>
        </p:blipFill>
        <p:spPr>
          <a:xfrm>
            <a:off x="624842" y="3505200"/>
            <a:ext cx="7376158" cy="3352800"/>
          </a:xfrm>
          <a:prstGeom prst="rect">
            <a:avLst/>
          </a:prstGeom>
        </p:spPr>
      </p:pic>
    </p:spTree>
    <p:extLst>
      <p:ext uri="{BB962C8B-B14F-4D97-AF65-F5344CB8AC3E}">
        <p14:creationId xmlns:p14="http://schemas.microsoft.com/office/powerpoint/2010/main" val="3454963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08796"/>
          </a:xfrm>
        </p:spPr>
        <p:txBody>
          <a:bodyPr>
            <a:normAutofit/>
          </a:bodyPr>
          <a:lstStyle/>
          <a:p>
            <a:r>
              <a:rPr lang="en-US" dirty="0" smtClean="0"/>
              <a:t>Example: contd.</a:t>
            </a:r>
            <a:endParaRPr lang="en-US" dirty="0"/>
          </a:p>
        </p:txBody>
      </p:sp>
      <p:sp>
        <p:nvSpPr>
          <p:cNvPr id="9" name="Content Placeholder 5"/>
          <p:cNvSpPr>
            <a:spLocks noGrp="1"/>
          </p:cNvSpPr>
          <p:nvPr>
            <p:ph idx="1"/>
          </p:nvPr>
        </p:nvSpPr>
        <p:spPr>
          <a:xfrm>
            <a:off x="529683" y="3429000"/>
            <a:ext cx="8305800" cy="2895600"/>
          </a:xfrm>
          <a:solidFill>
            <a:schemeClr val="bg1"/>
          </a:solidFill>
        </p:spPr>
        <p:txBody>
          <a:bodyPr>
            <a:normAutofit lnSpcReduction="10000"/>
          </a:bodyPr>
          <a:lstStyle/>
          <a:p>
            <a:r>
              <a:rPr lang="en-US" dirty="0" smtClean="0"/>
              <a:t>Where is the second message?</a:t>
            </a:r>
          </a:p>
          <a:p>
            <a:pPr lvl="1"/>
            <a:r>
              <a:rPr lang="en-US" i="1" dirty="0" smtClean="0"/>
              <a:t>The exec system call clears out the machine language code of the current program from the current process and then in the now empty process puts the code of the program named in the exec call and then runs the new program</a:t>
            </a:r>
          </a:p>
          <a:p>
            <a:r>
              <a:rPr lang="en-US" dirty="0" err="1"/>
              <a:t>e</a:t>
            </a:r>
            <a:r>
              <a:rPr lang="en-US" dirty="0" err="1" smtClean="0"/>
              <a:t>xecvp</a:t>
            </a:r>
            <a:r>
              <a:rPr lang="en-US" dirty="0" smtClean="0"/>
              <a:t> </a:t>
            </a:r>
            <a:r>
              <a:rPr lang="en-US" dirty="0" smtClean="0">
                <a:solidFill>
                  <a:srgbClr val="FF0000"/>
                </a:solidFill>
              </a:rPr>
              <a:t>does not return</a:t>
            </a:r>
            <a:r>
              <a:rPr lang="en-US" dirty="0" smtClean="0"/>
              <a:t> if it succeeds</a:t>
            </a:r>
          </a:p>
          <a:p>
            <a:r>
              <a:rPr lang="en-US" sz="3800" dirty="0" err="1">
                <a:solidFill>
                  <a:srgbClr val="FF0000"/>
                </a:solidFill>
              </a:rPr>
              <a:t>e</a:t>
            </a:r>
            <a:r>
              <a:rPr lang="en-US" sz="3800" dirty="0" err="1" smtClean="0">
                <a:solidFill>
                  <a:srgbClr val="FF0000"/>
                </a:solidFill>
              </a:rPr>
              <a:t>xecvp</a:t>
            </a:r>
            <a:r>
              <a:rPr lang="en-US" sz="3800" dirty="0" smtClean="0">
                <a:solidFill>
                  <a:srgbClr val="FF0000"/>
                </a:solidFill>
              </a:rPr>
              <a:t> is like a brain transplant</a:t>
            </a:r>
            <a:endParaRPr lang="en-US" sz="3800" dirty="0">
              <a:solidFill>
                <a:srgbClr val="FF0000"/>
              </a:solidFill>
            </a:endParaRPr>
          </a:p>
        </p:txBody>
      </p:sp>
      <p:sp>
        <p:nvSpPr>
          <p:cNvPr id="3" name="Date Placeholder 2"/>
          <p:cNvSpPr>
            <a:spLocks noGrp="1"/>
          </p:cNvSpPr>
          <p:nvPr>
            <p:ph type="dt" sz="half" idx="10"/>
          </p:nvPr>
        </p:nvSpPr>
        <p:spPr/>
        <p:txBody>
          <a:bodyPr/>
          <a:lstStyle/>
          <a:p>
            <a:fld id="{5BA6011F-616A-4781-BF18-04C9CF1433E0}" type="datetime1">
              <a:rPr lang="en-US" smtClean="0"/>
              <a:t>2/8/2018</a:t>
            </a:fld>
            <a:endParaRPr lang="en-US" dirty="0"/>
          </a:p>
        </p:txBody>
      </p:sp>
      <p:sp>
        <p:nvSpPr>
          <p:cNvPr id="5" name="Slide Number Placeholder 4"/>
          <p:cNvSpPr>
            <a:spLocks noGrp="1"/>
          </p:cNvSpPr>
          <p:nvPr>
            <p:ph type="sldNum" sz="quarter" idx="12"/>
          </p:nvPr>
        </p:nvSpPr>
        <p:spPr/>
        <p:txBody>
          <a:bodyPr>
            <a:normAutofit/>
          </a:bodyPr>
          <a:lstStyle/>
          <a:p>
            <a:fld id="{1AD93096-5B34-4342-9326-69289CEAE4C2}" type="slidenum">
              <a:rPr lang="en-US" smtClean="0"/>
              <a:pPr/>
              <a:t>9</a:t>
            </a:fld>
            <a:endParaRPr lang="en-US" dirty="0">
              <a:solidFill>
                <a:srgbClr val="FFFFFF"/>
              </a:solidFill>
            </a:endParaRPr>
          </a:p>
        </p:txBody>
      </p:sp>
      <p:pic>
        <p:nvPicPr>
          <p:cNvPr id="8" name="Picture 7"/>
          <p:cNvPicPr>
            <a:picLocks noChangeAspect="1"/>
          </p:cNvPicPr>
          <p:nvPr/>
        </p:nvPicPr>
        <p:blipFill>
          <a:blip r:embed="rId3"/>
          <a:stretch>
            <a:fillRect/>
          </a:stretch>
        </p:blipFill>
        <p:spPr>
          <a:xfrm>
            <a:off x="533400" y="1261947"/>
            <a:ext cx="7562850" cy="2090754"/>
          </a:xfrm>
          <a:prstGeom prst="rect">
            <a:avLst/>
          </a:prstGeom>
        </p:spPr>
      </p:pic>
    </p:spTree>
    <p:extLst>
      <p:ext uri="{BB962C8B-B14F-4D97-AF65-F5344CB8AC3E}">
        <p14:creationId xmlns:p14="http://schemas.microsoft.com/office/powerpoint/2010/main" val="53471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996</Words>
  <Application>Microsoft Office PowerPoint</Application>
  <PresentationFormat>On-screen Show (4:3)</PresentationFormat>
  <Paragraphs>240</Paragraphs>
  <Slides>19</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19</vt:i4>
      </vt:variant>
    </vt:vector>
  </HeadingPairs>
  <TitlesOfParts>
    <vt:vector size="31" baseType="lpstr">
      <vt:lpstr>Arial</vt:lpstr>
      <vt:lpstr>Arial Narrow</vt:lpstr>
      <vt:lpstr>Calibri</vt:lpstr>
      <vt:lpstr>Calibri Light</vt:lpstr>
      <vt:lpstr>Courier New</vt:lpstr>
      <vt:lpstr>Impact</vt:lpstr>
      <vt:lpstr>Neo Sans Intel</vt:lpstr>
      <vt:lpstr>Neo Sans Intel Medium</vt:lpstr>
      <vt:lpstr>Wingdings</vt:lpstr>
      <vt:lpstr>Wingdings 2</vt:lpstr>
      <vt:lpstr>Intel dark blue background</vt:lpstr>
      <vt:lpstr>Retrospect</vt:lpstr>
      <vt:lpstr>CSCE 313 – Unix fork and exec and the Programming Interface</vt:lpstr>
      <vt:lpstr>Theme of Today’s Lecture</vt:lpstr>
      <vt:lpstr>What is a Shell?</vt:lpstr>
      <vt:lpstr>Shell – Running Programs</vt:lpstr>
      <vt:lpstr>Shell – Managing I/O</vt:lpstr>
      <vt:lpstr>If I ask you to write a Shell!!</vt:lpstr>
      <vt:lpstr>How does a Program run another Program?</vt:lpstr>
      <vt:lpstr>Example: One Program Running Another</vt:lpstr>
      <vt:lpstr>Example: contd.</vt:lpstr>
      <vt:lpstr>How does the Shell Run Programs?</vt:lpstr>
      <vt:lpstr>The Main Loop of a Shell</vt:lpstr>
      <vt:lpstr>To Write a Shell, we need to…</vt:lpstr>
      <vt:lpstr>How do we get a new process?</vt:lpstr>
      <vt:lpstr>How do we get a new process?</vt:lpstr>
      <vt:lpstr>Example: Fork</vt:lpstr>
      <vt:lpstr>Example: Fork</vt:lpstr>
      <vt:lpstr>wait: Synchronizing With Children</vt:lpstr>
      <vt:lpstr>wait: Synchronizing With Children</vt:lpstr>
      <vt:lpstr>Key Learnings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2018-02-08T20:49:59Z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