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12" r:id="rId3"/>
  </p:sldMasterIdLst>
  <p:notesMasterIdLst>
    <p:notesMasterId r:id="rId26"/>
  </p:notesMasterIdLst>
  <p:sldIdLst>
    <p:sldId id="256" r:id="rId4"/>
    <p:sldId id="375" r:id="rId5"/>
    <p:sldId id="408" r:id="rId6"/>
    <p:sldId id="384" r:id="rId7"/>
    <p:sldId id="405" r:id="rId8"/>
    <p:sldId id="385" r:id="rId9"/>
    <p:sldId id="387" r:id="rId10"/>
    <p:sldId id="388" r:id="rId11"/>
    <p:sldId id="390" r:id="rId12"/>
    <p:sldId id="391" r:id="rId13"/>
    <p:sldId id="392" r:id="rId14"/>
    <p:sldId id="393" r:id="rId15"/>
    <p:sldId id="394" r:id="rId16"/>
    <p:sldId id="395" r:id="rId17"/>
    <p:sldId id="406" r:id="rId18"/>
    <p:sldId id="407" r:id="rId19"/>
    <p:sldId id="396" r:id="rId20"/>
    <p:sldId id="397" r:id="rId21"/>
    <p:sldId id="398" r:id="rId22"/>
    <p:sldId id="399" r:id="rId23"/>
    <p:sldId id="400" r:id="rId24"/>
    <p:sldId id="401" r:id="rId2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2462" autoAdjust="0"/>
  </p:normalViewPr>
  <p:slideViewPr>
    <p:cSldViewPr>
      <p:cViewPr varScale="1">
        <p:scale>
          <a:sx n="83" d="100"/>
          <a:sy n="83" d="100"/>
        </p:scale>
        <p:origin x="16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akelinux.net/books/lkd2/ch03lev1sec2"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www.makelinux.net/books/lkd2/ch04.html" TargetMode="External"/><Relationship Id="rId4" Type="http://schemas.openxmlformats.org/officeDocument/2006/relationships/hyperlink" Target="http://www.makelinux.net/books/lkd2/ch03lev1sec3.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144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60783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516306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1747"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54CA7C3-0658-47A4-B2EF-59B2D83EC484}" type="slidenum">
              <a:rPr lang="en-US" altLang="en-US" sz="1300">
                <a:latin typeface="Arial" panose="020B0604020202020204" pitchFamily="34" charset="0"/>
              </a:rPr>
              <a:pPr algn="ctr"/>
              <a:t>18</a:t>
            </a:fld>
            <a:endParaRPr lang="en-US" altLang="en-US" sz="1300">
              <a:latin typeface="Arial" panose="020B0604020202020204" pitchFamily="34" charset="0"/>
            </a:endParaRPr>
          </a:p>
        </p:txBody>
      </p:sp>
      <p:sp>
        <p:nvSpPr>
          <p:cNvPr id="31748" name="Rectangle 2"/>
          <p:cNvSpPr>
            <a:spLocks noGrp="1" noChangeArrowheads="1"/>
          </p:cNvSpPr>
          <p:nvPr>
            <p:ph type="body" idx="1"/>
          </p:nvPr>
        </p:nvSpPr>
        <p:spPr>
          <a:xfrm>
            <a:off x="946150" y="7162800"/>
            <a:ext cx="5207000" cy="290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0" tIns="48140" rIns="98000" bIns="48140"/>
          <a:lstStyle/>
          <a:p>
            <a:pPr eaLnBrk="1" hangingPunct="1">
              <a:buFontTx/>
              <a:buChar char="•"/>
            </a:pPr>
            <a:r>
              <a:rPr lang="en-US" altLang="en-US" b="1">
                <a:latin typeface="Arial" panose="020B0604020202020204" pitchFamily="34" charset="0"/>
              </a:rPr>
              <a:t>Long-term scheduler </a:t>
            </a:r>
            <a:r>
              <a:rPr lang="en-US" altLang="en-US">
                <a:latin typeface="Arial" panose="020B0604020202020204" pitchFamily="34" charset="0"/>
              </a:rPr>
              <a:t>(</a:t>
            </a:r>
            <a:r>
              <a:rPr lang="en-US" altLang="en-US" i="1">
                <a:latin typeface="Arial" panose="020B0604020202020204" pitchFamily="34" charset="0"/>
              </a:rPr>
              <a:t>job scheduler</a:t>
            </a:r>
            <a:r>
              <a:rPr lang="en-US" altLang="en-US">
                <a:latin typeface="Arial" panose="020B0604020202020204" pitchFamily="34" charset="0"/>
              </a:rPr>
              <a:t>)</a:t>
            </a:r>
          </a:p>
          <a:p>
            <a:pPr lvl="1" eaLnBrk="1" hangingPunct="1">
              <a:buFontTx/>
              <a:buChar char="•"/>
            </a:pPr>
            <a:r>
              <a:rPr lang="en-US" altLang="en-US">
                <a:latin typeface="Arial" panose="020B0604020202020204" pitchFamily="34" charset="0"/>
              </a:rPr>
              <a:t>controls degree of multiprogramming</a:t>
            </a:r>
          </a:p>
          <a:p>
            <a:pPr lvl="1" eaLnBrk="1" hangingPunct="1">
              <a:buFontTx/>
              <a:buChar char="•"/>
            </a:pPr>
            <a:r>
              <a:rPr lang="en-US" altLang="en-US">
                <a:latin typeface="Arial" panose="020B0604020202020204" pitchFamily="34" charset="0"/>
              </a:rPr>
              <a:t>must select a good process mix of I/O-bound and CPU-bound processes</a:t>
            </a:r>
          </a:p>
          <a:p>
            <a:pPr eaLnBrk="1" hangingPunct="1">
              <a:buFontTx/>
              <a:buChar char="•"/>
            </a:pPr>
            <a:r>
              <a:rPr lang="en-US" altLang="en-US" b="1">
                <a:latin typeface="Arial" panose="020B0604020202020204" pitchFamily="34" charset="0"/>
              </a:rPr>
              <a:t>Short-term scheduler</a:t>
            </a:r>
            <a:r>
              <a:rPr lang="en-US" altLang="en-US">
                <a:latin typeface="Arial" panose="020B0604020202020204" pitchFamily="34" charset="0"/>
              </a:rPr>
              <a:t>:</a:t>
            </a:r>
          </a:p>
          <a:p>
            <a:pPr lvl="1" eaLnBrk="1" hangingPunct="1">
              <a:buFontTx/>
              <a:buChar char="•"/>
            </a:pPr>
            <a:r>
              <a:rPr lang="en-US" altLang="en-US">
                <a:latin typeface="Arial" panose="020B0604020202020204" pitchFamily="34" charset="0"/>
              </a:rPr>
              <a:t>allocates the CPU</a:t>
            </a:r>
          </a:p>
          <a:p>
            <a:pPr lvl="1" eaLnBrk="1" hangingPunct="1">
              <a:buFontTx/>
              <a:buChar char="•"/>
            </a:pPr>
            <a:r>
              <a:rPr lang="en-US" altLang="en-US">
                <a:latin typeface="Arial" panose="020B0604020202020204" pitchFamily="34" charset="0"/>
              </a:rPr>
              <a:t>executes at least every 100ms, therefore must be very fast</a:t>
            </a:r>
          </a:p>
          <a:p>
            <a:pPr eaLnBrk="1" hangingPunct="1">
              <a:buFontTx/>
              <a:buChar char="•"/>
            </a:pPr>
            <a:r>
              <a:rPr lang="en-US" altLang="en-US" b="1">
                <a:latin typeface="Arial" panose="020B0604020202020204" pitchFamily="34" charset="0"/>
              </a:rPr>
              <a:t>Medium-term scheduler </a:t>
            </a:r>
            <a:r>
              <a:rPr lang="en-US" altLang="en-US">
                <a:latin typeface="Arial" panose="020B0604020202020204" pitchFamily="34" charset="0"/>
              </a:rPr>
              <a:t>(</a:t>
            </a:r>
            <a:r>
              <a:rPr lang="en-US" altLang="en-US" i="1">
                <a:latin typeface="Arial" panose="020B0604020202020204" pitchFamily="34" charset="0"/>
              </a:rPr>
              <a:t>swapper</a:t>
            </a:r>
            <a:r>
              <a:rPr lang="en-US" altLang="en-US">
                <a:latin typeface="Arial" panose="020B0604020202020204" pitchFamily="34" charset="0"/>
              </a:rPr>
              <a:t>):</a:t>
            </a:r>
          </a:p>
          <a:p>
            <a:pPr lvl="1" eaLnBrk="1" hangingPunct="1">
              <a:buFontTx/>
              <a:buChar char="•"/>
            </a:pPr>
            <a:r>
              <a:rPr lang="en-US" altLang="en-US">
                <a:latin typeface="Arial" panose="020B0604020202020204" pitchFamily="34" charset="0"/>
              </a:rPr>
              <a:t>in some OSs</a:t>
            </a:r>
          </a:p>
          <a:p>
            <a:pPr lvl="1" eaLnBrk="1" hangingPunct="1">
              <a:buFontTx/>
              <a:buChar char="•"/>
            </a:pPr>
            <a:r>
              <a:rPr lang="en-US" altLang="en-US">
                <a:latin typeface="Arial" panose="020B0604020202020204" pitchFamily="34" charset="0"/>
              </a:rPr>
              <a:t>sometimes good to temporarily remove processes from memory</a:t>
            </a:r>
          </a:p>
        </p:txBody>
      </p:sp>
      <p:sp>
        <p:nvSpPr>
          <p:cNvPr id="31749" name="Rectangle 3"/>
          <p:cNvSpPr>
            <a:spLocks noGrp="1" noRot="1" noChangeAspect="1" noChangeArrowheads="1" noTextEdit="1"/>
          </p:cNvSpPr>
          <p:nvPr>
            <p:ph type="sldImg"/>
          </p:nvPr>
        </p:nvSpPr>
        <p:spPr>
          <a:xfrm>
            <a:off x="1001713" y="774700"/>
            <a:ext cx="5095875" cy="3822700"/>
          </a:xfrm>
          <a:ln cap="flat"/>
        </p:spPr>
      </p:sp>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778375"/>
            <a:ext cx="4733925" cy="2390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3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166471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a:solidFill>
                  <a:schemeClr val="tx1"/>
                </a:solidFill>
                <a:effectLst/>
                <a:latin typeface="+mn-lt"/>
                <a:ea typeface="+mn-ea"/>
                <a:cs typeface="+mn-cs"/>
              </a:rPr>
              <a:t>Reference: http://www.makelinux.net/books/lkd2/ch03lev1sec2</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Process Creation</a:t>
            </a:r>
          </a:p>
          <a:p>
            <a:r>
              <a:rPr lang="en-US" sz="1200" b="0" i="0" kern="1200" dirty="0">
                <a:solidFill>
                  <a:schemeClr val="tx1"/>
                </a:solidFill>
                <a:effectLst/>
                <a:latin typeface="+mn-lt"/>
                <a:ea typeface="+mn-ea"/>
                <a:cs typeface="+mn-cs"/>
              </a:rPr>
              <a:t>Process creation in Unix is unique. Most operating systems implement a </a:t>
            </a:r>
            <a:r>
              <a:rPr lang="en-US" sz="1200" b="0" i="1" kern="1200" dirty="0">
                <a:solidFill>
                  <a:schemeClr val="tx1"/>
                </a:solidFill>
                <a:effectLst/>
                <a:latin typeface="+mn-lt"/>
                <a:ea typeface="+mn-ea"/>
                <a:cs typeface="+mn-cs"/>
              </a:rPr>
              <a:t>spawn</a:t>
            </a:r>
            <a:r>
              <a:rPr lang="en-US" sz="1200" b="0" i="0" kern="1200" dirty="0">
                <a:solidFill>
                  <a:schemeClr val="tx1"/>
                </a:solidFill>
                <a:effectLst/>
                <a:latin typeface="+mn-lt"/>
                <a:ea typeface="+mn-ea"/>
                <a:cs typeface="+mn-cs"/>
              </a:rPr>
              <a:t> mechanism to create a new process in a new address space, read in an executable, and begin executing it. Unix takes the unusual approach of separating these steps into two distinct functions: fork() and exec()</a:t>
            </a:r>
            <a:r>
              <a:rPr lang="en-US" sz="1200" b="0" i="0" u="none" strike="noStrike" kern="1200" baseline="30000" dirty="0">
                <a:solidFill>
                  <a:schemeClr val="tx1"/>
                </a:solidFill>
                <a:effectLst/>
                <a:latin typeface="+mn-lt"/>
                <a:ea typeface="+mn-ea"/>
                <a:cs typeface="+mn-cs"/>
                <a:hlinkClick r:id="rId3"/>
              </a:rPr>
              <a:t>[8]</a:t>
            </a:r>
            <a:r>
              <a:rPr lang="en-US" sz="1200" b="0" i="0" kern="1200" dirty="0">
                <a:solidFill>
                  <a:schemeClr val="tx1"/>
                </a:solidFill>
                <a:effectLst/>
                <a:latin typeface="+mn-lt"/>
                <a:ea typeface="+mn-ea"/>
                <a:cs typeface="+mn-cs"/>
              </a:rPr>
              <a:t>. The first, fork(), creates a child process that is a copy of the current task. It differs from the parent only in its PID (which is unique), its PPID (parent's PID, which is set to the original process), and certain resources and statistics, such as pending signals, which are not inherited. The second function, exec(), loads a new executable into the address space and begins executing it. The combination of fork()followed by exec() is similar to the single function most operating systems provide.</a:t>
            </a:r>
          </a:p>
          <a:p>
            <a:r>
              <a:rPr lang="en-US" sz="1200" u="none" strike="noStrike" kern="1200" baseline="30000" dirty="0">
                <a:solidFill>
                  <a:schemeClr val="tx1"/>
                </a:solidFill>
                <a:effectLst/>
                <a:latin typeface="+mn-lt"/>
                <a:ea typeface="+mn-ea"/>
                <a:cs typeface="+mn-cs"/>
              </a:rPr>
              <a:t>[8]</a:t>
            </a:r>
            <a:r>
              <a:rPr lang="en-US" sz="1200" kern="1200" dirty="0">
                <a:solidFill>
                  <a:schemeClr val="tx1"/>
                </a:solidFill>
                <a:effectLst/>
                <a:latin typeface="+mn-lt"/>
                <a:ea typeface="+mn-ea"/>
                <a:cs typeface="+mn-cs"/>
              </a:rPr>
              <a:t> By </a:t>
            </a:r>
            <a:r>
              <a:rPr lang="en-US" sz="1200" i="1" kern="1200" dirty="0">
                <a:solidFill>
                  <a:schemeClr val="tx1"/>
                </a:solidFill>
                <a:effectLst/>
                <a:latin typeface="+mn-lt"/>
                <a:ea typeface="+mn-ea"/>
                <a:cs typeface="+mn-cs"/>
              </a:rPr>
              <a:t>exec()</a:t>
            </a:r>
            <a:r>
              <a:rPr lang="en-US" sz="1200" kern="1200" dirty="0">
                <a:solidFill>
                  <a:schemeClr val="tx1"/>
                </a:solidFill>
                <a:effectLst/>
                <a:latin typeface="+mn-lt"/>
                <a:ea typeface="+mn-ea"/>
                <a:cs typeface="+mn-cs"/>
              </a:rPr>
              <a:t> I mean any member of the </a:t>
            </a:r>
            <a:r>
              <a:rPr lang="en-US" sz="1200" i="1" kern="1200" dirty="0">
                <a:solidFill>
                  <a:schemeClr val="tx1"/>
                </a:solidFill>
                <a:effectLst/>
                <a:latin typeface="+mn-lt"/>
                <a:ea typeface="+mn-ea"/>
                <a:cs typeface="+mn-cs"/>
              </a:rPr>
              <a:t>exec()</a:t>
            </a:r>
            <a:r>
              <a:rPr lang="en-US" sz="1200" kern="1200" dirty="0">
                <a:solidFill>
                  <a:schemeClr val="tx1"/>
                </a:solidFill>
                <a:effectLst/>
                <a:latin typeface="+mn-lt"/>
                <a:ea typeface="+mn-ea"/>
                <a:cs typeface="+mn-cs"/>
              </a:rPr>
              <a:t> family of functions. The kernel implements the </a:t>
            </a:r>
            <a:r>
              <a:rPr lang="en-US" sz="1200" i="1" kern="1200" dirty="0" err="1">
                <a:solidFill>
                  <a:schemeClr val="tx1"/>
                </a:solidFill>
                <a:effectLst/>
                <a:latin typeface="+mn-lt"/>
                <a:ea typeface="+mn-ea"/>
                <a:cs typeface="+mn-cs"/>
              </a:rPr>
              <a:t>execve</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system call on top of which </a:t>
            </a:r>
            <a:r>
              <a:rPr lang="en-US" sz="1200" i="1" kern="1200" dirty="0" err="1">
                <a:solidFill>
                  <a:schemeClr val="tx1"/>
                </a:solidFill>
                <a:effectLst/>
                <a:latin typeface="+mn-lt"/>
                <a:ea typeface="+mn-ea"/>
                <a:cs typeface="+mn-cs"/>
              </a:rPr>
              <a:t>execlp</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execle</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execv</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 and </a:t>
            </a:r>
            <a:r>
              <a:rPr lang="en-US" sz="1200" i="1" kern="1200" dirty="0" err="1">
                <a:solidFill>
                  <a:schemeClr val="tx1"/>
                </a:solidFill>
                <a:effectLst/>
                <a:latin typeface="+mn-lt"/>
                <a:ea typeface="+mn-ea"/>
                <a:cs typeface="+mn-cs"/>
              </a:rPr>
              <a:t>execvp</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are implemented.</a:t>
            </a:r>
          </a:p>
          <a:p>
            <a:r>
              <a:rPr lang="en-US" sz="1200" b="1" i="0" kern="1200" dirty="0">
                <a:solidFill>
                  <a:schemeClr val="tx1"/>
                </a:solidFill>
                <a:effectLst/>
                <a:latin typeface="+mn-lt"/>
                <a:ea typeface="+mn-ea"/>
                <a:cs typeface="+mn-cs"/>
              </a:rPr>
              <a:t>Copy-on-Write</a:t>
            </a:r>
          </a:p>
          <a:p>
            <a:r>
              <a:rPr lang="en-US" sz="1200" b="0" i="0" kern="1200" dirty="0">
                <a:solidFill>
                  <a:schemeClr val="tx1"/>
                </a:solidFill>
                <a:effectLst/>
                <a:latin typeface="+mn-lt"/>
                <a:ea typeface="+mn-ea"/>
                <a:cs typeface="+mn-cs"/>
              </a:rPr>
              <a:t>Traditionally, upon fork() all resources owned by the parent are duplicated and the copy is given to the child. This approach is significantly naïve and inefficient in that it copies much data that might otherwise be shared. Worse still, if the new process were to immediately execute a new image, all that copying would go to waste. In Linux, fork() is implemented through the use of </a:t>
            </a:r>
            <a:r>
              <a:rPr lang="en-US" sz="1200" b="0" i="1" kern="1200" dirty="0">
                <a:solidFill>
                  <a:schemeClr val="tx1"/>
                </a:solidFill>
                <a:effectLst/>
                <a:latin typeface="+mn-lt"/>
                <a:ea typeface="+mn-ea"/>
                <a:cs typeface="+mn-cs"/>
              </a:rPr>
              <a:t>copy-on-write</a:t>
            </a:r>
            <a:r>
              <a:rPr lang="en-US" sz="1200" b="0" i="0" kern="1200" dirty="0">
                <a:solidFill>
                  <a:schemeClr val="tx1"/>
                </a:solidFill>
                <a:effectLst/>
                <a:latin typeface="+mn-lt"/>
                <a:ea typeface="+mn-ea"/>
                <a:cs typeface="+mn-cs"/>
              </a:rPr>
              <a:t> pages. Copy-on-write (or </a:t>
            </a:r>
            <a:r>
              <a:rPr lang="en-US" sz="1200" b="0" i="1" kern="1200" dirty="0">
                <a:solidFill>
                  <a:schemeClr val="tx1"/>
                </a:solidFill>
                <a:effectLst/>
                <a:latin typeface="+mn-lt"/>
                <a:ea typeface="+mn-ea"/>
                <a:cs typeface="+mn-cs"/>
              </a:rPr>
              <a:t>COW</a:t>
            </a:r>
            <a:r>
              <a:rPr lang="en-US" sz="1200" b="0" i="0" kern="1200" dirty="0">
                <a:solidFill>
                  <a:schemeClr val="tx1"/>
                </a:solidFill>
                <a:effectLst/>
                <a:latin typeface="+mn-lt"/>
                <a:ea typeface="+mn-ea"/>
                <a:cs typeface="+mn-cs"/>
              </a:rPr>
              <a:t>) is a technique to delay or altogether prevent copying of the data. Rather than duplicate the process address space, the parent and the child can share a single copy. The data, however, is marked in such a way that if it is written to, a duplicate is made and each process receives a unique copy. Consequently, the duplication of resources occurs only when they are written; until then, they are shared read-only. This technique delays the copying of each page in the address space until it is actually written to. In the case that the pages are never </a:t>
            </a:r>
            <a:r>
              <a:rPr lang="en-US" sz="1200" b="0" i="0" kern="1200" dirty="0" err="1">
                <a:solidFill>
                  <a:schemeClr val="tx1"/>
                </a:solidFill>
                <a:effectLst/>
                <a:latin typeface="+mn-lt"/>
                <a:ea typeface="+mn-ea"/>
                <a:cs typeface="+mn-cs"/>
              </a:rPr>
              <a:t>writtenfor</a:t>
            </a:r>
            <a:r>
              <a:rPr lang="en-US" sz="1200" b="0" i="0" kern="1200" dirty="0">
                <a:solidFill>
                  <a:schemeClr val="tx1"/>
                </a:solidFill>
                <a:effectLst/>
                <a:latin typeface="+mn-lt"/>
                <a:ea typeface="+mn-ea"/>
                <a:cs typeface="+mn-cs"/>
              </a:rPr>
              <a:t> example, if exec() is called immediately after fork()they never need to be copied. The only overhead incurred by fork() is the duplication of the parent's page tables and the creation of a unique process descriptor for the child. In the common case that a process executes a new executable image immediately after forking, this optimization prevents the wasted copying of large amounts of data (with the address space, easily tens of megabytes). This is an important optimization because the Unix philosophy encourages quick process execution.</a:t>
            </a:r>
          </a:p>
          <a:p>
            <a:r>
              <a:rPr lang="en-US" sz="1200" b="1" i="0" kern="1200" dirty="0">
                <a:solidFill>
                  <a:schemeClr val="tx1"/>
                </a:solidFill>
                <a:effectLst/>
                <a:latin typeface="+mn-lt"/>
                <a:ea typeface="+mn-ea"/>
                <a:cs typeface="+mn-cs"/>
              </a:rPr>
              <a:t>fork()</a:t>
            </a:r>
          </a:p>
          <a:p>
            <a:r>
              <a:rPr lang="en-US" sz="1200" b="0" i="0" kern="1200" dirty="0">
                <a:solidFill>
                  <a:schemeClr val="tx1"/>
                </a:solidFill>
                <a:effectLst/>
                <a:latin typeface="+mn-lt"/>
                <a:ea typeface="+mn-ea"/>
                <a:cs typeface="+mn-cs"/>
              </a:rPr>
              <a:t>Linux implements fork() via the clone() system call. This call takes a series of flags that specify which resources, if any, the parent and child process should share (see the section on "</a:t>
            </a:r>
            <a:r>
              <a:rPr lang="en-US" sz="1200" b="0" i="0" u="none" strike="noStrike" kern="1200" dirty="0">
                <a:solidFill>
                  <a:schemeClr val="tx1"/>
                </a:solidFill>
                <a:effectLst/>
                <a:latin typeface="+mn-lt"/>
                <a:ea typeface="+mn-ea"/>
                <a:cs typeface="+mn-cs"/>
                <a:hlinkClick r:id="rId4"/>
              </a:rPr>
              <a:t>The Linux Implementation of Threads</a:t>
            </a:r>
            <a:r>
              <a:rPr lang="en-US" sz="1200" b="0" i="0" kern="1200" dirty="0">
                <a:solidFill>
                  <a:schemeClr val="tx1"/>
                </a:solidFill>
                <a:effectLst/>
                <a:latin typeface="+mn-lt"/>
                <a:ea typeface="+mn-ea"/>
                <a:cs typeface="+mn-cs"/>
              </a:rPr>
              <a:t>" later in this chapter for more about the flags). The fork(), </a:t>
            </a:r>
            <a:r>
              <a:rPr lang="en-US" sz="1200" b="0" i="0" kern="1200" dirty="0" err="1">
                <a:solidFill>
                  <a:schemeClr val="tx1"/>
                </a:solidFill>
                <a:effectLst/>
                <a:latin typeface="+mn-lt"/>
                <a:ea typeface="+mn-ea"/>
                <a:cs typeface="+mn-cs"/>
              </a:rPr>
              <a:t>vfork</a:t>
            </a:r>
            <a:r>
              <a:rPr lang="en-US" sz="1200" b="0" i="0" kern="1200" dirty="0">
                <a:solidFill>
                  <a:schemeClr val="tx1"/>
                </a:solidFill>
                <a:effectLst/>
                <a:latin typeface="+mn-lt"/>
                <a:ea typeface="+mn-ea"/>
                <a:cs typeface="+mn-cs"/>
              </a:rPr>
              <a:t>(), and __clone() library calls all invoke the clone() system call with the requisite flags. The clone() system call, in turn, calls </a:t>
            </a:r>
            <a:r>
              <a:rPr lang="en-US" sz="1200" b="0" i="0" kern="1200" dirty="0" err="1">
                <a:solidFill>
                  <a:schemeClr val="tx1"/>
                </a:solidFill>
                <a:effectLst/>
                <a:latin typeface="+mn-lt"/>
                <a:ea typeface="+mn-ea"/>
                <a:cs typeface="+mn-cs"/>
              </a:rPr>
              <a:t>do_fork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bulk of the work in forking is handled by </a:t>
            </a:r>
            <a:r>
              <a:rPr lang="en-US" sz="1200" b="0" i="0" kern="1200" dirty="0" err="1">
                <a:solidFill>
                  <a:schemeClr val="tx1"/>
                </a:solidFill>
                <a:effectLst/>
                <a:latin typeface="+mn-lt"/>
                <a:ea typeface="+mn-ea"/>
                <a:cs typeface="+mn-cs"/>
              </a:rPr>
              <a:t>do_fork</a:t>
            </a:r>
            <a:r>
              <a:rPr lang="en-US" sz="1200" b="0" i="0" kern="1200" dirty="0">
                <a:solidFill>
                  <a:schemeClr val="tx1"/>
                </a:solidFill>
                <a:effectLst/>
                <a:latin typeface="+mn-lt"/>
                <a:ea typeface="+mn-ea"/>
                <a:cs typeface="+mn-cs"/>
              </a:rPr>
              <a:t>(), which is defined in kernel/</a:t>
            </a:r>
            <a:r>
              <a:rPr lang="en-US" sz="1200" b="0" i="0" kern="1200" dirty="0" err="1">
                <a:solidFill>
                  <a:schemeClr val="tx1"/>
                </a:solidFill>
                <a:effectLst/>
                <a:latin typeface="+mn-lt"/>
                <a:ea typeface="+mn-ea"/>
                <a:cs typeface="+mn-cs"/>
              </a:rPr>
              <a:t>fork.c</a:t>
            </a:r>
            <a:r>
              <a:rPr lang="en-US" sz="1200" b="0" i="0" kern="1200" dirty="0">
                <a:solidFill>
                  <a:schemeClr val="tx1"/>
                </a:solidFill>
                <a:effectLst/>
                <a:latin typeface="+mn-lt"/>
                <a:ea typeface="+mn-ea"/>
                <a:cs typeface="+mn-cs"/>
              </a:rPr>
              <a:t>. This function calls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and then starts the process running. The interesting work is done by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It calls </a:t>
            </a:r>
            <a:r>
              <a:rPr lang="en-US" sz="1200" b="0" i="0" kern="1200" dirty="0" err="1">
                <a:solidFill>
                  <a:schemeClr val="tx1"/>
                </a:solidFill>
                <a:effectLst/>
                <a:latin typeface="+mn-lt"/>
                <a:ea typeface="+mn-ea"/>
                <a:cs typeface="+mn-cs"/>
              </a:rPr>
              <a:t>dup_task_struct</a:t>
            </a:r>
            <a:r>
              <a:rPr lang="en-US" sz="1200" b="0" i="0" kern="1200" dirty="0">
                <a:solidFill>
                  <a:schemeClr val="tx1"/>
                </a:solidFill>
                <a:effectLst/>
                <a:latin typeface="+mn-lt"/>
                <a:ea typeface="+mn-ea"/>
                <a:cs typeface="+mn-cs"/>
              </a:rPr>
              <a:t>(), which creates a new kernel stack, </a:t>
            </a:r>
            <a:r>
              <a:rPr lang="en-US" sz="1200" b="0" i="0" kern="1200" dirty="0" err="1">
                <a:solidFill>
                  <a:schemeClr val="tx1"/>
                </a:solidFill>
                <a:effectLst/>
                <a:latin typeface="+mn-lt"/>
                <a:ea typeface="+mn-ea"/>
                <a:cs typeface="+mn-cs"/>
              </a:rPr>
              <a:t>thread_info</a:t>
            </a:r>
            <a:r>
              <a:rPr lang="en-US" sz="1200" b="0" i="0" kern="1200" dirty="0">
                <a:solidFill>
                  <a:schemeClr val="tx1"/>
                </a:solidFill>
                <a:effectLst/>
                <a:latin typeface="+mn-lt"/>
                <a:ea typeface="+mn-ea"/>
                <a:cs typeface="+mn-cs"/>
              </a:rPr>
              <a:t> structure, and </a:t>
            </a:r>
            <a:r>
              <a:rPr lang="en-US" sz="1200" b="0" i="0" kern="1200" dirty="0" err="1">
                <a:solidFill>
                  <a:schemeClr val="tx1"/>
                </a:solidFill>
                <a:effectLst/>
                <a:latin typeface="+mn-lt"/>
                <a:ea typeface="+mn-ea"/>
                <a:cs typeface="+mn-cs"/>
              </a:rPr>
              <a:t>task_struct</a:t>
            </a:r>
            <a:r>
              <a:rPr lang="en-US" sz="1200" b="0" i="0" kern="1200" dirty="0">
                <a:solidFill>
                  <a:schemeClr val="tx1"/>
                </a:solidFill>
                <a:effectLst/>
                <a:latin typeface="+mn-lt"/>
                <a:ea typeface="+mn-ea"/>
                <a:cs typeface="+mn-cs"/>
              </a:rPr>
              <a:t> for the new process. The new values are identical to those of the current task. At this point, the child and parent process descriptors are identical.</a:t>
            </a:r>
          </a:p>
          <a:p>
            <a:r>
              <a:rPr lang="en-US" sz="1200" b="0" i="0" kern="1200" dirty="0">
                <a:solidFill>
                  <a:schemeClr val="tx1"/>
                </a:solidFill>
                <a:effectLst/>
                <a:latin typeface="+mn-lt"/>
                <a:ea typeface="+mn-ea"/>
                <a:cs typeface="+mn-cs"/>
              </a:rPr>
              <a:t>It then checks that the new child will not exceed the resource limits on the number of processes for the current user.</a:t>
            </a:r>
          </a:p>
          <a:p>
            <a:r>
              <a:rPr lang="en-US" sz="1200" b="0" i="0" kern="1200" dirty="0">
                <a:solidFill>
                  <a:schemeClr val="tx1"/>
                </a:solidFill>
                <a:effectLst/>
                <a:latin typeface="+mn-lt"/>
                <a:ea typeface="+mn-ea"/>
                <a:cs typeface="+mn-cs"/>
              </a:rPr>
              <a:t>Now the child needs to differentiate itself from its parent. Various members of the process descriptor are cleared or set to initial values. Members of the process descriptor that are not inherited are primarily statistically information. The bulk of the data in the process descriptor is shared.</a:t>
            </a:r>
          </a:p>
          <a:p>
            <a:r>
              <a:rPr lang="en-US" sz="1200" b="0" i="0" kern="1200" dirty="0">
                <a:solidFill>
                  <a:schemeClr val="tx1"/>
                </a:solidFill>
                <a:effectLst/>
                <a:latin typeface="+mn-lt"/>
                <a:ea typeface="+mn-ea"/>
                <a:cs typeface="+mn-cs"/>
              </a:rPr>
              <a:t>Next, the child's state is set to TASK_UNINTERRUPTIBLE, to ensure that it does not yet run.</a:t>
            </a:r>
          </a:p>
          <a:p>
            <a:r>
              <a:rPr lang="en-US" sz="1200" b="0" i="0" kern="1200" dirty="0">
                <a:solidFill>
                  <a:schemeClr val="tx1"/>
                </a:solidFill>
                <a:effectLst/>
                <a:latin typeface="+mn-lt"/>
                <a:ea typeface="+mn-ea"/>
                <a:cs typeface="+mn-cs"/>
              </a:rPr>
              <a:t>Now,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calls </a:t>
            </a:r>
            <a:r>
              <a:rPr lang="en-US" sz="1200" b="0" i="0" kern="1200" dirty="0" err="1">
                <a:solidFill>
                  <a:schemeClr val="tx1"/>
                </a:solidFill>
                <a:effectLst/>
                <a:latin typeface="+mn-lt"/>
                <a:ea typeface="+mn-ea"/>
                <a:cs typeface="+mn-cs"/>
              </a:rPr>
              <a:t>copy_flags</a:t>
            </a:r>
            <a:r>
              <a:rPr lang="en-US" sz="1200" b="0" i="0" kern="1200" dirty="0">
                <a:solidFill>
                  <a:schemeClr val="tx1"/>
                </a:solidFill>
                <a:effectLst/>
                <a:latin typeface="+mn-lt"/>
                <a:ea typeface="+mn-ea"/>
                <a:cs typeface="+mn-cs"/>
              </a:rPr>
              <a:t>() to update the flags member of the </a:t>
            </a:r>
            <a:r>
              <a:rPr lang="en-US" sz="1200" b="0" i="0" kern="1200" dirty="0" err="1">
                <a:solidFill>
                  <a:schemeClr val="tx1"/>
                </a:solidFill>
                <a:effectLst/>
                <a:latin typeface="+mn-lt"/>
                <a:ea typeface="+mn-ea"/>
                <a:cs typeface="+mn-cs"/>
              </a:rPr>
              <a:t>task_struct</a:t>
            </a:r>
            <a:r>
              <a:rPr lang="en-US" sz="1200" b="0" i="0" kern="1200" dirty="0">
                <a:solidFill>
                  <a:schemeClr val="tx1"/>
                </a:solidFill>
                <a:effectLst/>
                <a:latin typeface="+mn-lt"/>
                <a:ea typeface="+mn-ea"/>
                <a:cs typeface="+mn-cs"/>
              </a:rPr>
              <a:t>. The PF_SUPERPRIV flag, which denotes whether a task used super-user privileges, is cleared. The PF_FORKNOEXEC flag, which denotes a process that has not called exec(), is set.</a:t>
            </a:r>
          </a:p>
          <a:p>
            <a:r>
              <a:rPr lang="en-US" sz="1200" b="0" i="0" kern="1200" dirty="0">
                <a:solidFill>
                  <a:schemeClr val="tx1"/>
                </a:solidFill>
                <a:effectLst/>
                <a:latin typeface="+mn-lt"/>
                <a:ea typeface="+mn-ea"/>
                <a:cs typeface="+mn-cs"/>
              </a:rPr>
              <a:t>Next, it calls </a:t>
            </a:r>
            <a:r>
              <a:rPr lang="en-US" sz="1200" b="0" i="0" kern="1200" dirty="0" err="1">
                <a:solidFill>
                  <a:schemeClr val="tx1"/>
                </a:solidFill>
                <a:effectLst/>
                <a:latin typeface="+mn-lt"/>
                <a:ea typeface="+mn-ea"/>
                <a:cs typeface="+mn-cs"/>
              </a:rPr>
              <a:t>get_pid</a:t>
            </a:r>
            <a:r>
              <a:rPr lang="en-US" sz="1200" b="0" i="0" kern="1200" dirty="0">
                <a:solidFill>
                  <a:schemeClr val="tx1"/>
                </a:solidFill>
                <a:effectLst/>
                <a:latin typeface="+mn-lt"/>
                <a:ea typeface="+mn-ea"/>
                <a:cs typeface="+mn-cs"/>
              </a:rPr>
              <a:t>() to assign an available PID to the new task.</a:t>
            </a:r>
          </a:p>
          <a:p>
            <a:r>
              <a:rPr lang="en-US" sz="1200" b="0" i="0" kern="1200" dirty="0">
                <a:solidFill>
                  <a:schemeClr val="tx1"/>
                </a:solidFill>
                <a:effectLst/>
                <a:latin typeface="+mn-lt"/>
                <a:ea typeface="+mn-ea"/>
                <a:cs typeface="+mn-cs"/>
              </a:rPr>
              <a:t>Depending on the flags passed to clone(),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then either duplicates or shares open files, filesystem information, signal handlers, process address space, and namespace. These resources are typically shared between threads in a given process; otherwise they are unique and thus copied here.</a:t>
            </a:r>
          </a:p>
          <a:p>
            <a:r>
              <a:rPr lang="en-US" sz="1200" b="0" i="0" kern="1200" dirty="0">
                <a:solidFill>
                  <a:schemeClr val="tx1"/>
                </a:solidFill>
                <a:effectLst/>
                <a:latin typeface="+mn-lt"/>
                <a:ea typeface="+mn-ea"/>
                <a:cs typeface="+mn-cs"/>
              </a:rPr>
              <a:t>Next, the remaining </a:t>
            </a:r>
            <a:r>
              <a:rPr lang="en-US" sz="1200" b="0" i="0" kern="1200" dirty="0" err="1">
                <a:solidFill>
                  <a:schemeClr val="tx1"/>
                </a:solidFill>
                <a:effectLst/>
                <a:latin typeface="+mn-lt"/>
                <a:ea typeface="+mn-ea"/>
                <a:cs typeface="+mn-cs"/>
              </a:rPr>
              <a:t>timeslice</a:t>
            </a:r>
            <a:r>
              <a:rPr lang="en-US" sz="1200" b="0" i="0" kern="1200" dirty="0">
                <a:solidFill>
                  <a:schemeClr val="tx1"/>
                </a:solidFill>
                <a:effectLst/>
                <a:latin typeface="+mn-lt"/>
                <a:ea typeface="+mn-ea"/>
                <a:cs typeface="+mn-cs"/>
              </a:rPr>
              <a:t> between the parent and its child is split between the two (this is discussed in </a:t>
            </a:r>
            <a:r>
              <a:rPr lang="en-US" sz="1200" b="0" i="0" u="none" strike="noStrike" kern="1200" dirty="0">
                <a:solidFill>
                  <a:schemeClr val="tx1"/>
                </a:solidFill>
                <a:effectLst/>
                <a:latin typeface="+mn-lt"/>
                <a:ea typeface="+mn-ea"/>
                <a:cs typeface="+mn-cs"/>
                <a:hlinkClick r:id="rId5"/>
              </a:rPr>
              <a:t>Chapter 4</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Finally,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cleans up and returns to the caller a pointer to the new child.</a:t>
            </a:r>
          </a:p>
          <a:p>
            <a:r>
              <a:rPr lang="en-US" sz="1200" b="0" i="0" kern="1200" dirty="0">
                <a:solidFill>
                  <a:schemeClr val="tx1"/>
                </a:solidFill>
                <a:effectLst/>
                <a:latin typeface="+mn-lt"/>
                <a:ea typeface="+mn-ea"/>
                <a:cs typeface="+mn-cs"/>
              </a:rPr>
              <a:t>Back in </a:t>
            </a:r>
            <a:r>
              <a:rPr lang="en-US" sz="1200" b="0" i="0" kern="1200" dirty="0" err="1">
                <a:solidFill>
                  <a:schemeClr val="tx1"/>
                </a:solidFill>
                <a:effectLst/>
                <a:latin typeface="+mn-lt"/>
                <a:ea typeface="+mn-ea"/>
                <a:cs typeface="+mn-cs"/>
              </a:rPr>
              <a:t>do_fork</a:t>
            </a:r>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returns successfully, the new child is woken up and run. Deliberately, the kernel runs the child process first</a:t>
            </a:r>
            <a:r>
              <a:rPr lang="en-US" sz="1200" b="0" i="0" u="none" strike="noStrike" kern="1200" baseline="30000" dirty="0">
                <a:solidFill>
                  <a:schemeClr val="tx1"/>
                </a:solidFill>
                <a:effectLst/>
                <a:latin typeface="+mn-lt"/>
                <a:ea typeface="+mn-ea"/>
                <a:cs typeface="+mn-cs"/>
                <a:hlinkClick r:id="rId3"/>
              </a:rPr>
              <a:t>[9]</a:t>
            </a:r>
            <a:r>
              <a:rPr lang="en-US" sz="1200" b="0" i="0" kern="1200" dirty="0">
                <a:solidFill>
                  <a:schemeClr val="tx1"/>
                </a:solidFill>
                <a:effectLst/>
                <a:latin typeface="+mn-lt"/>
                <a:ea typeface="+mn-ea"/>
                <a:cs typeface="+mn-cs"/>
              </a:rPr>
              <a:t>. In the common case of the child simply calling exec() immediately, this eliminates any copy-on-write overhead that would occur if the parent ran first and began writing to the address space.</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174958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54755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1202"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panose="02020603050405020304" pitchFamily="18" charset="0"/>
              </a:rPr>
              <a:t>UNIX: ps to get process information</a:t>
            </a:r>
          </a:p>
        </p:txBody>
      </p:sp>
    </p:spTree>
    <p:extLst>
      <p:ext uri="{BB962C8B-B14F-4D97-AF65-F5344CB8AC3E}">
        <p14:creationId xmlns:p14="http://schemas.microsoft.com/office/powerpoint/2010/main" val="2199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a:t>
            </a:r>
            <a:r>
              <a:rPr lang="en-US" dirty="0" err="1"/>
              <a:t>etc</a:t>
            </a:r>
            <a:r>
              <a:rPr lang="en-US" dirty="0"/>
              <a:t>/security/</a:t>
            </a:r>
            <a:r>
              <a:rPr lang="en-US" dirty="0" err="1"/>
              <a:t>limits.conf</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343056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734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69390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3250"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panose="02020603050405020304" pitchFamily="18" charset="0"/>
              </a:rPr>
              <a:t>Context switch</a:t>
            </a:r>
          </a:p>
        </p:txBody>
      </p:sp>
    </p:spTree>
    <p:extLst>
      <p:ext uri="{BB962C8B-B14F-4D97-AF65-F5344CB8AC3E}">
        <p14:creationId xmlns:p14="http://schemas.microsoft.com/office/powerpoint/2010/main" val="427766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09575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CE30D091-6D6A-4366-A26A-01D6CFB39737}" type="datetime1">
              <a:rPr lang="en-US" smtClean="0"/>
              <a:t>2/9/2018</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68743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311ADC07-2504-4532-A3B4-9C331F43BD5D}" type="datetime1">
              <a:rPr lang="en-US" smtClean="0"/>
              <a:t>2/9/2018</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08705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8C5AD69D-6541-4669-A73E-700CB8A2B457}" type="datetime1">
              <a:rPr lang="en-US" smtClean="0"/>
              <a:t>2/9/2018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CSCE-313 Fall 2016</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531840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9DAB364-A6CC-430F-8503-D5CE1F1046D0}" type="datetime1">
              <a:rPr lang="en-US" smtClean="0"/>
              <a:t>2/9/2018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876364325"/>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fld id="{E2C81085-D191-441E-873A-E6B0B4FF1E49}" type="datetime1">
              <a:rPr lang="en-US" smtClean="0"/>
              <a:t>2/9/2018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4239577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9D6B52F2-47AC-46AD-9111-3D79CB3395F0}"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011533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B67E3E8-9F31-47C6-88C2-D2CC9F50A5A5}"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042742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86A2069D-9D9F-4F73-99C6-32183E5044F5}" type="datetime1">
              <a:rPr lang="en-US" smtClean="0"/>
              <a:t>2/9/2018</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364CC1-753A-4413-8B10-40C30C76D2E2}"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37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FA7AB-60DD-4DC1-B6CA-91B8A0A346A3}"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386582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fld id="{B0090CCE-9AAD-47DF-878D-EBA8949E965D}"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02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4252B72F-CFDD-4464-868C-D336A2EA61EC}" type="datetime1">
              <a:rPr lang="en-US" smtClean="0"/>
              <a:t>2/9/2018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03066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9DAB364-A6CC-430F-8503-D5CE1F1046D0}" type="datetime1">
              <a:rPr lang="en-US" smtClean="0"/>
              <a:t>2/9/2018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CSCE-313 Fall 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2AC53DF-4216-466D-99A7-94400E6C2A25}" type="slidenum">
              <a:rPr lang="en-US" sz="1200" smtClean="0">
                <a:solidFill>
                  <a:schemeClr val="tx2"/>
                </a:solidFill>
              </a: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4377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02" r:id="rId12"/>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685800" y="1887176"/>
            <a:ext cx="8382000" cy="2667000"/>
          </a:xfrm>
        </p:spPr>
        <p:txBody>
          <a:bodyPr>
            <a:normAutofit/>
          </a:bodyPr>
          <a:lstStyle/>
          <a:p>
            <a:r>
              <a:rPr lang="en-US" sz="6000" dirty="0">
                <a:solidFill>
                  <a:schemeClr val="accent1">
                    <a:lumMod val="75000"/>
                  </a:schemeClr>
                </a:solidFill>
              </a:rPr>
              <a:t>CSCE 313 – Unix Process Elements and Extended Discussion</a:t>
            </a:r>
            <a:endParaRPr lang="en-US" sz="14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Spring 2018</a:t>
            </a:r>
          </a:p>
        </p:txBody>
      </p:sp>
      <p:sp>
        <p:nvSpPr>
          <p:cNvPr id="4" name="TextBox 3"/>
          <p:cNvSpPr txBox="1"/>
          <p:nvPr/>
        </p:nvSpPr>
        <p:spPr>
          <a:xfrm>
            <a:off x="152400" y="6248400"/>
            <a:ext cx="1338059" cy="369332"/>
          </a:xfrm>
          <a:prstGeom prst="rect">
            <a:avLst/>
          </a:prstGeom>
          <a:noFill/>
        </p:spPr>
        <p:txBody>
          <a:bodyPr wrap="none" rtlCol="0">
            <a:spAutoFit/>
          </a:bodyPr>
          <a:lstStyle/>
          <a:p>
            <a:r>
              <a:rPr lang="en-US" dirty="0">
                <a:solidFill>
                  <a:schemeClr val="bg1"/>
                </a:solidFill>
              </a:rPr>
              <a:t>Feb 9, 2018</a:t>
            </a:r>
          </a:p>
        </p:txBody>
      </p:sp>
      <p:sp>
        <p:nvSpPr>
          <p:cNvPr id="5" name="TextBox 4"/>
          <p:cNvSpPr txBox="1"/>
          <p:nvPr/>
        </p:nvSpPr>
        <p:spPr>
          <a:xfrm>
            <a:off x="429908" y="381000"/>
            <a:ext cx="5208892" cy="830997"/>
          </a:xfrm>
          <a:prstGeom prst="rect">
            <a:avLst/>
          </a:prstGeom>
          <a:solidFill>
            <a:srgbClr val="FFC000"/>
          </a:solidFill>
        </p:spPr>
        <p:txBody>
          <a:bodyPr wrap="square" rtlCol="0">
            <a:spAutoFit/>
          </a:bodyPr>
          <a:lstStyle/>
          <a:p>
            <a:r>
              <a:rPr lang="en-US" sz="2400" dirty="0"/>
              <a:t>Reading Reference: Textbook: Chapter 3</a:t>
            </a:r>
          </a:p>
          <a:p>
            <a:r>
              <a:rPr lang="en-US" sz="24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t>Process Control Block (PCB)</a:t>
            </a:r>
          </a:p>
        </p:txBody>
      </p:sp>
      <p:sp>
        <p:nvSpPr>
          <p:cNvPr id="5" name="Date Placeholder 4"/>
          <p:cNvSpPr>
            <a:spLocks noGrp="1"/>
          </p:cNvSpPr>
          <p:nvPr>
            <p:ph type="dt" sz="half" idx="10"/>
          </p:nvPr>
        </p:nvSpPr>
        <p:spPr/>
        <p:txBody>
          <a:bodyPr/>
          <a:lstStyle/>
          <a:p>
            <a:fld id="{E8433411-A059-4499-906E-A7AE0DA1C6F4}" type="datetime1">
              <a:rPr lang="en-US" smtClean="0"/>
              <a:t>2/9/2018</a:t>
            </a:fld>
            <a:endParaRPr lang="en-US" dirty="0"/>
          </a:p>
        </p:txBody>
      </p:sp>
      <p:graphicFrame>
        <p:nvGraphicFramePr>
          <p:cNvPr id="124952" name="Group 24"/>
          <p:cNvGraphicFramePr>
            <a:graphicFrameLocks noGrp="1"/>
          </p:cNvGraphicFramePr>
          <p:nvPr>
            <p:extLst>
              <p:ext uri="{D42A27DB-BD31-4B8C-83A1-F6EECF244321}">
                <p14:modId xmlns:p14="http://schemas.microsoft.com/office/powerpoint/2010/main" val="2261364373"/>
              </p:ext>
            </p:extLst>
          </p:nvPr>
        </p:nvGraphicFramePr>
        <p:xfrm>
          <a:off x="1143000" y="1657349"/>
          <a:ext cx="6858000" cy="4667251"/>
        </p:xfrm>
        <a:graphic>
          <a:graphicData uri="http://schemas.openxmlformats.org/drawingml/2006/table">
            <a:tbl>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1354138">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halkboard" charset="0"/>
                          <a:ea typeface="MS PGothic" panose="020B0600070205080204" pitchFamily="34" charset="-128"/>
                        </a:rPr>
                        <a:t>process identification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halkboard" charset="0"/>
                          <a:ea typeface="MS PGothic" panose="020B0600070205080204" pitchFamily="34" charset="-128"/>
                        </a:rPr>
                        <a:t>process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halkboard" charset="0"/>
                          <a:ea typeface="MS PGothic" panose="020B0600070205080204" pitchFamily="34" charset="-128"/>
                        </a:rPr>
                        <a:t>parent process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halkboard" charset="0"/>
                          <a:ea typeface="MS PGothic" panose="020B0600070205080204" pitchFamily="34" charset="-128"/>
                        </a:rPr>
                        <a:t>user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halkboard" charset="0"/>
                          <a:ea typeface="MS PGothic" panose="020B0600070205080204" pitchFamily="34" charset="-128"/>
                        </a:rPr>
                        <a:t>etc…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halkboard" charset="0"/>
                          <a:ea typeface="MS PGothic" panose="020B0600070205080204" pitchFamily="34" charset="-128"/>
                        </a:rPr>
                        <a:t>processor state information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register set (general + special)</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condition codes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processor status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7388">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halkboard" charset="0"/>
                          <a:ea typeface="MS PGothic" panose="020B0600070205080204" pitchFamily="34" charset="-128"/>
                        </a:rPr>
                        <a:t>process control information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process state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scheduling information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event (wait-for)</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memory-</a:t>
                      </a:r>
                      <a:r>
                        <a:rPr kumimoji="0" lang="en-US" sz="1800" b="0" i="0" u="none" strike="noStrike" cap="none" normalizeH="0" baseline="0" dirty="0" err="1">
                          <a:ln>
                            <a:noFill/>
                          </a:ln>
                          <a:solidFill>
                            <a:schemeClr val="tx1"/>
                          </a:solidFill>
                          <a:effectLst/>
                          <a:latin typeface="Chalkboard" charset="0"/>
                          <a:ea typeface="MS PGothic" panose="020B0600070205080204" pitchFamily="34" charset="-128"/>
                        </a:rPr>
                        <a:t>mgmt</a:t>
                      </a: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 information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halkboard" charset="0"/>
                          <a:ea typeface="MS PGothic" panose="020B0600070205080204" pitchFamily="34" charset="-128"/>
                        </a:rPr>
                        <a:t>owned resources (e.g., list of opened files)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0795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PCB and the Hardware States</a:t>
            </a:r>
          </a:p>
        </p:txBody>
      </p:sp>
      <p:sp>
        <p:nvSpPr>
          <p:cNvPr id="6" name="Content Placeholder 5"/>
          <p:cNvSpPr>
            <a:spLocks noGrp="1"/>
          </p:cNvSpPr>
          <p:nvPr>
            <p:ph idx="1"/>
          </p:nvPr>
        </p:nvSpPr>
        <p:spPr/>
        <p:txBody>
          <a:bodyPr>
            <a:normAutofit/>
          </a:bodyPr>
          <a:lstStyle/>
          <a:p>
            <a:r>
              <a:rPr lang="en-US" dirty="0"/>
              <a:t>When a process is running, its hardware state (PC, SP, </a:t>
            </a:r>
            <a:r>
              <a:rPr lang="en-US" dirty="0" err="1"/>
              <a:t>regs</a:t>
            </a:r>
            <a:r>
              <a:rPr lang="en-US" dirty="0"/>
              <a:t>, etc.) is in the CPU </a:t>
            </a:r>
          </a:p>
          <a:p>
            <a:pPr lvl="1"/>
            <a:r>
              <a:rPr lang="en-US" dirty="0"/>
              <a:t>The hardware registers contain the current values</a:t>
            </a:r>
          </a:p>
          <a:p>
            <a:r>
              <a:rPr lang="en-US" dirty="0"/>
              <a:t>When the OS stops running a process, it </a:t>
            </a:r>
            <a:r>
              <a:rPr lang="en-US" b="1" dirty="0"/>
              <a:t>saves</a:t>
            </a:r>
            <a:r>
              <a:rPr lang="en-US" dirty="0"/>
              <a:t> the current values of the registers into the process’ PCB</a:t>
            </a:r>
          </a:p>
          <a:p>
            <a:r>
              <a:rPr lang="en-US" dirty="0"/>
              <a:t>When the OS is ready to start executing a new process, it </a:t>
            </a:r>
            <a:r>
              <a:rPr lang="en-US" b="1" dirty="0"/>
              <a:t>loads</a:t>
            </a:r>
            <a:r>
              <a:rPr lang="en-US" dirty="0"/>
              <a:t> the hardware registers from the values stored in that process’ PCB</a:t>
            </a:r>
          </a:p>
          <a:p>
            <a:r>
              <a:rPr lang="en-US" dirty="0"/>
              <a:t>The process of changing the CPU hardware state from one process to another is called a </a:t>
            </a:r>
            <a:r>
              <a:rPr lang="en-US" b="1" dirty="0"/>
              <a:t>context switch</a:t>
            </a:r>
          </a:p>
          <a:p>
            <a:pPr lvl="1"/>
            <a:r>
              <a:rPr lang="en-US" dirty="0"/>
              <a:t>This can happen 100 or 1000 times a second!</a:t>
            </a:r>
          </a:p>
        </p:txBody>
      </p:sp>
      <p:sp>
        <p:nvSpPr>
          <p:cNvPr id="3" name="Date Placeholder 2"/>
          <p:cNvSpPr>
            <a:spLocks noGrp="1"/>
          </p:cNvSpPr>
          <p:nvPr>
            <p:ph type="dt" sz="half" idx="10"/>
          </p:nvPr>
        </p:nvSpPr>
        <p:spPr/>
        <p:txBody>
          <a:bodyPr/>
          <a:lstStyle/>
          <a:p>
            <a:fld id="{59815003-DC04-4C85-843B-EB8CB4011DF1}" type="datetime1">
              <a:rPr lang="en-US" smtClean="0"/>
              <a:t>2/9/2018</a:t>
            </a:fld>
            <a:endParaRPr lang="en-US" dirty="0"/>
          </a:p>
        </p:txBody>
      </p:sp>
    </p:spTree>
    <p:extLst>
      <p:ext uri="{BB962C8B-B14F-4D97-AF65-F5344CB8AC3E}">
        <p14:creationId xmlns:p14="http://schemas.microsoft.com/office/powerpoint/2010/main" val="342268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5645150" y="2408237"/>
            <a:ext cx="2349500" cy="34925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0"/>
              <a:cs typeface="ＭＳ Ｐゴシック" charset="0"/>
            </a:endParaRPr>
          </a:p>
        </p:txBody>
      </p:sp>
      <p:sp>
        <p:nvSpPr>
          <p:cNvPr id="52226" name="Line 3"/>
          <p:cNvSpPr>
            <a:spLocks noChangeShapeType="1"/>
          </p:cNvSpPr>
          <p:nvPr/>
        </p:nvSpPr>
        <p:spPr bwMode="auto">
          <a:xfrm>
            <a:off x="4191000" y="2484437"/>
            <a:ext cx="0" cy="10541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7" name="Rectangle 4"/>
          <p:cNvSpPr>
            <a:spLocks noGrp="1" noChangeArrowheads="1"/>
          </p:cNvSpPr>
          <p:nvPr>
            <p:ph type="title"/>
          </p:nvPr>
        </p:nvSpPr>
        <p:spPr>
          <a:noFill/>
        </p:spPr>
        <p:txBody>
          <a:bodyPr lIns="90488" tIns="44450" rIns="90488" bIns="44450"/>
          <a:lstStyle/>
          <a:p>
            <a:r>
              <a:rPr lang="en-US" dirty="0"/>
              <a:t>Process Context Switch</a:t>
            </a:r>
          </a:p>
        </p:txBody>
      </p:sp>
      <p:sp>
        <p:nvSpPr>
          <p:cNvPr id="52228" name="Rectangle 5"/>
          <p:cNvSpPr>
            <a:spLocks noGrp="1" noChangeArrowheads="1"/>
          </p:cNvSpPr>
          <p:nvPr>
            <p:ph idx="1"/>
          </p:nvPr>
        </p:nvSpPr>
        <p:spPr>
          <a:xfrm>
            <a:off x="381000" y="1639887"/>
            <a:ext cx="8382000" cy="592138"/>
          </a:xfrm>
          <a:noFill/>
        </p:spPr>
        <p:txBody>
          <a:bodyPr lIns="90488" tIns="44450" rIns="90488" bIns="44450"/>
          <a:lstStyle/>
          <a:p>
            <a:r>
              <a:rPr lang="en-US" dirty="0"/>
              <a:t>Mechanism of a process switch:</a:t>
            </a:r>
          </a:p>
        </p:txBody>
      </p:sp>
      <p:sp>
        <p:nvSpPr>
          <p:cNvPr id="5" name="Date Placeholder 4"/>
          <p:cNvSpPr>
            <a:spLocks noGrp="1"/>
          </p:cNvSpPr>
          <p:nvPr>
            <p:ph type="dt" sz="half" idx="10"/>
          </p:nvPr>
        </p:nvSpPr>
        <p:spPr/>
        <p:txBody>
          <a:bodyPr/>
          <a:lstStyle/>
          <a:p>
            <a:fld id="{CC13E3AD-A9CD-41D4-8F2C-23172F12D048}" type="datetime1">
              <a:rPr lang="en-US" smtClean="0"/>
              <a:t>2/9/2018</a:t>
            </a:fld>
            <a:endParaRPr lang="en-US" dirty="0"/>
          </a:p>
        </p:txBody>
      </p:sp>
      <p:sp>
        <p:nvSpPr>
          <p:cNvPr id="52230" name="Line 7"/>
          <p:cNvSpPr>
            <a:spLocks noChangeShapeType="1"/>
          </p:cNvSpPr>
          <p:nvPr/>
        </p:nvSpPr>
        <p:spPr bwMode="auto">
          <a:xfrm>
            <a:off x="457200" y="2789237"/>
            <a:ext cx="0" cy="24257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1" name="Rectangle 8"/>
          <p:cNvSpPr>
            <a:spLocks noChangeArrowheads="1"/>
          </p:cNvSpPr>
          <p:nvPr/>
        </p:nvSpPr>
        <p:spPr bwMode="auto">
          <a:xfrm>
            <a:off x="844550" y="2636837"/>
            <a:ext cx="2578100" cy="11303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32" name="Rectangle 9"/>
          <p:cNvSpPr>
            <a:spLocks noChangeArrowheads="1"/>
          </p:cNvSpPr>
          <p:nvPr/>
        </p:nvSpPr>
        <p:spPr bwMode="auto">
          <a:xfrm>
            <a:off x="823913" y="2654300"/>
            <a:ext cx="2200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Preempt Process A and store</a:t>
            </a:r>
          </a:p>
          <a:p>
            <a:r>
              <a:rPr lang="en-US" sz="1200"/>
              <a:t>all relevant information.</a:t>
            </a:r>
          </a:p>
        </p:txBody>
      </p:sp>
      <p:sp>
        <p:nvSpPr>
          <p:cNvPr id="52233" name="Rectangle 10"/>
          <p:cNvSpPr>
            <a:spLocks noChangeArrowheads="1"/>
          </p:cNvSpPr>
          <p:nvPr/>
        </p:nvSpPr>
        <p:spPr bwMode="auto">
          <a:xfrm>
            <a:off x="823913" y="3263900"/>
            <a:ext cx="2489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Load information about</a:t>
            </a:r>
          </a:p>
          <a:p>
            <a:r>
              <a:rPr lang="en-US" sz="1200"/>
              <a:t>Process B and continue execution</a:t>
            </a:r>
          </a:p>
        </p:txBody>
      </p:sp>
      <p:sp>
        <p:nvSpPr>
          <p:cNvPr id="52234" name="Rectangle 11"/>
          <p:cNvSpPr>
            <a:spLocks noChangeArrowheads="1"/>
          </p:cNvSpPr>
          <p:nvPr/>
        </p:nvSpPr>
        <p:spPr bwMode="auto">
          <a:xfrm>
            <a:off x="844550" y="4313237"/>
            <a:ext cx="2578100" cy="11303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35" name="Rectangle 12"/>
          <p:cNvSpPr>
            <a:spLocks noChangeArrowheads="1"/>
          </p:cNvSpPr>
          <p:nvPr/>
        </p:nvSpPr>
        <p:spPr bwMode="auto">
          <a:xfrm>
            <a:off x="823913" y="4330700"/>
            <a:ext cx="21891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Preempt Process B and store</a:t>
            </a:r>
          </a:p>
          <a:p>
            <a:r>
              <a:rPr lang="en-US" sz="1200"/>
              <a:t>all relevant information.</a:t>
            </a:r>
          </a:p>
        </p:txBody>
      </p:sp>
      <p:sp>
        <p:nvSpPr>
          <p:cNvPr id="52236" name="Rectangle 13"/>
          <p:cNvSpPr>
            <a:spLocks noChangeArrowheads="1"/>
          </p:cNvSpPr>
          <p:nvPr/>
        </p:nvSpPr>
        <p:spPr bwMode="auto">
          <a:xfrm>
            <a:off x="823913" y="4940300"/>
            <a:ext cx="2500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Load information about</a:t>
            </a:r>
          </a:p>
          <a:p>
            <a:r>
              <a:rPr lang="en-US" sz="1200"/>
              <a:t>Process A and continue execution</a:t>
            </a:r>
          </a:p>
        </p:txBody>
      </p:sp>
      <p:sp>
        <p:nvSpPr>
          <p:cNvPr id="52237" name="Line 14"/>
          <p:cNvSpPr>
            <a:spLocks noChangeShapeType="1"/>
          </p:cNvSpPr>
          <p:nvPr/>
        </p:nvSpPr>
        <p:spPr bwMode="auto">
          <a:xfrm>
            <a:off x="457200" y="2484437"/>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8" name="Line 15"/>
          <p:cNvSpPr>
            <a:spLocks noChangeShapeType="1"/>
          </p:cNvSpPr>
          <p:nvPr/>
        </p:nvSpPr>
        <p:spPr bwMode="auto">
          <a:xfrm>
            <a:off x="463550" y="2782887"/>
            <a:ext cx="368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9" name="Line 16"/>
          <p:cNvSpPr>
            <a:spLocks noChangeShapeType="1"/>
          </p:cNvSpPr>
          <p:nvPr/>
        </p:nvSpPr>
        <p:spPr bwMode="auto">
          <a:xfrm>
            <a:off x="3435350" y="3544887"/>
            <a:ext cx="749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0" name="Line 17"/>
          <p:cNvSpPr>
            <a:spLocks noChangeShapeType="1"/>
          </p:cNvSpPr>
          <p:nvPr/>
        </p:nvSpPr>
        <p:spPr bwMode="auto">
          <a:xfrm>
            <a:off x="4191000" y="3551237"/>
            <a:ext cx="0" cy="977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1" name="Line 18"/>
          <p:cNvSpPr>
            <a:spLocks noChangeShapeType="1"/>
          </p:cNvSpPr>
          <p:nvPr/>
        </p:nvSpPr>
        <p:spPr bwMode="auto">
          <a:xfrm flipH="1">
            <a:off x="3422650" y="4459287"/>
            <a:ext cx="774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2" name="Line 19"/>
          <p:cNvSpPr>
            <a:spLocks noChangeShapeType="1"/>
          </p:cNvSpPr>
          <p:nvPr/>
        </p:nvSpPr>
        <p:spPr bwMode="auto">
          <a:xfrm flipH="1">
            <a:off x="450850" y="5221287"/>
            <a:ext cx="393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3" name="Line 20"/>
          <p:cNvSpPr>
            <a:spLocks noChangeShapeType="1"/>
          </p:cNvSpPr>
          <p:nvPr/>
        </p:nvSpPr>
        <p:spPr bwMode="auto">
          <a:xfrm>
            <a:off x="457200" y="5227637"/>
            <a:ext cx="0" cy="673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1"/>
          <p:cNvSpPr>
            <a:spLocks noChangeShapeType="1"/>
          </p:cNvSpPr>
          <p:nvPr/>
        </p:nvSpPr>
        <p:spPr bwMode="auto">
          <a:xfrm>
            <a:off x="4191000" y="4465637"/>
            <a:ext cx="0" cy="14351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5" name="Rectangle 22"/>
          <p:cNvSpPr>
            <a:spLocks noChangeArrowheads="1"/>
          </p:cNvSpPr>
          <p:nvPr/>
        </p:nvSpPr>
        <p:spPr bwMode="auto">
          <a:xfrm rot="-5400000">
            <a:off x="4016375" y="28479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6" name="Rectangle 23"/>
          <p:cNvSpPr>
            <a:spLocks noChangeArrowheads="1"/>
          </p:cNvSpPr>
          <p:nvPr/>
        </p:nvSpPr>
        <p:spPr bwMode="auto">
          <a:xfrm rot="-5400000">
            <a:off x="4016375" y="50577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7" name="Rectangle 24"/>
          <p:cNvSpPr>
            <a:spLocks noChangeArrowheads="1"/>
          </p:cNvSpPr>
          <p:nvPr/>
        </p:nvSpPr>
        <p:spPr bwMode="auto">
          <a:xfrm rot="-5400000">
            <a:off x="282575" y="38385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8" name="Rectangle 25"/>
          <p:cNvSpPr>
            <a:spLocks noChangeArrowheads="1"/>
          </p:cNvSpPr>
          <p:nvPr/>
        </p:nvSpPr>
        <p:spPr bwMode="auto">
          <a:xfrm>
            <a:off x="61913" y="2151062"/>
            <a:ext cx="11890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A</a:t>
            </a:r>
          </a:p>
        </p:txBody>
      </p:sp>
      <p:sp>
        <p:nvSpPr>
          <p:cNvPr id="52249" name="Rectangle 26"/>
          <p:cNvSpPr>
            <a:spLocks noChangeArrowheads="1"/>
          </p:cNvSpPr>
          <p:nvPr/>
        </p:nvSpPr>
        <p:spPr bwMode="auto">
          <a:xfrm>
            <a:off x="3414713" y="2151062"/>
            <a:ext cx="11731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B</a:t>
            </a:r>
          </a:p>
        </p:txBody>
      </p:sp>
      <p:sp>
        <p:nvSpPr>
          <p:cNvPr id="52250" name="Rectangle 27"/>
          <p:cNvSpPr>
            <a:spLocks noChangeArrowheads="1"/>
          </p:cNvSpPr>
          <p:nvPr/>
        </p:nvSpPr>
        <p:spPr bwMode="auto">
          <a:xfrm>
            <a:off x="5645150" y="2401887"/>
            <a:ext cx="2349500" cy="11430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identification</a:t>
            </a:r>
          </a:p>
        </p:txBody>
      </p:sp>
      <p:sp>
        <p:nvSpPr>
          <p:cNvPr id="52251" name="Rectangle 28"/>
          <p:cNvSpPr>
            <a:spLocks noChangeArrowheads="1"/>
          </p:cNvSpPr>
          <p:nvPr/>
        </p:nvSpPr>
        <p:spPr bwMode="auto">
          <a:xfrm>
            <a:off x="5645150" y="3544887"/>
            <a:ext cx="2349500" cy="10668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processor state </a:t>
            </a:r>
          </a:p>
          <a:p>
            <a:r>
              <a:rPr lang="en-US" sz="1800" i="1"/>
              <a:t>information</a:t>
            </a:r>
          </a:p>
        </p:txBody>
      </p:sp>
      <p:sp>
        <p:nvSpPr>
          <p:cNvPr id="52252" name="Rectangle 29"/>
          <p:cNvSpPr>
            <a:spLocks noChangeArrowheads="1"/>
          </p:cNvSpPr>
          <p:nvPr/>
        </p:nvSpPr>
        <p:spPr bwMode="auto">
          <a:xfrm>
            <a:off x="5645150" y="4611687"/>
            <a:ext cx="2349500" cy="12954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control</a:t>
            </a:r>
          </a:p>
          <a:p>
            <a:r>
              <a:rPr lang="en-US" sz="1800" i="1"/>
              <a:t>information</a:t>
            </a:r>
          </a:p>
        </p:txBody>
      </p:sp>
      <p:sp>
        <p:nvSpPr>
          <p:cNvPr id="52253" name="Rectangle 30"/>
          <p:cNvSpPr>
            <a:spLocks noChangeArrowheads="1"/>
          </p:cNvSpPr>
          <p:nvPr/>
        </p:nvSpPr>
        <p:spPr bwMode="auto">
          <a:xfrm>
            <a:off x="1066800" y="2859087"/>
            <a:ext cx="1898650" cy="29845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54" name="Rectangle 31"/>
          <p:cNvSpPr>
            <a:spLocks noChangeArrowheads="1"/>
          </p:cNvSpPr>
          <p:nvPr/>
        </p:nvSpPr>
        <p:spPr bwMode="auto">
          <a:xfrm>
            <a:off x="5340350" y="2255837"/>
            <a:ext cx="2959100" cy="40259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55" name="Line 32"/>
          <p:cNvSpPr>
            <a:spLocks noChangeShapeType="1"/>
          </p:cNvSpPr>
          <p:nvPr/>
        </p:nvSpPr>
        <p:spPr bwMode="auto">
          <a:xfrm flipV="1">
            <a:off x="2971800" y="2243137"/>
            <a:ext cx="2355850" cy="6159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6" name="Line 33"/>
          <p:cNvSpPr>
            <a:spLocks noChangeShapeType="1"/>
          </p:cNvSpPr>
          <p:nvPr/>
        </p:nvSpPr>
        <p:spPr bwMode="auto">
          <a:xfrm>
            <a:off x="2971800" y="3163887"/>
            <a:ext cx="2355850" cy="31178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7" name="Rectangle 34"/>
          <p:cNvSpPr>
            <a:spLocks noChangeArrowheads="1"/>
          </p:cNvSpPr>
          <p:nvPr/>
        </p:nvSpPr>
        <p:spPr bwMode="auto">
          <a:xfrm>
            <a:off x="5776913" y="5961062"/>
            <a:ext cx="24209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Process Control Block</a:t>
            </a:r>
          </a:p>
        </p:txBody>
      </p:sp>
    </p:spTree>
    <p:extLst>
      <p:ext uri="{BB962C8B-B14F-4D97-AF65-F5344CB8AC3E}">
        <p14:creationId xmlns:p14="http://schemas.microsoft.com/office/powerpoint/2010/main" val="23205937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t>Process Scheduling Queues</a:t>
            </a:r>
          </a:p>
        </p:txBody>
      </p:sp>
      <p:sp>
        <p:nvSpPr>
          <p:cNvPr id="58370" name="Rectangle 3"/>
          <p:cNvSpPr>
            <a:spLocks noGrp="1" noChangeArrowheads="1"/>
          </p:cNvSpPr>
          <p:nvPr>
            <p:ph idx="1"/>
          </p:nvPr>
        </p:nvSpPr>
        <p:spPr>
          <a:xfrm>
            <a:off x="533400" y="1676400"/>
            <a:ext cx="8458200" cy="4648200"/>
          </a:xfrm>
        </p:spPr>
        <p:txBody>
          <a:bodyPr>
            <a:normAutofit/>
          </a:bodyPr>
          <a:lstStyle/>
          <a:p>
            <a:r>
              <a:rPr lang="en-US" b="1" dirty="0"/>
              <a:t>Job queue</a:t>
            </a:r>
            <a:r>
              <a:rPr lang="en-US" dirty="0"/>
              <a:t> – set of all processes in the system</a:t>
            </a:r>
          </a:p>
          <a:p>
            <a:r>
              <a:rPr lang="en-US" b="1" dirty="0"/>
              <a:t>Ready queue </a:t>
            </a:r>
            <a:r>
              <a:rPr lang="en-US" dirty="0"/>
              <a:t>– set of all processes residing in main memory, ready and waiting to execute</a:t>
            </a:r>
          </a:p>
          <a:p>
            <a:r>
              <a:rPr lang="en-US" b="1" dirty="0"/>
              <a:t>Device queues </a:t>
            </a:r>
            <a:r>
              <a:rPr lang="en-US" dirty="0"/>
              <a:t>– set of processes waiting for an I/O device</a:t>
            </a:r>
          </a:p>
          <a:p>
            <a:r>
              <a:rPr lang="en-US" dirty="0"/>
              <a:t>Processes migrate among the various queues</a:t>
            </a:r>
          </a:p>
        </p:txBody>
      </p:sp>
      <p:sp>
        <p:nvSpPr>
          <p:cNvPr id="5" name="Date Placeholder 4"/>
          <p:cNvSpPr>
            <a:spLocks noGrp="1"/>
          </p:cNvSpPr>
          <p:nvPr>
            <p:ph type="dt" sz="half" idx="10"/>
          </p:nvPr>
        </p:nvSpPr>
        <p:spPr/>
        <p:txBody>
          <a:bodyPr/>
          <a:lstStyle/>
          <a:p>
            <a:fld id="{36DCC0DA-E88B-4E74-BF0B-D3749ADD4140}" type="datetime1">
              <a:rPr lang="en-US" smtClean="0"/>
              <a:t>2/9/2018</a:t>
            </a:fld>
            <a:endParaRPr lang="en-US" dirty="0"/>
          </a:p>
        </p:txBody>
      </p:sp>
    </p:spTree>
    <p:extLst>
      <p:ext uri="{BB962C8B-B14F-4D97-AF65-F5344CB8AC3E}">
        <p14:creationId xmlns:p14="http://schemas.microsoft.com/office/powerpoint/2010/main" val="105543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2400" y="304800"/>
            <a:ext cx="8763000" cy="762000"/>
          </a:xfrm>
          <a:noFill/>
        </p:spPr>
        <p:txBody>
          <a:bodyPr lIns="90488" tIns="44450" rIns="90488" bIns="44450">
            <a:normAutofit/>
          </a:bodyPr>
          <a:lstStyle/>
          <a:p>
            <a:r>
              <a:rPr lang="en-US" sz="3600" dirty="0"/>
              <a:t>Example for the Use of PCBs:  Process Queues</a:t>
            </a:r>
          </a:p>
        </p:txBody>
      </p:sp>
      <p:sp>
        <p:nvSpPr>
          <p:cNvPr id="5" name="Date Placeholder 4"/>
          <p:cNvSpPr>
            <a:spLocks noGrp="1"/>
          </p:cNvSpPr>
          <p:nvPr>
            <p:ph type="dt" sz="half" idx="10"/>
          </p:nvPr>
        </p:nvSpPr>
        <p:spPr/>
        <p:txBody>
          <a:bodyPr/>
          <a:lstStyle/>
          <a:p>
            <a:fld id="{54C9E4EA-82D4-4FA1-9116-D5D05AD04172}" type="datetime1">
              <a:rPr lang="en-US" smtClean="0"/>
              <a:t>2/9/2018</a:t>
            </a:fld>
            <a:endParaRPr lang="en-US" dirty="0"/>
          </a:p>
        </p:txBody>
      </p:sp>
      <p:sp>
        <p:nvSpPr>
          <p:cNvPr id="60418" name="Oval 3"/>
          <p:cNvSpPr>
            <a:spLocks noChangeArrowheads="1"/>
          </p:cNvSpPr>
          <p:nvPr/>
        </p:nvSpPr>
        <p:spPr bwMode="auto">
          <a:xfrm>
            <a:off x="1758950" y="18351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endParaRPr lang="en-US" sz="1800"/>
          </a:p>
        </p:txBody>
      </p:sp>
      <p:sp>
        <p:nvSpPr>
          <p:cNvPr id="60419" name="Oval 4"/>
          <p:cNvSpPr>
            <a:spLocks noChangeArrowheads="1"/>
          </p:cNvSpPr>
          <p:nvPr/>
        </p:nvSpPr>
        <p:spPr bwMode="auto">
          <a:xfrm>
            <a:off x="5721350" y="18351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endParaRPr lang="en-US" sz="1800"/>
          </a:p>
        </p:txBody>
      </p:sp>
      <p:sp>
        <p:nvSpPr>
          <p:cNvPr id="60420" name="Oval 5"/>
          <p:cNvSpPr>
            <a:spLocks noChangeArrowheads="1"/>
          </p:cNvSpPr>
          <p:nvPr/>
        </p:nvSpPr>
        <p:spPr bwMode="auto">
          <a:xfrm>
            <a:off x="3740150" y="32067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waiting</a:t>
            </a:r>
            <a:endParaRPr lang="en-US" sz="1800"/>
          </a:p>
        </p:txBody>
      </p:sp>
      <p:sp>
        <p:nvSpPr>
          <p:cNvPr id="60421" name="Line 6"/>
          <p:cNvSpPr>
            <a:spLocks noChangeShapeType="1"/>
          </p:cNvSpPr>
          <p:nvPr/>
        </p:nvSpPr>
        <p:spPr bwMode="auto">
          <a:xfrm>
            <a:off x="1073150" y="2286000"/>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2" name="Line 7"/>
          <p:cNvSpPr>
            <a:spLocks noChangeShapeType="1"/>
          </p:cNvSpPr>
          <p:nvPr/>
        </p:nvSpPr>
        <p:spPr bwMode="auto">
          <a:xfrm>
            <a:off x="7397750" y="2286000"/>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3" name="Line 8"/>
          <p:cNvSpPr>
            <a:spLocks noChangeShapeType="1"/>
          </p:cNvSpPr>
          <p:nvPr/>
        </p:nvSpPr>
        <p:spPr bwMode="auto">
          <a:xfrm>
            <a:off x="3359150" y="2057400"/>
            <a:ext cx="2425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Line 9"/>
          <p:cNvSpPr>
            <a:spLocks noChangeShapeType="1"/>
          </p:cNvSpPr>
          <p:nvPr/>
        </p:nvSpPr>
        <p:spPr bwMode="auto">
          <a:xfrm>
            <a:off x="3359150" y="2514600"/>
            <a:ext cx="24257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5" name="Line 10"/>
          <p:cNvSpPr>
            <a:spLocks noChangeShapeType="1"/>
          </p:cNvSpPr>
          <p:nvPr/>
        </p:nvSpPr>
        <p:spPr bwMode="auto">
          <a:xfrm flipH="1">
            <a:off x="5099050" y="2673350"/>
            <a:ext cx="100330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
          <p:cNvSpPr>
            <a:spLocks noChangeShapeType="1"/>
          </p:cNvSpPr>
          <p:nvPr/>
        </p:nvSpPr>
        <p:spPr bwMode="auto">
          <a:xfrm>
            <a:off x="3130550" y="2673350"/>
            <a:ext cx="977900" cy="596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7" name="Line 12"/>
          <p:cNvSpPr>
            <a:spLocks noChangeShapeType="1"/>
          </p:cNvSpPr>
          <p:nvPr/>
        </p:nvSpPr>
        <p:spPr bwMode="auto">
          <a:xfrm>
            <a:off x="2590800" y="274955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3"/>
          <p:cNvSpPr>
            <a:spLocks noChangeShapeType="1"/>
          </p:cNvSpPr>
          <p:nvPr/>
        </p:nvSpPr>
        <p:spPr bwMode="auto">
          <a:xfrm>
            <a:off x="2292350" y="32766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9" name="Rectangle 14"/>
          <p:cNvSpPr>
            <a:spLocks noChangeArrowheads="1"/>
          </p:cNvSpPr>
          <p:nvPr/>
        </p:nvSpPr>
        <p:spPr bwMode="auto">
          <a:xfrm>
            <a:off x="19875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0" name="Rectangle 15"/>
          <p:cNvSpPr>
            <a:spLocks noChangeArrowheads="1"/>
          </p:cNvSpPr>
          <p:nvPr/>
        </p:nvSpPr>
        <p:spPr bwMode="auto">
          <a:xfrm>
            <a:off x="13779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1" name="Rectangle 16"/>
          <p:cNvSpPr>
            <a:spLocks noChangeArrowheads="1"/>
          </p:cNvSpPr>
          <p:nvPr/>
        </p:nvSpPr>
        <p:spPr bwMode="auto">
          <a:xfrm>
            <a:off x="7683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2" name="Line 17"/>
          <p:cNvSpPr>
            <a:spLocks noChangeShapeType="1"/>
          </p:cNvSpPr>
          <p:nvPr/>
        </p:nvSpPr>
        <p:spPr bwMode="auto">
          <a:xfrm flipH="1">
            <a:off x="1670050" y="3276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3" name="Line 18"/>
          <p:cNvSpPr>
            <a:spLocks noChangeShapeType="1"/>
          </p:cNvSpPr>
          <p:nvPr/>
        </p:nvSpPr>
        <p:spPr bwMode="auto">
          <a:xfrm flipH="1">
            <a:off x="1060450" y="3276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4" name="Line 19"/>
          <p:cNvSpPr>
            <a:spLocks noChangeShapeType="1"/>
          </p:cNvSpPr>
          <p:nvPr/>
        </p:nvSpPr>
        <p:spPr bwMode="auto">
          <a:xfrm flipH="1">
            <a:off x="527050" y="32766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5" name="Line 20"/>
          <p:cNvSpPr>
            <a:spLocks noChangeShapeType="1"/>
          </p:cNvSpPr>
          <p:nvPr/>
        </p:nvSpPr>
        <p:spPr bwMode="auto">
          <a:xfrm>
            <a:off x="533400" y="3282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36" name="Group 21"/>
          <p:cNvGrpSpPr>
            <a:grpSpLocks/>
          </p:cNvGrpSpPr>
          <p:nvPr/>
        </p:nvGrpSpPr>
        <p:grpSpPr bwMode="auto">
          <a:xfrm>
            <a:off x="415925" y="3590925"/>
            <a:ext cx="234950" cy="128588"/>
            <a:chOff x="262" y="2262"/>
            <a:chExt cx="148" cy="81"/>
          </a:xfrm>
        </p:grpSpPr>
        <p:sp>
          <p:nvSpPr>
            <p:cNvPr id="60492" name="Line 22"/>
            <p:cNvSpPr>
              <a:spLocks noChangeShapeType="1"/>
            </p:cNvSpPr>
            <p:nvPr/>
          </p:nvSpPr>
          <p:spPr bwMode="auto">
            <a:xfrm>
              <a:off x="262" y="2262"/>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3" name="Line 23"/>
            <p:cNvSpPr>
              <a:spLocks noChangeShapeType="1"/>
            </p:cNvSpPr>
            <p:nvPr/>
          </p:nvSpPr>
          <p:spPr bwMode="auto">
            <a:xfrm>
              <a:off x="292" y="2290"/>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4" name="Line 24"/>
            <p:cNvSpPr>
              <a:spLocks noChangeShapeType="1"/>
            </p:cNvSpPr>
            <p:nvPr/>
          </p:nvSpPr>
          <p:spPr bwMode="auto">
            <a:xfrm>
              <a:off x="318" y="2318"/>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5" name="Line 25"/>
            <p:cNvSpPr>
              <a:spLocks noChangeShapeType="1"/>
            </p:cNvSpPr>
            <p:nvPr/>
          </p:nvSpPr>
          <p:spPr bwMode="auto">
            <a:xfrm>
              <a:off x="336" y="2342"/>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40" name="Line 29"/>
          <p:cNvSpPr>
            <a:spLocks noChangeShapeType="1"/>
          </p:cNvSpPr>
          <p:nvPr/>
        </p:nvSpPr>
        <p:spPr bwMode="auto">
          <a:xfrm>
            <a:off x="4273550" y="44196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Rectangle 30"/>
          <p:cNvSpPr>
            <a:spLocks noChangeArrowheads="1"/>
          </p:cNvSpPr>
          <p:nvPr/>
        </p:nvSpPr>
        <p:spPr bwMode="auto">
          <a:xfrm>
            <a:off x="3968750" y="4273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2" name="Rectangle 31"/>
          <p:cNvSpPr>
            <a:spLocks noChangeArrowheads="1"/>
          </p:cNvSpPr>
          <p:nvPr/>
        </p:nvSpPr>
        <p:spPr bwMode="auto">
          <a:xfrm>
            <a:off x="3359150" y="4273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3" name="Line 32"/>
          <p:cNvSpPr>
            <a:spLocks noChangeShapeType="1"/>
          </p:cNvSpPr>
          <p:nvPr/>
        </p:nvSpPr>
        <p:spPr bwMode="auto">
          <a:xfrm flipH="1">
            <a:off x="3651250" y="4419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4" name="Line 33"/>
          <p:cNvSpPr>
            <a:spLocks noChangeShapeType="1"/>
          </p:cNvSpPr>
          <p:nvPr/>
        </p:nvSpPr>
        <p:spPr bwMode="auto">
          <a:xfrm flipH="1">
            <a:off x="3117850" y="44196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5" name="Line 34"/>
          <p:cNvSpPr>
            <a:spLocks noChangeShapeType="1"/>
          </p:cNvSpPr>
          <p:nvPr/>
        </p:nvSpPr>
        <p:spPr bwMode="auto">
          <a:xfrm>
            <a:off x="3124200" y="4425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46" name="Group 35"/>
          <p:cNvGrpSpPr>
            <a:grpSpLocks/>
          </p:cNvGrpSpPr>
          <p:nvPr/>
        </p:nvGrpSpPr>
        <p:grpSpPr bwMode="auto">
          <a:xfrm>
            <a:off x="3006725" y="4733925"/>
            <a:ext cx="234950" cy="128588"/>
            <a:chOff x="1894" y="2982"/>
            <a:chExt cx="148" cy="81"/>
          </a:xfrm>
        </p:grpSpPr>
        <p:sp>
          <p:nvSpPr>
            <p:cNvPr id="60488" name="Line 36"/>
            <p:cNvSpPr>
              <a:spLocks noChangeShapeType="1"/>
            </p:cNvSpPr>
            <p:nvPr/>
          </p:nvSpPr>
          <p:spPr bwMode="auto">
            <a:xfrm>
              <a:off x="1894" y="2982"/>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9" name="Line 37"/>
            <p:cNvSpPr>
              <a:spLocks noChangeShapeType="1"/>
            </p:cNvSpPr>
            <p:nvPr/>
          </p:nvSpPr>
          <p:spPr bwMode="auto">
            <a:xfrm>
              <a:off x="1924" y="3010"/>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0" name="Line 38"/>
            <p:cNvSpPr>
              <a:spLocks noChangeShapeType="1"/>
            </p:cNvSpPr>
            <p:nvPr/>
          </p:nvSpPr>
          <p:spPr bwMode="auto">
            <a:xfrm>
              <a:off x="1950" y="3038"/>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1" name="Line 39"/>
            <p:cNvSpPr>
              <a:spLocks noChangeShapeType="1"/>
            </p:cNvSpPr>
            <p:nvPr/>
          </p:nvSpPr>
          <p:spPr bwMode="auto">
            <a:xfrm>
              <a:off x="1968" y="3062"/>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47" name="Line 40"/>
          <p:cNvSpPr>
            <a:spLocks noChangeShapeType="1"/>
          </p:cNvSpPr>
          <p:nvPr/>
        </p:nvSpPr>
        <p:spPr bwMode="auto">
          <a:xfrm>
            <a:off x="4273550" y="51054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8" name="Rectangle 41"/>
          <p:cNvSpPr>
            <a:spLocks noChangeArrowheads="1"/>
          </p:cNvSpPr>
          <p:nvPr/>
        </p:nvSpPr>
        <p:spPr bwMode="auto">
          <a:xfrm>
            <a:off x="39687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9" name="Rectangle 42"/>
          <p:cNvSpPr>
            <a:spLocks noChangeArrowheads="1"/>
          </p:cNvSpPr>
          <p:nvPr/>
        </p:nvSpPr>
        <p:spPr bwMode="auto">
          <a:xfrm>
            <a:off x="33591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0" name="Rectangle 43"/>
          <p:cNvSpPr>
            <a:spLocks noChangeArrowheads="1"/>
          </p:cNvSpPr>
          <p:nvPr/>
        </p:nvSpPr>
        <p:spPr bwMode="auto">
          <a:xfrm>
            <a:off x="21399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1" name="Line 44"/>
          <p:cNvSpPr>
            <a:spLocks noChangeShapeType="1"/>
          </p:cNvSpPr>
          <p:nvPr/>
        </p:nvSpPr>
        <p:spPr bwMode="auto">
          <a:xfrm flipH="1">
            <a:off x="36512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2" name="Line 45"/>
          <p:cNvSpPr>
            <a:spLocks noChangeShapeType="1"/>
          </p:cNvSpPr>
          <p:nvPr/>
        </p:nvSpPr>
        <p:spPr bwMode="auto">
          <a:xfrm flipH="1">
            <a:off x="24320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3" name="Line 46"/>
          <p:cNvSpPr>
            <a:spLocks noChangeShapeType="1"/>
          </p:cNvSpPr>
          <p:nvPr/>
        </p:nvSpPr>
        <p:spPr bwMode="auto">
          <a:xfrm flipH="1">
            <a:off x="1898650" y="51054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4" name="Line 47"/>
          <p:cNvSpPr>
            <a:spLocks noChangeShapeType="1"/>
          </p:cNvSpPr>
          <p:nvPr/>
        </p:nvSpPr>
        <p:spPr bwMode="auto">
          <a:xfrm>
            <a:off x="19050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55" name="Group 48"/>
          <p:cNvGrpSpPr>
            <a:grpSpLocks/>
          </p:cNvGrpSpPr>
          <p:nvPr/>
        </p:nvGrpSpPr>
        <p:grpSpPr bwMode="auto">
          <a:xfrm>
            <a:off x="1787525" y="5419725"/>
            <a:ext cx="234950" cy="128588"/>
            <a:chOff x="1126" y="3414"/>
            <a:chExt cx="148" cy="81"/>
          </a:xfrm>
        </p:grpSpPr>
        <p:sp>
          <p:nvSpPr>
            <p:cNvPr id="60484" name="Line 49"/>
            <p:cNvSpPr>
              <a:spLocks noChangeShapeType="1"/>
            </p:cNvSpPr>
            <p:nvPr/>
          </p:nvSpPr>
          <p:spPr bwMode="auto">
            <a:xfrm>
              <a:off x="1126" y="3414"/>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5" name="Line 50"/>
            <p:cNvSpPr>
              <a:spLocks noChangeShapeType="1"/>
            </p:cNvSpPr>
            <p:nvPr/>
          </p:nvSpPr>
          <p:spPr bwMode="auto">
            <a:xfrm>
              <a:off x="1156" y="3442"/>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6" name="Line 51"/>
            <p:cNvSpPr>
              <a:spLocks noChangeShapeType="1"/>
            </p:cNvSpPr>
            <p:nvPr/>
          </p:nvSpPr>
          <p:spPr bwMode="auto">
            <a:xfrm>
              <a:off x="1182" y="3470"/>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7" name="Line 52"/>
            <p:cNvSpPr>
              <a:spLocks noChangeShapeType="1"/>
            </p:cNvSpPr>
            <p:nvPr/>
          </p:nvSpPr>
          <p:spPr bwMode="auto">
            <a:xfrm>
              <a:off x="1200" y="3494"/>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56" name="Line 53"/>
          <p:cNvSpPr>
            <a:spLocks noChangeShapeType="1"/>
          </p:cNvSpPr>
          <p:nvPr/>
        </p:nvSpPr>
        <p:spPr bwMode="auto">
          <a:xfrm>
            <a:off x="4273550" y="57912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Rectangle 54"/>
          <p:cNvSpPr>
            <a:spLocks noChangeArrowheads="1"/>
          </p:cNvSpPr>
          <p:nvPr/>
        </p:nvSpPr>
        <p:spPr bwMode="auto">
          <a:xfrm>
            <a:off x="39687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8" name="Rectangle 55"/>
          <p:cNvSpPr>
            <a:spLocks noChangeArrowheads="1"/>
          </p:cNvSpPr>
          <p:nvPr/>
        </p:nvSpPr>
        <p:spPr bwMode="auto">
          <a:xfrm>
            <a:off x="33591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9" name="Rectangle 56"/>
          <p:cNvSpPr>
            <a:spLocks noChangeArrowheads="1"/>
          </p:cNvSpPr>
          <p:nvPr/>
        </p:nvSpPr>
        <p:spPr bwMode="auto">
          <a:xfrm>
            <a:off x="27495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60" name="Line 57"/>
          <p:cNvSpPr>
            <a:spLocks noChangeShapeType="1"/>
          </p:cNvSpPr>
          <p:nvPr/>
        </p:nvSpPr>
        <p:spPr bwMode="auto">
          <a:xfrm flipH="1">
            <a:off x="3651250" y="57912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1" name="Line 58"/>
          <p:cNvSpPr>
            <a:spLocks noChangeShapeType="1"/>
          </p:cNvSpPr>
          <p:nvPr/>
        </p:nvSpPr>
        <p:spPr bwMode="auto">
          <a:xfrm flipH="1">
            <a:off x="3041650" y="57912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59"/>
          <p:cNvSpPr>
            <a:spLocks noChangeShapeType="1"/>
          </p:cNvSpPr>
          <p:nvPr/>
        </p:nvSpPr>
        <p:spPr bwMode="auto">
          <a:xfrm flipH="1">
            <a:off x="2508250" y="57912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3" name="Line 60"/>
          <p:cNvSpPr>
            <a:spLocks noChangeShapeType="1"/>
          </p:cNvSpPr>
          <p:nvPr/>
        </p:nvSpPr>
        <p:spPr bwMode="auto">
          <a:xfrm>
            <a:off x="2514600" y="5797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66"/>
          <p:cNvSpPr>
            <a:spLocks noChangeShapeType="1"/>
          </p:cNvSpPr>
          <p:nvPr/>
        </p:nvSpPr>
        <p:spPr bwMode="auto">
          <a:xfrm>
            <a:off x="4572000" y="4121150"/>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6" name="Rectangle 67"/>
          <p:cNvSpPr>
            <a:spLocks noChangeArrowheads="1"/>
          </p:cNvSpPr>
          <p:nvPr/>
        </p:nvSpPr>
        <p:spPr bwMode="auto">
          <a:xfrm>
            <a:off x="27495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67" name="Line 68"/>
          <p:cNvSpPr>
            <a:spLocks noChangeShapeType="1"/>
          </p:cNvSpPr>
          <p:nvPr/>
        </p:nvSpPr>
        <p:spPr bwMode="auto">
          <a:xfrm flipH="1">
            <a:off x="30416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8" name="Rectangle 69"/>
          <p:cNvSpPr>
            <a:spLocks noChangeArrowheads="1"/>
          </p:cNvSpPr>
          <p:nvPr/>
        </p:nvSpPr>
        <p:spPr bwMode="auto">
          <a:xfrm>
            <a:off x="900113" y="3635375"/>
            <a:ext cx="1450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ready queue</a:t>
            </a:r>
          </a:p>
        </p:txBody>
      </p:sp>
      <p:sp>
        <p:nvSpPr>
          <p:cNvPr id="60469" name="Rectangle 70"/>
          <p:cNvSpPr>
            <a:spLocks noChangeArrowheads="1"/>
          </p:cNvSpPr>
          <p:nvPr/>
        </p:nvSpPr>
        <p:spPr bwMode="auto">
          <a:xfrm>
            <a:off x="6081713" y="4854575"/>
            <a:ext cx="2079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device queues</a:t>
            </a:r>
          </a:p>
        </p:txBody>
      </p:sp>
      <p:sp>
        <p:nvSpPr>
          <p:cNvPr id="60470" name="Rectangle 71"/>
          <p:cNvSpPr>
            <a:spLocks noChangeArrowheads="1"/>
          </p:cNvSpPr>
          <p:nvPr/>
        </p:nvSpPr>
        <p:spPr bwMode="auto">
          <a:xfrm>
            <a:off x="6081713" y="2836862"/>
            <a:ext cx="2030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executing process</a:t>
            </a:r>
          </a:p>
        </p:txBody>
      </p:sp>
      <p:sp>
        <p:nvSpPr>
          <p:cNvPr id="60471" name="Rectangle 72"/>
          <p:cNvSpPr>
            <a:spLocks noChangeArrowheads="1"/>
          </p:cNvSpPr>
          <p:nvPr/>
        </p:nvSpPr>
        <p:spPr bwMode="auto">
          <a:xfrm>
            <a:off x="4633913" y="4244975"/>
            <a:ext cx="7477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disk 1</a:t>
            </a:r>
          </a:p>
        </p:txBody>
      </p:sp>
      <p:sp>
        <p:nvSpPr>
          <p:cNvPr id="60472" name="Rectangle 73"/>
          <p:cNvSpPr>
            <a:spLocks noChangeArrowheads="1"/>
          </p:cNvSpPr>
          <p:nvPr/>
        </p:nvSpPr>
        <p:spPr bwMode="auto">
          <a:xfrm>
            <a:off x="4633913" y="4930775"/>
            <a:ext cx="7921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disk 2</a:t>
            </a:r>
          </a:p>
        </p:txBody>
      </p:sp>
      <p:sp>
        <p:nvSpPr>
          <p:cNvPr id="60473" name="Rectangle 74"/>
          <p:cNvSpPr>
            <a:spLocks noChangeArrowheads="1"/>
          </p:cNvSpPr>
          <p:nvPr/>
        </p:nvSpPr>
        <p:spPr bwMode="auto">
          <a:xfrm>
            <a:off x="4633913" y="5616575"/>
            <a:ext cx="12271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serial I/O</a:t>
            </a:r>
          </a:p>
        </p:txBody>
      </p:sp>
      <p:sp>
        <p:nvSpPr>
          <p:cNvPr id="60474" name="Line 75"/>
          <p:cNvSpPr>
            <a:spLocks noChangeShapeType="1"/>
          </p:cNvSpPr>
          <p:nvPr/>
        </p:nvSpPr>
        <p:spPr bwMode="auto">
          <a:xfrm>
            <a:off x="5492750" y="4502150"/>
            <a:ext cx="596900" cy="5207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5" name="Line 76"/>
          <p:cNvSpPr>
            <a:spLocks noChangeShapeType="1"/>
          </p:cNvSpPr>
          <p:nvPr/>
        </p:nvSpPr>
        <p:spPr bwMode="auto">
          <a:xfrm flipV="1">
            <a:off x="5492750" y="5022850"/>
            <a:ext cx="596900" cy="889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6" name="Line 77"/>
          <p:cNvSpPr>
            <a:spLocks noChangeShapeType="1"/>
          </p:cNvSpPr>
          <p:nvPr/>
        </p:nvSpPr>
        <p:spPr bwMode="auto">
          <a:xfrm flipH="1">
            <a:off x="5632450" y="5035550"/>
            <a:ext cx="469900" cy="6731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413674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Process</a:t>
            </a:r>
          </a:p>
        </p:txBody>
      </p:sp>
      <p:sp>
        <p:nvSpPr>
          <p:cNvPr id="4" name="Content Placeholder 3"/>
          <p:cNvSpPr>
            <a:spLocks noGrp="1"/>
          </p:cNvSpPr>
          <p:nvPr>
            <p:ph idx="1"/>
          </p:nvPr>
        </p:nvSpPr>
        <p:spPr/>
        <p:txBody>
          <a:bodyPr>
            <a:normAutofit/>
          </a:bodyPr>
          <a:lstStyle/>
          <a:p>
            <a:r>
              <a:rPr lang="en-US" dirty="0"/>
              <a:t>Based on which queue a process spends most of its time, we can classify processes to 2 types:</a:t>
            </a:r>
          </a:p>
          <a:p>
            <a:r>
              <a:rPr lang="en-US" b="1" dirty="0"/>
              <a:t>I/O-bound Processes</a:t>
            </a:r>
          </a:p>
          <a:p>
            <a:pPr lvl="1"/>
            <a:r>
              <a:rPr lang="en-US" dirty="0"/>
              <a:t>Spend most time in I/O queues</a:t>
            </a:r>
          </a:p>
          <a:p>
            <a:pPr lvl="1"/>
            <a:r>
              <a:rPr lang="en-US" dirty="0"/>
              <a:t>Example: A web-server reading requests from network (I/O), reading files from disk (I/O), writing response back to network (I/O), and some request parsing (CPU)</a:t>
            </a:r>
          </a:p>
          <a:p>
            <a:r>
              <a:rPr lang="en-US" b="1" dirty="0"/>
              <a:t>CPU-bound Processes</a:t>
            </a:r>
          </a:p>
          <a:p>
            <a:pPr lvl="1"/>
            <a:r>
              <a:rPr lang="en-US" dirty="0"/>
              <a:t>Spend most time in ready queue or as running</a:t>
            </a:r>
          </a:p>
          <a:p>
            <a:pPr lvl="1"/>
            <a:r>
              <a:rPr lang="en-US" dirty="0"/>
              <a:t>Example: A program computing large prime numbers – a lot of computations involving CPU, but no/less I/O</a:t>
            </a:r>
          </a:p>
        </p:txBody>
      </p:sp>
      <p:sp>
        <p:nvSpPr>
          <p:cNvPr id="3" name="Date Placeholder 2"/>
          <p:cNvSpPr>
            <a:spLocks noGrp="1"/>
          </p:cNvSpPr>
          <p:nvPr>
            <p:ph type="dt" sz="half" idx="10"/>
          </p:nvPr>
        </p:nvSpPr>
        <p:spPr/>
        <p:txBody>
          <a:bodyPr/>
          <a:lstStyle/>
          <a:p>
            <a:fld id="{D96FA7AB-60DD-4DC1-B6CA-91B8A0A346A3}" type="datetime1">
              <a:rPr lang="en-US" smtClean="0"/>
              <a:t>2/9/2018</a:t>
            </a:fld>
            <a:endParaRPr lang="en-US" dirty="0"/>
          </a:p>
        </p:txBody>
      </p:sp>
    </p:spTree>
    <p:extLst>
      <p:ext uri="{BB962C8B-B14F-4D97-AF65-F5344CB8AC3E}">
        <p14:creationId xmlns:p14="http://schemas.microsoft.com/office/powerpoint/2010/main" val="307679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Basis of Process Scheduling</a:t>
            </a:r>
          </a:p>
        </p:txBody>
      </p:sp>
      <p:sp>
        <p:nvSpPr>
          <p:cNvPr id="4" name="Content Placeholder 3"/>
          <p:cNvSpPr>
            <a:spLocks noGrp="1"/>
          </p:cNvSpPr>
          <p:nvPr>
            <p:ph idx="1"/>
          </p:nvPr>
        </p:nvSpPr>
        <p:spPr>
          <a:xfrm>
            <a:off x="685801" y="1737361"/>
            <a:ext cx="7924800" cy="4815839"/>
          </a:xfrm>
        </p:spPr>
        <p:txBody>
          <a:bodyPr>
            <a:normAutofit/>
          </a:bodyPr>
          <a:lstStyle/>
          <a:p>
            <a:r>
              <a:rPr lang="en-US" b="1" dirty="0"/>
              <a:t>CPU is a scarce resource  </a:t>
            </a:r>
            <a:r>
              <a:rPr lang="en-US" dirty="0"/>
              <a:t>(only 1 instruction at a time)</a:t>
            </a:r>
          </a:p>
          <a:p>
            <a:pPr lvl="1"/>
            <a:r>
              <a:rPr lang="en-US" dirty="0"/>
              <a:t>No limit to the number of processes that want to run simultaneously (# of CPUs or cores/CPU is always limited)</a:t>
            </a:r>
          </a:p>
          <a:p>
            <a:pPr lvl="1"/>
            <a:r>
              <a:rPr lang="en-US" dirty="0"/>
              <a:t>The same is true for each I/O device (1 operation at a time)</a:t>
            </a:r>
          </a:p>
          <a:p>
            <a:r>
              <a:rPr lang="en-US" dirty="0"/>
              <a:t>So, we have 2 resources working independently – CPU and I/O devices</a:t>
            </a:r>
          </a:p>
          <a:p>
            <a:pPr lvl="1"/>
            <a:r>
              <a:rPr lang="en-US" dirty="0"/>
              <a:t>DMA makes sure that I/O does not involve CPU (i.e., except the initiation and completion)</a:t>
            </a:r>
          </a:p>
          <a:p>
            <a:pPr lvl="1"/>
            <a:r>
              <a:rPr lang="en-US" dirty="0"/>
              <a:t>If a process needs I/O, another process can pick up the CPU</a:t>
            </a:r>
          </a:p>
          <a:p>
            <a:pPr lvl="1"/>
            <a:r>
              <a:rPr lang="en-US" dirty="0"/>
              <a:t>Idea came from multi-programming</a:t>
            </a:r>
          </a:p>
          <a:p>
            <a:r>
              <a:rPr lang="en-US" dirty="0"/>
              <a:t>Efficient use of these 2 resources is necessary</a:t>
            </a:r>
          </a:p>
          <a:p>
            <a:pPr lvl="1"/>
            <a:r>
              <a:rPr lang="en-US" dirty="0"/>
              <a:t>If all processes are CPU-bound, there is a lot more competition</a:t>
            </a:r>
          </a:p>
          <a:p>
            <a:pPr lvl="1"/>
            <a:r>
              <a:rPr lang="en-US" dirty="0"/>
              <a:t>The same is true for I/O bound processes – every process trying to read the same disk will lead to slow performance</a:t>
            </a:r>
          </a:p>
          <a:p>
            <a:pPr lvl="1"/>
            <a:r>
              <a:rPr lang="en-US" dirty="0"/>
              <a:t>Luckily, in reality, we </a:t>
            </a:r>
            <a:r>
              <a:rPr lang="en-US" b="1" dirty="0"/>
              <a:t>have a mix of I/O- and CPU-bound processes</a:t>
            </a:r>
          </a:p>
        </p:txBody>
      </p:sp>
      <p:sp>
        <p:nvSpPr>
          <p:cNvPr id="3" name="Date Placeholder 2"/>
          <p:cNvSpPr>
            <a:spLocks noGrp="1"/>
          </p:cNvSpPr>
          <p:nvPr>
            <p:ph type="dt" sz="half" idx="10"/>
          </p:nvPr>
        </p:nvSpPr>
        <p:spPr/>
        <p:txBody>
          <a:bodyPr/>
          <a:lstStyle/>
          <a:p>
            <a:fld id="{D96FA7AB-60DD-4DC1-B6CA-91B8A0A346A3}" type="datetime1">
              <a:rPr lang="en-US" smtClean="0"/>
              <a:t>2/9/2018</a:t>
            </a:fld>
            <a:endParaRPr lang="en-US" dirty="0"/>
          </a:p>
        </p:txBody>
      </p:sp>
    </p:spTree>
    <p:extLst>
      <p:ext uri="{BB962C8B-B14F-4D97-AF65-F5344CB8AC3E}">
        <p14:creationId xmlns:p14="http://schemas.microsoft.com/office/powerpoint/2010/main" val="1494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a:t>Schedulers</a:t>
            </a:r>
          </a:p>
        </p:txBody>
      </p:sp>
      <p:sp>
        <p:nvSpPr>
          <p:cNvPr id="62466" name="Content Placeholder 2"/>
          <p:cNvSpPr>
            <a:spLocks noGrp="1"/>
          </p:cNvSpPr>
          <p:nvPr>
            <p:ph idx="1"/>
          </p:nvPr>
        </p:nvSpPr>
        <p:spPr/>
        <p:txBody>
          <a:bodyPr>
            <a:normAutofit/>
          </a:bodyPr>
          <a:lstStyle/>
          <a:p>
            <a:r>
              <a:rPr lang="en-US" b="1" dirty="0">
                <a:solidFill>
                  <a:srgbClr val="000000"/>
                </a:solidFill>
              </a:rPr>
              <a:t>Long-term scheduler</a:t>
            </a:r>
            <a:r>
              <a:rPr lang="en-US" dirty="0">
                <a:solidFill>
                  <a:srgbClr val="000000"/>
                </a:solidFill>
              </a:rPr>
              <a:t>  </a:t>
            </a:r>
            <a:r>
              <a:rPr lang="en-US" dirty="0"/>
              <a:t>(or job scheduler) </a:t>
            </a:r>
          </a:p>
          <a:p>
            <a:pPr lvl="1"/>
            <a:r>
              <a:rPr lang="en-US" dirty="0"/>
              <a:t>Selects which processes should be brought into the ready queue</a:t>
            </a:r>
          </a:p>
          <a:p>
            <a:pPr lvl="1"/>
            <a:r>
              <a:rPr lang="en-US" dirty="0"/>
              <a:t>Must select a good mix of I/O-bound and CPU-bound processes</a:t>
            </a:r>
          </a:p>
          <a:p>
            <a:pPr lvl="1"/>
            <a:r>
              <a:rPr lang="en-US" dirty="0"/>
              <a:t>Main motivation: keeping the CPU and I/O devices busy simultaneously</a:t>
            </a:r>
          </a:p>
          <a:p>
            <a:r>
              <a:rPr lang="en-US" b="1" dirty="0">
                <a:solidFill>
                  <a:srgbClr val="000000"/>
                </a:solidFill>
              </a:rPr>
              <a:t>Short-term scheduler</a:t>
            </a:r>
            <a:r>
              <a:rPr lang="en-US" dirty="0">
                <a:solidFill>
                  <a:srgbClr val="000000"/>
                </a:solidFill>
              </a:rPr>
              <a:t>  </a:t>
            </a:r>
            <a:r>
              <a:rPr lang="en-US" dirty="0"/>
              <a:t>(or CPU scheduler) </a:t>
            </a:r>
          </a:p>
          <a:p>
            <a:pPr lvl="1"/>
            <a:r>
              <a:rPr lang="en-US" dirty="0"/>
              <a:t>selects which process should be executed next and allocates CPU</a:t>
            </a:r>
          </a:p>
          <a:p>
            <a:pPr lvl="1"/>
            <a:r>
              <a:rPr lang="en-US" dirty="0"/>
              <a:t>executes at least every 100ms, therefore must be very fast</a:t>
            </a:r>
          </a:p>
          <a:p>
            <a:r>
              <a:rPr lang="en-US" b="1" dirty="0">
                <a:solidFill>
                  <a:srgbClr val="000000"/>
                </a:solidFill>
              </a:rPr>
              <a:t>Medium-term scheduler </a:t>
            </a:r>
            <a:r>
              <a:rPr lang="en-US" dirty="0"/>
              <a:t>(swapper)</a:t>
            </a:r>
          </a:p>
          <a:p>
            <a:pPr lvl="1"/>
            <a:r>
              <a:rPr lang="en-US" dirty="0"/>
              <a:t>sometimes processes are removed temporarily from memory (suspended)</a:t>
            </a:r>
          </a:p>
          <a:p>
            <a:endParaRPr lang="en-US" dirty="0"/>
          </a:p>
        </p:txBody>
      </p:sp>
      <p:sp>
        <p:nvSpPr>
          <p:cNvPr id="5" name="Date Placeholder 4"/>
          <p:cNvSpPr>
            <a:spLocks noGrp="1"/>
          </p:cNvSpPr>
          <p:nvPr>
            <p:ph type="dt" sz="half" idx="10"/>
          </p:nvPr>
        </p:nvSpPr>
        <p:spPr/>
        <p:txBody>
          <a:bodyPr/>
          <a:lstStyle/>
          <a:p>
            <a:fld id="{0C1D71BB-7D8A-4A59-97EA-5983A18C3B42}" type="datetime1">
              <a:rPr lang="en-US" smtClean="0"/>
              <a:t>2/9/2018</a:t>
            </a:fld>
            <a:endParaRPr lang="en-US" dirty="0"/>
          </a:p>
        </p:txBody>
      </p:sp>
    </p:spTree>
    <p:extLst>
      <p:ext uri="{BB962C8B-B14F-4D97-AF65-F5344CB8AC3E}">
        <p14:creationId xmlns:p14="http://schemas.microsoft.com/office/powerpoint/2010/main" val="309148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altLang="en-US"/>
              <a:t>Schedulers</a:t>
            </a:r>
          </a:p>
        </p:txBody>
      </p:sp>
      <p:sp>
        <p:nvSpPr>
          <p:cNvPr id="4" name="Date Placeholder 3"/>
          <p:cNvSpPr>
            <a:spLocks noGrp="1"/>
          </p:cNvSpPr>
          <p:nvPr>
            <p:ph type="dt" sz="half" idx="10"/>
          </p:nvPr>
        </p:nvSpPr>
        <p:spPr/>
        <p:txBody>
          <a:bodyPr/>
          <a:lstStyle/>
          <a:p>
            <a:fld id="{A1C3414E-3FD8-4A0D-84AA-E7482B7D9B9D}" type="datetime1">
              <a:rPr lang="en-US" smtClean="0"/>
              <a:t>2/9/2018</a:t>
            </a:fld>
            <a:endParaRPr lang="en-US" dirty="0"/>
          </a:p>
        </p:txBody>
      </p:sp>
      <p:sp>
        <p:nvSpPr>
          <p:cNvPr id="30723" name="Oval 3"/>
          <p:cNvSpPr>
            <a:spLocks noChangeArrowheads="1"/>
          </p:cNvSpPr>
          <p:nvPr/>
        </p:nvSpPr>
        <p:spPr bwMode="auto">
          <a:xfrm>
            <a:off x="1911350" y="17383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start</a:t>
            </a:r>
          </a:p>
        </p:txBody>
      </p:sp>
      <p:sp>
        <p:nvSpPr>
          <p:cNvPr id="30724" name="Oval 6"/>
          <p:cNvSpPr>
            <a:spLocks noChangeArrowheads="1"/>
          </p:cNvSpPr>
          <p:nvPr/>
        </p:nvSpPr>
        <p:spPr bwMode="auto">
          <a:xfrm>
            <a:off x="473075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blocked</a:t>
            </a:r>
          </a:p>
        </p:txBody>
      </p:sp>
      <p:sp>
        <p:nvSpPr>
          <p:cNvPr id="30725" name="Oval 7"/>
          <p:cNvSpPr>
            <a:spLocks noChangeArrowheads="1"/>
          </p:cNvSpPr>
          <p:nvPr/>
        </p:nvSpPr>
        <p:spPr bwMode="auto">
          <a:xfrm>
            <a:off x="30543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ready</a:t>
            </a:r>
          </a:p>
        </p:txBody>
      </p:sp>
      <p:sp>
        <p:nvSpPr>
          <p:cNvPr id="30726" name="Oval 8"/>
          <p:cNvSpPr>
            <a:spLocks noChangeArrowheads="1"/>
          </p:cNvSpPr>
          <p:nvPr/>
        </p:nvSpPr>
        <p:spPr bwMode="auto">
          <a:xfrm>
            <a:off x="64071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running</a:t>
            </a:r>
          </a:p>
        </p:txBody>
      </p:sp>
      <p:sp>
        <p:nvSpPr>
          <p:cNvPr id="30727" name="Line 10"/>
          <p:cNvSpPr>
            <a:spLocks noChangeShapeType="1"/>
          </p:cNvSpPr>
          <p:nvPr/>
        </p:nvSpPr>
        <p:spPr bwMode="auto">
          <a:xfrm>
            <a:off x="2978150" y="2347912"/>
            <a:ext cx="7493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13"/>
          <p:cNvSpPr>
            <a:spLocks noChangeShapeType="1"/>
          </p:cNvSpPr>
          <p:nvPr/>
        </p:nvSpPr>
        <p:spPr bwMode="auto">
          <a:xfrm>
            <a:off x="4502150" y="3713162"/>
            <a:ext cx="18923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14"/>
          <p:cNvSpPr>
            <a:spLocks noChangeShapeType="1"/>
          </p:cNvSpPr>
          <p:nvPr/>
        </p:nvSpPr>
        <p:spPr bwMode="auto">
          <a:xfrm>
            <a:off x="4502150" y="4017962"/>
            <a:ext cx="1892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7"/>
          <p:cNvSpPr>
            <a:spLocks noChangeShapeType="1"/>
          </p:cNvSpPr>
          <p:nvPr/>
        </p:nvSpPr>
        <p:spPr bwMode="auto">
          <a:xfrm>
            <a:off x="7854950" y="3865562"/>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8"/>
          <p:cNvSpPr>
            <a:spLocks noChangeShapeType="1"/>
          </p:cNvSpPr>
          <p:nvPr/>
        </p:nvSpPr>
        <p:spPr bwMode="auto">
          <a:xfrm flipH="1">
            <a:off x="5861050" y="4176712"/>
            <a:ext cx="92710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9"/>
          <p:cNvSpPr>
            <a:spLocks noChangeShapeType="1"/>
          </p:cNvSpPr>
          <p:nvPr/>
        </p:nvSpPr>
        <p:spPr bwMode="auto">
          <a:xfrm>
            <a:off x="4121150" y="4176712"/>
            <a:ext cx="90170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23"/>
          <p:cNvSpPr>
            <a:spLocks noChangeArrowheads="1"/>
          </p:cNvSpPr>
          <p:nvPr/>
        </p:nvSpPr>
        <p:spPr bwMode="auto">
          <a:xfrm>
            <a:off x="5257800" y="3255962"/>
            <a:ext cx="304800" cy="12192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34" name="Line 20"/>
          <p:cNvSpPr>
            <a:spLocks noChangeShapeType="1"/>
          </p:cNvSpPr>
          <p:nvPr/>
        </p:nvSpPr>
        <p:spPr bwMode="auto">
          <a:xfrm>
            <a:off x="1441450" y="4176712"/>
            <a:ext cx="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Oval 4"/>
          <p:cNvSpPr>
            <a:spLocks noChangeArrowheads="1"/>
          </p:cNvSpPr>
          <p:nvPr/>
        </p:nvSpPr>
        <p:spPr bwMode="auto">
          <a:xfrm>
            <a:off x="76200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ready</a:t>
            </a:r>
          </a:p>
        </p:txBody>
      </p:sp>
      <p:sp>
        <p:nvSpPr>
          <p:cNvPr id="30736" name="Oval 5"/>
          <p:cNvSpPr>
            <a:spLocks noChangeArrowheads="1"/>
          </p:cNvSpPr>
          <p:nvPr/>
        </p:nvSpPr>
        <p:spPr bwMode="auto">
          <a:xfrm>
            <a:off x="76200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blocked</a:t>
            </a:r>
          </a:p>
        </p:txBody>
      </p:sp>
      <p:sp>
        <p:nvSpPr>
          <p:cNvPr id="30737" name="Line 9"/>
          <p:cNvSpPr>
            <a:spLocks noChangeShapeType="1"/>
          </p:cNvSpPr>
          <p:nvPr/>
        </p:nvSpPr>
        <p:spPr bwMode="auto">
          <a:xfrm flipH="1">
            <a:off x="1511300" y="2347912"/>
            <a:ext cx="7747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1"/>
          <p:cNvSpPr>
            <a:spLocks noChangeShapeType="1"/>
          </p:cNvSpPr>
          <p:nvPr/>
        </p:nvSpPr>
        <p:spPr bwMode="auto">
          <a:xfrm>
            <a:off x="2209800" y="3713162"/>
            <a:ext cx="825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2"/>
          <p:cNvSpPr>
            <a:spLocks noChangeShapeType="1"/>
          </p:cNvSpPr>
          <p:nvPr/>
        </p:nvSpPr>
        <p:spPr bwMode="auto">
          <a:xfrm>
            <a:off x="2209800" y="4017962"/>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5"/>
          <p:cNvSpPr>
            <a:spLocks noChangeShapeType="1"/>
          </p:cNvSpPr>
          <p:nvPr/>
        </p:nvSpPr>
        <p:spPr bwMode="auto">
          <a:xfrm>
            <a:off x="2209800" y="5465762"/>
            <a:ext cx="2501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6"/>
          <p:cNvSpPr>
            <a:spLocks noChangeShapeType="1"/>
          </p:cNvSpPr>
          <p:nvPr/>
        </p:nvSpPr>
        <p:spPr bwMode="auto">
          <a:xfrm>
            <a:off x="2209800" y="5770562"/>
            <a:ext cx="2501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21"/>
          <p:cNvSpPr>
            <a:spLocks noChangeArrowheads="1"/>
          </p:cNvSpPr>
          <p:nvPr/>
        </p:nvSpPr>
        <p:spPr bwMode="auto">
          <a:xfrm>
            <a:off x="1517650" y="2646362"/>
            <a:ext cx="2286000" cy="3048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3" name="Rectangle 22"/>
          <p:cNvSpPr>
            <a:spLocks noChangeArrowheads="1"/>
          </p:cNvSpPr>
          <p:nvPr/>
        </p:nvSpPr>
        <p:spPr bwMode="auto">
          <a:xfrm>
            <a:off x="2432050" y="3408362"/>
            <a:ext cx="304800" cy="26670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4" name="Text Box 24"/>
          <p:cNvSpPr txBox="1">
            <a:spLocks noChangeArrowheads="1"/>
          </p:cNvSpPr>
          <p:nvPr/>
        </p:nvSpPr>
        <p:spPr bwMode="auto">
          <a:xfrm>
            <a:off x="3352800" y="2224087"/>
            <a:ext cx="345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long-term (admission) scheduler</a:t>
            </a:r>
          </a:p>
        </p:txBody>
      </p:sp>
      <p:sp>
        <p:nvSpPr>
          <p:cNvPr id="30745" name="Text Box 25"/>
          <p:cNvSpPr txBox="1">
            <a:spLocks noChangeArrowheads="1"/>
          </p:cNvSpPr>
          <p:nvPr/>
        </p:nvSpPr>
        <p:spPr bwMode="auto">
          <a:xfrm>
            <a:off x="1447006" y="6069804"/>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dirty="0">
                <a:solidFill>
                  <a:srgbClr val="FF0000"/>
                </a:solidFill>
              </a:rPr>
              <a:t>medium-term (memory) scheduler</a:t>
            </a:r>
          </a:p>
        </p:txBody>
      </p:sp>
      <p:sp>
        <p:nvSpPr>
          <p:cNvPr id="30746" name="Text Box 26"/>
          <p:cNvSpPr txBox="1">
            <a:spLocks noChangeArrowheads="1"/>
          </p:cNvSpPr>
          <p:nvPr/>
        </p:nvSpPr>
        <p:spPr bwMode="auto">
          <a:xfrm>
            <a:off x="4343400" y="2871787"/>
            <a:ext cx="304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short-term (CPU) scheduler</a:t>
            </a:r>
          </a:p>
        </p:txBody>
      </p:sp>
    </p:spTree>
    <p:extLst>
      <p:ext uri="{BB962C8B-B14F-4D97-AF65-F5344CB8AC3E}">
        <p14:creationId xmlns:p14="http://schemas.microsoft.com/office/powerpoint/2010/main" val="18861458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3517900" cy="838200"/>
          </a:xfrm>
        </p:spPr>
        <p:txBody>
          <a:bodyPr>
            <a:normAutofit/>
          </a:bodyPr>
          <a:lstStyle/>
          <a:p>
            <a:pPr eaLnBrk="1" hangingPunct="1"/>
            <a:r>
              <a:rPr lang="en-US" altLang="en-US" dirty="0"/>
              <a:t>Zombies</a:t>
            </a:r>
          </a:p>
        </p:txBody>
      </p:sp>
      <p:sp>
        <p:nvSpPr>
          <p:cNvPr id="496643" name="Rectangle 3"/>
          <p:cNvSpPr>
            <a:spLocks noGrp="1" noChangeArrowheads="1"/>
          </p:cNvSpPr>
          <p:nvPr>
            <p:ph idx="1"/>
          </p:nvPr>
        </p:nvSpPr>
        <p:spPr>
          <a:xfrm>
            <a:off x="531813" y="1752600"/>
            <a:ext cx="8307387" cy="4692650"/>
          </a:xfrm>
        </p:spPr>
        <p:txBody>
          <a:bodyPr>
            <a:normAutofit/>
          </a:bodyPr>
          <a:lstStyle/>
          <a:p>
            <a:pPr eaLnBrk="1" hangingPunct="1">
              <a:defRPr/>
            </a:pPr>
            <a:r>
              <a:rPr lang="en-US" altLang="en-US" sz="2800" dirty="0"/>
              <a:t>Idea</a:t>
            </a:r>
          </a:p>
          <a:p>
            <a:pPr lvl="1" eaLnBrk="1" hangingPunct="1">
              <a:defRPr/>
            </a:pPr>
            <a:r>
              <a:rPr lang="en-US" altLang="en-US" sz="2400" dirty="0"/>
              <a:t>When process terminates, still consumes system resources</a:t>
            </a:r>
          </a:p>
          <a:p>
            <a:pPr lvl="2" eaLnBrk="1" hangingPunct="1">
              <a:defRPr/>
            </a:pPr>
            <a:r>
              <a:rPr lang="en-US" altLang="en-US" sz="1800" dirty="0"/>
              <a:t>Various tables maintained by OS (to store exit status)</a:t>
            </a:r>
          </a:p>
          <a:p>
            <a:pPr lvl="1" eaLnBrk="1" hangingPunct="1">
              <a:defRPr/>
            </a:pPr>
            <a:r>
              <a:rPr lang="en-US" altLang="en-US" sz="2400" dirty="0"/>
              <a:t>Called a “zombie”</a:t>
            </a:r>
          </a:p>
          <a:p>
            <a:pPr lvl="2" eaLnBrk="1" hangingPunct="1">
              <a:defRPr/>
            </a:pPr>
            <a:r>
              <a:rPr lang="en-US" altLang="en-US" sz="1800" dirty="0"/>
              <a:t>Living corpse, half alive and half dead</a:t>
            </a:r>
          </a:p>
          <a:p>
            <a:pPr eaLnBrk="1" hangingPunct="1">
              <a:defRPr/>
            </a:pPr>
            <a:r>
              <a:rPr lang="en-US" altLang="en-US" sz="2800" dirty="0"/>
              <a:t>Reaping</a:t>
            </a:r>
          </a:p>
          <a:p>
            <a:pPr lvl="1" eaLnBrk="1" hangingPunct="1">
              <a:defRPr/>
            </a:pPr>
            <a:r>
              <a:rPr lang="en-US" altLang="en-US" sz="2400" dirty="0"/>
              <a:t>Performed by parent on terminated child by calling </a:t>
            </a:r>
            <a:r>
              <a:rPr lang="en-US" altLang="en-US" sz="2400" b="1" dirty="0"/>
              <a:t>wait()</a:t>
            </a:r>
            <a:r>
              <a:rPr lang="en-US" altLang="en-US" sz="2400" dirty="0"/>
              <a:t> function</a:t>
            </a:r>
          </a:p>
          <a:p>
            <a:pPr lvl="1" eaLnBrk="1" hangingPunct="1">
              <a:defRPr/>
            </a:pPr>
            <a:r>
              <a:rPr lang="en-US" altLang="en-US" sz="2400" dirty="0"/>
              <a:t>Parent is given exit status (i.e., </a:t>
            </a:r>
            <a:r>
              <a:rPr lang="en-US" altLang="en-US" sz="2400" b="1" dirty="0"/>
              <a:t>wait (&amp;status)</a:t>
            </a:r>
            <a:r>
              <a:rPr lang="en-US" altLang="en-US" sz="2400" dirty="0"/>
              <a:t>)</a:t>
            </a:r>
          </a:p>
          <a:p>
            <a:pPr lvl="1" eaLnBrk="1" hangingPunct="1">
              <a:defRPr/>
            </a:pPr>
            <a:r>
              <a:rPr lang="en-US" altLang="en-US" sz="2400" dirty="0"/>
              <a:t>Kernel discards process</a:t>
            </a:r>
          </a:p>
        </p:txBody>
      </p:sp>
      <p:sp>
        <p:nvSpPr>
          <p:cNvPr id="2" name="Date Placeholder 1"/>
          <p:cNvSpPr>
            <a:spLocks noGrp="1"/>
          </p:cNvSpPr>
          <p:nvPr>
            <p:ph type="dt" sz="half" idx="10"/>
          </p:nvPr>
        </p:nvSpPr>
        <p:spPr/>
        <p:txBody>
          <a:bodyPr/>
          <a:lstStyle/>
          <a:p>
            <a:fld id="{1BAEBF64-DB84-4CF6-9567-B773DBA4F407}" type="datetime1">
              <a:rPr lang="en-US" smtClean="0"/>
              <a:t>2/9/2018</a:t>
            </a:fld>
            <a:endParaRPr lang="en-US" dirty="0"/>
          </a:p>
        </p:txBody>
      </p:sp>
    </p:spTree>
    <p:extLst>
      <p:ext uri="{BB962C8B-B14F-4D97-AF65-F5344CB8AC3E}">
        <p14:creationId xmlns:p14="http://schemas.microsoft.com/office/powerpoint/2010/main" val="292246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143000"/>
          </a:xfrm>
        </p:spPr>
        <p:txBody>
          <a:bodyPr/>
          <a:lstStyle/>
          <a:p>
            <a:r>
              <a:rPr lang="en-US" dirty="0"/>
              <a:t>Fork() Example 1</a:t>
            </a:r>
          </a:p>
        </p:txBody>
      </p:sp>
      <p:sp>
        <p:nvSpPr>
          <p:cNvPr id="3" name="Date Placeholder 2"/>
          <p:cNvSpPr>
            <a:spLocks noGrp="1"/>
          </p:cNvSpPr>
          <p:nvPr>
            <p:ph type="dt" sz="half" idx="10"/>
          </p:nvPr>
        </p:nvSpPr>
        <p:spPr/>
        <p:txBody>
          <a:bodyPr/>
          <a:lstStyle/>
          <a:p>
            <a:fld id="{E093A86E-3D50-4995-8666-ED6E0AEA2136}" type="datetime1">
              <a:rPr lang="en-US" smtClean="0"/>
              <a:t>2/9/2018</a:t>
            </a:fld>
            <a:endParaRPr lang="en-US" dirty="0"/>
          </a:p>
        </p:txBody>
      </p:sp>
      <p:sp>
        <p:nvSpPr>
          <p:cNvPr id="7" name="Content Placeholder 5"/>
          <p:cNvSpPr txBox="1">
            <a:spLocks/>
          </p:cNvSpPr>
          <p:nvPr/>
        </p:nvSpPr>
        <p:spPr>
          <a:xfrm>
            <a:off x="533400" y="1600200"/>
            <a:ext cx="8534400" cy="1143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800" dirty="0"/>
              <a:t>How many lines will be printed? Will the output always be the same? </a:t>
            </a:r>
          </a:p>
        </p:txBody>
      </p:sp>
      <p:pic>
        <p:nvPicPr>
          <p:cNvPr id="8" name="Picture 7" descr="forkdemo2.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841" y="2518561"/>
            <a:ext cx="8564159" cy="4165864"/>
          </a:xfrm>
          <a:prstGeom prst="rect">
            <a:avLst/>
          </a:prstGeom>
        </p:spPr>
      </p:pic>
    </p:spTree>
    <p:extLst>
      <p:ext uri="{BB962C8B-B14F-4D97-AF65-F5344CB8AC3E}">
        <p14:creationId xmlns:p14="http://schemas.microsoft.com/office/powerpoint/2010/main" val="2460769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0" y="76200"/>
            <a:ext cx="4575313" cy="1095375"/>
          </a:xfrm>
        </p:spPr>
        <p:txBody>
          <a:bodyPr/>
          <a:lstStyle/>
          <a:p>
            <a:pPr eaLnBrk="1" hangingPunct="1"/>
            <a:r>
              <a:rPr lang="en-US" altLang="en-US" dirty="0"/>
              <a:t>Zombie Example</a:t>
            </a:r>
          </a:p>
        </p:txBody>
      </p:sp>
      <p:sp>
        <p:nvSpPr>
          <p:cNvPr id="18436" name="Rectangle 4"/>
          <p:cNvSpPr>
            <a:spLocks noGrp="1" noChangeArrowheads="1"/>
          </p:cNvSpPr>
          <p:nvPr>
            <p:ph idx="1"/>
          </p:nvPr>
        </p:nvSpPr>
        <p:spPr>
          <a:xfrm>
            <a:off x="5334000" y="2281876"/>
            <a:ext cx="3644900" cy="3737924"/>
          </a:xfrm>
        </p:spPr>
        <p:txBody>
          <a:bodyPr>
            <a:normAutofit/>
          </a:bodyPr>
          <a:lstStyle/>
          <a:p>
            <a:pPr lvl="1" eaLnBrk="1" hangingPunct="1"/>
            <a:r>
              <a:rPr lang="en-US" altLang="en-US" dirty="0" err="1">
                <a:latin typeface="Courier New" panose="02070309020205020404" pitchFamily="49" charset="0"/>
              </a:rPr>
              <a:t>ps</a:t>
            </a:r>
            <a:r>
              <a:rPr lang="en-US" altLang="en-US" dirty="0"/>
              <a:t> shows child process as “defunct”</a:t>
            </a:r>
          </a:p>
          <a:p>
            <a:pPr lvl="1" eaLnBrk="1" hangingPunct="1"/>
            <a:r>
              <a:rPr lang="en-US" altLang="en-US" dirty="0"/>
              <a:t>Terminated child continue to take resources in Zombie state</a:t>
            </a:r>
          </a:p>
          <a:p>
            <a:pPr lvl="1" eaLnBrk="1" hangingPunct="1"/>
            <a:r>
              <a:rPr lang="en-US" altLang="en-US" dirty="0"/>
              <a:t>This state is over when </a:t>
            </a:r>
          </a:p>
          <a:p>
            <a:pPr lvl="2"/>
            <a:r>
              <a:rPr lang="en-US" altLang="en-US" dirty="0"/>
              <a:t>Parent is killed, or</a:t>
            </a:r>
          </a:p>
          <a:p>
            <a:pPr lvl="2"/>
            <a:r>
              <a:rPr lang="en-US" altLang="en-US" dirty="0"/>
              <a:t>Parent performs wait ()</a:t>
            </a:r>
          </a:p>
          <a:p>
            <a:pPr lvl="1" eaLnBrk="1" hangingPunct="1"/>
            <a:r>
              <a:rPr lang="en-US" altLang="en-US" dirty="0"/>
              <a:t>Killing parent allows child to be reaped</a:t>
            </a:r>
          </a:p>
        </p:txBody>
      </p:sp>
      <p:sp>
        <p:nvSpPr>
          <p:cNvPr id="2" name="Date Placeholder 1"/>
          <p:cNvSpPr>
            <a:spLocks noGrp="1"/>
          </p:cNvSpPr>
          <p:nvPr>
            <p:ph type="dt" sz="half" idx="10"/>
          </p:nvPr>
        </p:nvSpPr>
        <p:spPr/>
        <p:txBody>
          <a:bodyPr/>
          <a:lstStyle/>
          <a:p>
            <a:fld id="{32EEF87B-0308-4F00-9CDC-D6A7BC0F7F45}" type="datetime1">
              <a:rPr lang="en-US" smtClean="0"/>
              <a:t>2/9/2018</a:t>
            </a:fld>
            <a:endParaRPr lang="en-US" dirty="0"/>
          </a:p>
        </p:txBody>
      </p:sp>
      <p:sp>
        <p:nvSpPr>
          <p:cNvPr id="5" name="Rectangle 4"/>
          <p:cNvSpPr/>
          <p:nvPr/>
        </p:nvSpPr>
        <p:spPr>
          <a:xfrm>
            <a:off x="76200" y="1447800"/>
            <a:ext cx="5562600" cy="3046988"/>
          </a:xfrm>
          <a:prstGeom prst="rect">
            <a:avLst/>
          </a:prstGeom>
        </p:spPr>
        <p:txBody>
          <a:bodyPr wrap="square">
            <a:spAutoFit/>
          </a:bodyPr>
          <a:lstStyle/>
          <a:p>
            <a:r>
              <a:rPr lang="en-US" sz="1600" dirty="0">
                <a:solidFill>
                  <a:srgbClr val="8000FF"/>
                </a:solidFill>
                <a:highlight>
                  <a:srgbClr val="FFFFFF"/>
                </a:highlight>
                <a:latin typeface="Courier New" panose="02070309020205020404" pitchFamily="49" charset="0"/>
              </a:rPr>
              <a:t>void</a:t>
            </a:r>
            <a:r>
              <a:rPr lang="en-US" sz="1600" dirty="0">
                <a:solidFill>
                  <a:srgbClr val="000000"/>
                </a:solidFill>
                <a:highlight>
                  <a:srgbClr val="FFFFFF"/>
                </a:highlight>
                <a:latin typeface="Courier New" panose="02070309020205020404" pitchFamily="49" charset="0"/>
              </a:rPr>
              <a:t> main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  if</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fork</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0</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008000"/>
                </a:solidFill>
                <a:highlight>
                  <a:srgbClr val="FFFFFF"/>
                </a:highlight>
                <a:latin typeface="Courier New" panose="02070309020205020404" pitchFamily="49" charset="0"/>
              </a:rPr>
              <a:t>// child process</a:t>
            </a:r>
          </a:p>
          <a:p>
            <a:r>
              <a:rPr lang="en-US" sz="1600" dirty="0">
                <a:solidFill>
                  <a:srgbClr val="008000"/>
                </a:solidFill>
                <a:highlight>
                  <a:srgbClr val="FFFFFF"/>
                </a:highlight>
                <a:latin typeface="Courier New" panose="02070309020205020404" pitchFamily="49" charset="0"/>
              </a:rPr>
              <a:t>   // exiting the child process right away</a:t>
            </a: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printf</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"Child PID: %d\n"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getpid</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  }</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r>
              <a:rPr lang="en-US" sz="1600" dirty="0">
                <a:solidFill>
                  <a:srgbClr val="008000"/>
                </a:solidFill>
                <a:highlight>
                  <a:srgbClr val="FFFFFF"/>
                </a:highlight>
                <a:latin typeface="Courier New" panose="02070309020205020404" pitchFamily="49" charset="0"/>
              </a:rPr>
              <a:t>// parent process</a:t>
            </a: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printf</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"Parent PID: %d\n"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getpid</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 do nothing</a:t>
            </a:r>
          </a:p>
          <a:p>
            <a:r>
              <a:rPr lang="en-US" sz="1600" b="1" dirty="0">
                <a:solidFill>
                  <a:srgbClr val="0000FF"/>
                </a:solidFill>
                <a:highlight>
                  <a:srgbClr val="FFFFFF"/>
                </a:highlight>
                <a:latin typeface="Courier New" panose="02070309020205020404" pitchFamily="49" charset="0"/>
              </a:rPr>
              <a:t>    while</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1</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  }</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p>
        </p:txBody>
      </p:sp>
      <p:pic>
        <p:nvPicPr>
          <p:cNvPr id="8" name="Picture 7"/>
          <p:cNvPicPr>
            <a:picLocks noChangeAspect="1"/>
          </p:cNvPicPr>
          <p:nvPr/>
        </p:nvPicPr>
        <p:blipFill>
          <a:blip r:embed="rId2"/>
          <a:stretch>
            <a:fillRect/>
          </a:stretch>
        </p:blipFill>
        <p:spPr>
          <a:xfrm>
            <a:off x="0" y="4826043"/>
            <a:ext cx="5562600" cy="2028825"/>
          </a:xfrm>
          <a:prstGeom prst="rect">
            <a:avLst/>
          </a:prstGeom>
        </p:spPr>
      </p:pic>
    </p:spTree>
    <p:extLst>
      <p:ext uri="{BB962C8B-B14F-4D97-AF65-F5344CB8AC3E}">
        <p14:creationId xmlns:p14="http://schemas.microsoft.com/office/powerpoint/2010/main" val="268243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6" name="Content Placeholder 5"/>
          <p:cNvSpPr>
            <a:spLocks noGrp="1"/>
          </p:cNvSpPr>
          <p:nvPr>
            <p:ph idx="1"/>
          </p:nvPr>
        </p:nvSpPr>
        <p:spPr>
          <a:xfrm>
            <a:off x="822959" y="1737361"/>
            <a:ext cx="7543801" cy="4614052"/>
          </a:xfrm>
        </p:spPr>
        <p:txBody>
          <a:bodyPr>
            <a:noAutofit/>
          </a:bodyPr>
          <a:lstStyle/>
          <a:p>
            <a:r>
              <a:rPr lang="en-US" dirty="0"/>
              <a:t>What are the units of execution? </a:t>
            </a:r>
          </a:p>
          <a:p>
            <a:pPr lvl="1"/>
            <a:r>
              <a:rPr lang="en-US" dirty="0"/>
              <a:t>Processes </a:t>
            </a:r>
          </a:p>
          <a:p>
            <a:r>
              <a:rPr lang="en-US" dirty="0"/>
              <a:t>How are those units of execution represented?</a:t>
            </a:r>
          </a:p>
          <a:p>
            <a:pPr lvl="1"/>
            <a:r>
              <a:rPr lang="en-US" dirty="0"/>
              <a:t>Process Control Blocks (PCBs)</a:t>
            </a:r>
          </a:p>
          <a:p>
            <a:r>
              <a:rPr lang="en-US" dirty="0"/>
              <a:t>How is work scheduled in the CPU? </a:t>
            </a:r>
          </a:p>
          <a:p>
            <a:pPr lvl="1"/>
            <a:r>
              <a:rPr lang="en-US" dirty="0"/>
              <a:t>Process states, process queues, context switches </a:t>
            </a:r>
          </a:p>
          <a:p>
            <a:r>
              <a:rPr lang="en-US" dirty="0"/>
              <a:t>What are the possible execution states of a process?</a:t>
            </a:r>
          </a:p>
          <a:p>
            <a:pPr lvl="1"/>
            <a:r>
              <a:rPr lang="en-US" dirty="0"/>
              <a:t>Running, ready, waiting </a:t>
            </a:r>
          </a:p>
          <a:p>
            <a:r>
              <a:rPr lang="en-US" dirty="0"/>
              <a:t>How does a process move from one state to another?</a:t>
            </a:r>
          </a:p>
          <a:p>
            <a:pPr lvl="1"/>
            <a:r>
              <a:rPr lang="en-US" dirty="0"/>
              <a:t>Scheduling, I/O, creation, termination </a:t>
            </a:r>
          </a:p>
          <a:p>
            <a:r>
              <a:rPr lang="en-US" dirty="0"/>
              <a:t>How are processes created?</a:t>
            </a:r>
          </a:p>
          <a:p>
            <a:pPr lvl="1"/>
            <a:r>
              <a:rPr lang="en-US" dirty="0"/>
              <a:t>fork/exec (Unix)</a:t>
            </a:r>
          </a:p>
        </p:txBody>
      </p:sp>
      <p:sp>
        <p:nvSpPr>
          <p:cNvPr id="3" name="Date Placeholder 2"/>
          <p:cNvSpPr>
            <a:spLocks noGrp="1"/>
          </p:cNvSpPr>
          <p:nvPr>
            <p:ph type="dt" sz="half" idx="10"/>
          </p:nvPr>
        </p:nvSpPr>
        <p:spPr/>
        <p:txBody>
          <a:bodyPr/>
          <a:lstStyle/>
          <a:p>
            <a:fld id="{303A321F-776A-44F6-91FC-2E78076AB5BC}" type="datetime1">
              <a:rPr lang="en-US" smtClean="0"/>
              <a:t>2/9/2018</a:t>
            </a:fld>
            <a:endParaRPr lang="en-US" dirty="0"/>
          </a:p>
        </p:txBody>
      </p:sp>
    </p:spTree>
    <p:extLst>
      <p:ext uri="{BB962C8B-B14F-4D97-AF65-F5344CB8AC3E}">
        <p14:creationId xmlns:p14="http://schemas.microsoft.com/office/powerpoint/2010/main" val="4194852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 y="228600"/>
            <a:ext cx="9369552" cy="990600"/>
          </a:xfrm>
        </p:spPr>
        <p:txBody>
          <a:bodyPr>
            <a:normAutofit fontScale="90000"/>
          </a:bodyPr>
          <a:lstStyle/>
          <a:p>
            <a:r>
              <a:rPr lang="en-US" dirty="0"/>
              <a:t>Some questions to ponder about Process</a:t>
            </a:r>
          </a:p>
        </p:txBody>
      </p:sp>
      <p:sp>
        <p:nvSpPr>
          <p:cNvPr id="6" name="Content Placeholder 5"/>
          <p:cNvSpPr>
            <a:spLocks noGrp="1"/>
          </p:cNvSpPr>
          <p:nvPr>
            <p:ph idx="1"/>
          </p:nvPr>
        </p:nvSpPr>
        <p:spPr/>
        <p:txBody>
          <a:bodyPr>
            <a:normAutofit fontScale="85000" lnSpcReduction="20000"/>
          </a:bodyPr>
          <a:lstStyle/>
          <a:p>
            <a:pPr>
              <a:buFont typeface="Wingdings" panose="05000000000000000000" pitchFamily="2" charset="2"/>
              <a:buChar char=""/>
            </a:pPr>
            <a:r>
              <a:rPr lang="en-US" dirty="0"/>
              <a:t>How is a process created?</a:t>
            </a:r>
          </a:p>
          <a:p>
            <a:pPr>
              <a:buFont typeface="Wingdings" panose="05000000000000000000" pitchFamily="2" charset="2"/>
              <a:buChar char="ü"/>
            </a:pPr>
            <a:r>
              <a:rPr lang="en-US" dirty="0"/>
              <a:t>How is a process deleted?</a:t>
            </a:r>
          </a:p>
          <a:p>
            <a:r>
              <a:rPr lang="en-US" dirty="0"/>
              <a:t>Is there a user process and kernel process</a:t>
            </a:r>
          </a:p>
          <a:p>
            <a:pPr>
              <a:buFont typeface="Wingdings" panose="05000000000000000000" pitchFamily="2" charset="2"/>
              <a:buChar char="ü"/>
            </a:pPr>
            <a:r>
              <a:rPr lang="en-US" dirty="0"/>
              <a:t>Where do we keep information about a process</a:t>
            </a:r>
          </a:p>
          <a:p>
            <a:pPr>
              <a:buFont typeface="Wingdings" panose="05000000000000000000" pitchFamily="2" charset="2"/>
              <a:buChar char=""/>
            </a:pPr>
            <a:r>
              <a:rPr lang="en-US" dirty="0"/>
              <a:t>Does a process have to run through completion from start to finish or can it be interrupted?</a:t>
            </a:r>
          </a:p>
          <a:p>
            <a:r>
              <a:rPr lang="en-US" dirty="0"/>
              <a:t>Do processes have priorities? </a:t>
            </a:r>
          </a:p>
          <a:p>
            <a:pPr>
              <a:buFont typeface="Wingdings" panose="05000000000000000000" pitchFamily="2" charset="2"/>
              <a:buChar char="ü"/>
            </a:pPr>
            <a:r>
              <a:rPr lang="en-US" dirty="0"/>
              <a:t>What are the relationships between multiple processes in a system?</a:t>
            </a:r>
          </a:p>
          <a:p>
            <a:r>
              <a:rPr lang="en-US" dirty="0"/>
              <a:t>Can we have multiple processes related to the same program? Would multiple processes of the same program share addresses during execution?</a:t>
            </a:r>
          </a:p>
          <a:p>
            <a:pPr>
              <a:buFont typeface="Wingdings" panose="05000000000000000000" pitchFamily="2" charset="2"/>
              <a:buChar char=""/>
            </a:pPr>
            <a:r>
              <a:rPr lang="en-US" dirty="0"/>
              <a:t>How does a program run a program?</a:t>
            </a:r>
          </a:p>
          <a:p>
            <a:pPr>
              <a:buFont typeface="Wingdings" panose="05000000000000000000" pitchFamily="2" charset="2"/>
              <a:buChar char=""/>
            </a:pPr>
            <a:r>
              <a:rPr lang="en-US" dirty="0"/>
              <a:t>How does a parent wait for a child to exit?</a:t>
            </a:r>
          </a:p>
          <a:p>
            <a:endParaRPr lang="en-US" dirty="0"/>
          </a:p>
        </p:txBody>
      </p:sp>
      <p:sp>
        <p:nvSpPr>
          <p:cNvPr id="3" name="Date Placeholder 2"/>
          <p:cNvSpPr>
            <a:spLocks noGrp="1"/>
          </p:cNvSpPr>
          <p:nvPr>
            <p:ph type="dt" sz="half" idx="10"/>
          </p:nvPr>
        </p:nvSpPr>
        <p:spPr/>
        <p:txBody>
          <a:bodyPr/>
          <a:lstStyle/>
          <a:p>
            <a:fld id="{8BC462C3-361F-459B-B0B6-37A3420F51D0}" type="datetime1">
              <a:rPr lang="en-US" smtClean="0"/>
              <a:t>2/9/2018</a:t>
            </a:fld>
            <a:endParaRPr lang="en-US" dirty="0"/>
          </a:p>
        </p:txBody>
      </p:sp>
    </p:spTree>
    <p:extLst>
      <p:ext uri="{BB962C8B-B14F-4D97-AF65-F5344CB8AC3E}">
        <p14:creationId xmlns:p14="http://schemas.microsoft.com/office/powerpoint/2010/main" val="341912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BFF2-1CB7-4721-88FA-6BAC2156153A}"/>
              </a:ext>
            </a:extLst>
          </p:cNvPr>
          <p:cNvSpPr>
            <a:spLocks noGrp="1"/>
          </p:cNvSpPr>
          <p:nvPr>
            <p:ph type="title"/>
          </p:nvPr>
        </p:nvSpPr>
        <p:spPr/>
        <p:txBody>
          <a:bodyPr/>
          <a:lstStyle/>
          <a:p>
            <a:r>
              <a:rPr lang="en-US" dirty="0"/>
              <a:t>Example 1 - Solution</a:t>
            </a:r>
          </a:p>
        </p:txBody>
      </p:sp>
      <p:sp>
        <p:nvSpPr>
          <p:cNvPr id="3" name="Content Placeholder 2">
            <a:extLst>
              <a:ext uri="{FF2B5EF4-FFF2-40B4-BE49-F238E27FC236}">
                <a16:creationId xmlns:a16="http://schemas.microsoft.com/office/drawing/2014/main" id="{48BC2657-58F5-4CC3-8622-B5E95D2F5EC1}"/>
              </a:ext>
            </a:extLst>
          </p:cNvPr>
          <p:cNvSpPr>
            <a:spLocks noGrp="1"/>
          </p:cNvSpPr>
          <p:nvPr>
            <p:ph idx="1"/>
          </p:nvPr>
        </p:nvSpPr>
        <p:spPr/>
        <p:txBody>
          <a:bodyPr/>
          <a:lstStyle/>
          <a:p>
            <a:r>
              <a:rPr lang="en-US" dirty="0"/>
              <a:t>Process Tree (Original Process has 3 forks to do)</a:t>
            </a:r>
          </a:p>
        </p:txBody>
      </p:sp>
      <p:sp>
        <p:nvSpPr>
          <p:cNvPr id="4" name="Date Placeholder 3">
            <a:extLst>
              <a:ext uri="{FF2B5EF4-FFF2-40B4-BE49-F238E27FC236}">
                <a16:creationId xmlns:a16="http://schemas.microsoft.com/office/drawing/2014/main" id="{B3331153-F6D6-46B8-B589-EECD6848BB94}"/>
              </a:ext>
            </a:extLst>
          </p:cNvPr>
          <p:cNvSpPr>
            <a:spLocks noGrp="1"/>
          </p:cNvSpPr>
          <p:nvPr>
            <p:ph type="dt" sz="half" idx="10"/>
          </p:nvPr>
        </p:nvSpPr>
        <p:spPr/>
        <p:txBody>
          <a:bodyPr/>
          <a:lstStyle/>
          <a:p>
            <a:fld id="{D96FA7AB-60DD-4DC1-B6CA-91B8A0A346A3}" type="datetime1">
              <a:rPr lang="en-US" smtClean="0"/>
              <a:t>2/9/2018</a:t>
            </a:fld>
            <a:endParaRPr lang="en-US" dirty="0"/>
          </a:p>
        </p:txBody>
      </p:sp>
      <p:sp>
        <p:nvSpPr>
          <p:cNvPr id="5" name="Oval 4">
            <a:extLst>
              <a:ext uri="{FF2B5EF4-FFF2-40B4-BE49-F238E27FC236}">
                <a16:creationId xmlns:a16="http://schemas.microsoft.com/office/drawing/2014/main" id="{1794229C-0583-43C4-ABDF-253B8392311B}"/>
              </a:ext>
            </a:extLst>
          </p:cNvPr>
          <p:cNvSpPr/>
          <p:nvPr/>
        </p:nvSpPr>
        <p:spPr>
          <a:xfrm>
            <a:off x="3505200" y="2328053"/>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1000</a:t>
            </a:r>
          </a:p>
        </p:txBody>
      </p:sp>
      <p:sp>
        <p:nvSpPr>
          <p:cNvPr id="6" name="Oval 5">
            <a:extLst>
              <a:ext uri="{FF2B5EF4-FFF2-40B4-BE49-F238E27FC236}">
                <a16:creationId xmlns:a16="http://schemas.microsoft.com/office/drawing/2014/main" id="{610739D2-0737-45CE-AD2B-3C69FDC86199}"/>
              </a:ext>
            </a:extLst>
          </p:cNvPr>
          <p:cNvSpPr/>
          <p:nvPr/>
        </p:nvSpPr>
        <p:spPr>
          <a:xfrm>
            <a:off x="2286000" y="3242453"/>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1001</a:t>
            </a:r>
          </a:p>
        </p:txBody>
      </p:sp>
      <p:sp>
        <p:nvSpPr>
          <p:cNvPr id="7" name="Oval 6">
            <a:extLst>
              <a:ext uri="{FF2B5EF4-FFF2-40B4-BE49-F238E27FC236}">
                <a16:creationId xmlns:a16="http://schemas.microsoft.com/office/drawing/2014/main" id="{8D00A21C-DCB8-4024-B561-CB1320B00D76}"/>
              </a:ext>
            </a:extLst>
          </p:cNvPr>
          <p:cNvSpPr/>
          <p:nvPr/>
        </p:nvSpPr>
        <p:spPr>
          <a:xfrm>
            <a:off x="3581400" y="3242453"/>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1002</a:t>
            </a:r>
          </a:p>
        </p:txBody>
      </p:sp>
      <p:sp>
        <p:nvSpPr>
          <p:cNvPr id="8" name="Oval 7">
            <a:extLst>
              <a:ext uri="{FF2B5EF4-FFF2-40B4-BE49-F238E27FC236}">
                <a16:creationId xmlns:a16="http://schemas.microsoft.com/office/drawing/2014/main" id="{E5F83732-E039-45D7-8522-EB24BB2D4E35}"/>
              </a:ext>
            </a:extLst>
          </p:cNvPr>
          <p:cNvSpPr/>
          <p:nvPr/>
        </p:nvSpPr>
        <p:spPr>
          <a:xfrm>
            <a:off x="4876800" y="3242453"/>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1003</a:t>
            </a:r>
          </a:p>
        </p:txBody>
      </p:sp>
      <p:cxnSp>
        <p:nvCxnSpPr>
          <p:cNvPr id="9" name="Straight Arrow Connector 8">
            <a:extLst>
              <a:ext uri="{FF2B5EF4-FFF2-40B4-BE49-F238E27FC236}">
                <a16:creationId xmlns:a16="http://schemas.microsoft.com/office/drawing/2014/main" id="{A70B5B3B-8A12-4160-8C64-0722C5E44915}"/>
              </a:ext>
            </a:extLst>
          </p:cNvPr>
          <p:cNvCxnSpPr>
            <a:stCxn id="5" idx="3"/>
            <a:endCxn id="6" idx="0"/>
          </p:cNvCxnSpPr>
          <p:nvPr/>
        </p:nvCxnSpPr>
        <p:spPr>
          <a:xfrm flipH="1">
            <a:off x="2781300" y="2848379"/>
            <a:ext cx="868970" cy="394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4D911C-FE13-4E2E-9252-0B94D3A393FC}"/>
              </a:ext>
            </a:extLst>
          </p:cNvPr>
          <p:cNvCxnSpPr>
            <a:stCxn id="5" idx="4"/>
            <a:endCxn id="7" idx="0"/>
          </p:cNvCxnSpPr>
          <p:nvPr/>
        </p:nvCxnSpPr>
        <p:spPr>
          <a:xfrm>
            <a:off x="4000500" y="2937653"/>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774AEF4-5134-4147-A73A-BA4C26E0E0F0}"/>
              </a:ext>
            </a:extLst>
          </p:cNvPr>
          <p:cNvCxnSpPr>
            <a:stCxn id="5" idx="5"/>
            <a:endCxn id="8" idx="0"/>
          </p:cNvCxnSpPr>
          <p:nvPr/>
        </p:nvCxnSpPr>
        <p:spPr>
          <a:xfrm>
            <a:off x="4350730" y="2848379"/>
            <a:ext cx="1021370" cy="394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6CB1D19-F900-4913-A788-0D453A7D94BA}"/>
              </a:ext>
            </a:extLst>
          </p:cNvPr>
          <p:cNvSpPr/>
          <p:nvPr/>
        </p:nvSpPr>
        <p:spPr>
          <a:xfrm>
            <a:off x="1143000" y="4169927"/>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1004</a:t>
            </a:r>
          </a:p>
        </p:txBody>
      </p:sp>
      <p:sp>
        <p:nvSpPr>
          <p:cNvPr id="13" name="Oval 12">
            <a:extLst>
              <a:ext uri="{FF2B5EF4-FFF2-40B4-BE49-F238E27FC236}">
                <a16:creationId xmlns:a16="http://schemas.microsoft.com/office/drawing/2014/main" id="{2D4A0155-D4B3-4855-B5A2-41B3FFC9B053}"/>
              </a:ext>
            </a:extLst>
          </p:cNvPr>
          <p:cNvSpPr/>
          <p:nvPr/>
        </p:nvSpPr>
        <p:spPr>
          <a:xfrm>
            <a:off x="2438400" y="4169927"/>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1005</a:t>
            </a:r>
          </a:p>
        </p:txBody>
      </p:sp>
      <p:cxnSp>
        <p:nvCxnSpPr>
          <p:cNvPr id="14" name="Straight Arrow Connector 13">
            <a:extLst>
              <a:ext uri="{FF2B5EF4-FFF2-40B4-BE49-F238E27FC236}">
                <a16:creationId xmlns:a16="http://schemas.microsoft.com/office/drawing/2014/main" id="{EB5ED64A-53D9-49C2-9495-8034E80CCE06}"/>
              </a:ext>
            </a:extLst>
          </p:cNvPr>
          <p:cNvCxnSpPr>
            <a:endCxn id="12" idx="0"/>
          </p:cNvCxnSpPr>
          <p:nvPr/>
        </p:nvCxnSpPr>
        <p:spPr>
          <a:xfrm flipH="1">
            <a:off x="1638300" y="3775853"/>
            <a:ext cx="868970" cy="394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6689E3-7000-433D-A11F-DDD147E47054}"/>
              </a:ext>
            </a:extLst>
          </p:cNvPr>
          <p:cNvCxnSpPr>
            <a:endCxn id="13" idx="0"/>
          </p:cNvCxnSpPr>
          <p:nvPr/>
        </p:nvCxnSpPr>
        <p:spPr>
          <a:xfrm>
            <a:off x="2857500" y="3865127"/>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D38FF17-D594-45E6-857B-27AE6778BD2F}"/>
              </a:ext>
            </a:extLst>
          </p:cNvPr>
          <p:cNvSpPr/>
          <p:nvPr/>
        </p:nvSpPr>
        <p:spPr>
          <a:xfrm>
            <a:off x="3733800" y="4156853"/>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1006</a:t>
            </a:r>
          </a:p>
        </p:txBody>
      </p:sp>
      <p:sp>
        <p:nvSpPr>
          <p:cNvPr id="17" name="Oval 16">
            <a:extLst>
              <a:ext uri="{FF2B5EF4-FFF2-40B4-BE49-F238E27FC236}">
                <a16:creationId xmlns:a16="http://schemas.microsoft.com/office/drawing/2014/main" id="{547C5E83-C002-45B1-9549-9624DFA47BAF}"/>
              </a:ext>
            </a:extLst>
          </p:cNvPr>
          <p:cNvSpPr/>
          <p:nvPr/>
        </p:nvSpPr>
        <p:spPr>
          <a:xfrm>
            <a:off x="1143000" y="5147453"/>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1007</a:t>
            </a:r>
          </a:p>
        </p:txBody>
      </p:sp>
      <p:cxnSp>
        <p:nvCxnSpPr>
          <p:cNvPr id="18" name="Straight Arrow Connector 17">
            <a:extLst>
              <a:ext uri="{FF2B5EF4-FFF2-40B4-BE49-F238E27FC236}">
                <a16:creationId xmlns:a16="http://schemas.microsoft.com/office/drawing/2014/main" id="{25973AD1-A782-46B7-89D1-EBF5F3C15272}"/>
              </a:ext>
            </a:extLst>
          </p:cNvPr>
          <p:cNvCxnSpPr>
            <a:stCxn id="7" idx="4"/>
            <a:endCxn id="16" idx="0"/>
          </p:cNvCxnSpPr>
          <p:nvPr/>
        </p:nvCxnSpPr>
        <p:spPr>
          <a:xfrm>
            <a:off x="4076700" y="3852053"/>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2725B89-6868-4B4E-A698-0294314D4BC8}"/>
              </a:ext>
            </a:extLst>
          </p:cNvPr>
          <p:cNvCxnSpPr>
            <a:stCxn id="12" idx="4"/>
            <a:endCxn id="17" idx="0"/>
          </p:cNvCxnSpPr>
          <p:nvPr/>
        </p:nvCxnSpPr>
        <p:spPr>
          <a:xfrm>
            <a:off x="1638300" y="4779527"/>
            <a:ext cx="0" cy="367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3E4A41-2C0D-44A3-97D7-554B70FCAFDE}"/>
              </a:ext>
            </a:extLst>
          </p:cNvPr>
          <p:cNvCxnSpPr>
            <a:stCxn id="5" idx="6"/>
          </p:cNvCxnSpPr>
          <p:nvPr/>
        </p:nvCxnSpPr>
        <p:spPr>
          <a:xfrm>
            <a:off x="4495800" y="2632853"/>
            <a:ext cx="876300" cy="1103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4250C07-AA2D-41E8-8B9E-91823CB361C8}"/>
              </a:ext>
            </a:extLst>
          </p:cNvPr>
          <p:cNvSpPr/>
          <p:nvPr/>
        </p:nvSpPr>
        <p:spPr>
          <a:xfrm>
            <a:off x="5372100" y="2590800"/>
            <a:ext cx="960411"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2</a:t>
            </a:r>
          </a:p>
        </p:txBody>
      </p:sp>
      <p:sp>
        <p:nvSpPr>
          <p:cNvPr id="38" name="Rectangle 37">
            <a:extLst>
              <a:ext uri="{FF2B5EF4-FFF2-40B4-BE49-F238E27FC236}">
                <a16:creationId xmlns:a16="http://schemas.microsoft.com/office/drawing/2014/main" id="{098B3775-D7B7-4A48-8636-9D4525B108EE}"/>
              </a:ext>
            </a:extLst>
          </p:cNvPr>
          <p:cNvSpPr/>
          <p:nvPr/>
        </p:nvSpPr>
        <p:spPr>
          <a:xfrm>
            <a:off x="1602803" y="2674910"/>
            <a:ext cx="960411"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1</a:t>
            </a:r>
          </a:p>
        </p:txBody>
      </p:sp>
      <p:cxnSp>
        <p:nvCxnSpPr>
          <p:cNvPr id="39" name="Straight Connector 38">
            <a:extLst>
              <a:ext uri="{FF2B5EF4-FFF2-40B4-BE49-F238E27FC236}">
                <a16:creationId xmlns:a16="http://schemas.microsoft.com/office/drawing/2014/main" id="{AD1EE19B-D328-452F-A914-263C271C445E}"/>
              </a:ext>
            </a:extLst>
          </p:cNvPr>
          <p:cNvCxnSpPr>
            <a:cxnSpLocks/>
            <a:stCxn id="38" idx="3"/>
            <a:endCxn id="5" idx="2"/>
          </p:cNvCxnSpPr>
          <p:nvPr/>
        </p:nvCxnSpPr>
        <p:spPr>
          <a:xfrm flipV="1">
            <a:off x="2563214" y="2632853"/>
            <a:ext cx="941986" cy="2154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EFF76F-A0CE-4C5B-82ED-B4287932B9D7}"/>
              </a:ext>
            </a:extLst>
          </p:cNvPr>
          <p:cNvCxnSpPr>
            <a:cxnSpLocks/>
            <a:stCxn id="6" idx="5"/>
            <a:endCxn id="43" idx="1"/>
          </p:cNvCxnSpPr>
          <p:nvPr/>
        </p:nvCxnSpPr>
        <p:spPr>
          <a:xfrm>
            <a:off x="3131530" y="3762779"/>
            <a:ext cx="183170" cy="21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B8DBFE0-C6FD-4D11-84D0-BD0EE4B89F39}"/>
              </a:ext>
            </a:extLst>
          </p:cNvPr>
          <p:cNvSpPr/>
          <p:nvPr/>
        </p:nvSpPr>
        <p:spPr>
          <a:xfrm>
            <a:off x="3314700" y="3800545"/>
            <a:ext cx="419100"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51" name="Straight Connector 50">
            <a:extLst>
              <a:ext uri="{FF2B5EF4-FFF2-40B4-BE49-F238E27FC236}">
                <a16:creationId xmlns:a16="http://schemas.microsoft.com/office/drawing/2014/main" id="{A174EDD7-5185-4B3D-8294-C1796526320A}"/>
              </a:ext>
            </a:extLst>
          </p:cNvPr>
          <p:cNvCxnSpPr>
            <a:cxnSpLocks/>
            <a:endCxn id="52" idx="1"/>
          </p:cNvCxnSpPr>
          <p:nvPr/>
        </p:nvCxnSpPr>
        <p:spPr>
          <a:xfrm>
            <a:off x="4407591" y="3745992"/>
            <a:ext cx="183170" cy="21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69347A9-53E6-45ED-AEEA-169EF2C5DDBE}"/>
              </a:ext>
            </a:extLst>
          </p:cNvPr>
          <p:cNvSpPr/>
          <p:nvPr/>
        </p:nvSpPr>
        <p:spPr>
          <a:xfrm>
            <a:off x="4590761" y="3783758"/>
            <a:ext cx="419100"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53" name="Straight Connector 52">
            <a:extLst>
              <a:ext uri="{FF2B5EF4-FFF2-40B4-BE49-F238E27FC236}">
                <a16:creationId xmlns:a16="http://schemas.microsoft.com/office/drawing/2014/main" id="{51ACB560-3F97-44BC-8699-DE9604A384C0}"/>
              </a:ext>
            </a:extLst>
          </p:cNvPr>
          <p:cNvCxnSpPr>
            <a:cxnSpLocks/>
            <a:endCxn id="54" idx="1"/>
          </p:cNvCxnSpPr>
          <p:nvPr/>
        </p:nvCxnSpPr>
        <p:spPr>
          <a:xfrm>
            <a:off x="5667253" y="3785308"/>
            <a:ext cx="183170" cy="21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BB56E6E-72B2-4B64-BF3B-93AA8B33CAFC}"/>
              </a:ext>
            </a:extLst>
          </p:cNvPr>
          <p:cNvSpPr/>
          <p:nvPr/>
        </p:nvSpPr>
        <p:spPr>
          <a:xfrm>
            <a:off x="5850423" y="3823074"/>
            <a:ext cx="419100"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55" name="Straight Connector 54">
            <a:extLst>
              <a:ext uri="{FF2B5EF4-FFF2-40B4-BE49-F238E27FC236}">
                <a16:creationId xmlns:a16="http://schemas.microsoft.com/office/drawing/2014/main" id="{880A4EE2-F691-4664-9EED-84965218D5E1}"/>
              </a:ext>
            </a:extLst>
          </p:cNvPr>
          <p:cNvCxnSpPr>
            <a:cxnSpLocks/>
            <a:endCxn id="56" idx="1"/>
          </p:cNvCxnSpPr>
          <p:nvPr/>
        </p:nvCxnSpPr>
        <p:spPr>
          <a:xfrm>
            <a:off x="1950430" y="4689764"/>
            <a:ext cx="183170" cy="21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023F676-5E52-4857-8836-5614B2E6EA76}"/>
              </a:ext>
            </a:extLst>
          </p:cNvPr>
          <p:cNvSpPr/>
          <p:nvPr/>
        </p:nvSpPr>
        <p:spPr>
          <a:xfrm>
            <a:off x="2133600" y="4727530"/>
            <a:ext cx="419100"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57" name="Straight Connector 56">
            <a:extLst>
              <a:ext uri="{FF2B5EF4-FFF2-40B4-BE49-F238E27FC236}">
                <a16:creationId xmlns:a16="http://schemas.microsoft.com/office/drawing/2014/main" id="{199937ED-98BE-4C35-A2AD-536B27D200B5}"/>
              </a:ext>
            </a:extLst>
          </p:cNvPr>
          <p:cNvCxnSpPr>
            <a:cxnSpLocks/>
            <a:endCxn id="58" idx="1"/>
          </p:cNvCxnSpPr>
          <p:nvPr/>
        </p:nvCxnSpPr>
        <p:spPr>
          <a:xfrm>
            <a:off x="3245830" y="4704164"/>
            <a:ext cx="183170" cy="21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3C1D0F1-0D20-488E-B6C3-1E08C943E204}"/>
              </a:ext>
            </a:extLst>
          </p:cNvPr>
          <p:cNvSpPr/>
          <p:nvPr/>
        </p:nvSpPr>
        <p:spPr>
          <a:xfrm>
            <a:off x="3429000" y="4741930"/>
            <a:ext cx="419100"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59" name="Straight Connector 58">
            <a:extLst>
              <a:ext uri="{FF2B5EF4-FFF2-40B4-BE49-F238E27FC236}">
                <a16:creationId xmlns:a16="http://schemas.microsoft.com/office/drawing/2014/main" id="{ADF17C16-AA29-4386-8592-85A6E166E66A}"/>
              </a:ext>
            </a:extLst>
          </p:cNvPr>
          <p:cNvCxnSpPr>
            <a:cxnSpLocks/>
            <a:endCxn id="60" idx="1"/>
          </p:cNvCxnSpPr>
          <p:nvPr/>
        </p:nvCxnSpPr>
        <p:spPr>
          <a:xfrm>
            <a:off x="4590763" y="4686634"/>
            <a:ext cx="183170" cy="21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8C4130E-252D-4686-9FE2-092860598247}"/>
              </a:ext>
            </a:extLst>
          </p:cNvPr>
          <p:cNvSpPr/>
          <p:nvPr/>
        </p:nvSpPr>
        <p:spPr>
          <a:xfrm>
            <a:off x="4773933" y="4724400"/>
            <a:ext cx="419100"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61" name="Straight Connector 60">
            <a:extLst>
              <a:ext uri="{FF2B5EF4-FFF2-40B4-BE49-F238E27FC236}">
                <a16:creationId xmlns:a16="http://schemas.microsoft.com/office/drawing/2014/main" id="{7DC055ED-47D5-4932-97A8-63DB7B80349B}"/>
              </a:ext>
            </a:extLst>
          </p:cNvPr>
          <p:cNvCxnSpPr>
            <a:cxnSpLocks/>
            <a:endCxn id="62" idx="1"/>
          </p:cNvCxnSpPr>
          <p:nvPr/>
        </p:nvCxnSpPr>
        <p:spPr>
          <a:xfrm>
            <a:off x="1950430" y="5675554"/>
            <a:ext cx="183170" cy="211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29AF9C9-CC06-4809-B0E4-6F4A371242DB}"/>
              </a:ext>
            </a:extLst>
          </p:cNvPr>
          <p:cNvSpPr/>
          <p:nvPr/>
        </p:nvSpPr>
        <p:spPr>
          <a:xfrm>
            <a:off x="2133600" y="5713320"/>
            <a:ext cx="419100" cy="346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Tree>
    <p:extLst>
      <p:ext uri="{BB962C8B-B14F-4D97-AF65-F5344CB8AC3E}">
        <p14:creationId xmlns:p14="http://schemas.microsoft.com/office/powerpoint/2010/main" val="425636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37"/>
            <a:ext cx="9144000" cy="990600"/>
          </a:xfrm>
        </p:spPr>
        <p:txBody>
          <a:bodyPr/>
          <a:lstStyle/>
          <a:p>
            <a:r>
              <a:rPr lang="en-US" dirty="0"/>
              <a:t>Example. 2</a:t>
            </a:r>
          </a:p>
        </p:txBody>
      </p:sp>
      <p:sp>
        <p:nvSpPr>
          <p:cNvPr id="3" name="Date Placeholder 2"/>
          <p:cNvSpPr>
            <a:spLocks noGrp="1"/>
          </p:cNvSpPr>
          <p:nvPr>
            <p:ph type="dt" sz="half" idx="10"/>
          </p:nvPr>
        </p:nvSpPr>
        <p:spPr/>
        <p:txBody>
          <a:bodyPr/>
          <a:lstStyle/>
          <a:p>
            <a:fld id="{933BB821-FD9F-48C0-A5A1-884D494BC1DE}" type="datetime1">
              <a:rPr lang="en-US" smtClean="0"/>
              <a:t>2/9/2018</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1676400"/>
            <a:ext cx="5867400" cy="301551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 y="4953000"/>
            <a:ext cx="8512444" cy="990600"/>
          </a:xfrm>
          <a:prstGeom prst="rect">
            <a:avLst/>
          </a:prstGeom>
          <a:noFill/>
          <a:ln w="9525">
            <a:noFill/>
            <a:miter lim="800000"/>
            <a:headEnd/>
            <a:tailEnd/>
          </a:ln>
        </p:spPr>
      </p:pic>
      <p:grpSp>
        <p:nvGrpSpPr>
          <p:cNvPr id="14" name="Group 13"/>
          <p:cNvGrpSpPr/>
          <p:nvPr/>
        </p:nvGrpSpPr>
        <p:grpSpPr>
          <a:xfrm>
            <a:off x="152400" y="3429000"/>
            <a:ext cx="8991600" cy="2667000"/>
            <a:chOff x="152400" y="3429000"/>
            <a:chExt cx="8991600" cy="2667000"/>
          </a:xfrm>
        </p:grpSpPr>
        <p:sp>
          <p:nvSpPr>
            <p:cNvPr id="9" name="Oval 8"/>
            <p:cNvSpPr/>
            <p:nvPr/>
          </p:nvSpPr>
          <p:spPr>
            <a:xfrm>
              <a:off x="152400" y="5257800"/>
              <a:ext cx="5334000" cy="838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stCxn id="9" idx="6"/>
              <a:endCxn id="13" idx="1"/>
            </p:cNvCxnSpPr>
            <p:nvPr/>
          </p:nvCxnSpPr>
          <p:spPr>
            <a:xfrm flipV="1">
              <a:off x="5486400" y="4029165"/>
              <a:ext cx="1219200" cy="164773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429000"/>
              <a:ext cx="2438400" cy="1200329"/>
            </a:xfrm>
            <a:prstGeom prst="rect">
              <a:avLst/>
            </a:prstGeom>
            <a:noFill/>
            <a:ln w="28575">
              <a:noFill/>
            </a:ln>
          </p:spPr>
          <p:txBody>
            <a:bodyPr wrap="square" rtlCol="0">
              <a:spAutoFit/>
            </a:bodyPr>
            <a:lstStyle/>
            <a:p>
              <a:pPr marL="342900" indent="-342900">
                <a:buAutoNum type="arabicPeriod"/>
              </a:pPr>
              <a:r>
                <a:rPr lang="en-US" dirty="0">
                  <a:solidFill>
                    <a:srgbClr val="FF0000"/>
                  </a:solidFill>
                </a:rPr>
                <a:t>Command prompt shows up</a:t>
              </a:r>
            </a:p>
            <a:p>
              <a:pPr marL="342900" indent="-342900">
                <a:buAutoNum type="arabicPeriod"/>
              </a:pPr>
              <a:r>
                <a:rPr lang="en-US" dirty="0">
                  <a:solidFill>
                    <a:srgbClr val="FF0000"/>
                  </a:solidFill>
                </a:rPr>
                <a:t>Shell does not wait for “grand children”</a:t>
              </a:r>
            </a:p>
          </p:txBody>
        </p:sp>
      </p:grpSp>
    </p:spTree>
    <p:extLst>
      <p:ext uri="{BB962C8B-B14F-4D97-AF65-F5344CB8AC3E}">
        <p14:creationId xmlns:p14="http://schemas.microsoft.com/office/powerpoint/2010/main" val="123193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53400" cy="990600"/>
          </a:xfrm>
        </p:spPr>
        <p:txBody>
          <a:bodyPr/>
          <a:lstStyle/>
          <a:p>
            <a:r>
              <a:rPr lang="en-US" dirty="0"/>
              <a:t>Example 3</a:t>
            </a:r>
          </a:p>
        </p:txBody>
      </p:sp>
      <p:sp>
        <p:nvSpPr>
          <p:cNvPr id="3" name="Date Placeholder 2"/>
          <p:cNvSpPr>
            <a:spLocks noGrp="1"/>
          </p:cNvSpPr>
          <p:nvPr>
            <p:ph type="dt" sz="half" idx="10"/>
          </p:nvPr>
        </p:nvSpPr>
        <p:spPr/>
        <p:txBody>
          <a:bodyPr/>
          <a:lstStyle/>
          <a:p>
            <a:fld id="{AFB1D741-2B97-473B-9E4B-84BD3A180E8C}" type="datetime1">
              <a:rPr lang="en-US" smtClean="0"/>
              <a:t>2/9/2018</a:t>
            </a:fld>
            <a:endParaRPr lang="en-US" dirty="0"/>
          </a:p>
        </p:txBody>
      </p:sp>
      <p:pic>
        <p:nvPicPr>
          <p:cNvPr id="6" name="Picture 5"/>
          <p:cNvPicPr>
            <a:picLocks noChangeAspect="1"/>
          </p:cNvPicPr>
          <p:nvPr/>
        </p:nvPicPr>
        <p:blipFill>
          <a:blip r:embed="rId3" cstate="print"/>
          <a:stretch>
            <a:fillRect/>
          </a:stretch>
        </p:blipFill>
        <p:spPr>
          <a:xfrm>
            <a:off x="581526" y="1536750"/>
            <a:ext cx="7879306" cy="3492449"/>
          </a:xfrm>
          <a:prstGeom prst="rect">
            <a:avLst/>
          </a:prstGeom>
        </p:spPr>
      </p:pic>
      <p:pic>
        <p:nvPicPr>
          <p:cNvPr id="8" name="Picture 7"/>
          <p:cNvPicPr>
            <a:picLocks noChangeAspect="1"/>
          </p:cNvPicPr>
          <p:nvPr/>
        </p:nvPicPr>
        <p:blipFill>
          <a:blip r:embed="rId3" cstate="print"/>
          <a:stretch>
            <a:fillRect/>
          </a:stretch>
        </p:blipFill>
        <p:spPr>
          <a:xfrm>
            <a:off x="601579" y="1516698"/>
            <a:ext cx="7879306" cy="3492449"/>
          </a:xfrm>
          <a:prstGeom prst="rect">
            <a:avLst/>
          </a:prstGeom>
        </p:spPr>
      </p:pic>
    </p:spTree>
    <p:extLst>
      <p:ext uri="{BB962C8B-B14F-4D97-AF65-F5344CB8AC3E}">
        <p14:creationId xmlns:p14="http://schemas.microsoft.com/office/powerpoint/2010/main" val="54989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 of Today’s Lecture</a:t>
            </a:r>
          </a:p>
        </p:txBody>
      </p:sp>
      <p:sp>
        <p:nvSpPr>
          <p:cNvPr id="5" name="Content Placeholder 4"/>
          <p:cNvSpPr>
            <a:spLocks noGrp="1"/>
          </p:cNvSpPr>
          <p:nvPr>
            <p:ph idx="1"/>
          </p:nvPr>
        </p:nvSpPr>
        <p:spPr>
          <a:xfrm>
            <a:off x="685800" y="1905000"/>
            <a:ext cx="8153400" cy="4114800"/>
          </a:xfrm>
        </p:spPr>
        <p:txBody>
          <a:bodyPr>
            <a:normAutofit/>
          </a:bodyPr>
          <a:lstStyle/>
          <a:p>
            <a:r>
              <a:rPr lang="en-US" dirty="0"/>
              <a:t>Process Life-Cycle</a:t>
            </a:r>
          </a:p>
          <a:p>
            <a:r>
              <a:rPr lang="en-US" dirty="0"/>
              <a:t>What does it take to execute the life-cycle?</a:t>
            </a:r>
          </a:p>
          <a:p>
            <a:r>
              <a:rPr lang="en-US" dirty="0"/>
              <a:t>Orphan, Zombie Processes</a:t>
            </a:r>
          </a:p>
          <a:p>
            <a:r>
              <a:rPr lang="en-US" dirty="0"/>
              <a:t>Problem solving related to Process Execution</a:t>
            </a:r>
          </a:p>
        </p:txBody>
      </p:sp>
      <p:sp>
        <p:nvSpPr>
          <p:cNvPr id="3" name="Date Placeholder 2"/>
          <p:cNvSpPr>
            <a:spLocks noGrp="1"/>
          </p:cNvSpPr>
          <p:nvPr>
            <p:ph type="dt" sz="half" idx="10"/>
          </p:nvPr>
        </p:nvSpPr>
        <p:spPr/>
        <p:txBody>
          <a:bodyPr/>
          <a:lstStyle/>
          <a:p>
            <a:fld id="{BBB15FE8-5BBC-4138-9393-FB67769CE9A1}" type="datetime1">
              <a:rPr lang="en-US" smtClean="0"/>
              <a:t>2/9/2018</a:t>
            </a:fld>
            <a:endParaRPr lang="en-US" dirty="0"/>
          </a:p>
        </p:txBody>
      </p:sp>
    </p:spTree>
    <p:extLst>
      <p:ext uri="{BB962C8B-B14F-4D97-AF65-F5344CB8AC3E}">
        <p14:creationId xmlns:p14="http://schemas.microsoft.com/office/powerpoint/2010/main" val="42209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85800" y="228600"/>
            <a:ext cx="7772400" cy="762000"/>
          </a:xfrm>
          <a:noFill/>
        </p:spPr>
        <p:txBody>
          <a:bodyPr lIns="90488" tIns="44450" rIns="90488" bIns="44450"/>
          <a:lstStyle/>
          <a:p>
            <a:r>
              <a:rPr lang="en-US"/>
              <a:t>States of a Process</a:t>
            </a:r>
          </a:p>
        </p:txBody>
      </p:sp>
      <p:sp>
        <p:nvSpPr>
          <p:cNvPr id="50178" name="Rectangle 3"/>
          <p:cNvSpPr>
            <a:spLocks noGrp="1" noChangeArrowheads="1"/>
          </p:cNvSpPr>
          <p:nvPr>
            <p:ph idx="1"/>
          </p:nvPr>
        </p:nvSpPr>
        <p:spPr>
          <a:xfrm>
            <a:off x="381000" y="1766887"/>
            <a:ext cx="8382000" cy="3186113"/>
          </a:xfrm>
          <a:noFill/>
        </p:spPr>
        <p:txBody>
          <a:bodyPr lIns="90488" tIns="44450" rIns="90488" bIns="44450">
            <a:normAutofit/>
          </a:bodyPr>
          <a:lstStyle/>
          <a:p>
            <a:r>
              <a:rPr lang="en-US" i="1" dirty="0">
                <a:solidFill>
                  <a:srgbClr val="0066FF"/>
                </a:solidFill>
              </a:rPr>
              <a:t>User view</a:t>
            </a:r>
            <a:r>
              <a:rPr lang="en-US" dirty="0"/>
              <a:t>: A process is executing </a:t>
            </a:r>
            <a:r>
              <a:rPr lang="en-US" dirty="0">
                <a:solidFill>
                  <a:srgbClr val="0066FF"/>
                </a:solidFill>
              </a:rPr>
              <a:t>continuously</a:t>
            </a:r>
            <a:endParaRPr lang="en-US" dirty="0"/>
          </a:p>
          <a:p>
            <a:r>
              <a:rPr lang="en-US" i="1" dirty="0">
                <a:solidFill>
                  <a:srgbClr val="0066FF"/>
                </a:solidFill>
              </a:rPr>
              <a:t>In reality</a:t>
            </a:r>
            <a:r>
              <a:rPr lang="en-US" dirty="0"/>
              <a:t>: Several processes </a:t>
            </a:r>
            <a:r>
              <a:rPr lang="en-US" dirty="0">
                <a:solidFill>
                  <a:srgbClr val="0066FF"/>
                </a:solidFill>
              </a:rPr>
              <a:t>compete</a:t>
            </a:r>
            <a:r>
              <a:rPr lang="en-US" dirty="0"/>
              <a:t> for the CPU and other resources</a:t>
            </a:r>
          </a:p>
          <a:p>
            <a:r>
              <a:rPr lang="en-US" dirty="0"/>
              <a:t>A process may be</a:t>
            </a:r>
          </a:p>
          <a:p>
            <a:pPr marL="819150" lvl="1"/>
            <a:r>
              <a:rPr lang="en-US" b="1" dirty="0">
                <a:solidFill>
                  <a:srgbClr val="0066FF"/>
                </a:solidFill>
              </a:rPr>
              <a:t>Running</a:t>
            </a:r>
            <a:r>
              <a:rPr lang="en-US" dirty="0"/>
              <a:t>: it holds the CPU and is executing instructions</a:t>
            </a:r>
          </a:p>
          <a:p>
            <a:pPr marL="819150" lvl="1"/>
            <a:r>
              <a:rPr lang="en-US" b="1" dirty="0">
                <a:solidFill>
                  <a:srgbClr val="0066FF"/>
                </a:solidFill>
              </a:rPr>
              <a:t>Blocked(waiting)</a:t>
            </a:r>
            <a:r>
              <a:rPr lang="en-US" dirty="0"/>
              <a:t>: it is waiting for some I/O event to occur</a:t>
            </a:r>
          </a:p>
          <a:p>
            <a:pPr marL="819150" lvl="1"/>
            <a:r>
              <a:rPr lang="en-US" b="1" dirty="0">
                <a:solidFill>
                  <a:srgbClr val="0066FF"/>
                </a:solidFill>
              </a:rPr>
              <a:t>Ready</a:t>
            </a:r>
            <a:r>
              <a:rPr lang="en-US" dirty="0"/>
              <a:t>: it is waiting to get back on the CPU</a:t>
            </a:r>
          </a:p>
        </p:txBody>
      </p:sp>
      <p:sp>
        <p:nvSpPr>
          <p:cNvPr id="5" name="Date Placeholder 4"/>
          <p:cNvSpPr>
            <a:spLocks noGrp="1"/>
          </p:cNvSpPr>
          <p:nvPr>
            <p:ph type="dt" sz="half" idx="10"/>
          </p:nvPr>
        </p:nvSpPr>
        <p:spPr/>
        <p:txBody>
          <a:bodyPr/>
          <a:lstStyle/>
          <a:p>
            <a:fld id="{A9D92D61-23AB-45B5-B268-56C4816DD36B}" type="datetime1">
              <a:rPr lang="en-US" smtClean="0"/>
              <a:t>2/9/2018</a:t>
            </a:fld>
            <a:endParaRPr lang="en-US" dirty="0"/>
          </a:p>
        </p:txBody>
      </p:sp>
      <p:sp>
        <p:nvSpPr>
          <p:cNvPr id="50179" name="Oval 4"/>
          <p:cNvSpPr>
            <a:spLocks noChangeArrowheads="1"/>
          </p:cNvSpPr>
          <p:nvPr/>
        </p:nvSpPr>
        <p:spPr bwMode="auto">
          <a:xfrm>
            <a:off x="1758950" y="4371975"/>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p>
        </p:txBody>
      </p:sp>
      <p:sp>
        <p:nvSpPr>
          <p:cNvPr id="50180" name="Oval 5"/>
          <p:cNvSpPr>
            <a:spLocks noChangeArrowheads="1"/>
          </p:cNvSpPr>
          <p:nvPr/>
        </p:nvSpPr>
        <p:spPr bwMode="auto">
          <a:xfrm>
            <a:off x="5416550" y="4371975"/>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p>
        </p:txBody>
      </p:sp>
      <p:sp>
        <p:nvSpPr>
          <p:cNvPr id="50181" name="Oval 6"/>
          <p:cNvSpPr>
            <a:spLocks noChangeArrowheads="1"/>
          </p:cNvSpPr>
          <p:nvPr/>
        </p:nvSpPr>
        <p:spPr bwMode="auto">
          <a:xfrm>
            <a:off x="3587750" y="5438775"/>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blocked</a:t>
            </a:r>
          </a:p>
        </p:txBody>
      </p:sp>
      <p:sp>
        <p:nvSpPr>
          <p:cNvPr id="50182" name="Line 7"/>
          <p:cNvSpPr>
            <a:spLocks noChangeShapeType="1"/>
          </p:cNvSpPr>
          <p:nvPr/>
        </p:nvSpPr>
        <p:spPr bwMode="auto">
          <a:xfrm>
            <a:off x="1225550" y="4670425"/>
            <a:ext cx="520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p:cNvSpPr>
            <a:spLocks noChangeShapeType="1"/>
          </p:cNvSpPr>
          <p:nvPr/>
        </p:nvSpPr>
        <p:spPr bwMode="auto">
          <a:xfrm>
            <a:off x="6788150" y="4670425"/>
            <a:ext cx="520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4" name="Rectangle 9"/>
          <p:cNvSpPr>
            <a:spLocks noChangeArrowheads="1"/>
          </p:cNvSpPr>
          <p:nvPr/>
        </p:nvSpPr>
        <p:spPr bwMode="auto">
          <a:xfrm>
            <a:off x="7358063" y="4495800"/>
            <a:ext cx="15160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Exit</a:t>
            </a:r>
          </a:p>
          <a:p>
            <a:r>
              <a:rPr lang="en-US" sz="1800"/>
              <a:t>(</a:t>
            </a:r>
            <a:r>
              <a:rPr lang="en-US" sz="1800" b="1">
                <a:solidFill>
                  <a:srgbClr val="0066FF"/>
                </a:solidFill>
              </a:rPr>
              <a:t>terminated</a:t>
            </a:r>
            <a:r>
              <a:rPr lang="en-US" sz="1800"/>
              <a:t>)</a:t>
            </a:r>
          </a:p>
        </p:txBody>
      </p:sp>
      <p:sp>
        <p:nvSpPr>
          <p:cNvPr id="50185" name="Rectangle 10"/>
          <p:cNvSpPr>
            <a:spLocks noChangeArrowheads="1"/>
          </p:cNvSpPr>
          <p:nvPr/>
        </p:nvSpPr>
        <p:spPr bwMode="auto">
          <a:xfrm>
            <a:off x="442913" y="4495800"/>
            <a:ext cx="8747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Create</a:t>
            </a:r>
          </a:p>
          <a:p>
            <a:r>
              <a:rPr lang="en-US" sz="1800"/>
              <a:t>(</a:t>
            </a:r>
            <a:r>
              <a:rPr lang="en-US" sz="1800" b="1">
                <a:solidFill>
                  <a:srgbClr val="0066FF"/>
                </a:solidFill>
              </a:rPr>
              <a:t>new</a:t>
            </a:r>
            <a:r>
              <a:rPr lang="en-US" sz="1800"/>
              <a:t>)</a:t>
            </a:r>
          </a:p>
        </p:txBody>
      </p:sp>
      <p:sp>
        <p:nvSpPr>
          <p:cNvPr id="50186" name="Line 11"/>
          <p:cNvSpPr>
            <a:spLocks noChangeShapeType="1"/>
          </p:cNvSpPr>
          <p:nvPr/>
        </p:nvSpPr>
        <p:spPr bwMode="auto">
          <a:xfrm>
            <a:off x="3054350" y="4441825"/>
            <a:ext cx="24257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12"/>
          <p:cNvSpPr>
            <a:spLocks noChangeShapeType="1"/>
          </p:cNvSpPr>
          <p:nvPr/>
        </p:nvSpPr>
        <p:spPr bwMode="auto">
          <a:xfrm>
            <a:off x="3054350" y="4899025"/>
            <a:ext cx="2425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8" name="Rectangle 13"/>
          <p:cNvSpPr>
            <a:spLocks noChangeArrowheads="1"/>
          </p:cNvSpPr>
          <p:nvPr/>
        </p:nvSpPr>
        <p:spPr bwMode="auto">
          <a:xfrm>
            <a:off x="3795713" y="4114800"/>
            <a:ext cx="10366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preempt</a:t>
            </a:r>
          </a:p>
        </p:txBody>
      </p:sp>
      <p:sp>
        <p:nvSpPr>
          <p:cNvPr id="50189" name="Rectangle 14"/>
          <p:cNvSpPr>
            <a:spLocks noChangeArrowheads="1"/>
          </p:cNvSpPr>
          <p:nvPr/>
        </p:nvSpPr>
        <p:spPr bwMode="auto">
          <a:xfrm>
            <a:off x="3795713" y="4876800"/>
            <a:ext cx="1038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dispatch</a:t>
            </a:r>
          </a:p>
        </p:txBody>
      </p:sp>
      <p:sp>
        <p:nvSpPr>
          <p:cNvPr id="50190" name="Line 15"/>
          <p:cNvSpPr>
            <a:spLocks noChangeShapeType="1"/>
          </p:cNvSpPr>
          <p:nvPr/>
        </p:nvSpPr>
        <p:spPr bwMode="auto">
          <a:xfrm flipH="1">
            <a:off x="4870450" y="4981575"/>
            <a:ext cx="85090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1" name="Rectangle 16"/>
          <p:cNvSpPr>
            <a:spLocks noChangeArrowheads="1"/>
          </p:cNvSpPr>
          <p:nvPr/>
        </p:nvSpPr>
        <p:spPr bwMode="auto">
          <a:xfrm>
            <a:off x="5029200" y="5359400"/>
            <a:ext cx="1862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event wait</a:t>
            </a:r>
          </a:p>
        </p:txBody>
      </p:sp>
      <p:sp>
        <p:nvSpPr>
          <p:cNvPr id="50192" name="Line 17"/>
          <p:cNvSpPr>
            <a:spLocks noChangeShapeType="1"/>
          </p:cNvSpPr>
          <p:nvPr/>
        </p:nvSpPr>
        <p:spPr bwMode="auto">
          <a:xfrm flipH="1" flipV="1">
            <a:off x="2813050" y="4968875"/>
            <a:ext cx="850900" cy="622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3" name="Rectangle 18"/>
          <p:cNvSpPr>
            <a:spLocks noChangeArrowheads="1"/>
          </p:cNvSpPr>
          <p:nvPr/>
        </p:nvSpPr>
        <p:spPr bwMode="auto">
          <a:xfrm>
            <a:off x="1905000" y="5203825"/>
            <a:ext cx="17732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a:t>
            </a:r>
          </a:p>
          <a:p>
            <a:r>
              <a:rPr lang="en-US" sz="1800"/>
              <a:t>Event complete</a:t>
            </a:r>
          </a:p>
        </p:txBody>
      </p:sp>
      <p:grpSp>
        <p:nvGrpSpPr>
          <p:cNvPr id="7" name="Group 6"/>
          <p:cNvGrpSpPr/>
          <p:nvPr/>
        </p:nvGrpSpPr>
        <p:grpSpPr>
          <a:xfrm>
            <a:off x="4832350" y="3276600"/>
            <a:ext cx="4308557" cy="1019969"/>
            <a:chOff x="4832350" y="3276600"/>
            <a:chExt cx="4308557" cy="1019969"/>
          </a:xfrm>
        </p:grpSpPr>
        <p:sp>
          <p:nvSpPr>
            <p:cNvPr id="21" name="Rectangle 13"/>
            <p:cNvSpPr>
              <a:spLocks noChangeArrowheads="1"/>
            </p:cNvSpPr>
            <p:nvPr/>
          </p:nvSpPr>
          <p:spPr bwMode="auto">
            <a:xfrm>
              <a:off x="7162800" y="3276600"/>
              <a:ext cx="197810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solidFill>
                    <a:srgbClr val="FF0000"/>
                  </a:solidFill>
                </a:rPr>
                <a:t>Usually Interrupts</a:t>
              </a:r>
            </a:p>
          </p:txBody>
        </p:sp>
        <p:cxnSp>
          <p:nvCxnSpPr>
            <p:cNvPr id="4" name="Straight Arrow Connector 3"/>
            <p:cNvCxnSpPr>
              <a:endCxn id="50188" idx="3"/>
            </p:cNvCxnSpPr>
            <p:nvPr/>
          </p:nvCxnSpPr>
          <p:spPr>
            <a:xfrm flipH="1">
              <a:off x="4832350" y="3452416"/>
              <a:ext cx="2330450" cy="8441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236661" y="5329580"/>
            <a:ext cx="3460320" cy="706095"/>
            <a:chOff x="4832350" y="4296570"/>
            <a:chExt cx="3460320" cy="706095"/>
          </a:xfrm>
        </p:grpSpPr>
        <p:sp>
          <p:nvSpPr>
            <p:cNvPr id="27" name="Rectangle 13"/>
            <p:cNvSpPr>
              <a:spLocks noChangeArrowheads="1"/>
            </p:cNvSpPr>
            <p:nvPr/>
          </p:nvSpPr>
          <p:spPr bwMode="auto">
            <a:xfrm>
              <a:off x="6763404" y="4635898"/>
              <a:ext cx="15292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solidFill>
                    <a:srgbClr val="FF0000"/>
                  </a:solidFill>
                </a:rPr>
                <a:t>System Calls</a:t>
              </a:r>
            </a:p>
          </p:txBody>
        </p:sp>
        <p:cxnSp>
          <p:nvCxnSpPr>
            <p:cNvPr id="28" name="Straight Arrow Connector 27"/>
            <p:cNvCxnSpPr>
              <a:stCxn id="27" idx="1"/>
            </p:cNvCxnSpPr>
            <p:nvPr/>
          </p:nvCxnSpPr>
          <p:spPr>
            <a:xfrm flipH="1" flipV="1">
              <a:off x="4832350" y="4296570"/>
              <a:ext cx="1931054" cy="5227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68268" y="5329580"/>
            <a:ext cx="2349582" cy="885537"/>
            <a:chOff x="7162800" y="2757830"/>
            <a:chExt cx="2349582" cy="885537"/>
          </a:xfrm>
        </p:grpSpPr>
        <p:sp>
          <p:nvSpPr>
            <p:cNvPr id="31" name="Rectangle 13"/>
            <p:cNvSpPr>
              <a:spLocks noChangeArrowheads="1"/>
            </p:cNvSpPr>
            <p:nvPr/>
          </p:nvSpPr>
          <p:spPr bwMode="auto">
            <a:xfrm>
              <a:off x="7162800" y="3276600"/>
              <a:ext cx="172169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solidFill>
                    <a:srgbClr val="FF0000"/>
                  </a:solidFill>
                </a:rPr>
                <a:t>DMA Interrupts</a:t>
              </a:r>
            </a:p>
          </p:txBody>
        </p:sp>
        <p:cxnSp>
          <p:nvCxnSpPr>
            <p:cNvPr id="32" name="Straight Arrow Connector 31"/>
            <p:cNvCxnSpPr>
              <a:stCxn id="31" idx="0"/>
            </p:cNvCxnSpPr>
            <p:nvPr/>
          </p:nvCxnSpPr>
          <p:spPr>
            <a:xfrm flipV="1">
              <a:off x="8023646" y="2757830"/>
              <a:ext cx="1488736" cy="5187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6504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6" name="Content Placeholder 5"/>
          <p:cNvSpPr>
            <a:spLocks noGrp="1"/>
          </p:cNvSpPr>
          <p:nvPr>
            <p:ph idx="1"/>
          </p:nvPr>
        </p:nvSpPr>
        <p:spPr/>
        <p:txBody>
          <a:bodyPr/>
          <a:lstStyle/>
          <a:p>
            <a:r>
              <a:rPr lang="en-US" dirty="0"/>
              <a:t>How many processes can be in the running state simultaneously? </a:t>
            </a:r>
          </a:p>
          <a:p>
            <a:r>
              <a:rPr lang="en-US" dirty="0"/>
              <a:t>What state do you think a process is in most of the time? </a:t>
            </a:r>
          </a:p>
        </p:txBody>
      </p:sp>
      <p:sp>
        <p:nvSpPr>
          <p:cNvPr id="3" name="Date Placeholder 2"/>
          <p:cNvSpPr>
            <a:spLocks noGrp="1"/>
          </p:cNvSpPr>
          <p:nvPr>
            <p:ph type="dt" sz="half" idx="10"/>
          </p:nvPr>
        </p:nvSpPr>
        <p:spPr/>
        <p:txBody>
          <a:bodyPr/>
          <a:lstStyle/>
          <a:p>
            <a:fld id="{C371A3C8-5119-45EE-9C7B-5FF8E5EA4284}" type="datetime1">
              <a:rPr lang="en-US" smtClean="0"/>
              <a:t>2/9/2018</a:t>
            </a:fld>
            <a:endParaRPr lang="en-US" dirty="0"/>
          </a:p>
        </p:txBody>
      </p:sp>
    </p:spTree>
    <p:extLst>
      <p:ext uri="{BB962C8B-B14F-4D97-AF65-F5344CB8AC3E}">
        <p14:creationId xmlns:p14="http://schemas.microsoft.com/office/powerpoint/2010/main" val="284747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Data Structures</a:t>
            </a:r>
          </a:p>
        </p:txBody>
      </p:sp>
      <p:sp>
        <p:nvSpPr>
          <p:cNvPr id="6" name="Content Placeholder 5"/>
          <p:cNvSpPr>
            <a:spLocks noGrp="1"/>
          </p:cNvSpPr>
          <p:nvPr>
            <p:ph idx="1"/>
          </p:nvPr>
        </p:nvSpPr>
        <p:spPr/>
        <p:txBody>
          <a:bodyPr>
            <a:normAutofit/>
          </a:bodyPr>
          <a:lstStyle/>
          <a:p>
            <a:r>
              <a:rPr lang="en-US" dirty="0"/>
              <a:t>How does the OS represent a process in the kernel? </a:t>
            </a:r>
          </a:p>
          <a:p>
            <a:pPr lvl="1"/>
            <a:r>
              <a:rPr lang="en-US" dirty="0"/>
              <a:t>At any time, there are many processes in the system, each in its particular state </a:t>
            </a:r>
          </a:p>
          <a:p>
            <a:pPr lvl="1"/>
            <a:r>
              <a:rPr lang="en-US" dirty="0"/>
              <a:t>The OS data structure representing each process is called the </a:t>
            </a:r>
            <a:r>
              <a:rPr lang="en-US" dirty="0">
                <a:solidFill>
                  <a:srgbClr val="FF0000"/>
                </a:solidFill>
              </a:rPr>
              <a:t>Process Control Block (PCB)</a:t>
            </a:r>
          </a:p>
          <a:p>
            <a:pPr lvl="1"/>
            <a:r>
              <a:rPr lang="en-US" dirty="0"/>
              <a:t>The PCB contains all of the info about a process </a:t>
            </a:r>
          </a:p>
          <a:p>
            <a:pPr lvl="1"/>
            <a:r>
              <a:rPr lang="en-US" dirty="0"/>
              <a:t>The PCB also is where the OS keeps all of a process’ hardware execution state (PC, SP, </a:t>
            </a:r>
            <a:r>
              <a:rPr lang="en-US" dirty="0" err="1"/>
              <a:t>regs</a:t>
            </a:r>
            <a:r>
              <a:rPr lang="en-US" dirty="0"/>
              <a:t>, etc.) when the process is not running </a:t>
            </a:r>
          </a:p>
          <a:p>
            <a:pPr lvl="2"/>
            <a:r>
              <a:rPr lang="en-US" dirty="0"/>
              <a:t>This state is everything that is needed to restore the hardware to the same configuration it was in when the process was switched out of the hardware</a:t>
            </a:r>
          </a:p>
        </p:txBody>
      </p:sp>
      <p:sp>
        <p:nvSpPr>
          <p:cNvPr id="3" name="Date Placeholder 2"/>
          <p:cNvSpPr>
            <a:spLocks noGrp="1"/>
          </p:cNvSpPr>
          <p:nvPr>
            <p:ph type="dt" sz="half" idx="10"/>
          </p:nvPr>
        </p:nvSpPr>
        <p:spPr/>
        <p:txBody>
          <a:bodyPr/>
          <a:lstStyle/>
          <a:p>
            <a:fld id="{68F60246-FE04-483B-8E12-C43BD46534EA}" type="datetime1">
              <a:rPr lang="en-US" smtClean="0"/>
              <a:t>2/9/2018</a:t>
            </a:fld>
            <a:endParaRPr lang="en-US" dirty="0"/>
          </a:p>
        </p:txBody>
      </p:sp>
    </p:spTree>
    <p:extLst>
      <p:ext uri="{BB962C8B-B14F-4D97-AF65-F5344CB8AC3E}">
        <p14:creationId xmlns:p14="http://schemas.microsoft.com/office/powerpoint/2010/main" val="29155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1504</Words>
  <Application>Microsoft Office PowerPoint</Application>
  <PresentationFormat>On-screen Show (4:3)</PresentationFormat>
  <Paragraphs>281</Paragraphs>
  <Slides>22</Slides>
  <Notes>12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22</vt:i4>
      </vt:variant>
    </vt:vector>
  </HeadingPairs>
  <TitlesOfParts>
    <vt:vector size="37" baseType="lpstr">
      <vt:lpstr>MS PGothic</vt:lpstr>
      <vt:lpstr>MS PGothic</vt:lpstr>
      <vt:lpstr>Arial</vt:lpstr>
      <vt:lpstr>Arial Narrow</vt:lpstr>
      <vt:lpstr>Calibri</vt:lpstr>
      <vt:lpstr>Calibri Light</vt:lpstr>
      <vt:lpstr>Chalkboard</vt:lpstr>
      <vt:lpstr>Courier New</vt:lpstr>
      <vt:lpstr>Impact</vt:lpstr>
      <vt:lpstr>Neo Sans Intel</vt:lpstr>
      <vt:lpstr>Neo Sans Intel Medium</vt:lpstr>
      <vt:lpstr>Times New Roman</vt:lpstr>
      <vt:lpstr>Wingdings</vt:lpstr>
      <vt:lpstr>Intel dark blue background</vt:lpstr>
      <vt:lpstr>Retrospect</vt:lpstr>
      <vt:lpstr>CSCE 313 – Unix Process Elements and Extended Discussion</vt:lpstr>
      <vt:lpstr>Fork() Example 1</vt:lpstr>
      <vt:lpstr>Example 1 - Solution</vt:lpstr>
      <vt:lpstr>Example. 2</vt:lpstr>
      <vt:lpstr>Example 3</vt:lpstr>
      <vt:lpstr>Theme of Today’s Lecture</vt:lpstr>
      <vt:lpstr>States of a Process</vt:lpstr>
      <vt:lpstr>Questions</vt:lpstr>
      <vt:lpstr>Process Data Structures</vt:lpstr>
      <vt:lpstr>Process Control Block (PCB)</vt:lpstr>
      <vt:lpstr>PCB and the Hardware States</vt:lpstr>
      <vt:lpstr>Process Context Switch</vt:lpstr>
      <vt:lpstr>Process Scheduling Queues</vt:lpstr>
      <vt:lpstr>Example for the Use of PCBs:  Process Queues</vt:lpstr>
      <vt:lpstr>Types of Process</vt:lpstr>
      <vt:lpstr>Basis of Process Scheduling</vt:lpstr>
      <vt:lpstr>Schedulers</vt:lpstr>
      <vt:lpstr>Schedulers</vt:lpstr>
      <vt:lpstr>Zombies</vt:lpstr>
      <vt:lpstr>Zombie Example</vt:lpstr>
      <vt:lpstr>Summary</vt:lpstr>
      <vt:lpstr>Some questions to ponder about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2018-02-09T06:46:35Z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