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4" r:id="rId2"/>
    <p:sldMasterId id="2147483712" r:id="rId3"/>
    <p:sldMasterId id="2147483706" r:id="rId4"/>
    <p:sldMasterId id="2147483737" r:id="rId5"/>
  </p:sldMasterIdLst>
  <p:notesMasterIdLst>
    <p:notesMasterId r:id="rId39"/>
  </p:notesMasterIdLst>
  <p:sldIdLst>
    <p:sldId id="256" r:id="rId6"/>
    <p:sldId id="257" r:id="rId7"/>
    <p:sldId id="258" r:id="rId8"/>
    <p:sldId id="259" r:id="rId9"/>
    <p:sldId id="260" r:id="rId10"/>
    <p:sldId id="261" r:id="rId11"/>
    <p:sldId id="263" r:id="rId12"/>
    <p:sldId id="264" r:id="rId13"/>
    <p:sldId id="265" r:id="rId14"/>
    <p:sldId id="266" r:id="rId15"/>
    <p:sldId id="268" r:id="rId16"/>
    <p:sldId id="269" r:id="rId17"/>
    <p:sldId id="270" r:id="rId18"/>
    <p:sldId id="271" r:id="rId19"/>
    <p:sldId id="272" r:id="rId20"/>
    <p:sldId id="274" r:id="rId21"/>
    <p:sldId id="276" r:id="rId22"/>
    <p:sldId id="277" r:id="rId23"/>
    <p:sldId id="278" r:id="rId24"/>
    <p:sldId id="280" r:id="rId25"/>
    <p:sldId id="279" r:id="rId26"/>
    <p:sldId id="281" r:id="rId27"/>
    <p:sldId id="282" r:id="rId28"/>
    <p:sldId id="283" r:id="rId29"/>
    <p:sldId id="285" r:id="rId30"/>
    <p:sldId id="286" r:id="rId31"/>
    <p:sldId id="287" r:id="rId32"/>
    <p:sldId id="289" r:id="rId33"/>
    <p:sldId id="288" r:id="rId34"/>
    <p:sldId id="290" r:id="rId35"/>
    <p:sldId id="291" r:id="rId36"/>
    <p:sldId id="293" r:id="rId37"/>
    <p:sldId id="294" r:id="rId3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537" autoAdjust="0"/>
  </p:normalViewPr>
  <p:slideViewPr>
    <p:cSldViewPr>
      <p:cViewPr varScale="1">
        <p:scale>
          <a:sx n="76" d="100"/>
          <a:sy n="76" d="100"/>
        </p:scale>
        <p:origin x="1384"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latin typeface="+mn-lt"/>
                <a:ea typeface="+mn-ea"/>
                <a:cs typeface="+mn-cs"/>
              </a:rPr>
              <a:t> </a:t>
            </a:r>
          </a:p>
          <a:p>
            <a:pPr>
              <a:defRPr/>
            </a:pPr>
            <a:endParaRPr lang="en-US" dirty="0"/>
          </a:p>
        </p:txBody>
      </p:sp>
      <p:sp>
        <p:nvSpPr>
          <p:cNvPr id="440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19FD6CB-5E3D-40D2-9D2D-E8C102BE3FF1}" type="slidenum">
              <a:rPr lang="en-US"/>
              <a:pPr algn="ctr"/>
              <a:t>14</a:t>
            </a:fld>
            <a:endParaRPr lang="en-US"/>
          </a:p>
        </p:txBody>
      </p:sp>
    </p:spTree>
    <p:extLst>
      <p:ext uri="{BB962C8B-B14F-4D97-AF65-F5344CB8AC3E}">
        <p14:creationId xmlns:p14="http://schemas.microsoft.com/office/powerpoint/2010/main" val="1619838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r>
              <a:rPr lang="en-US" dirty="0">
                <a:latin typeface="+mn-lt"/>
                <a:ea typeface="+mn-ea"/>
                <a:cs typeface="+mn-cs"/>
              </a:rPr>
              <a:t>Consider 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defTabSz="457200" eaLnBrk="1" fontAlgn="auto" hangingPunct="1">
              <a:spcBef>
                <a:spcPts val="0"/>
              </a:spcBef>
              <a:spcAft>
                <a:spcPts val="0"/>
              </a:spcAft>
              <a:defRPr/>
            </a:pPr>
            <a:endParaRPr lang="en-US" dirty="0">
              <a:latin typeface="+mn-lt"/>
              <a:ea typeface="+mn-ea"/>
              <a:cs typeface="+mn-cs"/>
            </a:endParaRPr>
          </a:p>
          <a:p>
            <a:pPr defTabSz="457200" eaLnBrk="1" fontAlgn="auto" hangingPunct="1">
              <a:spcBef>
                <a:spcPts val="0"/>
              </a:spcBef>
              <a:spcAft>
                <a:spcPts val="0"/>
              </a:spcAft>
              <a:defRPr/>
            </a:pPr>
            <a:r>
              <a:rPr lang="en-US" dirty="0">
                <a:latin typeface="+mn-lt"/>
                <a:ea typeface="+mn-ea"/>
                <a:cs typeface="+mn-cs"/>
              </a:rPr>
              <a:t>Downsides: starvation, and variance in response time.  Some task might take forever? </a:t>
            </a:r>
            <a:endParaRPr lang="en-US" dirty="0"/>
          </a:p>
          <a:p>
            <a:pPr>
              <a:defRPr/>
            </a:pPr>
            <a:endParaRPr lang="en-US" dirty="0"/>
          </a:p>
          <a:p>
            <a:pPr>
              <a:defRPr/>
            </a:pPr>
            <a:r>
              <a:rPr lang="en-US" dirty="0"/>
              <a:t>Imagine a supermarket that used SJF – would it work?</a:t>
            </a:r>
          </a:p>
          <a:p>
            <a:pPr>
              <a:defRPr/>
            </a:pPr>
            <a:endParaRPr lang="en-US" dirty="0"/>
          </a:p>
          <a:p>
            <a:pPr>
              <a:defRPr/>
            </a:pPr>
            <a:r>
              <a:rPr lang="en-US" dirty="0"/>
              <a:t>Clever person would go through with one item at a time…</a:t>
            </a:r>
          </a:p>
          <a:p>
            <a:pPr>
              <a:defRPr/>
            </a:pPr>
            <a:endParaRPr lang="en-US" dirty="0"/>
          </a:p>
          <a:p>
            <a:pPr>
              <a:defRPr/>
            </a:pPr>
            <a:r>
              <a:rPr lang="en-US" dirty="0"/>
              <a:t>Rich get richer, and poor get poorer = short jobs get through the system faster, long jobs take even longer</a:t>
            </a:r>
          </a:p>
          <a:p>
            <a:pPr>
              <a:defRPr/>
            </a:pPr>
            <a:endParaRPr lang="en-US" dirty="0"/>
          </a:p>
        </p:txBody>
      </p:sp>
      <p:sp>
        <p:nvSpPr>
          <p:cNvPr id="4813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5E024F8-3FCA-485E-9373-0B72F951881B}" type="slidenum">
              <a:rPr lang="en-US"/>
              <a:pPr algn="ctr"/>
              <a:t>16</a:t>
            </a:fld>
            <a:endParaRPr lang="en-US"/>
          </a:p>
        </p:txBody>
      </p:sp>
    </p:spTree>
    <p:extLst>
      <p:ext uri="{BB962C8B-B14F-4D97-AF65-F5344CB8AC3E}">
        <p14:creationId xmlns:p14="http://schemas.microsoft.com/office/powerpoint/2010/main" val="199352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470954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Can we combine best of both worlds?  Optimal like SJF, but without starvation?</a:t>
            </a:r>
          </a:p>
        </p:txBody>
      </p:sp>
      <p:sp>
        <p:nvSpPr>
          <p:cNvPr id="5325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E09B13-2975-46BB-8B9E-9451697186F1}" type="slidenum">
              <a:rPr lang="en-US"/>
              <a:pPr algn="ctr"/>
              <a:t>18</a:t>
            </a:fld>
            <a:endParaRPr lang="en-US"/>
          </a:p>
        </p:txBody>
      </p:sp>
    </p:spTree>
    <p:extLst>
      <p:ext uri="{BB962C8B-B14F-4D97-AF65-F5344CB8AC3E}">
        <p14:creationId xmlns:p14="http://schemas.microsoft.com/office/powerpoint/2010/main" val="291625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
        <p:nvSpPr>
          <p:cNvPr id="5530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9AF01BB-EB41-43A9-9764-9A1DAE5EE568}" type="slidenum">
              <a:rPr lang="en-US"/>
              <a:pPr algn="ctr"/>
              <a:t>19</a:t>
            </a:fld>
            <a:endParaRPr lang="en-US"/>
          </a:p>
        </p:txBody>
      </p:sp>
    </p:spTree>
    <p:extLst>
      <p:ext uri="{BB962C8B-B14F-4D97-AF65-F5344CB8AC3E}">
        <p14:creationId xmlns:p14="http://schemas.microsoft.com/office/powerpoint/2010/main" val="3842142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Everything is fair, but average response time in this case is awful – everyone finishes very late!  In fact, this case is exactly when FIFO is optimal, RR is poor.</a:t>
            </a:r>
          </a:p>
          <a:p>
            <a:endParaRPr lang="en-US">
              <a:latin typeface="Times New Roman" panose="02020603050405020304" pitchFamily="18" charset="0"/>
            </a:endParaRPr>
          </a:p>
          <a:p>
            <a:r>
              <a:rPr lang="en-US">
                <a:latin typeface="Times New Roman" panose="02020603050405020304" pitchFamily="18" charset="0"/>
              </a:rPr>
              <a:t>On the other hand, if we’re running streaming video, RR is great – everything happens in turn.  SJF maximizes variance.  But RR minimizes it.</a:t>
            </a:r>
          </a:p>
        </p:txBody>
      </p:sp>
      <p:sp>
        <p:nvSpPr>
          <p:cNvPr id="5939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91E49B69-4CB1-4051-9423-E3E23A7FC89F}" type="slidenum">
              <a:rPr lang="en-US"/>
              <a:pPr algn="ctr"/>
              <a:t>20</a:t>
            </a:fld>
            <a:endParaRPr lang="en-US"/>
          </a:p>
        </p:txBody>
      </p:sp>
    </p:spTree>
    <p:extLst>
      <p:ext uri="{BB962C8B-B14F-4D97-AF65-F5344CB8AC3E}">
        <p14:creationId xmlns:p14="http://schemas.microsoft.com/office/powerpoint/2010/main" val="316398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sz="1200" kern="1200" dirty="0">
                <a:solidFill>
                  <a:schemeClr val="tx1"/>
                </a:solidFill>
                <a:effectLst/>
                <a:latin typeface="+mn-lt"/>
                <a:ea typeface="+mn-ea"/>
                <a:cs typeface="+mn-cs"/>
              </a:rPr>
              <a:t>Not really.  Suppose we have 10 jobs, each takes 100 seconds of CPU time, and the time slice for the round robin is 1 second.  Let us look at job completion times.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Job Completion Times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Job #</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FIFO</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Round robin</a:t>
            </a:r>
          </a:p>
          <a:p>
            <a:r>
              <a:rPr lang="en-US" sz="1200" kern="1200" dirty="0">
                <a:solidFill>
                  <a:schemeClr val="tx1"/>
                </a:solidFill>
                <a:effectLst/>
                <a:latin typeface="+mn-lt"/>
                <a:ea typeface="+mn-ea"/>
                <a:cs typeface="+mn-cs"/>
              </a:rPr>
              <a:t>1</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991</a:t>
            </a:r>
          </a:p>
          <a:p>
            <a:r>
              <a:rPr lang="en-US" sz="1200" kern="1200" dirty="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9</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999</a:t>
            </a:r>
          </a:p>
          <a:p>
            <a:r>
              <a:rPr lang="en-US" sz="1200" kern="1200" dirty="0">
                <a:solidFill>
                  <a:schemeClr val="tx1"/>
                </a:solidFill>
                <a:effectLst/>
                <a:latin typeface="+mn-lt"/>
                <a:ea typeface="+mn-ea"/>
                <a:cs typeface="+mn-cs"/>
              </a:rPr>
              <a:t>10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1000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Although both round robin and FIFO finish at the same time, the average turnaround time is much worse under round robin than under FIFO.  </a:t>
            </a:r>
            <a:r>
              <a:rPr lang="en-US" sz="1200" b="1" kern="1200" dirty="0">
                <a:solidFill>
                  <a:schemeClr val="tx1"/>
                </a:solidFill>
                <a:effectLst/>
                <a:latin typeface="+mn-lt"/>
                <a:ea typeface="+mn-ea"/>
                <a:cs typeface="+mn-cs"/>
              </a:rPr>
              <a:t>Therefore, round robin is better for short jobs, but it is poor for jobs that are the same length.</a:t>
            </a:r>
          </a:p>
          <a:p>
            <a:endParaRPr lang="en-US" dirty="0">
              <a:latin typeface="Times New Roman" panose="02020603050405020304" pitchFamily="18" charset="0"/>
            </a:endParaRPr>
          </a:p>
          <a:p>
            <a:pPr defTabSz="457200" eaLnBrk="1" hangingPunct="1">
              <a:spcBef>
                <a:spcPct val="0"/>
              </a:spcBef>
            </a:pPr>
            <a:r>
              <a:rPr lang="en-US" dirty="0">
                <a:latin typeface="Times New Roman" panose="02020603050405020304" pitchFamily="18" charset="0"/>
              </a:rPr>
              <a:t>What’s the worst case for RR?</a:t>
            </a:r>
          </a:p>
          <a:p>
            <a:pPr defTabSz="457200"/>
            <a:endParaRPr lang="en-US" dirty="0">
              <a:latin typeface="Times New Roman" panose="02020603050405020304" pitchFamily="18" charset="0"/>
            </a:endParaRPr>
          </a:p>
        </p:txBody>
      </p:sp>
      <p:sp>
        <p:nvSpPr>
          <p:cNvPr id="573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DEEEC776-399D-4A25-B1CB-962DF18CC4E6}" type="slidenum">
              <a:rPr lang="en-US"/>
              <a:pPr algn="ctr"/>
              <a:t>21</a:t>
            </a:fld>
            <a:endParaRPr lang="en-US"/>
          </a:p>
        </p:txBody>
      </p:sp>
    </p:spTree>
    <p:extLst>
      <p:ext uri="{BB962C8B-B14F-4D97-AF65-F5344CB8AC3E}">
        <p14:creationId xmlns:p14="http://schemas.microsoft.com/office/powerpoint/2010/main" val="326970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defTabSz="457200" eaLnBrk="1" hangingPunct="1">
              <a:spcBef>
                <a:spcPct val="0"/>
              </a:spcBef>
            </a:pPr>
            <a:r>
              <a:rPr lang="en-US" dirty="0">
                <a:latin typeface="Times New Roman" panose="02020603050405020304" pitchFamily="18" charset="0"/>
              </a:rPr>
              <a:t>Show of hands!  After all, round robin ensures we don’t starve, and gives everyone a turn, but lets short tasks complete before long tasks.</a:t>
            </a:r>
          </a:p>
          <a:p>
            <a:pPr defTabSz="457200" eaLnBrk="1" hangingPunct="1">
              <a:spcBef>
                <a:spcPct val="0"/>
              </a:spcBef>
            </a:pPr>
            <a:endParaRPr lang="en-US" dirty="0">
              <a:latin typeface="Times New Roman" panose="02020603050405020304" pitchFamily="18" charset="0"/>
            </a:endParaRPr>
          </a:p>
          <a:p>
            <a:pPr defTabSz="457200"/>
            <a:endParaRPr lang="en-US" dirty="0">
              <a:latin typeface="Times New Roman" panose="02020603050405020304" pitchFamily="18" charset="0"/>
            </a:endParaRPr>
          </a:p>
        </p:txBody>
      </p:sp>
      <p:sp>
        <p:nvSpPr>
          <p:cNvPr id="6144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A04757-9CE5-44CB-83E3-E18CDA626EB3}" type="slidenum">
              <a:rPr lang="en-US"/>
              <a:pPr algn="ctr"/>
              <a:t>22</a:t>
            </a:fld>
            <a:endParaRPr lang="en-US"/>
          </a:p>
        </p:txBody>
      </p:sp>
    </p:spTree>
    <p:extLst>
      <p:ext uri="{BB962C8B-B14F-4D97-AF65-F5344CB8AC3E}">
        <p14:creationId xmlns:p14="http://schemas.microsoft.com/office/powerpoint/2010/main" val="3806901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latin typeface="Times New Roman" panose="02020603050405020304" pitchFamily="18" charset="0"/>
              </a:rPr>
              <a:t>I/O task has to wait its turn for the CPU, and the result is that it gets a tiny fraction of the performance it could get.</a:t>
            </a:r>
          </a:p>
          <a:p>
            <a:endParaRPr lang="en-US" dirty="0">
              <a:latin typeface="Times New Roman" panose="02020603050405020304" pitchFamily="18" charset="0"/>
            </a:endParaRPr>
          </a:p>
          <a:p>
            <a:r>
              <a:rPr lang="en-US" dirty="0">
                <a:latin typeface="Times New Roman" panose="02020603050405020304" pitchFamily="18" charset="0"/>
              </a:rPr>
              <a:t>We could shorten the RR quantum, and that would help, but it would increase overhead.</a:t>
            </a:r>
          </a:p>
          <a:p>
            <a:endParaRPr lang="en-US" dirty="0">
              <a:latin typeface="Times New Roman" panose="02020603050405020304" pitchFamily="18" charset="0"/>
            </a:endParaRPr>
          </a:p>
          <a:p>
            <a:r>
              <a:rPr lang="en-US" dirty="0">
                <a:latin typeface="Times New Roman" panose="02020603050405020304" pitchFamily="18" charset="0"/>
              </a:rPr>
              <a:t>what would this do under SJF?  Every time the task returns to the CPU, it would get scheduled immediately!</a:t>
            </a:r>
          </a:p>
        </p:txBody>
      </p:sp>
      <p:sp>
        <p:nvSpPr>
          <p:cNvPr id="634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3CAEDF3-8279-42A3-8B05-29C3FF8A5955}" type="slidenum">
              <a:rPr lang="en-US"/>
              <a:pPr algn="ctr"/>
              <a:t>23</a:t>
            </a:fld>
            <a:endParaRPr lang="en-US"/>
          </a:p>
        </p:txBody>
      </p:sp>
    </p:spTree>
    <p:extLst>
      <p:ext uri="{BB962C8B-B14F-4D97-AF65-F5344CB8AC3E}">
        <p14:creationId xmlns:p14="http://schemas.microsoft.com/office/powerpoint/2010/main" val="3986651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Times New Roman" panose="02020603050405020304" pitchFamily="18" charset="0"/>
              </a:rPr>
              <a:t>On previous slide, what would happen if we used max-min fairness?  Then I/O task would be scheduled immediately – its always the one</a:t>
            </a:r>
          </a:p>
        </p:txBody>
      </p:sp>
      <p:sp>
        <p:nvSpPr>
          <p:cNvPr id="655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06770EED-B5A0-4B0E-A36C-347B5FD4BF25}" type="slidenum">
              <a:rPr lang="en-US"/>
              <a:pPr algn="ctr"/>
              <a:t>24</a:t>
            </a:fld>
            <a:endParaRPr lang="en-US"/>
          </a:p>
        </p:txBody>
      </p:sp>
    </p:spTree>
    <p:extLst>
      <p:ext uri="{BB962C8B-B14F-4D97-AF65-F5344CB8AC3E}">
        <p14:creationId xmlns:p14="http://schemas.microsoft.com/office/powerpoint/2010/main" val="95509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63638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8237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3013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373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09743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2388867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36256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4289376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extLst>
      <p:ext uri="{BB962C8B-B14F-4D97-AF65-F5344CB8AC3E}">
        <p14:creationId xmlns:p14="http://schemas.microsoft.com/office/powerpoint/2010/main" val="26012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
        <p:nvSpPr>
          <p:cNvPr id="2458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DAD1AF8-CA84-416F-B790-5F39DBBB0F6A}" type="slidenum">
              <a:rPr lang="en-US"/>
              <a:pPr algn="ctr"/>
              <a:t>5</a:t>
            </a:fld>
            <a:endParaRPr lang="en-US"/>
          </a:p>
        </p:txBody>
      </p:sp>
    </p:spTree>
    <p:extLst>
      <p:ext uri="{BB962C8B-B14F-4D97-AF65-F5344CB8AC3E}">
        <p14:creationId xmlns:p14="http://schemas.microsoft.com/office/powerpoint/2010/main" val="35254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a:latin typeface="+mn-lt"/>
                <a:ea typeface="+mn-ea"/>
                <a:cs typeface="+mn-cs"/>
              </a:rPr>
              <a:t> </a:t>
            </a:r>
          </a:p>
          <a:p>
            <a:pPr>
              <a:defRPr/>
            </a:pPr>
            <a:r>
              <a:rPr lang="en-US" dirty="0">
                <a:latin typeface="+mn-lt"/>
                <a:ea typeface="+mn-ea"/>
                <a:cs typeface="+mn-cs"/>
              </a:rPr>
              <a:t>1. </a:t>
            </a:r>
            <a:r>
              <a:rPr lang="en-US" b="1" dirty="0">
                <a:latin typeface="+mn-lt"/>
                <a:ea typeface="+mn-ea"/>
                <a:cs typeface="+mn-cs"/>
              </a:rPr>
              <a:t>Minimize response time</a:t>
            </a:r>
            <a:r>
              <a:rPr lang="en-US" dirty="0">
                <a:latin typeface="+mn-lt"/>
                <a:ea typeface="+mn-ea"/>
                <a:cs typeface="+mn-cs"/>
              </a:rPr>
              <a:t>: elapsed time to do an operation (or job)</a:t>
            </a:r>
          </a:p>
          <a:p>
            <a:pPr>
              <a:defRPr/>
            </a:pPr>
            <a:r>
              <a:rPr lang="en-US" i="1" dirty="0">
                <a:latin typeface="+mn-lt"/>
                <a:ea typeface="+mn-ea"/>
                <a:cs typeface="+mn-cs"/>
              </a:rPr>
              <a:t>     Response time is what the user sees: elapsed time to </a:t>
            </a:r>
          </a:p>
          <a:p>
            <a:pPr>
              <a:defRPr/>
            </a:pPr>
            <a:r>
              <a:rPr lang="en-US" i="1" dirty="0">
                <a:latin typeface="+mn-lt"/>
                <a:ea typeface="+mn-ea"/>
                <a:cs typeface="+mn-cs"/>
              </a:rPr>
              <a:t>	echo a keystroke in editor</a:t>
            </a:r>
          </a:p>
          <a:p>
            <a:pPr>
              <a:defRPr/>
            </a:pPr>
            <a:r>
              <a:rPr lang="en-US" i="1" dirty="0">
                <a:latin typeface="+mn-lt"/>
                <a:ea typeface="+mn-ea"/>
                <a:cs typeface="+mn-cs"/>
              </a:rPr>
              <a:t>  	compile a program</a:t>
            </a:r>
          </a:p>
          <a:p>
            <a:pPr>
              <a:defRPr/>
            </a:pPr>
            <a:r>
              <a:rPr lang="en-US" i="1" dirty="0">
                <a:latin typeface="+mn-lt"/>
                <a:ea typeface="+mn-ea"/>
                <a:cs typeface="+mn-cs"/>
              </a:rPr>
              <a:t>    	run a large scientific problem    </a:t>
            </a:r>
          </a:p>
          <a:p>
            <a:pPr>
              <a:defRPr/>
            </a:pPr>
            <a:r>
              <a:rPr lang="en-US" dirty="0">
                <a:latin typeface="+mn-lt"/>
                <a:ea typeface="+mn-ea"/>
                <a:cs typeface="+mn-cs"/>
              </a:rPr>
              <a:t> </a:t>
            </a:r>
          </a:p>
          <a:p>
            <a:pPr>
              <a:defRPr/>
            </a:pPr>
            <a:r>
              <a:rPr lang="en-US" dirty="0">
                <a:latin typeface="+mn-lt"/>
                <a:ea typeface="+mn-ea"/>
                <a:cs typeface="+mn-cs"/>
              </a:rPr>
              <a:t>2. </a:t>
            </a:r>
            <a:r>
              <a:rPr lang="en-US" b="1" dirty="0">
                <a:latin typeface="+mn-lt"/>
                <a:ea typeface="+mn-ea"/>
                <a:cs typeface="+mn-cs"/>
              </a:rPr>
              <a:t>Maximize throughput</a:t>
            </a:r>
            <a:r>
              <a:rPr lang="en-US" dirty="0">
                <a:latin typeface="+mn-lt"/>
                <a:ea typeface="+mn-ea"/>
                <a:cs typeface="+mn-cs"/>
              </a:rPr>
              <a:t>: operations (or jobs) per second</a:t>
            </a:r>
          </a:p>
          <a:p>
            <a:pPr>
              <a:defRPr/>
            </a:pPr>
            <a:r>
              <a:rPr lang="en-US" i="1" dirty="0">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pPr>
              <a:defRPr/>
            </a:pPr>
            <a:r>
              <a:rPr lang="en-US" dirty="0">
                <a:latin typeface="+mn-lt"/>
                <a:ea typeface="+mn-ea"/>
                <a:cs typeface="+mn-cs"/>
              </a:rPr>
              <a:t> </a:t>
            </a:r>
          </a:p>
          <a:p>
            <a:pPr>
              <a:defRPr/>
            </a:pPr>
            <a:r>
              <a:rPr lang="en-US" dirty="0">
                <a:latin typeface="+mn-lt"/>
                <a:ea typeface="+mn-ea"/>
                <a:cs typeface="+mn-cs"/>
              </a:rPr>
              <a:t>Two parts to maximizing throughput</a:t>
            </a:r>
          </a:p>
          <a:p>
            <a:pPr>
              <a:defRPr/>
            </a:pPr>
            <a:r>
              <a:rPr lang="en-US" dirty="0">
                <a:latin typeface="+mn-lt"/>
                <a:ea typeface="+mn-ea"/>
                <a:cs typeface="+mn-cs"/>
              </a:rPr>
              <a:t>    a. </a:t>
            </a:r>
            <a:r>
              <a:rPr lang="en-US" b="1" dirty="0">
                <a:latin typeface="+mn-lt"/>
                <a:ea typeface="+mn-ea"/>
                <a:cs typeface="+mn-cs"/>
              </a:rPr>
              <a:t>Minimize overhead</a:t>
            </a:r>
            <a:r>
              <a:rPr lang="en-US" dirty="0">
                <a:latin typeface="+mn-lt"/>
                <a:ea typeface="+mn-ea"/>
                <a:cs typeface="+mn-cs"/>
              </a:rPr>
              <a:t> (for example, context switching)</a:t>
            </a:r>
          </a:p>
          <a:p>
            <a:pPr>
              <a:defRPr/>
            </a:pPr>
            <a:r>
              <a:rPr lang="en-US" dirty="0">
                <a:latin typeface="+mn-lt"/>
                <a:ea typeface="+mn-ea"/>
                <a:cs typeface="+mn-cs"/>
              </a:rPr>
              <a:t>    </a:t>
            </a:r>
            <a:r>
              <a:rPr lang="en-US" dirty="0" err="1">
                <a:latin typeface="+mn-lt"/>
                <a:ea typeface="+mn-ea"/>
                <a:cs typeface="+mn-cs"/>
              </a:rPr>
              <a:t>b</a:t>
            </a:r>
            <a:r>
              <a:rPr lang="en-US" dirty="0">
                <a:latin typeface="+mn-lt"/>
                <a:ea typeface="+mn-ea"/>
                <a:cs typeface="+mn-cs"/>
              </a:rPr>
              <a:t>. </a:t>
            </a:r>
            <a:r>
              <a:rPr lang="en-US" b="1" dirty="0">
                <a:latin typeface="+mn-lt"/>
                <a:ea typeface="+mn-ea"/>
                <a:cs typeface="+mn-cs"/>
              </a:rPr>
              <a:t>Efficient use of system resources</a:t>
            </a:r>
            <a:r>
              <a:rPr lang="en-US" dirty="0">
                <a:latin typeface="+mn-lt"/>
                <a:ea typeface="+mn-ea"/>
                <a:cs typeface="+mn-cs"/>
              </a:rPr>
              <a:t> (not only CPU, but disk, memory, etc.)</a:t>
            </a:r>
          </a:p>
          <a:p>
            <a:pPr>
              <a:defRPr/>
            </a:pPr>
            <a:r>
              <a:rPr lang="en-US" i="1" dirty="0">
                <a:latin typeface="+mn-lt"/>
                <a:ea typeface="+mn-ea"/>
                <a:cs typeface="+mn-cs"/>
              </a:rPr>
              <a:t> </a:t>
            </a:r>
          </a:p>
          <a:p>
            <a:pPr>
              <a:defRPr/>
            </a:pPr>
            <a:r>
              <a:rPr lang="en-US" i="1" dirty="0">
                <a:latin typeface="+mn-lt"/>
                <a:ea typeface="+mn-ea"/>
                <a:cs typeface="+mn-cs"/>
              </a:rPr>
              <a:t>What does CPU scheduling have to do with efficient use of the disk?   A lot!  Have to have CPU to make a disk request.</a:t>
            </a:r>
          </a:p>
          <a:p>
            <a:pPr>
              <a:defRPr/>
            </a:pPr>
            <a:r>
              <a:rPr lang="en-US" dirty="0">
                <a:latin typeface="+mn-lt"/>
                <a:ea typeface="+mn-ea"/>
                <a:cs typeface="+mn-cs"/>
              </a:rPr>
              <a:t> </a:t>
            </a:r>
          </a:p>
          <a:p>
            <a:pPr>
              <a:defRPr/>
            </a:pPr>
            <a:r>
              <a:rPr lang="en-US" dirty="0">
                <a:latin typeface="+mn-lt"/>
                <a:ea typeface="+mn-ea"/>
                <a:cs typeface="+mn-cs"/>
              </a:rPr>
              <a:t>3. </a:t>
            </a:r>
            <a:r>
              <a:rPr lang="en-US" b="1" dirty="0">
                <a:latin typeface="+mn-lt"/>
                <a:ea typeface="+mn-ea"/>
                <a:cs typeface="+mn-cs"/>
              </a:rPr>
              <a:t>Fair</a:t>
            </a:r>
            <a:r>
              <a:rPr lang="en-US" dirty="0">
                <a:latin typeface="+mn-lt"/>
                <a:ea typeface="+mn-ea"/>
                <a:cs typeface="+mn-cs"/>
              </a:rPr>
              <a:t>: share CPU among users in some equitable way</a:t>
            </a:r>
          </a:p>
          <a:p>
            <a:pPr>
              <a:defRPr/>
            </a:pPr>
            <a:r>
              <a:rPr lang="en-US" dirty="0">
                <a:latin typeface="+mn-lt"/>
                <a:ea typeface="+mn-ea"/>
                <a:cs typeface="+mn-cs"/>
              </a:rPr>
              <a:t> </a:t>
            </a:r>
          </a:p>
          <a:p>
            <a:pPr>
              <a:defRPr/>
            </a:pPr>
            <a:r>
              <a:rPr lang="en-US" dirty="0">
                <a:latin typeface="+mn-lt"/>
                <a:ea typeface="+mn-ea"/>
                <a:cs typeface="+mn-cs"/>
              </a:rPr>
              <a:t>Tradeoff: will argue you can get better average response time by making system </a:t>
            </a:r>
            <a:r>
              <a:rPr lang="en-US" b="1" dirty="0">
                <a:latin typeface="+mn-lt"/>
                <a:ea typeface="+mn-ea"/>
                <a:cs typeface="+mn-cs"/>
              </a:rPr>
              <a:t>less</a:t>
            </a:r>
            <a:r>
              <a:rPr lang="en-US" dirty="0">
                <a:latin typeface="+mn-lt"/>
                <a:ea typeface="+mn-ea"/>
                <a:cs typeface="+mn-cs"/>
              </a:rPr>
              <a:t> fair.</a:t>
            </a:r>
          </a:p>
          <a:p>
            <a:pPr>
              <a:defRPr/>
            </a:pPr>
            <a:r>
              <a:rPr lang="en-US" i="1" dirty="0">
                <a:latin typeface="+mn-lt"/>
                <a:ea typeface="+mn-ea"/>
                <a:cs typeface="+mn-cs"/>
              </a:rPr>
              <a:t>What does fairness mean?</a:t>
            </a:r>
          </a:p>
          <a:p>
            <a:pPr>
              <a:defRPr/>
            </a:pPr>
            <a:r>
              <a:rPr lang="en-US" i="1" dirty="0">
                <a:latin typeface="+mn-lt"/>
                <a:ea typeface="+mn-ea"/>
                <a:cs typeface="+mn-cs"/>
              </a:rPr>
              <a:t> </a:t>
            </a:r>
          </a:p>
          <a:p>
            <a:pPr>
              <a:defRPr/>
            </a:pPr>
            <a:r>
              <a:rPr lang="en-US" i="1" dirty="0">
                <a:latin typeface="+mn-lt"/>
                <a:ea typeface="+mn-ea"/>
                <a:cs typeface="+mn-cs"/>
              </a:rPr>
              <a:t>       Minimize # of angry phone calls?  Minimize my response time?</a:t>
            </a:r>
          </a:p>
          <a:p>
            <a:pPr>
              <a:defRPr/>
            </a:pPr>
            <a:r>
              <a:rPr lang="en-US" i="1" dirty="0">
                <a:latin typeface="+mn-lt"/>
                <a:ea typeface="+mn-ea"/>
                <a:cs typeface="+mn-cs"/>
              </a:rPr>
              <a:t> </a:t>
            </a:r>
          </a:p>
          <a:p>
            <a:pPr>
              <a:defRPr/>
            </a:pPr>
            <a:r>
              <a:rPr lang="en-US" i="1" dirty="0">
                <a:latin typeface="+mn-lt"/>
                <a:ea typeface="+mn-ea"/>
                <a:cs typeface="+mn-cs"/>
              </a:rPr>
              <a:t>Minimize average response time?  We will argue fairness is a tradeoff against average response time; can get better average response time by making system </a:t>
            </a:r>
            <a:r>
              <a:rPr lang="en-US" b="1" i="1" dirty="0">
                <a:latin typeface="+mn-lt"/>
                <a:ea typeface="+mn-ea"/>
                <a:cs typeface="+mn-cs"/>
              </a:rPr>
              <a:t>less</a:t>
            </a:r>
            <a:r>
              <a:rPr lang="en-US" i="1" dirty="0">
                <a:latin typeface="+mn-lt"/>
                <a:ea typeface="+mn-ea"/>
                <a:cs typeface="+mn-cs"/>
              </a:rPr>
              <a:t> fair.   Sort of like capitalism.</a:t>
            </a:r>
          </a:p>
          <a:p>
            <a:pPr>
              <a:defRPr/>
            </a:pPr>
            <a:r>
              <a:rPr lang="en-US" i="1" dirty="0">
                <a:latin typeface="+mn-lt"/>
                <a:ea typeface="+mn-ea"/>
                <a:cs typeface="+mn-cs"/>
              </a:rPr>
              <a:t> </a:t>
            </a:r>
          </a:p>
          <a:p>
            <a:pPr>
              <a:defRPr/>
            </a:pPr>
            <a:r>
              <a:rPr lang="en-US" i="1" dirty="0">
                <a:latin typeface="+mn-lt"/>
                <a:ea typeface="+mn-ea"/>
                <a:cs typeface="+mn-cs"/>
              </a:rPr>
              <a:t>Anecdote: Response time has a lot to do with perceived effectiveness.</a:t>
            </a:r>
          </a:p>
          <a:p>
            <a:pPr>
              <a:defRPr/>
            </a:pPr>
            <a:r>
              <a:rPr lang="en-US" i="1" dirty="0">
                <a:latin typeface="+mn-lt"/>
                <a:ea typeface="+mn-ea"/>
                <a:cs typeface="+mn-cs"/>
              </a:rPr>
              <a:t>  IBM keystroke experiment -- consistency is better than speed.</a:t>
            </a:r>
          </a:p>
          <a:p>
            <a:pPr>
              <a:defRPr/>
            </a:pPr>
            <a:r>
              <a:rPr lang="en-US" i="1" dirty="0">
                <a:latin typeface="+mn-lt"/>
                <a:ea typeface="+mn-ea"/>
                <a:cs typeface="+mn-cs"/>
              </a:rPr>
              <a:t> </a:t>
            </a:r>
          </a:p>
          <a:p>
            <a:pPr>
              <a:defRPr/>
            </a:pPr>
            <a:r>
              <a:rPr lang="en-US" i="1" dirty="0">
                <a:latin typeface="+mn-lt"/>
                <a:ea typeface="+mn-ea"/>
                <a:cs typeface="+mn-cs"/>
              </a:rPr>
              <a:t>Might believe that since have </a:t>
            </a:r>
            <a:r>
              <a:rPr lang="en-US" i="1" dirty="0" err="1">
                <a:latin typeface="+mn-lt"/>
                <a:ea typeface="+mn-ea"/>
                <a:cs typeface="+mn-cs"/>
              </a:rPr>
              <a:t>PC's</a:t>
            </a:r>
            <a:r>
              <a:rPr lang="en-US" i="1" dirty="0">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pPr>
              <a:defRPr/>
            </a:pPr>
            <a:endParaRPr lang="en-US" dirty="0"/>
          </a:p>
        </p:txBody>
      </p:sp>
      <p:sp>
        <p:nvSpPr>
          <p:cNvPr id="2867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E22C4EB-54C7-4523-A3C3-42BA4C230908}" type="slidenum">
              <a:rPr lang="en-US"/>
              <a:pPr algn="ctr"/>
              <a:t>7</a:t>
            </a:fld>
            <a:endParaRPr lang="en-US"/>
          </a:p>
        </p:txBody>
      </p:sp>
    </p:spTree>
    <p:extLst>
      <p:ext uri="{BB962C8B-B14F-4D97-AF65-F5344CB8AC3E}">
        <p14:creationId xmlns:p14="http://schemas.microsoft.com/office/powerpoint/2010/main" val="26440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9</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dirty="0">
                <a:latin typeface="Arial" panose="020B0604020202020204" pitchFamily="34" charset="0"/>
              </a:rPr>
              <a:t>Long-term scheduler </a:t>
            </a:r>
            <a:r>
              <a:rPr lang="en-US" altLang="en-US" dirty="0">
                <a:latin typeface="Arial" panose="020B0604020202020204" pitchFamily="34" charset="0"/>
              </a:rPr>
              <a:t>(</a:t>
            </a:r>
            <a:r>
              <a:rPr lang="en-US" altLang="en-US" i="1" dirty="0">
                <a:latin typeface="Arial" panose="020B0604020202020204" pitchFamily="34" charset="0"/>
              </a:rPr>
              <a:t>job scheduler</a:t>
            </a:r>
            <a:r>
              <a:rPr lang="en-US" altLang="en-US" dirty="0">
                <a:latin typeface="Arial" panose="020B0604020202020204" pitchFamily="34" charset="0"/>
              </a:rPr>
              <a:t>)</a:t>
            </a:r>
          </a:p>
          <a:p>
            <a:pPr lvl="1" eaLnBrk="1" hangingPunct="1">
              <a:buFontTx/>
              <a:buChar char="•"/>
            </a:pPr>
            <a:r>
              <a:rPr lang="en-US" altLang="en-US" dirty="0">
                <a:latin typeface="Arial" panose="020B0604020202020204" pitchFamily="34" charset="0"/>
              </a:rPr>
              <a:t>controls degree of multiprogramming</a:t>
            </a:r>
          </a:p>
          <a:p>
            <a:pPr lvl="1" eaLnBrk="1" hangingPunct="1">
              <a:buFontTx/>
              <a:buChar char="•"/>
            </a:pPr>
            <a:r>
              <a:rPr lang="en-US" altLang="en-US" dirty="0">
                <a:latin typeface="Arial" panose="020B0604020202020204" pitchFamily="34" charset="0"/>
              </a:rPr>
              <a:t>must select a good process mix of I/O-bound and CPU-bound processes</a:t>
            </a:r>
          </a:p>
          <a:p>
            <a:pPr eaLnBrk="1" hangingPunct="1">
              <a:buFontTx/>
              <a:buChar char="•"/>
            </a:pPr>
            <a:r>
              <a:rPr lang="en-US" altLang="en-US" b="1" dirty="0">
                <a:latin typeface="Arial" panose="020B0604020202020204" pitchFamily="34" charset="0"/>
              </a:rPr>
              <a:t>Short-term scheduler</a:t>
            </a:r>
            <a:r>
              <a:rPr lang="en-US" altLang="en-US" dirty="0">
                <a:latin typeface="Arial" panose="020B0604020202020204" pitchFamily="34" charset="0"/>
              </a:rPr>
              <a:t>:</a:t>
            </a:r>
          </a:p>
          <a:p>
            <a:pPr lvl="1" eaLnBrk="1" hangingPunct="1">
              <a:buFontTx/>
              <a:buChar char="•"/>
            </a:pPr>
            <a:r>
              <a:rPr lang="en-US" altLang="en-US" dirty="0">
                <a:latin typeface="Arial" panose="020B0604020202020204" pitchFamily="34" charset="0"/>
              </a:rPr>
              <a:t>allocates the CPU</a:t>
            </a:r>
          </a:p>
          <a:p>
            <a:pPr lvl="1" eaLnBrk="1" hangingPunct="1">
              <a:buFontTx/>
              <a:buChar char="•"/>
            </a:pPr>
            <a:r>
              <a:rPr lang="en-US" altLang="en-US" dirty="0">
                <a:latin typeface="Arial" panose="020B0604020202020204" pitchFamily="34" charset="0"/>
              </a:rPr>
              <a:t>executes at least every 100ms, therefore must be very fast</a:t>
            </a:r>
          </a:p>
          <a:p>
            <a:pPr eaLnBrk="1" hangingPunct="1">
              <a:buFontTx/>
              <a:buChar char="•"/>
            </a:pPr>
            <a:r>
              <a:rPr lang="en-US" altLang="en-US" b="1" dirty="0">
                <a:latin typeface="Arial" panose="020B0604020202020204" pitchFamily="34" charset="0"/>
              </a:rPr>
              <a:t>Medium-term scheduler </a:t>
            </a:r>
            <a:r>
              <a:rPr lang="en-US" altLang="en-US" dirty="0">
                <a:latin typeface="Arial" panose="020B0604020202020204" pitchFamily="34" charset="0"/>
              </a:rPr>
              <a:t>(</a:t>
            </a:r>
            <a:r>
              <a:rPr lang="en-US" altLang="en-US" i="1" dirty="0">
                <a:latin typeface="Arial" panose="020B0604020202020204" pitchFamily="34" charset="0"/>
              </a:rPr>
              <a:t>swapper</a:t>
            </a:r>
            <a:r>
              <a:rPr lang="en-US" altLang="en-US" dirty="0">
                <a:latin typeface="Arial" panose="020B0604020202020204" pitchFamily="34" charset="0"/>
              </a:rPr>
              <a:t>):</a:t>
            </a:r>
          </a:p>
          <a:p>
            <a:pPr lvl="1" eaLnBrk="1" hangingPunct="1">
              <a:buFontTx/>
              <a:buChar char="•"/>
            </a:pPr>
            <a:r>
              <a:rPr lang="en-US" altLang="en-US" dirty="0">
                <a:latin typeface="Arial" panose="020B0604020202020204" pitchFamily="34" charset="0"/>
              </a:rPr>
              <a:t>in some OSs</a:t>
            </a:r>
          </a:p>
          <a:p>
            <a:pPr lvl="1" eaLnBrk="1" hangingPunct="1">
              <a:buFontTx/>
              <a:buChar char="•"/>
            </a:pPr>
            <a:r>
              <a:rPr lang="en-US" altLang="en-US" dirty="0">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13402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7891"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2E88196-8444-421F-9369-AEE844165DB1}" type="slidenum">
              <a:rPr lang="en-US" altLang="en-US" sz="1300">
                <a:latin typeface="Arial" panose="020B0604020202020204" pitchFamily="34" charset="0"/>
              </a:rPr>
              <a:pPr algn="ctr"/>
              <a:t>11</a:t>
            </a:fld>
            <a:endParaRPr lang="en-US" altLang="en-US" sz="1300">
              <a:latin typeface="Arial" panose="020B0604020202020204" pitchFamily="34" charset="0"/>
            </a:endParaRPr>
          </a:p>
        </p:txBody>
      </p:sp>
      <p:sp>
        <p:nvSpPr>
          <p:cNvPr id="37892" name="Rectangle 2"/>
          <p:cNvSpPr>
            <a:spLocks noGrp="1" noChangeArrowheads="1"/>
          </p:cNvSpPr>
          <p:nvPr>
            <p:ph type="body" idx="1"/>
          </p:nvPr>
        </p:nvSpPr>
        <p:spPr>
          <a:xfrm>
            <a:off x="946150" y="4859338"/>
            <a:ext cx="5207000" cy="46069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34" tIns="48942" rIns="99634" bIns="48942"/>
          <a:lstStyle/>
          <a:p>
            <a:pPr eaLnBrk="1" hangingPunct="1"/>
            <a:endParaRPr lang="en-US" altLang="en-US">
              <a:latin typeface="Arial" panose="020B0604020202020204" pitchFamily="34" charset="0"/>
            </a:endParaRPr>
          </a:p>
        </p:txBody>
      </p:sp>
      <p:sp>
        <p:nvSpPr>
          <p:cNvPr id="37893" name="Rectangle 3"/>
          <p:cNvSpPr>
            <a:spLocks noGrp="1" noRot="1" noChangeAspect="1" noChangeArrowheads="1" noTextEdit="1"/>
          </p:cNvSpPr>
          <p:nvPr>
            <p:ph type="sldImg"/>
          </p:nvPr>
        </p:nvSpPr>
        <p:spPr>
          <a:xfrm>
            <a:off x="1001713" y="774700"/>
            <a:ext cx="5097462" cy="3824288"/>
          </a:xfrm>
          <a:ln cap="flat"/>
        </p:spPr>
      </p:sp>
    </p:spTree>
    <p:extLst>
      <p:ext uri="{BB962C8B-B14F-4D97-AF65-F5344CB8AC3E}">
        <p14:creationId xmlns:p14="http://schemas.microsoft.com/office/powerpoint/2010/main" val="79217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a:latin typeface="Times New Roman" panose="02020603050405020304" pitchFamily="18" charset="0"/>
              </a:rPr>
              <a:t>What does CPU scheduling have to do with efficient use of the disk? </a:t>
            </a:r>
          </a:p>
          <a:p>
            <a:r>
              <a:rPr lang="en-US">
                <a:latin typeface="Times New Roman" panose="02020603050405020304" pitchFamily="18" charset="0"/>
              </a:rPr>
              <a:t>A lot! Have to have the CPU to make a disk request</a:t>
            </a:r>
          </a:p>
          <a:p>
            <a:r>
              <a:rPr lang="en-US">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117053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a:latin typeface="Times New Roman" panose="02020603050405020304" pitchFamily="18" charset="0"/>
              </a:rPr>
              <a:t>What does CPU scheduling have to do with efficient use of the disk? </a:t>
            </a:r>
          </a:p>
          <a:p>
            <a:r>
              <a:rPr lang="en-US">
                <a:latin typeface="Times New Roman" panose="02020603050405020304" pitchFamily="18" charset="0"/>
              </a:rPr>
              <a:t>A lot! Have to have the CPU to make a disk request</a:t>
            </a:r>
          </a:p>
          <a:p>
            <a:r>
              <a:rPr lang="en-US">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391284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73A92-99AF-44C2-B4DE-978867CF6BA3}"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60998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73A92-99AF-44C2-B4DE-978867CF6BA3}"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132500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73A92-99AF-44C2-B4DE-978867CF6BA3}"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419990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217346-D6F3-4C27-B234-5FEA8AACC01D}"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85461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17346-D6F3-4C27-B234-5FEA8AACC01D}"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564879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217346-D6F3-4C27-B234-5FEA8AACC01D}"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739111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217346-D6F3-4C27-B234-5FEA8AACC01D}"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044126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346-D6F3-4C27-B234-5FEA8AACC01D}"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278506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217346-D6F3-4C27-B234-5FEA8AACC01D}"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075783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7346-D6F3-4C27-B234-5FEA8AACC01D}"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2712876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217346-D6F3-4C27-B234-5FEA8AACC01D}"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61904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73A92-99AF-44C2-B4DE-978867CF6BA3}"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432608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217346-D6F3-4C27-B234-5FEA8AACC01D}"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394785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17346-D6F3-4C27-B234-5FEA8AACC01D}"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1705083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17346-D6F3-4C27-B234-5FEA8AACC01D}"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BF383-653C-43D3-858D-4B37A89E28E9}" type="slidenum">
              <a:rPr lang="en-US" smtClean="0"/>
              <a:t>‹#›</a:t>
            </a:fld>
            <a:endParaRPr lang="en-US"/>
          </a:p>
        </p:txBody>
      </p:sp>
    </p:spTree>
    <p:extLst>
      <p:ext uri="{BB962C8B-B14F-4D97-AF65-F5344CB8AC3E}">
        <p14:creationId xmlns:p14="http://schemas.microsoft.com/office/powerpoint/2010/main" val="868629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2484E-1A6A-4A69-AB8C-3B9124BB7EB0}" type="datetime1">
              <a:rPr lang="en-US" smtClean="0"/>
              <a:t>2/18/2018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7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41BD0-6AA6-4270-AE81-91D34104E3FB}" type="datetime1">
              <a:rPr lang="en-US" smtClean="0"/>
              <a:t>2/18/2018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65777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73A92-99AF-44C2-B4DE-978867CF6BA3}"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208952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0C959891-956D-4317-9C2D-CAB1BF0B5C35}" type="datetime1">
              <a:rPr lang="en-US" smtClean="0"/>
              <a:t>2/18/2018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92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22A378A-8C30-4B09-A47B-6BD50E08FB58}" type="datetime1">
              <a:rPr lang="en-US" smtClean="0"/>
              <a:t>2/18/2018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3992911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7F5E2464-CDEB-4498-B1FE-5CF3A276FEEF}" type="datetime1">
              <a:rPr lang="en-US" smtClean="0"/>
              <a:t>2/18/2018</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885612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033B7F50-DFA7-453E-B31E-62D446B5134E}" type="datetime1">
              <a:rPr lang="en-US" smtClean="0"/>
              <a:t>2/18/2018</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38447752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E919001D-A854-42AF-B57C-89E7D9CA9392}" type="datetime1">
              <a:rPr lang="en-US" smtClean="0"/>
              <a:t>2/18/2018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2094766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F0ED58D-A749-44E3-B1A6-5CB5B7325EF0}" type="datetime1">
              <a:rPr lang="en-US" smtClean="0"/>
              <a:t>2/18/2018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467132702"/>
      </p:ext>
    </p:extLst>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fld id="{D15525D7-9C01-4AA8-89D2-32073971FBBA}" type="datetime1">
              <a:rPr lang="en-US" smtClean="0"/>
              <a:t>2/18/2018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0391025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68FAEFE-3F72-4D68-8290-3449D4DCE3F5}" type="datetime1">
              <a:rPr lang="en-US" smtClean="0"/>
              <a:t>2/18/2018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3198925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83A1B2AF-B4CA-4508-A918-552E50630D91}" type="datetime1">
              <a:rPr lang="en-US" smtClean="0"/>
              <a:t>2/18/2018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112648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0ED58D-A749-44E3-B1A6-5CB5B7325EF0}" type="datetime1">
              <a:rPr lang="en-US" smtClean="0"/>
              <a:t>2/18/2018</a:t>
            </a:fld>
            <a:endParaRPr lang="en-US" dirty="0"/>
          </a:p>
        </p:txBody>
      </p:sp>
      <p:sp>
        <p:nvSpPr>
          <p:cNvPr id="4" name="Footer Placeholder 3"/>
          <p:cNvSpPr>
            <a:spLocks noGrp="1"/>
          </p:cNvSpPr>
          <p:nvPr>
            <p:ph type="ftr" sz="quarter" idx="11"/>
          </p:nvPr>
        </p:nvSpPr>
        <p:spPr/>
        <p:txBody>
          <a:bodyPr/>
          <a:lstStyle/>
          <a:p>
            <a:r>
              <a:rPr lang="en-US"/>
              <a:t>CSCE-313 Fall 2016</a:t>
            </a:r>
            <a:endParaRPr lang="en-US" dirty="0"/>
          </a:p>
        </p:txBody>
      </p:sp>
      <p:sp>
        <p:nvSpPr>
          <p:cNvPr id="5" name="Slide Number Placeholder 4"/>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58855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73A92-99AF-44C2-B4DE-978867CF6BA3}"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42162790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875DD6E7-FDC0-42D2-8A27-B96996A1A2F8}" type="datetime1">
              <a:rPr lang="en-US" smtClean="0"/>
              <a:t>2/18/2018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73A92-99AF-44C2-B4DE-978867CF6BA3}"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218339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73A92-99AF-44C2-B4DE-978867CF6BA3}"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335625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73A92-99AF-44C2-B4DE-978867CF6BA3}"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56230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73A92-99AF-44C2-B4DE-978867CF6BA3}"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358656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73A92-99AF-44C2-B4DE-978867CF6BA3}"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395FF-3EE0-4EB6-A9B0-E04EC8C4F90A}" type="slidenum">
              <a:rPr lang="en-US" smtClean="0"/>
              <a:t>‹#›</a:t>
            </a:fld>
            <a:endParaRPr lang="en-US"/>
          </a:p>
        </p:txBody>
      </p:sp>
    </p:spTree>
    <p:extLst>
      <p:ext uri="{BB962C8B-B14F-4D97-AF65-F5344CB8AC3E}">
        <p14:creationId xmlns:p14="http://schemas.microsoft.com/office/powerpoint/2010/main" val="150040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1.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73A92-99AF-44C2-B4DE-978867CF6BA3}" type="datetimeFigureOut">
              <a:rPr lang="en-US" smtClean="0"/>
              <a:t>2/18/2018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395FF-3EE0-4EB6-A9B0-E04EC8C4F90A}" type="slidenum">
              <a:rPr lang="en-US" smtClean="0"/>
              <a:t>‹#›</a:t>
            </a:fld>
            <a:endParaRPr lang="en-US"/>
          </a:p>
        </p:txBody>
      </p:sp>
    </p:spTree>
    <p:extLst>
      <p:ext uri="{BB962C8B-B14F-4D97-AF65-F5344CB8AC3E}">
        <p14:creationId xmlns:p14="http://schemas.microsoft.com/office/powerpoint/2010/main" val="12667248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17346-D6F3-4C27-B234-5FEA8AACC01D}" type="datetimeFigureOut">
              <a:rPr lang="en-US" smtClean="0"/>
              <a:t>2/18/2018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BF383-653C-43D3-858D-4B37A89E28E9}" type="slidenum">
              <a:rPr lang="en-US" smtClean="0"/>
              <a:t>‹#›</a:t>
            </a:fld>
            <a:endParaRPr lang="en-US"/>
          </a:p>
        </p:txBody>
      </p:sp>
    </p:spTree>
    <p:extLst>
      <p:ext uri="{BB962C8B-B14F-4D97-AF65-F5344CB8AC3E}">
        <p14:creationId xmlns:p14="http://schemas.microsoft.com/office/powerpoint/2010/main" val="6160937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F0ED58D-A749-44E3-B1A6-5CB5B7325EF0}" type="datetime1">
              <a:rPr lang="en-US" smtClean="0"/>
              <a:t>2/18/2018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90750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6" r:id="rId12"/>
    <p:sldLayoutId id="2147483702" r:id="rId13"/>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41909" y="1823502"/>
            <a:ext cx="7660181" cy="2250968"/>
          </a:xfrm>
        </p:spPr>
        <p:txBody>
          <a:bodyPr>
            <a:normAutofit/>
          </a:bodyPr>
          <a:lstStyle/>
          <a:p>
            <a:r>
              <a:rPr lang="en-US" sz="6000" dirty="0">
                <a:solidFill>
                  <a:schemeClr val="accent1">
                    <a:lumMod val="75000"/>
                  </a:schemeClr>
                </a:solidFill>
              </a:rPr>
              <a:t>CSCE 313 – Unix Process Scheduling</a:t>
            </a:r>
            <a:endParaRPr lang="en-US" sz="14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Spring 2018</a:t>
            </a:r>
          </a:p>
        </p:txBody>
      </p:sp>
      <p:sp>
        <p:nvSpPr>
          <p:cNvPr id="4" name="TextBox 3"/>
          <p:cNvSpPr txBox="1"/>
          <p:nvPr/>
        </p:nvSpPr>
        <p:spPr>
          <a:xfrm>
            <a:off x="152400" y="6248400"/>
            <a:ext cx="1464696" cy="369332"/>
          </a:xfrm>
          <a:prstGeom prst="rect">
            <a:avLst/>
          </a:prstGeom>
          <a:noFill/>
        </p:spPr>
        <p:txBody>
          <a:bodyPr wrap="none" rtlCol="0">
            <a:spAutoFit/>
          </a:bodyPr>
          <a:lstStyle/>
          <a:p>
            <a:r>
              <a:rPr lang="en-US" dirty="0">
                <a:solidFill>
                  <a:schemeClr val="bg1"/>
                </a:solidFill>
              </a:rPr>
              <a:t>Feb 15, 2017</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a:t>Reading Reference: </a:t>
            </a:r>
          </a:p>
          <a:p>
            <a:r>
              <a:rPr lang="en-US" sz="2400" dirty="0"/>
              <a:t>	Textbook: Chapter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Gulim" panose="020B0600000101010101" pitchFamily="34" charset="-127"/>
                <a:cs typeface="Calibri Light" panose="020F0302020204030204" pitchFamily="34" charset="0"/>
              </a:rPr>
              <a:t>CPU Scheduling</a:t>
            </a:r>
          </a:p>
        </p:txBody>
      </p:sp>
      <p:sp>
        <p:nvSpPr>
          <p:cNvPr id="32771" name="Rectangle 3"/>
          <p:cNvSpPr>
            <a:spLocks noGrp="1" noChangeArrowheads="1"/>
          </p:cNvSpPr>
          <p:nvPr>
            <p:ph idx="1"/>
          </p:nvPr>
        </p:nvSpPr>
        <p:spPr>
          <a:xfrm>
            <a:off x="381000" y="4876800"/>
            <a:ext cx="8458200" cy="1447800"/>
          </a:xfrm>
        </p:spPr>
        <p:txBody>
          <a:bodyPr>
            <a:normAutofit/>
          </a:bodyPr>
          <a:lstStyle/>
          <a:p>
            <a:pPr>
              <a:lnSpc>
                <a:spcPct val="80000"/>
              </a:lnSpc>
            </a:pPr>
            <a:r>
              <a:rPr lang="en-US" altLang="ko-KR" dirty="0">
                <a:ea typeface="Gulim" panose="020B0600000101010101" pitchFamily="34" charset="-127"/>
              </a:rPr>
              <a:t>Question: How is the OS to decide which of several processes to take off a queue?</a:t>
            </a:r>
          </a:p>
          <a:p>
            <a:pPr lvl="1">
              <a:lnSpc>
                <a:spcPct val="80000"/>
              </a:lnSpc>
            </a:pPr>
            <a:r>
              <a:rPr lang="en-US" altLang="ko-KR" dirty="0">
                <a:ea typeface="Gulim" panose="020B0600000101010101" pitchFamily="34" charset="-127"/>
              </a:rPr>
              <a:t>Obvious queue to worry about is ready queue</a:t>
            </a:r>
          </a:p>
        </p:txBody>
      </p:sp>
      <p:sp>
        <p:nvSpPr>
          <p:cNvPr id="5" name="Date Placeholder 4"/>
          <p:cNvSpPr>
            <a:spLocks noGrp="1"/>
          </p:cNvSpPr>
          <p:nvPr>
            <p:ph type="dt" sz="half" idx="10"/>
          </p:nvPr>
        </p:nvSpPr>
        <p:spPr/>
        <p:txBody>
          <a:bodyPr/>
          <a:lstStyle/>
          <a:p>
            <a:fld id="{72098387-20FF-46DE-885F-5571D27E8BB3}"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10</a:t>
            </a:fld>
            <a:endParaRPr lang="en-US" dirty="0">
              <a:solidFill>
                <a:srgbClr val="FFFFFF"/>
              </a:solidFill>
            </a:endParaRP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l="665" t="11595" r="888" b="12131"/>
          <a:stretch>
            <a:fillRect/>
          </a:stretch>
        </p:blipFill>
        <p:spPr bwMode="auto">
          <a:xfrm>
            <a:off x="1750062" y="1895617"/>
            <a:ext cx="4876800" cy="2819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49659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r>
              <a:rPr lang="en-US" altLang="en-US" dirty="0"/>
              <a:t>Focus: Short-Term/CPU Scheduling</a:t>
            </a:r>
          </a:p>
        </p:txBody>
      </p:sp>
      <p:sp>
        <p:nvSpPr>
          <p:cNvPr id="36867" name="Rectangle 3"/>
          <p:cNvSpPr>
            <a:spLocks noGrp="1" noChangeArrowheads="1"/>
          </p:cNvSpPr>
          <p:nvPr>
            <p:ph idx="1"/>
          </p:nvPr>
        </p:nvSpPr>
        <p:spPr>
          <a:xfrm>
            <a:off x="685800" y="1729865"/>
            <a:ext cx="7680960" cy="1447800"/>
          </a:xfrm>
        </p:spPr>
        <p:txBody>
          <a:bodyPr lIns="90488" tIns="44450" rIns="90488" bIns="44450">
            <a:normAutofit lnSpcReduction="10000"/>
          </a:bodyPr>
          <a:lstStyle/>
          <a:p>
            <a:r>
              <a:rPr lang="en-US" altLang="en-US" sz="2400" dirty="0">
                <a:cs typeface="Calibri Light" panose="020F0302020204030204" pitchFamily="34" charset="0"/>
              </a:rPr>
              <a:t>Recall: Motivation for </a:t>
            </a:r>
            <a:r>
              <a:rPr lang="en-US" altLang="en-US" sz="2400" dirty="0">
                <a:solidFill>
                  <a:srgbClr val="FF0000"/>
                </a:solidFill>
                <a:cs typeface="Calibri Light" panose="020F0302020204030204" pitchFamily="34" charset="0"/>
              </a:rPr>
              <a:t>multiprogramming</a:t>
            </a:r>
            <a:r>
              <a:rPr lang="en-US" altLang="en-US" sz="2400" dirty="0">
                <a:cs typeface="Calibri Light" panose="020F0302020204030204" pitchFamily="34" charset="0"/>
              </a:rPr>
              <a:t> -- have multiple processes in memory to keep CPU busy.</a:t>
            </a:r>
          </a:p>
          <a:p>
            <a:r>
              <a:rPr lang="en-US" altLang="en-US" sz="2400" dirty="0">
                <a:cs typeface="Calibri Light" panose="020F0302020204030204" pitchFamily="34" charset="0"/>
              </a:rPr>
              <a:t>Typical execution profile of a process (</a:t>
            </a:r>
            <a:r>
              <a:rPr lang="en-US" altLang="en-US" sz="2400" i="1" dirty="0">
                <a:cs typeface="Calibri Light" panose="020F0302020204030204" pitchFamily="34" charset="0"/>
              </a:rPr>
              <a:t>if there was no other processes, i.e., if only this process had the full system</a:t>
            </a:r>
            <a:r>
              <a:rPr lang="en-US" altLang="en-US" sz="2400" dirty="0">
                <a:cs typeface="Calibri Light" panose="020F0302020204030204" pitchFamily="34" charset="0"/>
              </a:rPr>
              <a:t>):</a:t>
            </a:r>
          </a:p>
        </p:txBody>
      </p:sp>
      <p:sp>
        <p:nvSpPr>
          <p:cNvPr id="5" name="Date Placeholder 4"/>
          <p:cNvSpPr>
            <a:spLocks noGrp="1"/>
          </p:cNvSpPr>
          <p:nvPr>
            <p:ph type="dt" sz="half" idx="10"/>
          </p:nvPr>
        </p:nvSpPr>
        <p:spPr/>
        <p:txBody>
          <a:bodyPr/>
          <a:lstStyle/>
          <a:p>
            <a:fld id="{1D4BA21A-08FA-4513-B144-A2F98BB5A07B}"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11</a:t>
            </a:fld>
            <a:endParaRPr lang="en-US" dirty="0">
              <a:solidFill>
                <a:srgbClr val="FFFFFF"/>
              </a:solidFill>
            </a:endParaRPr>
          </a:p>
        </p:txBody>
      </p:sp>
      <p:sp>
        <p:nvSpPr>
          <p:cNvPr id="36868" name="Rectangle 4"/>
          <p:cNvSpPr>
            <a:spLocks noChangeArrowheads="1"/>
          </p:cNvSpPr>
          <p:nvPr/>
        </p:nvSpPr>
        <p:spPr bwMode="auto">
          <a:xfrm>
            <a:off x="8905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69" name="Rectangle 5"/>
          <p:cNvSpPr>
            <a:spLocks noChangeArrowheads="1"/>
          </p:cNvSpPr>
          <p:nvPr/>
        </p:nvSpPr>
        <p:spPr bwMode="auto">
          <a:xfrm>
            <a:off x="787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0" name="Rectangle 6"/>
          <p:cNvSpPr>
            <a:spLocks noChangeArrowheads="1"/>
          </p:cNvSpPr>
          <p:nvPr/>
        </p:nvSpPr>
        <p:spPr bwMode="auto">
          <a:xfrm>
            <a:off x="19573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1" name="Rectangle 7"/>
          <p:cNvSpPr>
            <a:spLocks noChangeArrowheads="1"/>
          </p:cNvSpPr>
          <p:nvPr/>
        </p:nvSpPr>
        <p:spPr bwMode="auto">
          <a:xfrm>
            <a:off x="31003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2" name="Rectangle 8"/>
          <p:cNvSpPr>
            <a:spLocks noChangeArrowheads="1"/>
          </p:cNvSpPr>
          <p:nvPr/>
        </p:nvSpPr>
        <p:spPr bwMode="auto">
          <a:xfrm>
            <a:off x="3073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3" name="Rectangle 9"/>
          <p:cNvSpPr>
            <a:spLocks noChangeArrowheads="1"/>
          </p:cNvSpPr>
          <p:nvPr/>
        </p:nvSpPr>
        <p:spPr bwMode="auto">
          <a:xfrm>
            <a:off x="41671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4" name="Rectangle 10"/>
          <p:cNvSpPr>
            <a:spLocks noChangeArrowheads="1"/>
          </p:cNvSpPr>
          <p:nvPr/>
        </p:nvSpPr>
        <p:spPr bwMode="auto">
          <a:xfrm>
            <a:off x="53101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5" name="Rectangle 11"/>
          <p:cNvSpPr>
            <a:spLocks noChangeArrowheads="1"/>
          </p:cNvSpPr>
          <p:nvPr/>
        </p:nvSpPr>
        <p:spPr bwMode="auto">
          <a:xfrm>
            <a:off x="52832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6" name="Rectangle 12"/>
          <p:cNvSpPr>
            <a:spLocks noChangeArrowheads="1"/>
          </p:cNvSpPr>
          <p:nvPr/>
        </p:nvSpPr>
        <p:spPr bwMode="auto">
          <a:xfrm>
            <a:off x="63769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7" name="Rectangle 13"/>
          <p:cNvSpPr>
            <a:spLocks noChangeArrowheads="1"/>
          </p:cNvSpPr>
          <p:nvPr/>
        </p:nvSpPr>
        <p:spPr bwMode="auto">
          <a:xfrm>
            <a:off x="7519987" y="3594100"/>
            <a:ext cx="10541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8" name="Rectangle 14"/>
          <p:cNvSpPr>
            <a:spLocks noChangeArrowheads="1"/>
          </p:cNvSpPr>
          <p:nvPr/>
        </p:nvSpPr>
        <p:spPr bwMode="auto">
          <a:xfrm>
            <a:off x="74168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9" name="Line 15"/>
          <p:cNvSpPr>
            <a:spLocks noChangeShapeType="1"/>
          </p:cNvSpPr>
          <p:nvPr/>
        </p:nvSpPr>
        <p:spPr bwMode="auto">
          <a:xfrm>
            <a:off x="8842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6"/>
          <p:cNvSpPr>
            <a:spLocks noChangeShapeType="1"/>
          </p:cNvSpPr>
          <p:nvPr/>
        </p:nvSpPr>
        <p:spPr bwMode="auto">
          <a:xfrm>
            <a:off x="85804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Rectangle 17"/>
          <p:cNvSpPr>
            <a:spLocks noChangeArrowheads="1"/>
          </p:cNvSpPr>
          <p:nvPr/>
        </p:nvSpPr>
        <p:spPr bwMode="auto">
          <a:xfrm>
            <a:off x="558800" y="3101975"/>
            <a:ext cx="673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start</a:t>
            </a:r>
          </a:p>
        </p:txBody>
      </p:sp>
      <p:sp>
        <p:nvSpPr>
          <p:cNvPr id="36882" name="Rectangle 18"/>
          <p:cNvSpPr>
            <a:spLocks noChangeArrowheads="1"/>
          </p:cNvSpPr>
          <p:nvPr/>
        </p:nvSpPr>
        <p:spPr bwMode="auto">
          <a:xfrm>
            <a:off x="8026400" y="3101975"/>
            <a:ext cx="1117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terminate</a:t>
            </a:r>
          </a:p>
        </p:txBody>
      </p:sp>
      <p:sp>
        <p:nvSpPr>
          <p:cNvPr id="36927" name="Rectangle 63"/>
          <p:cNvSpPr>
            <a:spLocks noChangeArrowheads="1"/>
          </p:cNvSpPr>
          <p:nvPr/>
        </p:nvSpPr>
        <p:spPr bwMode="auto">
          <a:xfrm>
            <a:off x="479424" y="4557782"/>
            <a:ext cx="8286624" cy="1004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indent="0" algn="ctr">
              <a:buNone/>
            </a:pPr>
            <a:r>
              <a:rPr lang="en-US" altLang="en-US" sz="2400" dirty="0">
                <a:solidFill>
                  <a:srgbClr val="FF0000"/>
                </a:solidFill>
                <a:latin typeface="Calibri Light" panose="020F0302020204030204" pitchFamily="34" charset="0"/>
                <a:cs typeface="Calibri Light" panose="020F0302020204030204" pitchFamily="34" charset="0"/>
              </a:rPr>
              <a:t>CPU scheduler</a:t>
            </a:r>
            <a:r>
              <a:rPr lang="en-US" altLang="en-US" sz="2400" dirty="0">
                <a:latin typeface="Calibri Light" panose="020F0302020204030204" pitchFamily="34" charset="0"/>
                <a:cs typeface="Calibri Light" panose="020F0302020204030204" pitchFamily="34" charset="0"/>
              </a:rPr>
              <a:t> is managing the execution of CPU bursts, represented by processes in ready or running state.</a:t>
            </a:r>
          </a:p>
        </p:txBody>
      </p:sp>
    </p:spTree>
    <p:extLst>
      <p:ext uri="{BB962C8B-B14F-4D97-AF65-F5344CB8AC3E}">
        <p14:creationId xmlns:p14="http://schemas.microsoft.com/office/powerpoint/2010/main" val="166204141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341862"/>
            <a:ext cx="5791200" cy="76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p:txBody>
          <a:bodyPr/>
          <a:lstStyle/>
          <a:p>
            <a:r>
              <a:rPr lang="en-US" altLang="ko-KR" dirty="0">
                <a:ea typeface="Gulim" panose="020B0600000101010101" pitchFamily="34" charset="-127"/>
                <a:cs typeface="Calibri Light" panose="020F0302020204030204" pitchFamily="34" charset="0"/>
              </a:rPr>
              <a:t>Scheduling Metrics</a:t>
            </a:r>
          </a:p>
        </p:txBody>
      </p:sp>
      <p:sp>
        <p:nvSpPr>
          <p:cNvPr id="63491" name="Rectangle 3"/>
          <p:cNvSpPr>
            <a:spLocks noGrp="1" noChangeArrowheads="1"/>
          </p:cNvSpPr>
          <p:nvPr>
            <p:ph idx="1"/>
          </p:nvPr>
        </p:nvSpPr>
        <p:spPr>
          <a:xfrm>
            <a:off x="547382" y="1844180"/>
            <a:ext cx="8001000" cy="5029200"/>
          </a:xfrm>
        </p:spPr>
        <p:txBody>
          <a:bodyPr>
            <a:normAutofit/>
          </a:bodyPr>
          <a:lstStyle/>
          <a:p>
            <a:pPr>
              <a:lnSpc>
                <a:spcPct val="80000"/>
              </a:lnSpc>
            </a:pPr>
            <a:r>
              <a:rPr lang="en-US" altLang="ko-KR" b="1" dirty="0">
                <a:ea typeface="Gulim" panose="020B0600000101010101" pitchFamily="34" charset="-127"/>
                <a:cs typeface="Calibri Light" panose="020F0302020204030204" pitchFamily="34" charset="0"/>
              </a:rPr>
              <a:t>Waiting Time</a:t>
            </a:r>
            <a:r>
              <a:rPr lang="en-US" altLang="ko-KR" dirty="0">
                <a:ea typeface="Gulim" panose="020B0600000101010101" pitchFamily="34" charset="-127"/>
                <a:cs typeface="Calibri Light" panose="020F0302020204030204" pitchFamily="34" charset="0"/>
              </a:rPr>
              <a:t>: time the job is waiting in the ready queue</a:t>
            </a:r>
          </a:p>
          <a:p>
            <a:pPr lvl="1">
              <a:lnSpc>
                <a:spcPct val="80000"/>
              </a:lnSpc>
            </a:pPr>
            <a:r>
              <a:rPr lang="en-US" altLang="ko-KR" dirty="0">
                <a:ea typeface="Gulim" panose="020B0600000101010101" pitchFamily="34" charset="-127"/>
                <a:cs typeface="Calibri Light" panose="020F0302020204030204" pitchFamily="34" charset="0"/>
              </a:rPr>
              <a:t>Time between job’s arrival in the ready queue and launching the job</a:t>
            </a:r>
          </a:p>
          <a:p>
            <a:pPr>
              <a:lnSpc>
                <a:spcPct val="80000"/>
              </a:lnSpc>
            </a:pPr>
            <a:r>
              <a:rPr lang="en-US" altLang="ko-KR" b="1" dirty="0">
                <a:ea typeface="Gulim" panose="020B0600000101010101" pitchFamily="34" charset="-127"/>
                <a:cs typeface="Calibri Light" panose="020F0302020204030204" pitchFamily="34" charset="0"/>
              </a:rPr>
              <a:t>Service (Execution) Time</a:t>
            </a:r>
            <a:r>
              <a:rPr lang="en-US" altLang="ko-KR" dirty="0">
                <a:ea typeface="Gulim" panose="020B0600000101010101" pitchFamily="34" charset="-127"/>
                <a:cs typeface="Calibri Light" panose="020F0302020204030204" pitchFamily="34" charset="0"/>
              </a:rPr>
              <a:t>: time the job was in CPU</a:t>
            </a:r>
          </a:p>
          <a:p>
            <a:pPr>
              <a:lnSpc>
                <a:spcPct val="80000"/>
              </a:lnSpc>
            </a:pPr>
            <a:r>
              <a:rPr lang="en-US" altLang="ko-KR" b="1" dirty="0">
                <a:ea typeface="Gulim" panose="020B0600000101010101" pitchFamily="34" charset="-127"/>
                <a:cs typeface="Calibri Light" panose="020F0302020204030204" pitchFamily="34" charset="0"/>
              </a:rPr>
              <a:t>Response (Completion) Time</a:t>
            </a:r>
            <a:r>
              <a:rPr lang="en-US" altLang="ko-KR" dirty="0">
                <a:ea typeface="Gulim" panose="020B0600000101010101" pitchFamily="34" charset="-127"/>
                <a:cs typeface="Calibri Light" panose="020F0302020204030204" pitchFamily="34" charset="0"/>
              </a:rPr>
              <a:t>: </a:t>
            </a:r>
          </a:p>
          <a:p>
            <a:pPr lvl="1">
              <a:lnSpc>
                <a:spcPct val="80000"/>
              </a:lnSpc>
            </a:pPr>
            <a:r>
              <a:rPr lang="en-US" altLang="ko-KR" dirty="0">
                <a:ea typeface="Gulim" panose="020B0600000101010101" pitchFamily="34" charset="-127"/>
                <a:cs typeface="Calibri Light" panose="020F0302020204030204" pitchFamily="34" charset="0"/>
              </a:rPr>
              <a:t>Time between job’s arrival in the ready queue and job’s completion</a:t>
            </a:r>
          </a:p>
          <a:p>
            <a:pPr lvl="1">
              <a:lnSpc>
                <a:spcPct val="80000"/>
              </a:lnSpc>
            </a:pPr>
            <a:r>
              <a:rPr lang="en-US" altLang="ko-KR" dirty="0">
                <a:ea typeface="Gulim" panose="020B0600000101010101" pitchFamily="34" charset="-127"/>
                <a:cs typeface="Calibri Light" panose="020F0302020204030204" pitchFamily="34" charset="0"/>
              </a:rPr>
              <a:t>Response time is what the user sees:</a:t>
            </a:r>
          </a:p>
          <a:p>
            <a:pPr lvl="2">
              <a:lnSpc>
                <a:spcPct val="80000"/>
              </a:lnSpc>
            </a:pPr>
            <a:r>
              <a:rPr lang="en-US" altLang="ko-KR" dirty="0">
                <a:ea typeface="Gulim" panose="020B0600000101010101" pitchFamily="34" charset="-127"/>
                <a:cs typeface="Calibri Light" panose="020F0302020204030204" pitchFamily="34" charset="0"/>
              </a:rPr>
              <a:t>Time to echo a keystroke in editor</a:t>
            </a:r>
          </a:p>
          <a:p>
            <a:pPr lvl="2">
              <a:lnSpc>
                <a:spcPct val="80000"/>
              </a:lnSpc>
            </a:pPr>
            <a:r>
              <a:rPr lang="en-US" altLang="ko-KR" dirty="0">
                <a:ea typeface="Gulim" panose="020B0600000101010101" pitchFamily="34" charset="-127"/>
                <a:cs typeface="Calibri Light" panose="020F0302020204030204" pitchFamily="34" charset="0"/>
              </a:rPr>
              <a:t>Time to compile a program</a:t>
            </a:r>
          </a:p>
          <a:p>
            <a:pPr>
              <a:lnSpc>
                <a:spcPct val="80000"/>
              </a:lnSpc>
              <a:buFontTx/>
              <a:buNone/>
            </a:pPr>
            <a:r>
              <a:rPr lang="en-US" altLang="ko-KR" dirty="0">
                <a:ea typeface="Gulim" panose="020B0600000101010101" pitchFamily="34" charset="-127"/>
                <a:cs typeface="Calibri Light" panose="020F0302020204030204" pitchFamily="34" charset="0"/>
              </a:rPr>
              <a:t>	</a:t>
            </a:r>
            <a:r>
              <a:rPr lang="en-US" altLang="ko-KR" dirty="0">
                <a:solidFill>
                  <a:srgbClr val="FF0000"/>
                </a:solidFill>
                <a:ea typeface="Gulim" panose="020B0600000101010101" pitchFamily="34" charset="-127"/>
                <a:cs typeface="Calibri Light" panose="020F0302020204030204" pitchFamily="34" charset="0"/>
              </a:rPr>
              <a:t>Response Time = Waiting Time + Service Time</a:t>
            </a:r>
          </a:p>
          <a:p>
            <a:pPr>
              <a:lnSpc>
                <a:spcPct val="80000"/>
              </a:lnSpc>
            </a:pPr>
            <a:endParaRPr lang="en-US" altLang="ko-KR" b="1" dirty="0">
              <a:solidFill>
                <a:schemeClr val="tx1"/>
              </a:solidFill>
              <a:ea typeface="Gulim" panose="020B0600000101010101" pitchFamily="34" charset="-127"/>
              <a:cs typeface="Calibri Light" panose="020F0302020204030204" pitchFamily="34" charset="0"/>
            </a:endParaRPr>
          </a:p>
          <a:p>
            <a:pPr>
              <a:lnSpc>
                <a:spcPct val="80000"/>
              </a:lnSpc>
            </a:pPr>
            <a:r>
              <a:rPr lang="en-US" altLang="ko-KR" b="1" dirty="0">
                <a:solidFill>
                  <a:schemeClr val="tx1"/>
                </a:solidFill>
                <a:ea typeface="Gulim" panose="020B0600000101010101" pitchFamily="34" charset="-127"/>
                <a:cs typeface="Calibri Light" panose="020F0302020204030204" pitchFamily="34" charset="0"/>
              </a:rPr>
              <a:t>Throughput: </a:t>
            </a:r>
            <a:r>
              <a:rPr lang="en-US" altLang="ko-KR" dirty="0">
                <a:solidFill>
                  <a:schemeClr val="tx1"/>
                </a:solidFill>
                <a:ea typeface="Gulim" panose="020B0600000101010101" pitchFamily="34" charset="-127"/>
                <a:cs typeface="Calibri Light" panose="020F0302020204030204" pitchFamily="34" charset="0"/>
              </a:rPr>
              <a:t>number of jobs completed per unit of time </a:t>
            </a:r>
          </a:p>
          <a:p>
            <a:pPr lvl="1">
              <a:lnSpc>
                <a:spcPct val="80000"/>
              </a:lnSpc>
            </a:pPr>
            <a:r>
              <a:rPr lang="en-US" altLang="ko-KR" dirty="0">
                <a:ea typeface="Gulim" panose="020B0600000101010101" pitchFamily="34" charset="-127"/>
                <a:cs typeface="Calibri Light" panose="020F0302020204030204" pitchFamily="34" charset="0"/>
              </a:rPr>
              <a:t>Throughput related to response time, but not same thing:</a:t>
            </a:r>
          </a:p>
          <a:p>
            <a:pPr lvl="2">
              <a:lnSpc>
                <a:spcPct val="80000"/>
              </a:lnSpc>
            </a:pPr>
            <a:r>
              <a:rPr lang="en-US" altLang="ko-KR" dirty="0">
                <a:ea typeface="Gulim" panose="020B0600000101010101" pitchFamily="34" charset="-127"/>
                <a:cs typeface="Calibri Light" panose="020F0302020204030204" pitchFamily="34" charset="0"/>
              </a:rPr>
              <a:t>Minimizing response time and maximizing throughput can be contradictory (examples coming up)</a:t>
            </a:r>
          </a:p>
          <a:p>
            <a:pPr>
              <a:lnSpc>
                <a:spcPct val="80000"/>
              </a:lnSpc>
            </a:pPr>
            <a:endParaRPr lang="en-US" altLang="ko-KR" dirty="0">
              <a:ea typeface="Gulim" panose="020B0600000101010101" pitchFamily="34" charset="-127"/>
            </a:endParaRPr>
          </a:p>
        </p:txBody>
      </p:sp>
      <p:sp>
        <p:nvSpPr>
          <p:cNvPr id="6" name="Date Placeholder 5"/>
          <p:cNvSpPr>
            <a:spLocks noGrp="1"/>
          </p:cNvSpPr>
          <p:nvPr>
            <p:ph type="dt" sz="half" idx="10"/>
          </p:nvPr>
        </p:nvSpPr>
        <p:spPr/>
        <p:txBody>
          <a:bodyPr/>
          <a:lstStyle/>
          <a:p>
            <a:fld id="{D3E32B03-8E33-475F-9F52-CD9092F96A71}" type="datetime1">
              <a:rPr lang="en-US" smtClean="0"/>
              <a:t>2/18/2018</a:t>
            </a:fld>
            <a:endParaRPr lang="en-US" dirty="0"/>
          </a:p>
        </p:txBody>
      </p:sp>
      <p:sp>
        <p:nvSpPr>
          <p:cNvPr id="8" name="Slide Number Placeholder 7"/>
          <p:cNvSpPr>
            <a:spLocks noGrp="1"/>
          </p:cNvSpPr>
          <p:nvPr>
            <p:ph type="sldNum" sz="quarter" idx="12"/>
          </p:nvPr>
        </p:nvSpPr>
        <p:spPr/>
        <p:txBody>
          <a:bodyPr>
            <a:normAutofit/>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14500754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49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49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22960" y="286605"/>
            <a:ext cx="7543800" cy="856396"/>
          </a:xfrm>
        </p:spPr>
        <p:txBody>
          <a:bodyPr>
            <a:normAutofit/>
          </a:bodyPr>
          <a:lstStyle/>
          <a:p>
            <a:r>
              <a:rPr lang="en-US" altLang="ko-KR" dirty="0">
                <a:ea typeface="Gulim" panose="020B0600000101010101" pitchFamily="34" charset="-127"/>
                <a:cs typeface="Calibri Light" panose="020F0302020204030204" pitchFamily="34" charset="0"/>
              </a:rPr>
              <a:t>Scheduling Goals</a:t>
            </a:r>
          </a:p>
        </p:txBody>
      </p:sp>
      <p:sp>
        <p:nvSpPr>
          <p:cNvPr id="63491" name="Rectangle 3"/>
          <p:cNvSpPr>
            <a:spLocks noGrp="1" noChangeArrowheads="1"/>
          </p:cNvSpPr>
          <p:nvPr>
            <p:ph idx="1"/>
          </p:nvPr>
        </p:nvSpPr>
        <p:spPr>
          <a:xfrm>
            <a:off x="822960" y="1905000"/>
            <a:ext cx="7586403" cy="4267200"/>
          </a:xfrm>
        </p:spPr>
        <p:txBody>
          <a:bodyPr>
            <a:normAutofit/>
          </a:bodyPr>
          <a:lstStyle/>
          <a:p>
            <a:pPr>
              <a:defRPr/>
            </a:pPr>
            <a:r>
              <a:rPr lang="en-US" altLang="ko-KR" dirty="0">
                <a:ea typeface="굴림" charset="-127"/>
                <a:cs typeface="Calibri Light" panose="020F0302020204030204" pitchFamily="34" charset="0"/>
              </a:rPr>
              <a:t>1. Minimize </a:t>
            </a:r>
            <a:r>
              <a:rPr lang="en-US" altLang="ko-KR" b="1" dirty="0">
                <a:ea typeface="굴림" charset="-127"/>
                <a:cs typeface="Calibri Light" panose="020F0302020204030204" pitchFamily="34" charset="0"/>
              </a:rPr>
              <a:t>A</a:t>
            </a:r>
            <a:r>
              <a:rPr lang="en-US" altLang="ko-KR" dirty="0">
                <a:ea typeface="굴림" charset="-127"/>
                <a:cs typeface="Calibri Light" panose="020F0302020204030204" pitchFamily="34" charset="0"/>
              </a:rPr>
              <a:t>verage </a:t>
            </a:r>
            <a:r>
              <a:rPr lang="en-US" altLang="ko-KR" b="1" dirty="0">
                <a:ea typeface="굴림" charset="-127"/>
                <a:cs typeface="Calibri Light" panose="020F0302020204030204" pitchFamily="34" charset="0"/>
              </a:rPr>
              <a:t>R</a:t>
            </a:r>
            <a:r>
              <a:rPr lang="en-US" altLang="ko-KR" dirty="0">
                <a:ea typeface="굴림" charset="-127"/>
                <a:cs typeface="Calibri Light" panose="020F0302020204030204" pitchFamily="34" charset="0"/>
              </a:rPr>
              <a:t>esponse </a:t>
            </a:r>
            <a:r>
              <a:rPr lang="en-US" altLang="ko-KR" b="1" dirty="0">
                <a:ea typeface="굴림" charset="-127"/>
                <a:cs typeface="Calibri Light" panose="020F0302020204030204" pitchFamily="34" charset="0"/>
              </a:rPr>
              <a:t>T</a:t>
            </a:r>
            <a:r>
              <a:rPr lang="en-US" altLang="ko-KR" dirty="0">
                <a:ea typeface="굴림" charset="-127"/>
                <a:cs typeface="Calibri Light" panose="020F0302020204030204" pitchFamily="34" charset="0"/>
              </a:rPr>
              <a:t>ime (ART)</a:t>
            </a:r>
          </a:p>
          <a:p>
            <a:pPr lvl="1">
              <a:defRPr/>
            </a:pPr>
            <a:r>
              <a:rPr lang="en-US" altLang="ko-KR" dirty="0">
                <a:ea typeface="굴림" charset="-127"/>
                <a:cs typeface="Calibri Light" panose="020F0302020204030204" pitchFamily="34" charset="0"/>
              </a:rPr>
              <a:t>Measure from the response time of a number of jobs</a:t>
            </a:r>
          </a:p>
          <a:p>
            <a:pPr lvl="1">
              <a:defRPr/>
            </a:pPr>
            <a:r>
              <a:rPr lang="en-US" altLang="ko-KR" dirty="0">
                <a:ea typeface="굴림" charset="-127"/>
                <a:cs typeface="Calibri Light" panose="020F0302020204030204" pitchFamily="34" charset="0"/>
              </a:rPr>
              <a:t>Also applies to 1 job as – i.e., we want to minimize the response time for processing a mouse click, a file copy, to compile a program etc.</a:t>
            </a:r>
          </a:p>
          <a:p>
            <a:pPr lvl="1">
              <a:defRPr/>
            </a:pPr>
            <a:endParaRPr lang="en-US" altLang="ko-KR" dirty="0">
              <a:ea typeface="굴림" charset="-127"/>
              <a:cs typeface="Calibri Light" panose="020F0302020204030204" pitchFamily="34" charset="0"/>
            </a:endParaRPr>
          </a:p>
          <a:p>
            <a:pPr>
              <a:defRPr/>
            </a:pPr>
            <a:r>
              <a:rPr lang="en-US" altLang="ko-KR" dirty="0">
                <a:ea typeface="굴림" charset="-127"/>
                <a:cs typeface="Calibri Light" panose="020F0302020204030204" pitchFamily="34" charset="0"/>
              </a:rPr>
              <a:t>2. Maximize Throughput</a:t>
            </a:r>
          </a:p>
          <a:p>
            <a:pPr lvl="1">
              <a:defRPr/>
            </a:pPr>
            <a:r>
              <a:rPr lang="en-US" altLang="ko-KR" dirty="0">
                <a:ea typeface="굴림" charset="-127"/>
                <a:cs typeface="Calibri Light" panose="020F0302020204030204" pitchFamily="34" charset="0"/>
              </a:rPr>
              <a:t>Two parts to maximizing throughput</a:t>
            </a:r>
          </a:p>
          <a:p>
            <a:pPr lvl="2">
              <a:defRPr/>
            </a:pPr>
            <a:r>
              <a:rPr lang="en-US" altLang="ko-KR" dirty="0">
                <a:ea typeface="굴림" charset="-127"/>
                <a:cs typeface="Calibri Light" panose="020F0302020204030204" pitchFamily="34" charset="0"/>
              </a:rPr>
              <a:t>Minimize overhead (for example, context-switching)</a:t>
            </a:r>
          </a:p>
          <a:p>
            <a:pPr lvl="2">
              <a:defRPr/>
            </a:pPr>
            <a:r>
              <a:rPr lang="en-US" altLang="ko-KR" dirty="0">
                <a:ea typeface="굴림" charset="-127"/>
                <a:cs typeface="Calibri Light" panose="020F0302020204030204" pitchFamily="34" charset="0"/>
              </a:rPr>
              <a:t>Efficient use of resources (CPU, disk, memory, etc)</a:t>
            </a:r>
          </a:p>
          <a:p>
            <a:pPr>
              <a:defRPr/>
            </a:pPr>
            <a:r>
              <a:rPr lang="en-US" altLang="ko-KR" dirty="0">
                <a:ea typeface="굴림" charset="-127"/>
                <a:cs typeface="Calibri Light" panose="020F0302020204030204" pitchFamily="34" charset="0"/>
              </a:rPr>
              <a:t>3. Ensure Fairness</a:t>
            </a:r>
          </a:p>
          <a:p>
            <a:pPr lvl="1">
              <a:defRPr/>
            </a:pPr>
            <a:r>
              <a:rPr lang="en-US" altLang="ko-KR" dirty="0">
                <a:ea typeface="굴림" charset="-127"/>
                <a:cs typeface="Calibri Light" panose="020F0302020204030204" pitchFamily="34" charset="0"/>
              </a:rPr>
              <a:t>Share CPU among processes in some equitable way</a:t>
            </a:r>
          </a:p>
          <a:p>
            <a:pPr lvl="1">
              <a:defRPr/>
            </a:pPr>
            <a:r>
              <a:rPr lang="en-US" altLang="ko-KR" dirty="0">
                <a:ea typeface="굴림" charset="-127"/>
                <a:cs typeface="Calibri Light" panose="020F0302020204030204" pitchFamily="34" charset="0"/>
              </a:rPr>
              <a:t>This policy can contradict with others (we will see examples)</a:t>
            </a:r>
          </a:p>
        </p:txBody>
      </p:sp>
      <p:sp>
        <p:nvSpPr>
          <p:cNvPr id="5" name="Date Placeholder 4"/>
          <p:cNvSpPr>
            <a:spLocks noGrp="1"/>
          </p:cNvSpPr>
          <p:nvPr>
            <p:ph type="dt" sz="half" idx="10"/>
          </p:nvPr>
        </p:nvSpPr>
        <p:spPr/>
        <p:txBody>
          <a:bodyPr/>
          <a:lstStyle/>
          <a:p>
            <a:fld id="{16BB9516-2762-4C19-8F6C-D81C1370AF99}"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470889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a:bodyPr>
          <a:lstStyle/>
          <a:p>
            <a:r>
              <a:rPr lang="en-US" dirty="0"/>
              <a:t>P1: First In First Out (FIFO) or FCFS (First Come First Served)</a:t>
            </a:r>
          </a:p>
        </p:txBody>
      </p:sp>
      <p:sp>
        <p:nvSpPr>
          <p:cNvPr id="43011" name="Content Placeholder 2"/>
          <p:cNvSpPr>
            <a:spLocks noGrp="1"/>
          </p:cNvSpPr>
          <p:nvPr>
            <p:ph idx="1"/>
          </p:nvPr>
        </p:nvSpPr>
        <p:spPr/>
        <p:txBody>
          <a:bodyPr>
            <a:normAutofit/>
          </a:bodyPr>
          <a:lstStyle/>
          <a:p>
            <a:r>
              <a:rPr lang="en-US" dirty="0"/>
              <a:t>Schedule tasks in the order they arrive</a:t>
            </a:r>
          </a:p>
          <a:p>
            <a:pPr lvl="1"/>
            <a:r>
              <a:rPr lang="en-US" dirty="0"/>
              <a:t>Continue running them until they complete or give up the processor</a:t>
            </a:r>
          </a:p>
          <a:p>
            <a:r>
              <a:rPr lang="en-US" dirty="0"/>
              <a:t>Uses: </a:t>
            </a:r>
          </a:p>
          <a:p>
            <a:pPr lvl="1"/>
            <a:r>
              <a:rPr lang="en-US" dirty="0"/>
              <a:t>Read/write requests to a disk file</a:t>
            </a:r>
          </a:p>
          <a:p>
            <a:pPr lvl="1"/>
            <a:r>
              <a:rPr lang="en-US" dirty="0"/>
              <a:t>Network packets in a NIC</a:t>
            </a:r>
          </a:p>
          <a:p>
            <a:r>
              <a:rPr lang="en-US" dirty="0"/>
              <a:t>An Example:</a:t>
            </a:r>
          </a:p>
          <a:p>
            <a:endParaRPr lang="en-US" dirty="0"/>
          </a:p>
        </p:txBody>
      </p:sp>
      <p:graphicFrame>
        <p:nvGraphicFramePr>
          <p:cNvPr id="43009" name="Table 43008">
            <a:extLst>
              <a:ext uri="{FF2B5EF4-FFF2-40B4-BE49-F238E27FC236}">
                <a16:creationId xmlns:a16="http://schemas.microsoft.com/office/drawing/2014/main" id="{C9E8B67A-FB23-4455-A44A-10DB3FC1231A}"/>
              </a:ext>
            </a:extLst>
          </p:cNvPr>
          <p:cNvGraphicFramePr>
            <a:graphicFrameLocks noGrp="1"/>
          </p:cNvGraphicFramePr>
          <p:nvPr>
            <p:extLst>
              <p:ext uri="{D42A27DB-BD31-4B8C-83A1-F6EECF244321}">
                <p14:modId xmlns:p14="http://schemas.microsoft.com/office/powerpoint/2010/main" val="615193256"/>
              </p:ext>
            </p:extLst>
          </p:nvPr>
        </p:nvGraphicFramePr>
        <p:xfrm>
          <a:off x="4953000" y="2502117"/>
          <a:ext cx="3733799" cy="2059094"/>
        </p:xfrm>
        <a:graphic>
          <a:graphicData uri="http://schemas.openxmlformats.org/drawingml/2006/table">
            <a:tbl>
              <a:tblPr firstRow="1" bandRow="1">
                <a:tableStyleId>{5C22544A-7EE6-4342-B048-85BDC9FD1C3A}</a:tableStyleId>
              </a:tblPr>
              <a:tblGrid>
                <a:gridCol w="952571">
                  <a:extLst>
                    <a:ext uri="{9D8B030D-6E8A-4147-A177-3AD203B41FA5}">
                      <a16:colId xmlns:a16="http://schemas.microsoft.com/office/drawing/2014/main" val="2544105920"/>
                    </a:ext>
                  </a:extLst>
                </a:gridCol>
                <a:gridCol w="1390614">
                  <a:extLst>
                    <a:ext uri="{9D8B030D-6E8A-4147-A177-3AD203B41FA5}">
                      <a16:colId xmlns:a16="http://schemas.microsoft.com/office/drawing/2014/main" val="2487852301"/>
                    </a:ext>
                  </a:extLst>
                </a:gridCol>
                <a:gridCol w="1390614">
                  <a:extLst>
                    <a:ext uri="{9D8B030D-6E8A-4147-A177-3AD203B41FA5}">
                      <a16:colId xmlns:a16="http://schemas.microsoft.com/office/drawing/2014/main" val="2913544199"/>
                    </a:ext>
                  </a:extLst>
                </a:gridCol>
              </a:tblGrid>
              <a:tr h="533839">
                <a:tc>
                  <a:txBody>
                    <a:bodyPr/>
                    <a:lstStyle/>
                    <a:p>
                      <a:r>
                        <a:rPr lang="en-US" sz="1400" dirty="0"/>
                        <a:t>Job</a:t>
                      </a:r>
                    </a:p>
                  </a:txBody>
                  <a:tcPr/>
                </a:tc>
                <a:tc>
                  <a:txBody>
                    <a:bodyPr/>
                    <a:lstStyle/>
                    <a:p>
                      <a:r>
                        <a:rPr lang="en-US" sz="1400" dirty="0"/>
                        <a:t>Arrival Time (sec)</a:t>
                      </a:r>
                    </a:p>
                  </a:txBody>
                  <a:tcPr/>
                </a:tc>
                <a:tc>
                  <a:txBody>
                    <a:bodyPr/>
                    <a:lstStyle/>
                    <a:p>
                      <a:r>
                        <a:rPr lang="en-US" sz="1400" dirty="0"/>
                        <a:t>Service Time (sec)</a:t>
                      </a:r>
                    </a:p>
                  </a:txBody>
                  <a:tcPr/>
                </a:tc>
                <a:extLst>
                  <a:ext uri="{0D108BD9-81ED-4DB2-BD59-A6C34878D82A}">
                    <a16:rowId xmlns:a16="http://schemas.microsoft.com/office/drawing/2014/main" val="53672341"/>
                  </a:ext>
                </a:extLst>
              </a:tr>
              <a:tr h="305051">
                <a:tc>
                  <a:txBody>
                    <a:bodyPr/>
                    <a:lstStyle/>
                    <a:p>
                      <a:r>
                        <a:rPr lang="en-US" sz="1400" dirty="0"/>
                        <a:t>P1</a:t>
                      </a:r>
                    </a:p>
                  </a:txBody>
                  <a:tcPr/>
                </a:tc>
                <a:tc>
                  <a:txBody>
                    <a:bodyPr/>
                    <a:lstStyle/>
                    <a:p>
                      <a:r>
                        <a:rPr lang="en-US" sz="1400" dirty="0"/>
                        <a:t>T</a:t>
                      </a:r>
                    </a:p>
                  </a:txBody>
                  <a:tcPr/>
                </a:tc>
                <a:tc>
                  <a:txBody>
                    <a:bodyPr/>
                    <a:lstStyle/>
                    <a:p>
                      <a:r>
                        <a:rPr lang="en-US" sz="1400" dirty="0"/>
                        <a:t>10</a:t>
                      </a:r>
                    </a:p>
                  </a:txBody>
                  <a:tcPr/>
                </a:tc>
                <a:extLst>
                  <a:ext uri="{0D108BD9-81ED-4DB2-BD59-A6C34878D82A}">
                    <a16:rowId xmlns:a16="http://schemas.microsoft.com/office/drawing/2014/main" val="3501303119"/>
                  </a:ext>
                </a:extLst>
              </a:tr>
              <a:tr h="305051">
                <a:tc>
                  <a:txBody>
                    <a:bodyPr/>
                    <a:lstStyle/>
                    <a:p>
                      <a:r>
                        <a:rPr lang="en-US" sz="1400" dirty="0"/>
                        <a:t>P2</a:t>
                      </a:r>
                    </a:p>
                  </a:txBody>
                  <a:tcPr/>
                </a:tc>
                <a:tc>
                  <a:txBody>
                    <a:bodyPr/>
                    <a:lstStyle/>
                    <a:p>
                      <a:r>
                        <a:rPr lang="en-US" sz="1400" dirty="0"/>
                        <a:t>T+2</a:t>
                      </a:r>
                    </a:p>
                  </a:txBody>
                  <a:tcPr/>
                </a:tc>
                <a:tc>
                  <a:txBody>
                    <a:bodyPr/>
                    <a:lstStyle/>
                    <a:p>
                      <a:r>
                        <a:rPr lang="en-US" sz="1400" dirty="0"/>
                        <a:t>1</a:t>
                      </a:r>
                    </a:p>
                  </a:txBody>
                  <a:tcPr/>
                </a:tc>
                <a:extLst>
                  <a:ext uri="{0D108BD9-81ED-4DB2-BD59-A6C34878D82A}">
                    <a16:rowId xmlns:a16="http://schemas.microsoft.com/office/drawing/2014/main" val="1968261385"/>
                  </a:ext>
                </a:extLst>
              </a:tr>
              <a:tr h="305051">
                <a:tc>
                  <a:txBody>
                    <a:bodyPr/>
                    <a:lstStyle/>
                    <a:p>
                      <a:r>
                        <a:rPr lang="en-US" sz="1400" dirty="0"/>
                        <a:t>P3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889433064"/>
                  </a:ext>
                </a:extLst>
              </a:tr>
              <a:tr h="305051">
                <a:tc>
                  <a:txBody>
                    <a:bodyPr/>
                    <a:lstStyle/>
                    <a:p>
                      <a:r>
                        <a:rPr lang="en-US" sz="1400" dirty="0"/>
                        <a:t>P4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2338175207"/>
                  </a:ext>
                </a:extLst>
              </a:tr>
              <a:tr h="305051">
                <a:tc>
                  <a:txBody>
                    <a:bodyPr/>
                    <a:lstStyle/>
                    <a:p>
                      <a:r>
                        <a:rPr lang="en-US" sz="1400" dirty="0"/>
                        <a:t>P5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T+2</a:t>
                      </a:r>
                    </a:p>
                  </a:txBody>
                  <a:tcPr/>
                </a:tc>
                <a:tc>
                  <a:txBody>
                    <a:bodyPr/>
                    <a:lstStyle/>
                    <a:p>
                      <a:r>
                        <a:rPr lang="en-US" sz="1400" dirty="0"/>
                        <a:t>1</a:t>
                      </a:r>
                    </a:p>
                  </a:txBody>
                  <a:tcPr/>
                </a:tc>
                <a:extLst>
                  <a:ext uri="{0D108BD9-81ED-4DB2-BD59-A6C34878D82A}">
                    <a16:rowId xmlns:a16="http://schemas.microsoft.com/office/drawing/2014/main" val="3756253942"/>
                  </a:ext>
                </a:extLst>
              </a:tr>
            </a:tbl>
          </a:graphicData>
        </a:graphic>
      </p:graphicFrame>
      <p:sp>
        <p:nvSpPr>
          <p:cNvPr id="46" name="Date Placeholder 4">
            <a:extLst>
              <a:ext uri="{FF2B5EF4-FFF2-40B4-BE49-F238E27FC236}">
                <a16:creationId xmlns:a16="http://schemas.microsoft.com/office/drawing/2014/main" id="{C25FF9FC-9185-4C69-9A51-302D79FD3C9E}"/>
              </a:ext>
            </a:extLst>
          </p:cNvPr>
          <p:cNvSpPr txBox="1">
            <a:spLocks/>
          </p:cNvSpPr>
          <p:nvPr/>
        </p:nvSpPr>
        <p:spPr>
          <a:xfrm>
            <a:off x="533400" y="6847181"/>
            <a:ext cx="1854203" cy="365125"/>
          </a:xfrm>
          <a:prstGeom prst="rect">
            <a:avLst/>
          </a:prstGeom>
        </p:spPr>
        <p:txBody>
          <a:bodyPr vert="horz" lIns="91440" tIns="45720" rIns="91440" bIns="45720" rtlCol="0" anchor="ctr"/>
          <a:lstStyle>
            <a:defPPr>
              <a:defRPr lang="en-US"/>
            </a:defPPr>
            <a:lvl1pPr marL="0" algn="l" defTabSz="914400" rtl="0" latinLnBrk="0">
              <a:defRPr sz="900" kern="1200">
                <a:solidFill>
                  <a:srgbClr val="FFFFFF"/>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BA40A299-66F8-4F2C-9E07-323DAE119720}" type="datetime1">
              <a:rPr lang="en-US" smtClean="0"/>
              <a:pPr/>
              <a:t>2/18/2018</a:t>
            </a:fld>
            <a:endParaRPr lang="en-US" dirty="0"/>
          </a:p>
        </p:txBody>
      </p:sp>
      <p:grpSp>
        <p:nvGrpSpPr>
          <p:cNvPr id="43012" name="Group 43011">
            <a:extLst>
              <a:ext uri="{FF2B5EF4-FFF2-40B4-BE49-F238E27FC236}">
                <a16:creationId xmlns:a16="http://schemas.microsoft.com/office/drawing/2014/main" id="{98D7F5AF-11C1-40EE-A154-FBEC9D74F703}"/>
              </a:ext>
            </a:extLst>
          </p:cNvPr>
          <p:cNvGrpSpPr/>
          <p:nvPr/>
        </p:nvGrpSpPr>
        <p:grpSpPr>
          <a:xfrm>
            <a:off x="-71656" y="4572000"/>
            <a:ext cx="8928982" cy="2285192"/>
            <a:chOff x="-71656" y="4572000"/>
            <a:chExt cx="8928982" cy="2285192"/>
          </a:xfrm>
        </p:grpSpPr>
        <p:graphicFrame>
          <p:nvGraphicFramePr>
            <p:cNvPr id="41" name="Content Placeholder 30">
              <a:extLst>
                <a:ext uri="{FF2B5EF4-FFF2-40B4-BE49-F238E27FC236}">
                  <a16:creationId xmlns:a16="http://schemas.microsoft.com/office/drawing/2014/main" id="{8BE9CF11-F46B-4B5D-8F8A-7CF39F6AFEA7}"/>
                </a:ext>
              </a:extLst>
            </p:cNvPr>
            <p:cNvGraphicFramePr>
              <a:graphicFrameLocks noChangeAspect="1"/>
            </p:cNvGraphicFramePr>
            <p:nvPr>
              <p:extLst>
                <p:ext uri="{D42A27DB-BD31-4B8C-83A1-F6EECF244321}">
                  <p14:modId xmlns:p14="http://schemas.microsoft.com/office/powerpoint/2010/main" val="380566907"/>
                </p:ext>
              </p:extLst>
            </p:nvPr>
          </p:nvGraphicFramePr>
          <p:xfrm>
            <a:off x="966154" y="4884604"/>
            <a:ext cx="7354887" cy="458139"/>
          </p:xfrm>
          <a:graphic>
            <a:graphicData uri="http://schemas.openxmlformats.org/presentationml/2006/ole">
              <mc:AlternateContent xmlns:mc="http://schemas.openxmlformats.org/markup-compatibility/2006">
                <mc:Choice xmlns:v="urn:schemas-microsoft-com:vml" Requires="v">
                  <p:oleObj spid="_x0000_s2097" name="Worksheet" r:id="rId4" imgW="5343649" imgH="199923" progId="Excel.Sheet.12">
                    <p:embed/>
                  </p:oleObj>
                </mc:Choice>
                <mc:Fallback>
                  <p:oleObj name="Worksheet" r:id="rId4" imgW="5343649" imgH="199923" progId="Excel.Sheet.12">
                    <p:embed/>
                    <p:pic>
                      <p:nvPicPr>
                        <p:cNvPr id="31" name="Content Placeholder 30">
                          <a:extLst>
                            <a:ext uri="{FF2B5EF4-FFF2-40B4-BE49-F238E27FC236}">
                              <a16:creationId xmlns:a16="http://schemas.microsoft.com/office/drawing/2014/main" id="{89FB2DB5-E485-4477-81D6-B4E2525EE0F3}"/>
                            </a:ext>
                          </a:extLst>
                        </p:cNvPr>
                        <p:cNvPicPr/>
                        <p:nvPr/>
                      </p:nvPicPr>
                      <p:blipFill>
                        <a:blip r:embed="rId5"/>
                        <a:stretch>
                          <a:fillRect/>
                        </a:stretch>
                      </p:blipFill>
                      <p:spPr>
                        <a:xfrm>
                          <a:off x="966154" y="4884604"/>
                          <a:ext cx="7354887" cy="458139"/>
                        </a:xfrm>
                        <a:prstGeom prst="rect">
                          <a:avLst/>
                        </a:prstGeom>
                      </p:spPr>
                    </p:pic>
                  </p:oleObj>
                </mc:Fallback>
              </mc:AlternateContent>
            </a:graphicData>
          </a:graphic>
        </p:graphicFrame>
        <p:sp>
          <p:nvSpPr>
            <p:cNvPr id="42" name="TextBox 41">
              <a:extLst>
                <a:ext uri="{FF2B5EF4-FFF2-40B4-BE49-F238E27FC236}">
                  <a16:creationId xmlns:a16="http://schemas.microsoft.com/office/drawing/2014/main" id="{1FDD6F32-6204-45C4-9416-E31CC6216272}"/>
                </a:ext>
              </a:extLst>
            </p:cNvPr>
            <p:cNvSpPr txBox="1"/>
            <p:nvPr/>
          </p:nvSpPr>
          <p:spPr>
            <a:xfrm>
              <a:off x="-2084" y="4880428"/>
              <a:ext cx="972177" cy="369332"/>
            </a:xfrm>
            <a:prstGeom prst="rect">
              <a:avLst/>
            </a:prstGeom>
            <a:noFill/>
          </p:spPr>
          <p:txBody>
            <a:bodyPr wrap="square" rtlCol="0">
              <a:spAutoFit/>
            </a:bodyPr>
            <a:lstStyle/>
            <a:p>
              <a:r>
                <a:rPr lang="en-US" b="1" dirty="0"/>
                <a:t>In CPU:</a:t>
              </a:r>
            </a:p>
          </p:txBody>
        </p:sp>
        <p:sp>
          <p:nvSpPr>
            <p:cNvPr id="43" name="TextBox 42">
              <a:extLst>
                <a:ext uri="{FF2B5EF4-FFF2-40B4-BE49-F238E27FC236}">
                  <a16:creationId xmlns:a16="http://schemas.microsoft.com/office/drawing/2014/main" id="{C4884D68-7A1B-431C-8489-F590E1998EAB}"/>
                </a:ext>
              </a:extLst>
            </p:cNvPr>
            <p:cNvSpPr txBox="1"/>
            <p:nvPr/>
          </p:nvSpPr>
          <p:spPr>
            <a:xfrm>
              <a:off x="720231" y="4587389"/>
              <a:ext cx="489236" cy="369332"/>
            </a:xfrm>
            <a:prstGeom prst="rect">
              <a:avLst/>
            </a:prstGeom>
            <a:noFill/>
          </p:spPr>
          <p:txBody>
            <a:bodyPr wrap="none" rtlCol="0">
              <a:spAutoFit/>
            </a:bodyPr>
            <a:lstStyle/>
            <a:p>
              <a:r>
                <a:rPr lang="en-US" dirty="0"/>
                <a:t>t=T</a:t>
              </a:r>
            </a:p>
          </p:txBody>
        </p:sp>
        <p:sp>
          <p:nvSpPr>
            <p:cNvPr id="44" name="TextBox 43">
              <a:extLst>
                <a:ext uri="{FF2B5EF4-FFF2-40B4-BE49-F238E27FC236}">
                  <a16:creationId xmlns:a16="http://schemas.microsoft.com/office/drawing/2014/main" id="{EBE64DCD-AE68-4E54-A37B-30819132A42A}"/>
                </a:ext>
              </a:extLst>
            </p:cNvPr>
            <p:cNvSpPr txBox="1"/>
            <p:nvPr/>
          </p:nvSpPr>
          <p:spPr>
            <a:xfrm>
              <a:off x="8018635" y="4606955"/>
              <a:ext cx="838691" cy="369332"/>
            </a:xfrm>
            <a:prstGeom prst="rect">
              <a:avLst/>
            </a:prstGeom>
            <a:noFill/>
          </p:spPr>
          <p:txBody>
            <a:bodyPr wrap="none" rtlCol="0">
              <a:spAutoFit/>
            </a:bodyPr>
            <a:lstStyle/>
            <a:p>
              <a:r>
                <a:rPr lang="en-US" dirty="0"/>
                <a:t>t=T+14</a:t>
              </a:r>
            </a:p>
          </p:txBody>
        </p:sp>
        <p:cxnSp>
          <p:nvCxnSpPr>
            <p:cNvPr id="47" name="Straight Arrow Connector 46">
              <a:extLst>
                <a:ext uri="{FF2B5EF4-FFF2-40B4-BE49-F238E27FC236}">
                  <a16:creationId xmlns:a16="http://schemas.microsoft.com/office/drawing/2014/main" id="{576E85BF-1256-4B99-996F-12318030E235}"/>
                </a:ext>
              </a:extLst>
            </p:cNvPr>
            <p:cNvCxnSpPr>
              <a:cxnSpLocks/>
            </p:cNvCxnSpPr>
            <p:nvPr/>
          </p:nvCxnSpPr>
          <p:spPr>
            <a:xfrm flipV="1">
              <a:off x="998789" y="534622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BFDFB7D-B51C-42DD-B15F-95E75DC39AAE}"/>
                </a:ext>
              </a:extLst>
            </p:cNvPr>
            <p:cNvCxnSpPr>
              <a:cxnSpLocks/>
            </p:cNvCxnSpPr>
            <p:nvPr/>
          </p:nvCxnSpPr>
          <p:spPr>
            <a:xfrm flipH="1" flipV="1">
              <a:off x="2036406" y="5346229"/>
              <a:ext cx="349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A0AF28B-F10B-4210-B4C4-CE52E3E50D22}"/>
                </a:ext>
              </a:extLst>
            </p:cNvPr>
            <p:cNvSpPr txBox="1"/>
            <p:nvPr/>
          </p:nvSpPr>
          <p:spPr>
            <a:xfrm>
              <a:off x="1844039" y="5656863"/>
              <a:ext cx="518161" cy="1200329"/>
            </a:xfrm>
            <a:prstGeom prst="rect">
              <a:avLst/>
            </a:prstGeom>
            <a:noFill/>
          </p:spPr>
          <p:txBody>
            <a:bodyPr wrap="square" rtlCol="0">
              <a:spAutoFit/>
            </a:bodyPr>
            <a:lstStyle/>
            <a:p>
              <a:r>
                <a:rPr lang="en-US" dirty="0"/>
                <a:t>P2, P3, P4, P5</a:t>
              </a:r>
            </a:p>
          </p:txBody>
        </p:sp>
        <p:sp>
          <p:nvSpPr>
            <p:cNvPr id="50" name="TextBox 49">
              <a:extLst>
                <a:ext uri="{FF2B5EF4-FFF2-40B4-BE49-F238E27FC236}">
                  <a16:creationId xmlns:a16="http://schemas.microsoft.com/office/drawing/2014/main" id="{FAD5EDCF-DE54-49CF-BFEB-7FD761BB97A5}"/>
                </a:ext>
              </a:extLst>
            </p:cNvPr>
            <p:cNvSpPr txBox="1"/>
            <p:nvPr/>
          </p:nvSpPr>
          <p:spPr>
            <a:xfrm>
              <a:off x="751766" y="5656863"/>
              <a:ext cx="559622" cy="646331"/>
            </a:xfrm>
            <a:prstGeom prst="rect">
              <a:avLst/>
            </a:prstGeom>
            <a:noFill/>
          </p:spPr>
          <p:txBody>
            <a:bodyPr wrap="square" rtlCol="0">
              <a:spAutoFit/>
            </a:bodyPr>
            <a:lstStyle/>
            <a:p>
              <a:r>
                <a:rPr lang="en-US" dirty="0"/>
                <a:t>P1</a:t>
              </a:r>
              <a:br>
                <a:rPr lang="en-US" dirty="0"/>
              </a:br>
              <a:endParaRPr lang="en-US" dirty="0"/>
            </a:p>
          </p:txBody>
        </p:sp>
        <p:sp>
          <p:nvSpPr>
            <p:cNvPr id="51" name="TextBox 50">
              <a:extLst>
                <a:ext uri="{FF2B5EF4-FFF2-40B4-BE49-F238E27FC236}">
                  <a16:creationId xmlns:a16="http://schemas.microsoft.com/office/drawing/2014/main" id="{235F93A4-4806-48BE-B713-5B7ED832D448}"/>
                </a:ext>
              </a:extLst>
            </p:cNvPr>
            <p:cNvSpPr txBox="1"/>
            <p:nvPr/>
          </p:nvSpPr>
          <p:spPr>
            <a:xfrm>
              <a:off x="-71656" y="5658478"/>
              <a:ext cx="972177" cy="369332"/>
            </a:xfrm>
            <a:prstGeom prst="rect">
              <a:avLst/>
            </a:prstGeom>
            <a:noFill/>
          </p:spPr>
          <p:txBody>
            <a:bodyPr wrap="square" rtlCol="0">
              <a:spAutoFit/>
            </a:bodyPr>
            <a:lstStyle/>
            <a:p>
              <a:r>
                <a:rPr lang="en-US" b="1" dirty="0"/>
                <a:t>Arrivals:</a:t>
              </a:r>
            </a:p>
          </p:txBody>
        </p:sp>
        <p:sp>
          <p:nvSpPr>
            <p:cNvPr id="52" name="TextBox 51">
              <a:extLst>
                <a:ext uri="{FF2B5EF4-FFF2-40B4-BE49-F238E27FC236}">
                  <a16:creationId xmlns:a16="http://schemas.microsoft.com/office/drawing/2014/main" id="{7569AD5F-687E-45BE-ABD0-9B34FD1877A1}"/>
                </a:ext>
              </a:extLst>
            </p:cNvPr>
            <p:cNvSpPr txBox="1"/>
            <p:nvPr/>
          </p:nvSpPr>
          <p:spPr>
            <a:xfrm>
              <a:off x="1696602" y="4572000"/>
              <a:ext cx="721672" cy="369332"/>
            </a:xfrm>
            <a:prstGeom prst="rect">
              <a:avLst/>
            </a:prstGeom>
            <a:noFill/>
          </p:spPr>
          <p:txBody>
            <a:bodyPr wrap="none" rtlCol="0">
              <a:spAutoFit/>
            </a:bodyPr>
            <a:lstStyle/>
            <a:p>
              <a:r>
                <a:rPr lang="en-US" dirty="0"/>
                <a:t>t=T+2</a:t>
              </a:r>
            </a:p>
          </p:txBody>
        </p:sp>
      </p:grpSp>
      <p:sp>
        <p:nvSpPr>
          <p:cNvPr id="53" name="Rectangle 52">
            <a:extLst>
              <a:ext uri="{FF2B5EF4-FFF2-40B4-BE49-F238E27FC236}">
                <a16:creationId xmlns:a16="http://schemas.microsoft.com/office/drawing/2014/main" id="{AC91944C-1A03-417E-B89F-0933D920911A}"/>
              </a:ext>
            </a:extLst>
          </p:cNvPr>
          <p:cNvSpPr/>
          <p:nvPr/>
        </p:nvSpPr>
        <p:spPr>
          <a:xfrm>
            <a:off x="965945" y="4900948"/>
            <a:ext cx="5204171"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54" name="TextBox 53">
            <a:extLst>
              <a:ext uri="{FF2B5EF4-FFF2-40B4-BE49-F238E27FC236}">
                <a16:creationId xmlns:a16="http://schemas.microsoft.com/office/drawing/2014/main" id="{F0F12575-C828-4A7C-92DE-0868FECAF829}"/>
              </a:ext>
            </a:extLst>
          </p:cNvPr>
          <p:cNvSpPr txBox="1"/>
          <p:nvPr/>
        </p:nvSpPr>
        <p:spPr>
          <a:xfrm>
            <a:off x="5791200" y="4543636"/>
            <a:ext cx="838691" cy="369332"/>
          </a:xfrm>
          <a:prstGeom prst="rect">
            <a:avLst/>
          </a:prstGeom>
          <a:noFill/>
        </p:spPr>
        <p:txBody>
          <a:bodyPr wrap="none" rtlCol="0">
            <a:spAutoFit/>
          </a:bodyPr>
          <a:lstStyle/>
          <a:p>
            <a:r>
              <a:rPr lang="en-US" dirty="0"/>
              <a:t>t=T+10</a:t>
            </a:r>
          </a:p>
        </p:txBody>
      </p:sp>
      <p:sp>
        <p:nvSpPr>
          <p:cNvPr id="55" name="Rectangle 54">
            <a:extLst>
              <a:ext uri="{FF2B5EF4-FFF2-40B4-BE49-F238E27FC236}">
                <a16:creationId xmlns:a16="http://schemas.microsoft.com/office/drawing/2014/main" id="{3F86B8AD-2524-4F23-B0A8-F0CE435D1876}"/>
              </a:ext>
            </a:extLst>
          </p:cNvPr>
          <p:cNvSpPr/>
          <p:nvPr/>
        </p:nvSpPr>
        <p:spPr>
          <a:xfrm>
            <a:off x="6177708" y="4900948"/>
            <a:ext cx="533063" cy="432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P2</a:t>
            </a:r>
          </a:p>
        </p:txBody>
      </p:sp>
      <p:sp>
        <p:nvSpPr>
          <p:cNvPr id="56" name="Rectangle 55">
            <a:extLst>
              <a:ext uri="{FF2B5EF4-FFF2-40B4-BE49-F238E27FC236}">
                <a16:creationId xmlns:a16="http://schemas.microsoft.com/office/drawing/2014/main" id="{BBD7576B-BEA6-47F5-ADE1-B387A61440F0}"/>
              </a:ext>
            </a:extLst>
          </p:cNvPr>
          <p:cNvSpPr/>
          <p:nvPr/>
        </p:nvSpPr>
        <p:spPr>
          <a:xfrm>
            <a:off x="6718789" y="4893931"/>
            <a:ext cx="539086" cy="4320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57" name="Rectangle 56">
            <a:extLst>
              <a:ext uri="{FF2B5EF4-FFF2-40B4-BE49-F238E27FC236}">
                <a16:creationId xmlns:a16="http://schemas.microsoft.com/office/drawing/2014/main" id="{4627617B-223A-4518-89CE-106C5997E980}"/>
              </a:ext>
            </a:extLst>
          </p:cNvPr>
          <p:cNvSpPr/>
          <p:nvPr/>
        </p:nvSpPr>
        <p:spPr>
          <a:xfrm>
            <a:off x="7257875" y="4892939"/>
            <a:ext cx="509141" cy="43203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P4</a:t>
            </a:r>
          </a:p>
        </p:txBody>
      </p:sp>
      <p:sp>
        <p:nvSpPr>
          <p:cNvPr id="58" name="Rectangle 57">
            <a:extLst>
              <a:ext uri="{FF2B5EF4-FFF2-40B4-BE49-F238E27FC236}">
                <a16:creationId xmlns:a16="http://schemas.microsoft.com/office/drawing/2014/main" id="{49618F4C-E9F2-4561-A569-B0AD91880953}"/>
              </a:ext>
            </a:extLst>
          </p:cNvPr>
          <p:cNvSpPr/>
          <p:nvPr/>
        </p:nvSpPr>
        <p:spPr>
          <a:xfrm>
            <a:off x="7766340" y="4894428"/>
            <a:ext cx="528016" cy="4305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P5</a:t>
            </a:r>
          </a:p>
        </p:txBody>
      </p:sp>
      <p:sp>
        <p:nvSpPr>
          <p:cNvPr id="66" name="TextBox 65">
            <a:extLst>
              <a:ext uri="{FF2B5EF4-FFF2-40B4-BE49-F238E27FC236}">
                <a16:creationId xmlns:a16="http://schemas.microsoft.com/office/drawing/2014/main" id="{65F0146C-7401-497F-998F-786B4C6AE5B5}"/>
              </a:ext>
            </a:extLst>
          </p:cNvPr>
          <p:cNvSpPr txBox="1"/>
          <p:nvPr/>
        </p:nvSpPr>
        <p:spPr>
          <a:xfrm>
            <a:off x="2626921" y="5600241"/>
            <a:ext cx="6113533" cy="369332"/>
          </a:xfrm>
          <a:prstGeom prst="rect">
            <a:avLst/>
          </a:prstGeom>
          <a:noFill/>
        </p:spPr>
        <p:txBody>
          <a:bodyPr wrap="none" rtlCol="0">
            <a:spAutoFit/>
          </a:bodyPr>
          <a:lstStyle/>
          <a:p>
            <a:r>
              <a:rPr lang="en-US" b="1" dirty="0"/>
              <a:t>ART = ((10 - 0) + (11 – 2) + (12 - 2) + (13 – 2) + (14 – 2))/5 = 10.4</a:t>
            </a:r>
          </a:p>
        </p:txBody>
      </p:sp>
    </p:spTree>
    <p:extLst>
      <p:ext uri="{BB962C8B-B14F-4D97-AF65-F5344CB8AC3E}">
        <p14:creationId xmlns:p14="http://schemas.microsoft.com/office/powerpoint/2010/main" val="12588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P spid="55" grpId="0" animBg="1"/>
      <p:bldP spid="56" grpId="0" animBg="1"/>
      <p:bldP spid="57" grpId="0" animBg="1"/>
      <p:bldP spid="58" grpId="0" animBg="1"/>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P2: </a:t>
            </a:r>
            <a:r>
              <a:rPr lang="en-US" b="1" dirty="0"/>
              <a:t>S</a:t>
            </a:r>
            <a:r>
              <a:rPr lang="en-US" dirty="0"/>
              <a:t>hortest </a:t>
            </a:r>
            <a:r>
              <a:rPr lang="en-US" b="1" dirty="0"/>
              <a:t>R</a:t>
            </a:r>
            <a:r>
              <a:rPr lang="en-US" dirty="0"/>
              <a:t>emaining </a:t>
            </a:r>
            <a:r>
              <a:rPr lang="en-US" b="1" dirty="0"/>
              <a:t>T</a:t>
            </a:r>
            <a:r>
              <a:rPr lang="en-US" dirty="0"/>
              <a:t>ime </a:t>
            </a:r>
            <a:r>
              <a:rPr lang="en-US" b="1" dirty="0"/>
              <a:t>F</a:t>
            </a:r>
            <a:r>
              <a:rPr lang="en-US" dirty="0"/>
              <a:t>irst (SRTF)</a:t>
            </a:r>
          </a:p>
        </p:txBody>
      </p:sp>
      <p:sp>
        <p:nvSpPr>
          <p:cNvPr id="45059" name="Content Placeholder 2"/>
          <p:cNvSpPr>
            <a:spLocks noGrp="1"/>
          </p:cNvSpPr>
          <p:nvPr>
            <p:ph idx="1"/>
          </p:nvPr>
        </p:nvSpPr>
        <p:spPr>
          <a:xfrm>
            <a:off x="822959" y="1845734"/>
            <a:ext cx="7543801" cy="4023360"/>
          </a:xfrm>
        </p:spPr>
        <p:txBody>
          <a:bodyPr>
            <a:normAutofit/>
          </a:bodyPr>
          <a:lstStyle/>
          <a:p>
            <a:r>
              <a:rPr lang="en-US" dirty="0"/>
              <a:t>Always do the task that has the shortest remaining amount of work to do</a:t>
            </a:r>
          </a:p>
          <a:p>
            <a:pPr lvl="1"/>
            <a:r>
              <a:rPr lang="en-US" dirty="0"/>
              <a:t>Aka. </a:t>
            </a:r>
            <a:r>
              <a:rPr lang="en-US" b="1" dirty="0"/>
              <a:t>S</a:t>
            </a:r>
            <a:r>
              <a:rPr lang="en-US" dirty="0"/>
              <a:t>hortest </a:t>
            </a:r>
            <a:r>
              <a:rPr lang="en-US" b="1" dirty="0"/>
              <a:t>J</a:t>
            </a:r>
            <a:r>
              <a:rPr lang="en-US" dirty="0"/>
              <a:t>ob </a:t>
            </a:r>
            <a:r>
              <a:rPr lang="en-US" b="1" dirty="0"/>
              <a:t>F</a:t>
            </a:r>
            <a:r>
              <a:rPr lang="en-US" dirty="0"/>
              <a:t>irst (SJF)</a:t>
            </a:r>
          </a:p>
          <a:p>
            <a:pPr lvl="1"/>
            <a:r>
              <a:rPr lang="en-US" dirty="0"/>
              <a:t>Note: Remaining time of a job changes every time it gets service in CPU</a:t>
            </a:r>
          </a:p>
          <a:p>
            <a:pPr marL="0" indent="0">
              <a:buNone/>
            </a:pPr>
            <a:r>
              <a:rPr lang="en-US" dirty="0"/>
              <a:t>Example:</a:t>
            </a:r>
          </a:p>
          <a:p>
            <a:pPr marL="0" indent="0">
              <a:buNone/>
            </a:pPr>
            <a:endParaRPr lang="en-US" dirty="0">
              <a:solidFill>
                <a:srgbClr val="FF0000"/>
              </a:solidFill>
            </a:endParaRPr>
          </a:p>
        </p:txBody>
      </p:sp>
      <p:sp>
        <p:nvSpPr>
          <p:cNvPr id="7" name="Slide Number Placeholder 6"/>
          <p:cNvSpPr>
            <a:spLocks noGrp="1"/>
          </p:cNvSpPr>
          <p:nvPr>
            <p:ph type="sldNum" sz="quarter" idx="12"/>
          </p:nvPr>
        </p:nvSpPr>
        <p:spPr>
          <a:xfrm>
            <a:off x="7425344" y="6183350"/>
            <a:ext cx="984019" cy="365125"/>
          </a:xfrm>
        </p:spPr>
        <p:txBody>
          <a:bodyPr>
            <a:normAutofit/>
          </a:bodyPr>
          <a:lstStyle/>
          <a:p>
            <a:fld id="{1AD93096-5B34-4342-9326-69289CEAE4C2}" type="slidenum">
              <a:rPr lang="en-US" smtClean="0"/>
              <a:pPr/>
              <a:t>15</a:t>
            </a:fld>
            <a:endParaRPr lang="en-US" dirty="0">
              <a:solidFill>
                <a:srgbClr val="FFFFFF"/>
              </a:solidFill>
            </a:endParaRPr>
          </a:p>
        </p:txBody>
      </p:sp>
      <p:graphicFrame>
        <p:nvGraphicFramePr>
          <p:cNvPr id="23" name="Table 22">
            <a:extLst>
              <a:ext uri="{FF2B5EF4-FFF2-40B4-BE49-F238E27FC236}">
                <a16:creationId xmlns:a16="http://schemas.microsoft.com/office/drawing/2014/main" id="{BA13B277-A70F-4839-999C-2B94FEB35D09}"/>
              </a:ext>
            </a:extLst>
          </p:cNvPr>
          <p:cNvGraphicFramePr>
            <a:graphicFrameLocks noGrp="1"/>
          </p:cNvGraphicFramePr>
          <p:nvPr>
            <p:extLst>
              <p:ext uri="{D42A27DB-BD31-4B8C-83A1-F6EECF244321}">
                <p14:modId xmlns:p14="http://schemas.microsoft.com/office/powerpoint/2010/main" val="3189559612"/>
              </p:ext>
            </p:extLst>
          </p:nvPr>
        </p:nvGraphicFramePr>
        <p:xfrm>
          <a:off x="5504375" y="3373662"/>
          <a:ext cx="3352951" cy="1554480"/>
        </p:xfrm>
        <a:graphic>
          <a:graphicData uri="http://schemas.openxmlformats.org/drawingml/2006/table">
            <a:tbl>
              <a:tblPr firstRow="1" bandRow="1">
                <a:tableStyleId>{5C22544A-7EE6-4342-B048-85BDC9FD1C3A}</a:tableStyleId>
              </a:tblPr>
              <a:tblGrid>
                <a:gridCol w="855409">
                  <a:extLst>
                    <a:ext uri="{9D8B030D-6E8A-4147-A177-3AD203B41FA5}">
                      <a16:colId xmlns:a16="http://schemas.microsoft.com/office/drawing/2014/main" val="2544105920"/>
                    </a:ext>
                  </a:extLst>
                </a:gridCol>
                <a:gridCol w="1248771">
                  <a:extLst>
                    <a:ext uri="{9D8B030D-6E8A-4147-A177-3AD203B41FA5}">
                      <a16:colId xmlns:a16="http://schemas.microsoft.com/office/drawing/2014/main" val="2487852301"/>
                    </a:ext>
                  </a:extLst>
                </a:gridCol>
                <a:gridCol w="1248771">
                  <a:extLst>
                    <a:ext uri="{9D8B030D-6E8A-4147-A177-3AD203B41FA5}">
                      <a16:colId xmlns:a16="http://schemas.microsoft.com/office/drawing/2014/main" val="2913544199"/>
                    </a:ext>
                  </a:extLst>
                </a:gridCol>
              </a:tblGrid>
              <a:tr h="230680">
                <a:tc>
                  <a:txBody>
                    <a:bodyPr/>
                    <a:lstStyle/>
                    <a:p>
                      <a:r>
                        <a:rPr lang="en-US" sz="1100" dirty="0"/>
                        <a:t>Job</a:t>
                      </a:r>
                    </a:p>
                  </a:txBody>
                  <a:tcPr/>
                </a:tc>
                <a:tc>
                  <a:txBody>
                    <a:bodyPr/>
                    <a:lstStyle/>
                    <a:p>
                      <a:r>
                        <a:rPr lang="en-US" sz="1100" dirty="0"/>
                        <a:t>Arrival Time (sec)</a:t>
                      </a:r>
                    </a:p>
                  </a:txBody>
                  <a:tcPr/>
                </a:tc>
                <a:tc>
                  <a:txBody>
                    <a:bodyPr/>
                    <a:lstStyle/>
                    <a:p>
                      <a:r>
                        <a:rPr lang="en-US" sz="1100" dirty="0"/>
                        <a:t>Service Time (sec)</a:t>
                      </a:r>
                    </a:p>
                  </a:txBody>
                  <a:tcPr/>
                </a:tc>
                <a:extLst>
                  <a:ext uri="{0D108BD9-81ED-4DB2-BD59-A6C34878D82A}">
                    <a16:rowId xmlns:a16="http://schemas.microsoft.com/office/drawing/2014/main" val="53672341"/>
                  </a:ext>
                </a:extLst>
              </a:tr>
              <a:tr h="230680">
                <a:tc>
                  <a:txBody>
                    <a:bodyPr/>
                    <a:lstStyle/>
                    <a:p>
                      <a:r>
                        <a:rPr lang="en-US" sz="1100" dirty="0"/>
                        <a:t>P1</a:t>
                      </a:r>
                    </a:p>
                  </a:txBody>
                  <a:tcPr/>
                </a:tc>
                <a:tc>
                  <a:txBody>
                    <a:bodyPr/>
                    <a:lstStyle/>
                    <a:p>
                      <a:r>
                        <a:rPr lang="en-US" sz="1100" dirty="0"/>
                        <a:t>T</a:t>
                      </a:r>
                    </a:p>
                  </a:txBody>
                  <a:tcPr/>
                </a:tc>
                <a:tc>
                  <a:txBody>
                    <a:bodyPr/>
                    <a:lstStyle/>
                    <a:p>
                      <a:r>
                        <a:rPr lang="en-US" sz="1100" dirty="0"/>
                        <a:t>10</a:t>
                      </a:r>
                    </a:p>
                  </a:txBody>
                  <a:tcPr/>
                </a:tc>
                <a:extLst>
                  <a:ext uri="{0D108BD9-81ED-4DB2-BD59-A6C34878D82A}">
                    <a16:rowId xmlns:a16="http://schemas.microsoft.com/office/drawing/2014/main" val="3501303119"/>
                  </a:ext>
                </a:extLst>
              </a:tr>
              <a:tr h="230680">
                <a:tc>
                  <a:txBody>
                    <a:bodyPr/>
                    <a:lstStyle/>
                    <a:p>
                      <a:r>
                        <a:rPr lang="en-US" sz="1100" dirty="0"/>
                        <a:t>P2</a:t>
                      </a:r>
                    </a:p>
                  </a:txBody>
                  <a:tcPr/>
                </a:tc>
                <a:tc>
                  <a:txBody>
                    <a:bodyPr/>
                    <a:lstStyle/>
                    <a:p>
                      <a:r>
                        <a:rPr lang="en-US" sz="1100" dirty="0"/>
                        <a:t>T+2</a:t>
                      </a:r>
                    </a:p>
                  </a:txBody>
                  <a:tcPr/>
                </a:tc>
                <a:tc>
                  <a:txBody>
                    <a:bodyPr/>
                    <a:lstStyle/>
                    <a:p>
                      <a:r>
                        <a:rPr lang="en-US" sz="1100" dirty="0"/>
                        <a:t>1</a:t>
                      </a:r>
                    </a:p>
                  </a:txBody>
                  <a:tcPr/>
                </a:tc>
                <a:extLst>
                  <a:ext uri="{0D108BD9-81ED-4DB2-BD59-A6C34878D82A}">
                    <a16:rowId xmlns:a16="http://schemas.microsoft.com/office/drawing/2014/main" val="1968261385"/>
                  </a:ext>
                </a:extLst>
              </a:tr>
              <a:tr h="230680">
                <a:tc>
                  <a:txBody>
                    <a:bodyPr/>
                    <a:lstStyle/>
                    <a:p>
                      <a:r>
                        <a:rPr lang="en-US" sz="1100" dirty="0"/>
                        <a:t>P3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T+2</a:t>
                      </a:r>
                    </a:p>
                  </a:txBody>
                  <a:tcPr/>
                </a:tc>
                <a:tc>
                  <a:txBody>
                    <a:bodyPr/>
                    <a:lstStyle/>
                    <a:p>
                      <a:r>
                        <a:rPr lang="en-US" sz="1100" dirty="0"/>
                        <a:t>1</a:t>
                      </a:r>
                    </a:p>
                  </a:txBody>
                  <a:tcPr/>
                </a:tc>
                <a:extLst>
                  <a:ext uri="{0D108BD9-81ED-4DB2-BD59-A6C34878D82A}">
                    <a16:rowId xmlns:a16="http://schemas.microsoft.com/office/drawing/2014/main" val="3889433064"/>
                  </a:ext>
                </a:extLst>
              </a:tr>
              <a:tr h="230680">
                <a:tc>
                  <a:txBody>
                    <a:bodyPr/>
                    <a:lstStyle/>
                    <a:p>
                      <a:r>
                        <a:rPr lang="en-US" sz="1100" dirty="0"/>
                        <a:t>P4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T+2</a:t>
                      </a:r>
                    </a:p>
                  </a:txBody>
                  <a:tcPr/>
                </a:tc>
                <a:tc>
                  <a:txBody>
                    <a:bodyPr/>
                    <a:lstStyle/>
                    <a:p>
                      <a:r>
                        <a:rPr lang="en-US" sz="1100" dirty="0"/>
                        <a:t>1</a:t>
                      </a:r>
                    </a:p>
                  </a:txBody>
                  <a:tcPr/>
                </a:tc>
                <a:extLst>
                  <a:ext uri="{0D108BD9-81ED-4DB2-BD59-A6C34878D82A}">
                    <a16:rowId xmlns:a16="http://schemas.microsoft.com/office/drawing/2014/main" val="2338175207"/>
                  </a:ext>
                </a:extLst>
              </a:tr>
              <a:tr h="230680">
                <a:tc>
                  <a:txBody>
                    <a:bodyPr/>
                    <a:lstStyle/>
                    <a:p>
                      <a:r>
                        <a:rPr lang="en-US" sz="1100" dirty="0"/>
                        <a:t>P5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T+2</a:t>
                      </a:r>
                    </a:p>
                  </a:txBody>
                  <a:tcPr/>
                </a:tc>
                <a:tc>
                  <a:txBody>
                    <a:bodyPr/>
                    <a:lstStyle/>
                    <a:p>
                      <a:r>
                        <a:rPr lang="en-US" sz="1100" dirty="0"/>
                        <a:t>1</a:t>
                      </a:r>
                    </a:p>
                  </a:txBody>
                  <a:tcPr/>
                </a:tc>
                <a:extLst>
                  <a:ext uri="{0D108BD9-81ED-4DB2-BD59-A6C34878D82A}">
                    <a16:rowId xmlns:a16="http://schemas.microsoft.com/office/drawing/2014/main" val="3756253942"/>
                  </a:ext>
                </a:extLst>
              </a:tr>
            </a:tbl>
          </a:graphicData>
        </a:graphic>
      </p:graphicFrame>
      <p:sp>
        <p:nvSpPr>
          <p:cNvPr id="24" name="Date Placeholder 4">
            <a:extLst>
              <a:ext uri="{FF2B5EF4-FFF2-40B4-BE49-F238E27FC236}">
                <a16:creationId xmlns:a16="http://schemas.microsoft.com/office/drawing/2014/main" id="{93A1F7EC-4373-4717-9A9C-C65D69361C2D}"/>
              </a:ext>
            </a:extLst>
          </p:cNvPr>
          <p:cNvSpPr txBox="1">
            <a:spLocks/>
          </p:cNvSpPr>
          <p:nvPr/>
        </p:nvSpPr>
        <p:spPr>
          <a:xfrm>
            <a:off x="533400" y="6570745"/>
            <a:ext cx="1854203" cy="365125"/>
          </a:xfrm>
          <a:prstGeom prst="rect">
            <a:avLst/>
          </a:prstGeom>
        </p:spPr>
        <p:txBody>
          <a:bodyPr vert="horz" lIns="91440" tIns="45720" rIns="91440" bIns="45720" rtlCol="0" anchor="ctr"/>
          <a:lstStyle>
            <a:defPPr>
              <a:defRPr lang="en-US"/>
            </a:defPPr>
            <a:lvl1pPr marL="0" algn="l" defTabSz="914400" rtl="0" latinLnBrk="0">
              <a:defRPr sz="900" kern="1200">
                <a:solidFill>
                  <a:srgbClr val="FFFFFF"/>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BA40A299-66F8-4F2C-9E07-323DAE119720}" type="datetime1">
              <a:rPr lang="en-US" smtClean="0"/>
              <a:pPr/>
              <a:t>2/18/2018</a:t>
            </a:fld>
            <a:endParaRPr lang="en-US" dirty="0"/>
          </a:p>
        </p:txBody>
      </p:sp>
      <p:grpSp>
        <p:nvGrpSpPr>
          <p:cNvPr id="25" name="Group 24">
            <a:extLst>
              <a:ext uri="{FF2B5EF4-FFF2-40B4-BE49-F238E27FC236}">
                <a16:creationId xmlns:a16="http://schemas.microsoft.com/office/drawing/2014/main" id="{74A19D6C-FA73-45A7-B4A3-667A365627A6}"/>
              </a:ext>
            </a:extLst>
          </p:cNvPr>
          <p:cNvGrpSpPr/>
          <p:nvPr/>
        </p:nvGrpSpPr>
        <p:grpSpPr>
          <a:xfrm>
            <a:off x="-71656" y="4877608"/>
            <a:ext cx="8928982" cy="2285192"/>
            <a:chOff x="-71656" y="4572000"/>
            <a:chExt cx="8928982" cy="2285192"/>
          </a:xfrm>
        </p:grpSpPr>
        <p:graphicFrame>
          <p:nvGraphicFramePr>
            <p:cNvPr id="26" name="Content Placeholder 30">
              <a:extLst>
                <a:ext uri="{FF2B5EF4-FFF2-40B4-BE49-F238E27FC236}">
                  <a16:creationId xmlns:a16="http://schemas.microsoft.com/office/drawing/2014/main" id="{698AF17F-A358-4B7E-89FE-3CF96DDB7016}"/>
                </a:ext>
              </a:extLst>
            </p:cNvPr>
            <p:cNvGraphicFramePr>
              <a:graphicFrameLocks noChangeAspect="1"/>
            </p:cNvGraphicFramePr>
            <p:nvPr>
              <p:extLst>
                <p:ext uri="{D42A27DB-BD31-4B8C-83A1-F6EECF244321}">
                  <p14:modId xmlns:p14="http://schemas.microsoft.com/office/powerpoint/2010/main" val="3552931702"/>
                </p:ext>
              </p:extLst>
            </p:nvPr>
          </p:nvGraphicFramePr>
          <p:xfrm>
            <a:off x="966154" y="4884604"/>
            <a:ext cx="7354887" cy="458139"/>
          </p:xfrm>
          <a:graphic>
            <a:graphicData uri="http://schemas.openxmlformats.org/presentationml/2006/ole">
              <mc:AlternateContent xmlns:mc="http://schemas.openxmlformats.org/markup-compatibility/2006">
                <mc:Choice xmlns:v="urn:schemas-microsoft-com:vml" Requires="v">
                  <p:oleObj spid="_x0000_s3115" name="Worksheet" r:id="rId3" imgW="5343649" imgH="199923" progId="Excel.Sheet.12">
                    <p:embed/>
                  </p:oleObj>
                </mc:Choice>
                <mc:Fallback>
                  <p:oleObj name="Worksheet" r:id="rId3" imgW="5343649" imgH="199923" progId="Excel.Sheet.12">
                    <p:embed/>
                    <p:pic>
                      <p:nvPicPr>
                        <p:cNvPr id="41" name="Content Placeholder 30">
                          <a:extLst>
                            <a:ext uri="{FF2B5EF4-FFF2-40B4-BE49-F238E27FC236}">
                              <a16:creationId xmlns:a16="http://schemas.microsoft.com/office/drawing/2014/main" id="{8BE9CF11-F46B-4B5D-8F8A-7CF39F6AFEA7}"/>
                            </a:ext>
                          </a:extLst>
                        </p:cNvPr>
                        <p:cNvPicPr/>
                        <p:nvPr/>
                      </p:nvPicPr>
                      <p:blipFill>
                        <a:blip r:embed="rId4"/>
                        <a:stretch>
                          <a:fillRect/>
                        </a:stretch>
                      </p:blipFill>
                      <p:spPr>
                        <a:xfrm>
                          <a:off x="966154" y="4884604"/>
                          <a:ext cx="7354887" cy="458139"/>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F9898A68-6DDF-435A-AFAC-B423420660CE}"/>
                </a:ext>
              </a:extLst>
            </p:cNvPr>
            <p:cNvSpPr txBox="1"/>
            <p:nvPr/>
          </p:nvSpPr>
          <p:spPr>
            <a:xfrm>
              <a:off x="-2084" y="4880428"/>
              <a:ext cx="972177" cy="369332"/>
            </a:xfrm>
            <a:prstGeom prst="rect">
              <a:avLst/>
            </a:prstGeom>
            <a:noFill/>
          </p:spPr>
          <p:txBody>
            <a:bodyPr wrap="square" rtlCol="0">
              <a:spAutoFit/>
            </a:bodyPr>
            <a:lstStyle/>
            <a:p>
              <a:r>
                <a:rPr lang="en-US" b="1" dirty="0"/>
                <a:t>In CPU:</a:t>
              </a:r>
            </a:p>
          </p:txBody>
        </p:sp>
        <p:sp>
          <p:nvSpPr>
            <p:cNvPr id="28" name="TextBox 27">
              <a:extLst>
                <a:ext uri="{FF2B5EF4-FFF2-40B4-BE49-F238E27FC236}">
                  <a16:creationId xmlns:a16="http://schemas.microsoft.com/office/drawing/2014/main" id="{8413B44C-6C57-4973-951C-909F6642B064}"/>
                </a:ext>
              </a:extLst>
            </p:cNvPr>
            <p:cNvSpPr txBox="1"/>
            <p:nvPr/>
          </p:nvSpPr>
          <p:spPr>
            <a:xfrm>
              <a:off x="720231" y="4587389"/>
              <a:ext cx="489236" cy="369332"/>
            </a:xfrm>
            <a:prstGeom prst="rect">
              <a:avLst/>
            </a:prstGeom>
            <a:noFill/>
          </p:spPr>
          <p:txBody>
            <a:bodyPr wrap="none" rtlCol="0">
              <a:spAutoFit/>
            </a:bodyPr>
            <a:lstStyle/>
            <a:p>
              <a:r>
                <a:rPr lang="en-US" dirty="0"/>
                <a:t>t=T</a:t>
              </a:r>
            </a:p>
          </p:txBody>
        </p:sp>
        <p:sp>
          <p:nvSpPr>
            <p:cNvPr id="29" name="TextBox 28">
              <a:extLst>
                <a:ext uri="{FF2B5EF4-FFF2-40B4-BE49-F238E27FC236}">
                  <a16:creationId xmlns:a16="http://schemas.microsoft.com/office/drawing/2014/main" id="{7994C0CD-F304-45AB-9B35-E35E82C2C8B0}"/>
                </a:ext>
              </a:extLst>
            </p:cNvPr>
            <p:cNvSpPr txBox="1"/>
            <p:nvPr/>
          </p:nvSpPr>
          <p:spPr>
            <a:xfrm>
              <a:off x="8018635" y="4606955"/>
              <a:ext cx="838691" cy="369332"/>
            </a:xfrm>
            <a:prstGeom prst="rect">
              <a:avLst/>
            </a:prstGeom>
            <a:noFill/>
          </p:spPr>
          <p:txBody>
            <a:bodyPr wrap="none" rtlCol="0">
              <a:spAutoFit/>
            </a:bodyPr>
            <a:lstStyle/>
            <a:p>
              <a:r>
                <a:rPr lang="en-US" dirty="0"/>
                <a:t>t=T+14</a:t>
              </a:r>
            </a:p>
          </p:txBody>
        </p:sp>
        <p:cxnSp>
          <p:nvCxnSpPr>
            <p:cNvPr id="30" name="Straight Arrow Connector 29">
              <a:extLst>
                <a:ext uri="{FF2B5EF4-FFF2-40B4-BE49-F238E27FC236}">
                  <a16:creationId xmlns:a16="http://schemas.microsoft.com/office/drawing/2014/main" id="{9E26F6A1-0E28-4B01-B798-CFF4BD7BA258}"/>
                </a:ext>
              </a:extLst>
            </p:cNvPr>
            <p:cNvCxnSpPr>
              <a:cxnSpLocks/>
            </p:cNvCxnSpPr>
            <p:nvPr/>
          </p:nvCxnSpPr>
          <p:spPr>
            <a:xfrm flipV="1">
              <a:off x="998789" y="5346229"/>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3FB7AF-C6B7-4F0C-98CF-3C763A66D3B5}"/>
                </a:ext>
              </a:extLst>
            </p:cNvPr>
            <p:cNvCxnSpPr>
              <a:cxnSpLocks/>
            </p:cNvCxnSpPr>
            <p:nvPr/>
          </p:nvCxnSpPr>
          <p:spPr>
            <a:xfrm flipH="1" flipV="1">
              <a:off x="2036406" y="5346229"/>
              <a:ext cx="349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DA6875-452C-46D4-BBF0-A7F76FEEFDA2}"/>
                </a:ext>
              </a:extLst>
            </p:cNvPr>
            <p:cNvSpPr txBox="1"/>
            <p:nvPr/>
          </p:nvSpPr>
          <p:spPr>
            <a:xfrm>
              <a:off x="1844039" y="5656863"/>
              <a:ext cx="518161" cy="1200329"/>
            </a:xfrm>
            <a:prstGeom prst="rect">
              <a:avLst/>
            </a:prstGeom>
            <a:noFill/>
          </p:spPr>
          <p:txBody>
            <a:bodyPr wrap="square" rtlCol="0">
              <a:spAutoFit/>
            </a:bodyPr>
            <a:lstStyle/>
            <a:p>
              <a:r>
                <a:rPr lang="en-US" dirty="0"/>
                <a:t>P2, P3, P4, P5</a:t>
              </a:r>
            </a:p>
          </p:txBody>
        </p:sp>
        <p:sp>
          <p:nvSpPr>
            <p:cNvPr id="33" name="TextBox 32">
              <a:extLst>
                <a:ext uri="{FF2B5EF4-FFF2-40B4-BE49-F238E27FC236}">
                  <a16:creationId xmlns:a16="http://schemas.microsoft.com/office/drawing/2014/main" id="{BA95B498-5766-4384-91A1-69B84A4063BF}"/>
                </a:ext>
              </a:extLst>
            </p:cNvPr>
            <p:cNvSpPr txBox="1"/>
            <p:nvPr/>
          </p:nvSpPr>
          <p:spPr>
            <a:xfrm>
              <a:off x="751766" y="5656863"/>
              <a:ext cx="559622" cy="646331"/>
            </a:xfrm>
            <a:prstGeom prst="rect">
              <a:avLst/>
            </a:prstGeom>
            <a:noFill/>
          </p:spPr>
          <p:txBody>
            <a:bodyPr wrap="square" rtlCol="0">
              <a:spAutoFit/>
            </a:bodyPr>
            <a:lstStyle/>
            <a:p>
              <a:r>
                <a:rPr lang="en-US" dirty="0"/>
                <a:t>P1</a:t>
              </a:r>
              <a:br>
                <a:rPr lang="en-US" dirty="0"/>
              </a:br>
              <a:endParaRPr lang="en-US" dirty="0"/>
            </a:p>
          </p:txBody>
        </p:sp>
        <p:sp>
          <p:nvSpPr>
            <p:cNvPr id="34" name="TextBox 33">
              <a:extLst>
                <a:ext uri="{FF2B5EF4-FFF2-40B4-BE49-F238E27FC236}">
                  <a16:creationId xmlns:a16="http://schemas.microsoft.com/office/drawing/2014/main" id="{10093459-4A7C-4351-9E3C-36EB94D3FD6C}"/>
                </a:ext>
              </a:extLst>
            </p:cNvPr>
            <p:cNvSpPr txBox="1"/>
            <p:nvPr/>
          </p:nvSpPr>
          <p:spPr>
            <a:xfrm>
              <a:off x="-71656" y="5658478"/>
              <a:ext cx="972177" cy="369332"/>
            </a:xfrm>
            <a:prstGeom prst="rect">
              <a:avLst/>
            </a:prstGeom>
            <a:noFill/>
          </p:spPr>
          <p:txBody>
            <a:bodyPr wrap="square" rtlCol="0">
              <a:spAutoFit/>
            </a:bodyPr>
            <a:lstStyle/>
            <a:p>
              <a:r>
                <a:rPr lang="en-US" b="1" dirty="0"/>
                <a:t>Arrivals:</a:t>
              </a:r>
            </a:p>
          </p:txBody>
        </p:sp>
        <p:sp>
          <p:nvSpPr>
            <p:cNvPr id="35" name="TextBox 34">
              <a:extLst>
                <a:ext uri="{FF2B5EF4-FFF2-40B4-BE49-F238E27FC236}">
                  <a16:creationId xmlns:a16="http://schemas.microsoft.com/office/drawing/2014/main" id="{197ED895-8D85-4C9B-9CB7-40B9E3DB4FDE}"/>
                </a:ext>
              </a:extLst>
            </p:cNvPr>
            <p:cNvSpPr txBox="1"/>
            <p:nvPr/>
          </p:nvSpPr>
          <p:spPr>
            <a:xfrm>
              <a:off x="1696602" y="4572000"/>
              <a:ext cx="721672" cy="369332"/>
            </a:xfrm>
            <a:prstGeom prst="rect">
              <a:avLst/>
            </a:prstGeom>
            <a:noFill/>
          </p:spPr>
          <p:txBody>
            <a:bodyPr wrap="none" rtlCol="0">
              <a:spAutoFit/>
            </a:bodyPr>
            <a:lstStyle/>
            <a:p>
              <a:r>
                <a:rPr lang="en-US" dirty="0"/>
                <a:t>t=T+2</a:t>
              </a:r>
            </a:p>
          </p:txBody>
        </p:sp>
      </p:grpSp>
      <p:sp>
        <p:nvSpPr>
          <p:cNvPr id="36" name="Rectangle 35">
            <a:extLst>
              <a:ext uri="{FF2B5EF4-FFF2-40B4-BE49-F238E27FC236}">
                <a16:creationId xmlns:a16="http://schemas.microsoft.com/office/drawing/2014/main" id="{167443D0-CAE5-48C4-94A4-40BB47E0D132}"/>
              </a:ext>
            </a:extLst>
          </p:cNvPr>
          <p:cNvSpPr/>
          <p:nvPr/>
        </p:nvSpPr>
        <p:spPr>
          <a:xfrm>
            <a:off x="965945" y="5206556"/>
            <a:ext cx="1068565"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38" name="Rectangle 37">
            <a:extLst>
              <a:ext uri="{FF2B5EF4-FFF2-40B4-BE49-F238E27FC236}">
                <a16:creationId xmlns:a16="http://schemas.microsoft.com/office/drawing/2014/main" id="{9D28E156-C28F-4D75-ACE9-B1BB8AA50958}"/>
              </a:ext>
            </a:extLst>
          </p:cNvPr>
          <p:cNvSpPr/>
          <p:nvPr/>
        </p:nvSpPr>
        <p:spPr>
          <a:xfrm>
            <a:off x="2040569" y="5206556"/>
            <a:ext cx="546977" cy="4320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P2</a:t>
            </a:r>
          </a:p>
        </p:txBody>
      </p:sp>
      <p:sp>
        <p:nvSpPr>
          <p:cNvPr id="39" name="Rectangle 38">
            <a:extLst>
              <a:ext uri="{FF2B5EF4-FFF2-40B4-BE49-F238E27FC236}">
                <a16:creationId xmlns:a16="http://schemas.microsoft.com/office/drawing/2014/main" id="{000BA422-B8F7-4D8D-9F1E-161A308F97A8}"/>
              </a:ext>
            </a:extLst>
          </p:cNvPr>
          <p:cNvSpPr/>
          <p:nvPr/>
        </p:nvSpPr>
        <p:spPr>
          <a:xfrm>
            <a:off x="2582114" y="5207548"/>
            <a:ext cx="528016" cy="4320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40" name="Rectangle 39">
            <a:extLst>
              <a:ext uri="{FF2B5EF4-FFF2-40B4-BE49-F238E27FC236}">
                <a16:creationId xmlns:a16="http://schemas.microsoft.com/office/drawing/2014/main" id="{B7AFD202-E4A5-407E-A5F0-1BEF7AD5EEFF}"/>
              </a:ext>
            </a:extLst>
          </p:cNvPr>
          <p:cNvSpPr/>
          <p:nvPr/>
        </p:nvSpPr>
        <p:spPr>
          <a:xfrm>
            <a:off x="3110129" y="5206556"/>
            <a:ext cx="509142" cy="43203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P4</a:t>
            </a:r>
          </a:p>
        </p:txBody>
      </p:sp>
      <p:sp>
        <p:nvSpPr>
          <p:cNvPr id="41" name="Rectangle 40">
            <a:extLst>
              <a:ext uri="{FF2B5EF4-FFF2-40B4-BE49-F238E27FC236}">
                <a16:creationId xmlns:a16="http://schemas.microsoft.com/office/drawing/2014/main" id="{514EB144-B2E9-4E0A-A41E-06AB580302C2}"/>
              </a:ext>
            </a:extLst>
          </p:cNvPr>
          <p:cNvSpPr/>
          <p:nvPr/>
        </p:nvSpPr>
        <p:spPr>
          <a:xfrm>
            <a:off x="3619271" y="5208045"/>
            <a:ext cx="557303" cy="43054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P5</a:t>
            </a:r>
          </a:p>
        </p:txBody>
      </p:sp>
      <p:sp>
        <p:nvSpPr>
          <p:cNvPr id="42" name="TextBox 41">
            <a:extLst>
              <a:ext uri="{FF2B5EF4-FFF2-40B4-BE49-F238E27FC236}">
                <a16:creationId xmlns:a16="http://schemas.microsoft.com/office/drawing/2014/main" id="{051847AD-17FA-4697-8D7F-E0F705A8EE8A}"/>
              </a:ext>
            </a:extLst>
          </p:cNvPr>
          <p:cNvSpPr txBox="1"/>
          <p:nvPr/>
        </p:nvSpPr>
        <p:spPr>
          <a:xfrm>
            <a:off x="2626921" y="5905849"/>
            <a:ext cx="5573321" cy="369332"/>
          </a:xfrm>
          <a:prstGeom prst="rect">
            <a:avLst/>
          </a:prstGeom>
          <a:noFill/>
        </p:spPr>
        <p:txBody>
          <a:bodyPr wrap="none" rtlCol="0">
            <a:spAutoFit/>
          </a:bodyPr>
          <a:lstStyle/>
          <a:p>
            <a:r>
              <a:rPr lang="en-US" b="1" dirty="0"/>
              <a:t>ART = ((14 - 0) + (3 – 2) + (4 - 2) + (5 – 2) + (6 – 2))/5 = 4.8</a:t>
            </a:r>
          </a:p>
        </p:txBody>
      </p:sp>
      <p:sp>
        <p:nvSpPr>
          <p:cNvPr id="43" name="TextBox 42">
            <a:extLst>
              <a:ext uri="{FF2B5EF4-FFF2-40B4-BE49-F238E27FC236}">
                <a16:creationId xmlns:a16="http://schemas.microsoft.com/office/drawing/2014/main" id="{DAF503F3-8D08-40FC-BCF4-01681DD176B8}"/>
              </a:ext>
            </a:extLst>
          </p:cNvPr>
          <p:cNvSpPr txBox="1"/>
          <p:nvPr/>
        </p:nvSpPr>
        <p:spPr>
          <a:xfrm>
            <a:off x="3743901" y="4868876"/>
            <a:ext cx="721672" cy="369332"/>
          </a:xfrm>
          <a:prstGeom prst="rect">
            <a:avLst/>
          </a:prstGeom>
          <a:noFill/>
        </p:spPr>
        <p:txBody>
          <a:bodyPr wrap="none" rtlCol="0">
            <a:spAutoFit/>
          </a:bodyPr>
          <a:lstStyle/>
          <a:p>
            <a:r>
              <a:rPr lang="en-US" dirty="0"/>
              <a:t>t=T+6</a:t>
            </a:r>
          </a:p>
        </p:txBody>
      </p:sp>
      <p:sp>
        <p:nvSpPr>
          <p:cNvPr id="44" name="Rectangle 43">
            <a:extLst>
              <a:ext uri="{FF2B5EF4-FFF2-40B4-BE49-F238E27FC236}">
                <a16:creationId xmlns:a16="http://schemas.microsoft.com/office/drawing/2014/main" id="{9AF7F21F-4A03-414D-8986-DF1806F8E010}"/>
              </a:ext>
            </a:extLst>
          </p:cNvPr>
          <p:cNvSpPr/>
          <p:nvPr/>
        </p:nvSpPr>
        <p:spPr>
          <a:xfrm>
            <a:off x="4176574" y="5207927"/>
            <a:ext cx="4144467" cy="43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grpSp>
        <p:nvGrpSpPr>
          <p:cNvPr id="45056" name="Group 45055">
            <a:extLst>
              <a:ext uri="{FF2B5EF4-FFF2-40B4-BE49-F238E27FC236}">
                <a16:creationId xmlns:a16="http://schemas.microsoft.com/office/drawing/2014/main" id="{4EF60149-B980-48BB-8137-84D05E29E307}"/>
              </a:ext>
            </a:extLst>
          </p:cNvPr>
          <p:cNvGrpSpPr/>
          <p:nvPr/>
        </p:nvGrpSpPr>
        <p:grpSpPr>
          <a:xfrm>
            <a:off x="495605" y="3932850"/>
            <a:ext cx="972177" cy="1244150"/>
            <a:chOff x="606231" y="3317276"/>
            <a:chExt cx="775759" cy="1096694"/>
          </a:xfrm>
        </p:grpSpPr>
        <p:sp>
          <p:nvSpPr>
            <p:cNvPr id="2" name="Oval 1">
              <a:extLst>
                <a:ext uri="{FF2B5EF4-FFF2-40B4-BE49-F238E27FC236}">
                  <a16:creationId xmlns:a16="http://schemas.microsoft.com/office/drawing/2014/main" id="{BF2E7552-DB32-4E39-8225-C17FE2BB5255}"/>
                </a:ext>
              </a:extLst>
            </p:cNvPr>
            <p:cNvSpPr/>
            <p:nvPr/>
          </p:nvSpPr>
          <p:spPr>
            <a:xfrm>
              <a:off x="606231" y="3317276"/>
              <a:ext cx="775759"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P1(10)</a:t>
              </a:r>
            </a:p>
          </p:txBody>
        </p:sp>
        <p:cxnSp>
          <p:nvCxnSpPr>
            <p:cNvPr id="4" name="Straight Arrow Connector 3">
              <a:extLst>
                <a:ext uri="{FF2B5EF4-FFF2-40B4-BE49-F238E27FC236}">
                  <a16:creationId xmlns:a16="http://schemas.microsoft.com/office/drawing/2014/main" id="{D08C6A1F-880C-46CF-881D-94579980A9B8}"/>
                </a:ext>
              </a:extLst>
            </p:cNvPr>
            <p:cNvCxnSpPr>
              <a:cxnSpLocks/>
              <a:stCxn id="2" idx="4"/>
            </p:cNvCxnSpPr>
            <p:nvPr/>
          </p:nvCxnSpPr>
          <p:spPr>
            <a:xfrm flipH="1">
              <a:off x="988122" y="3974643"/>
              <a:ext cx="5989" cy="4393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C3BE3691-4D2C-4F25-9F17-1F8B6F275C9D}"/>
              </a:ext>
            </a:extLst>
          </p:cNvPr>
          <p:cNvGrpSpPr/>
          <p:nvPr/>
        </p:nvGrpSpPr>
        <p:grpSpPr>
          <a:xfrm>
            <a:off x="1460501" y="3507236"/>
            <a:ext cx="1209382" cy="1815904"/>
            <a:chOff x="520245" y="3291292"/>
            <a:chExt cx="1214513" cy="1815904"/>
          </a:xfrm>
        </p:grpSpPr>
        <p:sp>
          <p:nvSpPr>
            <p:cNvPr id="49" name="Oval 48">
              <a:extLst>
                <a:ext uri="{FF2B5EF4-FFF2-40B4-BE49-F238E27FC236}">
                  <a16:creationId xmlns:a16="http://schemas.microsoft.com/office/drawing/2014/main" id="{D8FF4370-007A-41D4-B442-CC36FD93D897}"/>
                </a:ext>
              </a:extLst>
            </p:cNvPr>
            <p:cNvSpPr/>
            <p:nvPr/>
          </p:nvSpPr>
          <p:spPr>
            <a:xfrm>
              <a:off x="520245" y="329129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P2-P5(1)</a:t>
              </a:r>
            </a:p>
          </p:txBody>
        </p:sp>
        <p:cxnSp>
          <p:nvCxnSpPr>
            <p:cNvPr id="50" name="Straight Arrow Connector 49">
              <a:extLst>
                <a:ext uri="{FF2B5EF4-FFF2-40B4-BE49-F238E27FC236}">
                  <a16:creationId xmlns:a16="http://schemas.microsoft.com/office/drawing/2014/main" id="{EFDAB4F4-3725-4F38-8709-7E7C532B2760}"/>
                </a:ext>
              </a:extLst>
            </p:cNvPr>
            <p:cNvCxnSpPr>
              <a:cxnSpLocks/>
              <a:stCxn id="49" idx="4"/>
              <a:endCxn id="35" idx="2"/>
            </p:cNvCxnSpPr>
            <p:nvPr/>
          </p:nvCxnSpPr>
          <p:spPr>
            <a:xfrm flipH="1">
              <a:off x="1119715" y="3948659"/>
              <a:ext cx="7787" cy="1158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4FDC310A-6CE0-46C7-8E9E-AA5CBD6414A7}"/>
              </a:ext>
            </a:extLst>
          </p:cNvPr>
          <p:cNvGrpSpPr/>
          <p:nvPr/>
        </p:nvGrpSpPr>
        <p:grpSpPr>
          <a:xfrm>
            <a:off x="2119457" y="4115284"/>
            <a:ext cx="1209382" cy="1051908"/>
            <a:chOff x="647925" y="3580152"/>
            <a:chExt cx="1214513" cy="1051908"/>
          </a:xfrm>
        </p:grpSpPr>
        <p:sp>
          <p:nvSpPr>
            <p:cNvPr id="62" name="Oval 61">
              <a:extLst>
                <a:ext uri="{FF2B5EF4-FFF2-40B4-BE49-F238E27FC236}">
                  <a16:creationId xmlns:a16="http://schemas.microsoft.com/office/drawing/2014/main" id="{739B3E32-0AD0-4C18-A9E2-1F369B1F5318}"/>
                </a:ext>
              </a:extLst>
            </p:cNvPr>
            <p:cNvSpPr/>
            <p:nvPr/>
          </p:nvSpPr>
          <p:spPr>
            <a:xfrm>
              <a:off x="647925" y="358015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P3-P5(1)</a:t>
              </a:r>
            </a:p>
          </p:txBody>
        </p:sp>
        <p:cxnSp>
          <p:nvCxnSpPr>
            <p:cNvPr id="63" name="Straight Arrow Connector 62">
              <a:extLst>
                <a:ext uri="{FF2B5EF4-FFF2-40B4-BE49-F238E27FC236}">
                  <a16:creationId xmlns:a16="http://schemas.microsoft.com/office/drawing/2014/main" id="{B3FD15CB-5C4E-4D68-945B-F6E42637F2B3}"/>
                </a:ext>
              </a:extLst>
            </p:cNvPr>
            <p:cNvCxnSpPr>
              <a:cxnSpLocks/>
              <a:stCxn id="62" idx="4"/>
            </p:cNvCxnSpPr>
            <p:nvPr/>
          </p:nvCxnSpPr>
          <p:spPr>
            <a:xfrm flipH="1">
              <a:off x="1113541" y="4237519"/>
              <a:ext cx="141640" cy="3945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3E2F9FA7-96DF-40A6-93EE-061D9F9BBAC1}"/>
              </a:ext>
            </a:extLst>
          </p:cNvPr>
          <p:cNvGrpSpPr/>
          <p:nvPr/>
        </p:nvGrpSpPr>
        <p:grpSpPr>
          <a:xfrm>
            <a:off x="2944500" y="3448219"/>
            <a:ext cx="1209382" cy="1757344"/>
            <a:chOff x="647925" y="3580152"/>
            <a:chExt cx="1214513" cy="1757344"/>
          </a:xfrm>
        </p:grpSpPr>
        <p:sp>
          <p:nvSpPr>
            <p:cNvPr id="66" name="Oval 65">
              <a:extLst>
                <a:ext uri="{FF2B5EF4-FFF2-40B4-BE49-F238E27FC236}">
                  <a16:creationId xmlns:a16="http://schemas.microsoft.com/office/drawing/2014/main" id="{9607944B-F4A0-4CD8-91B0-A8924CE98C11}"/>
                </a:ext>
              </a:extLst>
            </p:cNvPr>
            <p:cNvSpPr/>
            <p:nvPr/>
          </p:nvSpPr>
          <p:spPr>
            <a:xfrm>
              <a:off x="647925" y="3580152"/>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P4-P5(1)</a:t>
              </a:r>
            </a:p>
          </p:txBody>
        </p:sp>
        <p:cxnSp>
          <p:nvCxnSpPr>
            <p:cNvPr id="67" name="Straight Arrow Connector 66">
              <a:extLst>
                <a:ext uri="{FF2B5EF4-FFF2-40B4-BE49-F238E27FC236}">
                  <a16:creationId xmlns:a16="http://schemas.microsoft.com/office/drawing/2014/main" id="{C38BD988-B411-4447-86D6-28B9CA9C2968}"/>
                </a:ext>
              </a:extLst>
            </p:cNvPr>
            <p:cNvCxnSpPr>
              <a:cxnSpLocks/>
              <a:stCxn id="66" idx="4"/>
            </p:cNvCxnSpPr>
            <p:nvPr/>
          </p:nvCxnSpPr>
          <p:spPr>
            <a:xfrm flipH="1">
              <a:off x="845194" y="4237519"/>
              <a:ext cx="409987" cy="1099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2571202B-2644-4D83-B54D-4EC74CC0BC9F}"/>
              </a:ext>
            </a:extLst>
          </p:cNvPr>
          <p:cNvGrpSpPr/>
          <p:nvPr/>
        </p:nvGrpSpPr>
        <p:grpSpPr>
          <a:xfrm>
            <a:off x="3514961" y="4103055"/>
            <a:ext cx="1209382" cy="1102508"/>
            <a:chOff x="740310" y="4235316"/>
            <a:chExt cx="1214513" cy="1102508"/>
          </a:xfrm>
        </p:grpSpPr>
        <p:sp>
          <p:nvSpPr>
            <p:cNvPr id="70" name="Oval 69">
              <a:extLst>
                <a:ext uri="{FF2B5EF4-FFF2-40B4-BE49-F238E27FC236}">
                  <a16:creationId xmlns:a16="http://schemas.microsoft.com/office/drawing/2014/main" id="{B154ECE9-1A49-4742-87BD-5DD362F59275}"/>
                </a:ext>
              </a:extLst>
            </p:cNvPr>
            <p:cNvSpPr/>
            <p:nvPr/>
          </p:nvSpPr>
          <p:spPr>
            <a:xfrm>
              <a:off x="740310" y="4235316"/>
              <a:ext cx="1214513"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 P5(1)</a:t>
              </a:r>
            </a:p>
          </p:txBody>
        </p:sp>
        <p:cxnSp>
          <p:nvCxnSpPr>
            <p:cNvPr id="71" name="Straight Arrow Connector 70">
              <a:extLst>
                <a:ext uri="{FF2B5EF4-FFF2-40B4-BE49-F238E27FC236}">
                  <a16:creationId xmlns:a16="http://schemas.microsoft.com/office/drawing/2014/main" id="{54B35838-6D85-4DFC-A1BC-229B358FBB3D}"/>
                </a:ext>
              </a:extLst>
            </p:cNvPr>
            <p:cNvCxnSpPr>
              <a:cxnSpLocks/>
              <a:stCxn id="70" idx="4"/>
            </p:cNvCxnSpPr>
            <p:nvPr/>
          </p:nvCxnSpPr>
          <p:spPr>
            <a:xfrm flipH="1">
              <a:off x="852170" y="4892683"/>
              <a:ext cx="495397" cy="445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A85FB7C-50F1-4863-95B2-DCC8F31FE0C0}"/>
              </a:ext>
            </a:extLst>
          </p:cNvPr>
          <p:cNvGrpSpPr/>
          <p:nvPr/>
        </p:nvGrpSpPr>
        <p:grpSpPr>
          <a:xfrm>
            <a:off x="4188092" y="4431738"/>
            <a:ext cx="1375338" cy="765740"/>
            <a:chOff x="690216" y="5226920"/>
            <a:chExt cx="1381173" cy="765740"/>
          </a:xfrm>
        </p:grpSpPr>
        <p:sp>
          <p:nvSpPr>
            <p:cNvPr id="74" name="Oval 73">
              <a:extLst>
                <a:ext uri="{FF2B5EF4-FFF2-40B4-BE49-F238E27FC236}">
                  <a16:creationId xmlns:a16="http://schemas.microsoft.com/office/drawing/2014/main" id="{3938F0AD-5BB3-4DBB-A57E-884F7CEA3583}"/>
                </a:ext>
              </a:extLst>
            </p:cNvPr>
            <p:cNvSpPr/>
            <p:nvPr/>
          </p:nvSpPr>
          <p:spPr>
            <a:xfrm>
              <a:off x="1135058" y="5226920"/>
              <a:ext cx="936331" cy="6573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P1(8)</a:t>
              </a:r>
            </a:p>
          </p:txBody>
        </p:sp>
        <p:cxnSp>
          <p:nvCxnSpPr>
            <p:cNvPr id="75" name="Straight Arrow Connector 74">
              <a:extLst>
                <a:ext uri="{FF2B5EF4-FFF2-40B4-BE49-F238E27FC236}">
                  <a16:creationId xmlns:a16="http://schemas.microsoft.com/office/drawing/2014/main" id="{3775BC42-16DC-41CF-AF1B-F6E2AA98EF24}"/>
                </a:ext>
              </a:extLst>
            </p:cNvPr>
            <p:cNvCxnSpPr>
              <a:cxnSpLocks/>
              <a:stCxn id="74" idx="3"/>
            </p:cNvCxnSpPr>
            <p:nvPr/>
          </p:nvCxnSpPr>
          <p:spPr>
            <a:xfrm flipH="1">
              <a:off x="690216" y="5788018"/>
              <a:ext cx="581965" cy="204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327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p:bldP spid="43" grpId="0"/>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Some Thoughts</a:t>
            </a:r>
          </a:p>
        </p:txBody>
      </p:sp>
      <p:sp>
        <p:nvSpPr>
          <p:cNvPr id="47107" name="Content Placeholder 2"/>
          <p:cNvSpPr>
            <a:spLocks noGrp="1"/>
          </p:cNvSpPr>
          <p:nvPr>
            <p:ph idx="1"/>
          </p:nvPr>
        </p:nvSpPr>
        <p:spPr/>
        <p:txBody>
          <a:bodyPr>
            <a:normAutofit/>
          </a:bodyPr>
          <a:lstStyle/>
          <a:p>
            <a:r>
              <a:rPr lang="en-US" dirty="0">
                <a:cs typeface="Calibri Light" panose="020F0302020204030204" pitchFamily="34" charset="0"/>
              </a:rPr>
              <a:t>Claim: SRTF is optimal for ART</a:t>
            </a:r>
          </a:p>
          <a:p>
            <a:pPr lvl="1"/>
            <a:r>
              <a:rPr lang="en-US" i="1" dirty="0">
                <a:cs typeface="Calibri Light" panose="020F0302020204030204" pitchFamily="34" charset="0"/>
              </a:rPr>
              <a:t>Why? SJF always picks the shortest job; if it did not, then by definition it would result in higher average response time. </a:t>
            </a:r>
            <a:r>
              <a:rPr lang="en-US" i="1" dirty="0">
                <a:solidFill>
                  <a:srgbClr val="FF0000"/>
                </a:solidFill>
                <a:cs typeface="Calibri Light" panose="020F0302020204030204" pitchFamily="34" charset="0"/>
              </a:rPr>
              <a:t>&lt;&lt;see notes for details&gt;&gt;</a:t>
            </a:r>
          </a:p>
          <a:p>
            <a:r>
              <a:rPr lang="en-US" dirty="0">
                <a:cs typeface="Calibri Light" panose="020F0302020204030204" pitchFamily="34" charset="0"/>
              </a:rPr>
              <a:t>For what workloads is FIFO optimal?</a:t>
            </a:r>
          </a:p>
          <a:p>
            <a:pPr lvl="1"/>
            <a:r>
              <a:rPr lang="en-US" i="1" dirty="0">
                <a:cs typeface="Calibri Light" panose="020F0302020204030204" pitchFamily="34" charset="0"/>
              </a:rPr>
              <a:t>Why? FIFO is optimal for jobs that have identical characteristics in which case it does not matter who goes first.</a:t>
            </a:r>
          </a:p>
          <a:p>
            <a:r>
              <a:rPr lang="en-US" dirty="0">
                <a:cs typeface="Calibri Light" panose="020F0302020204030204" pitchFamily="34" charset="0"/>
              </a:rPr>
              <a:t>Does SRTF have any downsides?</a:t>
            </a:r>
          </a:p>
          <a:p>
            <a:pPr lvl="1"/>
            <a:r>
              <a:rPr lang="en-US" i="1" dirty="0">
                <a:cs typeface="Calibri Light" panose="020F0302020204030204" pitchFamily="34" charset="0"/>
              </a:rPr>
              <a:t>Yes, SRTF can lead to </a:t>
            </a:r>
            <a:r>
              <a:rPr lang="en-US" b="1" i="1" dirty="0">
                <a:cs typeface="Calibri Light" panose="020F0302020204030204" pitchFamily="34" charset="0"/>
              </a:rPr>
              <a:t>starvation</a:t>
            </a:r>
            <a:r>
              <a:rPr lang="en-US" i="1" dirty="0">
                <a:cs typeface="Calibri Light" panose="020F0302020204030204" pitchFamily="34" charset="0"/>
              </a:rPr>
              <a:t> because longer jobs would never get any allocated resources. Imagine a supermarket that implemented SRTF!</a:t>
            </a:r>
          </a:p>
          <a:p>
            <a:pPr lvl="1"/>
            <a:r>
              <a:rPr lang="en-US" i="1" dirty="0">
                <a:cs typeface="Calibri Light" panose="020F0302020204030204" pitchFamily="34" charset="0"/>
              </a:rPr>
              <a:t>Starvation also leads to “variance” from avg. resp. time, which is bad as well</a:t>
            </a:r>
          </a:p>
          <a:p>
            <a:pPr lvl="1"/>
            <a:r>
              <a:rPr lang="en-US" i="1" dirty="0">
                <a:cs typeface="Calibri Light" panose="020F0302020204030204" pitchFamily="34" charset="0"/>
              </a:rPr>
              <a:t>No exact algorithm to implement SRTF (how would you know how much is remaining???)</a:t>
            </a:r>
          </a:p>
        </p:txBody>
      </p:sp>
      <p:sp>
        <p:nvSpPr>
          <p:cNvPr id="5" name="Date Placeholder 4"/>
          <p:cNvSpPr>
            <a:spLocks noGrp="1"/>
          </p:cNvSpPr>
          <p:nvPr>
            <p:ph type="dt" sz="half" idx="10"/>
          </p:nvPr>
        </p:nvSpPr>
        <p:spPr/>
        <p:txBody>
          <a:bodyPr/>
          <a:lstStyle/>
          <a:p>
            <a:fld id="{9157CDD8-B086-4919-9167-E5557116BC36}"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33410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0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152400"/>
            <a:ext cx="8763000" cy="1066800"/>
          </a:xfrm>
        </p:spPr>
        <p:txBody>
          <a:bodyPr>
            <a:normAutofit/>
          </a:bodyPr>
          <a:lstStyle/>
          <a:p>
            <a:r>
              <a:rPr lang="en-US" altLang="ko-KR" dirty="0">
                <a:ea typeface="Gulim" panose="020B0600000101010101" pitchFamily="34" charset="-127"/>
              </a:rPr>
              <a:t>Implementing SRTF</a:t>
            </a:r>
          </a:p>
        </p:txBody>
      </p:sp>
      <p:sp>
        <p:nvSpPr>
          <p:cNvPr id="626691" name="Rectangle 3"/>
          <p:cNvSpPr>
            <a:spLocks noGrp="1" noChangeArrowheads="1"/>
          </p:cNvSpPr>
          <p:nvPr>
            <p:ph idx="1"/>
          </p:nvPr>
        </p:nvSpPr>
        <p:spPr>
          <a:xfrm>
            <a:off x="533400" y="1676400"/>
            <a:ext cx="8534400" cy="4953000"/>
          </a:xfrm>
        </p:spPr>
        <p:txBody>
          <a:bodyPr>
            <a:normAutofit/>
          </a:bodyPr>
          <a:lstStyle/>
          <a:p>
            <a:pPr>
              <a:lnSpc>
                <a:spcPct val="80000"/>
              </a:lnSpc>
            </a:pPr>
            <a:r>
              <a:rPr lang="en-US" altLang="ko-KR" dirty="0">
                <a:ea typeface="Gulim" panose="020B0600000101010101" pitchFamily="34" charset="-127"/>
                <a:cs typeface="Calibri Light" panose="020F0302020204030204" pitchFamily="34" charset="0"/>
              </a:rPr>
              <a:t>Issue: How do we know the remaining time? </a:t>
            </a:r>
          </a:p>
          <a:p>
            <a:pPr lvl="1">
              <a:lnSpc>
                <a:spcPct val="80000"/>
              </a:lnSpc>
            </a:pPr>
            <a:r>
              <a:rPr lang="en-US" altLang="ko-KR" dirty="0">
                <a:ea typeface="Gulim" panose="020B0600000101010101" pitchFamily="34" charset="-127"/>
                <a:cs typeface="Calibri Light" panose="020F0302020204030204" pitchFamily="34" charset="0"/>
              </a:rPr>
              <a:t>User provides job runtime</a:t>
            </a:r>
          </a:p>
          <a:p>
            <a:pPr lvl="2">
              <a:lnSpc>
                <a:spcPct val="80000"/>
              </a:lnSpc>
            </a:pPr>
            <a:r>
              <a:rPr lang="en-US" altLang="ko-KR" dirty="0">
                <a:ea typeface="Gulim" panose="020B0600000101010101" pitchFamily="34" charset="-127"/>
                <a:cs typeface="Calibri Light" panose="020F0302020204030204" pitchFamily="34" charset="0"/>
              </a:rPr>
              <a:t>System kills job if takes too long (i.e., to stop cheating)</a:t>
            </a:r>
          </a:p>
          <a:p>
            <a:pPr lvl="1">
              <a:lnSpc>
                <a:spcPct val="80000"/>
              </a:lnSpc>
            </a:pPr>
            <a:r>
              <a:rPr lang="en-US" altLang="ko-KR" dirty="0">
                <a:ea typeface="Gulim" panose="020B0600000101010101" pitchFamily="34" charset="-127"/>
                <a:cs typeface="Calibri Light" panose="020F0302020204030204" pitchFamily="34" charset="0"/>
              </a:rPr>
              <a:t>But even for non-malicious users, it is hard to predict runtime accurately</a:t>
            </a:r>
            <a:endParaRPr lang="en-US" altLang="ko-KR" dirty="0">
              <a:cs typeface="Calibri Light" panose="020F0302020204030204" pitchFamily="34" charset="0"/>
              <a:sym typeface="Symbol" panose="05050102010706020507" pitchFamily="18" charset="2"/>
            </a:endParaRPr>
          </a:p>
          <a:p>
            <a:pPr>
              <a:lnSpc>
                <a:spcPct val="80000"/>
              </a:lnSpc>
              <a:spcBef>
                <a:spcPct val="25000"/>
              </a:spcBef>
            </a:pPr>
            <a:r>
              <a:rPr lang="en-US" altLang="ko-KR" dirty="0">
                <a:cs typeface="Calibri Light" panose="020F0302020204030204" pitchFamily="34" charset="0"/>
                <a:sym typeface="Symbol" panose="05050102010706020507" pitchFamily="18" charset="2"/>
              </a:rPr>
              <a:t>Adaptive Algorithm without user input: Predict the next </a:t>
            </a:r>
            <a:r>
              <a:rPr lang="en-US" altLang="ko-KR" b="1" dirty="0">
                <a:solidFill>
                  <a:srgbClr val="FF0000"/>
                </a:solidFill>
                <a:cs typeface="Calibri Light" panose="020F0302020204030204" pitchFamily="34" charset="0"/>
                <a:sym typeface="Symbol" panose="05050102010706020507" pitchFamily="18" charset="2"/>
              </a:rPr>
              <a:t>CPU burst</a:t>
            </a:r>
            <a:r>
              <a:rPr lang="en-US" altLang="ko-KR" dirty="0">
                <a:cs typeface="Calibri Light" panose="020F0302020204030204" pitchFamily="34" charset="0"/>
                <a:sym typeface="Symbol" panose="05050102010706020507" pitchFamily="18" charset="2"/>
              </a:rPr>
              <a:t> (not the whole task, which would be impossible to know)</a:t>
            </a:r>
          </a:p>
          <a:p>
            <a:pPr lvl="1">
              <a:lnSpc>
                <a:spcPct val="80000"/>
              </a:lnSpc>
              <a:spcBef>
                <a:spcPct val="25000"/>
              </a:spcBef>
            </a:pPr>
            <a:r>
              <a:rPr lang="en-US" altLang="ko-KR" dirty="0">
                <a:cs typeface="Calibri Light" panose="020F0302020204030204" pitchFamily="34" charset="0"/>
                <a:sym typeface="Symbol" panose="05050102010706020507" pitchFamily="18" charset="2"/>
              </a:rPr>
              <a:t>Works because programs have predictable behavior</a:t>
            </a:r>
          </a:p>
          <a:p>
            <a:pPr lvl="2">
              <a:lnSpc>
                <a:spcPct val="80000"/>
              </a:lnSpc>
              <a:spcBef>
                <a:spcPct val="25000"/>
              </a:spcBef>
            </a:pPr>
            <a:r>
              <a:rPr lang="en-US" altLang="ko-KR" dirty="0">
                <a:cs typeface="Calibri Light" panose="020F0302020204030204" pitchFamily="34" charset="0"/>
                <a:sym typeface="Symbol" panose="05050102010706020507" pitchFamily="18" charset="2"/>
              </a:rPr>
              <a:t>If program was I/O bound in past, probably it will be in future</a:t>
            </a:r>
          </a:p>
          <a:p>
            <a:pPr>
              <a:lnSpc>
                <a:spcPct val="80000"/>
              </a:lnSpc>
              <a:spcBef>
                <a:spcPct val="25000"/>
              </a:spcBef>
            </a:pPr>
            <a:r>
              <a:rPr lang="en-US" altLang="ko-KR" dirty="0">
                <a:cs typeface="Calibri Light" panose="020F0302020204030204" pitchFamily="34" charset="0"/>
              </a:rPr>
              <a:t>Example: SRTF with estimated burst length</a:t>
            </a:r>
          </a:p>
          <a:p>
            <a:pPr lvl="1">
              <a:spcBef>
                <a:spcPct val="25000"/>
              </a:spcBef>
            </a:pPr>
            <a:r>
              <a:rPr lang="en-US" altLang="ko-KR" dirty="0">
                <a:cs typeface="Calibri Light" panose="020F0302020204030204" pitchFamily="34" charset="0"/>
              </a:rPr>
              <a:t>Use an estimator function on previous bursts: </a:t>
            </a:r>
            <a:br>
              <a:rPr lang="en-US" altLang="ko-KR" dirty="0">
                <a:cs typeface="Calibri Light" panose="020F0302020204030204" pitchFamily="34" charset="0"/>
              </a:rPr>
            </a:br>
            <a:r>
              <a:rPr lang="en-US" altLang="ko-KR" dirty="0">
                <a:cs typeface="Calibri Light" panose="020F0302020204030204" pitchFamily="34" charset="0"/>
              </a:rPr>
              <a:t>Let t</a:t>
            </a:r>
            <a:r>
              <a:rPr lang="en-US" altLang="ko-KR" baseline="-25000" dirty="0">
                <a:cs typeface="Calibri Light" panose="020F0302020204030204" pitchFamily="34" charset="0"/>
              </a:rPr>
              <a:t>n-1</a:t>
            </a:r>
            <a:r>
              <a:rPr lang="en-US" altLang="ko-KR" dirty="0">
                <a:cs typeface="Calibri Light" panose="020F0302020204030204" pitchFamily="34" charset="0"/>
              </a:rPr>
              <a:t>, t</a:t>
            </a:r>
            <a:r>
              <a:rPr lang="en-US" altLang="ko-KR" baseline="-25000" dirty="0">
                <a:cs typeface="Calibri Light" panose="020F0302020204030204" pitchFamily="34" charset="0"/>
              </a:rPr>
              <a:t>n-2</a:t>
            </a:r>
            <a:r>
              <a:rPr lang="en-US" altLang="ko-KR" dirty="0">
                <a:cs typeface="Calibri Light" panose="020F0302020204030204" pitchFamily="34" charset="0"/>
              </a:rPr>
              <a:t>, t</a:t>
            </a:r>
            <a:r>
              <a:rPr lang="en-US" altLang="ko-KR" baseline="-25000" dirty="0">
                <a:cs typeface="Calibri Light" panose="020F0302020204030204" pitchFamily="34" charset="0"/>
              </a:rPr>
              <a:t>n-3</a:t>
            </a:r>
            <a:r>
              <a:rPr lang="en-US" altLang="ko-KR" dirty="0">
                <a:cs typeface="Calibri Light" panose="020F0302020204030204" pitchFamily="34" charset="0"/>
              </a:rPr>
              <a:t>, etc. be previous CPU burst lengths. </a:t>
            </a:r>
            <a:br>
              <a:rPr lang="en-US" altLang="ko-KR" dirty="0">
                <a:cs typeface="Calibri Light" panose="020F0302020204030204" pitchFamily="34" charset="0"/>
              </a:rPr>
            </a:br>
            <a:r>
              <a:rPr lang="en-US" altLang="ko-KR" dirty="0">
                <a:cs typeface="Calibri Light" panose="020F0302020204030204" pitchFamily="34" charset="0"/>
              </a:rPr>
              <a:t>Estimate next burst </a:t>
            </a:r>
            <a:r>
              <a:rPr lang="en-US" altLang="ko-KR" dirty="0">
                <a:cs typeface="Calibri Light" panose="020F0302020204030204" pitchFamily="34" charset="0"/>
                <a:sym typeface="Symbol" panose="05050102010706020507" pitchFamily="18" charset="2"/>
              </a:rPr>
              <a:t></a:t>
            </a:r>
            <a:r>
              <a:rPr lang="en-US" altLang="ko-KR" baseline="-25000" dirty="0">
                <a:cs typeface="Calibri Light" panose="020F0302020204030204" pitchFamily="34" charset="0"/>
                <a:sym typeface="Symbol" panose="05050102010706020507" pitchFamily="18" charset="2"/>
              </a:rPr>
              <a:t>n</a:t>
            </a:r>
            <a:r>
              <a:rPr lang="en-US" altLang="ko-KR" dirty="0">
                <a:cs typeface="Calibri Light" panose="020F0302020204030204" pitchFamily="34" charset="0"/>
                <a:sym typeface="Symbol" panose="05050102010706020507" pitchFamily="18" charset="2"/>
              </a:rPr>
              <a:t> = f(</a:t>
            </a:r>
            <a:r>
              <a:rPr lang="en-US" altLang="ko-KR" dirty="0">
                <a:cs typeface="Calibri Light" panose="020F0302020204030204" pitchFamily="34" charset="0"/>
              </a:rPr>
              <a:t>t</a:t>
            </a:r>
            <a:r>
              <a:rPr lang="en-US" altLang="ko-KR" baseline="-25000" dirty="0">
                <a:cs typeface="Calibri Light" panose="020F0302020204030204" pitchFamily="34" charset="0"/>
              </a:rPr>
              <a:t>n-1</a:t>
            </a:r>
            <a:r>
              <a:rPr lang="en-US" altLang="ko-KR" dirty="0">
                <a:cs typeface="Calibri Light" panose="020F0302020204030204" pitchFamily="34" charset="0"/>
              </a:rPr>
              <a:t>, t</a:t>
            </a:r>
            <a:r>
              <a:rPr lang="en-US" altLang="ko-KR" baseline="-25000" dirty="0">
                <a:cs typeface="Calibri Light" panose="020F0302020204030204" pitchFamily="34" charset="0"/>
              </a:rPr>
              <a:t>n-2</a:t>
            </a:r>
            <a:r>
              <a:rPr lang="en-US" altLang="ko-KR" dirty="0">
                <a:cs typeface="Calibri Light" panose="020F0302020204030204" pitchFamily="34" charset="0"/>
              </a:rPr>
              <a:t>, t</a:t>
            </a:r>
            <a:r>
              <a:rPr lang="en-US" altLang="ko-KR" baseline="-25000" dirty="0">
                <a:cs typeface="Calibri Light" panose="020F0302020204030204" pitchFamily="34" charset="0"/>
              </a:rPr>
              <a:t>n-3</a:t>
            </a:r>
            <a:r>
              <a:rPr lang="en-US" altLang="ko-KR" dirty="0">
                <a:cs typeface="Calibri Light" panose="020F0302020204030204" pitchFamily="34" charset="0"/>
              </a:rPr>
              <a:t>, …)</a:t>
            </a:r>
          </a:p>
          <a:p>
            <a:pPr lvl="1">
              <a:lnSpc>
                <a:spcPct val="80000"/>
              </a:lnSpc>
              <a:spcBef>
                <a:spcPct val="25000"/>
              </a:spcBef>
            </a:pPr>
            <a:r>
              <a:rPr lang="en-US" altLang="ko-KR" dirty="0">
                <a:cs typeface="Calibri Light" panose="020F0302020204030204" pitchFamily="34" charset="0"/>
              </a:rPr>
              <a:t>Function f could be one of many different time series estimation schemes (</a:t>
            </a:r>
            <a:r>
              <a:rPr lang="en-US" altLang="ko-KR" dirty="0" err="1">
                <a:cs typeface="Calibri Light" panose="020F0302020204030204" pitchFamily="34" charset="0"/>
              </a:rPr>
              <a:t>Kalman</a:t>
            </a:r>
            <a:r>
              <a:rPr lang="en-US" altLang="ko-KR" dirty="0">
                <a:cs typeface="Calibri Light" panose="020F0302020204030204" pitchFamily="34" charset="0"/>
              </a:rPr>
              <a:t> filters, etc.)</a:t>
            </a:r>
          </a:p>
          <a:p>
            <a:pPr lvl="1">
              <a:lnSpc>
                <a:spcPct val="80000"/>
              </a:lnSpc>
              <a:spcBef>
                <a:spcPct val="25000"/>
              </a:spcBef>
              <a:buFontTx/>
              <a:buNone/>
            </a:pPr>
            <a:r>
              <a:rPr lang="en-US" altLang="ko-KR" dirty="0">
                <a:cs typeface="Calibri Light" panose="020F0302020204030204" pitchFamily="34" charset="0"/>
                <a:sym typeface="Symbol" panose="05050102010706020507" pitchFamily="18" charset="2"/>
              </a:rPr>
              <a:t/>
            </a:r>
            <a:br>
              <a:rPr lang="en-US" altLang="ko-KR" dirty="0">
                <a:cs typeface="Calibri Light" panose="020F0302020204030204" pitchFamily="34" charset="0"/>
                <a:sym typeface="Symbol" panose="05050102010706020507" pitchFamily="18" charset="2"/>
              </a:rPr>
            </a:br>
            <a:endParaRPr lang="en-US" altLang="ko-KR" sz="2400" dirty="0">
              <a:cs typeface="Calibri Light" panose="020F0302020204030204" pitchFamily="34" charset="0"/>
              <a:sym typeface="Symbol" panose="05050102010706020507" pitchFamily="18" charset="2"/>
            </a:endParaRPr>
          </a:p>
        </p:txBody>
      </p:sp>
      <p:sp>
        <p:nvSpPr>
          <p:cNvPr id="5" name="Date Placeholder 4"/>
          <p:cNvSpPr>
            <a:spLocks noGrp="1"/>
          </p:cNvSpPr>
          <p:nvPr>
            <p:ph type="dt" sz="half" idx="10"/>
          </p:nvPr>
        </p:nvSpPr>
        <p:spPr/>
        <p:txBody>
          <a:bodyPr/>
          <a:lstStyle/>
          <a:p>
            <a:fld id="{8CB80F01-D3EA-4123-8DD1-D86F2B834016}"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17</a:t>
            </a:fld>
            <a:endParaRPr lang="en-US" dirty="0">
              <a:solidFill>
                <a:srgbClr val="FFFFFF"/>
              </a:solidFill>
            </a:endParaRPr>
          </a:p>
        </p:txBody>
      </p:sp>
      <p:pic>
        <p:nvPicPr>
          <p:cNvPr id="6266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641" t="2280" r="641" b="2849"/>
          <a:stretch>
            <a:fillRect/>
          </a:stretch>
        </p:blipFill>
        <p:spPr bwMode="auto">
          <a:xfrm>
            <a:off x="6225988" y="4561416"/>
            <a:ext cx="2895600" cy="185160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additive="base">
                                        <p:cTn id="7" dur="500" fill="hold"/>
                                        <p:tgtEl>
                                          <p:spTgt spid="626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anim calcmode="lin" valueType="num">
                                      <p:cBhvr additive="base">
                                        <p:cTn id="11" dur="500" fill="hold"/>
                                        <p:tgtEl>
                                          <p:spTgt spid="6266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266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anim calcmode="lin" valueType="num">
                                      <p:cBhvr additive="base">
                                        <p:cTn id="15" dur="500" fill="hold"/>
                                        <p:tgtEl>
                                          <p:spTgt spid="6266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266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anim calcmode="lin" valueType="num">
                                      <p:cBhvr additive="base">
                                        <p:cTn id="19" dur="500" fill="hold"/>
                                        <p:tgtEl>
                                          <p:spTgt spid="6266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66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anim calcmode="lin" valueType="num">
                                      <p:cBhvr additive="base">
                                        <p:cTn id="23" dur="500" fill="hold"/>
                                        <p:tgtEl>
                                          <p:spTgt spid="6266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2669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26691">
                                            <p:txEl>
                                              <p:pRg st="5" end="5"/>
                                            </p:txEl>
                                          </p:spTgt>
                                        </p:tgtEl>
                                        <p:attrNameLst>
                                          <p:attrName>style.visibility</p:attrName>
                                        </p:attrNameLst>
                                      </p:cBhvr>
                                      <p:to>
                                        <p:strVal val="visible"/>
                                      </p:to>
                                    </p:set>
                                    <p:anim calcmode="lin" valueType="num">
                                      <p:cBhvr additive="base">
                                        <p:cTn id="27" dur="500" fill="hold"/>
                                        <p:tgtEl>
                                          <p:spTgt spid="62669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2669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26691">
                                            <p:txEl>
                                              <p:pRg st="6" end="6"/>
                                            </p:txEl>
                                          </p:spTgt>
                                        </p:tgtEl>
                                        <p:attrNameLst>
                                          <p:attrName>style.visibility</p:attrName>
                                        </p:attrNameLst>
                                      </p:cBhvr>
                                      <p:to>
                                        <p:strVal val="visible"/>
                                      </p:to>
                                    </p:set>
                                    <p:anim calcmode="lin" valueType="num">
                                      <p:cBhvr additive="base">
                                        <p:cTn id="31" dur="500" fill="hold"/>
                                        <p:tgtEl>
                                          <p:spTgt spid="62669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26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26691">
                                            <p:txEl>
                                              <p:pRg st="7" end="7"/>
                                            </p:txEl>
                                          </p:spTgt>
                                        </p:tgtEl>
                                        <p:attrNameLst>
                                          <p:attrName>style.visibility</p:attrName>
                                        </p:attrNameLst>
                                      </p:cBhvr>
                                      <p:to>
                                        <p:strVal val="visible"/>
                                      </p:to>
                                    </p:set>
                                    <p:anim calcmode="lin" valueType="num">
                                      <p:cBhvr additive="base">
                                        <p:cTn id="37" dur="500" fill="hold"/>
                                        <p:tgtEl>
                                          <p:spTgt spid="62669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26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26691">
                                            <p:txEl>
                                              <p:pRg st="8" end="8"/>
                                            </p:txEl>
                                          </p:spTgt>
                                        </p:tgtEl>
                                        <p:attrNameLst>
                                          <p:attrName>style.visibility</p:attrName>
                                        </p:attrNameLst>
                                      </p:cBhvr>
                                      <p:to>
                                        <p:strVal val="visible"/>
                                      </p:to>
                                    </p:set>
                                    <p:anim calcmode="lin" valueType="num">
                                      <p:cBhvr additive="base">
                                        <p:cTn id="43" dur="500" fill="hold"/>
                                        <p:tgtEl>
                                          <p:spTgt spid="62669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266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26691">
                                            <p:txEl>
                                              <p:pRg st="9" end="9"/>
                                            </p:txEl>
                                          </p:spTgt>
                                        </p:tgtEl>
                                        <p:attrNameLst>
                                          <p:attrName>style.visibility</p:attrName>
                                        </p:attrNameLst>
                                      </p:cBhvr>
                                      <p:to>
                                        <p:strVal val="visible"/>
                                      </p:to>
                                    </p:set>
                                    <p:anim calcmode="lin" valueType="num">
                                      <p:cBhvr additive="base">
                                        <p:cTn id="49" dur="500" fill="hold"/>
                                        <p:tgtEl>
                                          <p:spTgt spid="62669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26691">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26691">
                                            <p:txEl>
                                              <p:pRg st="10" end="10"/>
                                            </p:txEl>
                                          </p:spTgt>
                                        </p:tgtEl>
                                        <p:attrNameLst>
                                          <p:attrName>style.visibility</p:attrName>
                                        </p:attrNameLst>
                                      </p:cBhvr>
                                      <p:to>
                                        <p:strVal val="visible"/>
                                      </p:to>
                                    </p:set>
                                    <p:anim calcmode="lin" valueType="num">
                                      <p:cBhvr additive="base">
                                        <p:cTn id="53" dur="500" fill="hold"/>
                                        <p:tgtEl>
                                          <p:spTgt spid="62669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266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26692"/>
                                        </p:tgtEl>
                                        <p:attrNameLst>
                                          <p:attrName>style.visibility</p:attrName>
                                        </p:attrNameLst>
                                      </p:cBhvr>
                                      <p:to>
                                        <p:strVal val="visible"/>
                                      </p:to>
                                    </p:set>
                                    <p:anim calcmode="lin" valueType="num">
                                      <p:cBhvr additive="base">
                                        <p:cTn id="59" dur="500" fill="hold"/>
                                        <p:tgtEl>
                                          <p:spTgt spid="626692"/>
                                        </p:tgtEl>
                                        <p:attrNameLst>
                                          <p:attrName>ppt_x</p:attrName>
                                        </p:attrNameLst>
                                      </p:cBhvr>
                                      <p:tavLst>
                                        <p:tav tm="0">
                                          <p:val>
                                            <p:strVal val="#ppt_x"/>
                                          </p:val>
                                        </p:tav>
                                        <p:tav tm="100000">
                                          <p:val>
                                            <p:strVal val="#ppt_x"/>
                                          </p:val>
                                        </p:tav>
                                      </p:tavLst>
                                    </p:anim>
                                    <p:anim calcmode="lin" valueType="num">
                                      <p:cBhvr additive="base">
                                        <p:cTn id="60" dur="500" fill="hold"/>
                                        <p:tgtEl>
                                          <p:spTgt spid="626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P3: Round Robin</a:t>
            </a:r>
          </a:p>
        </p:txBody>
      </p:sp>
      <p:sp>
        <p:nvSpPr>
          <p:cNvPr id="52227" name="Content Placeholder 2"/>
          <p:cNvSpPr>
            <a:spLocks noGrp="1"/>
          </p:cNvSpPr>
          <p:nvPr>
            <p:ph idx="1"/>
          </p:nvPr>
        </p:nvSpPr>
        <p:spPr/>
        <p:txBody>
          <a:bodyPr>
            <a:normAutofit lnSpcReduction="10000"/>
          </a:bodyPr>
          <a:lstStyle/>
          <a:p>
            <a:r>
              <a:rPr lang="en-US" dirty="0">
                <a:cs typeface="Calibri Light" panose="020F0302020204030204" pitchFamily="34" charset="0"/>
              </a:rPr>
              <a:t>Each task gets resource for a fixed period of time (time quantum, implemented using </a:t>
            </a:r>
            <a:r>
              <a:rPr lang="en-US" b="1" dirty="0">
                <a:cs typeface="Calibri Light" panose="020F0302020204030204" pitchFamily="34" charset="0"/>
              </a:rPr>
              <a:t>Timers</a:t>
            </a:r>
            <a:r>
              <a:rPr lang="en-US" dirty="0">
                <a:cs typeface="Calibri Light" panose="020F0302020204030204" pitchFamily="34" charset="0"/>
              </a:rPr>
              <a:t>)</a:t>
            </a:r>
          </a:p>
          <a:p>
            <a:pPr lvl="1"/>
            <a:r>
              <a:rPr lang="en-US" dirty="0">
                <a:cs typeface="Calibri Light" panose="020F0302020204030204" pitchFamily="34" charset="0"/>
              </a:rPr>
              <a:t>If task doesn’t complete, it goes back in line</a:t>
            </a:r>
          </a:p>
          <a:p>
            <a:r>
              <a:rPr lang="en-US" dirty="0">
                <a:cs typeface="Calibri Light" panose="020F0302020204030204" pitchFamily="34" charset="0"/>
              </a:rPr>
              <a:t>Now, we definitely need a timer, right???</a:t>
            </a:r>
          </a:p>
          <a:p>
            <a:r>
              <a:rPr lang="en-US" dirty="0">
                <a:cs typeface="Calibri Light" panose="020F0302020204030204" pitchFamily="34" charset="0"/>
              </a:rPr>
              <a:t>But, how do we pick a time quantum (aka timer interval)</a:t>
            </a:r>
          </a:p>
          <a:p>
            <a:pPr lvl="1"/>
            <a:r>
              <a:rPr lang="en-US" dirty="0">
                <a:cs typeface="Calibri Light" panose="020F0302020204030204" pitchFamily="34" charset="0"/>
              </a:rPr>
              <a:t>What if time quantum is too long?  </a:t>
            </a:r>
          </a:p>
          <a:p>
            <a:pPr lvl="2"/>
            <a:r>
              <a:rPr lang="en-US" dirty="0">
                <a:cs typeface="Calibri Light" panose="020F0302020204030204" pitchFamily="34" charset="0"/>
              </a:rPr>
              <a:t>Infinite?</a:t>
            </a:r>
          </a:p>
          <a:p>
            <a:pPr lvl="3"/>
            <a:r>
              <a:rPr lang="en-US" i="1" dirty="0">
                <a:cs typeface="Calibri Light" panose="020F0302020204030204" pitchFamily="34" charset="0"/>
              </a:rPr>
              <a:t>Then it will be equivalent to FIFO (as if there is no timer and no preemption)</a:t>
            </a:r>
          </a:p>
          <a:p>
            <a:pPr lvl="1"/>
            <a:r>
              <a:rPr lang="en-US" dirty="0">
                <a:cs typeface="Calibri Light" panose="020F0302020204030204" pitchFamily="34" charset="0"/>
              </a:rPr>
              <a:t>What if time quantum is too short?  </a:t>
            </a:r>
          </a:p>
          <a:p>
            <a:pPr lvl="2"/>
            <a:r>
              <a:rPr lang="en-US" dirty="0">
                <a:cs typeface="Calibri Light" panose="020F0302020204030204" pitchFamily="34" charset="0"/>
              </a:rPr>
              <a:t>One instruction?</a:t>
            </a:r>
          </a:p>
          <a:p>
            <a:pPr lvl="3"/>
            <a:r>
              <a:rPr lang="en-US" i="1" dirty="0">
                <a:cs typeface="Calibri Light" panose="020F0302020204030204" pitchFamily="34" charset="0"/>
              </a:rPr>
              <a:t>Too much overhead of swapping processes</a:t>
            </a:r>
          </a:p>
          <a:p>
            <a:pPr lvl="3"/>
            <a:r>
              <a:rPr lang="en-US" i="1" dirty="0">
                <a:cs typeface="Calibri Light" panose="020F0302020204030204" pitchFamily="34" charset="0"/>
              </a:rPr>
              <a:t>But tasks finish approximately in the order of their length (approximating SRTF)</a:t>
            </a:r>
          </a:p>
          <a:p>
            <a:pPr lvl="1"/>
            <a:r>
              <a:rPr lang="en-US" dirty="0">
                <a:cs typeface="Calibri Light" panose="020F0302020204030204" pitchFamily="34" charset="0"/>
              </a:rPr>
              <a:t>Thus, RR is sort of a compromise between FIFO and SRTF</a:t>
            </a:r>
          </a:p>
        </p:txBody>
      </p:sp>
      <p:sp>
        <p:nvSpPr>
          <p:cNvPr id="5" name="Date Placeholder 4"/>
          <p:cNvSpPr>
            <a:spLocks noGrp="1"/>
          </p:cNvSpPr>
          <p:nvPr>
            <p:ph type="dt" sz="half" idx="10"/>
          </p:nvPr>
        </p:nvSpPr>
        <p:spPr/>
        <p:txBody>
          <a:bodyPr/>
          <a:lstStyle/>
          <a:p>
            <a:fld id="{83A7680D-31BC-4A7F-9066-F79ADF3F3D13}"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9377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6" end="6"/>
                                            </p:txEl>
                                          </p:spTgt>
                                        </p:tgtEl>
                                        <p:attrNameLst>
                                          <p:attrName>style.visibility</p:attrName>
                                        </p:attrNameLst>
                                      </p:cBhvr>
                                      <p:to>
                                        <p:strVal val="visible"/>
                                      </p:to>
                                    </p:set>
                                    <p:anim calcmode="lin" valueType="num">
                                      <p:cBhvr additive="base">
                                        <p:cTn id="7"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9" end="9"/>
                                            </p:txEl>
                                          </p:spTgt>
                                        </p:tgtEl>
                                        <p:attrNameLst>
                                          <p:attrName>style.visibility</p:attrName>
                                        </p:attrNameLst>
                                      </p:cBhvr>
                                      <p:to>
                                        <p:strVal val="visible"/>
                                      </p:to>
                                    </p:set>
                                    <p:anim calcmode="lin" valueType="num">
                                      <p:cBhvr additive="base">
                                        <p:cTn id="13"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10" end="10"/>
                                            </p:txEl>
                                          </p:spTgt>
                                        </p:tgtEl>
                                        <p:attrNameLst>
                                          <p:attrName>style.visibility</p:attrName>
                                        </p:attrNameLst>
                                      </p:cBhvr>
                                      <p:to>
                                        <p:strVal val="visible"/>
                                      </p:to>
                                    </p:set>
                                    <p:anim calcmode="lin" valueType="num">
                                      <p:cBhvr additive="base">
                                        <p:cTn id="19"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11" end="11"/>
                                            </p:txEl>
                                          </p:spTgt>
                                        </p:tgtEl>
                                        <p:attrNameLst>
                                          <p:attrName>style.visibility</p:attrName>
                                        </p:attrNameLst>
                                      </p:cBhvr>
                                      <p:to>
                                        <p:strVal val="visible"/>
                                      </p:to>
                                    </p:set>
                                    <p:anim calcmode="lin" valueType="num">
                                      <p:cBhvr additive="base">
                                        <p:cTn id="25"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Round Robin – Varying Time Slice</a:t>
            </a:r>
          </a:p>
        </p:txBody>
      </p:sp>
      <p:pic>
        <p:nvPicPr>
          <p:cNvPr id="54275" name="Content Placeholder 5" descr="badFIFORR.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334963" y="1600200"/>
            <a:ext cx="9707563" cy="5257800"/>
          </a:xfrm>
        </p:spPr>
      </p:pic>
      <p:sp>
        <p:nvSpPr>
          <p:cNvPr id="5" name="Date Placeholder 4"/>
          <p:cNvSpPr>
            <a:spLocks noGrp="1"/>
          </p:cNvSpPr>
          <p:nvPr>
            <p:ph type="dt" sz="half" idx="10"/>
          </p:nvPr>
        </p:nvSpPr>
        <p:spPr/>
        <p:txBody>
          <a:bodyPr/>
          <a:lstStyle/>
          <a:p>
            <a:fld id="{26D1BDA9-17E2-4DAE-A990-978415B0F8D2}"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2221634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Theme – What we have explored so far</a:t>
            </a:r>
          </a:p>
        </p:txBody>
      </p:sp>
      <p:sp>
        <p:nvSpPr>
          <p:cNvPr id="6" name="Content Placeholder 5"/>
          <p:cNvSpPr>
            <a:spLocks noGrp="1"/>
          </p:cNvSpPr>
          <p:nvPr>
            <p:ph idx="1"/>
          </p:nvPr>
        </p:nvSpPr>
        <p:spPr>
          <a:xfrm>
            <a:off x="688848" y="1828801"/>
            <a:ext cx="8455152" cy="4343400"/>
          </a:xfrm>
        </p:spPr>
        <p:txBody>
          <a:bodyPr>
            <a:normAutofit/>
          </a:bodyPr>
          <a:lstStyle/>
          <a:p>
            <a:r>
              <a:rPr lang="en-US" dirty="0"/>
              <a:t>We have seen how computer and operating systems have </a:t>
            </a:r>
            <a:r>
              <a:rPr lang="en-US" b="1" dirty="0"/>
              <a:t>evolved</a:t>
            </a:r>
            <a:r>
              <a:rPr lang="en-US" dirty="0"/>
              <a:t>, especially in doing multiple things at once (concurrency and parallelism)</a:t>
            </a:r>
          </a:p>
          <a:p>
            <a:r>
              <a:rPr lang="en-US" dirty="0"/>
              <a:t>We have talked about the </a:t>
            </a:r>
            <a:r>
              <a:rPr lang="en-US" b="1" dirty="0"/>
              <a:t>separation</a:t>
            </a:r>
            <a:r>
              <a:rPr lang="en-US" dirty="0"/>
              <a:t> of user application space, hardware, and the middle protective layer called Kernel</a:t>
            </a:r>
          </a:p>
          <a:p>
            <a:r>
              <a:rPr lang="en-US" dirty="0"/>
              <a:t>We have discussed how certain operations initiated by the user must be </a:t>
            </a:r>
            <a:r>
              <a:rPr lang="en-US" b="1" dirty="0"/>
              <a:t>intercepted</a:t>
            </a:r>
            <a:r>
              <a:rPr lang="en-US" dirty="0"/>
              <a:t> and furnished by the Kernel</a:t>
            </a:r>
          </a:p>
          <a:p>
            <a:r>
              <a:rPr lang="en-US" dirty="0"/>
              <a:t>We have also seen how the hardware IO devices get the attention of the Kernel to </a:t>
            </a:r>
            <a:r>
              <a:rPr lang="en-US" b="1" dirty="0"/>
              <a:t>serve</a:t>
            </a:r>
            <a:r>
              <a:rPr lang="en-US" dirty="0"/>
              <a:t> </a:t>
            </a:r>
            <a:r>
              <a:rPr lang="en-US" b="1" dirty="0"/>
              <a:t>Interrupts</a:t>
            </a:r>
          </a:p>
          <a:p>
            <a:r>
              <a:rPr lang="en-US" dirty="0"/>
              <a:t>We have discussed the concept of a </a:t>
            </a:r>
            <a:r>
              <a:rPr lang="en-US" b="1" dirty="0"/>
              <a:t>process</a:t>
            </a:r>
            <a:r>
              <a:rPr lang="en-US" dirty="0"/>
              <a:t> (program in execution) and talked about how a process can create and execute a child process</a:t>
            </a:r>
          </a:p>
          <a:p>
            <a:r>
              <a:rPr lang="en-US" dirty="0"/>
              <a:t>Finally, we have seen what a </a:t>
            </a:r>
            <a:r>
              <a:rPr lang="en-US" b="1" dirty="0"/>
              <a:t>process lifecycle </a:t>
            </a:r>
            <a:r>
              <a:rPr lang="en-US" dirty="0"/>
              <a:t>looks like with the different stages a process can be in and its various transition modes</a:t>
            </a:r>
          </a:p>
        </p:txBody>
      </p:sp>
      <p:sp>
        <p:nvSpPr>
          <p:cNvPr id="7" name="Date Placeholder 6"/>
          <p:cNvSpPr>
            <a:spLocks noGrp="1"/>
          </p:cNvSpPr>
          <p:nvPr>
            <p:ph type="dt" sz="half" idx="10"/>
          </p:nvPr>
        </p:nvSpPr>
        <p:spPr/>
        <p:txBody>
          <a:bodyPr/>
          <a:lstStyle/>
          <a:p>
            <a:fld id="{B07F47FC-BDE5-46CB-B2DC-D041F29E4798}" type="datetime1">
              <a:rPr lang="en-US" smtClean="0"/>
              <a:t>2/18/2018</a:t>
            </a:fld>
            <a:endParaRPr lang="en-US" dirty="0"/>
          </a:p>
        </p:txBody>
      </p:sp>
      <p:sp>
        <p:nvSpPr>
          <p:cNvPr id="9" name="Slide Number Placeholder 8"/>
          <p:cNvSpPr>
            <a:spLocks noGrp="1"/>
          </p:cNvSpPr>
          <p:nvPr>
            <p:ph type="sldNum" sz="quarter" idx="12"/>
          </p:nvPr>
        </p:nvSpPr>
        <p:spPr/>
        <p:txBody>
          <a:bodyPr>
            <a:normAutofit/>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25391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6"/>
          <p:cNvSpPr>
            <a:spLocks noGrp="1"/>
          </p:cNvSpPr>
          <p:nvPr>
            <p:ph type="title"/>
          </p:nvPr>
        </p:nvSpPr>
        <p:spPr/>
        <p:txBody>
          <a:bodyPr/>
          <a:lstStyle/>
          <a:p>
            <a:r>
              <a:rPr lang="en-US" dirty="0"/>
              <a:t>Round Robin vs. FIFO</a:t>
            </a:r>
          </a:p>
        </p:txBody>
      </p:sp>
      <p:pic>
        <p:nvPicPr>
          <p:cNvPr id="58370" name="Content Placeholder 5" descr="equalLength.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647700" y="1523999"/>
            <a:ext cx="10664825" cy="5426075"/>
          </a:xfrm>
        </p:spPr>
      </p:pic>
      <p:sp>
        <p:nvSpPr>
          <p:cNvPr id="6" name="Date Placeholder 5"/>
          <p:cNvSpPr>
            <a:spLocks noGrp="1"/>
          </p:cNvSpPr>
          <p:nvPr>
            <p:ph type="dt" sz="half" idx="10"/>
          </p:nvPr>
        </p:nvSpPr>
        <p:spPr/>
        <p:txBody>
          <a:bodyPr/>
          <a:lstStyle/>
          <a:p>
            <a:fld id="{B9E3A107-8EE5-4BDB-B201-190252AB5239}" type="datetime1">
              <a:rPr lang="en-US" smtClean="0"/>
              <a:t>2/18/2018</a:t>
            </a:fld>
            <a:endParaRPr lang="en-US" dirty="0"/>
          </a:p>
        </p:txBody>
      </p:sp>
      <p:sp>
        <p:nvSpPr>
          <p:cNvPr id="9" name="Slide Number Placeholder 8"/>
          <p:cNvSpPr>
            <a:spLocks noGrp="1"/>
          </p:cNvSpPr>
          <p:nvPr>
            <p:ph type="sldNum" sz="quarter" idx="12"/>
          </p:nvPr>
        </p:nvSpPr>
        <p:spPr/>
        <p:txBody>
          <a:bodyPr>
            <a:normAutofit/>
          </a:bodyPr>
          <a:lstStyle/>
          <a:p>
            <a:fld id="{1AD93096-5B34-4342-9326-69289CEAE4C2}" type="slidenum">
              <a:rPr lang="en-US" smtClean="0"/>
              <a:pPr/>
              <a:t>20</a:t>
            </a:fld>
            <a:endParaRPr lang="en-US" dirty="0">
              <a:solidFill>
                <a:srgbClr val="FFFFFF"/>
              </a:solidFill>
            </a:endParaRPr>
          </a:p>
        </p:txBody>
      </p:sp>
      <p:sp>
        <p:nvSpPr>
          <p:cNvPr id="5" name="TextBox 4"/>
          <p:cNvSpPr txBox="1"/>
          <p:nvPr/>
        </p:nvSpPr>
        <p:spPr>
          <a:xfrm>
            <a:off x="6553200" y="1676400"/>
            <a:ext cx="2651688" cy="923330"/>
          </a:xfrm>
          <a:prstGeom prst="rect">
            <a:avLst/>
          </a:prstGeom>
          <a:noFill/>
        </p:spPr>
        <p:txBody>
          <a:bodyPr wrap="none" rtlCol="0">
            <a:spAutoFit/>
          </a:bodyPr>
          <a:lstStyle/>
          <a:p>
            <a:r>
              <a:rPr lang="en-US" dirty="0"/>
              <a:t>Average Response Time </a:t>
            </a:r>
          </a:p>
          <a:p>
            <a:r>
              <a:rPr lang="en-US" dirty="0"/>
              <a:t>= (21+22+23+24+25)/5</a:t>
            </a:r>
          </a:p>
          <a:p>
            <a:r>
              <a:rPr lang="en-US" dirty="0"/>
              <a:t>= 23</a:t>
            </a:r>
          </a:p>
        </p:txBody>
      </p:sp>
      <p:sp>
        <p:nvSpPr>
          <p:cNvPr id="8" name="TextBox 7"/>
          <p:cNvSpPr txBox="1"/>
          <p:nvPr/>
        </p:nvSpPr>
        <p:spPr>
          <a:xfrm>
            <a:off x="6416112" y="4184499"/>
            <a:ext cx="2525050" cy="923330"/>
          </a:xfrm>
          <a:prstGeom prst="rect">
            <a:avLst/>
          </a:prstGeom>
          <a:noFill/>
        </p:spPr>
        <p:txBody>
          <a:bodyPr wrap="none" rtlCol="0">
            <a:spAutoFit/>
          </a:bodyPr>
          <a:lstStyle/>
          <a:p>
            <a:r>
              <a:rPr lang="en-US" dirty="0"/>
              <a:t>Average Response Time </a:t>
            </a:r>
          </a:p>
          <a:p>
            <a:r>
              <a:rPr lang="en-US" dirty="0"/>
              <a:t>= (5+10+15+20+25)/5</a:t>
            </a:r>
          </a:p>
          <a:p>
            <a:r>
              <a:rPr lang="en-US" dirty="0"/>
              <a:t>= 15</a:t>
            </a:r>
          </a:p>
        </p:txBody>
      </p:sp>
    </p:spTree>
    <p:extLst>
      <p:ext uri="{BB962C8B-B14F-4D97-AF65-F5344CB8AC3E}">
        <p14:creationId xmlns:p14="http://schemas.microsoft.com/office/powerpoint/2010/main" val="3709835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Round Robin vs. FIFO</a:t>
            </a:r>
          </a:p>
        </p:txBody>
      </p:sp>
      <p:sp>
        <p:nvSpPr>
          <p:cNvPr id="56323" name="Content Placeholder 2"/>
          <p:cNvSpPr>
            <a:spLocks noGrp="1"/>
          </p:cNvSpPr>
          <p:nvPr>
            <p:ph idx="1"/>
          </p:nvPr>
        </p:nvSpPr>
        <p:spPr/>
        <p:txBody>
          <a:bodyPr/>
          <a:lstStyle/>
          <a:p>
            <a:r>
              <a:rPr lang="en-US" dirty="0"/>
              <a:t>Assuming zero-cost context-switch, is Round Robin always better than FIFO?</a:t>
            </a:r>
          </a:p>
          <a:p>
            <a:pPr lvl="1"/>
            <a:r>
              <a:rPr lang="en-US" i="1" dirty="0"/>
              <a:t>No. </a:t>
            </a:r>
            <a:r>
              <a:rPr lang="en-US" sz="2800" i="1" dirty="0"/>
              <a:t>Round robin is better for short jobs, but it is poor for jobs that are the same length.</a:t>
            </a:r>
          </a:p>
          <a:p>
            <a:pPr lvl="1"/>
            <a:endParaRPr lang="en-US" i="1" dirty="0"/>
          </a:p>
          <a:p>
            <a:r>
              <a:rPr lang="en-US" dirty="0"/>
              <a:t>What’s the worst case for Round Robin?</a:t>
            </a:r>
          </a:p>
          <a:p>
            <a:pPr lvl="1"/>
            <a:r>
              <a:rPr lang="en-US" dirty="0"/>
              <a:t>All jobs are of same length</a:t>
            </a:r>
          </a:p>
          <a:p>
            <a:pPr lvl="1"/>
            <a:r>
              <a:rPr lang="en-US" dirty="0"/>
              <a:t>All tasks run a factor slower than the best case</a:t>
            </a:r>
          </a:p>
          <a:p>
            <a:pPr lvl="1"/>
            <a:r>
              <a:rPr lang="en-US" dirty="0"/>
              <a:t>CPU devoted to Overhead is without any benefit</a:t>
            </a:r>
          </a:p>
          <a:p>
            <a:endParaRPr lang="en-US" b="1" dirty="0"/>
          </a:p>
          <a:p>
            <a:endParaRPr lang="en-US" dirty="0"/>
          </a:p>
        </p:txBody>
      </p:sp>
      <p:sp>
        <p:nvSpPr>
          <p:cNvPr id="5" name="Date Placeholder 4"/>
          <p:cNvSpPr>
            <a:spLocks noGrp="1"/>
          </p:cNvSpPr>
          <p:nvPr>
            <p:ph type="dt" sz="half" idx="10"/>
          </p:nvPr>
        </p:nvSpPr>
        <p:spPr/>
        <p:txBody>
          <a:bodyPr/>
          <a:lstStyle/>
          <a:p>
            <a:fld id="{61F6616D-9879-418A-B34E-458DDC9C4386}"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317489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t>Round Robin vs. Fairness</a:t>
            </a:r>
          </a:p>
        </p:txBody>
      </p:sp>
      <p:sp>
        <p:nvSpPr>
          <p:cNvPr id="60419" name="Content Placeholder 2"/>
          <p:cNvSpPr>
            <a:spLocks noGrp="1"/>
          </p:cNvSpPr>
          <p:nvPr>
            <p:ph idx="1"/>
          </p:nvPr>
        </p:nvSpPr>
        <p:spPr/>
        <p:txBody>
          <a:bodyPr/>
          <a:lstStyle/>
          <a:p>
            <a:r>
              <a:rPr lang="en-US" dirty="0"/>
              <a:t>Is Round Robin always </a:t>
            </a:r>
            <a:r>
              <a:rPr lang="en-US" b="1" dirty="0"/>
              <a:t>fair</a:t>
            </a:r>
            <a:r>
              <a:rPr lang="en-US" dirty="0"/>
              <a:t>?</a:t>
            </a:r>
          </a:p>
          <a:p>
            <a:pPr lvl="1"/>
            <a:r>
              <a:rPr lang="en-US" dirty="0">
                <a:cs typeface="Calibri Light" panose="020F0302020204030204" pitchFamily="34" charset="0"/>
              </a:rPr>
              <a:t>Yes. Round robin ensures nobody starves, and gives everyone a turn</a:t>
            </a:r>
          </a:p>
          <a:p>
            <a:pPr lvl="1"/>
            <a:r>
              <a:rPr lang="en-US" dirty="0">
                <a:cs typeface="Calibri Light" panose="020F0302020204030204" pitchFamily="34" charset="0"/>
              </a:rPr>
              <a:t>But lets short tasks complete before long tasks</a:t>
            </a:r>
          </a:p>
          <a:p>
            <a:endParaRPr lang="en-US" dirty="0"/>
          </a:p>
        </p:txBody>
      </p:sp>
      <p:sp>
        <p:nvSpPr>
          <p:cNvPr id="5" name="Date Placeholder 4"/>
          <p:cNvSpPr>
            <a:spLocks noGrp="1"/>
          </p:cNvSpPr>
          <p:nvPr>
            <p:ph type="dt" sz="half" idx="10"/>
          </p:nvPr>
        </p:nvSpPr>
        <p:spPr/>
        <p:txBody>
          <a:bodyPr/>
          <a:lstStyle/>
          <a:p>
            <a:fld id="{2C8B0159-293E-4141-882A-03D3FD307F13}"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31677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0" y="228600"/>
            <a:ext cx="9067800" cy="990600"/>
          </a:xfrm>
        </p:spPr>
        <p:txBody>
          <a:bodyPr>
            <a:normAutofit fontScale="90000"/>
          </a:bodyPr>
          <a:lstStyle/>
          <a:p>
            <a:r>
              <a:rPr lang="en-US" dirty="0"/>
              <a:t>Another Downside of RR – Mixed Workload</a:t>
            </a:r>
          </a:p>
        </p:txBody>
      </p:sp>
      <p:pic>
        <p:nvPicPr>
          <p:cNvPr id="62467" name="Content Placeholder 3" descr="mixture.pdf"/>
          <p:cNvPicPr>
            <a:picLocks noGrp="1" noChangeAspect="1"/>
          </p:cNvPicPr>
          <p:nvPr>
            <p:ph idx="1"/>
          </p:nvPr>
        </p:nvPicPr>
        <p:blipFill>
          <a:blip r:embed="rId3">
            <a:extLst>
              <a:ext uri="{28A0092B-C50C-407E-A947-70E740481C1C}">
                <a14:useLocalDpi xmlns:a14="http://schemas.microsoft.com/office/drawing/2010/main" val="0"/>
              </a:ext>
            </a:extLst>
          </a:blip>
          <a:srcRect l="-2727" r="-2727"/>
          <a:stretch>
            <a:fillRect/>
          </a:stretch>
        </p:blipFill>
        <p:spPr>
          <a:xfrm>
            <a:off x="1335024" y="1383877"/>
            <a:ext cx="5370576" cy="3111923"/>
          </a:xfrm>
        </p:spPr>
      </p:pic>
      <p:sp>
        <p:nvSpPr>
          <p:cNvPr id="6" name="Date Placeholder 5"/>
          <p:cNvSpPr>
            <a:spLocks noGrp="1"/>
          </p:cNvSpPr>
          <p:nvPr>
            <p:ph type="dt" sz="half" idx="10"/>
          </p:nvPr>
        </p:nvSpPr>
        <p:spPr/>
        <p:txBody>
          <a:bodyPr/>
          <a:lstStyle/>
          <a:p>
            <a:fld id="{75ECEC31-6C49-441B-9B90-19F1E49DEE6D}" type="datetime1">
              <a:rPr lang="en-US" smtClean="0"/>
              <a:t>2/18/2018</a:t>
            </a:fld>
            <a:endParaRPr lang="en-US" dirty="0"/>
          </a:p>
        </p:txBody>
      </p:sp>
      <p:sp>
        <p:nvSpPr>
          <p:cNvPr id="8" name="Slide Number Placeholder 7"/>
          <p:cNvSpPr>
            <a:spLocks noGrp="1"/>
          </p:cNvSpPr>
          <p:nvPr>
            <p:ph type="sldNum" sz="quarter" idx="12"/>
          </p:nvPr>
        </p:nvSpPr>
        <p:spPr/>
        <p:txBody>
          <a:bodyPr>
            <a:normAutofit/>
          </a:bodyPr>
          <a:lstStyle/>
          <a:p>
            <a:fld id="{1AD93096-5B34-4342-9326-69289CEAE4C2}" type="slidenum">
              <a:rPr lang="en-US" smtClean="0"/>
              <a:pPr/>
              <a:t>23</a:t>
            </a:fld>
            <a:endParaRPr lang="en-US" dirty="0">
              <a:solidFill>
                <a:srgbClr val="FFFFFF"/>
              </a:solidFill>
            </a:endParaRPr>
          </a:p>
        </p:txBody>
      </p:sp>
      <p:sp>
        <p:nvSpPr>
          <p:cNvPr id="5" name="TextBox 4"/>
          <p:cNvSpPr txBox="1"/>
          <p:nvPr/>
        </p:nvSpPr>
        <p:spPr>
          <a:xfrm>
            <a:off x="202580" y="4419600"/>
            <a:ext cx="8915400" cy="261610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I/O task (e.g., keystroke) has to wait its turn for the CPU</a:t>
            </a:r>
          </a:p>
          <a:p>
            <a:pPr marL="742950" lvl="1" indent="-2857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Gets a tiny fraction of the performance it could get</a:t>
            </a:r>
          </a:p>
          <a:p>
            <a:pPr marL="285750" indent="-2857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We could shorten the RR quantum - would help, but it would increase overhead</a:t>
            </a:r>
          </a:p>
          <a:p>
            <a:pPr marL="285750" indent="-2857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would this do under </a:t>
            </a:r>
            <a:r>
              <a:rPr lang="en-US" sz="2400" b="1" dirty="0">
                <a:latin typeface="Calibri Light" panose="020F0302020204030204" pitchFamily="34" charset="0"/>
                <a:cs typeface="Calibri Light" panose="020F0302020204030204" pitchFamily="34" charset="0"/>
              </a:rPr>
              <a:t>SJF</a:t>
            </a:r>
            <a:r>
              <a:rPr lang="en-US" sz="2400" dirty="0">
                <a:latin typeface="Calibri Light" panose="020F0302020204030204" pitchFamily="34" charset="0"/>
                <a:cs typeface="Calibri Light" panose="020F0302020204030204" pitchFamily="34" charset="0"/>
              </a:rPr>
              <a:t>?</a:t>
            </a:r>
          </a:p>
          <a:p>
            <a:pPr marL="742950" lvl="1" indent="-28575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Every time the task is ready, </a:t>
            </a:r>
            <a:r>
              <a:rPr lang="en-US" sz="2400">
                <a:latin typeface="Calibri Light" panose="020F0302020204030204" pitchFamily="34" charset="0"/>
                <a:cs typeface="Calibri Light" panose="020F0302020204030204" pitchFamily="34" charset="0"/>
              </a:rPr>
              <a:t>it is </a:t>
            </a:r>
            <a:r>
              <a:rPr lang="en-US" sz="2400" dirty="0">
                <a:latin typeface="Calibri Light" panose="020F0302020204030204" pitchFamily="34" charset="0"/>
                <a:cs typeface="Calibri Light" panose="020F0302020204030204" pitchFamily="34" charset="0"/>
              </a:rPr>
              <a:t>scheduled immediately!</a:t>
            </a:r>
          </a:p>
          <a:p>
            <a:endParaRPr lang="en-US" sz="2000" dirty="0">
              <a:latin typeface="Calibri Light" panose="020F0302020204030204" pitchFamily="34" charset="0"/>
              <a:cs typeface="Calibri Light" panose="020F0302020204030204" pitchFamily="34" charset="0"/>
            </a:endParaRPr>
          </a:p>
        </p:txBody>
      </p:sp>
      <p:sp>
        <p:nvSpPr>
          <p:cNvPr id="2" name="Rectangle 1"/>
          <p:cNvSpPr/>
          <p:nvPr/>
        </p:nvSpPr>
        <p:spPr>
          <a:xfrm>
            <a:off x="1325731" y="1902456"/>
            <a:ext cx="6361176" cy="3729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4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t>Max-Min Fairness</a:t>
            </a:r>
          </a:p>
        </p:txBody>
      </p:sp>
      <p:sp>
        <p:nvSpPr>
          <p:cNvPr id="64515" name="Content Placeholder 2"/>
          <p:cNvSpPr>
            <a:spLocks noGrp="1"/>
          </p:cNvSpPr>
          <p:nvPr>
            <p:ph idx="1"/>
          </p:nvPr>
        </p:nvSpPr>
        <p:spPr/>
        <p:txBody>
          <a:bodyPr>
            <a:normAutofit/>
          </a:bodyPr>
          <a:lstStyle/>
          <a:p>
            <a:r>
              <a:rPr lang="en-US" dirty="0"/>
              <a:t>How do we balance a mixture of repeating tasks:</a:t>
            </a:r>
          </a:p>
          <a:p>
            <a:pPr lvl="1"/>
            <a:r>
              <a:rPr lang="en-US" dirty="0"/>
              <a:t>Some are I/O bound, need only a </a:t>
            </a:r>
            <a:r>
              <a:rPr lang="en-US" b="1" dirty="0"/>
              <a:t>little CPU</a:t>
            </a:r>
            <a:r>
              <a:rPr lang="en-US" dirty="0"/>
              <a:t>, but need </a:t>
            </a:r>
            <a:r>
              <a:rPr lang="en-US" b="1" dirty="0"/>
              <a:t>immediate attention</a:t>
            </a:r>
          </a:p>
          <a:p>
            <a:pPr lvl="1"/>
            <a:r>
              <a:rPr lang="en-US" dirty="0"/>
              <a:t>Some are CPU bound, can use as much CPU as they are assigned</a:t>
            </a:r>
          </a:p>
          <a:p>
            <a:r>
              <a:rPr lang="en-US" dirty="0"/>
              <a:t>One approach: maximize the minimum allocation given to a task</a:t>
            </a:r>
          </a:p>
          <a:p>
            <a:pPr lvl="1"/>
            <a:r>
              <a:rPr lang="en-US" dirty="0"/>
              <a:t>Idea originated from networks and resource allocation</a:t>
            </a:r>
          </a:p>
          <a:p>
            <a:pPr lvl="1"/>
            <a:r>
              <a:rPr lang="en-US" dirty="0"/>
              <a:t>Long-running tasks “punish themselves” for being long</a:t>
            </a:r>
          </a:p>
          <a:p>
            <a:pPr lvl="1"/>
            <a:r>
              <a:rPr lang="en-US" dirty="0"/>
              <a:t>Schedule the smallest task first, then split the remaining time using max-min</a:t>
            </a:r>
          </a:p>
          <a:p>
            <a:pPr lvl="1"/>
            <a:endParaRPr lang="en-US" dirty="0"/>
          </a:p>
        </p:txBody>
      </p:sp>
      <p:sp>
        <p:nvSpPr>
          <p:cNvPr id="5" name="Date Placeholder 4"/>
          <p:cNvSpPr>
            <a:spLocks noGrp="1"/>
          </p:cNvSpPr>
          <p:nvPr>
            <p:ph type="dt" sz="half" idx="10"/>
          </p:nvPr>
        </p:nvSpPr>
        <p:spPr/>
        <p:txBody>
          <a:bodyPr/>
          <a:lstStyle/>
          <a:p>
            <a:fld id="{FC0D28E5-119B-4136-899F-B526E42282E1}"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2001927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152400"/>
            <a:ext cx="9144000" cy="533400"/>
          </a:xfrm>
        </p:spPr>
        <p:txBody>
          <a:bodyPr>
            <a:normAutofit fontScale="90000"/>
          </a:bodyPr>
          <a:lstStyle/>
          <a:p>
            <a:r>
              <a:rPr lang="en-US" altLang="ko-KR" dirty="0">
                <a:latin typeface="Helvetica" panose="020B0604020202020204" pitchFamily="34" charset="0"/>
                <a:ea typeface="Gulim" panose="020B0600000101010101" pitchFamily="34" charset="-127"/>
              </a:rPr>
              <a:t>Example - Benefits of SRTF</a:t>
            </a:r>
          </a:p>
        </p:txBody>
      </p:sp>
      <p:sp>
        <p:nvSpPr>
          <p:cNvPr id="595971" name="Rectangle 3"/>
          <p:cNvSpPr>
            <a:spLocks noGrp="1" noChangeArrowheads="1"/>
          </p:cNvSpPr>
          <p:nvPr>
            <p:ph idx="1"/>
          </p:nvPr>
        </p:nvSpPr>
        <p:spPr>
          <a:xfrm>
            <a:off x="304800" y="3124200"/>
            <a:ext cx="8610600" cy="3505200"/>
          </a:xfrm>
        </p:spPr>
        <p:txBody>
          <a:bodyPr>
            <a:normAutofit/>
          </a:bodyPr>
          <a:lstStyle/>
          <a:p>
            <a:r>
              <a:rPr lang="en-US" altLang="ko-KR" dirty="0">
                <a:latin typeface="Calibri" panose="020F0502020204030204" pitchFamily="34" charset="0"/>
                <a:ea typeface="Gulim" panose="020B0600000101010101" pitchFamily="34" charset="-127"/>
                <a:cs typeface="Calibri" panose="020F0502020204030204" pitchFamily="34" charset="0"/>
              </a:rPr>
              <a:t>Three jobs:	</a:t>
            </a:r>
          </a:p>
          <a:p>
            <a:pPr lvl="1"/>
            <a:r>
              <a:rPr lang="en-US" altLang="ko-KR" dirty="0">
                <a:latin typeface="Calibri" panose="020F0502020204030204" pitchFamily="34" charset="0"/>
                <a:ea typeface="Gulim" panose="020B0600000101010101" pitchFamily="34" charset="-127"/>
                <a:cs typeface="Calibri" panose="020F0502020204030204" pitchFamily="34" charset="0"/>
              </a:rPr>
              <a:t>A,B: CPU bound, each run for a week</a:t>
            </a:r>
            <a:br>
              <a:rPr lang="en-US" altLang="ko-KR" dirty="0">
                <a:latin typeface="Calibri" panose="020F0502020204030204" pitchFamily="34" charset="0"/>
                <a:ea typeface="Gulim" panose="020B0600000101010101" pitchFamily="34" charset="-127"/>
                <a:cs typeface="Calibri" panose="020F0502020204030204" pitchFamily="34" charset="0"/>
              </a:rPr>
            </a:br>
            <a:r>
              <a:rPr lang="en-US" altLang="ko-KR" dirty="0">
                <a:latin typeface="Calibri" panose="020F0502020204030204" pitchFamily="34" charset="0"/>
                <a:ea typeface="Gulim" panose="020B0600000101010101" pitchFamily="34" charset="-127"/>
                <a:cs typeface="Calibri" panose="020F0502020204030204" pitchFamily="34" charset="0"/>
              </a:rPr>
              <a:t>C: I/O bound, loop 1ms CPU, 9ms disk I/O</a:t>
            </a:r>
          </a:p>
          <a:p>
            <a:pPr lvl="1"/>
            <a:r>
              <a:rPr lang="en-US" altLang="ko-KR" dirty="0">
                <a:latin typeface="Calibri" panose="020F0502020204030204" pitchFamily="34" charset="0"/>
                <a:ea typeface="Gulim" panose="020B0600000101010101" pitchFamily="34" charset="-127"/>
                <a:cs typeface="Calibri" panose="020F0502020204030204" pitchFamily="34" charset="0"/>
              </a:rPr>
              <a:t>If only one at a time, C uses 90% of the disk, A or B use 100% of the CPU</a:t>
            </a:r>
          </a:p>
          <a:p>
            <a:r>
              <a:rPr lang="en-US" altLang="ko-KR" dirty="0">
                <a:latin typeface="Calibri" panose="020F0502020204030204" pitchFamily="34" charset="0"/>
                <a:ea typeface="Gulim" panose="020B0600000101010101" pitchFamily="34" charset="-127"/>
                <a:cs typeface="Calibri" panose="020F0502020204030204" pitchFamily="34" charset="0"/>
              </a:rPr>
              <a:t>With FIFO:</a:t>
            </a:r>
          </a:p>
          <a:p>
            <a:pPr lvl="1"/>
            <a:r>
              <a:rPr lang="en-US" altLang="ko-KR" dirty="0">
                <a:latin typeface="Calibri" panose="020F0502020204030204" pitchFamily="34" charset="0"/>
                <a:ea typeface="Gulim" panose="020B0600000101010101" pitchFamily="34" charset="-127"/>
                <a:cs typeface="Calibri" panose="020F0502020204030204" pitchFamily="34" charset="0"/>
              </a:rPr>
              <a:t>Once A or B get in, keep CPU for one week each</a:t>
            </a:r>
          </a:p>
          <a:p>
            <a:r>
              <a:rPr lang="en-US" altLang="ko-KR" dirty="0">
                <a:latin typeface="Calibri" panose="020F0502020204030204" pitchFamily="34" charset="0"/>
                <a:ea typeface="Gulim" panose="020B0600000101010101" pitchFamily="34" charset="-127"/>
                <a:cs typeface="Calibri" panose="020F0502020204030204" pitchFamily="34" charset="0"/>
              </a:rPr>
              <a:t>What about RR or SRTF?</a:t>
            </a:r>
          </a:p>
          <a:p>
            <a:pPr lvl="1"/>
            <a:r>
              <a:rPr lang="en-US" altLang="ko-KR" dirty="0">
                <a:latin typeface="Calibri" panose="020F0502020204030204" pitchFamily="34" charset="0"/>
                <a:ea typeface="Gulim" panose="020B0600000101010101" pitchFamily="34" charset="-127"/>
                <a:cs typeface="Calibri" panose="020F0502020204030204" pitchFamily="34" charset="0"/>
              </a:rPr>
              <a:t>Easier to see with a timeline</a:t>
            </a:r>
          </a:p>
        </p:txBody>
      </p:sp>
      <p:sp>
        <p:nvSpPr>
          <p:cNvPr id="6" name="Date Placeholder 5"/>
          <p:cNvSpPr>
            <a:spLocks noGrp="1"/>
          </p:cNvSpPr>
          <p:nvPr>
            <p:ph type="dt" sz="half" idx="10"/>
          </p:nvPr>
        </p:nvSpPr>
        <p:spPr/>
        <p:txBody>
          <a:bodyPr/>
          <a:lstStyle/>
          <a:p>
            <a:fld id="{AAD6D985-0FA7-4BFD-A38C-766910925979}" type="datetime1">
              <a:rPr lang="en-US" smtClean="0"/>
              <a:t>2/18/2018</a:t>
            </a:fld>
            <a:endParaRPr lang="en-US" dirty="0"/>
          </a:p>
        </p:txBody>
      </p:sp>
      <p:sp>
        <p:nvSpPr>
          <p:cNvPr id="8" name="Slide Number Placeholder 7"/>
          <p:cNvSpPr>
            <a:spLocks noGrp="1"/>
          </p:cNvSpPr>
          <p:nvPr>
            <p:ph type="sldNum" sz="quarter" idx="12"/>
          </p:nvPr>
        </p:nvSpPr>
        <p:spPr/>
        <p:txBody>
          <a:bodyPr>
            <a:normAutofit/>
          </a:bodyPr>
          <a:lstStyle/>
          <a:p>
            <a:fld id="{1AD93096-5B34-4342-9326-69289CEAE4C2}" type="slidenum">
              <a:rPr lang="en-US" smtClean="0"/>
              <a:pPr/>
              <a:t>25</a:t>
            </a:fld>
            <a:endParaRPr lang="en-US" dirty="0">
              <a:solidFill>
                <a:srgbClr val="FFFFFF"/>
              </a:solidFill>
            </a:endParaRPr>
          </a:p>
        </p:txBody>
      </p:sp>
      <p:grpSp>
        <p:nvGrpSpPr>
          <p:cNvPr id="2" name="Group 34"/>
          <p:cNvGrpSpPr>
            <a:grpSpLocks/>
          </p:cNvGrpSpPr>
          <p:nvPr/>
        </p:nvGrpSpPr>
        <p:grpSpPr bwMode="auto">
          <a:xfrm>
            <a:off x="5410200" y="1643062"/>
            <a:ext cx="2136775" cy="1785938"/>
            <a:chOff x="574" y="576"/>
            <a:chExt cx="1346" cy="1125"/>
          </a:xfrm>
        </p:grpSpPr>
        <p:sp>
          <p:nvSpPr>
            <p:cNvPr id="68618" name="Line 6"/>
            <p:cNvSpPr>
              <a:spLocks noChangeShapeType="1"/>
            </p:cNvSpPr>
            <p:nvPr/>
          </p:nvSpPr>
          <p:spPr bwMode="auto">
            <a:xfrm>
              <a:off x="574" y="1036"/>
              <a:ext cx="13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19" name="Group 33"/>
            <p:cNvGrpSpPr>
              <a:grpSpLocks/>
            </p:cNvGrpSpPr>
            <p:nvPr/>
          </p:nvGrpSpPr>
          <p:grpSpPr bwMode="auto">
            <a:xfrm>
              <a:off x="574" y="576"/>
              <a:ext cx="1301" cy="1125"/>
              <a:chOff x="574" y="576"/>
              <a:chExt cx="1301" cy="1125"/>
            </a:xfrm>
          </p:grpSpPr>
          <p:sp>
            <p:nvSpPr>
              <p:cNvPr id="68620" name="Text Box 18"/>
              <p:cNvSpPr txBox="1">
                <a:spLocks noChangeArrowheads="1"/>
              </p:cNvSpPr>
              <p:nvPr/>
            </p:nvSpPr>
            <p:spPr bwMode="auto">
              <a:xfrm>
                <a:off x="1088" y="576"/>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p>
            </p:txBody>
          </p:sp>
          <p:grpSp>
            <p:nvGrpSpPr>
              <p:cNvPr id="68621" name="Group 20"/>
              <p:cNvGrpSpPr>
                <a:grpSpLocks/>
              </p:cNvGrpSpPr>
              <p:nvPr/>
            </p:nvGrpSpPr>
            <p:grpSpPr bwMode="auto">
              <a:xfrm>
                <a:off x="574" y="844"/>
                <a:ext cx="435" cy="857"/>
                <a:chOff x="574" y="844"/>
                <a:chExt cx="435" cy="857"/>
              </a:xfrm>
            </p:grpSpPr>
            <p:sp>
              <p:nvSpPr>
                <p:cNvPr id="68634" name="Line 7"/>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5" name="Line 8"/>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6" name="Group 12"/>
                <p:cNvGrpSpPr>
                  <a:grpSpLocks/>
                </p:cNvGrpSpPr>
                <p:nvPr/>
              </p:nvGrpSpPr>
              <p:grpSpPr bwMode="auto">
                <a:xfrm>
                  <a:off x="611" y="1276"/>
                  <a:ext cx="398" cy="425"/>
                  <a:chOff x="642" y="1296"/>
                  <a:chExt cx="318" cy="425"/>
                </a:xfrm>
              </p:grpSpPr>
              <p:sp>
                <p:nvSpPr>
                  <p:cNvPr id="68637"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8" name="Text Box 14"/>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2" name="Group 21"/>
              <p:cNvGrpSpPr>
                <a:grpSpLocks/>
              </p:cNvGrpSpPr>
              <p:nvPr/>
            </p:nvGrpSpPr>
            <p:grpSpPr bwMode="auto">
              <a:xfrm>
                <a:off x="1008" y="844"/>
                <a:ext cx="435" cy="857"/>
                <a:chOff x="574" y="844"/>
                <a:chExt cx="435" cy="857"/>
              </a:xfrm>
            </p:grpSpPr>
            <p:sp>
              <p:nvSpPr>
                <p:cNvPr id="68629" name="Line 22"/>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0" name="Line 23"/>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1" name="Group 24"/>
                <p:cNvGrpSpPr>
                  <a:grpSpLocks/>
                </p:cNvGrpSpPr>
                <p:nvPr/>
              </p:nvGrpSpPr>
              <p:grpSpPr bwMode="auto">
                <a:xfrm>
                  <a:off x="611" y="1276"/>
                  <a:ext cx="398" cy="425"/>
                  <a:chOff x="642" y="1296"/>
                  <a:chExt cx="318" cy="425"/>
                </a:xfrm>
              </p:grpSpPr>
              <p:sp>
                <p:nvSpPr>
                  <p:cNvPr id="68632"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3" name="Text Box 26"/>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3" name="Group 27"/>
              <p:cNvGrpSpPr>
                <a:grpSpLocks/>
              </p:cNvGrpSpPr>
              <p:nvPr/>
            </p:nvGrpSpPr>
            <p:grpSpPr bwMode="auto">
              <a:xfrm>
                <a:off x="1440" y="844"/>
                <a:ext cx="435" cy="857"/>
                <a:chOff x="574" y="844"/>
                <a:chExt cx="435" cy="857"/>
              </a:xfrm>
            </p:grpSpPr>
            <p:sp>
              <p:nvSpPr>
                <p:cNvPr id="68624" name="Line 2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5" name="Line 29"/>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26" name="Group 30"/>
                <p:cNvGrpSpPr>
                  <a:grpSpLocks/>
                </p:cNvGrpSpPr>
                <p:nvPr/>
              </p:nvGrpSpPr>
              <p:grpSpPr bwMode="auto">
                <a:xfrm>
                  <a:off x="611" y="1276"/>
                  <a:ext cx="398" cy="425"/>
                  <a:chOff x="642" y="1296"/>
                  <a:chExt cx="318" cy="425"/>
                </a:xfrm>
              </p:grpSpPr>
              <p:sp>
                <p:nvSpPr>
                  <p:cNvPr id="68627"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8" name="Text Box 32"/>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grpSp>
      <p:grpSp>
        <p:nvGrpSpPr>
          <p:cNvPr id="10" name="Group 51"/>
          <p:cNvGrpSpPr>
            <a:grpSpLocks/>
          </p:cNvGrpSpPr>
          <p:nvPr/>
        </p:nvGrpSpPr>
        <p:grpSpPr bwMode="auto">
          <a:xfrm>
            <a:off x="1139825" y="1685925"/>
            <a:ext cx="3127375" cy="992187"/>
            <a:chOff x="574" y="603"/>
            <a:chExt cx="1970" cy="625"/>
          </a:xfrm>
        </p:grpSpPr>
        <p:sp>
          <p:nvSpPr>
            <p:cNvPr id="68614" name="Line 37"/>
            <p:cNvSpPr>
              <a:spLocks noChangeShapeType="1"/>
            </p:cNvSpPr>
            <p:nvPr/>
          </p:nvSpPr>
          <p:spPr bwMode="auto">
            <a:xfrm>
              <a:off x="574" y="1036"/>
              <a:ext cx="19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5" name="Line 3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6" name="Line 40"/>
            <p:cNvSpPr>
              <a:spLocks noChangeShapeType="1"/>
            </p:cNvSpPr>
            <p:nvPr/>
          </p:nvSpPr>
          <p:spPr bwMode="auto">
            <a:xfrm>
              <a:off x="254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7" name="Text Box 47"/>
            <p:cNvSpPr txBox="1">
              <a:spLocks noChangeArrowheads="1"/>
            </p:cNvSpPr>
            <p:nvPr/>
          </p:nvSpPr>
          <p:spPr bwMode="auto">
            <a:xfrm>
              <a:off x="1251" y="603"/>
              <a:ext cx="5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Arial" panose="020B0604020202020204" pitchFamily="34" charset="0"/>
                  <a:cs typeface="Arial" panose="020B0604020202020204" pitchFamily="34" charset="0"/>
                </a:rPr>
                <a:t>A or B</a:t>
              </a:r>
            </a:p>
          </p:txBody>
        </p:sp>
      </p:grpSp>
    </p:spTree>
    <p:extLst>
      <p:ext uri="{BB962C8B-B14F-4D97-AF65-F5344CB8AC3E}">
        <p14:creationId xmlns:p14="http://schemas.microsoft.com/office/powerpoint/2010/main" val="13880848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 calcmode="lin" valueType="num">
                                      <p:cBhvr additive="base">
                                        <p:cTn id="7" dur="500" fill="hold"/>
                                        <p:tgtEl>
                                          <p:spTgt spid="5959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5971">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 presetClass="entr" presetSubtype="2" fill="hold" grpId="0" nodeType="with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anim calcmode="lin" valueType="num">
                                      <p:cBhvr additive="base">
                                        <p:cTn id="15" dur="500" fill="hold"/>
                                        <p:tgtEl>
                                          <p:spTgt spid="59597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95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95971">
                                            <p:txEl>
                                              <p:pRg st="2" end="2"/>
                                            </p:txEl>
                                          </p:spTgt>
                                        </p:tgtEl>
                                        <p:attrNameLst>
                                          <p:attrName>style.visibility</p:attrName>
                                        </p:attrNameLst>
                                      </p:cBhvr>
                                      <p:to>
                                        <p:strVal val="visible"/>
                                      </p:to>
                                    </p:set>
                                    <p:anim calcmode="lin" valueType="num">
                                      <p:cBhvr additive="base">
                                        <p:cTn id="21" dur="500" fill="hold"/>
                                        <p:tgtEl>
                                          <p:spTgt spid="59597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95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5971">
                                            <p:txEl>
                                              <p:pRg st="3" end="3"/>
                                            </p:txEl>
                                          </p:spTgt>
                                        </p:tgtEl>
                                        <p:attrNameLst>
                                          <p:attrName>style.visibility</p:attrName>
                                        </p:attrNameLst>
                                      </p:cBhvr>
                                      <p:to>
                                        <p:strVal val="visible"/>
                                      </p:to>
                                    </p:set>
                                    <p:anim calcmode="lin" valueType="num">
                                      <p:cBhvr additive="base">
                                        <p:cTn id="27" dur="500" fill="hold"/>
                                        <p:tgtEl>
                                          <p:spTgt spid="59597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95971">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5971">
                                            <p:txEl>
                                              <p:pRg st="4" end="4"/>
                                            </p:txEl>
                                          </p:spTgt>
                                        </p:tgtEl>
                                        <p:attrNameLst>
                                          <p:attrName>style.visibility</p:attrName>
                                        </p:attrNameLst>
                                      </p:cBhvr>
                                      <p:to>
                                        <p:strVal val="visible"/>
                                      </p:to>
                                    </p:set>
                                    <p:anim calcmode="lin" valueType="num">
                                      <p:cBhvr additive="base">
                                        <p:cTn id="31" dur="500" fill="hold"/>
                                        <p:tgtEl>
                                          <p:spTgt spid="5959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5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5971">
                                            <p:txEl>
                                              <p:pRg st="5" end="5"/>
                                            </p:txEl>
                                          </p:spTgt>
                                        </p:tgtEl>
                                        <p:attrNameLst>
                                          <p:attrName>style.visibility</p:attrName>
                                        </p:attrNameLst>
                                      </p:cBhvr>
                                      <p:to>
                                        <p:strVal val="visible"/>
                                      </p:to>
                                    </p:set>
                                    <p:anim calcmode="lin" valueType="num">
                                      <p:cBhvr additive="base">
                                        <p:cTn id="37" dur="500" fill="hold"/>
                                        <p:tgtEl>
                                          <p:spTgt spid="5959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597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5971">
                                            <p:txEl>
                                              <p:pRg st="6" end="6"/>
                                            </p:txEl>
                                          </p:spTgt>
                                        </p:tgtEl>
                                        <p:attrNameLst>
                                          <p:attrName>style.visibility</p:attrName>
                                        </p:attrNameLst>
                                      </p:cBhvr>
                                      <p:to>
                                        <p:strVal val="visible"/>
                                      </p:to>
                                    </p:set>
                                    <p:anim calcmode="lin" valueType="num">
                                      <p:cBhvr additive="base">
                                        <p:cTn id="41" dur="500" fill="hold"/>
                                        <p:tgtEl>
                                          <p:spTgt spid="59597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59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latin typeface="Helvetica" panose="020B0604020202020204" pitchFamily="34" charset="0"/>
                <a:ea typeface="Gulim" panose="020B0600000101010101" pitchFamily="34" charset="-127"/>
              </a:rPr>
              <a:t>RR vs. SRTF</a:t>
            </a:r>
          </a:p>
        </p:txBody>
      </p:sp>
      <p:sp>
        <p:nvSpPr>
          <p:cNvPr id="6" name="Date Placeholder 5"/>
          <p:cNvSpPr>
            <a:spLocks noGrp="1"/>
          </p:cNvSpPr>
          <p:nvPr>
            <p:ph type="dt" sz="half" idx="10"/>
          </p:nvPr>
        </p:nvSpPr>
        <p:spPr/>
        <p:txBody>
          <a:bodyPr/>
          <a:lstStyle/>
          <a:p>
            <a:fld id="{355718FF-EF5C-431B-9A27-F4C9BB4589D2}" type="datetime1">
              <a:rPr lang="en-US" smtClean="0"/>
              <a:t>2/18/2018</a:t>
            </a:fld>
            <a:endParaRPr lang="en-US" dirty="0"/>
          </a:p>
        </p:txBody>
      </p:sp>
      <p:sp>
        <p:nvSpPr>
          <p:cNvPr id="8" name="Slide Number Placeholder 7"/>
          <p:cNvSpPr>
            <a:spLocks noGrp="1"/>
          </p:cNvSpPr>
          <p:nvPr>
            <p:ph type="sldNum" sz="quarter" idx="12"/>
          </p:nvPr>
        </p:nvSpPr>
        <p:spPr/>
        <p:txBody>
          <a:bodyPr>
            <a:normAutofit/>
          </a:bodyPr>
          <a:lstStyle/>
          <a:p>
            <a:fld id="{1AD93096-5B34-4342-9326-69289CEAE4C2}" type="slidenum">
              <a:rPr lang="en-US" smtClean="0"/>
              <a:pPr/>
              <a:t>26</a:t>
            </a:fld>
            <a:endParaRPr lang="en-US" dirty="0">
              <a:solidFill>
                <a:srgbClr val="FFFFFF"/>
              </a:solidFill>
            </a:endParaRPr>
          </a:p>
        </p:txBody>
      </p:sp>
      <p:grpSp>
        <p:nvGrpSpPr>
          <p:cNvPr id="2" name="Group 87"/>
          <p:cNvGrpSpPr>
            <a:grpSpLocks/>
          </p:cNvGrpSpPr>
          <p:nvPr/>
        </p:nvGrpSpPr>
        <p:grpSpPr bwMode="auto">
          <a:xfrm>
            <a:off x="735013" y="3286125"/>
            <a:ext cx="7567612" cy="1635125"/>
            <a:chOff x="463" y="1755"/>
            <a:chExt cx="4767" cy="1030"/>
          </a:xfrm>
        </p:grpSpPr>
        <p:sp>
          <p:nvSpPr>
            <p:cNvPr id="70704" name="Line 22"/>
            <p:cNvSpPr>
              <a:spLocks noChangeShapeType="1"/>
            </p:cNvSpPr>
            <p:nvPr/>
          </p:nvSpPr>
          <p:spPr bwMode="auto">
            <a:xfrm>
              <a:off x="574" y="2092"/>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705" name="Group 28"/>
            <p:cNvGrpSpPr>
              <a:grpSpLocks/>
            </p:cNvGrpSpPr>
            <p:nvPr/>
          </p:nvGrpSpPr>
          <p:grpSpPr bwMode="auto">
            <a:xfrm>
              <a:off x="574" y="1900"/>
              <a:ext cx="48" cy="384"/>
              <a:chOff x="672" y="1776"/>
              <a:chExt cx="48" cy="384"/>
            </a:xfrm>
          </p:grpSpPr>
          <p:sp>
            <p:nvSpPr>
              <p:cNvPr id="70724" name="Line 2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5" name="Line 2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6" name="Group 29"/>
            <p:cNvGrpSpPr>
              <a:grpSpLocks/>
            </p:cNvGrpSpPr>
            <p:nvPr/>
          </p:nvGrpSpPr>
          <p:grpSpPr bwMode="auto">
            <a:xfrm>
              <a:off x="670" y="1900"/>
              <a:ext cx="48" cy="384"/>
              <a:chOff x="672" y="1776"/>
              <a:chExt cx="48" cy="384"/>
            </a:xfrm>
          </p:grpSpPr>
          <p:sp>
            <p:nvSpPr>
              <p:cNvPr id="70722" name="Line 30"/>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3" name="Line 31"/>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7" name="Group 32"/>
            <p:cNvGrpSpPr>
              <a:grpSpLocks/>
            </p:cNvGrpSpPr>
            <p:nvPr/>
          </p:nvGrpSpPr>
          <p:grpSpPr bwMode="auto">
            <a:xfrm>
              <a:off x="766" y="1900"/>
              <a:ext cx="48" cy="384"/>
              <a:chOff x="672" y="1776"/>
              <a:chExt cx="48" cy="384"/>
            </a:xfrm>
          </p:grpSpPr>
          <p:sp>
            <p:nvSpPr>
              <p:cNvPr id="70720" name="Line 3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1" name="Line 3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8" name="Group 35"/>
            <p:cNvGrpSpPr>
              <a:grpSpLocks/>
            </p:cNvGrpSpPr>
            <p:nvPr/>
          </p:nvGrpSpPr>
          <p:grpSpPr bwMode="auto">
            <a:xfrm>
              <a:off x="1054" y="1900"/>
              <a:ext cx="48" cy="384"/>
              <a:chOff x="672" y="1776"/>
              <a:chExt cx="48" cy="384"/>
            </a:xfrm>
          </p:grpSpPr>
          <p:sp>
            <p:nvSpPr>
              <p:cNvPr id="70718" name="Line 36"/>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9" name="Line 37"/>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9" name="Group 41"/>
            <p:cNvGrpSpPr>
              <a:grpSpLocks/>
            </p:cNvGrpSpPr>
            <p:nvPr/>
          </p:nvGrpSpPr>
          <p:grpSpPr bwMode="auto">
            <a:xfrm>
              <a:off x="581" y="2360"/>
              <a:ext cx="426" cy="425"/>
              <a:chOff x="619" y="1296"/>
              <a:chExt cx="341" cy="425"/>
            </a:xfrm>
          </p:grpSpPr>
          <p:sp>
            <p:nvSpPr>
              <p:cNvPr id="70716"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7" name="Text Box 43"/>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0" name="Text Box 44"/>
            <p:cNvSpPr txBox="1">
              <a:spLocks noChangeArrowheads="1"/>
            </p:cNvSpPr>
            <p:nvPr/>
          </p:nvSpPr>
          <p:spPr bwMode="auto">
            <a:xfrm>
              <a:off x="463" y="1755"/>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CABAB…</a:t>
              </a:r>
            </a:p>
          </p:txBody>
        </p:sp>
        <p:sp>
          <p:nvSpPr>
            <p:cNvPr id="70711" name="Text Box 45"/>
            <p:cNvSpPr txBox="1">
              <a:spLocks noChangeArrowheads="1"/>
            </p:cNvSpPr>
            <p:nvPr/>
          </p:nvSpPr>
          <p:spPr bwMode="auto">
            <a:xfrm>
              <a:off x="1001" y="1755"/>
              <a:ext cx="1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t>
              </a:r>
            </a:p>
          </p:txBody>
        </p:sp>
        <p:grpSp>
          <p:nvGrpSpPr>
            <p:cNvPr id="70712" name="Group 75"/>
            <p:cNvGrpSpPr>
              <a:grpSpLocks/>
            </p:cNvGrpSpPr>
            <p:nvPr/>
          </p:nvGrpSpPr>
          <p:grpSpPr bwMode="auto">
            <a:xfrm>
              <a:off x="1061" y="2360"/>
              <a:ext cx="426" cy="425"/>
              <a:chOff x="619" y="1296"/>
              <a:chExt cx="341" cy="425"/>
            </a:xfrm>
          </p:grpSpPr>
          <p:sp>
            <p:nvSpPr>
              <p:cNvPr id="70714"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5" name="Text Box 77"/>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3" name="Text Box 78"/>
            <p:cNvSpPr txBox="1">
              <a:spLocks noChangeArrowheads="1"/>
            </p:cNvSpPr>
            <p:nvPr/>
          </p:nvSpPr>
          <p:spPr bwMode="auto">
            <a:xfrm>
              <a:off x="2046" y="2187"/>
              <a:ext cx="17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1ms time slice</a:t>
              </a:r>
            </a:p>
          </p:txBody>
        </p:sp>
      </p:grpSp>
      <p:grpSp>
        <p:nvGrpSpPr>
          <p:cNvPr id="9" name="Group 89"/>
          <p:cNvGrpSpPr>
            <a:grpSpLocks/>
          </p:cNvGrpSpPr>
          <p:nvPr/>
        </p:nvGrpSpPr>
        <p:grpSpPr bwMode="auto">
          <a:xfrm>
            <a:off x="908050" y="1457325"/>
            <a:ext cx="7394575" cy="1743075"/>
            <a:chOff x="572" y="603"/>
            <a:chExt cx="4658" cy="1098"/>
          </a:xfrm>
        </p:grpSpPr>
        <p:grpSp>
          <p:nvGrpSpPr>
            <p:cNvPr id="70686" name="Group 72"/>
            <p:cNvGrpSpPr>
              <a:grpSpLocks/>
            </p:cNvGrpSpPr>
            <p:nvPr/>
          </p:nvGrpSpPr>
          <p:grpSpPr bwMode="auto">
            <a:xfrm>
              <a:off x="4420" y="1276"/>
              <a:ext cx="426" cy="425"/>
              <a:chOff x="619" y="1296"/>
              <a:chExt cx="341" cy="425"/>
            </a:xfrm>
          </p:grpSpPr>
          <p:sp>
            <p:nvSpPr>
              <p:cNvPr id="70702"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3" name="Text Box 74"/>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87" name="Group 20"/>
            <p:cNvGrpSpPr>
              <a:grpSpLocks/>
            </p:cNvGrpSpPr>
            <p:nvPr/>
          </p:nvGrpSpPr>
          <p:grpSpPr bwMode="auto">
            <a:xfrm>
              <a:off x="574" y="844"/>
              <a:ext cx="4656" cy="384"/>
              <a:chOff x="672" y="672"/>
              <a:chExt cx="4656" cy="384"/>
            </a:xfrm>
          </p:grpSpPr>
          <p:sp>
            <p:nvSpPr>
              <p:cNvPr id="70696" name="Line 4"/>
              <p:cNvSpPr>
                <a:spLocks noChangeShapeType="1"/>
              </p:cNvSpPr>
              <p:nvPr/>
            </p:nvSpPr>
            <p:spPr bwMode="auto">
              <a:xfrm>
                <a:off x="672" y="864"/>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7" name="Line 5"/>
              <p:cNvSpPr>
                <a:spLocks noChangeShapeType="1"/>
              </p:cNvSpPr>
              <p:nvPr/>
            </p:nvSpPr>
            <p:spPr bwMode="auto">
              <a:xfrm>
                <a:off x="67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8" name="Line 6"/>
              <p:cNvSpPr>
                <a:spLocks noChangeShapeType="1"/>
              </p:cNvSpPr>
              <p:nvPr/>
            </p:nvSpPr>
            <p:spPr bwMode="auto">
              <a:xfrm>
                <a:off x="72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9" name="Line 7"/>
              <p:cNvSpPr>
                <a:spLocks noChangeShapeType="1"/>
              </p:cNvSpPr>
              <p:nvPr/>
            </p:nvSpPr>
            <p:spPr bwMode="auto">
              <a:xfrm>
                <a:off x="264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0" name="Line 9"/>
              <p:cNvSpPr>
                <a:spLocks noChangeShapeType="1"/>
              </p:cNvSpPr>
              <p:nvPr/>
            </p:nvSpPr>
            <p:spPr bwMode="auto">
              <a:xfrm>
                <a:off x="451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1" name="Line 11"/>
              <p:cNvSpPr>
                <a:spLocks noChangeShapeType="1"/>
              </p:cNvSpPr>
              <p:nvPr/>
            </p:nvSpPr>
            <p:spPr bwMode="auto">
              <a:xfrm>
                <a:off x="456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88" name="Group 14"/>
            <p:cNvGrpSpPr>
              <a:grpSpLocks/>
            </p:cNvGrpSpPr>
            <p:nvPr/>
          </p:nvGrpSpPr>
          <p:grpSpPr bwMode="auto">
            <a:xfrm>
              <a:off x="572" y="1276"/>
              <a:ext cx="435" cy="425"/>
              <a:chOff x="612" y="1296"/>
              <a:chExt cx="348" cy="425"/>
            </a:xfrm>
          </p:grpSpPr>
          <p:sp>
            <p:nvSpPr>
              <p:cNvPr id="70694"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5" name="Text Box 13"/>
              <p:cNvSpPr txBox="1">
                <a:spLocks noChangeArrowheads="1"/>
              </p:cNvSpPr>
              <p:nvPr/>
            </p:nvSpPr>
            <p:spPr bwMode="auto">
              <a:xfrm>
                <a:off x="61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89" name="Text Box 15"/>
            <p:cNvSpPr txBox="1">
              <a:spLocks noChangeArrowheads="1"/>
            </p:cNvSpPr>
            <p:nvPr/>
          </p:nvSpPr>
          <p:spPr bwMode="auto">
            <a:xfrm>
              <a:off x="436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0" name="Text Box 16"/>
            <p:cNvSpPr txBox="1">
              <a:spLocks noChangeArrowheads="1"/>
            </p:cNvSpPr>
            <p:nvPr/>
          </p:nvSpPr>
          <p:spPr bwMode="auto">
            <a:xfrm>
              <a:off x="1430"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91" name="Text Box 17"/>
            <p:cNvSpPr txBox="1">
              <a:spLocks noChangeArrowheads="1"/>
            </p:cNvSpPr>
            <p:nvPr/>
          </p:nvSpPr>
          <p:spPr bwMode="auto">
            <a:xfrm>
              <a:off x="3413"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B</a:t>
              </a:r>
            </a:p>
          </p:txBody>
        </p:sp>
        <p:sp>
          <p:nvSpPr>
            <p:cNvPr id="70693" name="Text Box 79"/>
            <p:cNvSpPr txBox="1">
              <a:spLocks noChangeArrowheads="1"/>
            </p:cNvSpPr>
            <p:nvPr/>
          </p:nvSpPr>
          <p:spPr bwMode="auto">
            <a:xfrm>
              <a:off x="1882" y="1230"/>
              <a:ext cx="19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100ms time slice</a:t>
              </a:r>
            </a:p>
          </p:txBody>
        </p:sp>
      </p:grpSp>
      <p:grpSp>
        <p:nvGrpSpPr>
          <p:cNvPr id="13" name="Group 88"/>
          <p:cNvGrpSpPr>
            <a:grpSpLocks/>
          </p:cNvGrpSpPr>
          <p:nvPr/>
        </p:nvGrpSpPr>
        <p:grpSpPr bwMode="auto">
          <a:xfrm>
            <a:off x="822325" y="5114925"/>
            <a:ext cx="7480300" cy="1743075"/>
            <a:chOff x="518" y="2907"/>
            <a:chExt cx="4712" cy="1098"/>
          </a:xfrm>
        </p:grpSpPr>
        <p:sp>
          <p:nvSpPr>
            <p:cNvPr id="70665" name="Line 47"/>
            <p:cNvSpPr>
              <a:spLocks noChangeShapeType="1"/>
            </p:cNvSpPr>
            <p:nvPr/>
          </p:nvSpPr>
          <p:spPr bwMode="auto">
            <a:xfrm>
              <a:off x="574" y="3340"/>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666" name="Group 60"/>
            <p:cNvGrpSpPr>
              <a:grpSpLocks/>
            </p:cNvGrpSpPr>
            <p:nvPr/>
          </p:nvGrpSpPr>
          <p:grpSpPr bwMode="auto">
            <a:xfrm>
              <a:off x="574" y="3148"/>
              <a:ext cx="48" cy="384"/>
              <a:chOff x="672" y="3072"/>
              <a:chExt cx="48" cy="384"/>
            </a:xfrm>
          </p:grpSpPr>
          <p:sp>
            <p:nvSpPr>
              <p:cNvPr id="70684" name="Line 4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5" name="Line 4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67" name="Group 53"/>
            <p:cNvGrpSpPr>
              <a:grpSpLocks/>
            </p:cNvGrpSpPr>
            <p:nvPr/>
          </p:nvGrpSpPr>
          <p:grpSpPr bwMode="auto">
            <a:xfrm>
              <a:off x="581" y="3580"/>
              <a:ext cx="426" cy="425"/>
              <a:chOff x="619" y="1296"/>
              <a:chExt cx="341" cy="425"/>
            </a:xfrm>
          </p:grpSpPr>
          <p:sp>
            <p:nvSpPr>
              <p:cNvPr id="70682"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3" name="Text Box 55"/>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68" name="Text Box 57"/>
            <p:cNvSpPr txBox="1">
              <a:spLocks noChangeArrowheads="1"/>
            </p:cNvSpPr>
            <p:nvPr/>
          </p:nvSpPr>
          <p:spPr bwMode="auto">
            <a:xfrm>
              <a:off x="770"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69" name="Text Box 59"/>
            <p:cNvSpPr txBox="1">
              <a:spLocks noChangeArrowheads="1"/>
            </p:cNvSpPr>
            <p:nvPr/>
          </p:nvSpPr>
          <p:spPr bwMode="auto">
            <a:xfrm>
              <a:off x="518"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grpSp>
          <p:nvGrpSpPr>
            <p:cNvPr id="70670" name="Group 61"/>
            <p:cNvGrpSpPr>
              <a:grpSpLocks/>
            </p:cNvGrpSpPr>
            <p:nvPr/>
          </p:nvGrpSpPr>
          <p:grpSpPr bwMode="auto">
            <a:xfrm>
              <a:off x="1006" y="3148"/>
              <a:ext cx="48" cy="384"/>
              <a:chOff x="672" y="3072"/>
              <a:chExt cx="48" cy="384"/>
            </a:xfrm>
          </p:grpSpPr>
          <p:sp>
            <p:nvSpPr>
              <p:cNvPr id="70680" name="Line 62"/>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1" name="Line 63"/>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71" name="Group 64"/>
            <p:cNvGrpSpPr>
              <a:grpSpLocks/>
            </p:cNvGrpSpPr>
            <p:nvPr/>
          </p:nvGrpSpPr>
          <p:grpSpPr bwMode="auto">
            <a:xfrm>
              <a:off x="1013" y="3580"/>
              <a:ext cx="426" cy="425"/>
              <a:chOff x="619" y="1296"/>
              <a:chExt cx="341" cy="425"/>
            </a:xfrm>
          </p:grpSpPr>
          <p:sp>
            <p:nvSpPr>
              <p:cNvPr id="70678"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9" name="Text Box 66"/>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72" name="Group 67"/>
            <p:cNvGrpSpPr>
              <a:grpSpLocks/>
            </p:cNvGrpSpPr>
            <p:nvPr/>
          </p:nvGrpSpPr>
          <p:grpSpPr bwMode="auto">
            <a:xfrm>
              <a:off x="1438" y="3148"/>
              <a:ext cx="48" cy="384"/>
              <a:chOff x="672" y="3072"/>
              <a:chExt cx="48" cy="384"/>
            </a:xfrm>
          </p:grpSpPr>
          <p:sp>
            <p:nvSpPr>
              <p:cNvPr id="70676" name="Line 6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7" name="Line 6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70673" name="Text Box 70"/>
            <p:cNvSpPr txBox="1">
              <a:spLocks noChangeArrowheads="1"/>
            </p:cNvSpPr>
            <p:nvPr/>
          </p:nvSpPr>
          <p:spPr bwMode="auto">
            <a:xfrm>
              <a:off x="1586"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4" name="Text Box 71"/>
            <p:cNvSpPr txBox="1">
              <a:spLocks noChangeArrowheads="1"/>
            </p:cNvSpPr>
            <p:nvPr/>
          </p:nvSpPr>
          <p:spPr bwMode="auto">
            <a:xfrm>
              <a:off x="1154"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5" name="Text Box 81"/>
            <p:cNvSpPr txBox="1">
              <a:spLocks noChangeArrowheads="1"/>
            </p:cNvSpPr>
            <p:nvPr/>
          </p:nvSpPr>
          <p:spPr bwMode="auto">
            <a:xfrm>
              <a:off x="2567" y="3435"/>
              <a:ext cx="6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dirty="0">
                  <a:latin typeface="Helvetica" panose="020B0604020202020204" pitchFamily="34" charset="0"/>
                </a:rPr>
                <a:t>SRTF</a:t>
              </a:r>
            </a:p>
          </p:txBody>
        </p:sp>
      </p:grpSp>
      <p:sp>
        <p:nvSpPr>
          <p:cNvPr id="597075" name="AutoShape 83"/>
          <p:cNvSpPr>
            <a:spLocks noChangeArrowheads="1"/>
          </p:cNvSpPr>
          <p:nvPr/>
        </p:nvSpPr>
        <p:spPr bwMode="auto">
          <a:xfrm>
            <a:off x="4732249" y="2844536"/>
            <a:ext cx="1905000" cy="905667"/>
          </a:xfrm>
          <a:prstGeom prst="wedgeRoundRectCallout">
            <a:avLst>
              <a:gd name="adj1" fmla="val -79786"/>
              <a:gd name="adj2" fmla="val 51550"/>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600" b="1">
                <a:latin typeface="Helvetica" panose="020B0604020202020204" pitchFamily="34" charset="0"/>
              </a:rPr>
              <a:t>Disk Utilization:</a:t>
            </a:r>
          </a:p>
          <a:p>
            <a:pPr algn="ctr">
              <a:spcBef>
                <a:spcPct val="0"/>
              </a:spcBef>
              <a:buFontTx/>
              <a:buNone/>
            </a:pPr>
            <a:r>
              <a:rPr lang="en-US" sz="1600" b="1">
                <a:latin typeface="Helvetica" panose="020B0604020202020204" pitchFamily="34" charset="0"/>
              </a:rPr>
              <a:t>~90% but lots of wakeups!</a:t>
            </a:r>
          </a:p>
        </p:txBody>
      </p:sp>
      <p:sp>
        <p:nvSpPr>
          <p:cNvPr id="597076" name="AutoShape 84"/>
          <p:cNvSpPr>
            <a:spLocks noChangeArrowheads="1"/>
          </p:cNvSpPr>
          <p:nvPr/>
        </p:nvSpPr>
        <p:spPr bwMode="auto">
          <a:xfrm>
            <a:off x="6629400" y="4691062"/>
            <a:ext cx="2286000" cy="914400"/>
          </a:xfrm>
          <a:prstGeom prst="wedgeRoundRectCallout">
            <a:avLst>
              <a:gd name="adj1" fmla="val -72569"/>
              <a:gd name="adj2" fmla="val 59028"/>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Disk Utilization:</a:t>
            </a:r>
          </a:p>
          <a:p>
            <a:pPr algn="ctr">
              <a:spcBef>
                <a:spcPct val="0"/>
              </a:spcBef>
              <a:buFontTx/>
              <a:buNone/>
            </a:pPr>
            <a:r>
              <a:rPr lang="en-US" sz="1800" b="1">
                <a:latin typeface="Helvetica" panose="020B0604020202020204" pitchFamily="34" charset="0"/>
              </a:rPr>
              <a:t>90%</a:t>
            </a:r>
          </a:p>
        </p:txBody>
      </p:sp>
      <p:sp>
        <p:nvSpPr>
          <p:cNvPr id="597077" name="AutoShape 85"/>
          <p:cNvSpPr>
            <a:spLocks noChangeArrowheads="1"/>
          </p:cNvSpPr>
          <p:nvPr/>
        </p:nvSpPr>
        <p:spPr bwMode="auto">
          <a:xfrm>
            <a:off x="6593852" y="587377"/>
            <a:ext cx="2286000" cy="914400"/>
          </a:xfrm>
          <a:prstGeom prst="wedgeRoundRectCallout">
            <a:avLst>
              <a:gd name="adj1" fmla="val -91445"/>
              <a:gd name="adj2" fmla="val 85994"/>
              <a:gd name="adj3" fmla="val 16667"/>
            </a:avLst>
          </a:prstGeom>
          <a:solidFill>
            <a:schemeClr val="bg1">
              <a:lumMod val="85000"/>
            </a:schemeClr>
          </a:solidFill>
          <a:ln w="38100">
            <a:solidFill>
              <a:schemeClr val="tx1"/>
            </a:solidFill>
            <a:miter lim="800000"/>
            <a:headEnd/>
            <a:tailEnd/>
          </a:ln>
        </p:spPr>
        <p:txBody>
          <a:bodyPr lIns="90478" tIns="44445" rIns="90478" bIns="44445" anchor="ctr"/>
          <a:lstStyle/>
          <a:p>
            <a:pPr algn="ctr">
              <a:defRPr/>
            </a:pPr>
            <a:r>
              <a:rPr lang="en-US" b="1" dirty="0">
                <a:latin typeface="Helvetica" charset="0"/>
                <a:ea typeface="ＭＳ Ｐゴシック" charset="0"/>
                <a:cs typeface="Helvetica" charset="0"/>
              </a:rPr>
              <a:t>Disk Utilization:</a:t>
            </a:r>
          </a:p>
          <a:p>
            <a:pPr algn="ctr">
              <a:defRPr/>
            </a:pPr>
            <a:r>
              <a:rPr lang="en-US" b="1" dirty="0">
                <a:latin typeface="Helvetica" charset="0"/>
                <a:ea typeface="ＭＳ Ｐゴシック" charset="0"/>
                <a:cs typeface="Helvetica" charset="0"/>
              </a:rPr>
              <a:t>9/201 ~ 4.5%</a:t>
            </a:r>
          </a:p>
        </p:txBody>
      </p:sp>
    </p:spTree>
    <p:extLst>
      <p:ext uri="{BB962C8B-B14F-4D97-AF65-F5344CB8AC3E}">
        <p14:creationId xmlns:p14="http://schemas.microsoft.com/office/powerpoint/2010/main" val="3501846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2960" y="286605"/>
            <a:ext cx="7543800" cy="888656"/>
          </a:xfrm>
        </p:spPr>
        <p:txBody>
          <a:bodyPr>
            <a:normAutofit/>
          </a:bodyPr>
          <a:lstStyle/>
          <a:p>
            <a:r>
              <a:rPr lang="en-US" altLang="ko-KR" sz="4400" dirty="0">
                <a:ea typeface="Gulim" panose="020B0600000101010101" pitchFamily="34" charset="-127"/>
              </a:rPr>
              <a:t>Multi-Level Feedback Scheduling</a:t>
            </a:r>
          </a:p>
        </p:txBody>
      </p:sp>
      <p:sp>
        <p:nvSpPr>
          <p:cNvPr id="72707" name="Rectangle 3"/>
          <p:cNvSpPr>
            <a:spLocks noGrp="1" noChangeArrowheads="1"/>
          </p:cNvSpPr>
          <p:nvPr>
            <p:ph idx="1"/>
          </p:nvPr>
        </p:nvSpPr>
        <p:spPr>
          <a:xfrm>
            <a:off x="152400" y="3276600"/>
            <a:ext cx="8839200" cy="3352800"/>
          </a:xfrm>
        </p:spPr>
        <p:txBody>
          <a:bodyPr>
            <a:normAutofit/>
          </a:bodyPr>
          <a:lstStyle/>
          <a:p>
            <a:pPr>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Another method for exploiting past behavior</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First used in Cambridge Time Sharing System (CTSS)</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Multiple queues, each with different priority</a:t>
            </a:r>
          </a:p>
          <a:p>
            <a:pPr lvl="2">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Higher priority queues often considered “foreground” tasks</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Each queue has its own scheduling algorithm</a:t>
            </a:r>
          </a:p>
          <a:p>
            <a:pPr lvl="2">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e.g., foreground – RR, background – FCFS</a:t>
            </a:r>
          </a:p>
          <a:p>
            <a:pPr lvl="2">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Sometimes multiple RR priorities with quantum increasing exponentially (highest:1ms, next:2ms, next: 4ms, etc.)</a:t>
            </a:r>
          </a:p>
          <a:p>
            <a:pPr>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Adjust each job’s priority as follows (details vary)</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Job starts in highest priority queue</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If timeout expires, drop one level</a:t>
            </a:r>
          </a:p>
        </p:txBody>
      </p:sp>
      <p:sp>
        <p:nvSpPr>
          <p:cNvPr id="5" name="Date Placeholder 4"/>
          <p:cNvSpPr>
            <a:spLocks noGrp="1"/>
          </p:cNvSpPr>
          <p:nvPr>
            <p:ph type="dt" sz="half" idx="10"/>
          </p:nvPr>
        </p:nvSpPr>
        <p:spPr/>
        <p:txBody>
          <a:bodyPr/>
          <a:lstStyle/>
          <a:p>
            <a:fld id="{D4F044FF-C371-4B06-B447-9F38E61CEC1D}"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27</a:t>
            </a:fld>
            <a:endParaRPr lang="en-US" dirty="0">
              <a:solidFill>
                <a:srgbClr val="FFFFFF"/>
              </a:solidFill>
            </a:endParaRPr>
          </a:p>
        </p:txBody>
      </p:sp>
      <p:grpSp>
        <p:nvGrpSpPr>
          <p:cNvPr id="72708" name="Group 5"/>
          <p:cNvGrpSpPr>
            <a:grpSpLocks/>
          </p:cNvGrpSpPr>
          <p:nvPr/>
        </p:nvGrpSpPr>
        <p:grpSpPr bwMode="auto">
          <a:xfrm>
            <a:off x="2590800" y="1295400"/>
            <a:ext cx="3657600" cy="1828800"/>
            <a:chOff x="1872" y="1392"/>
            <a:chExt cx="2016" cy="1233"/>
          </a:xfrm>
        </p:grpSpPr>
        <p:pic>
          <p:nvPicPr>
            <p:cNvPr id="727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1872" y="1392"/>
              <a:ext cx="2016" cy="123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2714" name="Freeform 7"/>
            <p:cNvSpPr>
              <a:spLocks/>
            </p:cNvSpPr>
            <p:nvPr/>
          </p:nvSpPr>
          <p:spPr bwMode="auto">
            <a:xfrm>
              <a:off x="2166" y="1536"/>
              <a:ext cx="1440" cy="492"/>
            </a:xfrm>
            <a:custGeom>
              <a:avLst/>
              <a:gdLst>
                <a:gd name="T0" fmla="*/ 1200 w 1440"/>
                <a:gd name="T1" fmla="*/ 0 h 492"/>
                <a:gd name="T2" fmla="*/ 1440 w 1440"/>
                <a:gd name="T3" fmla="*/ 0 h 492"/>
                <a:gd name="T4" fmla="*/ 1440 w 1440"/>
                <a:gd name="T5" fmla="*/ 197 h 492"/>
                <a:gd name="T6" fmla="*/ 0 w 1440"/>
                <a:gd name="T7" fmla="*/ 197 h 492"/>
                <a:gd name="T8" fmla="*/ 0 w 1440"/>
                <a:gd name="T9" fmla="*/ 492 h 492"/>
                <a:gd name="T10" fmla="*/ 201 w 1440"/>
                <a:gd name="T11" fmla="*/ 492 h 4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492">
                  <a:moveTo>
                    <a:pt x="1200" y="0"/>
                  </a:moveTo>
                  <a:lnTo>
                    <a:pt x="1440" y="0"/>
                  </a:lnTo>
                  <a:lnTo>
                    <a:pt x="1440" y="197"/>
                  </a:lnTo>
                  <a:lnTo>
                    <a:pt x="0" y="197"/>
                  </a:lnTo>
                  <a:lnTo>
                    <a:pt x="0" y="492"/>
                  </a:lnTo>
                  <a:lnTo>
                    <a:pt x="201" y="492"/>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2715" name="Freeform 8"/>
            <p:cNvSpPr>
              <a:spLocks/>
            </p:cNvSpPr>
            <p:nvPr/>
          </p:nvSpPr>
          <p:spPr bwMode="auto">
            <a:xfrm>
              <a:off x="2157" y="2031"/>
              <a:ext cx="1443" cy="513"/>
            </a:xfrm>
            <a:custGeom>
              <a:avLst/>
              <a:gdLst>
                <a:gd name="T0" fmla="*/ 1203 w 1443"/>
                <a:gd name="T1" fmla="*/ 0 h 513"/>
                <a:gd name="T2" fmla="*/ 1443 w 1443"/>
                <a:gd name="T3" fmla="*/ 0 h 513"/>
                <a:gd name="T4" fmla="*/ 1440 w 1443"/>
                <a:gd name="T5" fmla="*/ 225 h 513"/>
                <a:gd name="T6" fmla="*/ 0 w 1443"/>
                <a:gd name="T7" fmla="*/ 222 h 513"/>
                <a:gd name="T8" fmla="*/ 3 w 1443"/>
                <a:gd name="T9" fmla="*/ 513 h 513"/>
                <a:gd name="T10" fmla="*/ 210 w 1443"/>
                <a:gd name="T11" fmla="*/ 513 h 5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3" h="513">
                  <a:moveTo>
                    <a:pt x="1203" y="0"/>
                  </a:moveTo>
                  <a:lnTo>
                    <a:pt x="1443" y="0"/>
                  </a:lnTo>
                  <a:lnTo>
                    <a:pt x="1440" y="225"/>
                  </a:lnTo>
                  <a:lnTo>
                    <a:pt x="0" y="222"/>
                  </a:lnTo>
                  <a:lnTo>
                    <a:pt x="3" y="513"/>
                  </a:lnTo>
                  <a:lnTo>
                    <a:pt x="210" y="513"/>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627725" name="Group 13"/>
          <p:cNvGrpSpPr>
            <a:grpSpLocks/>
          </p:cNvGrpSpPr>
          <p:nvPr/>
        </p:nvGrpSpPr>
        <p:grpSpPr bwMode="auto">
          <a:xfrm>
            <a:off x="5715000" y="1600200"/>
            <a:ext cx="2989263" cy="1208088"/>
            <a:chOff x="3600" y="624"/>
            <a:chExt cx="1883" cy="761"/>
          </a:xfrm>
        </p:grpSpPr>
        <p:sp>
          <p:nvSpPr>
            <p:cNvPr id="72710" name="Text Box 10"/>
            <p:cNvSpPr txBox="1">
              <a:spLocks noChangeArrowheads="1"/>
            </p:cNvSpPr>
            <p:nvPr/>
          </p:nvSpPr>
          <p:spPr bwMode="auto">
            <a:xfrm>
              <a:off x="4210" y="624"/>
              <a:ext cx="1273"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8" tIns="44445" rIns="90478" bIns="44445">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Long-Running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Compute tasks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demoted to </a:t>
              </a:r>
              <a:br>
                <a:rPr lang="en-US" altLang="ko-KR" b="1">
                  <a:latin typeface="Helvetica" panose="020B0604020202020204" pitchFamily="34" charset="0"/>
                  <a:ea typeface="Gulim" panose="020B0600000101010101" pitchFamily="34" charset="-127"/>
                  <a:cs typeface="Helvetica" panose="020B0604020202020204" pitchFamily="34" charset="0"/>
                </a:rPr>
              </a:br>
              <a:r>
                <a:rPr lang="en-US" altLang="ko-KR" b="1">
                  <a:latin typeface="Helvetica" panose="020B0604020202020204" pitchFamily="34" charset="0"/>
                  <a:ea typeface="Gulim" panose="020B0600000101010101" pitchFamily="34" charset="-127"/>
                  <a:cs typeface="Helvetica" panose="020B0604020202020204" pitchFamily="34" charset="0"/>
                </a:rPr>
                <a:t>low priority</a:t>
              </a:r>
            </a:p>
          </p:txBody>
        </p:sp>
        <p:sp>
          <p:nvSpPr>
            <p:cNvPr id="72711" name="Line 11"/>
            <p:cNvSpPr>
              <a:spLocks noChangeShapeType="1"/>
            </p:cNvSpPr>
            <p:nvPr/>
          </p:nvSpPr>
          <p:spPr bwMode="auto">
            <a:xfrm flipH="1" flipV="1">
              <a:off x="3600" y="720"/>
              <a:ext cx="511"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12" name="Line 12"/>
            <p:cNvSpPr>
              <a:spLocks noChangeShapeType="1"/>
            </p:cNvSpPr>
            <p:nvPr/>
          </p:nvSpPr>
          <p:spPr bwMode="auto">
            <a:xfrm flipH="1">
              <a:off x="3600" y="960"/>
              <a:ext cx="511"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Tree>
    <p:extLst>
      <p:ext uri="{BB962C8B-B14F-4D97-AF65-F5344CB8AC3E}">
        <p14:creationId xmlns:p14="http://schemas.microsoft.com/office/powerpoint/2010/main" val="2101867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27725"/>
                                        </p:tgtEl>
                                        <p:attrNameLst>
                                          <p:attrName>style.visibility</p:attrName>
                                        </p:attrNameLst>
                                      </p:cBhvr>
                                      <p:to>
                                        <p:strVal val="visible"/>
                                      </p:to>
                                    </p:set>
                                    <p:anim calcmode="lin" valueType="num">
                                      <p:cBhvr>
                                        <p:cTn id="7" dur="500" fill="hold"/>
                                        <p:tgtEl>
                                          <p:spTgt spid="627725"/>
                                        </p:tgtEl>
                                        <p:attrNameLst>
                                          <p:attrName>ppt_x</p:attrName>
                                        </p:attrNameLst>
                                      </p:cBhvr>
                                      <p:tavLst>
                                        <p:tav tm="0">
                                          <p:val>
                                            <p:strVal val="#ppt_x-#ppt_w/2"/>
                                          </p:val>
                                        </p:tav>
                                        <p:tav tm="100000">
                                          <p:val>
                                            <p:strVal val="#ppt_x"/>
                                          </p:val>
                                        </p:tav>
                                      </p:tavLst>
                                    </p:anim>
                                    <p:anim calcmode="lin" valueType="num">
                                      <p:cBhvr>
                                        <p:cTn id="8" dur="500" fill="hold"/>
                                        <p:tgtEl>
                                          <p:spTgt spid="627725"/>
                                        </p:tgtEl>
                                        <p:attrNameLst>
                                          <p:attrName>ppt_y</p:attrName>
                                        </p:attrNameLst>
                                      </p:cBhvr>
                                      <p:tavLst>
                                        <p:tav tm="0">
                                          <p:val>
                                            <p:strVal val="#ppt_y"/>
                                          </p:val>
                                        </p:tav>
                                        <p:tav tm="100000">
                                          <p:val>
                                            <p:strVal val="#ppt_y"/>
                                          </p:val>
                                        </p:tav>
                                      </p:tavLst>
                                    </p:anim>
                                    <p:anim calcmode="lin" valueType="num">
                                      <p:cBhvr>
                                        <p:cTn id="9" dur="500" fill="hold"/>
                                        <p:tgtEl>
                                          <p:spTgt spid="627725"/>
                                        </p:tgtEl>
                                        <p:attrNameLst>
                                          <p:attrName>ppt_w</p:attrName>
                                        </p:attrNameLst>
                                      </p:cBhvr>
                                      <p:tavLst>
                                        <p:tav tm="0">
                                          <p:val>
                                            <p:fltVal val="0"/>
                                          </p:val>
                                        </p:tav>
                                        <p:tav tm="100000">
                                          <p:val>
                                            <p:strVal val="#ppt_w"/>
                                          </p:val>
                                        </p:tav>
                                      </p:tavLst>
                                    </p:anim>
                                    <p:anim calcmode="lin" valueType="num">
                                      <p:cBhvr>
                                        <p:cTn id="10" dur="500" fill="hold"/>
                                        <p:tgtEl>
                                          <p:spTgt spid="627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dirty="0">
                <a:ea typeface="Gulim" panose="020B0600000101010101" pitchFamily="34" charset="-127"/>
              </a:rPr>
              <a:t>Countermeasure</a:t>
            </a:r>
          </a:p>
        </p:txBody>
      </p:sp>
      <p:sp>
        <p:nvSpPr>
          <p:cNvPr id="76803" name="Rectangle 3"/>
          <p:cNvSpPr>
            <a:spLocks noGrp="1" noChangeArrowheads="1"/>
          </p:cNvSpPr>
          <p:nvPr>
            <p:ph idx="1"/>
          </p:nvPr>
        </p:nvSpPr>
        <p:spPr>
          <a:xfrm>
            <a:off x="804980" y="1814461"/>
            <a:ext cx="7543800" cy="3748139"/>
          </a:xfrm>
        </p:spPr>
        <p:txBody>
          <a:bodyPr/>
          <a:lstStyle/>
          <a:p>
            <a:pPr>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Countermeasure: User action that can foil intent of the OS designer</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For multilevel feedback, put in a bunch of meaningless I/O to keep job’s priority high</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Of course, if everyone did this, wouldn’t work!</a:t>
            </a:r>
          </a:p>
          <a:p>
            <a:pPr>
              <a:lnSpc>
                <a:spcPct val="80000"/>
              </a:lnSpc>
            </a:pPr>
            <a:endParaRPr lang="en-US" altLang="ko-KR" dirty="0">
              <a:latin typeface="Calibri" panose="020F0502020204030204" pitchFamily="34" charset="0"/>
              <a:ea typeface="Gulim" panose="020B0600000101010101" pitchFamily="34" charset="-127"/>
              <a:cs typeface="Calibri" panose="020F0502020204030204" pitchFamily="34" charset="0"/>
            </a:endParaRPr>
          </a:p>
          <a:p>
            <a:pPr>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Example: MIT Othello game project (simpler version of Go game)</a:t>
            </a:r>
          </a:p>
          <a:p>
            <a:pPr lvl="1">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Computer playing against competitor’s computer, so key was to do computing at higher priority than the competitors. </a:t>
            </a:r>
          </a:p>
          <a:p>
            <a:pPr lvl="2">
              <a:lnSpc>
                <a:spcPct val="80000"/>
              </a:lnSpc>
            </a:pPr>
            <a:r>
              <a:rPr lang="en-US" altLang="ko-KR" dirty="0">
                <a:latin typeface="Calibri" panose="020F0502020204030204" pitchFamily="34" charset="0"/>
                <a:ea typeface="Gulim" panose="020B0600000101010101" pitchFamily="34" charset="-127"/>
                <a:cs typeface="Calibri" panose="020F0502020204030204" pitchFamily="34" charset="0"/>
              </a:rPr>
              <a:t>Cheater (or Winner!!!) put in </a:t>
            </a:r>
            <a:r>
              <a:rPr lang="en-US" altLang="ko-KR" dirty="0" err="1">
                <a:latin typeface="Calibri" panose="020F0502020204030204" pitchFamily="34" charset="0"/>
                <a:ea typeface="Gulim" panose="020B0600000101010101" pitchFamily="34" charset="-127"/>
                <a:cs typeface="Calibri" panose="020F0502020204030204" pitchFamily="34" charset="0"/>
              </a:rPr>
              <a:t>printfs</a:t>
            </a:r>
            <a:r>
              <a:rPr lang="en-US" altLang="ko-KR" dirty="0">
                <a:latin typeface="Calibri" panose="020F0502020204030204" pitchFamily="34" charset="0"/>
                <a:ea typeface="Gulim" panose="020B0600000101010101" pitchFamily="34" charset="-127"/>
                <a:cs typeface="Calibri" panose="020F0502020204030204" pitchFamily="34" charset="0"/>
              </a:rPr>
              <a:t>, ran much faster!</a:t>
            </a:r>
          </a:p>
        </p:txBody>
      </p:sp>
      <p:sp>
        <p:nvSpPr>
          <p:cNvPr id="5" name="Date Placeholder 4"/>
          <p:cNvSpPr>
            <a:spLocks noGrp="1"/>
          </p:cNvSpPr>
          <p:nvPr>
            <p:ph type="dt" sz="half" idx="10"/>
          </p:nvPr>
        </p:nvSpPr>
        <p:spPr/>
        <p:txBody>
          <a:bodyPr/>
          <a:lstStyle/>
          <a:p>
            <a:fld id="{74D98AA8-F8E9-4E5F-BD19-CE33E4A4D614}"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273822220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dirty="0">
                <a:ea typeface="Gulim" panose="020B0600000101010101" pitchFamily="34" charset="-127"/>
              </a:rPr>
              <a:t>Scheduling Details</a:t>
            </a:r>
          </a:p>
        </p:txBody>
      </p:sp>
      <p:sp>
        <p:nvSpPr>
          <p:cNvPr id="74755" name="Rectangle 3"/>
          <p:cNvSpPr>
            <a:spLocks noGrp="1" noChangeArrowheads="1"/>
          </p:cNvSpPr>
          <p:nvPr>
            <p:ph idx="1"/>
          </p:nvPr>
        </p:nvSpPr>
        <p:spPr>
          <a:xfrm>
            <a:off x="865563" y="1904999"/>
            <a:ext cx="7501197" cy="3886201"/>
          </a:xfrm>
        </p:spPr>
        <p:txBody>
          <a:bodyPr>
            <a:normAutofit/>
          </a:bodyPr>
          <a:lstStyle/>
          <a:p>
            <a:pPr>
              <a:lnSpc>
                <a:spcPct val="80000"/>
              </a:lnSpc>
            </a:pPr>
            <a:r>
              <a:rPr lang="en-US" altLang="ko-KR" sz="2400" dirty="0" smtClean="0">
                <a:latin typeface="Calibri" panose="020F0502020204030204" pitchFamily="34" charset="0"/>
                <a:ea typeface="Gulim" panose="020B0600000101010101" pitchFamily="34" charset="-127"/>
                <a:cs typeface="Calibri" panose="020F0502020204030204" pitchFamily="34" charset="0"/>
              </a:rPr>
              <a:t>Result </a:t>
            </a:r>
            <a:r>
              <a:rPr lang="en-US" altLang="ko-KR" sz="2400" dirty="0">
                <a:latin typeface="Calibri" panose="020F0502020204030204" pitchFamily="34" charset="0"/>
                <a:ea typeface="Gulim" panose="020B0600000101010101" pitchFamily="34" charset="-127"/>
                <a:cs typeface="Calibri" panose="020F0502020204030204" pitchFamily="34" charset="0"/>
              </a:rPr>
              <a:t>approximates SRTF:</a:t>
            </a:r>
          </a:p>
          <a:p>
            <a:pPr lvl="1">
              <a:lnSpc>
                <a:spcPct val="80000"/>
              </a:lnSpc>
            </a:pPr>
            <a:r>
              <a:rPr lang="en-US" altLang="ko-KR" sz="2000" dirty="0">
                <a:latin typeface="Calibri" panose="020F0502020204030204" pitchFamily="34" charset="0"/>
                <a:ea typeface="Gulim" panose="020B0600000101010101" pitchFamily="34" charset="-127"/>
                <a:cs typeface="Calibri" panose="020F0502020204030204" pitchFamily="34" charset="0"/>
              </a:rPr>
              <a:t>CPU bound jobs drop like a rock</a:t>
            </a:r>
          </a:p>
          <a:p>
            <a:pPr lvl="1">
              <a:lnSpc>
                <a:spcPct val="80000"/>
              </a:lnSpc>
            </a:pPr>
            <a:r>
              <a:rPr lang="en-US" altLang="ko-KR" sz="2000" dirty="0">
                <a:latin typeface="Calibri" panose="020F0502020204030204" pitchFamily="34" charset="0"/>
                <a:ea typeface="Gulim" panose="020B0600000101010101" pitchFamily="34" charset="-127"/>
                <a:cs typeface="Calibri" panose="020F0502020204030204" pitchFamily="34" charset="0"/>
              </a:rPr>
              <a:t>Short-running I/O bound jobs stay near top</a:t>
            </a:r>
          </a:p>
          <a:p>
            <a:pPr>
              <a:lnSpc>
                <a:spcPct val="80000"/>
              </a:lnSpc>
            </a:pPr>
            <a:r>
              <a:rPr lang="en-US" altLang="ko-KR" sz="2400" dirty="0" smtClean="0">
                <a:latin typeface="Calibri" panose="020F0502020204030204" pitchFamily="34" charset="0"/>
                <a:ea typeface="Gulim" panose="020B0600000101010101" pitchFamily="34" charset="-127"/>
                <a:cs typeface="Calibri" panose="020F0502020204030204" pitchFamily="34" charset="0"/>
              </a:rPr>
              <a:t>Scheduling </a:t>
            </a:r>
            <a:r>
              <a:rPr lang="en-US" altLang="ko-KR" sz="2400" dirty="0">
                <a:latin typeface="Calibri" panose="020F0502020204030204" pitchFamily="34" charset="0"/>
                <a:ea typeface="Gulim" panose="020B0600000101010101" pitchFamily="34" charset="-127"/>
                <a:cs typeface="Calibri" panose="020F0502020204030204" pitchFamily="34" charset="0"/>
              </a:rPr>
              <a:t>must be done between the queues</a:t>
            </a:r>
          </a:p>
          <a:p>
            <a:pPr lvl="1">
              <a:lnSpc>
                <a:spcPct val="80000"/>
              </a:lnSpc>
            </a:pPr>
            <a:r>
              <a:rPr lang="en-US" altLang="ko-KR" sz="2000" dirty="0">
                <a:latin typeface="Calibri" panose="020F0502020204030204" pitchFamily="34" charset="0"/>
                <a:ea typeface="Gulim" panose="020B0600000101010101" pitchFamily="34" charset="-127"/>
                <a:cs typeface="Calibri" panose="020F0502020204030204" pitchFamily="34" charset="0"/>
              </a:rPr>
              <a:t>Fixed priority scheduling: </a:t>
            </a:r>
          </a:p>
          <a:p>
            <a:pPr lvl="2">
              <a:lnSpc>
                <a:spcPct val="80000"/>
              </a:lnSpc>
            </a:pPr>
            <a:r>
              <a:rPr lang="en-US" altLang="ko-KR" sz="1600" dirty="0">
                <a:latin typeface="Calibri" panose="020F0502020204030204" pitchFamily="34" charset="0"/>
                <a:ea typeface="Gulim" panose="020B0600000101010101" pitchFamily="34" charset="-127"/>
                <a:cs typeface="Calibri" panose="020F0502020204030204" pitchFamily="34" charset="0"/>
              </a:rPr>
              <a:t>Serve all from highest priority, then next priority, etc.</a:t>
            </a:r>
          </a:p>
          <a:p>
            <a:pPr lvl="1">
              <a:lnSpc>
                <a:spcPct val="80000"/>
              </a:lnSpc>
            </a:pPr>
            <a:r>
              <a:rPr lang="en-US" altLang="ko-KR" sz="2000" dirty="0">
                <a:latin typeface="Calibri" panose="020F0502020204030204" pitchFamily="34" charset="0"/>
                <a:ea typeface="Gulim" panose="020B0600000101010101" pitchFamily="34" charset="-127"/>
                <a:cs typeface="Calibri" panose="020F0502020204030204" pitchFamily="34" charset="0"/>
              </a:rPr>
              <a:t>Time slice:</a:t>
            </a:r>
          </a:p>
          <a:p>
            <a:pPr lvl="2">
              <a:lnSpc>
                <a:spcPct val="80000"/>
              </a:lnSpc>
            </a:pPr>
            <a:r>
              <a:rPr lang="en-US" altLang="ko-KR" sz="1600" dirty="0">
                <a:latin typeface="Calibri" panose="020F0502020204030204" pitchFamily="34" charset="0"/>
                <a:ea typeface="Gulim" panose="020B0600000101010101" pitchFamily="34" charset="-127"/>
                <a:cs typeface="Calibri" panose="020F0502020204030204" pitchFamily="34" charset="0"/>
              </a:rPr>
              <a:t>Each queue gets a certain amount of CPU time </a:t>
            </a:r>
          </a:p>
          <a:p>
            <a:pPr lvl="2">
              <a:lnSpc>
                <a:spcPct val="80000"/>
              </a:lnSpc>
            </a:pPr>
            <a:r>
              <a:rPr lang="en-US" altLang="ko-KR" sz="1600" dirty="0">
                <a:latin typeface="Calibri" panose="020F0502020204030204" pitchFamily="34" charset="0"/>
                <a:ea typeface="Gulim" panose="020B0600000101010101" pitchFamily="34" charset="-127"/>
                <a:cs typeface="Calibri" panose="020F0502020204030204" pitchFamily="34" charset="0"/>
              </a:rPr>
              <a:t>e.g., 70% to highest, 20% next, 10% lowest</a:t>
            </a:r>
          </a:p>
        </p:txBody>
      </p:sp>
      <p:sp>
        <p:nvSpPr>
          <p:cNvPr id="5" name="Date Placeholder 4"/>
          <p:cNvSpPr>
            <a:spLocks noGrp="1"/>
          </p:cNvSpPr>
          <p:nvPr>
            <p:ph type="dt" sz="half" idx="10"/>
          </p:nvPr>
        </p:nvSpPr>
        <p:spPr/>
        <p:txBody>
          <a:bodyPr/>
          <a:lstStyle/>
          <a:p>
            <a:fld id="{964A3360-9D44-4060-A19D-05E789BB1D0C}"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53543950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Theme – What we have explored so far</a:t>
            </a:r>
          </a:p>
        </p:txBody>
      </p:sp>
      <p:sp>
        <p:nvSpPr>
          <p:cNvPr id="6" name="Content Placeholder 5"/>
          <p:cNvSpPr>
            <a:spLocks noGrp="1"/>
          </p:cNvSpPr>
          <p:nvPr>
            <p:ph idx="1"/>
          </p:nvPr>
        </p:nvSpPr>
        <p:spPr>
          <a:xfrm>
            <a:off x="612648" y="1600199"/>
            <a:ext cx="8455152" cy="5257801"/>
          </a:xfrm>
        </p:spPr>
        <p:txBody>
          <a:bodyPr>
            <a:normAutofit/>
          </a:bodyPr>
          <a:lstStyle/>
          <a:p>
            <a:r>
              <a:rPr lang="en-US" dirty="0">
                <a:solidFill>
                  <a:schemeClr val="bg1">
                    <a:lumMod val="75000"/>
                  </a:schemeClr>
                </a:solidFill>
              </a:rPr>
              <a:t>We have seen how computer and operating systems have evolved, especially in doing multiple things at once (concurrency and parallelism)</a:t>
            </a:r>
          </a:p>
          <a:p>
            <a:r>
              <a:rPr lang="en-US" dirty="0">
                <a:solidFill>
                  <a:schemeClr val="bg1">
                    <a:lumMod val="75000"/>
                  </a:schemeClr>
                </a:solidFill>
              </a:rPr>
              <a:t>We have talked about the separation of user application space, hardware, and the middle protective layer called Kernel</a:t>
            </a:r>
          </a:p>
          <a:p>
            <a:r>
              <a:rPr lang="en-US" dirty="0">
                <a:solidFill>
                  <a:schemeClr val="bg1">
                    <a:lumMod val="75000"/>
                  </a:schemeClr>
                </a:solidFill>
              </a:rPr>
              <a:t>We have discussed how certain operations initiated by the user must be intercepted and furnished by the Kernel</a:t>
            </a:r>
          </a:p>
          <a:p>
            <a:r>
              <a:rPr lang="en-US" dirty="0">
                <a:solidFill>
                  <a:schemeClr val="bg1">
                    <a:lumMod val="75000"/>
                  </a:schemeClr>
                </a:solidFill>
              </a:rPr>
              <a:t>We have also seen how the hardware IO devices get the attention of the Kernel to serve Interrupts</a:t>
            </a:r>
          </a:p>
          <a:p>
            <a:r>
              <a:rPr lang="en-US" dirty="0">
                <a:solidFill>
                  <a:schemeClr val="bg1">
                    <a:lumMod val="75000"/>
                  </a:schemeClr>
                </a:solidFill>
              </a:rPr>
              <a:t>We have discussed the concept of a process (program in execution) and talked about how a process can create and execute a child process</a:t>
            </a:r>
          </a:p>
          <a:p>
            <a:r>
              <a:rPr lang="en-US" dirty="0">
                <a:solidFill>
                  <a:schemeClr val="bg1">
                    <a:lumMod val="75000"/>
                  </a:schemeClr>
                </a:solidFill>
              </a:rPr>
              <a:t>Finally, we have seen what a process lifecycle looks like with the different stages a process can be in and its various transition modes</a:t>
            </a:r>
          </a:p>
        </p:txBody>
      </p:sp>
      <p:sp>
        <p:nvSpPr>
          <p:cNvPr id="23" name="Date Placeholder 22"/>
          <p:cNvSpPr>
            <a:spLocks noGrp="1"/>
          </p:cNvSpPr>
          <p:nvPr>
            <p:ph type="dt" sz="half" idx="10"/>
          </p:nvPr>
        </p:nvSpPr>
        <p:spPr/>
        <p:txBody>
          <a:bodyPr/>
          <a:lstStyle/>
          <a:p>
            <a:fld id="{78574FFB-24C4-4822-A77F-5C607C5B6ED7}" type="datetime1">
              <a:rPr lang="en-US" smtClean="0"/>
              <a:t>2/18/2018</a:t>
            </a:fld>
            <a:endParaRPr lang="en-US" dirty="0"/>
          </a:p>
        </p:txBody>
      </p:sp>
      <p:sp>
        <p:nvSpPr>
          <p:cNvPr id="25" name="Slide Number Placeholder 24"/>
          <p:cNvSpPr>
            <a:spLocks noGrp="1"/>
          </p:cNvSpPr>
          <p:nvPr>
            <p:ph type="sldNum" sz="quarter" idx="12"/>
          </p:nvPr>
        </p:nvSpPr>
        <p:spPr/>
        <p:txBody>
          <a:bodyPr>
            <a:normAutofit/>
          </a:bodyPr>
          <a:lstStyle/>
          <a:p>
            <a:fld id="{1AD93096-5B34-4342-9326-69289CEAE4C2}" type="slidenum">
              <a:rPr lang="en-US" smtClean="0"/>
              <a:pPr/>
              <a:t>3</a:t>
            </a:fld>
            <a:endParaRPr lang="en-US" dirty="0">
              <a:solidFill>
                <a:srgbClr val="FFFFFF"/>
              </a:solidFill>
            </a:endParaRPr>
          </a:p>
        </p:txBody>
      </p:sp>
      <p:grpSp>
        <p:nvGrpSpPr>
          <p:cNvPr id="7" name="Group 6"/>
          <p:cNvGrpSpPr/>
          <p:nvPr/>
        </p:nvGrpSpPr>
        <p:grpSpPr>
          <a:xfrm>
            <a:off x="359489" y="3268661"/>
            <a:ext cx="8431212" cy="1920875"/>
            <a:chOff x="442913" y="4784725"/>
            <a:chExt cx="8431212" cy="1920875"/>
          </a:xfrm>
          <a:solidFill>
            <a:schemeClr val="accent5">
              <a:lumMod val="60000"/>
              <a:lumOff val="40000"/>
            </a:schemeClr>
          </a:solidFill>
        </p:grpSpPr>
        <p:sp>
          <p:nvSpPr>
            <p:cNvPr id="8" name="Oval 4"/>
            <p:cNvSpPr>
              <a:spLocks noChangeArrowheads="1"/>
            </p:cNvSpPr>
            <p:nvPr/>
          </p:nvSpPr>
          <p:spPr bwMode="auto">
            <a:xfrm>
              <a:off x="17589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9" name="Oval 5"/>
            <p:cNvSpPr>
              <a:spLocks noChangeArrowheads="1"/>
            </p:cNvSpPr>
            <p:nvPr/>
          </p:nvSpPr>
          <p:spPr bwMode="auto">
            <a:xfrm>
              <a:off x="54165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10" name="Oval 6"/>
            <p:cNvSpPr>
              <a:spLocks noChangeArrowheads="1"/>
            </p:cNvSpPr>
            <p:nvPr/>
          </p:nvSpPr>
          <p:spPr bwMode="auto">
            <a:xfrm>
              <a:off x="3587750" y="61087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11" name="Line 7"/>
            <p:cNvSpPr>
              <a:spLocks noChangeShapeType="1"/>
            </p:cNvSpPr>
            <p:nvPr/>
          </p:nvSpPr>
          <p:spPr bwMode="auto">
            <a:xfrm>
              <a:off x="12255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2" name="Line 8"/>
            <p:cNvSpPr>
              <a:spLocks noChangeShapeType="1"/>
            </p:cNvSpPr>
            <p:nvPr/>
          </p:nvSpPr>
          <p:spPr bwMode="auto">
            <a:xfrm>
              <a:off x="67881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3" name="Rectangle 9"/>
            <p:cNvSpPr>
              <a:spLocks noChangeArrowheads="1"/>
            </p:cNvSpPr>
            <p:nvPr/>
          </p:nvSpPr>
          <p:spPr bwMode="auto">
            <a:xfrm>
              <a:off x="7358063" y="5165725"/>
              <a:ext cx="151606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14" name="Rectangle 10"/>
            <p:cNvSpPr>
              <a:spLocks noChangeArrowheads="1"/>
            </p:cNvSpPr>
            <p:nvPr/>
          </p:nvSpPr>
          <p:spPr bwMode="auto">
            <a:xfrm>
              <a:off x="442913" y="5165725"/>
              <a:ext cx="87471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15" name="Line 11"/>
            <p:cNvSpPr>
              <a:spLocks noChangeShapeType="1"/>
            </p:cNvSpPr>
            <p:nvPr/>
          </p:nvSpPr>
          <p:spPr bwMode="auto">
            <a:xfrm>
              <a:off x="3054350" y="5111750"/>
              <a:ext cx="2425700" cy="0"/>
            </a:xfrm>
            <a:prstGeom prst="line">
              <a:avLst/>
            </a:prstGeom>
            <a:grpFill/>
            <a:ln w="12700">
              <a:solidFill>
                <a:schemeClr val="tx1"/>
              </a:solidFill>
              <a:round/>
              <a:headEnd type="triangle" w="med" len="med"/>
              <a:tailEnd/>
            </a:ln>
            <a:extLst/>
          </p:spPr>
          <p:txBody>
            <a:bodyPr wrap="none" anchor="ctr"/>
            <a:lstStyle/>
            <a:p>
              <a:endParaRPr lang="en-US"/>
            </a:p>
          </p:txBody>
        </p:sp>
        <p:sp>
          <p:nvSpPr>
            <p:cNvPr id="16" name="Line 12"/>
            <p:cNvSpPr>
              <a:spLocks noChangeShapeType="1"/>
            </p:cNvSpPr>
            <p:nvPr/>
          </p:nvSpPr>
          <p:spPr bwMode="auto">
            <a:xfrm>
              <a:off x="3054350" y="5568950"/>
              <a:ext cx="2425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7" name="Rectangle 13"/>
            <p:cNvSpPr>
              <a:spLocks noChangeArrowheads="1"/>
            </p:cNvSpPr>
            <p:nvPr/>
          </p:nvSpPr>
          <p:spPr bwMode="auto">
            <a:xfrm>
              <a:off x="3795713" y="4784725"/>
              <a:ext cx="1036637"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18" name="Rectangle 14"/>
            <p:cNvSpPr>
              <a:spLocks noChangeArrowheads="1"/>
            </p:cNvSpPr>
            <p:nvPr/>
          </p:nvSpPr>
          <p:spPr bwMode="auto">
            <a:xfrm>
              <a:off x="3795713" y="5546725"/>
              <a:ext cx="1038225"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19" name="Line 15"/>
            <p:cNvSpPr>
              <a:spLocks noChangeShapeType="1"/>
            </p:cNvSpPr>
            <p:nvPr/>
          </p:nvSpPr>
          <p:spPr bwMode="auto">
            <a:xfrm flipH="1">
              <a:off x="4870450" y="5651500"/>
              <a:ext cx="850900" cy="596900"/>
            </a:xfrm>
            <a:prstGeom prst="line">
              <a:avLst/>
            </a:prstGeom>
            <a:grpFill/>
            <a:ln w="12700">
              <a:solidFill>
                <a:schemeClr val="tx1"/>
              </a:solidFill>
              <a:round/>
              <a:headEnd/>
              <a:tailEnd type="triangle" w="med" len="med"/>
            </a:ln>
            <a:extLst/>
          </p:spPr>
          <p:txBody>
            <a:bodyPr wrap="none" anchor="ctr"/>
            <a:lstStyle/>
            <a:p>
              <a:endParaRPr lang="en-US"/>
            </a:p>
          </p:txBody>
        </p:sp>
        <p:sp>
          <p:nvSpPr>
            <p:cNvPr id="20" name="Rectangle 16"/>
            <p:cNvSpPr>
              <a:spLocks noChangeArrowheads="1"/>
            </p:cNvSpPr>
            <p:nvPr/>
          </p:nvSpPr>
          <p:spPr bwMode="auto">
            <a:xfrm>
              <a:off x="5029200" y="6029325"/>
              <a:ext cx="1862138" cy="36671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21" name="Line 17"/>
            <p:cNvSpPr>
              <a:spLocks noChangeShapeType="1"/>
            </p:cNvSpPr>
            <p:nvPr/>
          </p:nvSpPr>
          <p:spPr bwMode="auto">
            <a:xfrm flipH="1" flipV="1">
              <a:off x="2813050" y="5638800"/>
              <a:ext cx="850900" cy="622300"/>
            </a:xfrm>
            <a:prstGeom prst="line">
              <a:avLst/>
            </a:prstGeom>
            <a:grpFill/>
            <a:ln w="12700">
              <a:solidFill>
                <a:schemeClr val="tx1"/>
              </a:solidFill>
              <a:round/>
              <a:headEnd/>
              <a:tailEnd type="triangle" w="med" len="med"/>
            </a:ln>
            <a:extLst/>
          </p:spPr>
          <p:txBody>
            <a:bodyPr wrap="none" anchor="ctr"/>
            <a:lstStyle/>
            <a:p>
              <a:endParaRPr lang="en-US"/>
            </a:p>
          </p:txBody>
        </p:sp>
        <p:sp>
          <p:nvSpPr>
            <p:cNvPr id="22" name="Rectangle 18"/>
            <p:cNvSpPr>
              <a:spLocks noChangeArrowheads="1"/>
            </p:cNvSpPr>
            <p:nvPr/>
          </p:nvSpPr>
          <p:spPr bwMode="auto">
            <a:xfrm>
              <a:off x="1905000" y="5873750"/>
              <a:ext cx="1773238"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grpSp>
    </p:spTree>
    <p:extLst>
      <p:ext uri="{BB962C8B-B14F-4D97-AF65-F5344CB8AC3E}">
        <p14:creationId xmlns:p14="http://schemas.microsoft.com/office/powerpoint/2010/main" val="1519069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ko-KR" dirty="0">
                <a:ea typeface="Gulim" panose="020B0600000101010101" pitchFamily="34" charset="-127"/>
              </a:rPr>
              <a:t>Scheduling Fairness</a:t>
            </a:r>
          </a:p>
        </p:txBody>
      </p:sp>
      <p:sp>
        <p:nvSpPr>
          <p:cNvPr id="78851" name="Rectangle 3"/>
          <p:cNvSpPr>
            <a:spLocks noGrp="1" noChangeArrowheads="1"/>
          </p:cNvSpPr>
          <p:nvPr>
            <p:ph idx="1"/>
          </p:nvPr>
        </p:nvSpPr>
        <p:spPr>
          <a:xfrm>
            <a:off x="822960" y="1737361"/>
            <a:ext cx="7940040" cy="4434839"/>
          </a:xfrm>
        </p:spPr>
        <p:txBody>
          <a:bodyPr>
            <a:normAutofit/>
          </a:bodyPr>
          <a:lstStyle/>
          <a:p>
            <a:pPr>
              <a:lnSpc>
                <a:spcPct val="80000"/>
              </a:lnSpc>
            </a:pPr>
            <a:r>
              <a:rPr lang="en-US" altLang="ko-KR" dirty="0">
                <a:ea typeface="Gulim" panose="020B0600000101010101" pitchFamily="34" charset="-127"/>
                <a:cs typeface="Calibri Light" panose="020F0302020204030204" pitchFamily="34" charset="0"/>
              </a:rPr>
              <a:t>What about fairness?</a:t>
            </a:r>
          </a:p>
          <a:p>
            <a:pPr lvl="1">
              <a:lnSpc>
                <a:spcPct val="80000"/>
              </a:lnSpc>
            </a:pPr>
            <a:r>
              <a:rPr lang="en-US" altLang="ko-KR" dirty="0">
                <a:ea typeface="Gulim" panose="020B0600000101010101" pitchFamily="34" charset="-127"/>
                <a:cs typeface="Calibri Light" panose="020F0302020204030204" pitchFamily="34" charset="0"/>
              </a:rPr>
              <a:t>Strict fixed-priority scheduling between queues is unfair (run highest, then next, etc.):</a:t>
            </a:r>
          </a:p>
          <a:p>
            <a:pPr lvl="2">
              <a:lnSpc>
                <a:spcPct val="80000"/>
              </a:lnSpc>
            </a:pPr>
            <a:r>
              <a:rPr lang="en-US" altLang="ko-KR" dirty="0">
                <a:ea typeface="Gulim" panose="020B0600000101010101" pitchFamily="34" charset="-127"/>
                <a:cs typeface="Calibri Light" panose="020F0302020204030204" pitchFamily="34" charset="0"/>
              </a:rPr>
              <a:t>Long running jobs may never get CPU </a:t>
            </a:r>
          </a:p>
          <a:p>
            <a:pPr lvl="2">
              <a:lnSpc>
                <a:spcPct val="80000"/>
              </a:lnSpc>
            </a:pPr>
            <a:r>
              <a:rPr lang="en-US" altLang="ko-KR" dirty="0">
                <a:ea typeface="Gulim" panose="020B0600000101010101" pitchFamily="34" charset="-127"/>
                <a:cs typeface="Calibri Light" panose="020F0302020204030204" pitchFamily="34" charset="0"/>
              </a:rPr>
              <a:t>In Multics, while shutting down machine, found 10-year-old job</a:t>
            </a:r>
          </a:p>
          <a:p>
            <a:pPr lvl="1">
              <a:lnSpc>
                <a:spcPct val="80000"/>
              </a:lnSpc>
            </a:pPr>
            <a:r>
              <a:rPr lang="en-US" altLang="ko-KR" dirty="0">
                <a:ea typeface="Gulim" panose="020B0600000101010101" pitchFamily="34" charset="-127"/>
                <a:cs typeface="Calibri Light" panose="020F0302020204030204" pitchFamily="34" charset="0"/>
              </a:rPr>
              <a:t>Must give long-running jobs a fraction of the CPU even when there are shorter jobs to run</a:t>
            </a:r>
          </a:p>
          <a:p>
            <a:pPr lvl="1">
              <a:lnSpc>
                <a:spcPct val="80000"/>
              </a:lnSpc>
            </a:pPr>
            <a:r>
              <a:rPr lang="en-US" altLang="ko-KR" dirty="0">
                <a:ea typeface="Gulim" panose="020B0600000101010101" pitchFamily="34" charset="-127"/>
                <a:cs typeface="Calibri Light" panose="020F0302020204030204" pitchFamily="34" charset="0"/>
              </a:rPr>
              <a:t>Tradeoff: fairness gained by hurting average response time!</a:t>
            </a:r>
          </a:p>
          <a:p>
            <a:pPr>
              <a:lnSpc>
                <a:spcPct val="80000"/>
              </a:lnSpc>
            </a:pPr>
            <a:r>
              <a:rPr lang="en-US" altLang="ko-KR" dirty="0">
                <a:ea typeface="Gulim" panose="020B0600000101010101" pitchFamily="34" charset="-127"/>
                <a:cs typeface="Calibri Light" panose="020F0302020204030204" pitchFamily="34" charset="0"/>
              </a:rPr>
              <a:t>How to implement fairness?</a:t>
            </a:r>
          </a:p>
          <a:p>
            <a:pPr lvl="1">
              <a:lnSpc>
                <a:spcPct val="80000"/>
              </a:lnSpc>
            </a:pPr>
            <a:r>
              <a:rPr lang="en-US" altLang="ko-KR" dirty="0">
                <a:ea typeface="Gulim" panose="020B0600000101010101" pitchFamily="34" charset="-127"/>
                <a:cs typeface="Calibri Light" panose="020F0302020204030204" pitchFamily="34" charset="0"/>
              </a:rPr>
              <a:t>Could give each queue some fraction of the CPU </a:t>
            </a:r>
          </a:p>
          <a:p>
            <a:pPr lvl="2">
              <a:lnSpc>
                <a:spcPct val="80000"/>
              </a:lnSpc>
            </a:pPr>
            <a:r>
              <a:rPr lang="en-US" altLang="ko-KR" dirty="0">
                <a:ea typeface="Gulim" panose="020B0600000101010101" pitchFamily="34" charset="-127"/>
                <a:cs typeface="Calibri Light" panose="020F0302020204030204" pitchFamily="34" charset="0"/>
              </a:rPr>
              <a:t>What if one long-running job and 100 short-running ones?</a:t>
            </a:r>
          </a:p>
          <a:p>
            <a:pPr lvl="2">
              <a:lnSpc>
                <a:spcPct val="80000"/>
              </a:lnSpc>
            </a:pPr>
            <a:r>
              <a:rPr lang="en-US" altLang="ko-KR" dirty="0">
                <a:ea typeface="Gulim" panose="020B0600000101010101" pitchFamily="34" charset="-127"/>
                <a:cs typeface="Calibri Light" panose="020F0302020204030204" pitchFamily="34" charset="0"/>
              </a:rPr>
              <a:t>Like express lanes in a supermarket—sometimes express lanes get so long, get better service by going into one of the other lines</a:t>
            </a:r>
          </a:p>
          <a:p>
            <a:pPr lvl="1">
              <a:lnSpc>
                <a:spcPct val="80000"/>
              </a:lnSpc>
            </a:pPr>
            <a:r>
              <a:rPr lang="en-US" altLang="ko-KR" dirty="0">
                <a:ea typeface="Gulim" panose="020B0600000101010101" pitchFamily="34" charset="-127"/>
                <a:cs typeface="Calibri Light" panose="020F0302020204030204" pitchFamily="34" charset="0"/>
              </a:rPr>
              <a:t>Could increase priority of jobs that don’t get service</a:t>
            </a:r>
          </a:p>
          <a:p>
            <a:pPr lvl="2">
              <a:lnSpc>
                <a:spcPct val="80000"/>
              </a:lnSpc>
            </a:pPr>
            <a:r>
              <a:rPr lang="en-US" altLang="ko-KR" dirty="0">
                <a:ea typeface="Gulim" panose="020B0600000101010101" pitchFamily="34" charset="-127"/>
                <a:cs typeface="Calibri Light" panose="020F0302020204030204" pitchFamily="34" charset="0"/>
              </a:rPr>
              <a:t>This is ad hoc—what rate should you increase priorities?</a:t>
            </a:r>
          </a:p>
        </p:txBody>
      </p:sp>
      <p:sp>
        <p:nvSpPr>
          <p:cNvPr id="5" name="Date Placeholder 4"/>
          <p:cNvSpPr>
            <a:spLocks noGrp="1"/>
          </p:cNvSpPr>
          <p:nvPr>
            <p:ph type="dt" sz="half" idx="10"/>
          </p:nvPr>
        </p:nvSpPr>
        <p:spPr/>
        <p:txBody>
          <a:bodyPr/>
          <a:lstStyle/>
          <a:p>
            <a:fld id="{95B80B63-2A12-4DD3-83E8-D16344FBA3F2}"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30</a:t>
            </a:fld>
            <a:endParaRPr lang="en-US" dirty="0">
              <a:solidFill>
                <a:srgbClr val="FFFFFF"/>
              </a:solidFill>
            </a:endParaRPr>
          </a:p>
        </p:txBody>
      </p:sp>
    </p:spTree>
    <p:extLst>
      <p:ext uri="{BB962C8B-B14F-4D97-AF65-F5344CB8AC3E}">
        <p14:creationId xmlns:p14="http://schemas.microsoft.com/office/powerpoint/2010/main" val="3789391610"/>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648" y="228600"/>
            <a:ext cx="8455152" cy="990600"/>
          </a:xfrm>
        </p:spPr>
        <p:txBody>
          <a:bodyPr>
            <a:normAutofit fontScale="90000"/>
          </a:bodyPr>
          <a:lstStyle/>
          <a:p>
            <a:r>
              <a:rPr lang="en-US" altLang="ko-KR" dirty="0">
                <a:ea typeface="Gulim" panose="020B0600000101010101" pitchFamily="34" charset="-127"/>
              </a:rPr>
              <a:t>How to Evaluate a Scheduling algorithm?</a:t>
            </a:r>
          </a:p>
        </p:txBody>
      </p:sp>
      <p:sp>
        <p:nvSpPr>
          <p:cNvPr id="80899" name="Rectangle 3"/>
          <p:cNvSpPr>
            <a:spLocks noGrp="1" noChangeArrowheads="1"/>
          </p:cNvSpPr>
          <p:nvPr>
            <p:ph idx="1"/>
          </p:nvPr>
        </p:nvSpPr>
        <p:spPr>
          <a:xfrm>
            <a:off x="496824" y="1727752"/>
            <a:ext cx="8686800" cy="2362200"/>
          </a:xfrm>
        </p:spPr>
        <p:txBody>
          <a:bodyPr>
            <a:normAutofit fontScale="92500" lnSpcReduction="10000"/>
          </a:bodyPr>
          <a:lstStyle/>
          <a:p>
            <a:pPr>
              <a:lnSpc>
                <a:spcPct val="80000"/>
              </a:lnSpc>
            </a:pPr>
            <a:r>
              <a:rPr lang="en-US" altLang="ko-KR" dirty="0">
                <a:ea typeface="Gulim" panose="020B0600000101010101" pitchFamily="34" charset="-127"/>
              </a:rPr>
              <a:t>Deterministic modeling</a:t>
            </a:r>
          </a:p>
          <a:p>
            <a:pPr lvl="1">
              <a:lnSpc>
                <a:spcPct val="80000"/>
              </a:lnSpc>
            </a:pPr>
            <a:r>
              <a:rPr lang="en-US" altLang="ko-KR" dirty="0">
                <a:ea typeface="Gulim" panose="020B0600000101010101" pitchFamily="34" charset="-127"/>
              </a:rPr>
              <a:t>Takes a predetermined workload and compute the performance of each algorithm for that workload</a:t>
            </a:r>
          </a:p>
          <a:p>
            <a:pPr>
              <a:lnSpc>
                <a:spcPct val="80000"/>
              </a:lnSpc>
            </a:pPr>
            <a:r>
              <a:rPr lang="en-US" altLang="ko-KR" dirty="0">
                <a:ea typeface="Gulim" panose="020B0600000101010101" pitchFamily="34" charset="-127"/>
              </a:rPr>
              <a:t>Queuing models</a:t>
            </a:r>
          </a:p>
          <a:p>
            <a:pPr lvl="1">
              <a:lnSpc>
                <a:spcPct val="80000"/>
              </a:lnSpc>
            </a:pPr>
            <a:r>
              <a:rPr lang="en-US" altLang="ko-KR" dirty="0">
                <a:ea typeface="Gulim" panose="020B0600000101010101" pitchFamily="34" charset="-127"/>
              </a:rPr>
              <a:t>Mathematical approach for handling stochastic workloads</a:t>
            </a:r>
          </a:p>
          <a:p>
            <a:pPr>
              <a:lnSpc>
                <a:spcPct val="80000"/>
              </a:lnSpc>
            </a:pPr>
            <a:r>
              <a:rPr lang="en-US" altLang="ko-KR" dirty="0">
                <a:ea typeface="Gulim" panose="020B0600000101010101" pitchFamily="34" charset="-127"/>
              </a:rPr>
              <a:t>Simulation:</a:t>
            </a:r>
          </a:p>
          <a:p>
            <a:pPr lvl="1">
              <a:lnSpc>
                <a:spcPct val="80000"/>
              </a:lnSpc>
            </a:pPr>
            <a:r>
              <a:rPr lang="en-US" altLang="ko-KR" dirty="0">
                <a:ea typeface="Gulim" panose="020B0600000101010101" pitchFamily="34" charset="-127"/>
              </a:rPr>
              <a:t>Build software system which allows actual algorithms run against actual data.  Most flexible/general.</a:t>
            </a:r>
          </a:p>
          <a:p>
            <a:pPr>
              <a:lnSpc>
                <a:spcPct val="80000"/>
              </a:lnSpc>
            </a:pPr>
            <a:endParaRPr lang="en-US" altLang="ko-KR" dirty="0">
              <a:ea typeface="Gulim" panose="020B0600000101010101" pitchFamily="34" charset="-127"/>
            </a:endParaRPr>
          </a:p>
        </p:txBody>
      </p:sp>
      <p:sp>
        <p:nvSpPr>
          <p:cNvPr id="5" name="Date Placeholder 4"/>
          <p:cNvSpPr>
            <a:spLocks noGrp="1"/>
          </p:cNvSpPr>
          <p:nvPr>
            <p:ph type="dt" sz="half" idx="10"/>
          </p:nvPr>
        </p:nvSpPr>
        <p:spPr/>
        <p:txBody>
          <a:bodyPr/>
          <a:lstStyle/>
          <a:p>
            <a:fld id="{12ACB5A2-250B-4634-A8E4-27F490EF2B39}"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31</a:t>
            </a:fld>
            <a:endParaRPr lang="en-US" dirty="0">
              <a:solidFill>
                <a:srgbClr val="FFFFFF"/>
              </a:solidFill>
            </a:endParaRPr>
          </a:p>
        </p:txBody>
      </p:sp>
      <p:pic>
        <p:nvPicPr>
          <p:cNvPr id="633860" name="Picture 4"/>
          <p:cNvPicPr>
            <a:picLocks noChangeAspect="1" noChangeArrowheads="1"/>
          </p:cNvPicPr>
          <p:nvPr/>
        </p:nvPicPr>
        <p:blipFill>
          <a:blip r:embed="rId3">
            <a:extLst>
              <a:ext uri="{28A0092B-C50C-407E-A947-70E740481C1C}">
                <a14:useLocalDpi xmlns:a14="http://schemas.microsoft.com/office/drawing/2010/main" val="0"/>
              </a:ext>
            </a:extLst>
          </a:blip>
          <a:srcRect l="415" t="8588" r="624" b="9142"/>
          <a:stretch>
            <a:fillRect/>
          </a:stretch>
        </p:blipFill>
        <p:spPr bwMode="auto">
          <a:xfrm>
            <a:off x="4572000" y="3949148"/>
            <a:ext cx="4343400" cy="270755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647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633860"/>
                                        </p:tgtEl>
                                        <p:attrNameLst>
                                          <p:attrName>style.visibility</p:attrName>
                                        </p:attrNameLst>
                                      </p:cBhvr>
                                      <p:to>
                                        <p:strVal val="visible"/>
                                      </p:to>
                                    </p:set>
                                    <p:anim calcmode="lin" valueType="num">
                                      <p:cBhvr additive="base">
                                        <p:cTn id="7" dur="500" fill="hold"/>
                                        <p:tgtEl>
                                          <p:spTgt spid="633860"/>
                                        </p:tgtEl>
                                        <p:attrNameLst>
                                          <p:attrName>ppt_x</p:attrName>
                                        </p:attrNameLst>
                                      </p:cBhvr>
                                      <p:tavLst>
                                        <p:tav tm="0">
                                          <p:val>
                                            <p:strVal val="1+#ppt_w/2"/>
                                          </p:val>
                                        </p:tav>
                                        <p:tav tm="100000">
                                          <p:val>
                                            <p:strVal val="#ppt_x"/>
                                          </p:val>
                                        </p:tav>
                                      </p:tavLst>
                                    </p:anim>
                                    <p:anim calcmode="lin" valueType="num">
                                      <p:cBhvr additive="base">
                                        <p:cTn id="8" dur="500" fill="hold"/>
                                        <p:tgtEl>
                                          <p:spTgt spid="633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t>Summary</a:t>
            </a:r>
          </a:p>
        </p:txBody>
      </p:sp>
      <p:sp>
        <p:nvSpPr>
          <p:cNvPr id="84995" name="Content Placeholder 2"/>
          <p:cNvSpPr>
            <a:spLocks noGrp="1"/>
          </p:cNvSpPr>
          <p:nvPr>
            <p:ph idx="1"/>
          </p:nvPr>
        </p:nvSpPr>
        <p:spPr>
          <a:xfrm>
            <a:off x="777240" y="1676400"/>
            <a:ext cx="8103108" cy="4648200"/>
          </a:xfrm>
        </p:spPr>
        <p:txBody>
          <a:bodyPr>
            <a:normAutofit/>
          </a:bodyPr>
          <a:lstStyle/>
          <a:p>
            <a:r>
              <a:rPr lang="en-US" sz="2400" dirty="0"/>
              <a:t>FCFS is simple and minimizes overhead. </a:t>
            </a:r>
          </a:p>
          <a:p>
            <a:r>
              <a:rPr lang="en-US" sz="2400" dirty="0"/>
              <a:t>If tasks are variable in size, then FCFS can have very poor ART</a:t>
            </a:r>
          </a:p>
          <a:p>
            <a:r>
              <a:rPr lang="en-US" sz="2400" dirty="0"/>
              <a:t>If tasks are equal in size, FCFS is optimal in terms of </a:t>
            </a:r>
            <a:r>
              <a:rPr lang="en-US" sz="2400" dirty="0" smtClean="0"/>
              <a:t>ART</a:t>
            </a:r>
          </a:p>
          <a:p>
            <a:pPr lvl="1"/>
            <a:r>
              <a:rPr lang="en-US" sz="2200" dirty="0" smtClean="0"/>
              <a:t>SRTF becomes equivalent to FCFS</a:t>
            </a:r>
          </a:p>
          <a:p>
            <a:pPr lvl="1"/>
            <a:r>
              <a:rPr lang="en-US" sz="2200" dirty="0" smtClean="0"/>
              <a:t>RR would do increase ART significantly </a:t>
            </a:r>
            <a:endParaRPr lang="en-US" sz="2200" dirty="0"/>
          </a:p>
          <a:p>
            <a:r>
              <a:rPr lang="en-US" sz="2400" dirty="0"/>
              <a:t>SRTF is optimal in terms of ART </a:t>
            </a:r>
          </a:p>
          <a:p>
            <a:pPr lvl="1"/>
            <a:r>
              <a:rPr lang="en-US" sz="2200" dirty="0" smtClean="0"/>
              <a:t>The only way to implement is for </a:t>
            </a:r>
            <a:r>
              <a:rPr lang="en-US" sz="2200" dirty="0" err="1" smtClean="0"/>
              <a:t>kalman</a:t>
            </a:r>
            <a:r>
              <a:rPr lang="en-US" sz="2200" dirty="0"/>
              <a:t> </a:t>
            </a:r>
            <a:r>
              <a:rPr lang="en-US" sz="2200" dirty="0" smtClean="0"/>
              <a:t>filter-like </a:t>
            </a:r>
            <a:r>
              <a:rPr lang="en-US" sz="2200" dirty="0" err="1" smtClean="0"/>
              <a:t>approximators</a:t>
            </a:r>
            <a:r>
              <a:rPr lang="en-US" sz="2200" dirty="0" smtClean="0"/>
              <a:t> for the </a:t>
            </a:r>
            <a:r>
              <a:rPr lang="en-US" sz="2200" dirty="0" smtClean="0"/>
              <a:t>individual CPU bursts</a:t>
            </a:r>
          </a:p>
          <a:p>
            <a:pPr lvl="1"/>
            <a:r>
              <a:rPr lang="en-US" sz="2200" dirty="0" smtClean="0"/>
              <a:t>But NOT fair</a:t>
            </a:r>
          </a:p>
          <a:p>
            <a:pPr lvl="1"/>
            <a:r>
              <a:rPr lang="en-US" sz="2200" dirty="0" smtClean="0"/>
              <a:t>We also do not have preemption – longer jobs can have very long waiting times, making them unresponsive</a:t>
            </a:r>
          </a:p>
          <a:p>
            <a:pPr lvl="1"/>
            <a:endParaRPr lang="en-US" sz="2200" dirty="0"/>
          </a:p>
          <a:p>
            <a:endParaRPr lang="en-US" sz="2400" dirty="0"/>
          </a:p>
        </p:txBody>
      </p:sp>
      <p:sp>
        <p:nvSpPr>
          <p:cNvPr id="5" name="Date Placeholder 4"/>
          <p:cNvSpPr>
            <a:spLocks noGrp="1"/>
          </p:cNvSpPr>
          <p:nvPr>
            <p:ph type="dt" sz="half" idx="10"/>
          </p:nvPr>
        </p:nvSpPr>
        <p:spPr/>
        <p:txBody>
          <a:bodyPr/>
          <a:lstStyle/>
          <a:p>
            <a:fld id="{F57F8472-D07A-4BAE-A700-A3B75EB214C2}"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32</a:t>
            </a:fld>
            <a:endParaRPr lang="en-US" dirty="0">
              <a:solidFill>
                <a:srgbClr val="FFFFFF"/>
              </a:solidFill>
            </a:endParaRPr>
          </a:p>
        </p:txBody>
      </p:sp>
    </p:spTree>
    <p:extLst>
      <p:ext uri="{BB962C8B-B14F-4D97-AF65-F5344CB8AC3E}">
        <p14:creationId xmlns:p14="http://schemas.microsoft.com/office/powerpoint/2010/main" val="4006815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 calcmode="lin" valueType="num">
                                      <p:cBhvr additive="base">
                                        <p:cTn id="31"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4995">
                                            <p:txEl>
                                              <p:pRg st="5" end="5"/>
                                            </p:txEl>
                                          </p:spTgt>
                                        </p:tgtEl>
                                        <p:attrNameLst>
                                          <p:attrName>style.visibility</p:attrName>
                                        </p:attrNameLst>
                                      </p:cBhvr>
                                      <p:to>
                                        <p:strVal val="visible"/>
                                      </p:to>
                                    </p:set>
                                    <p:anim calcmode="lin" valueType="num">
                                      <p:cBhvr additive="base">
                                        <p:cTn id="37" dur="500" fill="hold"/>
                                        <p:tgtEl>
                                          <p:spTgt spid="84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4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4995">
                                            <p:txEl>
                                              <p:pRg st="6" end="6"/>
                                            </p:txEl>
                                          </p:spTgt>
                                        </p:tgtEl>
                                        <p:attrNameLst>
                                          <p:attrName>style.visibility</p:attrName>
                                        </p:attrNameLst>
                                      </p:cBhvr>
                                      <p:to>
                                        <p:strVal val="visible"/>
                                      </p:to>
                                    </p:set>
                                    <p:anim calcmode="lin" valueType="num">
                                      <p:cBhvr additive="base">
                                        <p:cTn id="43" dur="500" fill="hold"/>
                                        <p:tgtEl>
                                          <p:spTgt spid="849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49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4995">
                                            <p:txEl>
                                              <p:pRg st="7" end="7"/>
                                            </p:txEl>
                                          </p:spTgt>
                                        </p:tgtEl>
                                        <p:attrNameLst>
                                          <p:attrName>style.visibility</p:attrName>
                                        </p:attrNameLst>
                                      </p:cBhvr>
                                      <p:to>
                                        <p:strVal val="visible"/>
                                      </p:to>
                                    </p:set>
                                    <p:anim calcmode="lin" valueType="num">
                                      <p:cBhvr additive="base">
                                        <p:cTn id="49" dur="500" fill="hold"/>
                                        <p:tgtEl>
                                          <p:spTgt spid="849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49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4995">
                                            <p:txEl>
                                              <p:pRg st="8" end="8"/>
                                            </p:txEl>
                                          </p:spTgt>
                                        </p:tgtEl>
                                        <p:attrNameLst>
                                          <p:attrName>style.visibility</p:attrName>
                                        </p:attrNameLst>
                                      </p:cBhvr>
                                      <p:to>
                                        <p:strVal val="visible"/>
                                      </p:to>
                                    </p:set>
                                    <p:anim calcmode="lin" valueType="num">
                                      <p:cBhvr additive="base">
                                        <p:cTn id="55" dur="500" fill="hold"/>
                                        <p:tgtEl>
                                          <p:spTgt spid="849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49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t>Summary (contd.)</a:t>
            </a:r>
          </a:p>
        </p:txBody>
      </p:sp>
      <p:sp>
        <p:nvSpPr>
          <p:cNvPr id="86019" name="Content Placeholder 2"/>
          <p:cNvSpPr>
            <a:spLocks noGrp="1"/>
          </p:cNvSpPr>
          <p:nvPr>
            <p:ph idx="1"/>
          </p:nvPr>
        </p:nvSpPr>
        <p:spPr>
          <a:xfrm>
            <a:off x="822960" y="1737361"/>
            <a:ext cx="7909958" cy="4358640"/>
          </a:xfrm>
        </p:spPr>
        <p:txBody>
          <a:bodyPr>
            <a:normAutofit fontScale="92500" lnSpcReduction="20000"/>
          </a:bodyPr>
          <a:lstStyle/>
          <a:p>
            <a:r>
              <a:rPr lang="en-US" sz="2400" dirty="0"/>
              <a:t>If tasks are equal in size, RR will have poor ART</a:t>
            </a:r>
          </a:p>
          <a:p>
            <a:r>
              <a:rPr lang="en-US" sz="2400" dirty="0"/>
              <a:t>RR works poorly on a mix of CPU and I/O bound tasks</a:t>
            </a:r>
          </a:p>
          <a:p>
            <a:pPr lvl="1"/>
            <a:r>
              <a:rPr lang="en-US" sz="2100" dirty="0"/>
              <a:t>SJF is hugely beneficial in this case </a:t>
            </a:r>
          </a:p>
          <a:p>
            <a:r>
              <a:rPr lang="en-US" sz="2400" dirty="0"/>
              <a:t>RR avoids starvation and is </a:t>
            </a:r>
            <a:r>
              <a:rPr lang="en-US" sz="2400" dirty="0" smtClean="0"/>
              <a:t>fair</a:t>
            </a:r>
          </a:p>
          <a:p>
            <a:r>
              <a:rPr lang="en-US" sz="2400" dirty="0" smtClean="0"/>
              <a:t>To avoid the downsides of RR and SRTF, we want something in the middle</a:t>
            </a:r>
          </a:p>
          <a:p>
            <a:pPr lvl="1"/>
            <a:r>
              <a:rPr lang="en-US" sz="2200" dirty="0" smtClean="0"/>
              <a:t>That would combine the good sides of both</a:t>
            </a:r>
            <a:endParaRPr lang="en-US" sz="2200" dirty="0"/>
          </a:p>
          <a:p>
            <a:r>
              <a:rPr lang="en-US" sz="2400" dirty="0"/>
              <a:t>MFQ scheduler is the most </a:t>
            </a:r>
            <a:r>
              <a:rPr lang="en-US" sz="2400" dirty="0" smtClean="0"/>
              <a:t>practical – answer to our prayer</a:t>
            </a:r>
            <a:endParaRPr lang="en-US" sz="2400" dirty="0"/>
          </a:p>
          <a:p>
            <a:pPr lvl="1"/>
            <a:r>
              <a:rPr lang="en-US" sz="2100" dirty="0"/>
              <a:t>Approximates SJF while running just RR for each queue, no need to run any adaptive algorithm got the CPU bursts</a:t>
            </a:r>
          </a:p>
          <a:p>
            <a:pPr lvl="1"/>
            <a:r>
              <a:rPr lang="en-US" sz="2100" dirty="0"/>
              <a:t>Achieves a balance between responsiveness, low overhead, and fairness</a:t>
            </a:r>
          </a:p>
          <a:p>
            <a:pPr lvl="1"/>
            <a:r>
              <a:rPr lang="en-US" sz="2100" dirty="0"/>
              <a:t>Good for mixed workloads (user typing and long CPU computations running simultaneously)</a:t>
            </a:r>
          </a:p>
          <a:p>
            <a:pPr>
              <a:buFontTx/>
              <a:buNone/>
            </a:pPr>
            <a:endParaRPr lang="en-US" sz="2400" dirty="0"/>
          </a:p>
        </p:txBody>
      </p:sp>
      <p:sp>
        <p:nvSpPr>
          <p:cNvPr id="5" name="Date Placeholder 4"/>
          <p:cNvSpPr>
            <a:spLocks noGrp="1"/>
          </p:cNvSpPr>
          <p:nvPr>
            <p:ph type="dt" sz="half" idx="10"/>
          </p:nvPr>
        </p:nvSpPr>
        <p:spPr/>
        <p:txBody>
          <a:bodyPr/>
          <a:lstStyle/>
          <a:p>
            <a:fld id="{FE55C28C-485F-4B27-9FBE-5D27069D97B7}"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32653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01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6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Theme – What are we moving on to next?</a:t>
            </a:r>
          </a:p>
        </p:txBody>
      </p:sp>
      <p:sp>
        <p:nvSpPr>
          <p:cNvPr id="6" name="Content Placeholder 5"/>
          <p:cNvSpPr>
            <a:spLocks noGrp="1"/>
          </p:cNvSpPr>
          <p:nvPr>
            <p:ph idx="1"/>
          </p:nvPr>
        </p:nvSpPr>
        <p:spPr>
          <a:xfrm>
            <a:off x="800100" y="1785514"/>
            <a:ext cx="7609263" cy="1398902"/>
          </a:xfrm>
        </p:spPr>
        <p:txBody>
          <a:bodyPr>
            <a:normAutofit/>
          </a:bodyPr>
          <a:lstStyle/>
          <a:p>
            <a:r>
              <a:rPr lang="en-US" dirty="0"/>
              <a:t>Today we will ask how does a Kernel juggle the (often) competing requirements of </a:t>
            </a:r>
            <a:r>
              <a:rPr lang="en-US" b="1" dirty="0"/>
              <a:t>Performance</a:t>
            </a:r>
            <a:r>
              <a:rPr lang="en-US" dirty="0"/>
              <a:t>, </a:t>
            </a:r>
            <a:r>
              <a:rPr lang="en-US" b="1" dirty="0"/>
              <a:t>Fairness</a:t>
            </a:r>
            <a:r>
              <a:rPr lang="en-US" dirty="0"/>
              <a:t>, </a:t>
            </a:r>
            <a:r>
              <a:rPr lang="en-US" b="1" dirty="0"/>
              <a:t>Utilization</a:t>
            </a:r>
            <a:r>
              <a:rPr lang="en-US" dirty="0"/>
              <a:t>, etc. in dealing with concurrency</a:t>
            </a:r>
          </a:p>
          <a:p>
            <a:endParaRPr lang="en-US" dirty="0"/>
          </a:p>
        </p:txBody>
      </p:sp>
      <p:sp>
        <p:nvSpPr>
          <p:cNvPr id="36" name="Date Placeholder 35"/>
          <p:cNvSpPr>
            <a:spLocks noGrp="1"/>
          </p:cNvSpPr>
          <p:nvPr>
            <p:ph type="dt" sz="half" idx="10"/>
          </p:nvPr>
        </p:nvSpPr>
        <p:spPr/>
        <p:txBody>
          <a:bodyPr/>
          <a:lstStyle/>
          <a:p>
            <a:fld id="{994CA94A-653B-4F12-96FB-574C76F0F3D2}" type="datetime1">
              <a:rPr lang="en-US" smtClean="0"/>
              <a:t>2/18/2018</a:t>
            </a:fld>
            <a:endParaRPr lang="en-US" dirty="0"/>
          </a:p>
        </p:txBody>
      </p:sp>
      <p:sp>
        <p:nvSpPr>
          <p:cNvPr id="38" name="Slide Number Placeholder 37"/>
          <p:cNvSpPr>
            <a:spLocks noGrp="1"/>
          </p:cNvSpPr>
          <p:nvPr>
            <p:ph type="sldNum" sz="quarter" idx="12"/>
          </p:nvPr>
        </p:nvSpPr>
        <p:spPr/>
        <p:txBody>
          <a:bodyPr>
            <a:normAutofit/>
          </a:bodyPr>
          <a:lstStyle/>
          <a:p>
            <a:fld id="{1AD93096-5B34-4342-9326-69289CEAE4C2}" type="slidenum">
              <a:rPr lang="en-US" smtClean="0"/>
              <a:pPr/>
              <a:t>4</a:t>
            </a:fld>
            <a:endParaRPr lang="en-US" dirty="0">
              <a:solidFill>
                <a:srgbClr val="FFFFFF"/>
              </a:solidFill>
            </a:endParaRPr>
          </a:p>
        </p:txBody>
      </p:sp>
      <p:grpSp>
        <p:nvGrpSpPr>
          <p:cNvPr id="3" name="Group 2">
            <a:extLst>
              <a:ext uri="{FF2B5EF4-FFF2-40B4-BE49-F238E27FC236}">
                <a16:creationId xmlns:a16="http://schemas.microsoft.com/office/drawing/2014/main" id="{DF5D76EA-989C-413D-89D4-D6B66DB7A5AA}"/>
              </a:ext>
            </a:extLst>
          </p:cNvPr>
          <p:cNvGrpSpPr/>
          <p:nvPr/>
        </p:nvGrpSpPr>
        <p:grpSpPr>
          <a:xfrm>
            <a:off x="990600" y="2971800"/>
            <a:ext cx="7086600" cy="2748446"/>
            <a:chOff x="1524000" y="3352800"/>
            <a:chExt cx="7086600" cy="2748446"/>
          </a:xfrm>
        </p:grpSpPr>
        <p:sp>
          <p:nvSpPr>
            <p:cNvPr id="14" name="Rectangle 13"/>
            <p:cNvSpPr/>
            <p:nvPr/>
          </p:nvSpPr>
          <p:spPr>
            <a:xfrm>
              <a:off x="1524000" y="3352800"/>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1</a:t>
              </a:r>
            </a:p>
          </p:txBody>
        </p:sp>
        <p:sp>
          <p:nvSpPr>
            <p:cNvPr id="8" name="Rectangle 7"/>
            <p:cNvSpPr/>
            <p:nvPr/>
          </p:nvSpPr>
          <p:spPr>
            <a:xfrm>
              <a:off x="3733800" y="3558209"/>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2 </a:t>
              </a:r>
            </a:p>
          </p:txBody>
        </p:sp>
        <p:sp>
          <p:nvSpPr>
            <p:cNvPr id="9" name="Rectangle 8"/>
            <p:cNvSpPr/>
            <p:nvPr/>
          </p:nvSpPr>
          <p:spPr>
            <a:xfrm>
              <a:off x="6934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Proc</a:t>
              </a:r>
              <a:r>
                <a:rPr lang="en-US" dirty="0"/>
                <a:t> n</a:t>
              </a:r>
            </a:p>
          </p:txBody>
        </p:sp>
        <p:sp>
          <p:nvSpPr>
            <p:cNvPr id="10" name="Oval 9"/>
            <p:cNvSpPr/>
            <p:nvPr/>
          </p:nvSpPr>
          <p:spPr>
            <a:xfrm>
              <a:off x="5181600" y="4114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400" y="4102859"/>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0062" y="40929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41165" y="41310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4729646"/>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00400" y="5105400"/>
              <a:ext cx="3810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a:t>
              </a:r>
            </a:p>
          </p:txBody>
        </p:sp>
        <p:sp>
          <p:nvSpPr>
            <p:cNvPr id="17" name="Rectangle 16"/>
            <p:cNvSpPr/>
            <p:nvPr/>
          </p:nvSpPr>
          <p:spPr>
            <a:xfrm>
              <a:off x="3657600" y="5380038"/>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152900" y="5301146"/>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248400" y="531759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707662" y="5350220"/>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402862" y="560863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530231" y="5586605"/>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057400" y="4889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09800" y="50418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362200" y="51942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514600" y="53466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667000" y="54990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819400" y="5651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934200" y="4811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086600" y="4964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7239000" y="51165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391400" y="52689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543800" y="54213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696200" y="5573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848600" y="5726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329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Outline of Today’s Lecture</a:t>
            </a:r>
          </a:p>
        </p:txBody>
      </p:sp>
      <p:sp>
        <p:nvSpPr>
          <p:cNvPr id="23555" name="Content Placeholder 2"/>
          <p:cNvSpPr>
            <a:spLocks noGrp="1"/>
          </p:cNvSpPr>
          <p:nvPr>
            <p:ph idx="1"/>
          </p:nvPr>
        </p:nvSpPr>
        <p:spPr>
          <a:xfrm>
            <a:off x="642676" y="1775670"/>
            <a:ext cx="7832192" cy="3939330"/>
          </a:xfrm>
        </p:spPr>
        <p:txBody>
          <a:bodyPr>
            <a:normAutofit fontScale="92500" lnSpcReduction="20000"/>
          </a:bodyPr>
          <a:lstStyle/>
          <a:p>
            <a:r>
              <a:rPr lang="en-US" sz="2800" b="1" dirty="0"/>
              <a:t>Scheduling Policy: </a:t>
            </a:r>
            <a:r>
              <a:rPr lang="en-US" sz="2800" dirty="0"/>
              <a:t>what to do next, when there are multiple processes ready to run</a:t>
            </a:r>
          </a:p>
          <a:p>
            <a:pPr lvl="1"/>
            <a:r>
              <a:rPr lang="en-US" sz="2800" dirty="0"/>
              <a:t>Or multiple packets to send, or web requests to serve, or... </a:t>
            </a:r>
          </a:p>
          <a:p>
            <a:r>
              <a:rPr lang="en-US" sz="2800" dirty="0"/>
              <a:t>Desirable Properties:</a:t>
            </a:r>
          </a:p>
          <a:p>
            <a:pPr lvl="1"/>
            <a:r>
              <a:rPr lang="en-US" sz="2800" b="1" dirty="0"/>
              <a:t>Response time, throughput, predictability</a:t>
            </a:r>
          </a:p>
          <a:p>
            <a:r>
              <a:rPr lang="en-US" sz="2800" dirty="0"/>
              <a:t>Well-known Scheduling Policies:</a:t>
            </a:r>
          </a:p>
          <a:p>
            <a:pPr lvl="1"/>
            <a:r>
              <a:rPr lang="en-US" sz="2800" dirty="0"/>
              <a:t>FIFO, Round Robin, Optimal</a:t>
            </a:r>
          </a:p>
          <a:p>
            <a:pPr lvl="1"/>
            <a:r>
              <a:rPr lang="en-US" sz="2800" dirty="0"/>
              <a:t>Multilevel feedback queues as approximation of optimal</a:t>
            </a:r>
          </a:p>
          <a:p>
            <a:pPr lvl="1"/>
            <a:endParaRPr lang="en-US" sz="2800" dirty="0"/>
          </a:p>
        </p:txBody>
      </p:sp>
      <p:sp>
        <p:nvSpPr>
          <p:cNvPr id="5" name="Date Placeholder 4"/>
          <p:cNvSpPr>
            <a:spLocks noGrp="1"/>
          </p:cNvSpPr>
          <p:nvPr>
            <p:ph type="dt" sz="half" idx="10"/>
          </p:nvPr>
        </p:nvSpPr>
        <p:spPr/>
        <p:txBody>
          <a:bodyPr/>
          <a:lstStyle/>
          <a:p>
            <a:fld id="{19FFFF36-04DB-4988-BC79-401CD08C97E7}"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5</a:t>
            </a:fld>
            <a:endParaRPr lang="en-US" dirty="0">
              <a:solidFill>
                <a:srgbClr val="FFFFFF"/>
              </a:solidFill>
            </a:endParaRPr>
          </a:p>
        </p:txBody>
      </p:sp>
      <p:sp>
        <p:nvSpPr>
          <p:cNvPr id="23556" name="TextBox 1"/>
          <p:cNvSpPr txBox="1">
            <a:spLocks noChangeArrowheads="1"/>
          </p:cNvSpPr>
          <p:nvPr/>
        </p:nvSpPr>
        <p:spPr bwMode="auto">
          <a:xfrm>
            <a:off x="642676" y="5812085"/>
            <a:ext cx="7805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600" i="1" dirty="0"/>
              <a:t>Adapted from contemporary courses in OS/Systems taught at Berkeley, UW, TAMU,</a:t>
            </a:r>
          </a:p>
          <a:p>
            <a:pPr>
              <a:spcBef>
                <a:spcPct val="0"/>
              </a:spcBef>
              <a:buFontTx/>
              <a:buNone/>
            </a:pPr>
            <a:r>
              <a:rPr lang="en-US" sz="1600" i="1" dirty="0"/>
              <a:t>UIUC, and Rice. Special acknowledgment to Profs. </a:t>
            </a:r>
            <a:r>
              <a:rPr lang="en-US" sz="1600" i="1" dirty="0" err="1"/>
              <a:t>Guo</a:t>
            </a:r>
            <a:r>
              <a:rPr lang="en-US" sz="1600" i="1" dirty="0"/>
              <a:t>/Bettati at TAMU, </a:t>
            </a:r>
          </a:p>
          <a:p>
            <a:pPr>
              <a:spcBef>
                <a:spcPct val="0"/>
              </a:spcBef>
              <a:buFontTx/>
              <a:buNone/>
            </a:pPr>
            <a:r>
              <a:rPr lang="en-US" sz="1600" i="1" dirty="0"/>
              <a:t>Joseph at Berkeley,  </a:t>
            </a:r>
            <a:r>
              <a:rPr lang="en-US" sz="1600" i="1" dirty="0">
                <a:solidFill>
                  <a:srgbClr val="FF0000"/>
                </a:solidFill>
              </a:rPr>
              <a:t>Anderson &amp; Dahlin  (Chapter 7)</a:t>
            </a:r>
          </a:p>
        </p:txBody>
      </p:sp>
    </p:spTree>
    <p:extLst>
      <p:ext uri="{BB962C8B-B14F-4D97-AF65-F5344CB8AC3E}">
        <p14:creationId xmlns:p14="http://schemas.microsoft.com/office/powerpoint/2010/main" val="395219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Conversation about Scheduling</a:t>
            </a:r>
          </a:p>
        </p:txBody>
      </p:sp>
      <p:sp>
        <p:nvSpPr>
          <p:cNvPr id="25603" name="Content Placeholder 2"/>
          <p:cNvSpPr>
            <a:spLocks noGrp="1"/>
          </p:cNvSpPr>
          <p:nvPr>
            <p:ph idx="1"/>
          </p:nvPr>
        </p:nvSpPr>
        <p:spPr>
          <a:xfrm>
            <a:off x="533400" y="1660174"/>
            <a:ext cx="8229600" cy="4876800"/>
          </a:xfrm>
        </p:spPr>
        <p:txBody>
          <a:bodyPr>
            <a:normAutofit/>
          </a:bodyPr>
          <a:lstStyle/>
          <a:p>
            <a:r>
              <a:rPr lang="en-US" dirty="0"/>
              <a:t>You manage a web site, that suddenly becomes wildly popular.  Do you:</a:t>
            </a:r>
          </a:p>
          <a:p>
            <a:pPr lvl="1"/>
            <a:r>
              <a:rPr lang="en-US" dirty="0"/>
              <a:t>Buy more hardware?</a:t>
            </a:r>
          </a:p>
          <a:p>
            <a:pPr lvl="1"/>
            <a:r>
              <a:rPr lang="en-US" dirty="0"/>
              <a:t>Implement a different scheduling policy?</a:t>
            </a:r>
          </a:p>
          <a:p>
            <a:pPr lvl="1"/>
            <a:r>
              <a:rPr lang="en-US" dirty="0"/>
              <a:t>Turn away some users?  Which ones?</a:t>
            </a:r>
          </a:p>
          <a:p>
            <a:r>
              <a:rPr lang="en-US" dirty="0"/>
              <a:t>How much worse will performance get if the web site becomes even more popular?</a:t>
            </a:r>
          </a:p>
          <a:p>
            <a:r>
              <a:rPr lang="en-US" dirty="0"/>
              <a:t>When does scheduling become important? </a:t>
            </a:r>
          </a:p>
          <a:p>
            <a:pPr lvl="1"/>
            <a:r>
              <a:rPr lang="en-US" dirty="0"/>
              <a:t>With more number of consumers</a:t>
            </a:r>
          </a:p>
          <a:p>
            <a:pPr lvl="1"/>
            <a:r>
              <a:rPr lang="en-US" dirty="0"/>
              <a:t>Diverse needs for shared resources</a:t>
            </a:r>
          </a:p>
          <a:p>
            <a:r>
              <a:rPr lang="en-US" dirty="0"/>
              <a:t>Consideration must be paid for a number of performance measures</a:t>
            </a:r>
          </a:p>
          <a:p>
            <a:pPr lvl="1"/>
            <a:r>
              <a:rPr lang="en-US" b="1" dirty="0"/>
              <a:t>Customer-Centric</a:t>
            </a:r>
            <a:r>
              <a:rPr lang="en-US" dirty="0"/>
              <a:t>: Response Time (wait time + service time)</a:t>
            </a:r>
          </a:p>
          <a:p>
            <a:pPr lvl="1"/>
            <a:r>
              <a:rPr lang="en-US" b="1" dirty="0"/>
              <a:t>System-Centric</a:t>
            </a:r>
            <a:r>
              <a:rPr lang="en-US" dirty="0"/>
              <a:t>: Response Time, Fairness, Throughput</a:t>
            </a:r>
          </a:p>
          <a:p>
            <a:r>
              <a:rPr lang="en-US" b="1" dirty="0">
                <a:solidFill>
                  <a:srgbClr val="FF0000"/>
                </a:solidFill>
              </a:rPr>
              <a:t>Overarching Goal: Minimize Response time while maximizing throughput</a:t>
            </a:r>
          </a:p>
          <a:p>
            <a:endParaRPr lang="en-US" dirty="0"/>
          </a:p>
          <a:p>
            <a:pPr lvl="1"/>
            <a:endParaRPr lang="en-US" dirty="0"/>
          </a:p>
        </p:txBody>
      </p:sp>
      <p:sp>
        <p:nvSpPr>
          <p:cNvPr id="5" name="Date Placeholder 4"/>
          <p:cNvSpPr>
            <a:spLocks noGrp="1"/>
          </p:cNvSpPr>
          <p:nvPr>
            <p:ph type="dt" sz="half" idx="10"/>
          </p:nvPr>
        </p:nvSpPr>
        <p:spPr/>
        <p:txBody>
          <a:bodyPr/>
          <a:lstStyle/>
          <a:p>
            <a:fld id="{CD96BD7F-12DA-42DD-AFEB-17225F3221B6}"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13744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anim calcmode="lin" valueType="num">
                                      <p:cBhvr additive="base">
                                        <p:cTn id="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6" end="6"/>
                                            </p:txEl>
                                          </p:spTgt>
                                        </p:tgtEl>
                                        <p:attrNameLst>
                                          <p:attrName>style.visibility</p:attrName>
                                        </p:attrNameLst>
                                      </p:cBhvr>
                                      <p:to>
                                        <p:strVal val="visible"/>
                                      </p:to>
                                    </p:set>
                                    <p:anim calcmode="lin" valueType="num">
                                      <p:cBhvr additive="base">
                                        <p:cTn id="11"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anim calcmode="lin" valueType="num">
                                      <p:cBhvr additive="base">
                                        <p:cTn id="15"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anim calcmode="lin" valueType="num">
                                      <p:cBhvr additive="base">
                                        <p:cTn id="2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3">
                                            <p:txEl>
                                              <p:pRg st="9" end="9"/>
                                            </p:txEl>
                                          </p:spTgt>
                                        </p:tgtEl>
                                        <p:attrNameLst>
                                          <p:attrName>style.visibility</p:attrName>
                                        </p:attrNameLst>
                                      </p:cBhvr>
                                      <p:to>
                                        <p:strVal val="visible"/>
                                      </p:to>
                                    </p:set>
                                    <p:anim calcmode="lin" valueType="num">
                                      <p:cBhvr additive="base">
                                        <p:cTn id="25"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3">
                                            <p:txEl>
                                              <p:pRg st="10" end="10"/>
                                            </p:txEl>
                                          </p:spTgt>
                                        </p:tgtEl>
                                        <p:attrNameLst>
                                          <p:attrName>style.visibility</p:attrName>
                                        </p:attrNameLst>
                                      </p:cBhvr>
                                      <p:to>
                                        <p:strVal val="visible"/>
                                      </p:to>
                                    </p:set>
                                    <p:anim calcmode="lin" valueType="num">
                                      <p:cBhvr additive="base">
                                        <p:cTn id="29" dur="500" fill="hold"/>
                                        <p:tgtEl>
                                          <p:spTgt spid="2560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animEffect transition="in" filter="wipe(down)">
                                      <p:cBhvr>
                                        <p:cTn id="35" dur="580">
                                          <p:stCondLst>
                                            <p:cond delay="0"/>
                                          </p:stCondLst>
                                        </p:cTn>
                                        <p:tgtEl>
                                          <p:spTgt spid="25603">
                                            <p:txEl>
                                              <p:pRg st="11" end="11"/>
                                            </p:txEl>
                                          </p:spTgt>
                                        </p:tgtEl>
                                      </p:cBhvr>
                                    </p:animEffect>
                                    <p:anim calcmode="lin" valueType="num">
                                      <p:cBhvr>
                                        <p:cTn id="36" dur="1822" tmFilter="0,0; 0.14,0.36; 0.43,0.73; 0.71,0.91; 1.0,1.0">
                                          <p:stCondLst>
                                            <p:cond delay="0"/>
                                          </p:stCondLst>
                                        </p:cTn>
                                        <p:tgtEl>
                                          <p:spTgt spid="25603">
                                            <p:txEl>
                                              <p:pRg st="11" end="11"/>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5603">
                                            <p:txEl>
                                              <p:pRg st="11" end="11"/>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5603">
                                            <p:txEl>
                                              <p:pRg st="11" end="11"/>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5603">
                                            <p:txEl>
                                              <p:pRg st="11" end="11"/>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5603">
                                            <p:txEl>
                                              <p:pRg st="11" end="11"/>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25603">
                                            <p:txEl>
                                              <p:pRg st="11" end="11"/>
                                            </p:txEl>
                                          </p:spTgt>
                                        </p:tgtEl>
                                      </p:cBhvr>
                                      <p:to x="100000" y="60000"/>
                                    </p:animScale>
                                    <p:animScale>
                                      <p:cBhvr>
                                        <p:cTn id="42" dur="166" decel="50000">
                                          <p:stCondLst>
                                            <p:cond delay="676"/>
                                          </p:stCondLst>
                                        </p:cTn>
                                        <p:tgtEl>
                                          <p:spTgt spid="25603">
                                            <p:txEl>
                                              <p:pRg st="11" end="11"/>
                                            </p:txEl>
                                          </p:spTgt>
                                        </p:tgtEl>
                                      </p:cBhvr>
                                      <p:to x="100000" y="100000"/>
                                    </p:animScale>
                                    <p:animScale>
                                      <p:cBhvr>
                                        <p:cTn id="43" dur="26">
                                          <p:stCondLst>
                                            <p:cond delay="1312"/>
                                          </p:stCondLst>
                                        </p:cTn>
                                        <p:tgtEl>
                                          <p:spTgt spid="25603">
                                            <p:txEl>
                                              <p:pRg st="11" end="11"/>
                                            </p:txEl>
                                          </p:spTgt>
                                        </p:tgtEl>
                                      </p:cBhvr>
                                      <p:to x="100000" y="80000"/>
                                    </p:animScale>
                                    <p:animScale>
                                      <p:cBhvr>
                                        <p:cTn id="44" dur="166" decel="50000">
                                          <p:stCondLst>
                                            <p:cond delay="1338"/>
                                          </p:stCondLst>
                                        </p:cTn>
                                        <p:tgtEl>
                                          <p:spTgt spid="25603">
                                            <p:txEl>
                                              <p:pRg st="11" end="11"/>
                                            </p:txEl>
                                          </p:spTgt>
                                        </p:tgtEl>
                                      </p:cBhvr>
                                      <p:to x="100000" y="100000"/>
                                    </p:animScale>
                                    <p:animScale>
                                      <p:cBhvr>
                                        <p:cTn id="45" dur="26">
                                          <p:stCondLst>
                                            <p:cond delay="1642"/>
                                          </p:stCondLst>
                                        </p:cTn>
                                        <p:tgtEl>
                                          <p:spTgt spid="25603">
                                            <p:txEl>
                                              <p:pRg st="11" end="11"/>
                                            </p:txEl>
                                          </p:spTgt>
                                        </p:tgtEl>
                                      </p:cBhvr>
                                      <p:to x="100000" y="90000"/>
                                    </p:animScale>
                                    <p:animScale>
                                      <p:cBhvr>
                                        <p:cTn id="46" dur="166" decel="50000">
                                          <p:stCondLst>
                                            <p:cond delay="1668"/>
                                          </p:stCondLst>
                                        </p:cTn>
                                        <p:tgtEl>
                                          <p:spTgt spid="25603">
                                            <p:txEl>
                                              <p:pRg st="11" end="11"/>
                                            </p:txEl>
                                          </p:spTgt>
                                        </p:tgtEl>
                                      </p:cBhvr>
                                      <p:to x="100000" y="100000"/>
                                    </p:animScale>
                                    <p:animScale>
                                      <p:cBhvr>
                                        <p:cTn id="47" dur="26">
                                          <p:stCondLst>
                                            <p:cond delay="1808"/>
                                          </p:stCondLst>
                                        </p:cTn>
                                        <p:tgtEl>
                                          <p:spTgt spid="25603">
                                            <p:txEl>
                                              <p:pRg st="11" end="11"/>
                                            </p:txEl>
                                          </p:spTgt>
                                        </p:tgtEl>
                                      </p:cBhvr>
                                      <p:to x="100000" y="95000"/>
                                    </p:animScale>
                                    <p:animScale>
                                      <p:cBhvr>
                                        <p:cTn id="48" dur="166" decel="50000">
                                          <p:stCondLst>
                                            <p:cond delay="1834"/>
                                          </p:stCondLst>
                                        </p:cTn>
                                        <p:tgtEl>
                                          <p:spTgt spid="25603">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Terms and Definitions</a:t>
            </a:r>
          </a:p>
        </p:txBody>
      </p:sp>
      <p:sp>
        <p:nvSpPr>
          <p:cNvPr id="27651" name="Content Placeholder 2"/>
          <p:cNvSpPr>
            <a:spLocks noGrp="1"/>
          </p:cNvSpPr>
          <p:nvPr>
            <p:ph idx="1"/>
          </p:nvPr>
        </p:nvSpPr>
        <p:spPr>
          <a:xfrm>
            <a:off x="612648" y="1676400"/>
            <a:ext cx="8455152" cy="4724400"/>
          </a:xfrm>
        </p:spPr>
        <p:txBody>
          <a:bodyPr>
            <a:normAutofit fontScale="92500" lnSpcReduction="10000"/>
          </a:bodyPr>
          <a:lstStyle/>
          <a:p>
            <a:r>
              <a:rPr lang="en-US" sz="2400" dirty="0"/>
              <a:t>Task/Job</a:t>
            </a:r>
          </a:p>
          <a:p>
            <a:pPr lvl="1"/>
            <a:r>
              <a:rPr lang="en-US" sz="2400" dirty="0"/>
              <a:t>User request: e.g., mouse click, web request, shell command, …</a:t>
            </a:r>
          </a:p>
          <a:p>
            <a:r>
              <a:rPr lang="en-US" sz="2400" dirty="0"/>
              <a:t>Latency/response time</a:t>
            </a:r>
          </a:p>
          <a:p>
            <a:pPr lvl="1"/>
            <a:r>
              <a:rPr lang="en-US" sz="2400" dirty="0"/>
              <a:t>How long does a task take to complete?</a:t>
            </a:r>
          </a:p>
          <a:p>
            <a:r>
              <a:rPr lang="en-US" sz="2400" dirty="0"/>
              <a:t>Throughput</a:t>
            </a:r>
          </a:p>
          <a:p>
            <a:pPr lvl="1"/>
            <a:r>
              <a:rPr lang="en-US" sz="2400" dirty="0"/>
              <a:t>How many tasks can be done per unit of time?</a:t>
            </a:r>
          </a:p>
          <a:p>
            <a:r>
              <a:rPr lang="en-US" sz="2400" dirty="0"/>
              <a:t>Overhead</a:t>
            </a:r>
          </a:p>
          <a:p>
            <a:pPr lvl="1"/>
            <a:r>
              <a:rPr lang="en-US" sz="2400" dirty="0"/>
              <a:t>How much extra work is done by the scheduler?</a:t>
            </a:r>
          </a:p>
          <a:p>
            <a:r>
              <a:rPr lang="en-US" sz="2400" dirty="0"/>
              <a:t>Fairness</a:t>
            </a:r>
          </a:p>
          <a:p>
            <a:pPr lvl="1"/>
            <a:r>
              <a:rPr lang="en-US" sz="2400" dirty="0"/>
              <a:t>How equal is the performance received by different users?</a:t>
            </a:r>
          </a:p>
          <a:p>
            <a:r>
              <a:rPr lang="en-US" sz="2400" dirty="0"/>
              <a:t>Predictability</a:t>
            </a:r>
          </a:p>
          <a:p>
            <a:pPr lvl="1"/>
            <a:r>
              <a:rPr lang="en-US" sz="2400" dirty="0"/>
              <a:t>How consistent is the performance over time?</a:t>
            </a:r>
          </a:p>
        </p:txBody>
      </p:sp>
      <p:sp>
        <p:nvSpPr>
          <p:cNvPr id="5" name="Date Placeholder 4"/>
          <p:cNvSpPr>
            <a:spLocks noGrp="1"/>
          </p:cNvSpPr>
          <p:nvPr>
            <p:ph type="dt" sz="half" idx="10"/>
          </p:nvPr>
        </p:nvSpPr>
        <p:spPr/>
        <p:txBody>
          <a:bodyPr/>
          <a:lstStyle/>
          <a:p>
            <a:fld id="{88D2654D-2652-4AAC-8555-E216BADD5105}"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6581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51">
                                            <p:txEl>
                                              <p:pRg st="10" end="10"/>
                                            </p:txEl>
                                          </p:spTgt>
                                        </p:tgtEl>
                                        <p:attrNameLst>
                                          <p:attrName>style.visibility</p:attrName>
                                        </p:attrNameLst>
                                      </p:cBhvr>
                                      <p:to>
                                        <p:strVal val="visible"/>
                                      </p:to>
                                    </p:set>
                                    <p:anim calcmode="lin" valueType="num">
                                      <p:cBhvr additive="base">
                                        <p:cTn id="57"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65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651">
                                            <p:txEl>
                                              <p:pRg st="11" end="11"/>
                                            </p:txEl>
                                          </p:spTgt>
                                        </p:tgtEl>
                                        <p:attrNameLst>
                                          <p:attrName>style.visibility</p:attrName>
                                        </p:attrNameLst>
                                      </p:cBhvr>
                                      <p:to>
                                        <p:strVal val="visible"/>
                                      </p:to>
                                    </p:set>
                                    <p:anim calcmode="lin" valueType="num">
                                      <p:cBhvr additive="base">
                                        <p:cTn id="61"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7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More Terms and Definitions</a:t>
            </a:r>
          </a:p>
        </p:txBody>
      </p:sp>
      <p:sp>
        <p:nvSpPr>
          <p:cNvPr id="29699" name="Content Placeholder 2"/>
          <p:cNvSpPr>
            <a:spLocks noGrp="1"/>
          </p:cNvSpPr>
          <p:nvPr>
            <p:ph idx="1"/>
          </p:nvPr>
        </p:nvSpPr>
        <p:spPr/>
        <p:txBody>
          <a:bodyPr>
            <a:normAutofit fontScale="92500" lnSpcReduction="20000"/>
          </a:bodyPr>
          <a:lstStyle/>
          <a:p>
            <a:r>
              <a:rPr lang="en-US" dirty="0"/>
              <a:t>Workload</a:t>
            </a:r>
          </a:p>
          <a:p>
            <a:pPr lvl="1"/>
            <a:r>
              <a:rPr lang="en-US" dirty="0"/>
              <a:t>Set of tasks for system to perform, along with </a:t>
            </a:r>
            <a:r>
              <a:rPr lang="en-US" b="1" dirty="0"/>
              <a:t>arrival times </a:t>
            </a:r>
            <a:r>
              <a:rPr lang="en-US" dirty="0"/>
              <a:t>and </a:t>
            </a:r>
            <a:r>
              <a:rPr lang="en-US" b="1" dirty="0"/>
              <a:t>duration</a:t>
            </a:r>
            <a:r>
              <a:rPr lang="en-US" dirty="0"/>
              <a:t> (i.e., time required in CPU + I/O)</a:t>
            </a:r>
          </a:p>
          <a:p>
            <a:r>
              <a:rPr lang="en-US" dirty="0"/>
              <a:t>Preemptive scheduler</a:t>
            </a:r>
          </a:p>
          <a:p>
            <a:pPr lvl="1"/>
            <a:r>
              <a:rPr lang="en-US" dirty="0"/>
              <a:t>If we can take resources away from a running task through:</a:t>
            </a:r>
          </a:p>
          <a:p>
            <a:pPr lvl="2"/>
            <a:r>
              <a:rPr lang="en-US" b="1" dirty="0"/>
              <a:t>Timers </a:t>
            </a:r>
            <a:r>
              <a:rPr lang="en-US" dirty="0"/>
              <a:t>(we already knew about this)</a:t>
            </a:r>
            <a:endParaRPr lang="en-US" b="1" dirty="0"/>
          </a:p>
          <a:p>
            <a:pPr lvl="2"/>
            <a:r>
              <a:rPr lang="en-US" dirty="0"/>
              <a:t>Whenever a new task is added to the queue (new idea, only for some algorithms)</a:t>
            </a:r>
          </a:p>
          <a:p>
            <a:r>
              <a:rPr lang="en-US" dirty="0"/>
              <a:t>Work-conserving</a:t>
            </a:r>
          </a:p>
          <a:p>
            <a:pPr lvl="1"/>
            <a:r>
              <a:rPr lang="en-US" dirty="0"/>
              <a:t>A scheduler that never leaves a processor idle if there is some task</a:t>
            </a:r>
          </a:p>
          <a:p>
            <a:r>
              <a:rPr lang="en-US" dirty="0"/>
              <a:t>Scheduling algorithm </a:t>
            </a:r>
          </a:p>
          <a:p>
            <a:pPr lvl="1"/>
            <a:r>
              <a:rPr lang="en-US" dirty="0"/>
              <a:t>Takes a workload as input</a:t>
            </a:r>
          </a:p>
          <a:p>
            <a:pPr lvl="1"/>
            <a:r>
              <a:rPr lang="en-US" dirty="0"/>
              <a:t>Decides which tasks to do first</a:t>
            </a:r>
          </a:p>
          <a:p>
            <a:pPr lvl="1"/>
            <a:r>
              <a:rPr lang="en-US" dirty="0"/>
              <a:t>We measure performance metric (throughput, latency) as output</a:t>
            </a:r>
          </a:p>
          <a:p>
            <a:pPr lvl="1"/>
            <a:r>
              <a:rPr lang="en-US" dirty="0"/>
              <a:t>Only preemptive, work-conserving schedulers to be considered</a:t>
            </a:r>
          </a:p>
          <a:p>
            <a:endParaRPr lang="en-US" dirty="0"/>
          </a:p>
        </p:txBody>
      </p:sp>
      <p:sp>
        <p:nvSpPr>
          <p:cNvPr id="5" name="Date Placeholder 4"/>
          <p:cNvSpPr>
            <a:spLocks noGrp="1"/>
          </p:cNvSpPr>
          <p:nvPr>
            <p:ph type="dt" sz="half" idx="10"/>
          </p:nvPr>
        </p:nvSpPr>
        <p:spPr/>
        <p:txBody>
          <a:bodyPr/>
          <a:lstStyle/>
          <a:p>
            <a:fld id="{058A45D8-1244-4B4B-8A02-3E86411F8072}"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28954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 calcmode="lin" valueType="num">
                                      <p:cBhvr additive="base">
                                        <p:cTn id="29"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699">
                                            <p:txEl>
                                              <p:pRg st="6" end="6"/>
                                            </p:txEl>
                                          </p:spTgt>
                                        </p:tgtEl>
                                        <p:attrNameLst>
                                          <p:attrName>style.visibility</p:attrName>
                                        </p:attrNameLst>
                                      </p:cBhvr>
                                      <p:to>
                                        <p:strVal val="visible"/>
                                      </p:to>
                                    </p:set>
                                    <p:anim calcmode="lin" valueType="num">
                                      <p:cBhvr additive="base">
                                        <p:cTn id="3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9699">
                                            <p:txEl>
                                              <p:pRg st="7" end="7"/>
                                            </p:txEl>
                                          </p:spTgt>
                                        </p:tgtEl>
                                        <p:attrNameLst>
                                          <p:attrName>style.visibility</p:attrName>
                                        </p:attrNameLst>
                                      </p:cBhvr>
                                      <p:to>
                                        <p:strVal val="visible"/>
                                      </p:to>
                                    </p:set>
                                    <p:anim calcmode="lin" valueType="num">
                                      <p:cBhvr additive="base">
                                        <p:cTn id="41"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9699">
                                            <p:txEl>
                                              <p:pRg st="8" end="8"/>
                                            </p:txEl>
                                          </p:spTgt>
                                        </p:tgtEl>
                                        <p:attrNameLst>
                                          <p:attrName>style.visibility</p:attrName>
                                        </p:attrNameLst>
                                      </p:cBhvr>
                                      <p:to>
                                        <p:strVal val="visible"/>
                                      </p:to>
                                    </p:set>
                                    <p:anim calcmode="lin" valueType="num">
                                      <p:cBhvr additive="base">
                                        <p:cTn id="47"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699">
                                            <p:txEl>
                                              <p:pRg st="9" end="9"/>
                                            </p:txEl>
                                          </p:spTgt>
                                        </p:tgtEl>
                                        <p:attrNameLst>
                                          <p:attrName>style.visibility</p:attrName>
                                        </p:attrNameLst>
                                      </p:cBhvr>
                                      <p:to>
                                        <p:strVal val="visible"/>
                                      </p:to>
                                    </p:set>
                                    <p:anim calcmode="lin" valueType="num">
                                      <p:cBhvr additive="base">
                                        <p:cTn id="51"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699">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699">
                                            <p:txEl>
                                              <p:pRg st="10" end="10"/>
                                            </p:txEl>
                                          </p:spTgt>
                                        </p:tgtEl>
                                        <p:attrNameLst>
                                          <p:attrName>style.visibility</p:attrName>
                                        </p:attrNameLst>
                                      </p:cBhvr>
                                      <p:to>
                                        <p:strVal val="visible"/>
                                      </p:to>
                                    </p:set>
                                    <p:anim calcmode="lin" valueType="num">
                                      <p:cBhvr additive="base">
                                        <p:cTn id="55"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699">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9699">
                                            <p:txEl>
                                              <p:pRg st="11" end="11"/>
                                            </p:txEl>
                                          </p:spTgt>
                                        </p:tgtEl>
                                        <p:attrNameLst>
                                          <p:attrName>style.visibility</p:attrName>
                                        </p:attrNameLst>
                                      </p:cBhvr>
                                      <p:to>
                                        <p:strVal val="visible"/>
                                      </p:to>
                                    </p:set>
                                    <p:anim calcmode="lin" valueType="num">
                                      <p:cBhvr additive="base">
                                        <p:cTn id="59" dur="500" fill="hold"/>
                                        <p:tgtEl>
                                          <p:spTgt spid="2969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9699">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9699">
                                            <p:txEl>
                                              <p:pRg st="12" end="12"/>
                                            </p:txEl>
                                          </p:spTgt>
                                        </p:tgtEl>
                                        <p:attrNameLst>
                                          <p:attrName>style.visibility</p:attrName>
                                        </p:attrNameLst>
                                      </p:cBhvr>
                                      <p:to>
                                        <p:strVal val="visible"/>
                                      </p:to>
                                    </p:set>
                                    <p:anim calcmode="lin" valueType="num">
                                      <p:cBhvr additive="base">
                                        <p:cTn id="63" dur="500" fill="hold"/>
                                        <p:tgtEl>
                                          <p:spTgt spid="29699">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96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a:t>Schedulers</a:t>
            </a:r>
          </a:p>
        </p:txBody>
      </p:sp>
      <p:sp>
        <p:nvSpPr>
          <p:cNvPr id="5" name="Date Placeholder 4"/>
          <p:cNvSpPr>
            <a:spLocks noGrp="1"/>
          </p:cNvSpPr>
          <p:nvPr>
            <p:ph type="dt" sz="half" idx="10"/>
          </p:nvPr>
        </p:nvSpPr>
        <p:spPr/>
        <p:txBody>
          <a:bodyPr/>
          <a:lstStyle/>
          <a:p>
            <a:fld id="{E5D242F6-4731-4B23-8C17-1103F377F493}" type="datetime1">
              <a:rPr lang="en-US" smtClean="0"/>
              <a:t>2/18/2018</a:t>
            </a:fld>
            <a:endParaRPr lang="en-US" dirty="0"/>
          </a:p>
        </p:txBody>
      </p:sp>
      <p:sp>
        <p:nvSpPr>
          <p:cNvPr id="7" name="Slide Number Placeholder 6"/>
          <p:cNvSpPr>
            <a:spLocks noGrp="1"/>
          </p:cNvSpPr>
          <p:nvPr>
            <p:ph type="sldNum" sz="quarter" idx="12"/>
          </p:nvPr>
        </p:nvSpPr>
        <p:spPr/>
        <p:txBody>
          <a:bodyPr>
            <a:normAutofit/>
          </a:bodyPr>
          <a:lstStyle/>
          <a:p>
            <a:fld id="{1AD93096-5B34-4342-9326-69289CEAE4C2}" type="slidenum">
              <a:rPr lang="en-US" smtClean="0"/>
              <a:pPr/>
              <a:t>9</a:t>
            </a:fld>
            <a:endParaRPr lang="en-US" dirty="0">
              <a:solidFill>
                <a:srgbClr val="FFFFFF"/>
              </a:solidFill>
            </a:endParaRPr>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Tree>
    <p:extLst>
      <p:ext uri="{BB962C8B-B14F-4D97-AF65-F5344CB8AC3E}">
        <p14:creationId xmlns:p14="http://schemas.microsoft.com/office/powerpoint/2010/main" val="17576440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3320</Words>
  <Application>Microsoft Office PowerPoint</Application>
  <PresentationFormat>On-screen Show (4:3)</PresentationFormat>
  <Paragraphs>576</Paragraphs>
  <Slides>33</Slides>
  <Notes>27</Notes>
  <HiddenSlides>1</HiddenSlides>
  <MMClips>0</MMClips>
  <ScaleCrop>false</ScaleCrop>
  <HeadingPairs>
    <vt:vector size="8" baseType="variant">
      <vt:variant>
        <vt:lpstr>Fonts Used</vt:lpstr>
      </vt:variant>
      <vt:variant>
        <vt:i4>18</vt:i4>
      </vt:variant>
      <vt:variant>
        <vt:lpstr>Theme</vt:lpstr>
      </vt:variant>
      <vt:variant>
        <vt:i4>4</vt:i4>
      </vt:variant>
      <vt:variant>
        <vt:lpstr>Embedded OLE Servers</vt:lpstr>
      </vt:variant>
      <vt:variant>
        <vt:i4>1</vt:i4>
      </vt:variant>
      <vt:variant>
        <vt:lpstr>Slide Titles</vt:lpstr>
      </vt:variant>
      <vt:variant>
        <vt:i4>33</vt:i4>
      </vt:variant>
    </vt:vector>
  </HeadingPairs>
  <TitlesOfParts>
    <vt:vector size="56" baseType="lpstr">
      <vt:lpstr>맑은 고딕</vt:lpstr>
      <vt:lpstr>MS PGothic</vt:lpstr>
      <vt:lpstr>MS PGothic</vt:lpstr>
      <vt:lpstr>Arial</vt:lpstr>
      <vt:lpstr>Arial Narrow</vt:lpstr>
      <vt:lpstr>Calibri</vt:lpstr>
      <vt:lpstr>Calibri Light</vt:lpstr>
      <vt:lpstr>Chalkboard</vt:lpstr>
      <vt:lpstr>Comic Sans MS</vt:lpstr>
      <vt:lpstr>Gulim</vt:lpstr>
      <vt:lpstr>Gulim</vt:lpstr>
      <vt:lpstr>Helvetica</vt:lpstr>
      <vt:lpstr>Impact</vt:lpstr>
      <vt:lpstr>Neo Sans Intel</vt:lpstr>
      <vt:lpstr>Neo Sans Intel Medium</vt:lpstr>
      <vt:lpstr>Symbol</vt:lpstr>
      <vt:lpstr>Times New Roman</vt:lpstr>
      <vt:lpstr>Wingdings</vt:lpstr>
      <vt:lpstr>1_Custom Design</vt:lpstr>
      <vt:lpstr>Custom Design</vt:lpstr>
      <vt:lpstr>Intel dark blue background</vt:lpstr>
      <vt:lpstr>Retrospect</vt:lpstr>
      <vt:lpstr>Worksheet</vt:lpstr>
      <vt:lpstr>CSCE 313 – Unix Process Scheduling</vt:lpstr>
      <vt:lpstr>Theme – What we have explored so far</vt:lpstr>
      <vt:lpstr>Theme – What we have explored so far</vt:lpstr>
      <vt:lpstr>Theme – What are we moving on to next?</vt:lpstr>
      <vt:lpstr>Outline of Today’s Lecture</vt:lpstr>
      <vt:lpstr>A Conversation about Scheduling</vt:lpstr>
      <vt:lpstr>Terms and Definitions</vt:lpstr>
      <vt:lpstr>More Terms and Definitions</vt:lpstr>
      <vt:lpstr>Schedulers</vt:lpstr>
      <vt:lpstr>CPU Scheduling</vt:lpstr>
      <vt:lpstr>Focus: Short-Term/CPU Scheduling</vt:lpstr>
      <vt:lpstr>Scheduling Metrics</vt:lpstr>
      <vt:lpstr>Scheduling Goals</vt:lpstr>
      <vt:lpstr>P1: First In First Out (FIFO) or FCFS (First Come First Served)</vt:lpstr>
      <vt:lpstr>P2: Shortest Remaining Time First (SRTF)</vt:lpstr>
      <vt:lpstr>Some Thoughts</vt:lpstr>
      <vt:lpstr>Implementing SRTF</vt:lpstr>
      <vt:lpstr>P3: Round Robin</vt:lpstr>
      <vt:lpstr>Round Robin – Varying Time Slice</vt:lpstr>
      <vt:lpstr>Round Robin vs. FIFO</vt:lpstr>
      <vt:lpstr>Round Robin vs. FIFO</vt:lpstr>
      <vt:lpstr>Round Robin vs. Fairness</vt:lpstr>
      <vt:lpstr>Another Downside of RR – Mixed Workload</vt:lpstr>
      <vt:lpstr>Max-Min Fairness</vt:lpstr>
      <vt:lpstr>Example - Benefits of SRTF</vt:lpstr>
      <vt:lpstr>RR vs. SRTF</vt:lpstr>
      <vt:lpstr>Multi-Level Feedback Scheduling</vt:lpstr>
      <vt:lpstr>Countermeasure</vt:lpstr>
      <vt:lpstr>Scheduling Details</vt:lpstr>
      <vt:lpstr>Scheduling Fairness</vt:lpstr>
      <vt:lpstr>How to Evaluate a Scheduling algorithm?</vt:lpstr>
      <vt:lpstr>Summary</vt:lpstr>
      <vt:lpstr>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2018-02-19T03:59:37Z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