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12" r:id="rId3"/>
  </p:sldMasterIdLst>
  <p:notesMasterIdLst>
    <p:notesMasterId r:id="rId24"/>
  </p:notesMasterIdLst>
  <p:sldIdLst>
    <p:sldId id="256" r:id="rId4"/>
    <p:sldId id="297" r:id="rId5"/>
    <p:sldId id="298" r:id="rId6"/>
    <p:sldId id="301" r:id="rId7"/>
    <p:sldId id="328" r:id="rId8"/>
    <p:sldId id="329" r:id="rId9"/>
    <p:sldId id="300" r:id="rId10"/>
    <p:sldId id="304" r:id="rId11"/>
    <p:sldId id="305" r:id="rId12"/>
    <p:sldId id="306" r:id="rId13"/>
    <p:sldId id="312" r:id="rId14"/>
    <p:sldId id="313" r:id="rId15"/>
    <p:sldId id="315" r:id="rId16"/>
    <p:sldId id="316" r:id="rId17"/>
    <p:sldId id="317" r:id="rId18"/>
    <p:sldId id="327" r:id="rId19"/>
    <p:sldId id="318" r:id="rId20"/>
    <p:sldId id="319" r:id="rId21"/>
    <p:sldId id="320" r:id="rId22"/>
    <p:sldId id="326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629" autoAdjust="0"/>
  </p:normalViewPr>
  <p:slideViewPr>
    <p:cSldViewPr>
      <p:cViewPr varScale="1">
        <p:scale>
          <a:sx n="65" d="100"/>
          <a:sy n="65" d="100"/>
        </p:scale>
        <p:origin x="1341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X could be (13, 5, 3)</a:t>
            </a:r>
          </a:p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8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X could be (13, 5, 3)</a:t>
            </a:r>
          </a:p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4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Multiprogramming: Older idea than multi-tasking, run jobs concurrently (load several into memory), but not necessarily </a:t>
            </a:r>
            <a:r>
              <a:rPr lang="en-US" altLang="en-US" smtClean="0">
                <a:latin typeface="Comic Sans MS" panose="030F0702030302020204" pitchFamily="66" charset="0"/>
              </a:rPr>
              <a:t>“</a:t>
            </a:r>
            <a:r>
              <a:rPr lang="en-US" smtClean="0">
                <a:latin typeface="Comic Sans MS" panose="030F0702030302020204" pitchFamily="66" charset="0"/>
              </a:rPr>
              <a:t>interactively</a:t>
            </a:r>
            <a:r>
              <a:rPr lang="en-US" altLang="en-US" smtClean="0">
                <a:latin typeface="Comic Sans MS" panose="030F0702030302020204" pitchFamily="66" charset="0"/>
              </a:rPr>
              <a:t>”</a:t>
            </a:r>
            <a:r>
              <a:rPr lang="en-US" smtClean="0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2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</a:rPr>
              <a:t>Execution model: each thread runs on a dedicated virtual processor with unpredictable and variable speed.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BA8059B9-6381-47E3-9758-B0DD6E3F6E48}" type="slidenum">
              <a:rPr lang="en-US" sz="1800"/>
              <a:pPr/>
              <a:t>11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0566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0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4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5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2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X could be (13, 5, 3)</a:t>
            </a:r>
          </a:p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3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AB2010-C2C3-45D9-946E-3284F8683FF5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571AB8-8505-4C44-84BF-CC2274A3E832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DDC1C0-5AC0-4D58-BAE6-5C67BB1A58A0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87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7F3EF15-26E3-4589-B9F2-0FD17B8EF982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9495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6782DE4-226E-4E3B-8C89-4FC2E09EDBFA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7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86CA75-E977-4400-856D-EB6A75D990DC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0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DC14C56-6290-4B55-AA2C-CF82FD6FE27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633A4D5A-FA2F-45C7-B879-265A24F42E82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0930-4BAD-476C-AD0F-4C591BFE3B4D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2C6B-BECC-4238-9CDF-9AABD580AC21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9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035083-34FF-41A5-8157-69390A78AB15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5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ECD79B5-4FA8-4456-A0B1-F9E81AD768CA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0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CSCE-313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F3EF15-26E3-4589-B9F2-0FD17B8EF982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2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02" r:id="rId12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25038" y="1861776"/>
            <a:ext cx="8090362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Concurrency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Threads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Tanzir Ahmed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CSCE 313 Spring </a:t>
            </a:r>
            <a:r>
              <a:rPr lang="en-US" dirty="0" smtClean="0">
                <a:solidFill>
                  <a:schemeClr val="bg1"/>
                </a:solidFill>
              </a:rPr>
              <a:t>2018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248400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March 5, 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5738943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Reading Reference: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Textbook: Chapter 4 (Section 4.1-4.4)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Helvetica" panose="020B0604020202020204" pitchFamily="34" charset="0"/>
              </a:rPr>
              <a:t>Putting it together: Threads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4724401" y="1819703"/>
            <a:ext cx="4038600" cy="426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>
                <a:ea typeface="ＭＳ Ｐゴシック" charset="-128"/>
                <a:cs typeface="ＭＳ Ｐゴシック" pitchFamily="-107" charset="-128"/>
              </a:rPr>
              <a:t>Thread</a:t>
            </a:r>
            <a:r>
              <a:rPr lang="en-US" sz="2400" dirty="0" smtClean="0">
                <a:ea typeface="ＭＳ Ｐゴシック" charset="-128"/>
                <a:cs typeface="ＭＳ Ｐゴシック" pitchFamily="-107" charset="-128"/>
              </a:rPr>
              <a:t> Switch overhead: </a:t>
            </a:r>
            <a:r>
              <a:rPr lang="en-US" sz="2400" b="1" dirty="0" smtClean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sz="2400" dirty="0" smtClean="0">
                <a:ea typeface="ＭＳ Ｐゴシック" charset="-128"/>
                <a:cs typeface="ＭＳ Ｐゴシック" pitchFamily="-107" charset="-128"/>
              </a:rPr>
              <a:t> </a:t>
            </a:r>
          </a:p>
          <a:p>
            <a:pPr lvl="1">
              <a:defRPr/>
            </a:pPr>
            <a:r>
              <a:rPr lang="en-US" sz="2000" dirty="0" smtClean="0">
                <a:ea typeface="ＭＳ Ｐゴシック" charset="-128"/>
                <a:cs typeface="ＭＳ Ｐゴシック" pitchFamily="-107" charset="-128"/>
              </a:rPr>
              <a:t>Only </a:t>
            </a:r>
            <a:r>
              <a:rPr lang="en-US" sz="2000" dirty="0" smtClean="0">
                <a:ea typeface="ＭＳ Ｐゴシック" charset="-128"/>
                <a:cs typeface="ＭＳ Ｐゴシック" pitchFamily="-107" charset="-128"/>
              </a:rPr>
              <a:t>CPU </a:t>
            </a:r>
            <a:r>
              <a:rPr lang="en-US" sz="2000" dirty="0" smtClean="0">
                <a:ea typeface="ＭＳ Ｐゴシック" charset="-128"/>
                <a:cs typeface="ＭＳ Ｐゴシック" pitchFamily="-107" charset="-128"/>
              </a:rPr>
              <a:t>state switched</a:t>
            </a:r>
            <a:endParaRPr lang="en-US" sz="2000" dirty="0" smtClean="0">
              <a:solidFill>
                <a:srgbClr val="FF0000"/>
              </a:solidFill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-128"/>
                <a:cs typeface="ＭＳ Ｐゴシック" pitchFamily="-107" charset="-128"/>
              </a:rPr>
              <a:t>Thread creation: </a:t>
            </a:r>
            <a:r>
              <a:rPr lang="en-US" sz="2400" b="1" dirty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sz="2400" dirty="0">
                <a:ea typeface="ＭＳ Ｐゴシック" charset="-128"/>
                <a:cs typeface="ＭＳ Ｐゴシック" pitchFamily="-107" charset="-128"/>
              </a:rPr>
              <a:t> </a:t>
            </a:r>
            <a:endParaRPr lang="en-US" sz="2400" b="1" dirty="0" smtClean="0"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-128"/>
                <a:cs typeface="ＭＳ Ｐゴシック" pitchFamily="-107" charset="-128"/>
              </a:rPr>
              <a:t>Protection</a:t>
            </a:r>
          </a:p>
          <a:p>
            <a:pPr lvl="1">
              <a:defRPr/>
            </a:pPr>
            <a:r>
              <a:rPr lang="en-US" sz="2000" dirty="0" smtClean="0">
                <a:ea typeface="ＭＳ Ｐゴシック" charset="-128"/>
              </a:rPr>
              <a:t>CPU: </a:t>
            </a:r>
            <a:r>
              <a:rPr lang="en-US" sz="2000" b="1" dirty="0" smtClean="0"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sz="2000" dirty="0" smtClean="0">
                <a:ea typeface="ＭＳ Ｐゴシック" charset="-128"/>
              </a:rPr>
              <a:t>Memory/IO: </a:t>
            </a:r>
            <a:r>
              <a:rPr lang="en-US" sz="2000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sz="2400" dirty="0" smtClean="0">
                <a:ea typeface="ＭＳ Ｐゴシック" charset="-128"/>
                <a:cs typeface="ＭＳ Ｐゴシック" pitchFamily="-107" charset="-128"/>
              </a:rPr>
              <a:t>Sharing overhead: </a:t>
            </a:r>
            <a:r>
              <a:rPr lang="en-US" sz="2400" b="1" dirty="0" smtClean="0">
                <a:ea typeface="ＭＳ Ｐゴシック" charset="-128"/>
                <a:cs typeface="ＭＳ Ｐゴシック" pitchFamily="-107" charset="-128"/>
              </a:rPr>
              <a:t>low</a:t>
            </a:r>
          </a:p>
          <a:p>
            <a:pPr lvl="1">
              <a:defRPr/>
            </a:pPr>
            <a:r>
              <a:rPr lang="en-US" sz="2000" dirty="0" smtClean="0">
                <a:ea typeface="ＭＳ Ｐゴシック" charset="-128"/>
                <a:cs typeface="ＭＳ Ｐゴシック" pitchFamily="-107" charset="-128"/>
              </a:rPr>
              <a:t>No context </a:t>
            </a:r>
            <a:r>
              <a:rPr lang="en-US" sz="2000" dirty="0" smtClean="0">
                <a:ea typeface="ＭＳ Ｐゴシック" charset="-128"/>
                <a:cs typeface="ＭＳ Ｐゴシック" pitchFamily="-107" charset="-128"/>
              </a:rPr>
              <a:t>switches</a:t>
            </a:r>
          </a:p>
          <a:p>
            <a:pPr lvl="1">
              <a:defRPr/>
            </a:pPr>
            <a:r>
              <a:rPr lang="en-US" sz="2000" dirty="0" smtClean="0">
                <a:ea typeface="ＭＳ Ｐゴシック" charset="-128"/>
                <a:cs typeface="ＭＳ Ｐゴシック" pitchFamily="-107" charset="-128"/>
              </a:rPr>
              <a:t>Only low-overhead thread-switches</a:t>
            </a:r>
            <a:endParaRPr lang="en-US" sz="2000" dirty="0" smtClean="0">
              <a:ea typeface="ＭＳ Ｐゴシック" charset="-128"/>
              <a:cs typeface="ＭＳ Ｐゴシック" pitchFamily="-107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6459786"/>
            <a:ext cx="1854203" cy="365125"/>
          </a:xfrm>
        </p:spPr>
        <p:txBody>
          <a:bodyPr/>
          <a:lstStyle/>
          <a:p>
            <a:fld id="{FC1DD8F5-5552-4FCF-A069-5055AFA5D880}" type="datetime1">
              <a:rPr lang="en-US" smtClean="0"/>
              <a:t>3/4/2018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39775" y="4572000"/>
            <a:ext cx="2765425" cy="609600"/>
            <a:chOff x="762000" y="4648200"/>
            <a:chExt cx="2765425" cy="609600"/>
          </a:xfrm>
        </p:grpSpPr>
        <p:sp>
          <p:nvSpPr>
            <p:cNvPr id="31747" name="Rectangle 44"/>
            <p:cNvSpPr>
              <a:spLocks noChangeArrowheads="1"/>
            </p:cNvSpPr>
            <p:nvPr/>
          </p:nvSpPr>
          <p:spPr bwMode="auto">
            <a:xfrm>
              <a:off x="762000" y="4648200"/>
              <a:ext cx="2209800" cy="609600"/>
            </a:xfrm>
            <a:prstGeom prst="rect">
              <a:avLst/>
            </a:prstGeom>
            <a:solidFill>
              <a:srgbClr val="FF817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>
                <a:latin typeface="Helvetica" panose="020B060402020202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1219200" y="4648200"/>
              <a:ext cx="12954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Helvetica"/>
                  <a:ea typeface="ＭＳ Ｐゴシック" charset="0"/>
                  <a:cs typeface="Helvetica"/>
                </a:rPr>
                <a:t>CPU </a:t>
              </a:r>
              <a:r>
                <a:rPr lang="en-US" dirty="0" err="1">
                  <a:latin typeface="Helvetica"/>
                  <a:ea typeface="ＭＳ Ｐゴシック" charset="0"/>
                  <a:cs typeface="Helvetica"/>
                </a:rPr>
                <a:t>sched</a:t>
              </a:r>
              <a:r>
                <a:rPr lang="en-US" dirty="0">
                  <a:latin typeface="Helvetica"/>
                  <a:ea typeface="ＭＳ Ｐゴシック" charset="0"/>
                  <a:cs typeface="Helvetica"/>
                </a:rPr>
                <a:t>.</a:t>
              </a:r>
            </a:p>
          </p:txBody>
        </p:sp>
        <p:sp>
          <p:nvSpPr>
            <p:cNvPr id="31749" name="TextBox 47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555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>
                  <a:latin typeface="Helvetica" panose="020B0604020202020204" pitchFamily="34" charset="0"/>
                </a:rPr>
                <a:t>OS</a:t>
              </a: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1143001" y="5562600"/>
            <a:ext cx="1415846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31751" name="Straight Arrow Connector 50"/>
          <p:cNvCxnSpPr>
            <a:cxnSpLocks noChangeShapeType="1"/>
            <a:stCxn id="31747" idx="2"/>
            <a:endCxn id="49" idx="0"/>
          </p:cNvCxnSpPr>
          <p:nvPr/>
        </p:nvCxnSpPr>
        <p:spPr bwMode="auto">
          <a:xfrm>
            <a:off x="1844675" y="5181600"/>
            <a:ext cx="6249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Rectangular Callout 61"/>
          <p:cNvSpPr>
            <a:spLocks noChangeArrowheads="1"/>
          </p:cNvSpPr>
          <p:nvPr/>
        </p:nvSpPr>
        <p:spPr bwMode="auto">
          <a:xfrm>
            <a:off x="2819366" y="5257800"/>
            <a:ext cx="1219200" cy="685800"/>
          </a:xfrm>
          <a:prstGeom prst="wedgeRectCallout">
            <a:avLst>
              <a:gd name="adj1" fmla="val -132174"/>
              <a:gd name="adj2" fmla="val -4339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1 thread at a time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317809"/>
            <a:ext cx="3657601" cy="2760415"/>
            <a:chOff x="1752600" y="1295400"/>
            <a:chExt cx="2362200" cy="2514600"/>
          </a:xfrm>
        </p:grpSpPr>
        <p:sp>
          <p:nvSpPr>
            <p:cNvPr id="31763" name="Rounded Rectangle 65"/>
            <p:cNvSpPr>
              <a:spLocks noChangeArrowheads="1"/>
            </p:cNvSpPr>
            <p:nvPr/>
          </p:nvSpPr>
          <p:spPr bwMode="auto">
            <a:xfrm>
              <a:off x="1752600" y="1295400"/>
              <a:ext cx="2362200" cy="2514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1764" name="Rectangle 84"/>
            <p:cNvSpPr>
              <a:spLocks noChangeArrowheads="1"/>
            </p:cNvSpPr>
            <p:nvPr/>
          </p:nvSpPr>
          <p:spPr bwMode="auto">
            <a:xfrm>
              <a:off x="3276600" y="2438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6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1765" name="Rectangle 85"/>
            <p:cNvSpPr>
              <a:spLocks noChangeArrowheads="1"/>
            </p:cNvSpPr>
            <p:nvPr/>
          </p:nvSpPr>
          <p:spPr bwMode="auto">
            <a:xfrm>
              <a:off x="3276600" y="19050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1766" name="Group 87"/>
            <p:cNvGrpSpPr>
              <a:grpSpLocks/>
            </p:cNvGrpSpPr>
            <p:nvPr/>
          </p:nvGrpSpPr>
          <p:grpSpPr bwMode="auto">
            <a:xfrm>
              <a:off x="1905000" y="1828800"/>
              <a:ext cx="457200" cy="1828800"/>
              <a:chOff x="7010400" y="1143000"/>
              <a:chExt cx="457200" cy="1828800"/>
            </a:xfrm>
          </p:grpSpPr>
          <p:sp>
            <p:nvSpPr>
              <p:cNvPr id="31787" name="Rounded Rectangle 8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1788" name="Freeform 89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31767" name="Group 90"/>
            <p:cNvGrpSpPr>
              <a:grpSpLocks/>
            </p:cNvGrpSpPr>
            <p:nvPr/>
          </p:nvGrpSpPr>
          <p:grpSpPr bwMode="auto">
            <a:xfrm>
              <a:off x="2667000" y="1828800"/>
              <a:ext cx="457200" cy="1828800"/>
              <a:chOff x="7010400" y="1143000"/>
              <a:chExt cx="457200" cy="1828800"/>
            </a:xfrm>
          </p:grpSpPr>
          <p:sp>
            <p:nvSpPr>
              <p:cNvPr id="31785" name="Rounded Rectangle 9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1786" name="Freeform 9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31768" name="TextBox 93"/>
            <p:cNvSpPr txBox="1">
              <a:spLocks noChangeArrowheads="1"/>
            </p:cNvSpPr>
            <p:nvPr/>
          </p:nvSpPr>
          <p:spPr bwMode="auto">
            <a:xfrm>
              <a:off x="2393950" y="25146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dirty="0">
                  <a:latin typeface="Helvetica" panose="020B0604020202020204" pitchFamily="34" charset="0"/>
                </a:rPr>
                <a:t>…</a:t>
              </a:r>
            </a:p>
          </p:txBody>
        </p:sp>
        <p:sp>
          <p:nvSpPr>
            <p:cNvPr id="31769" name="TextBox 94"/>
            <p:cNvSpPr txBox="1">
              <a:spLocks noChangeArrowheads="1"/>
            </p:cNvSpPr>
            <p:nvPr/>
          </p:nvSpPr>
          <p:spPr bwMode="auto">
            <a:xfrm>
              <a:off x="2057400" y="1306513"/>
              <a:ext cx="954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>
                  <a:latin typeface="Helvetica" panose="020B0604020202020204" pitchFamily="34" charset="0"/>
                </a:rPr>
                <a:t>threads</a:t>
              </a:r>
            </a:p>
          </p:txBody>
        </p:sp>
        <p:cxnSp>
          <p:nvCxnSpPr>
            <p:cNvPr id="31770" name="Straight Arrow Connector 95"/>
            <p:cNvCxnSpPr>
              <a:cxnSpLocks noChangeShapeType="1"/>
              <a:stCxn id="31769" idx="2"/>
              <a:endCxn id="31787" idx="0"/>
            </p:cNvCxnSpPr>
            <p:nvPr/>
          </p:nvCxnSpPr>
          <p:spPr bwMode="auto">
            <a:xfrm flipH="1">
              <a:off x="2133600" y="1676400"/>
              <a:ext cx="401638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Straight Arrow Connector 96"/>
            <p:cNvCxnSpPr>
              <a:cxnSpLocks noChangeShapeType="1"/>
              <a:stCxn id="31769" idx="2"/>
              <a:endCxn id="31785" idx="0"/>
            </p:cNvCxnSpPr>
            <p:nvPr/>
          </p:nvCxnSpPr>
          <p:spPr bwMode="auto">
            <a:xfrm>
              <a:off x="2535238" y="1676400"/>
              <a:ext cx="360362" cy="152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0" name="Rectangle 77"/>
            <p:cNvSpPr>
              <a:spLocks noChangeArrowheads="1"/>
            </p:cNvSpPr>
            <p:nvPr/>
          </p:nvSpPr>
          <p:spPr bwMode="auto">
            <a:xfrm>
              <a:off x="2667000" y="32004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100" b="1">
                  <a:latin typeface="Arial Narrow" panose="020B0606020202030204" pitchFamily="34" charset="0"/>
                </a:rPr>
                <a:t>CPU</a:t>
              </a:r>
            </a:p>
            <a:p>
              <a:r>
                <a:rPr lang="en-US" sz="1100" b="1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31781" name="Rectangle 77"/>
            <p:cNvSpPr>
              <a:spLocks noChangeArrowheads="1"/>
            </p:cNvSpPr>
            <p:nvPr/>
          </p:nvSpPr>
          <p:spPr bwMode="auto">
            <a:xfrm>
              <a:off x="1905000" y="3200400"/>
              <a:ext cx="4572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100" b="1">
                  <a:latin typeface="Arial Narrow" panose="020B0606020202030204" pitchFamily="34" charset="0"/>
                </a:rPr>
                <a:t>CPU</a:t>
              </a:r>
            </a:p>
            <a:p>
              <a:r>
                <a:rPr lang="en-US" sz="1100" b="1">
                  <a:latin typeface="Arial Narrow" panose="020B0606020202030204" pitchFamily="34" charset="0"/>
                </a:rPr>
                <a:t>state</a:t>
              </a:r>
            </a:p>
          </p:txBody>
        </p:sp>
      </p:grpSp>
      <p:cxnSp>
        <p:nvCxnSpPr>
          <p:cNvPr id="31773" name="Straight Arrow Connector 98"/>
          <p:cNvCxnSpPr>
            <a:cxnSpLocks noChangeShapeType="1"/>
            <a:stCxn id="31787" idx="2"/>
            <a:endCxn id="47" idx="0"/>
          </p:cNvCxnSpPr>
          <p:nvPr/>
        </p:nvCxnSpPr>
        <p:spPr bwMode="auto">
          <a:xfrm>
            <a:off x="1199536" y="3910927"/>
            <a:ext cx="645139" cy="6610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6" name="Straight Arrow Connector 51"/>
          <p:cNvCxnSpPr>
            <a:cxnSpLocks noChangeShapeType="1"/>
            <a:stCxn id="31785" idx="2"/>
            <a:endCxn id="47" idx="0"/>
          </p:cNvCxnSpPr>
          <p:nvPr/>
        </p:nvCxnSpPr>
        <p:spPr bwMode="auto">
          <a:xfrm flipH="1">
            <a:off x="1844675" y="3910927"/>
            <a:ext cx="534733" cy="6610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510481" y="918851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27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Abstraction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305800" cy="4525962"/>
          </a:xfrm>
        </p:spPr>
        <p:txBody>
          <a:bodyPr/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2331-AB49-4CC8-9DB9-8BFCA58993BF}" type="datetime1">
              <a:rPr lang="en-US" smtClean="0"/>
              <a:t>3/4/2018</a:t>
            </a:fld>
            <a:endParaRPr lang="en-US" dirty="0"/>
          </a:p>
        </p:txBody>
      </p:sp>
      <p:pic>
        <p:nvPicPr>
          <p:cNvPr id="35843" name="Content Placeholder 3" descr="threadAbstrac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84" b="-15884"/>
          <a:stretch>
            <a:fillRect/>
          </a:stretch>
        </p:blipFill>
        <p:spPr bwMode="auto">
          <a:xfrm>
            <a:off x="457200" y="24987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Programmer vs. Processor View</a:t>
            </a:r>
          </a:p>
        </p:txBody>
      </p:sp>
      <p:pic>
        <p:nvPicPr>
          <p:cNvPr id="37890" name="Content Placeholder 3" descr="threadSuspend2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13870"/>
            <a:ext cx="6172199" cy="436940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B6F4-AF72-489D-B3AA-4E60768BFB6D}" type="datetime1">
              <a:rPr lang="en-US" smtClean="0"/>
              <a:t>3/4/2018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749073"/>
          </a:xfrm>
        </p:spPr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ATM Bank Server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5181600"/>
            <a:ext cx="7924800" cy="160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Don’t hand out too much money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B8A4-B2F4-4674-9F72-0A7C57AD4FE2}" type="datetime1">
              <a:rPr lang="en-US" smtClean="0"/>
              <a:t>3/4/2018</a:t>
            </a:fld>
            <a:endParaRPr lang="en-US" dirty="0"/>
          </a:p>
        </p:txBody>
      </p:sp>
      <p:grpSp>
        <p:nvGrpSpPr>
          <p:cNvPr id="78851" name="Group 11"/>
          <p:cNvGrpSpPr>
            <a:grpSpLocks/>
          </p:cNvGrpSpPr>
          <p:nvPr/>
        </p:nvGrpSpPr>
        <p:grpSpPr bwMode="auto">
          <a:xfrm>
            <a:off x="1219200" y="1066800"/>
            <a:ext cx="1219200" cy="1219200"/>
            <a:chOff x="3456" y="960"/>
            <a:chExt cx="1056" cy="1056"/>
          </a:xfrm>
        </p:grpSpPr>
        <p:sp>
          <p:nvSpPr>
            <p:cNvPr id="7889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5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  <p:sp>
          <p:nvSpPr>
            <p:cNvPr id="78896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8852" name="Group 16"/>
          <p:cNvGrpSpPr>
            <a:grpSpLocks/>
          </p:cNvGrpSpPr>
          <p:nvPr/>
        </p:nvGrpSpPr>
        <p:grpSpPr bwMode="auto">
          <a:xfrm>
            <a:off x="1676400" y="3505200"/>
            <a:ext cx="1219200" cy="1219200"/>
            <a:chOff x="3456" y="960"/>
            <a:chExt cx="1056" cy="1056"/>
          </a:xfrm>
        </p:grpSpPr>
        <p:sp>
          <p:nvSpPr>
            <p:cNvPr id="7889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2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  <p:sp>
          <p:nvSpPr>
            <p:cNvPr id="78893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8853" name="Group 20"/>
          <p:cNvGrpSpPr>
            <a:grpSpLocks/>
          </p:cNvGrpSpPr>
          <p:nvPr/>
        </p:nvGrpSpPr>
        <p:grpSpPr bwMode="auto">
          <a:xfrm>
            <a:off x="7239000" y="2514600"/>
            <a:ext cx="1219200" cy="1219200"/>
            <a:chOff x="3456" y="960"/>
            <a:chExt cx="1056" cy="1056"/>
          </a:xfrm>
        </p:grpSpPr>
        <p:sp>
          <p:nvSpPr>
            <p:cNvPr id="78888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  <p:sp>
          <p:nvSpPr>
            <p:cNvPr id="78890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78854" name="tower"/>
          <p:cNvSpPr>
            <a:spLocks noEditPoints="1" noChangeArrowheads="1"/>
          </p:cNvSpPr>
          <p:nvPr/>
        </p:nvSpPr>
        <p:spPr bwMode="auto">
          <a:xfrm>
            <a:off x="4114800" y="11430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5" name="tower"/>
          <p:cNvSpPr>
            <a:spLocks noEditPoints="1" noChangeArrowheads="1"/>
          </p:cNvSpPr>
          <p:nvPr/>
        </p:nvSpPr>
        <p:spPr bwMode="auto">
          <a:xfrm>
            <a:off x="4572000" y="12954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6" name="tower"/>
          <p:cNvSpPr>
            <a:spLocks noEditPoints="1" noChangeArrowheads="1"/>
          </p:cNvSpPr>
          <p:nvPr/>
        </p:nvSpPr>
        <p:spPr bwMode="auto">
          <a:xfrm>
            <a:off x="5029200" y="11430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8857" name="Group 40"/>
          <p:cNvGrpSpPr>
            <a:grpSpLocks/>
          </p:cNvGrpSpPr>
          <p:nvPr/>
        </p:nvGrpSpPr>
        <p:grpSpPr bwMode="auto">
          <a:xfrm>
            <a:off x="4572000" y="4191000"/>
            <a:ext cx="1219200" cy="1219200"/>
            <a:chOff x="3456" y="960"/>
            <a:chExt cx="1056" cy="1056"/>
          </a:xfrm>
        </p:grpSpPr>
        <p:sp>
          <p:nvSpPr>
            <p:cNvPr id="78885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  <p:sp>
          <p:nvSpPr>
            <p:cNvPr id="78887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78858" name="Freeform 44"/>
          <p:cNvSpPr>
            <a:spLocks/>
          </p:cNvSpPr>
          <p:nvPr/>
        </p:nvSpPr>
        <p:spPr bwMode="auto">
          <a:xfrm>
            <a:off x="2438400" y="1346200"/>
            <a:ext cx="16764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59" name="Freeform 49"/>
          <p:cNvSpPr>
            <a:spLocks/>
          </p:cNvSpPr>
          <p:nvPr/>
        </p:nvSpPr>
        <p:spPr bwMode="auto">
          <a:xfrm rot="10800000">
            <a:off x="2438400" y="1752600"/>
            <a:ext cx="16764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60" name="Group 54"/>
          <p:cNvGrpSpPr>
            <a:grpSpLocks/>
          </p:cNvGrpSpPr>
          <p:nvPr/>
        </p:nvGrpSpPr>
        <p:grpSpPr bwMode="auto">
          <a:xfrm>
            <a:off x="2590800" y="1828800"/>
            <a:ext cx="914400" cy="914400"/>
            <a:chOff x="1584" y="1200"/>
            <a:chExt cx="576" cy="576"/>
          </a:xfrm>
        </p:grpSpPr>
        <p:sp>
          <p:nvSpPr>
            <p:cNvPr id="78882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3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61" name="Freeform 55"/>
          <p:cNvSpPr>
            <a:spLocks/>
          </p:cNvSpPr>
          <p:nvPr/>
        </p:nvSpPr>
        <p:spPr bwMode="auto">
          <a:xfrm rot="1001955">
            <a:off x="5867400" y="2286000"/>
            <a:ext cx="1444625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62" name="Freeform 58"/>
          <p:cNvSpPr>
            <a:spLocks/>
          </p:cNvSpPr>
          <p:nvPr/>
        </p:nvSpPr>
        <p:spPr bwMode="auto">
          <a:xfrm rot="-9965838">
            <a:off x="5865813" y="2644775"/>
            <a:ext cx="1374775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63" name="Group 59"/>
          <p:cNvGrpSpPr>
            <a:grpSpLocks/>
          </p:cNvGrpSpPr>
          <p:nvPr/>
        </p:nvGrpSpPr>
        <p:grpSpPr bwMode="auto">
          <a:xfrm>
            <a:off x="5943600" y="2743200"/>
            <a:ext cx="914400" cy="914400"/>
            <a:chOff x="1584" y="1200"/>
            <a:chExt cx="576" cy="576"/>
          </a:xfrm>
        </p:grpSpPr>
        <p:sp>
          <p:nvSpPr>
            <p:cNvPr id="78879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1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64" name="Freeform 63"/>
          <p:cNvSpPr>
            <a:spLocks/>
          </p:cNvSpPr>
          <p:nvPr/>
        </p:nvSpPr>
        <p:spPr bwMode="auto">
          <a:xfrm rot="5100375">
            <a:off x="4764088" y="3378200"/>
            <a:ext cx="14478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65" name="Freeform 64"/>
          <p:cNvSpPr>
            <a:spLocks/>
          </p:cNvSpPr>
          <p:nvPr/>
        </p:nvSpPr>
        <p:spPr bwMode="auto">
          <a:xfrm rot="-5699625">
            <a:off x="4470400" y="3378200"/>
            <a:ext cx="14478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66" name="Group 65"/>
          <p:cNvGrpSpPr>
            <a:grpSpLocks/>
          </p:cNvGrpSpPr>
          <p:nvPr/>
        </p:nvGrpSpPr>
        <p:grpSpPr bwMode="auto">
          <a:xfrm>
            <a:off x="4495800" y="3124200"/>
            <a:ext cx="914400" cy="914400"/>
            <a:chOff x="1584" y="1200"/>
            <a:chExt cx="576" cy="576"/>
          </a:xfrm>
        </p:grpSpPr>
        <p:sp>
          <p:nvSpPr>
            <p:cNvPr id="78876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67" name="Freeform 69"/>
          <p:cNvSpPr>
            <a:spLocks/>
          </p:cNvSpPr>
          <p:nvPr/>
        </p:nvSpPr>
        <p:spPr bwMode="auto">
          <a:xfrm rot="-2311332">
            <a:off x="2590800" y="2971800"/>
            <a:ext cx="16764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68" name="Freeform 70"/>
          <p:cNvSpPr>
            <a:spLocks/>
          </p:cNvSpPr>
          <p:nvPr/>
        </p:nvSpPr>
        <p:spPr bwMode="auto">
          <a:xfrm rot="8288181">
            <a:off x="2743200" y="3200400"/>
            <a:ext cx="16764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69" name="Group 71"/>
          <p:cNvGrpSpPr>
            <a:grpSpLocks/>
          </p:cNvGrpSpPr>
          <p:nvPr/>
        </p:nvGrpSpPr>
        <p:grpSpPr bwMode="auto">
          <a:xfrm>
            <a:off x="3200400" y="3276600"/>
            <a:ext cx="914400" cy="914400"/>
            <a:chOff x="1584" y="1200"/>
            <a:chExt cx="576" cy="576"/>
          </a:xfrm>
        </p:grpSpPr>
        <p:sp>
          <p:nvSpPr>
            <p:cNvPr id="78873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04378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822961" y="1143001"/>
            <a:ext cx="8244840" cy="53340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BankServer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() {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while (TRUE) {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ReceiveRequest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(&amp;op, &amp;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&amp;amount);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ProcessRequest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(op, 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amount);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ProcessRequest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(op, 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 {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if (op == deposit) Deposit(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amount);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else if …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Deposit(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 {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acct = 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GetAccount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);</a:t>
            </a:r>
            <a:r>
              <a:rPr lang="en-US" altLang="ko-KR" b="1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/*may use disk I/O */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/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acct-&gt;balance += amount;</a:t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</a:t>
            </a:r>
            <a:r>
              <a:rPr lang="en-US" altLang="ko-KR" b="1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StoreAccount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(acct); </a:t>
            </a:r>
            <a:r>
              <a:rPr lang="en-US" altLang="ko-KR" b="1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/* Involves disk I/O */</a:t>
            </a: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/>
            </a:r>
            <a:b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b="1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Multiple threads (multi-</a:t>
            </a:r>
            <a:r>
              <a:rPr lang="en-US" altLang="ko-KR" dirty="0" err="1" smtClean="0">
                <a:latin typeface="Helvetica" panose="020B0604020202020204" pitchFamily="34" charset="0"/>
                <a:ea typeface="Gulim" panose="020B0600000101010101" pitchFamily="34" charset="-127"/>
              </a:rPr>
              <a:t>proc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CAF-9E9B-456B-BA36-43DC93924D19}" type="datetime1">
              <a:rPr lang="en-US" smtClean="0"/>
              <a:t>3/4/2018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13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Can Threads Help?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7361"/>
            <a:ext cx="8458200" cy="4511039"/>
          </a:xfrm>
        </p:spPr>
        <p:txBody>
          <a:bodyPr>
            <a:noAutofit/>
          </a:bodyPr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32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One thread per request!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32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Requests proceed to completion, blocking as required:</a:t>
            </a:r>
          </a:p>
          <a:p>
            <a:pPr>
              <a:buFontTx/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Deposit(</a:t>
            </a:r>
            <a:r>
              <a:rPr lang="en-US" altLang="ko-KR" sz="28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 {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acct = </a:t>
            </a:r>
            <a:r>
              <a:rPr lang="en-US" altLang="ko-KR" sz="28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GetAccount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8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actId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);	</a:t>
            </a:r>
            <a:r>
              <a:rPr lang="en-US" altLang="ko-KR" sz="28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/* May use disk I/O */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/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</a:t>
            </a:r>
            <a:r>
              <a:rPr lang="en-US" altLang="ko-KR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acct-&gt;balance += amount;</a:t>
            </a:r>
            <a:br>
              <a:rPr lang="en-US" altLang="ko-KR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</a:t>
            </a:r>
            <a:r>
              <a:rPr lang="en-US" altLang="ko-KR" sz="28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StoreAccount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(acct); </a:t>
            </a:r>
            <a:r>
              <a:rPr lang="en-US" altLang="ko-KR" sz="28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/* Involves disk I/O */</a:t>
            </a:r>
            <a:br>
              <a:rPr lang="en-US" altLang="ko-KR" sz="28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  <a:endParaRPr lang="en-US" altLang="ko-KR" sz="2800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92F9-C624-4BEE-9C01-5D35913A9E89}" type="datetime1">
              <a:rPr lang="en-US" smtClean="0"/>
              <a:t>3/4/2018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624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Can Threads Help?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1"/>
            <a:ext cx="9372600" cy="4038600"/>
          </a:xfrm>
        </p:spPr>
        <p:txBody>
          <a:bodyPr>
            <a:noAutofit/>
          </a:bodyPr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Unfortunately, shared state can get corrupted:</a:t>
            </a:r>
            <a:b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sz="2800" u="sng" dirty="0" smtClean="0">
                <a:latin typeface="Helvetica" panose="020B0604020202020204" pitchFamily="34" charset="0"/>
                <a:ea typeface="Gulim" panose="020B0600000101010101" pitchFamily="34" charset="-127"/>
              </a:rPr>
              <a:t>Thread 1</a:t>
            </a:r>
            <a: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sz="2800" u="sng" dirty="0" smtClean="0">
                <a:latin typeface="Helvetica" panose="020B0604020202020204" pitchFamily="34" charset="0"/>
                <a:ea typeface="Gulim" panose="020B0600000101010101" pitchFamily="34" charset="-127"/>
              </a:rPr>
              <a:t>Thread 2</a:t>
            </a:r>
            <a:br>
              <a:rPr lang="en-US" altLang="ko-KR" sz="2800" u="sng" dirty="0" smtClean="0"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load r1, acct-&gt;balance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	load r2, acct-&gt;balance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	add r2, amount2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	store r2,acct-&gt;balance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add r1, amount1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store r1, acct-&gt;balance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endParaRPr lang="en-US" altLang="ko-KR" sz="2800" u="sng" dirty="0" smtClean="0">
              <a:latin typeface="Courier New" panose="02070309020205020404" pitchFamily="49" charset="0"/>
              <a:ea typeface="Gulim" panose="020B0600000101010101" pitchFamily="34" charset="-12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5FAB-9C4C-4747-A74A-7CA709C55F99}" type="datetime1">
              <a:rPr lang="en-US" smtClean="0"/>
              <a:t>3/4/2018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273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230188" y="1737361"/>
            <a:ext cx="8304212" cy="4663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endParaRPr lang="en-US" altLang="ko-KR" dirty="0" smtClean="0">
              <a:solidFill>
                <a:srgbClr val="233AE1"/>
              </a:solidFill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</a:t>
            </a:r>
            <a:endParaRPr lang="en-US" altLang="ko-KR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sz="2200" dirty="0" smtClean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</a:t>
            </a:r>
            <a:r>
              <a:rPr lang="en-US" altLang="ko-KR" sz="2200" dirty="0" smtClean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= 2;</a:t>
            </a: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200" dirty="0" smtClean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</a:t>
            </a:r>
            <a:r>
              <a:rPr lang="en-US" altLang="ko-KR" sz="2200" dirty="0" smtClean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 </a:t>
            </a:r>
            <a:r>
              <a:rPr lang="en-US" altLang="ko-KR" sz="2200" dirty="0" smtClean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3907-FCD5-4092-ADAE-D3164824C5ED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77000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=13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5029200"/>
            <a:ext cx="5029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5693229"/>
            <a:ext cx="5029200" cy="685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sz="3600" dirty="0"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3755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600200" y="4876800"/>
            <a:ext cx="5029200" cy="6096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1600200" y="5486400"/>
            <a:ext cx="5029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230188" y="1522413"/>
            <a:ext cx="8913812" cy="4802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	y </a:t>
            </a:r>
            <a:r>
              <a:rPr lang="en-US" altLang="ko-KR" dirty="0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= 2;	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	y </a:t>
            </a:r>
            <a:r>
              <a:rPr lang="en-US" altLang="ko-KR" dirty="0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= y*2;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endParaRPr lang="en-US" altLang="ko-KR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8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br>
              <a:rPr lang="en-US" altLang="ko-KR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sz="2200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x </a:t>
            </a:r>
            <a:r>
              <a:rPr lang="en-US" altLang="ko-KR" sz="2200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= 1;</a:t>
            </a:r>
          </a:p>
          <a:p>
            <a:pPr lvl="8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200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x </a:t>
            </a:r>
            <a:r>
              <a:rPr lang="en-US" altLang="ko-KR" sz="2200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= y+1;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0FF8-70B6-45D4-8DCF-71CFF2D2313C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873473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ChangeArrowheads="1"/>
          </p:cNvSpPr>
          <p:nvPr/>
        </p:nvSpPr>
        <p:spPr bwMode="auto">
          <a:xfrm>
            <a:off x="1752600" y="5638800"/>
            <a:ext cx="502920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5943600"/>
            <a:ext cx="5029200" cy="304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52600" y="5029200"/>
            <a:ext cx="5029200" cy="304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752600" y="5334000"/>
            <a:ext cx="502920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37361"/>
            <a:ext cx="8534400" cy="4663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B</a:t>
            </a:r>
            <a:b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b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dirty="0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</a:t>
            </a:r>
            <a:r>
              <a:rPr lang="en-US" altLang="ko-KR" dirty="0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= 2;	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</a:t>
            </a:r>
            <a:r>
              <a:rPr lang="en-US" altLang="ko-KR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= 1;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endParaRPr lang="en-US" altLang="ko-KR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200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</a:t>
            </a:r>
            <a:r>
              <a:rPr lang="en-US" altLang="ko-KR" sz="2200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= y+1;</a:t>
            </a: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</a:t>
            </a:r>
            <a:r>
              <a:rPr lang="en-US" altLang="ko-KR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rgbClr val="0000FF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</a:t>
            </a:r>
            <a:r>
              <a:rPr lang="en-US" altLang="ko-KR" sz="1900" dirty="0" smtClean="0">
                <a:solidFill>
                  <a:srgbClr val="0000FF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= y*2;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B451-4291-48EF-A3B6-7D516502B75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29103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833574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Today</a:t>
            </a:r>
            <a:r>
              <a:rPr lang="en-US" altLang="en-US" sz="4000" dirty="0" smtClean="0"/>
              <a:t>’</a:t>
            </a:r>
            <a:r>
              <a:rPr lang="en-US" sz="4000" dirty="0" smtClean="0"/>
              <a:t>s Conversation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Threads</a:t>
            </a:r>
            <a:endParaRPr lang="en-US" sz="3200" dirty="0" smtClean="0"/>
          </a:p>
          <a:p>
            <a:pPr lvl="1"/>
            <a:r>
              <a:rPr lang="en-US" sz="2400" dirty="0" smtClean="0"/>
              <a:t>A bit complex topic but central to our understanding of modern computer systems (HW and SW)</a:t>
            </a:r>
          </a:p>
          <a:p>
            <a:pPr lvl="1"/>
            <a:r>
              <a:rPr lang="en-US" sz="2400" dirty="0" smtClean="0"/>
              <a:t>We will build concepts incrementally and tie the picture together at the end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DC43-F41F-49B1-B2CD-9AF8EDE33EA6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49238" y="5410200"/>
            <a:ext cx="874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800" i="1" dirty="0"/>
              <a:t>Adapted from contemporary courses in OS/Systems taught at Berkeley, UW, TAMU,</a:t>
            </a:r>
          </a:p>
          <a:p>
            <a:pPr algn="l"/>
            <a:r>
              <a:rPr lang="en-US" sz="1800" i="1" dirty="0"/>
              <a:t>UIUC, and Rice. Special acknowledgment to Profs </a:t>
            </a:r>
            <a:r>
              <a:rPr lang="en-US" sz="1800" i="1" dirty="0" smtClean="0"/>
              <a:t>Gu/Bettati </a:t>
            </a:r>
            <a:r>
              <a:rPr lang="en-US" sz="1800" i="1" dirty="0"/>
              <a:t>at TAMU, Culler and </a:t>
            </a:r>
          </a:p>
          <a:p>
            <a:pPr algn="l"/>
            <a:r>
              <a:rPr lang="en-US" sz="1800" i="1" dirty="0"/>
              <a:t>Joseph at Berkeley </a:t>
            </a:r>
          </a:p>
        </p:txBody>
      </p:sp>
    </p:spTree>
    <p:extLst>
      <p:ext uri="{BB962C8B-B14F-4D97-AF65-F5344CB8AC3E}">
        <p14:creationId xmlns:p14="http://schemas.microsoft.com/office/powerpoint/2010/main" val="10906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Threading is great for performance</a:t>
            </a:r>
          </a:p>
          <a:p>
            <a:r>
              <a:rPr lang="en-US" dirty="0" smtClean="0"/>
              <a:t>Threading is tricky and carry hazards</a:t>
            </a:r>
            <a:r>
              <a:rPr lang="en-US" dirty="0" smtClean="0"/>
              <a:t>!</a:t>
            </a:r>
          </a:p>
          <a:p>
            <a:r>
              <a:rPr lang="en-US" dirty="0" smtClean="0"/>
              <a:t>Let us look at an example.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8738-0157-4E7A-9349-B412D0C7E8E2}" type="datetime1">
              <a:rPr lang="en-US" smtClean="0"/>
              <a:t>3/4/2018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picture this scenario</a:t>
            </a:r>
            <a:endParaRPr lang="en-US" dirty="0" smtClean="0"/>
          </a:p>
        </p:txBody>
      </p:sp>
      <p:pic>
        <p:nvPicPr>
          <p:cNvPr id="25602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600200"/>
            <a:ext cx="3946525" cy="2959894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13A3-DBB8-4ECD-A4A3-3848EF0F5D3F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0" y="4846636"/>
            <a:ext cx="8382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Helvetica" panose="020B0604020202020204" pitchFamily="34" charset="0"/>
              </a:rPr>
              <a:t>Two </a:t>
            </a:r>
            <a:r>
              <a:rPr lang="en-US" sz="1800" dirty="0" smtClean="0">
                <a:latin typeface="Helvetica" panose="020B0604020202020204" pitchFamily="34" charset="0"/>
              </a:rPr>
              <a:t>‘threads’ </a:t>
            </a:r>
            <a:r>
              <a:rPr lang="en-US" sz="1800" dirty="0">
                <a:latin typeface="Helvetica" panose="020B0604020202020204" pitchFamily="34" charset="0"/>
              </a:rPr>
              <a:t>each draw parts of the scene, a third </a:t>
            </a:r>
            <a:r>
              <a:rPr lang="en-US" sz="1800" dirty="0" smtClean="0">
                <a:latin typeface="Helvetica" panose="020B0604020202020204" pitchFamily="34" charset="0"/>
              </a:rPr>
              <a:t>‘thread’ </a:t>
            </a:r>
            <a:r>
              <a:rPr lang="en-US" sz="1800" dirty="0">
                <a:latin typeface="Helvetica" panose="020B0604020202020204" pitchFamily="34" charset="0"/>
              </a:rPr>
              <a:t>manages the user interface widgets, and a fourth </a:t>
            </a:r>
            <a:r>
              <a:rPr lang="en-US" sz="1800" dirty="0" smtClean="0">
                <a:latin typeface="Helvetica" panose="020B0604020202020204" pitchFamily="34" charset="0"/>
              </a:rPr>
              <a:t>‘thread’ </a:t>
            </a:r>
            <a:r>
              <a:rPr lang="en-US" sz="1800" dirty="0">
                <a:latin typeface="Helvetica" panose="020B0604020202020204" pitchFamily="34" charset="0"/>
              </a:rPr>
              <a:t>fetches new data from the remote </a:t>
            </a:r>
            <a:r>
              <a:rPr lang="en-US" sz="1800" dirty="0" smtClean="0">
                <a:latin typeface="Helvetica" panose="020B0604020202020204" pitchFamily="34" charset="0"/>
              </a:rPr>
              <a:t>server</a:t>
            </a:r>
            <a:endParaRPr lang="en-US" sz="1800" dirty="0">
              <a:latin typeface="Helvetica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Helvetica" panose="020B0604020202020204" pitchFamily="34" charset="0"/>
              </a:rPr>
              <a:t>In a </a:t>
            </a:r>
            <a:r>
              <a:rPr lang="en-US" sz="1800" dirty="0" smtClean="0">
                <a:latin typeface="Helvetica" panose="020B0604020202020204" pitchFamily="34" charset="0"/>
              </a:rPr>
              <a:t>‘traditional program’ </a:t>
            </a:r>
            <a:r>
              <a:rPr lang="en-US" sz="1800" dirty="0">
                <a:latin typeface="Helvetica" panose="020B0604020202020204" pitchFamily="34" charset="0"/>
              </a:rPr>
              <a:t>these will be </a:t>
            </a:r>
            <a:r>
              <a:rPr lang="en-US" sz="1800" dirty="0" smtClean="0">
                <a:latin typeface="Helvetica" panose="020B0604020202020204" pitchFamily="34" charset="0"/>
              </a:rPr>
              <a:t>sequenced</a:t>
            </a:r>
            <a:endParaRPr lang="en-US" sz="1800" dirty="0">
              <a:latin typeface="Helvetica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Helvetica" panose="020B0604020202020204" pitchFamily="34" charset="0"/>
              </a:rPr>
              <a:t>Key differentiation is </a:t>
            </a:r>
            <a:r>
              <a:rPr lang="en-US" altLang="en-US" sz="1800" dirty="0">
                <a:latin typeface="Helvetica" panose="020B0604020202020204" pitchFamily="34" charset="0"/>
              </a:rPr>
              <a:t>“</a:t>
            </a:r>
            <a:r>
              <a:rPr lang="en-US" sz="1800" dirty="0">
                <a:latin typeface="Helvetica" panose="020B0604020202020204" pitchFamily="34" charset="0"/>
              </a:rPr>
              <a:t>facilitated concurrency</a:t>
            </a:r>
            <a:r>
              <a:rPr lang="en-US" altLang="en-US" sz="1800" dirty="0">
                <a:latin typeface="Helvetica" panose="020B0604020202020204" pitchFamily="34" charset="0"/>
              </a:rPr>
              <a:t>”</a:t>
            </a:r>
            <a:r>
              <a:rPr lang="en-US" sz="1800" dirty="0">
                <a:latin typeface="Helvetica" panose="020B0604020202020204" pitchFamily="34" charset="0"/>
              </a:rPr>
              <a:t>.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Helvetica" panose="020B0604020202020204" pitchFamily="34" charset="0"/>
              </a:rPr>
              <a:t>A traditional program is a single </a:t>
            </a:r>
            <a:r>
              <a:rPr lang="en-US" sz="1800" dirty="0" smtClean="0">
                <a:latin typeface="Helvetica" panose="020B0604020202020204" pitchFamily="34" charset="0"/>
              </a:rPr>
              <a:t>‘thread’</a:t>
            </a:r>
            <a:endParaRPr lang="en-US" sz="1800" dirty="0">
              <a:latin typeface="Helvetica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 smtClean="0">
                <a:latin typeface="Helvetica" panose="020B0604020202020204" pitchFamily="34" charset="0"/>
              </a:rPr>
              <a:t>Inside </a:t>
            </a:r>
            <a:r>
              <a:rPr lang="en-US" sz="1800" dirty="0">
                <a:latin typeface="Helvetica" panose="020B0604020202020204" pitchFamily="34" charset="0"/>
              </a:rPr>
              <a:t>a program, we can represent each concurrent task as </a:t>
            </a:r>
            <a:r>
              <a:rPr lang="en-US" altLang="en-US" sz="1800" dirty="0">
                <a:latin typeface="Helvetica" panose="020B0604020202020204" pitchFamily="34" charset="0"/>
              </a:rPr>
              <a:t>“</a:t>
            </a:r>
            <a:r>
              <a:rPr lang="en-US" sz="1800" dirty="0">
                <a:latin typeface="Helvetica" panose="020B0604020202020204" pitchFamily="34" charset="0"/>
              </a:rPr>
              <a:t>Thread</a:t>
            </a:r>
            <a:r>
              <a:rPr lang="en-US" altLang="en-US" sz="1800" dirty="0">
                <a:latin typeface="Helvetica" panose="020B0604020202020204" pitchFamily="34" charset="0"/>
              </a:rPr>
              <a:t>”</a:t>
            </a:r>
            <a:endParaRPr lang="en-US" sz="1800" dirty="0">
              <a:latin typeface="Helvetica" panose="020B0604020202020204" pitchFamily="34" charset="0"/>
            </a:endParaRP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1066800" y="4511367"/>
            <a:ext cx="1720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800" dirty="0"/>
              <a:t>Credit – NASA Earth Observatory</a:t>
            </a:r>
          </a:p>
        </p:txBody>
      </p:sp>
      <p:sp>
        <p:nvSpPr>
          <p:cNvPr id="2" name="Oval 1"/>
          <p:cNvSpPr/>
          <p:nvPr/>
        </p:nvSpPr>
        <p:spPr>
          <a:xfrm>
            <a:off x="6432372" y="1660069"/>
            <a:ext cx="2136648" cy="1594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7790" y="1660069"/>
            <a:ext cx="991988" cy="96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0190" y="1812469"/>
            <a:ext cx="991988" cy="96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2590" y="1964869"/>
            <a:ext cx="991988" cy="96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4990" y="2117269"/>
            <a:ext cx="991988" cy="96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898056" y="1975718"/>
            <a:ext cx="760338" cy="363989"/>
            <a:chOff x="5049372" y="3064794"/>
            <a:chExt cx="816366" cy="503914"/>
          </a:xfrm>
        </p:grpSpPr>
        <p:sp>
          <p:nvSpPr>
            <p:cNvPr id="7" name="Rounded Rectangle 6"/>
            <p:cNvSpPr/>
            <p:nvPr/>
          </p:nvSpPr>
          <p:spPr>
            <a:xfrm>
              <a:off x="5087248" y="3064794"/>
              <a:ext cx="778490" cy="5039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49372" y="310645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50456" y="2128118"/>
            <a:ext cx="760338" cy="363989"/>
            <a:chOff x="5049372" y="3064794"/>
            <a:chExt cx="816366" cy="503914"/>
          </a:xfrm>
        </p:grpSpPr>
        <p:sp>
          <p:nvSpPr>
            <p:cNvPr id="19" name="Rounded Rectangle 18"/>
            <p:cNvSpPr/>
            <p:nvPr/>
          </p:nvSpPr>
          <p:spPr>
            <a:xfrm>
              <a:off x="5087248" y="3064794"/>
              <a:ext cx="778490" cy="5039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9372" y="310645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02856" y="2280518"/>
            <a:ext cx="760338" cy="363989"/>
            <a:chOff x="5049372" y="3064794"/>
            <a:chExt cx="816366" cy="503914"/>
          </a:xfrm>
        </p:grpSpPr>
        <p:sp>
          <p:nvSpPr>
            <p:cNvPr id="22" name="Rounded Rectangle 21"/>
            <p:cNvSpPr/>
            <p:nvPr/>
          </p:nvSpPr>
          <p:spPr>
            <a:xfrm>
              <a:off x="5087248" y="3064794"/>
              <a:ext cx="778490" cy="5039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372" y="310645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55256" y="2432918"/>
            <a:ext cx="760338" cy="363989"/>
            <a:chOff x="5049372" y="3064794"/>
            <a:chExt cx="816366" cy="503914"/>
          </a:xfrm>
        </p:grpSpPr>
        <p:sp>
          <p:nvSpPr>
            <p:cNvPr id="25" name="Rounded Rectangle 24"/>
            <p:cNvSpPr/>
            <p:nvPr/>
          </p:nvSpPr>
          <p:spPr>
            <a:xfrm>
              <a:off x="5087248" y="3064794"/>
              <a:ext cx="778490" cy="5039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9372" y="310645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</a:t>
              </a:r>
              <a:endParaRPr lang="en-US" dirty="0"/>
            </a:p>
          </p:txBody>
        </p:sp>
      </p:grpSp>
      <p:sp>
        <p:nvSpPr>
          <p:cNvPr id="27" name="Rectangle 8"/>
          <p:cNvSpPr txBox="1">
            <a:spLocks noChangeArrowheads="1"/>
          </p:cNvSpPr>
          <p:nvPr/>
        </p:nvSpPr>
        <p:spPr bwMode="auto">
          <a:xfrm>
            <a:off x="3962400" y="3241449"/>
            <a:ext cx="5426075" cy="147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Multiple programs (processes) doing their individual functions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Isolation is rather a trouble than a benefit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Paying the cost of context switching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What if we could reduce the cost of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Context switches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Sharing of data</a:t>
            </a:r>
            <a:endParaRPr lang="en-US" sz="1600" dirty="0">
              <a:latin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6922" y="192366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7" grpId="0" build="allAtOnce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</a:rPr>
              <a:t>Why Processes &amp; Threads?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358-5741-413B-A1F6-6D2D64F57F55}" type="datetime1">
              <a:rPr lang="en-US" smtClean="0"/>
              <a:t>3/4/2018</a:t>
            </a:fld>
            <a:endParaRPr lang="en-US" dirty="0"/>
          </a:p>
        </p:txBody>
      </p:sp>
      <p:grpSp>
        <p:nvGrpSpPr>
          <p:cNvPr id="27650" name="Group 15"/>
          <p:cNvGrpSpPr>
            <a:grpSpLocks/>
          </p:cNvGrpSpPr>
          <p:nvPr/>
        </p:nvGrpSpPr>
        <p:grpSpPr bwMode="auto">
          <a:xfrm>
            <a:off x="685800" y="1903221"/>
            <a:ext cx="8229600" cy="1118276"/>
            <a:chOff x="304800" y="786434"/>
            <a:chExt cx="8610600" cy="1597537"/>
          </a:xfrm>
        </p:grpSpPr>
        <p:sp>
          <p:nvSpPr>
            <p:cNvPr id="27666" name="Rounded Rectangle 3"/>
            <p:cNvSpPr>
              <a:spLocks noChangeArrowheads="1"/>
            </p:cNvSpPr>
            <p:nvPr/>
          </p:nvSpPr>
          <p:spPr bwMode="auto">
            <a:xfrm>
              <a:off x="304800" y="1317171"/>
              <a:ext cx="8610600" cy="1066800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marL="2857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buFontTx/>
                <a:buChar char="•"/>
              </a:pPr>
              <a:r>
                <a:rPr lang="en-US" sz="2000" b="1">
                  <a:latin typeface="Helvetica" panose="020B0604020202020204" pitchFamily="34" charset="0"/>
                </a:rPr>
                <a:t>Multiprogramming:</a:t>
              </a:r>
              <a:r>
                <a:rPr lang="en-US" sz="2000">
                  <a:latin typeface="Helvetica" panose="020B0604020202020204" pitchFamily="34" charset="0"/>
                </a:rPr>
                <a:t> Run multiple applications concurrently</a:t>
              </a:r>
            </a:p>
            <a:p>
              <a:pPr>
                <a:buFontTx/>
                <a:buChar char="•"/>
              </a:pPr>
              <a:r>
                <a:rPr lang="en-US" sz="2000" b="1">
                  <a:latin typeface="Helvetica" panose="020B0604020202020204" pitchFamily="34" charset="0"/>
                </a:rPr>
                <a:t>Protection: </a:t>
              </a:r>
              <a:r>
                <a:rPr lang="en-US" sz="2000">
                  <a:latin typeface="Helvetica" panose="020B0604020202020204" pitchFamily="34" charset="0"/>
                </a:rPr>
                <a:t>Don</a:t>
              </a:r>
              <a:r>
                <a:rPr lang="en-US" altLang="en-US" sz="2000">
                  <a:latin typeface="Helvetica" panose="020B0604020202020204" pitchFamily="34" charset="0"/>
                </a:rPr>
                <a:t>’</a:t>
              </a:r>
              <a:r>
                <a:rPr lang="en-US" sz="2000">
                  <a:latin typeface="Helvetica" panose="020B0604020202020204" pitchFamily="34" charset="0"/>
                </a:rPr>
                <a:t>t want a bad application to crash system!</a:t>
              </a:r>
            </a:p>
          </p:txBody>
        </p:sp>
        <p:sp>
          <p:nvSpPr>
            <p:cNvPr id="27667" name="TextBox 8"/>
            <p:cNvSpPr txBox="1">
              <a:spLocks noChangeArrowheads="1"/>
            </p:cNvSpPr>
            <p:nvPr/>
          </p:nvSpPr>
          <p:spPr bwMode="auto">
            <a:xfrm>
              <a:off x="305390" y="786434"/>
              <a:ext cx="9813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 dirty="0">
                  <a:latin typeface="Helvetica" panose="020B0604020202020204" pitchFamily="34" charset="0"/>
                </a:rPr>
                <a:t>Goals: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85800" y="3021498"/>
            <a:ext cx="8229600" cy="1173480"/>
            <a:chOff x="304800" y="2057400"/>
            <a:chExt cx="8610600" cy="16764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04800" y="2590800"/>
              <a:ext cx="8610600" cy="1143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Virtual Machine abstraction: give process illusion it owns machine (i.e., CPU, Memory, and IO device multiplexing)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Process: unit of execution and allocation</a:t>
              </a:r>
            </a:p>
          </p:txBody>
        </p:sp>
        <p:sp>
          <p:nvSpPr>
            <p:cNvPr id="27664" name="TextBox 9"/>
            <p:cNvSpPr txBox="1">
              <a:spLocks noChangeArrowheads="1"/>
            </p:cNvSpPr>
            <p:nvPr/>
          </p:nvSpPr>
          <p:spPr bwMode="auto">
            <a:xfrm>
              <a:off x="304800" y="2133600"/>
              <a:ext cx="1295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Solution:</a:t>
              </a:r>
            </a:p>
          </p:txBody>
        </p:sp>
        <p:sp>
          <p:nvSpPr>
            <p:cNvPr id="13" name="Down Arrow 12"/>
            <p:cNvSpPr/>
            <p:nvPr/>
          </p:nvSpPr>
          <p:spPr bwMode="auto">
            <a:xfrm>
              <a:off x="4191000" y="2057400"/>
              <a:ext cx="304800" cy="5334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82428" y="4197628"/>
            <a:ext cx="8156772" cy="910113"/>
            <a:chOff x="304800" y="3729335"/>
            <a:chExt cx="8534400" cy="1299865"/>
          </a:xfrm>
        </p:grpSpPr>
        <p:sp>
          <p:nvSpPr>
            <p:cNvPr id="27660" name="Rounded Rectangle 6"/>
            <p:cNvSpPr>
              <a:spLocks noChangeArrowheads="1"/>
            </p:cNvSpPr>
            <p:nvPr/>
          </p:nvSpPr>
          <p:spPr bwMode="auto">
            <a:xfrm>
              <a:off x="304800" y="4191000"/>
              <a:ext cx="8534400" cy="838200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buFontTx/>
                <a:buChar char="•"/>
              </a:pPr>
              <a:r>
                <a:rPr lang="en-US" sz="2000">
                  <a:latin typeface="Helvetica" panose="020B0604020202020204" pitchFamily="34" charset="0"/>
                </a:rPr>
                <a:t>Process creation &amp; switching expensive</a:t>
              </a:r>
            </a:p>
            <a:p>
              <a:pPr>
                <a:buFontTx/>
                <a:buChar char="•"/>
              </a:pPr>
              <a:r>
                <a:rPr lang="en-US" sz="2000">
                  <a:latin typeface="Helvetica" panose="020B0604020202020204" pitchFamily="34" charset="0"/>
                </a:rPr>
                <a:t>Need concurrency within same app (e.g., web server)  </a:t>
              </a:r>
            </a:p>
          </p:txBody>
        </p:sp>
        <p:sp>
          <p:nvSpPr>
            <p:cNvPr id="27661" name="TextBox 10"/>
            <p:cNvSpPr txBox="1">
              <a:spLocks noChangeArrowheads="1"/>
            </p:cNvSpPr>
            <p:nvPr/>
          </p:nvSpPr>
          <p:spPr bwMode="auto">
            <a:xfrm>
              <a:off x="304800" y="3729335"/>
              <a:ext cx="1495922" cy="40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Challenge:</a:t>
              </a:r>
            </a:p>
          </p:txBody>
        </p:sp>
        <p:sp>
          <p:nvSpPr>
            <p:cNvPr id="27662" name="Down Arrow 13"/>
            <p:cNvSpPr>
              <a:spLocks noChangeArrowheads="1"/>
            </p:cNvSpPr>
            <p:nvPr/>
          </p:nvSpPr>
          <p:spPr bwMode="auto">
            <a:xfrm>
              <a:off x="4191000" y="3733800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600">
                <a:latin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82428" y="5129255"/>
            <a:ext cx="8156772" cy="966745"/>
            <a:chOff x="304800" y="5029200"/>
            <a:chExt cx="8534400" cy="138106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04800" y="5572066"/>
              <a:ext cx="8534400" cy="8381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Thread: Decouple allocation and execution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Run multiple threads within same process</a:t>
              </a:r>
            </a:p>
          </p:txBody>
        </p:sp>
        <p:sp>
          <p:nvSpPr>
            <p:cNvPr id="27658" name="TextBox 11"/>
            <p:cNvSpPr txBox="1">
              <a:spLocks noChangeArrowheads="1"/>
            </p:cNvSpPr>
            <p:nvPr/>
          </p:nvSpPr>
          <p:spPr bwMode="auto">
            <a:xfrm>
              <a:off x="304800" y="5105400"/>
              <a:ext cx="1295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Solution:</a:t>
              </a:r>
            </a:p>
          </p:txBody>
        </p:sp>
        <p:sp>
          <p:nvSpPr>
            <p:cNvPr id="27659" name="Down Arrow 14"/>
            <p:cNvSpPr>
              <a:spLocks noChangeArrowheads="1"/>
            </p:cNvSpPr>
            <p:nvPr/>
          </p:nvSpPr>
          <p:spPr bwMode="auto">
            <a:xfrm>
              <a:off x="4191000" y="5029200"/>
              <a:ext cx="304800" cy="533400"/>
            </a:xfrm>
            <a:prstGeom prst="downArrow">
              <a:avLst>
                <a:gd name="adj1" fmla="val 50000"/>
                <a:gd name="adj2" fmla="val 49997"/>
              </a:avLst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600"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220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Threads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Context Switch has huge overhead. Requires switching:</a:t>
            </a:r>
          </a:p>
          <a:p>
            <a:pPr lvl="1"/>
            <a:r>
              <a:rPr lang="en-US" dirty="0" smtClean="0"/>
              <a:t>CPU state (PC, PSW, all registers </a:t>
            </a:r>
            <a:r>
              <a:rPr lang="en-US" dirty="0" err="1" smtClean="0"/>
              <a:t>etc</a:t>
            </a:r>
            <a:r>
              <a:rPr lang="en-US" dirty="0" smtClean="0"/>
              <a:t>) - fast</a:t>
            </a:r>
          </a:p>
          <a:p>
            <a:pPr lvl="1"/>
            <a:r>
              <a:rPr lang="en-US" dirty="0" smtClean="0"/>
              <a:t>Memory Address Space - </a:t>
            </a:r>
            <a:r>
              <a:rPr lang="en-US" dirty="0" smtClean="0">
                <a:solidFill>
                  <a:srgbClr val="FF0000"/>
                </a:solidFill>
              </a:rPr>
              <a:t>SLOW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Assumption: memory access without cache is slow</a:t>
            </a:r>
          </a:p>
          <a:p>
            <a:r>
              <a:rPr lang="en-US" dirty="0" smtClean="0"/>
              <a:t>A Memory Address Space comes with: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Memory </a:t>
            </a:r>
            <a:r>
              <a:rPr lang="en-US" dirty="0" smtClean="0"/>
              <a:t>System data</a:t>
            </a:r>
          </a:p>
          <a:p>
            <a:pPr lvl="2"/>
            <a:r>
              <a:rPr lang="en-US" dirty="0" smtClean="0"/>
              <a:t>Page tables (mapping) and Translation Look-aside Buffer (TLB) (i.e., working as cache for mapping)</a:t>
            </a:r>
          </a:p>
          <a:p>
            <a:pPr lvl="1"/>
            <a:r>
              <a:rPr lang="en-US" dirty="0" smtClean="0"/>
              <a:t>Actual memory content </a:t>
            </a:r>
          </a:p>
          <a:p>
            <a:pPr lvl="2"/>
            <a:r>
              <a:rPr lang="en-US" dirty="0" smtClean="0"/>
              <a:t>Dirty (modified) pages that are updated only in cache, not in memory</a:t>
            </a:r>
          </a:p>
          <a:p>
            <a:pPr lvl="2"/>
            <a:r>
              <a:rPr lang="en-US" dirty="0" smtClean="0"/>
              <a:t>Need to be updated in the memory before switch</a:t>
            </a:r>
          </a:p>
          <a:p>
            <a:r>
              <a:rPr lang="en-US" dirty="0" smtClean="0"/>
              <a:t>All of these become obsolete when after a switch</a:t>
            </a:r>
          </a:p>
          <a:p>
            <a:pPr lvl="1"/>
            <a:r>
              <a:rPr lang="en-US" dirty="0" smtClean="0"/>
              <a:t>All caches (L1, L2, ..), TLB become </a:t>
            </a:r>
            <a:r>
              <a:rPr lang="en-US" b="1" dirty="0" smtClean="0">
                <a:solidFill>
                  <a:srgbClr val="FF0000"/>
                </a:solidFill>
              </a:rPr>
              <a:t>COLD</a:t>
            </a:r>
          </a:p>
          <a:p>
            <a:pPr lvl="1"/>
            <a:r>
              <a:rPr lang="en-US" dirty="0" smtClean="0"/>
              <a:t>Require time to </a:t>
            </a:r>
            <a:r>
              <a:rPr lang="en-US" b="1" dirty="0" smtClean="0">
                <a:solidFill>
                  <a:srgbClr val="FF0000"/>
                </a:solidFill>
              </a:rPr>
              <a:t>WARM UP</a:t>
            </a:r>
            <a:r>
              <a:rPr lang="en-US" dirty="0" smtClean="0"/>
              <a:t> as the new process runs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8B2A-1394-49CA-8452-FBE9945D85A4}" type="datetime1">
              <a:rPr lang="en-US" smtClean="0"/>
              <a:t>3/4/2018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Context Switch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requires: </a:t>
            </a:r>
          </a:p>
          <a:p>
            <a:pPr lvl="1"/>
            <a:r>
              <a:rPr lang="en-US" dirty="0" smtClean="0"/>
              <a:t>The kernel </a:t>
            </a:r>
            <a:r>
              <a:rPr lang="en-US" dirty="0"/>
              <a:t>scheduler to </a:t>
            </a:r>
            <a:r>
              <a:rPr lang="en-US" dirty="0" smtClean="0"/>
              <a:t>run, that overhead stays</a:t>
            </a:r>
            <a:endParaRPr lang="en-US" dirty="0"/>
          </a:p>
          <a:p>
            <a:pPr lvl="1"/>
            <a:r>
              <a:rPr lang="en-US" dirty="0" smtClean="0"/>
              <a:t>Save the current CPU context, and load the next one</a:t>
            </a:r>
          </a:p>
          <a:p>
            <a:r>
              <a:rPr lang="en-US" dirty="0" smtClean="0"/>
              <a:t>But, the old address space stays. Thus, no </a:t>
            </a:r>
            <a:r>
              <a:rPr lang="en-US" b="1" dirty="0" smtClean="0"/>
              <a:t>WARM UP</a:t>
            </a:r>
            <a:r>
              <a:rPr lang="en-US" dirty="0" smtClean="0"/>
              <a:t> required for:</a:t>
            </a:r>
          </a:p>
          <a:p>
            <a:pPr lvl="1"/>
            <a:r>
              <a:rPr lang="en-US" dirty="0" smtClean="0"/>
              <a:t>Caches (L1, L2, L3, …)</a:t>
            </a:r>
          </a:p>
          <a:p>
            <a:pPr lvl="1"/>
            <a:r>
              <a:rPr lang="en-US" dirty="0" smtClean="0"/>
              <a:t>TLB (cache for memory mapping)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Result: Thread Context Switch is much Faster than Process Context Switch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FE84-A815-4CA6-99DC-F978E7CB75B1}" type="datetime1">
              <a:rPr lang="en-US" smtClean="0"/>
              <a:t>3/4/2018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3048000"/>
            <a:ext cx="7890399" cy="1219200"/>
            <a:chOff x="152400" y="4038600"/>
            <a:chExt cx="7890399" cy="1219200"/>
          </a:xfrm>
        </p:grpSpPr>
        <p:sp>
          <p:nvSpPr>
            <p:cNvPr id="6" name="Oval 5"/>
            <p:cNvSpPr/>
            <p:nvPr/>
          </p:nvSpPr>
          <p:spPr>
            <a:xfrm>
              <a:off x="152400" y="4038600"/>
              <a:ext cx="5878283" cy="1219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3351" y="4419600"/>
              <a:ext cx="167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Saves time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6"/>
              <a:endCxn id="7" idx="1"/>
            </p:cNvCxnSpPr>
            <p:nvPr/>
          </p:nvCxnSpPr>
          <p:spPr>
            <a:xfrm flipV="1">
              <a:off x="6030683" y="4604266"/>
              <a:ext cx="332668" cy="439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0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Threads in Use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Operating systems </a:t>
            </a:r>
            <a:r>
              <a:rPr lang="en-US" sz="2400" b="1" dirty="0" smtClean="0"/>
              <a:t>need to be able to handle multiple things at once (MTAO)</a:t>
            </a:r>
          </a:p>
          <a:p>
            <a:pPr lvl="1"/>
            <a:r>
              <a:rPr lang="en-US" sz="2400" dirty="0" smtClean="0"/>
              <a:t>processes, interrupts, background system maintenance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Servers</a:t>
            </a:r>
            <a:r>
              <a:rPr lang="en-US" sz="2400" b="1" dirty="0" smtClean="0"/>
              <a:t> need to handle MTAO</a:t>
            </a:r>
          </a:p>
          <a:p>
            <a:pPr lvl="1"/>
            <a:r>
              <a:rPr lang="en-US" sz="2400" dirty="0" smtClean="0"/>
              <a:t>Multiple connections handled simultaneously in a Web Server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Parallel programs </a:t>
            </a:r>
            <a:r>
              <a:rPr lang="en-US" sz="2400" b="1" dirty="0" smtClean="0"/>
              <a:t>need to handle MTAO</a:t>
            </a:r>
          </a:p>
          <a:p>
            <a:pPr lvl="1"/>
            <a:r>
              <a:rPr lang="en-US" sz="2400" dirty="0" smtClean="0"/>
              <a:t>To achieve better performance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Programs with user interfaces </a:t>
            </a:r>
            <a:r>
              <a:rPr lang="en-US" sz="2400" b="1" dirty="0" smtClean="0"/>
              <a:t>often need to handle MTAO</a:t>
            </a:r>
          </a:p>
          <a:p>
            <a:pPr lvl="1"/>
            <a:r>
              <a:rPr lang="en-US" sz="2400" dirty="0" smtClean="0"/>
              <a:t>To achieve user responsiveness while doing computation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Network and disk bound programs </a:t>
            </a:r>
            <a:r>
              <a:rPr lang="en-US" sz="2400" b="1" dirty="0" smtClean="0"/>
              <a:t>need to handle MTAO</a:t>
            </a:r>
          </a:p>
          <a:p>
            <a:pPr lvl="1"/>
            <a:r>
              <a:rPr lang="en-US" sz="2400" dirty="0" smtClean="0"/>
              <a:t>To hide network/disk latency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FB17-C002-4146-9E66-1EA5BE5EA84A}" type="datetime1">
              <a:rPr lang="en-US" smtClean="0"/>
              <a:t>3/4/2018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Helvetica" panose="020B0604020202020204" pitchFamily="34" charset="0"/>
              </a:rPr>
              <a:t>Putting it together: 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89D-75DC-4D44-B4B5-99813EC6185B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29698" name="Rounded Rectangle 3"/>
          <p:cNvSpPr>
            <a:spLocks noChangeArrowheads="1"/>
          </p:cNvSpPr>
          <p:nvPr/>
        </p:nvSpPr>
        <p:spPr bwMode="auto">
          <a:xfrm>
            <a:off x="304800" y="2103120"/>
            <a:ext cx="3636818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331026" y="2484120"/>
            <a:ext cx="1381991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2331026" y="3627120"/>
            <a:ext cx="1381991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I/O State</a:t>
            </a:r>
          </a:p>
          <a:p>
            <a:r>
              <a:rPr lang="en-US" sz="1800">
                <a:latin typeface="Helvetica" panose="020B0604020202020204" pitchFamily="34" charset="0"/>
              </a:rPr>
              <a:t>(e.g., file, socket contexts)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331026" y="5151120"/>
            <a:ext cx="1381991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CPU state (PC, SP, registers..)</a:t>
            </a:r>
          </a:p>
        </p:txBody>
      </p:sp>
      <p:sp>
        <p:nvSpPr>
          <p:cNvPr id="29703" name="Rounded Rectangle 11"/>
          <p:cNvSpPr>
            <a:spLocks noChangeArrowheads="1"/>
          </p:cNvSpPr>
          <p:nvPr/>
        </p:nvSpPr>
        <p:spPr bwMode="auto">
          <a:xfrm>
            <a:off x="512618" y="2179320"/>
            <a:ext cx="16002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A(int tmp)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if (tmp&lt;2)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printf(tmp);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980166" y="1557316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</a:rPr>
              <a:t>(Unix) Process</a:t>
            </a:r>
          </a:p>
        </p:txBody>
      </p:sp>
      <p:sp>
        <p:nvSpPr>
          <p:cNvPr id="20" name="Rounded Rectangle 76"/>
          <p:cNvSpPr>
            <a:spLocks noChangeArrowheads="1"/>
          </p:cNvSpPr>
          <p:nvPr/>
        </p:nvSpPr>
        <p:spPr bwMode="auto">
          <a:xfrm>
            <a:off x="4953000" y="2484120"/>
            <a:ext cx="2590800" cy="2565944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6477000" y="36691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22" name="Rectangle 79"/>
          <p:cNvSpPr>
            <a:spLocks noChangeArrowheads="1"/>
          </p:cNvSpPr>
          <p:nvPr/>
        </p:nvSpPr>
        <p:spPr bwMode="auto">
          <a:xfrm>
            <a:off x="6477000" y="31357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23" name="Group 80"/>
          <p:cNvGrpSpPr>
            <a:grpSpLocks/>
          </p:cNvGrpSpPr>
          <p:nvPr/>
        </p:nvGrpSpPr>
        <p:grpSpPr bwMode="auto">
          <a:xfrm>
            <a:off x="5105399" y="3031523"/>
            <a:ext cx="501445" cy="1866141"/>
            <a:chOff x="7010400" y="1143000"/>
            <a:chExt cx="457200" cy="1828800"/>
          </a:xfrm>
        </p:grpSpPr>
        <p:sp>
          <p:nvSpPr>
            <p:cNvPr id="24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5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6" name="Group 45"/>
          <p:cNvGrpSpPr>
            <a:grpSpLocks/>
          </p:cNvGrpSpPr>
          <p:nvPr/>
        </p:nvGrpSpPr>
        <p:grpSpPr bwMode="auto">
          <a:xfrm>
            <a:off x="5867399" y="3031523"/>
            <a:ext cx="501445" cy="1866141"/>
            <a:chOff x="7010400" y="1143000"/>
            <a:chExt cx="457200" cy="1828800"/>
          </a:xfrm>
        </p:grpSpPr>
        <p:sp>
          <p:nvSpPr>
            <p:cNvPr id="27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5486400" y="3746496"/>
            <a:ext cx="484034" cy="40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0" name="TextBox 58"/>
          <p:cNvSpPr txBox="1">
            <a:spLocks noChangeArrowheads="1"/>
          </p:cNvSpPr>
          <p:nvPr/>
        </p:nvSpPr>
        <p:spPr bwMode="auto">
          <a:xfrm>
            <a:off x="5257799" y="2539025"/>
            <a:ext cx="1046419" cy="37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1" name="Straight Arrow Connector 6"/>
          <p:cNvCxnSpPr>
            <a:cxnSpLocks noChangeShapeType="1"/>
            <a:stCxn id="30" idx="2"/>
            <a:endCxn id="24" idx="0"/>
          </p:cNvCxnSpPr>
          <p:nvPr/>
        </p:nvCxnSpPr>
        <p:spPr bwMode="auto">
          <a:xfrm flipH="1">
            <a:off x="5356122" y="2916464"/>
            <a:ext cx="424887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59"/>
          <p:cNvCxnSpPr>
            <a:cxnSpLocks noChangeShapeType="1"/>
            <a:stCxn id="30" idx="2"/>
            <a:endCxn id="27" idx="0"/>
          </p:cNvCxnSpPr>
          <p:nvPr/>
        </p:nvCxnSpPr>
        <p:spPr bwMode="auto">
          <a:xfrm>
            <a:off x="5781009" y="2916464"/>
            <a:ext cx="337113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51053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4" name="Rectangle 77"/>
          <p:cNvSpPr>
            <a:spLocks noChangeArrowheads="1"/>
          </p:cNvSpPr>
          <p:nvPr/>
        </p:nvSpPr>
        <p:spPr bwMode="auto">
          <a:xfrm>
            <a:off x="58673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5562600" y="2146911"/>
            <a:ext cx="1060348" cy="37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368414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/>
      <p:bldP spid="30" grpId="0"/>
      <p:bldP spid="33" grpId="0" animBg="1"/>
      <p:bldP spid="34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Helvetica" panose="020B0604020202020204" pitchFamily="34" charset="0"/>
              </a:rPr>
              <a:t>Putting it together: Processes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486400" y="1981200"/>
            <a:ext cx="36576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ea typeface="ＭＳ Ｐゴシック" charset="-128"/>
                <a:cs typeface="ＭＳ Ｐゴシック" pitchFamily="-107" charset="-128"/>
              </a:rPr>
              <a:t>Process</a:t>
            </a: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 Switch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 state: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 state: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Process creation: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b="1" dirty="0">
                <a:ea typeface="ＭＳ Ｐゴシック" charset="-128"/>
              </a:rPr>
              <a:t>yes</a:t>
            </a:r>
            <a:endParaRPr lang="en-US" b="1" dirty="0" smtClean="0"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Sharing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 (involves at least a context switch)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BDB7-4757-4B77-BAA3-D15DAA5F0141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30722" name="TextBox 40"/>
          <p:cNvSpPr txBox="1">
            <a:spLocks noChangeArrowheads="1"/>
          </p:cNvSpPr>
          <p:nvPr/>
        </p:nvSpPr>
        <p:spPr bwMode="auto">
          <a:xfrm>
            <a:off x="3352800" y="27432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800" b="1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0723" name="TextBox 41"/>
          <p:cNvSpPr txBox="1">
            <a:spLocks noChangeArrowheads="1"/>
          </p:cNvSpPr>
          <p:nvPr/>
        </p:nvSpPr>
        <p:spPr bwMode="auto">
          <a:xfrm>
            <a:off x="304800" y="16764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30724" name="TextBox 42"/>
          <p:cNvSpPr txBox="1">
            <a:spLocks noChangeArrowheads="1"/>
          </p:cNvSpPr>
          <p:nvPr/>
        </p:nvSpPr>
        <p:spPr bwMode="auto">
          <a:xfrm>
            <a:off x="1905000" y="16764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2</a:t>
            </a:r>
          </a:p>
        </p:txBody>
      </p:sp>
      <p:sp>
        <p:nvSpPr>
          <p:cNvPr id="30725" name="TextBox 43"/>
          <p:cNvSpPr txBox="1">
            <a:spLocks noChangeArrowheads="1"/>
          </p:cNvSpPr>
          <p:nvPr/>
        </p:nvSpPr>
        <p:spPr bwMode="auto">
          <a:xfrm>
            <a:off x="4008438" y="1676400"/>
            <a:ext cx="136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30726" name="Rectangle 44"/>
          <p:cNvSpPr>
            <a:spLocks noChangeArrowheads="1"/>
          </p:cNvSpPr>
          <p:nvPr/>
        </p:nvSpPr>
        <p:spPr bwMode="auto">
          <a:xfrm>
            <a:off x="2209800" y="45720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45720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30728" name="TextBox 47"/>
          <p:cNvSpPr txBox="1">
            <a:spLocks noChangeArrowheads="1"/>
          </p:cNvSpPr>
          <p:nvPr/>
        </p:nvSpPr>
        <p:spPr bwMode="auto">
          <a:xfrm>
            <a:off x="4419600" y="46482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819400" y="57912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30730" name="Straight Arrow Connector 50"/>
          <p:cNvCxnSpPr>
            <a:cxnSpLocks noChangeShapeType="1"/>
            <a:stCxn id="30726" idx="2"/>
            <a:endCxn id="49" idx="0"/>
          </p:cNvCxnSpPr>
          <p:nvPr/>
        </p:nvCxnSpPr>
        <p:spPr bwMode="auto">
          <a:xfrm>
            <a:off x="3314700" y="51816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51"/>
          <p:cNvCxnSpPr>
            <a:cxnSpLocks noChangeShapeType="1"/>
            <a:stCxn id="30756" idx="2"/>
            <a:endCxn id="47" idx="0"/>
          </p:cNvCxnSpPr>
          <p:nvPr/>
        </p:nvCxnSpPr>
        <p:spPr bwMode="auto">
          <a:xfrm flipH="1">
            <a:off x="3314700" y="40386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Arrow Connector 54"/>
          <p:cNvCxnSpPr>
            <a:cxnSpLocks noChangeShapeType="1"/>
            <a:stCxn id="30749" idx="2"/>
            <a:endCxn id="47" idx="0"/>
          </p:cNvCxnSpPr>
          <p:nvPr/>
        </p:nvCxnSpPr>
        <p:spPr bwMode="auto">
          <a:xfrm>
            <a:off x="2590800" y="40386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57"/>
          <p:cNvCxnSpPr>
            <a:cxnSpLocks noChangeShapeType="1"/>
            <a:stCxn id="30742" idx="2"/>
            <a:endCxn id="47" idx="0"/>
          </p:cNvCxnSpPr>
          <p:nvPr/>
        </p:nvCxnSpPr>
        <p:spPr bwMode="auto">
          <a:xfrm>
            <a:off x="990600" y="40386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Rectangular Callout 61"/>
          <p:cNvSpPr>
            <a:spLocks noChangeArrowheads="1"/>
          </p:cNvSpPr>
          <p:nvPr/>
        </p:nvSpPr>
        <p:spPr bwMode="auto">
          <a:xfrm>
            <a:off x="3657600" y="53340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1 process at a time</a:t>
            </a:r>
          </a:p>
        </p:txBody>
      </p:sp>
      <p:grpSp>
        <p:nvGrpSpPr>
          <p:cNvPr id="30735" name="Group 66"/>
          <p:cNvGrpSpPr>
            <a:grpSpLocks/>
          </p:cNvGrpSpPr>
          <p:nvPr/>
        </p:nvGrpSpPr>
        <p:grpSpPr bwMode="auto">
          <a:xfrm>
            <a:off x="4038600" y="2057400"/>
            <a:ext cx="1371600" cy="1981200"/>
            <a:chOff x="4343400" y="1447800"/>
            <a:chExt cx="1371600" cy="1981200"/>
          </a:xfrm>
        </p:grpSpPr>
        <p:sp>
          <p:nvSpPr>
            <p:cNvPr id="30756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57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8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9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60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61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62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0736" name="Group 67"/>
          <p:cNvGrpSpPr>
            <a:grpSpLocks/>
          </p:cNvGrpSpPr>
          <p:nvPr/>
        </p:nvGrpSpPr>
        <p:grpSpPr bwMode="auto">
          <a:xfrm>
            <a:off x="1905000" y="2057400"/>
            <a:ext cx="1371600" cy="1981200"/>
            <a:chOff x="4343400" y="1447800"/>
            <a:chExt cx="1371600" cy="1981200"/>
          </a:xfrm>
        </p:grpSpPr>
        <p:sp>
          <p:nvSpPr>
            <p:cNvPr id="30749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50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1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2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53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54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55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0737" name="Group 75"/>
          <p:cNvGrpSpPr>
            <a:grpSpLocks/>
          </p:cNvGrpSpPr>
          <p:nvPr/>
        </p:nvGrpSpPr>
        <p:grpSpPr bwMode="auto">
          <a:xfrm>
            <a:off x="304800" y="2057400"/>
            <a:ext cx="1371600" cy="1981200"/>
            <a:chOff x="4343400" y="1447800"/>
            <a:chExt cx="1371600" cy="1981200"/>
          </a:xfrm>
        </p:grpSpPr>
        <p:sp>
          <p:nvSpPr>
            <p:cNvPr id="30742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43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44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45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46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47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48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710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1065</Words>
  <Application>Microsoft Office PowerPoint</Application>
  <PresentationFormat>On-screen Show (4:3)</PresentationFormat>
  <Paragraphs>264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ＭＳ Ｐゴシック</vt:lpstr>
      <vt:lpstr>ＭＳ Ｐゴシック</vt:lpstr>
      <vt:lpstr>Arial</vt:lpstr>
      <vt:lpstr>Arial Narrow</vt:lpstr>
      <vt:lpstr>Calibri</vt:lpstr>
      <vt:lpstr>Calibri Light</vt:lpstr>
      <vt:lpstr>Chalkboard</vt:lpstr>
      <vt:lpstr>Comic Sans MS</vt:lpstr>
      <vt:lpstr>Courier New</vt:lpstr>
      <vt:lpstr>Gulim</vt:lpstr>
      <vt:lpstr>Helvetica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Retrospect</vt:lpstr>
      <vt:lpstr>Concurrency and Threads</vt:lpstr>
      <vt:lpstr>Today’s Conversation</vt:lpstr>
      <vt:lpstr>Let’s picture this scenario</vt:lpstr>
      <vt:lpstr>Why Processes &amp; Threads?</vt:lpstr>
      <vt:lpstr>Motivation for Threads</vt:lpstr>
      <vt:lpstr>Thread Context Switch</vt:lpstr>
      <vt:lpstr> Threads in Use</vt:lpstr>
      <vt:lpstr>Putting it together: Process</vt:lpstr>
      <vt:lpstr>Putting it together: Processes</vt:lpstr>
      <vt:lpstr>Putting it together: Threads</vt:lpstr>
      <vt:lpstr>Thread Abstraction</vt:lpstr>
      <vt:lpstr>Programmer vs. Processor View</vt:lpstr>
      <vt:lpstr>ATM Bank Server</vt:lpstr>
      <vt:lpstr>ATM bank server example</vt:lpstr>
      <vt:lpstr>Can Threads Help?</vt:lpstr>
      <vt:lpstr>Can Threads Help?</vt:lpstr>
      <vt:lpstr>Problem is at the lowest level</vt:lpstr>
      <vt:lpstr>Problem is at the lowest level</vt:lpstr>
      <vt:lpstr>Problem is at the lowest level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2018-03-05T06:43:07Z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