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2"/>
    <p:sldMasterId id="2147483712" r:id="rId3"/>
  </p:sldMasterIdLst>
  <p:notesMasterIdLst>
    <p:notesMasterId r:id="rId70"/>
  </p:notesMasterIdLst>
  <p:sldIdLst>
    <p:sldId id="256" r:id="rId4"/>
    <p:sldId id="410" r:id="rId5"/>
    <p:sldId id="327" r:id="rId6"/>
    <p:sldId id="329" r:id="rId7"/>
    <p:sldId id="332" r:id="rId8"/>
    <p:sldId id="333" r:id="rId9"/>
    <p:sldId id="335" r:id="rId10"/>
    <p:sldId id="336" r:id="rId11"/>
    <p:sldId id="388" r:id="rId12"/>
    <p:sldId id="389" r:id="rId13"/>
    <p:sldId id="390" r:id="rId14"/>
    <p:sldId id="391" r:id="rId15"/>
    <p:sldId id="393" r:id="rId16"/>
    <p:sldId id="394" r:id="rId17"/>
    <p:sldId id="395" r:id="rId18"/>
    <p:sldId id="396" r:id="rId19"/>
    <p:sldId id="397" r:id="rId20"/>
    <p:sldId id="398" r:id="rId21"/>
    <p:sldId id="399" r:id="rId22"/>
    <p:sldId id="401" r:id="rId23"/>
    <p:sldId id="402" r:id="rId24"/>
    <p:sldId id="403" r:id="rId25"/>
    <p:sldId id="404" r:id="rId26"/>
    <p:sldId id="405" r:id="rId27"/>
    <p:sldId id="406" r:id="rId28"/>
    <p:sldId id="407" r:id="rId29"/>
    <p:sldId id="408" r:id="rId30"/>
    <p:sldId id="409" r:id="rId31"/>
    <p:sldId id="338" r:id="rId32"/>
    <p:sldId id="339" r:id="rId33"/>
    <p:sldId id="355" r:id="rId34"/>
    <p:sldId id="356" r:id="rId35"/>
    <p:sldId id="357" r:id="rId36"/>
    <p:sldId id="387" r:id="rId37"/>
    <p:sldId id="358" r:id="rId38"/>
    <p:sldId id="360" r:id="rId39"/>
    <p:sldId id="386" r:id="rId40"/>
    <p:sldId id="359" r:id="rId41"/>
    <p:sldId id="361" r:id="rId42"/>
    <p:sldId id="364" r:id="rId43"/>
    <p:sldId id="365" r:id="rId44"/>
    <p:sldId id="366" r:id="rId45"/>
    <p:sldId id="367" r:id="rId46"/>
    <p:sldId id="368" r:id="rId47"/>
    <p:sldId id="369" r:id="rId48"/>
    <p:sldId id="371" r:id="rId49"/>
    <p:sldId id="372" r:id="rId50"/>
    <p:sldId id="424" r:id="rId51"/>
    <p:sldId id="425" r:id="rId52"/>
    <p:sldId id="426" r:id="rId53"/>
    <p:sldId id="427" r:id="rId54"/>
    <p:sldId id="428" r:id="rId55"/>
    <p:sldId id="430" r:id="rId56"/>
    <p:sldId id="431" r:id="rId57"/>
    <p:sldId id="432" r:id="rId58"/>
    <p:sldId id="429" r:id="rId59"/>
    <p:sldId id="423" r:id="rId60"/>
    <p:sldId id="422" r:id="rId61"/>
    <p:sldId id="411" r:id="rId62"/>
    <p:sldId id="412" r:id="rId63"/>
    <p:sldId id="413" r:id="rId64"/>
    <p:sldId id="414" r:id="rId65"/>
    <p:sldId id="415" r:id="rId66"/>
    <p:sldId id="416" r:id="rId67"/>
    <p:sldId id="417" r:id="rId68"/>
    <p:sldId id="418" r:id="rId6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537" autoAdjust="0"/>
  </p:normalViewPr>
  <p:slideViewPr>
    <p:cSldViewPr>
      <p:cViewPr varScale="1">
        <p:scale>
          <a:sx n="66" d="100"/>
          <a:sy n="66" d="100"/>
        </p:scale>
        <p:origin x="1310" y="19"/>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3/25/2018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
            </a:r>
          </a:p>
        </p:txBody>
      </p:sp>
    </p:spTree>
    <p:extLst>
      <p:ext uri="{BB962C8B-B14F-4D97-AF65-F5344CB8AC3E}">
        <p14:creationId xmlns:p14="http://schemas.microsoft.com/office/powerpoint/2010/main" val="725137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
            </a:r>
          </a:p>
        </p:txBody>
      </p:sp>
    </p:spTree>
    <p:extLst>
      <p:ext uri="{BB962C8B-B14F-4D97-AF65-F5344CB8AC3E}">
        <p14:creationId xmlns:p14="http://schemas.microsoft.com/office/powerpoint/2010/main" val="398214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AutoNum type="arabicPeriod"/>
            </a:pPr>
            <a:r>
              <a:rPr lang="en-US" baseline="0" dirty="0">
                <a:latin typeface="Comic Sans MS" panose="030F0702030302020204" pitchFamily="66" charset="0"/>
              </a:rPr>
              <a:t>If there is no empty slots, the Producer is stuck with the lock acquired – leading to deadlock</a:t>
            </a:r>
            <a:endParaRPr lang="en-US" dirty="0">
              <a:latin typeface="Comic Sans MS" panose="030F0702030302020204" pitchFamily="66" charset="0"/>
            </a:endParaRPr>
          </a:p>
        </p:txBody>
      </p:sp>
    </p:spTree>
    <p:extLst>
      <p:ext uri="{BB962C8B-B14F-4D97-AF65-F5344CB8AC3E}">
        <p14:creationId xmlns:p14="http://schemas.microsoft.com/office/powerpoint/2010/main" val="2481571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omic Sans MS" panose="030F0702030302020204" pitchFamily="66" charset="0"/>
              </a:rPr>
              <a:t>????</a:t>
            </a:r>
          </a:p>
        </p:txBody>
      </p:sp>
    </p:spTree>
    <p:extLst>
      <p:ext uri="{BB962C8B-B14F-4D97-AF65-F5344CB8AC3E}">
        <p14:creationId xmlns:p14="http://schemas.microsoft.com/office/powerpoint/2010/main" val="3082068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
            </a:r>
          </a:p>
        </p:txBody>
      </p:sp>
    </p:spTree>
    <p:extLst>
      <p:ext uri="{BB962C8B-B14F-4D97-AF65-F5344CB8AC3E}">
        <p14:creationId xmlns:p14="http://schemas.microsoft.com/office/powerpoint/2010/main" val="421880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576420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083345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If we want to build multi-instruction atomic sequences then we must ask what is it that would take the control away from the sequence.</a:t>
            </a:r>
          </a:p>
        </p:txBody>
      </p:sp>
    </p:spTree>
    <p:extLst>
      <p:ext uri="{BB962C8B-B14F-4D97-AF65-F5344CB8AC3E}">
        <p14:creationId xmlns:p14="http://schemas.microsoft.com/office/powerpoint/2010/main" val="2096074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If something like this materializes in a system, you can change. But in a real-time system critical stuff cannot afford to be in a uncontrolled loop. </a:t>
            </a:r>
          </a:p>
          <a:p>
            <a:r>
              <a:rPr lang="en-US">
                <a:latin typeface="Comic Sans MS" panose="030F0702030302020204" pitchFamily="66" charset="0"/>
              </a:rPr>
              <a:t>So for good reasons we don’t want to disable interrupts like this.</a:t>
            </a:r>
          </a:p>
        </p:txBody>
      </p:sp>
    </p:spTree>
    <p:extLst>
      <p:ext uri="{BB962C8B-B14F-4D97-AF65-F5344CB8AC3E}">
        <p14:creationId xmlns:p14="http://schemas.microsoft.com/office/powerpoint/2010/main" val="3349087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Why do we think we can disable interrupts like this after we just said that we cannot afford to do this in real-time systems? </a:t>
            </a:r>
          </a:p>
          <a:p>
            <a:endParaRPr lang="en-US">
              <a:latin typeface="Comic Sans MS" panose="030F0702030302020204" pitchFamily="66" charset="0"/>
            </a:endParaRPr>
          </a:p>
          <a:p>
            <a:r>
              <a:rPr lang="en-US">
                <a:latin typeface="Comic Sans MS" panose="030F0702030302020204" pitchFamily="66" charset="0"/>
              </a:rPr>
              <a:t>Key is that the critical section is a small piece of code.</a:t>
            </a:r>
          </a:p>
        </p:txBody>
      </p:sp>
    </p:spTree>
    <p:extLst>
      <p:ext uri="{BB962C8B-B14F-4D97-AF65-F5344CB8AC3E}">
        <p14:creationId xmlns:p14="http://schemas.microsoft.com/office/powerpoint/2010/main" val="252549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54949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Disable interrupts is a global command i.e. affecting all threads.</a:t>
            </a:r>
          </a:p>
        </p:txBody>
      </p:sp>
    </p:spTree>
    <p:extLst>
      <p:ext uri="{BB962C8B-B14F-4D97-AF65-F5344CB8AC3E}">
        <p14:creationId xmlns:p14="http://schemas.microsoft.com/office/powerpoint/2010/main" val="668734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Disable interrupt before we call the system function and then enable interrupts after we return from the function.</a:t>
            </a:r>
          </a:p>
          <a:p>
            <a:endParaRPr lang="en-US">
              <a:latin typeface="Comic Sans MS" panose="030F0702030302020204" pitchFamily="66" charset="0"/>
            </a:endParaRPr>
          </a:p>
          <a:p>
            <a:r>
              <a:rPr lang="en-US">
                <a:latin typeface="Comic Sans MS" panose="030F0702030302020204" pitchFamily="66" charset="0"/>
              </a:rPr>
              <a:t>Sleep – waiting on something to be true</a:t>
            </a:r>
          </a:p>
          <a:p>
            <a:r>
              <a:rPr lang="en-US">
                <a:latin typeface="Comic Sans MS" panose="030F0702030302020204" pitchFamily="66" charset="0"/>
              </a:rPr>
              <a:t>Yield – still in ready queue</a:t>
            </a:r>
          </a:p>
        </p:txBody>
      </p:sp>
    </p:spTree>
    <p:extLst>
      <p:ext uri="{BB962C8B-B14F-4D97-AF65-F5344CB8AC3E}">
        <p14:creationId xmlns:p14="http://schemas.microsoft.com/office/powerpoint/2010/main" val="989517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Case1: Context switching happens at the worst time.</a:t>
            </a:r>
          </a:p>
          <a:p>
            <a:r>
              <a:rPr lang="en-US">
                <a:latin typeface="Comic Sans MS" panose="030F0702030302020204" pitchFamily="66" charset="0"/>
              </a:rPr>
              <a:t>We will never get woken up until someone else comes and does lockacquire and then does lock release.</a:t>
            </a:r>
          </a:p>
          <a:p>
            <a:endParaRPr lang="en-US">
              <a:latin typeface="Comic Sans MS" panose="030F0702030302020204" pitchFamily="66" charset="0"/>
            </a:endParaRPr>
          </a:p>
          <a:p>
            <a:r>
              <a:rPr lang="en-US">
                <a:latin typeface="Comic Sans MS" panose="030F0702030302020204" pitchFamily="66" charset="0"/>
              </a:rPr>
              <a:t>Case2: put on wait; context switch; holder of lock disables interest; anyone on the wait queue? Yes. It puts the thread back to execution which promptly goes to sleep while holding the lock. </a:t>
            </a:r>
          </a:p>
          <a:p>
            <a:endParaRPr lang="en-US">
              <a:latin typeface="Comic Sans MS" panose="030F0702030302020204" pitchFamily="66" charset="0"/>
            </a:endParaRPr>
          </a:p>
          <a:p>
            <a:r>
              <a:rPr lang="en-US">
                <a:latin typeface="Comic Sans MS" panose="030F0702030302020204" pitchFamily="66" charset="0"/>
              </a:rPr>
              <a:t>Case3: after we go to sleep we are not running anymore</a:t>
            </a:r>
          </a:p>
          <a:p>
            <a:endParaRPr lang="en-US">
              <a:latin typeface="Comic Sans MS" panose="030F0702030302020204" pitchFamily="66" charset="0"/>
            </a:endParaRPr>
          </a:p>
        </p:txBody>
      </p:sp>
    </p:spTree>
    <p:extLst>
      <p:ext uri="{BB962C8B-B14F-4D97-AF65-F5344CB8AC3E}">
        <p14:creationId xmlns:p14="http://schemas.microsoft.com/office/powerpoint/2010/main" val="2263434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812912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Atomic instructions – RMW</a:t>
            </a:r>
          </a:p>
          <a:p>
            <a:endParaRPr lang="en-US">
              <a:latin typeface="Comic Sans MS" panose="030F0702030302020204" pitchFamily="66" charset="0"/>
            </a:endParaRPr>
          </a:p>
          <a:p>
            <a:r>
              <a:rPr lang="en-US">
                <a:latin typeface="Comic Sans MS" panose="030F0702030302020204" pitchFamily="66" charset="0"/>
              </a:rPr>
              <a:t>With interrupts we only disabled interrupts for a short period of time but we had a problem with that method –</a:t>
            </a:r>
          </a:p>
          <a:p>
            <a:endParaRPr lang="en-US">
              <a:latin typeface="Comic Sans MS" panose="030F0702030302020204" pitchFamily="66" charset="0"/>
            </a:endParaRPr>
          </a:p>
          <a:p>
            <a:r>
              <a:rPr lang="en-US">
                <a:latin typeface="Comic Sans MS" panose="030F0702030302020204" pitchFamily="66" charset="0"/>
              </a:rPr>
              <a:t>1/ users can hijack the resources</a:t>
            </a:r>
          </a:p>
          <a:p>
            <a:r>
              <a:rPr lang="en-US">
                <a:latin typeface="Comic Sans MS" panose="030F0702030302020204" pitchFamily="66" charset="0"/>
              </a:rPr>
              <a:t>2/ bigger issue is that looking beyond the single core, handling disabling of interrupts will be very difficult</a:t>
            </a:r>
          </a:p>
          <a:p>
            <a:endParaRPr lang="en-US">
              <a:latin typeface="Comic Sans MS" panose="030F0702030302020204" pitchFamily="66" charset="0"/>
            </a:endParaRPr>
          </a:p>
        </p:txBody>
      </p:sp>
    </p:spTree>
    <p:extLst>
      <p:ext uri="{BB962C8B-B14F-4D97-AF65-F5344CB8AC3E}">
        <p14:creationId xmlns:p14="http://schemas.microsoft.com/office/powerpoint/2010/main" val="425065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Atomically test and change the value of a memory:</a:t>
            </a:r>
          </a:p>
          <a:p>
            <a:endParaRPr lang="en-US">
              <a:latin typeface="Comic Sans MS" panose="030F0702030302020204" pitchFamily="66" charset="0"/>
            </a:endParaRPr>
          </a:p>
          <a:p>
            <a:r>
              <a:rPr lang="en-US">
                <a:latin typeface="Comic Sans MS" panose="030F0702030302020204" pitchFamily="66" charset="0"/>
              </a:rPr>
              <a:t>Test and Set on an uninitialized value will bring 0 that will then be set to 1</a:t>
            </a:r>
          </a:p>
          <a:p>
            <a:r>
              <a:rPr lang="en-US">
                <a:latin typeface="Comic Sans MS" panose="030F0702030302020204" pitchFamily="66" charset="0"/>
              </a:rPr>
              <a:t>Test and Set – how do we set to 0; simple store a 0;</a:t>
            </a:r>
          </a:p>
          <a:p>
            <a:r>
              <a:rPr lang="en-US">
                <a:latin typeface="Comic Sans MS" panose="030F0702030302020204" pitchFamily="66" charset="0"/>
              </a:rPr>
              <a:t>Swap – exchanges the value</a:t>
            </a:r>
          </a:p>
          <a:p>
            <a:endParaRPr lang="en-US">
              <a:latin typeface="Comic Sans MS" panose="030F0702030302020204" pitchFamily="66" charset="0"/>
            </a:endParaRPr>
          </a:p>
          <a:p>
            <a:r>
              <a:rPr lang="en-US">
                <a:latin typeface="Comic Sans MS" panose="030F0702030302020204" pitchFamily="66" charset="0"/>
              </a:rPr>
              <a:t>Swap and compare and swap: Inside done using microprogramming.</a:t>
            </a:r>
          </a:p>
          <a:p>
            <a:endParaRPr lang="en-US">
              <a:latin typeface="Comic Sans MS" panose="030F0702030302020204" pitchFamily="66" charset="0"/>
            </a:endParaRPr>
          </a:p>
        </p:txBody>
      </p:sp>
    </p:spTree>
    <p:extLst>
      <p:ext uri="{BB962C8B-B14F-4D97-AF65-F5344CB8AC3E}">
        <p14:creationId xmlns:p14="http://schemas.microsoft.com/office/powerpoint/2010/main" val="3114039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815043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Comic Sans MS" panose="030F0702030302020204" pitchFamily="66" charset="0"/>
              </a:rPr>
              <a:t>Threads that are testing for release of a value are constantly sucking up time from the process that has the lock.</a:t>
            </a:r>
          </a:p>
          <a:p>
            <a:endParaRPr lang="en-US">
              <a:latin typeface="Comic Sans MS" panose="030F0702030302020204" pitchFamily="66" charset="0"/>
            </a:endParaRPr>
          </a:p>
          <a:p>
            <a:r>
              <a:rPr lang="en-US">
                <a:latin typeface="Comic Sans MS" panose="030F0702030302020204" pitchFamily="66" charset="0"/>
              </a:rPr>
              <a:t>Martian rover had priority inversion problem where the high priority task was waiting for low priority task that had the lock but did not finish timely because the waiting thread was using cycles testing.</a:t>
            </a:r>
          </a:p>
          <a:p>
            <a:endParaRPr lang="en-US">
              <a:latin typeface="Comic Sans MS" panose="030F0702030302020204" pitchFamily="66" charset="0"/>
            </a:endParaRPr>
          </a:p>
          <a:p>
            <a:endParaRPr lang="en-US">
              <a:latin typeface="Comic Sans MS" panose="030F0702030302020204" pitchFamily="66" charset="0"/>
            </a:endParaRPr>
          </a:p>
          <a:p>
            <a:endParaRPr lang="en-US">
              <a:latin typeface="Comic Sans MS" panose="030F0702030302020204" pitchFamily="66" charset="0"/>
            </a:endParaRPr>
          </a:p>
        </p:txBody>
      </p:sp>
    </p:spTree>
    <p:extLst>
      <p:ext uri="{BB962C8B-B14F-4D97-AF65-F5344CB8AC3E}">
        <p14:creationId xmlns:p14="http://schemas.microsoft.com/office/powerpoint/2010/main" val="159608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767397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86129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5241742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991575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6194641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533439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199316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191604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778169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021499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62036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335804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39555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85579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98522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216601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omic Sans MS" panose="030F0702030302020204" pitchFamily="66" charset="0"/>
            </a:endParaRPr>
          </a:p>
        </p:txBody>
      </p:sp>
    </p:spTree>
    <p:extLst>
      <p:ext uri="{BB962C8B-B14F-4D97-AF65-F5344CB8AC3E}">
        <p14:creationId xmlns:p14="http://schemas.microsoft.com/office/powerpoint/2010/main" val="19968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848EE84E-08CA-4246-A18C-641D22A38D14}" type="datetime1">
              <a:rPr lang="en-US" smtClean="0"/>
              <a:t>3/25/2018</a:t>
            </a:fld>
            <a:endParaRPr lang="en-US" dirty="0"/>
          </a:p>
        </p:txBody>
      </p:sp>
      <p:sp>
        <p:nvSpPr>
          <p:cNvPr id="8" name="Footer Placeholder 7"/>
          <p:cNvSpPr>
            <a:spLocks noGrp="1"/>
          </p:cNvSpPr>
          <p:nvPr>
            <p:ph type="ftr" sz="quarter" idx="11"/>
          </p:nvPr>
        </p:nvSpPr>
        <p:spPr/>
        <p:txBody>
          <a:bodyPr/>
          <a:lstStyle/>
          <a:p>
            <a:r>
              <a:rPr lang="en-US"/>
              <a:t>CSCE-313 Fall 2016</a:t>
            </a:r>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18977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B796FA0-2A9E-416D-8EDA-038425FD8F47}" type="datetime1">
              <a:rPr lang="en-US" smtClean="0"/>
              <a:t>3/25/2018</a:t>
            </a:fld>
            <a:endParaRPr lang="en-US" dirty="0"/>
          </a:p>
        </p:txBody>
      </p:sp>
      <p:sp>
        <p:nvSpPr>
          <p:cNvPr id="4" name="Footer Placeholder 3"/>
          <p:cNvSpPr>
            <a:spLocks noGrp="1"/>
          </p:cNvSpPr>
          <p:nvPr>
            <p:ph type="ftr" sz="quarter" idx="11"/>
          </p:nvPr>
        </p:nvSpPr>
        <p:spPr/>
        <p:txBody>
          <a:bodyPr/>
          <a:lstStyle/>
          <a:p>
            <a:r>
              <a:rPr lang="en-US"/>
              <a:t>CSCE-313 Fall 2016</a:t>
            </a:r>
          </a:p>
        </p:txBody>
      </p:sp>
      <p:sp>
        <p:nvSpPr>
          <p:cNvPr id="5" name="Slide Number Placeholder 4"/>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132054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lgn="r"/>
            <a:fld id="{47E2AEA3-8077-4775-983D-0AD431745CD2}" type="datetime1">
              <a:rPr lang="en-US" smtClean="0"/>
              <a:t>3/25/2018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CSCE-313 Fall 2016</a:t>
            </a:r>
            <a:endParaRPr lang="en-US" dirty="0"/>
          </a:p>
        </p:txBody>
      </p:sp>
      <p:sp>
        <p:nvSpPr>
          <p:cNvPr id="9" name="Slide Number Placeholder 8"/>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174180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0F8179B9-2643-44A9-B905-13426997517B}" type="datetime1">
              <a:rPr lang="en-US" smtClean="0"/>
              <a:t>3/25/2018</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CSCE-313 Fall 2016</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14341834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lgn="r"/>
            <a:fld id="{025F3574-0F14-428E-B222-349EDB004458}" type="datetime1">
              <a:rPr lang="en-US" smtClean="0"/>
              <a:t>3/25/2018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dirty="0"/>
          </a:p>
        </p:txBody>
      </p:sp>
    </p:spTree>
    <p:extLst>
      <p:ext uri="{BB962C8B-B14F-4D97-AF65-F5344CB8AC3E}">
        <p14:creationId xmlns:p14="http://schemas.microsoft.com/office/powerpoint/2010/main" val="1172649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5729829-919F-4BF7-B2F5-B59D89CDC780}" type="datetime1">
              <a:rPr lang="en-US" smtClean="0"/>
              <a:t>3/25/2018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extLst>
      <p:ext uri="{BB962C8B-B14F-4D97-AF65-F5344CB8AC3E}">
        <p14:creationId xmlns:p14="http://schemas.microsoft.com/office/powerpoint/2010/main" val="2824747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D922A507-4E2B-47BF-99B6-162C24222D01}" type="datetime1">
              <a:rPr lang="en-US" smtClean="0"/>
              <a:t>3/25/2018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3209599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fld id="{0FE31AFD-2B73-449B-A49B-9E0353ED3CB2}" type="datetime1">
              <a:rPr lang="en-US" smtClean="0"/>
              <a:t>3/25/2018</a:t>
            </a:fld>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a:t>CSCE-313 Fall 2016</a:t>
            </a:r>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a:t>CSCE-313 Fall 2016</a:t>
            </a:r>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a:t>Click to edit Master title style</a:t>
            </a:r>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a:t>Click to edit Master subtitle style</a:t>
            </a:r>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90B5E7-1567-4514-B90E-F5016A6D20CA}" type="datetime1">
              <a:rPr lang="en-US" smtClean="0"/>
              <a:t>3/25/2018</a:t>
            </a:fld>
            <a:endParaRPr lang="en-US" dirty="0"/>
          </a:p>
        </p:txBody>
      </p:sp>
      <p:sp>
        <p:nvSpPr>
          <p:cNvPr id="5" name="Footer Placeholder 4"/>
          <p:cNvSpPr>
            <a:spLocks noGrp="1"/>
          </p:cNvSpPr>
          <p:nvPr>
            <p:ph type="ftr" sz="quarter" idx="11"/>
          </p:nvPr>
        </p:nvSpPr>
        <p:spPr/>
        <p:txBody>
          <a:bodyPr/>
          <a:lstStyle/>
          <a:p>
            <a:r>
              <a:rPr lang="en-US"/>
              <a:t>CSCE-313 Fall 2016</a:t>
            </a:r>
            <a:endParaRPr lang="en-US" dirty="0"/>
          </a:p>
        </p:txBody>
      </p:sp>
      <p:sp>
        <p:nvSpPr>
          <p:cNvPr id="6" name="Slide Number Placeholder 5"/>
          <p:cNvSpPr>
            <a:spLocks noGrp="1"/>
          </p:cNvSpPr>
          <p:nvPr>
            <p:ph type="sldNum" sz="quarter" idx="12"/>
          </p:nvPr>
        </p:nvSpPr>
        <p:spPr/>
        <p:txBody>
          <a:bodyPr/>
          <a:lstStyle/>
          <a:p>
            <a:fld id="{72AC53DF-4216-466D-99A7-94400E6C2A2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860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0" tIns="45720" rIns="0" bIns="45720" rtlCol="0">
            <a:normAutofit/>
          </a:bodyPr>
          <a:lstStyle>
            <a:lvl1pPr>
              <a:defRPr lang="en-US" sz="2400" smtClean="0"/>
            </a:lvl1pPr>
            <a:lvl2pPr>
              <a:defRPr lang="en-US" sz="2000" smtClean="0"/>
            </a:lvl2pPr>
            <a:lvl3pPr>
              <a:defRPr lang="en-US" sz="1600" smtClean="0"/>
            </a:lvl3pPr>
            <a:lvl4pPr>
              <a:defRPr lang="en-US" sz="1600" smtClean="0"/>
            </a:lvl4pPr>
            <a:lvl5pPr>
              <a:defRPr lang="en-US" sz="1600"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2258386B-C091-4E7C-85EB-28045F4756FA}"/>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6BEE2498-C5E5-41B5-B01F-09EFB12C1CEB}"/>
              </a:ext>
            </a:extLst>
          </p:cNvPr>
          <p:cNvSpPr>
            <a:spLocks noGrp="1"/>
          </p:cNvSpPr>
          <p:nvPr>
            <p:ph type="dt" sz="half" idx="10"/>
          </p:nvPr>
        </p:nvSpPr>
        <p:spPr/>
        <p:txBody>
          <a:bodyPr/>
          <a:lstStyle/>
          <a:p>
            <a:fld id="{0F8179B9-2643-44A9-B905-13426997517B}" type="datetime1">
              <a:rPr lang="en-US" smtClean="0"/>
              <a:t>3/25/2018</a:t>
            </a:fld>
            <a:endParaRPr lang="en-US" dirty="0"/>
          </a:p>
        </p:txBody>
      </p:sp>
      <p:sp>
        <p:nvSpPr>
          <p:cNvPr id="9" name="Footer Placeholder 8">
            <a:extLst>
              <a:ext uri="{FF2B5EF4-FFF2-40B4-BE49-F238E27FC236}">
                <a16:creationId xmlns:a16="http://schemas.microsoft.com/office/drawing/2014/main" id="{7AF6E057-AB70-43FD-9EB4-3D1940709194}"/>
              </a:ext>
            </a:extLst>
          </p:cNvPr>
          <p:cNvSpPr>
            <a:spLocks noGrp="1"/>
          </p:cNvSpPr>
          <p:nvPr>
            <p:ph type="ftr" sz="quarter" idx="11"/>
          </p:nvPr>
        </p:nvSpPr>
        <p:spPr/>
        <p:txBody>
          <a:bodyPr/>
          <a:lstStyle/>
          <a:p>
            <a:r>
              <a:rPr lang="en-US"/>
              <a:t>CSCE-313 Fall 2016</a:t>
            </a:r>
            <a:endParaRPr lang="en-US" dirty="0"/>
          </a:p>
        </p:txBody>
      </p:sp>
      <p:sp>
        <p:nvSpPr>
          <p:cNvPr id="10" name="Slide Number Placeholder 9">
            <a:extLst>
              <a:ext uri="{FF2B5EF4-FFF2-40B4-BE49-F238E27FC236}">
                <a16:creationId xmlns:a16="http://schemas.microsoft.com/office/drawing/2014/main" id="{904B993F-2939-4AD3-9F1E-75E0080A648F}"/>
              </a:ext>
            </a:extLst>
          </p:cNvPr>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dirty="0"/>
          </a:p>
        </p:txBody>
      </p:sp>
    </p:spTree>
    <p:extLst>
      <p:ext uri="{BB962C8B-B14F-4D97-AF65-F5344CB8AC3E}">
        <p14:creationId xmlns:p14="http://schemas.microsoft.com/office/powerpoint/2010/main" val="239520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lgn="r"/>
            <a:fld id="{52CFEE6D-C8B9-4039-9597-C445DF213DD0}" type="datetime1">
              <a:rPr lang="en-US" smtClean="0"/>
              <a:t>3/25/2018</a:t>
            </a:fld>
            <a:endParaRPr lang="en-US" dirty="0"/>
          </a:p>
        </p:txBody>
      </p:sp>
      <p:sp>
        <p:nvSpPr>
          <p:cNvPr id="5" name="Footer Placeholder 4"/>
          <p:cNvSpPr>
            <a:spLocks noGrp="1"/>
          </p:cNvSpPr>
          <p:nvPr>
            <p:ph type="ftr" sz="quarter" idx="11"/>
          </p:nvPr>
        </p:nvSpPr>
        <p:spPr/>
        <p:txBody>
          <a:bodyPr/>
          <a:lstStyle/>
          <a:p>
            <a:r>
              <a:rPr lang="en-US"/>
              <a:t>CSCE-313 Fall 2016</a:t>
            </a:r>
          </a:p>
        </p:txBody>
      </p:sp>
      <p:sp>
        <p:nvSpPr>
          <p:cNvPr id="6" name="Slide Number Placeholder 5"/>
          <p:cNvSpPr>
            <a:spLocks noGrp="1"/>
          </p:cNvSpPr>
          <p:nvPr>
            <p:ph type="sldNum" sz="quarter" idx="12"/>
          </p:nvPr>
        </p:nvSpPr>
        <p:spPr/>
        <p:txBody>
          <a:bodyPr/>
          <a:lstStyle/>
          <a:p>
            <a:pPr algn="ctr"/>
            <a:fld id="{1AD93096-5B34-4342-9326-69289CEAE4C2}" type="slidenum">
              <a:rPr lang="en-US" smtClean="0"/>
              <a:pPr algn="ctr"/>
              <a:t>‹#›</a:t>
            </a:fld>
            <a:endParaRPr lang="en-US" sz="2400" dirty="0">
              <a:solidFill>
                <a:srgbClr val="FFFFFF"/>
              </a:solidFill>
            </a:endParaRP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57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C7365CA1-1460-4E7E-A997-2F79EE6B1693}" type="datetime1">
              <a:rPr lang="en-US" smtClean="0"/>
              <a:t>3/25/2018</a:t>
            </a:fld>
            <a:endParaRPr lang="en-US" dirty="0"/>
          </a:p>
        </p:txBody>
      </p:sp>
      <p:sp>
        <p:nvSpPr>
          <p:cNvPr id="6" name="Footer Placeholder 5"/>
          <p:cNvSpPr>
            <a:spLocks noGrp="1"/>
          </p:cNvSpPr>
          <p:nvPr>
            <p:ph type="ftr" sz="quarter" idx="11"/>
          </p:nvPr>
        </p:nvSpPr>
        <p:spPr/>
        <p:txBody>
          <a:bodyPr/>
          <a:lstStyle/>
          <a:p>
            <a:r>
              <a:rPr lang="en-US"/>
              <a:t>CSCE-313 Fall 2016</a:t>
            </a:r>
            <a:endParaRPr lang="en-US" dirty="0"/>
          </a:p>
        </p:txBody>
      </p:sp>
      <p:sp>
        <p:nvSpPr>
          <p:cNvPr id="7" name="Slide Number Placeholder 6"/>
          <p:cNvSpPr>
            <a:spLocks noGrp="1"/>
          </p:cNvSpPr>
          <p:nvPr>
            <p:ph type="sldNum" sz="quarter" idx="12"/>
          </p:nvPr>
        </p:nvSpPr>
        <p:spPr/>
        <p:txBody>
          <a:bodyPr/>
          <a:lstStyle/>
          <a:p>
            <a:fld id="{1AD93096-5B34-4342-9326-69289CEAE4C2}" type="slidenum">
              <a:rPr lang="en-US" smtClean="0"/>
              <a:pPr/>
              <a:t>‹#›</a:t>
            </a:fld>
            <a:endParaRPr lang="en-US"/>
          </a:p>
        </p:txBody>
      </p:sp>
    </p:spTree>
    <p:extLst>
      <p:ext uri="{BB962C8B-B14F-4D97-AF65-F5344CB8AC3E}">
        <p14:creationId xmlns:p14="http://schemas.microsoft.com/office/powerpoint/2010/main" val="3174022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a:t>Click to edit Master title style</a:t>
            </a:r>
            <a:endParaRPr lang="en-US" dirty="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a:t>CSCE-313 Fall 2016</a:t>
            </a:r>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hf sldNum="0" hdr="0" ft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F8179B9-2643-44A9-B905-13426997517B}" type="datetime1">
              <a:rPr lang="en-US" smtClean="0"/>
              <a:t>3/25/2018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CSCE-313 Fall 2016</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2AC53DF-4216-466D-99A7-94400E6C2A25}" type="slidenum">
              <a:rPr lang="en-US" sz="1200" smtClean="0">
                <a:solidFill>
                  <a:schemeClr val="tx2"/>
                </a:solidFill>
              </a:rPr>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58868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02" r:id="rId12"/>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25038" y="2133600"/>
            <a:ext cx="7543800" cy="1922182"/>
          </a:xfrm>
        </p:spPr>
        <p:txBody>
          <a:bodyPr>
            <a:normAutofit fontScale="90000"/>
          </a:bodyPr>
          <a:lstStyle/>
          <a:p>
            <a:r>
              <a:rPr lang="en-US" dirty="0">
                <a:solidFill>
                  <a:schemeClr val="accent1">
                    <a:lumMod val="75000"/>
                  </a:schemeClr>
                </a:solidFill>
              </a:rPr>
              <a:t>Process and Thread Synchronization</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a:bodyPr>
          <a:lstStyle/>
          <a:p>
            <a:r>
              <a:rPr lang="en-US" dirty="0">
                <a:solidFill>
                  <a:schemeClr val="bg1"/>
                </a:solidFill>
              </a:rPr>
              <a:t>Tanzir Ahmed</a:t>
            </a:r>
            <a:br>
              <a:rPr lang="en-US" dirty="0">
                <a:solidFill>
                  <a:schemeClr val="bg1"/>
                </a:solidFill>
              </a:rPr>
            </a:br>
            <a:r>
              <a:rPr lang="en-US" dirty="0">
                <a:solidFill>
                  <a:schemeClr val="bg1"/>
                </a:solidFill>
              </a:rPr>
              <a:t>CSCE 313 Spring 2018</a:t>
            </a:r>
          </a:p>
        </p:txBody>
      </p:sp>
      <p:sp>
        <p:nvSpPr>
          <p:cNvPr id="4" name="TextBox 3"/>
          <p:cNvSpPr txBox="1"/>
          <p:nvPr/>
        </p:nvSpPr>
        <p:spPr>
          <a:xfrm>
            <a:off x="152400" y="6248400"/>
            <a:ext cx="1577291" cy="369332"/>
          </a:xfrm>
          <a:prstGeom prst="rect">
            <a:avLst/>
          </a:prstGeom>
          <a:noFill/>
        </p:spPr>
        <p:txBody>
          <a:bodyPr wrap="none" rtlCol="0">
            <a:spAutoFit/>
          </a:bodyPr>
          <a:lstStyle/>
          <a:p>
            <a:r>
              <a:rPr lang="en-US" dirty="0">
                <a:solidFill>
                  <a:schemeClr val="bg1"/>
                </a:solidFill>
              </a:rPr>
              <a:t>March 7, 2018</a:t>
            </a:r>
          </a:p>
        </p:txBody>
      </p:sp>
      <p:sp>
        <p:nvSpPr>
          <p:cNvPr id="5" name="TextBox 4"/>
          <p:cNvSpPr txBox="1"/>
          <p:nvPr/>
        </p:nvSpPr>
        <p:spPr>
          <a:xfrm>
            <a:off x="429908" y="381000"/>
            <a:ext cx="3619773" cy="830997"/>
          </a:xfrm>
          <a:prstGeom prst="rect">
            <a:avLst/>
          </a:prstGeom>
          <a:solidFill>
            <a:srgbClr val="FFC000"/>
          </a:solidFill>
        </p:spPr>
        <p:txBody>
          <a:bodyPr wrap="none" rtlCol="0">
            <a:spAutoFit/>
          </a:bodyPr>
          <a:lstStyle/>
          <a:p>
            <a:r>
              <a:rPr lang="en-US" sz="2400" dirty="0"/>
              <a:t>Reading Reference: </a:t>
            </a:r>
          </a:p>
          <a:p>
            <a:r>
              <a:rPr lang="en-US" sz="2400" dirty="0"/>
              <a:t>	Textbook: Chapter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74B-2D26-4438-846A-C0B6E162D952}"/>
              </a:ext>
            </a:extLst>
          </p:cNvPr>
          <p:cNvSpPr>
            <a:spLocks noGrp="1"/>
          </p:cNvSpPr>
          <p:nvPr>
            <p:ph type="title"/>
          </p:nvPr>
        </p:nvSpPr>
        <p:spPr>
          <a:xfrm>
            <a:off x="822959" y="263527"/>
            <a:ext cx="7543800" cy="1184273"/>
          </a:xfrm>
        </p:spPr>
        <p:txBody>
          <a:bodyPr>
            <a:normAutofit fontScale="90000"/>
          </a:bodyPr>
          <a:lstStyle/>
          <a:p>
            <a:r>
              <a:rPr lang="en-US" dirty="0"/>
              <a:t>Synchronization Variable – Lock to Provide Mutual Exclusion</a:t>
            </a:r>
          </a:p>
        </p:txBody>
      </p:sp>
      <p:sp>
        <p:nvSpPr>
          <p:cNvPr id="4" name="Content Placeholder 3">
            <a:extLst>
              <a:ext uri="{FF2B5EF4-FFF2-40B4-BE49-F238E27FC236}">
                <a16:creationId xmlns:a16="http://schemas.microsoft.com/office/drawing/2014/main" id="{E1F5F48C-5340-47DF-B124-A3B5616D8D31}"/>
              </a:ext>
            </a:extLst>
          </p:cNvPr>
          <p:cNvSpPr>
            <a:spLocks noGrp="1"/>
          </p:cNvSpPr>
          <p:nvPr>
            <p:ph idx="1"/>
          </p:nvPr>
        </p:nvSpPr>
        <p:spPr/>
        <p:txBody>
          <a:bodyPr/>
          <a:lstStyle/>
          <a:p>
            <a:r>
              <a:rPr lang="en-US" dirty="0"/>
              <a:t>First step towards making shared variable thread-safe</a:t>
            </a:r>
          </a:p>
          <a:p>
            <a:r>
              <a:rPr lang="en-US" dirty="0"/>
              <a:t>The idea is to make instructions atomic to stop context switch from happening</a:t>
            </a:r>
          </a:p>
          <a:p>
            <a:r>
              <a:rPr lang="en-US" dirty="0"/>
              <a:t>General Idea:</a:t>
            </a:r>
          </a:p>
          <a:p>
            <a:endParaRPr lang="en-US" dirty="0"/>
          </a:p>
        </p:txBody>
      </p:sp>
      <p:sp>
        <p:nvSpPr>
          <p:cNvPr id="3" name="Date Placeholder 2">
            <a:extLst>
              <a:ext uri="{FF2B5EF4-FFF2-40B4-BE49-F238E27FC236}">
                <a16:creationId xmlns:a16="http://schemas.microsoft.com/office/drawing/2014/main" id="{F0EE96B3-C7B8-4CB2-8336-386FD4367965}"/>
              </a:ext>
            </a:extLst>
          </p:cNvPr>
          <p:cNvSpPr>
            <a:spLocks noGrp="1"/>
          </p:cNvSpPr>
          <p:nvPr>
            <p:ph type="dt" sz="half" idx="10"/>
          </p:nvPr>
        </p:nvSpPr>
        <p:spPr>
          <a:xfrm>
            <a:off x="822961" y="6459786"/>
            <a:ext cx="1854203" cy="365125"/>
          </a:xfrm>
        </p:spPr>
        <p:txBody>
          <a:bodyPr/>
          <a:lstStyle/>
          <a:p>
            <a:fld id="{A9C67C56-123A-4566-B4EA-7511B2248030}" type="datetime1">
              <a:rPr lang="en-US" smtClean="0"/>
              <a:t>3/25/2018</a:t>
            </a:fld>
            <a:endParaRPr lang="en-US" dirty="0"/>
          </a:p>
        </p:txBody>
      </p:sp>
      <p:sp>
        <p:nvSpPr>
          <p:cNvPr id="5" name="TextBox 6">
            <a:extLst>
              <a:ext uri="{FF2B5EF4-FFF2-40B4-BE49-F238E27FC236}">
                <a16:creationId xmlns:a16="http://schemas.microsoft.com/office/drawing/2014/main" id="{7D9A745B-5776-4400-9CB4-907591FD6110}"/>
              </a:ext>
            </a:extLst>
          </p:cNvPr>
          <p:cNvSpPr txBox="1">
            <a:spLocks noChangeArrowheads="1"/>
          </p:cNvSpPr>
          <p:nvPr/>
        </p:nvSpPr>
        <p:spPr bwMode="auto">
          <a:xfrm>
            <a:off x="853084" y="3657600"/>
            <a:ext cx="1829396" cy="14773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lvl="1">
              <a:spcBef>
                <a:spcPct val="0"/>
              </a:spcBef>
              <a:buFontTx/>
              <a:buNone/>
            </a:pPr>
            <a:r>
              <a:rPr lang="en-US" sz="1800" i="1" dirty="0"/>
              <a:t>Lock();</a:t>
            </a:r>
          </a:p>
          <a:p>
            <a:pPr lvl="1">
              <a:spcBef>
                <a:spcPct val="0"/>
              </a:spcBef>
              <a:buFontTx/>
              <a:buNone/>
            </a:pPr>
            <a:r>
              <a:rPr lang="en-US" sz="1800" i="1" dirty="0"/>
              <a:t>load r, x</a:t>
            </a:r>
          </a:p>
          <a:p>
            <a:pPr lvl="1">
              <a:spcBef>
                <a:spcPct val="0"/>
              </a:spcBef>
              <a:buFontTx/>
              <a:buNone/>
            </a:pPr>
            <a:r>
              <a:rPr lang="en-US" sz="1800" i="1" dirty="0"/>
              <a:t>add r, r, 1</a:t>
            </a:r>
          </a:p>
          <a:p>
            <a:pPr lvl="1">
              <a:spcBef>
                <a:spcPct val="0"/>
              </a:spcBef>
              <a:buFontTx/>
              <a:buNone/>
            </a:pPr>
            <a:r>
              <a:rPr lang="en-US" sz="1800" i="1" dirty="0"/>
              <a:t>store x, r</a:t>
            </a:r>
          </a:p>
          <a:p>
            <a:pPr lvl="1">
              <a:spcBef>
                <a:spcPct val="0"/>
              </a:spcBef>
              <a:buFontTx/>
              <a:buNone/>
            </a:pPr>
            <a:r>
              <a:rPr lang="en-US" sz="1800" i="1" dirty="0"/>
              <a:t>Unlock();</a:t>
            </a:r>
          </a:p>
        </p:txBody>
      </p:sp>
      <p:grpSp>
        <p:nvGrpSpPr>
          <p:cNvPr id="8" name="Group 7">
            <a:extLst>
              <a:ext uri="{FF2B5EF4-FFF2-40B4-BE49-F238E27FC236}">
                <a16:creationId xmlns:a16="http://schemas.microsoft.com/office/drawing/2014/main" id="{F36596D2-7DB6-4A58-8336-F7FAC3711E39}"/>
              </a:ext>
            </a:extLst>
          </p:cNvPr>
          <p:cNvGrpSpPr/>
          <p:nvPr/>
        </p:nvGrpSpPr>
        <p:grpSpPr>
          <a:xfrm>
            <a:off x="1981200" y="3939857"/>
            <a:ext cx="3200400" cy="912813"/>
            <a:chOff x="1981200" y="3939857"/>
            <a:chExt cx="3200400" cy="912813"/>
          </a:xfrm>
        </p:grpSpPr>
        <p:sp>
          <p:nvSpPr>
            <p:cNvPr id="6" name="Oval 5">
              <a:extLst>
                <a:ext uri="{FF2B5EF4-FFF2-40B4-BE49-F238E27FC236}">
                  <a16:creationId xmlns:a16="http://schemas.microsoft.com/office/drawing/2014/main" id="{3CEC1685-F677-4F95-979C-7337B83174AF}"/>
                </a:ext>
              </a:extLst>
            </p:cNvPr>
            <p:cNvSpPr/>
            <p:nvPr/>
          </p:nvSpPr>
          <p:spPr>
            <a:xfrm>
              <a:off x="2893062" y="3939857"/>
              <a:ext cx="2288538" cy="912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Section </a:t>
              </a:r>
              <a:br>
                <a:rPr lang="en-US" dirty="0"/>
              </a:br>
              <a:r>
                <a:rPr lang="en-US" dirty="0"/>
                <a:t>(No Context Switch)</a:t>
              </a:r>
            </a:p>
          </p:txBody>
        </p:sp>
        <p:sp>
          <p:nvSpPr>
            <p:cNvPr id="7" name="Right Brace 6">
              <a:extLst>
                <a:ext uri="{FF2B5EF4-FFF2-40B4-BE49-F238E27FC236}">
                  <a16:creationId xmlns:a16="http://schemas.microsoft.com/office/drawing/2014/main" id="{BF70540B-7AB5-4F8B-9CB9-EC160F770479}"/>
                </a:ext>
              </a:extLst>
            </p:cNvPr>
            <p:cNvSpPr/>
            <p:nvPr/>
          </p:nvSpPr>
          <p:spPr>
            <a:xfrm>
              <a:off x="1981200" y="3977164"/>
              <a:ext cx="911862" cy="838200"/>
            </a:xfrm>
            <a:prstGeom prst="rightBrace">
              <a:avLst>
                <a:gd name="adj1" fmla="val 8333"/>
                <a:gd name="adj2" fmla="val 525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grpSp>
      <p:grpSp>
        <p:nvGrpSpPr>
          <p:cNvPr id="19" name="Group 18">
            <a:extLst>
              <a:ext uri="{FF2B5EF4-FFF2-40B4-BE49-F238E27FC236}">
                <a16:creationId xmlns:a16="http://schemas.microsoft.com/office/drawing/2014/main" id="{7BE7AFE1-582F-42DD-AF0E-8FE5179BF865}"/>
              </a:ext>
            </a:extLst>
          </p:cNvPr>
          <p:cNvGrpSpPr/>
          <p:nvPr/>
        </p:nvGrpSpPr>
        <p:grpSpPr>
          <a:xfrm>
            <a:off x="5562600" y="3794760"/>
            <a:ext cx="3210803" cy="1943934"/>
            <a:chOff x="5181600" y="2918143"/>
            <a:chExt cx="3210803" cy="1943934"/>
          </a:xfrm>
        </p:grpSpPr>
        <p:sp>
          <p:nvSpPr>
            <p:cNvPr id="10" name="TextBox 9">
              <a:extLst>
                <a:ext uri="{FF2B5EF4-FFF2-40B4-BE49-F238E27FC236}">
                  <a16:creationId xmlns:a16="http://schemas.microsoft.com/office/drawing/2014/main" id="{6230E6F7-33E1-4D15-954C-B5323A98089A}"/>
                </a:ext>
              </a:extLst>
            </p:cNvPr>
            <p:cNvSpPr txBox="1"/>
            <p:nvPr/>
          </p:nvSpPr>
          <p:spPr>
            <a:xfrm>
              <a:off x="5185732" y="3938747"/>
              <a:ext cx="1322798" cy="923330"/>
            </a:xfrm>
            <a:prstGeom prst="rect">
              <a:avLst/>
            </a:prstGeom>
            <a:solidFill>
              <a:schemeClr val="accent1">
                <a:lumMod val="40000"/>
                <a:lumOff val="60000"/>
              </a:schemeClr>
            </a:solidFill>
          </p:spPr>
          <p:txBody>
            <a:bodyPr wrap="none">
              <a:spAutoFit/>
            </a:bodyPr>
            <a:lstStyle/>
            <a:p>
              <a:pPr>
                <a:defRPr/>
              </a:pPr>
              <a:r>
                <a:rPr lang="en-US" i="1" dirty="0"/>
                <a:t>load r1, x</a:t>
              </a:r>
            </a:p>
            <a:p>
              <a:pPr>
                <a:defRPr/>
              </a:pPr>
              <a:r>
                <a:rPr lang="en-US" i="1" dirty="0"/>
                <a:t>add r1, r1, 1</a:t>
              </a:r>
            </a:p>
            <a:p>
              <a:pPr>
                <a:defRPr/>
              </a:pPr>
              <a:r>
                <a:rPr lang="en-US" i="1" dirty="0"/>
                <a:t>store x, r1</a:t>
              </a:r>
            </a:p>
          </p:txBody>
        </p:sp>
        <p:sp>
          <p:nvSpPr>
            <p:cNvPr id="11" name="TextBox 10">
              <a:extLst>
                <a:ext uri="{FF2B5EF4-FFF2-40B4-BE49-F238E27FC236}">
                  <a16:creationId xmlns:a16="http://schemas.microsoft.com/office/drawing/2014/main" id="{472098DF-867E-46E1-BE67-495E0569321E}"/>
                </a:ext>
              </a:extLst>
            </p:cNvPr>
            <p:cNvSpPr txBox="1"/>
            <p:nvPr/>
          </p:nvSpPr>
          <p:spPr>
            <a:xfrm>
              <a:off x="6508530" y="2980797"/>
              <a:ext cx="1322798" cy="923330"/>
            </a:xfrm>
            <a:prstGeom prst="rect">
              <a:avLst/>
            </a:prstGeom>
            <a:solidFill>
              <a:schemeClr val="accent1">
                <a:lumMod val="20000"/>
                <a:lumOff val="80000"/>
              </a:schemeClr>
            </a:solidFill>
          </p:spPr>
          <p:txBody>
            <a:bodyPr wrap="none">
              <a:spAutoFit/>
            </a:bodyPr>
            <a:lstStyle/>
            <a:p>
              <a:pPr>
                <a:defRPr/>
              </a:pPr>
              <a:r>
                <a:rPr lang="en-US" i="1" dirty="0"/>
                <a:t>load r2, x</a:t>
              </a:r>
            </a:p>
            <a:p>
              <a:pPr>
                <a:defRPr/>
              </a:pPr>
              <a:r>
                <a:rPr lang="en-US" i="1" dirty="0"/>
                <a:t>add r2, r2, 2</a:t>
              </a:r>
            </a:p>
            <a:p>
              <a:pPr>
                <a:defRPr/>
              </a:pPr>
              <a:r>
                <a:rPr lang="en-US" i="1" dirty="0"/>
                <a:t>store x, r2</a:t>
              </a:r>
            </a:p>
          </p:txBody>
        </p:sp>
        <p:grpSp>
          <p:nvGrpSpPr>
            <p:cNvPr id="18" name="Group 17">
              <a:extLst>
                <a:ext uri="{FF2B5EF4-FFF2-40B4-BE49-F238E27FC236}">
                  <a16:creationId xmlns:a16="http://schemas.microsoft.com/office/drawing/2014/main" id="{7A2D77C4-7A00-4EAE-848A-921E7B5B76E7}"/>
                </a:ext>
              </a:extLst>
            </p:cNvPr>
            <p:cNvGrpSpPr/>
            <p:nvPr/>
          </p:nvGrpSpPr>
          <p:grpSpPr>
            <a:xfrm>
              <a:off x="5181600" y="2918143"/>
              <a:ext cx="3210803" cy="1920240"/>
              <a:chOff x="5181600" y="2918143"/>
              <a:chExt cx="3210803" cy="1920240"/>
            </a:xfrm>
          </p:grpSpPr>
          <p:sp>
            <p:nvSpPr>
              <p:cNvPr id="12" name="TextBox 14">
                <a:extLst>
                  <a:ext uri="{FF2B5EF4-FFF2-40B4-BE49-F238E27FC236}">
                    <a16:creationId xmlns:a16="http://schemas.microsoft.com/office/drawing/2014/main" id="{27882311-2848-4F0E-9501-5D62D2B392C6}"/>
                  </a:ext>
                </a:extLst>
              </p:cNvPr>
              <p:cNvSpPr txBox="1">
                <a:spLocks noChangeArrowheads="1"/>
              </p:cNvSpPr>
              <p:nvPr/>
            </p:nvSpPr>
            <p:spPr bwMode="auto">
              <a:xfrm>
                <a:off x="7848593" y="3262057"/>
                <a:ext cx="543810" cy="33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X=3</a:t>
                </a:r>
              </a:p>
            </p:txBody>
          </p:sp>
          <p:sp>
            <p:nvSpPr>
              <p:cNvPr id="13" name="Rectangle 15">
                <a:extLst>
                  <a:ext uri="{FF2B5EF4-FFF2-40B4-BE49-F238E27FC236}">
                    <a16:creationId xmlns:a16="http://schemas.microsoft.com/office/drawing/2014/main" id="{A40278DE-164F-4EE4-9266-3B0647E1674F}"/>
                  </a:ext>
                </a:extLst>
              </p:cNvPr>
              <p:cNvSpPr>
                <a:spLocks noChangeArrowheads="1"/>
              </p:cNvSpPr>
              <p:nvPr/>
            </p:nvSpPr>
            <p:spPr bwMode="auto">
              <a:xfrm>
                <a:off x="5181600" y="2918143"/>
                <a:ext cx="2653861" cy="192024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grpSp>
      </p:grpSp>
    </p:spTree>
    <p:extLst>
      <p:ext uri="{BB962C8B-B14F-4D97-AF65-F5344CB8AC3E}">
        <p14:creationId xmlns:p14="http://schemas.microsoft.com/office/powerpoint/2010/main" val="1420595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66AD1C-067B-445E-8846-F9D36BFA9F49}"/>
              </a:ext>
            </a:extLst>
          </p:cNvPr>
          <p:cNvSpPr>
            <a:spLocks noGrp="1"/>
          </p:cNvSpPr>
          <p:nvPr>
            <p:ph type="title"/>
          </p:nvPr>
        </p:nvSpPr>
        <p:spPr/>
        <p:txBody>
          <a:bodyPr/>
          <a:lstStyle/>
          <a:p>
            <a:r>
              <a:rPr lang="en-US" dirty="0"/>
              <a:t>POSIX Lock/Unlock Functions</a:t>
            </a:r>
          </a:p>
        </p:txBody>
      </p:sp>
      <p:sp>
        <p:nvSpPr>
          <p:cNvPr id="4" name="Date Placeholder 3">
            <a:extLst>
              <a:ext uri="{FF2B5EF4-FFF2-40B4-BE49-F238E27FC236}">
                <a16:creationId xmlns:a16="http://schemas.microsoft.com/office/drawing/2014/main" id="{03B2BDE3-047B-46B3-BFEE-DAEE68808354}"/>
              </a:ext>
            </a:extLst>
          </p:cNvPr>
          <p:cNvSpPr>
            <a:spLocks noGrp="1"/>
          </p:cNvSpPr>
          <p:nvPr>
            <p:ph type="dt" sz="half" idx="10"/>
          </p:nvPr>
        </p:nvSpPr>
        <p:spPr/>
        <p:txBody>
          <a:bodyPr/>
          <a:lstStyle/>
          <a:p>
            <a:fld id="{0F8179B9-2643-44A9-B905-13426997517B}" type="datetime1">
              <a:rPr lang="en-US" smtClean="0"/>
              <a:t>3/25/2018</a:t>
            </a:fld>
            <a:endParaRPr lang="en-US" dirty="0"/>
          </a:p>
        </p:txBody>
      </p:sp>
      <p:sp>
        <p:nvSpPr>
          <p:cNvPr id="6" name="Rectangle 5">
            <a:extLst>
              <a:ext uri="{FF2B5EF4-FFF2-40B4-BE49-F238E27FC236}">
                <a16:creationId xmlns:a16="http://schemas.microsoft.com/office/drawing/2014/main" id="{0F31290F-E056-400F-8F98-2C251645D921}"/>
              </a:ext>
            </a:extLst>
          </p:cNvPr>
          <p:cNvSpPr/>
          <p:nvPr/>
        </p:nvSpPr>
        <p:spPr>
          <a:xfrm>
            <a:off x="822960" y="2245913"/>
            <a:ext cx="7787640" cy="2862322"/>
          </a:xfrm>
          <a:prstGeom prst="rect">
            <a:avLst/>
          </a:prstGeom>
        </p:spPr>
        <p:txBody>
          <a:bodyPr wrap="square">
            <a:spAutoFit/>
          </a:bodyPr>
          <a:lstStyle/>
          <a:p>
            <a:r>
              <a:rPr lang="en-US" dirty="0">
                <a:solidFill>
                  <a:srgbClr val="804000"/>
                </a:solidFill>
                <a:latin typeface="Courier New" panose="02070309020205020404" pitchFamily="49" charset="0"/>
              </a:rPr>
              <a:t>#include &lt;</a:t>
            </a:r>
            <a:r>
              <a:rPr lang="en-US" dirty="0" err="1">
                <a:solidFill>
                  <a:srgbClr val="804000"/>
                </a:solidFill>
                <a:latin typeface="Courier New" panose="02070309020205020404" pitchFamily="49" charset="0"/>
              </a:rPr>
              <a:t>pthread.h</a:t>
            </a:r>
            <a:r>
              <a:rPr lang="en-US" dirty="0">
                <a:solidFill>
                  <a:srgbClr val="804000"/>
                </a:solidFill>
                <a:latin typeface="Courier New" panose="02070309020205020404" pitchFamily="49" charset="0"/>
              </a:rPr>
              <a:t>&gt;	</a:t>
            </a:r>
          </a:p>
          <a:p>
            <a:r>
              <a:rPr lang="en-US" dirty="0" err="1">
                <a:solidFill>
                  <a:srgbClr val="000000"/>
                </a:solidFill>
                <a:latin typeface="Courier New" panose="02070309020205020404" pitchFamily="49" charset="0"/>
              </a:rPr>
              <a:t>pthread_mutex_t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declares a mutex object</a:t>
            </a:r>
          </a:p>
          <a:p>
            <a:r>
              <a:rPr lang="en-US" dirty="0" err="1">
                <a:solidFill>
                  <a:srgbClr val="000000"/>
                </a:solidFill>
                <a:latin typeface="Courier New" panose="02070309020205020404" pitchFamily="49" charset="0"/>
              </a:rPr>
              <a:t>pthread_mutex_init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mut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NULL</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initializes it as unlocked</a:t>
            </a:r>
          </a:p>
          <a:p>
            <a:r>
              <a:rPr lang="en-US" dirty="0" err="1">
                <a:solidFill>
                  <a:srgbClr val="000000"/>
                </a:solidFill>
                <a:latin typeface="Courier New" panose="02070309020205020404" pitchFamily="49" charset="0"/>
              </a:rPr>
              <a:t>pthread_mutex_lock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mut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lock before accessing shared variable</a:t>
            </a:r>
          </a:p>
          <a:p>
            <a:r>
              <a:rPr lang="en-US" dirty="0" err="1">
                <a:solidFill>
                  <a:srgbClr val="000000"/>
                </a:solidFill>
                <a:latin typeface="Courier New" panose="02070309020205020404" pitchFamily="49" charset="0"/>
              </a:rPr>
              <a:t>pthread_mutex_unlock</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mut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unlock to give other threads a chance</a:t>
            </a:r>
          </a:p>
          <a:p>
            <a:r>
              <a:rPr lang="en-US" dirty="0" err="1">
                <a:solidFill>
                  <a:srgbClr val="000000"/>
                </a:solidFill>
                <a:latin typeface="Courier New" panose="02070309020205020404" pitchFamily="49" charset="0"/>
              </a:rPr>
              <a:t>pthread_mutex_destroy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mut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release associated OS resources</a:t>
            </a:r>
            <a:endParaRPr lang="en-US" dirty="0"/>
          </a:p>
        </p:txBody>
      </p:sp>
    </p:spTree>
    <p:extLst>
      <p:ext uri="{BB962C8B-B14F-4D97-AF65-F5344CB8AC3E}">
        <p14:creationId xmlns:p14="http://schemas.microsoft.com/office/powerpoint/2010/main" val="395389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E9123F-98BE-461D-97FF-5A1A49E8328C}"/>
              </a:ext>
            </a:extLst>
          </p:cNvPr>
          <p:cNvSpPr>
            <a:spLocks noGrp="1"/>
          </p:cNvSpPr>
          <p:nvPr>
            <p:ph idx="1"/>
          </p:nvPr>
        </p:nvSpPr>
        <p:spPr/>
        <p:txBody>
          <a:bodyPr/>
          <a:lstStyle/>
          <a:p>
            <a:r>
              <a:rPr lang="en-US" dirty="0"/>
              <a:t>With locks, PA3’s </a:t>
            </a:r>
            <a:r>
              <a:rPr lang="en-US" dirty="0" err="1"/>
              <a:t>SafeBuffer</a:t>
            </a:r>
            <a:r>
              <a:rPr lang="en-US" dirty="0"/>
              <a:t> should be easy:</a:t>
            </a:r>
          </a:p>
        </p:txBody>
      </p:sp>
      <p:sp>
        <p:nvSpPr>
          <p:cNvPr id="3" name="Title 2">
            <a:extLst>
              <a:ext uri="{FF2B5EF4-FFF2-40B4-BE49-F238E27FC236}">
                <a16:creationId xmlns:a16="http://schemas.microsoft.com/office/drawing/2014/main" id="{F708FF67-3015-4B7D-A67E-4841B9854F45}"/>
              </a:ext>
            </a:extLst>
          </p:cNvPr>
          <p:cNvSpPr>
            <a:spLocks noGrp="1"/>
          </p:cNvSpPr>
          <p:nvPr>
            <p:ph type="title"/>
          </p:nvPr>
        </p:nvSpPr>
        <p:spPr/>
        <p:txBody>
          <a:bodyPr/>
          <a:lstStyle/>
          <a:p>
            <a:r>
              <a:rPr lang="en-US" dirty="0"/>
              <a:t>PA3’s Thread-Safety with POSIX Locks</a:t>
            </a:r>
          </a:p>
        </p:txBody>
      </p:sp>
      <p:sp>
        <p:nvSpPr>
          <p:cNvPr id="4" name="Date Placeholder 3">
            <a:extLst>
              <a:ext uri="{FF2B5EF4-FFF2-40B4-BE49-F238E27FC236}">
                <a16:creationId xmlns:a16="http://schemas.microsoft.com/office/drawing/2014/main" id="{74A38330-F205-477C-A381-25EB06BDB389}"/>
              </a:ext>
            </a:extLst>
          </p:cNvPr>
          <p:cNvSpPr>
            <a:spLocks noGrp="1"/>
          </p:cNvSpPr>
          <p:nvPr>
            <p:ph type="dt" sz="half" idx="10"/>
          </p:nvPr>
        </p:nvSpPr>
        <p:spPr/>
        <p:txBody>
          <a:bodyPr/>
          <a:lstStyle/>
          <a:p>
            <a:fld id="{0F8179B9-2643-44A9-B905-13426997517B}" type="datetime1">
              <a:rPr lang="en-US" smtClean="0"/>
              <a:t>3/25/2018</a:t>
            </a:fld>
            <a:endParaRPr lang="en-US" dirty="0"/>
          </a:p>
        </p:txBody>
      </p:sp>
      <p:sp>
        <p:nvSpPr>
          <p:cNvPr id="5" name="Rectangle 4">
            <a:extLst>
              <a:ext uri="{FF2B5EF4-FFF2-40B4-BE49-F238E27FC236}">
                <a16:creationId xmlns:a16="http://schemas.microsoft.com/office/drawing/2014/main" id="{DD8DCEFB-51A2-4F7D-AB50-01CEC62A0105}"/>
              </a:ext>
            </a:extLst>
          </p:cNvPr>
          <p:cNvSpPr/>
          <p:nvPr/>
        </p:nvSpPr>
        <p:spPr>
          <a:xfrm>
            <a:off x="1552575" y="2328053"/>
            <a:ext cx="6038850" cy="3754874"/>
          </a:xfrm>
          <a:prstGeom prst="rect">
            <a:avLst/>
          </a:prstGeom>
          <a:solidFill>
            <a:schemeClr val="bg1">
              <a:lumMod val="85000"/>
            </a:schemeClr>
          </a:solidFill>
          <a:ln>
            <a:solidFill>
              <a:schemeClr val="accent1"/>
            </a:solidFill>
          </a:ln>
        </p:spPr>
        <p:txBody>
          <a:bodyPr wrap="square">
            <a:spAutoFit/>
          </a:bodyPr>
          <a:lstStyle/>
          <a:p>
            <a:r>
              <a:rPr lang="en-US" sz="1400" b="1" dirty="0">
                <a:solidFill>
                  <a:srgbClr val="8000FF"/>
                </a:solidFill>
                <a:latin typeface="Courier New" panose="02070309020205020404" pitchFamily="49" charset="0"/>
              </a:rPr>
              <a:t>class</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SafeBuffer</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pthread_mutex_t</a:t>
            </a:r>
            <a:r>
              <a:rPr lang="en-US" sz="1400" b="1" dirty="0">
                <a:solidFill>
                  <a:srgbClr val="000000"/>
                </a:solidFill>
                <a:latin typeface="Courier New" panose="02070309020205020404" pitchFamily="49" charset="0"/>
              </a:rPr>
              <a:t> m</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queue</a:t>
            </a:r>
            <a:r>
              <a:rPr lang="en-US" sz="1400" b="1" dirty="0">
                <a:solidFill>
                  <a:srgbClr val="000080"/>
                </a:solidFill>
                <a:latin typeface="Courier New" panose="02070309020205020404" pitchFamily="49" charset="0"/>
              </a:rPr>
              <a:t>&lt;</a:t>
            </a:r>
            <a:r>
              <a:rPr lang="en-US" sz="1400" b="1" dirty="0">
                <a:solidFill>
                  <a:srgbClr val="000000"/>
                </a:solidFill>
                <a:latin typeface="Courier New" panose="02070309020205020404" pitchFamily="49" charset="0"/>
              </a:rPr>
              <a:t>string</a:t>
            </a:r>
            <a:r>
              <a:rPr lang="en-US" sz="1400" b="1" dirty="0">
                <a:solidFill>
                  <a:srgbClr val="000080"/>
                </a:solidFill>
                <a:latin typeface="Courier New" panose="02070309020205020404" pitchFamily="49" charset="0"/>
              </a:rPr>
              <a:t>&gt;</a:t>
            </a:r>
            <a:r>
              <a:rPr lang="en-US" sz="1400" b="1" dirty="0">
                <a:solidFill>
                  <a:srgbClr val="000000"/>
                </a:solidFill>
                <a:latin typeface="Courier New" panose="02070309020205020404" pitchFamily="49" charset="0"/>
              </a:rPr>
              <a:t> buffer</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8000FF"/>
                </a:solidFill>
                <a:latin typeface="Courier New" panose="02070309020205020404" pitchFamily="49" charset="0"/>
              </a:rPr>
              <a:t>public</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string pop</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b="1" dirty="0" err="1">
                <a:solidFill>
                  <a:srgbClr val="FF0000"/>
                </a:solidFill>
                <a:latin typeface="Courier New" panose="02070309020205020404" pitchFamily="49" charset="0"/>
              </a:rPr>
              <a:t>pthread_mutex_lock</a:t>
            </a:r>
            <a:r>
              <a:rPr lang="en-US" sz="1400" b="1" dirty="0">
                <a:solidFill>
                  <a:srgbClr val="FF0000"/>
                </a:solidFill>
                <a:latin typeface="Courier New" panose="02070309020205020404" pitchFamily="49" charset="0"/>
              </a:rPr>
              <a:t> </a:t>
            </a:r>
            <a:r>
              <a:rPr lang="en-US" sz="1400" b="1" dirty="0">
                <a:solidFill>
                  <a:srgbClr val="000080"/>
                </a:solidFill>
                <a:latin typeface="Courier New" panose="02070309020205020404" pitchFamily="49" charset="0"/>
              </a:rPr>
              <a:t>(&amp;</a:t>
            </a:r>
            <a:r>
              <a:rPr lang="en-US" sz="1400" b="1" dirty="0">
                <a:solidFill>
                  <a:srgbClr val="000000"/>
                </a:solidFill>
                <a:latin typeface="Courier New" panose="02070309020205020404" pitchFamily="49" charset="0"/>
              </a:rPr>
              <a:t>m</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string data </a:t>
            </a:r>
            <a:r>
              <a:rPr lang="en-US" sz="1400" b="1" dirty="0">
                <a:solidFill>
                  <a:srgbClr val="000080"/>
                </a:solidFill>
                <a:latin typeface="Courier New" panose="02070309020205020404" pitchFamily="49" charset="0"/>
              </a:rPr>
              <a:t>=</a:t>
            </a:r>
            <a:r>
              <a:rPr lang="en-US" sz="1400" b="1" dirty="0">
                <a:solidFill>
                  <a:srgbClr val="000000"/>
                </a:solidFill>
                <a:latin typeface="Courier New" panose="02070309020205020404" pitchFamily="49" charset="0"/>
              </a:rPr>
              <a:t> </a:t>
            </a:r>
            <a:r>
              <a:rPr lang="en-US" sz="1400" b="1" dirty="0" err="1">
                <a:solidFill>
                  <a:srgbClr val="000000"/>
                </a:solidFill>
                <a:latin typeface="Courier New" panose="02070309020205020404" pitchFamily="49" charset="0"/>
              </a:rPr>
              <a:t>buffer</a:t>
            </a:r>
            <a:r>
              <a:rPr lang="en-US" sz="1400" b="1" dirty="0" err="1">
                <a:solidFill>
                  <a:srgbClr val="000080"/>
                </a:solidFill>
                <a:latin typeface="Courier New" panose="02070309020205020404" pitchFamily="49" charset="0"/>
              </a:rPr>
              <a:t>.</a:t>
            </a:r>
            <a:r>
              <a:rPr lang="en-US" sz="1400" b="1" dirty="0" err="1">
                <a:solidFill>
                  <a:srgbClr val="000000"/>
                </a:solidFill>
                <a:latin typeface="Courier New" panose="02070309020205020404" pitchFamily="49" charset="0"/>
              </a:rPr>
              <a:t>pop</a:t>
            </a:r>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b="1" dirty="0" err="1">
                <a:solidFill>
                  <a:srgbClr val="FF0000"/>
                </a:solidFill>
                <a:latin typeface="Courier New" panose="02070309020205020404" pitchFamily="49" charset="0"/>
              </a:rPr>
              <a:t>pthread_mutex_unlock</a:t>
            </a:r>
            <a:r>
              <a:rPr lang="en-US" sz="1400" b="1" dirty="0">
                <a:solidFill>
                  <a:srgbClr val="FF0000"/>
                </a:solidFill>
                <a:latin typeface="Courier New" panose="02070309020205020404" pitchFamily="49" charset="0"/>
              </a:rPr>
              <a:t> </a:t>
            </a:r>
            <a:r>
              <a:rPr lang="en-US" sz="1400" b="1" dirty="0">
                <a:solidFill>
                  <a:srgbClr val="000080"/>
                </a:solidFill>
                <a:latin typeface="Courier New" panose="02070309020205020404" pitchFamily="49" charset="0"/>
              </a:rPr>
              <a:t>(&amp;</a:t>
            </a:r>
            <a:r>
              <a:rPr lang="en-US" sz="1400" b="1" dirty="0">
                <a:solidFill>
                  <a:srgbClr val="000000"/>
                </a:solidFill>
                <a:latin typeface="Courier New" panose="02070309020205020404" pitchFamily="49" charset="0"/>
              </a:rPr>
              <a:t>m</a:t>
            </a:r>
            <a:r>
              <a:rPr lang="en-US" sz="1400" b="1" dirty="0">
                <a:solidFill>
                  <a:srgbClr val="000080"/>
                </a:solidFill>
                <a:latin typeface="Courier New" panose="02070309020205020404" pitchFamily="49" charset="0"/>
              </a:rPr>
              <a:t>);</a:t>
            </a:r>
          </a:p>
          <a:p>
            <a:r>
              <a:rPr lang="en-US" sz="1400" b="1" dirty="0">
                <a:solidFill>
                  <a:srgbClr val="000080"/>
                </a:solidFill>
                <a:latin typeface="Courier New" panose="02070309020205020404" pitchFamily="49" charset="0"/>
              </a:rPr>
              <a:t>		return data;</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b="1" dirty="0">
                <a:solidFill>
                  <a:srgbClr val="8000FF"/>
                </a:solidFill>
                <a:latin typeface="Courier New" panose="02070309020205020404" pitchFamily="49" charset="0"/>
              </a:rPr>
              <a:t>void</a:t>
            </a:r>
            <a:r>
              <a:rPr lang="en-US" sz="1400" b="1" dirty="0">
                <a:solidFill>
                  <a:srgbClr val="000000"/>
                </a:solidFill>
                <a:latin typeface="Courier New" panose="02070309020205020404" pitchFamily="49" charset="0"/>
              </a:rPr>
              <a:t> push </a:t>
            </a:r>
            <a:r>
              <a:rPr lang="en-US" sz="1400" b="1" dirty="0">
                <a:solidFill>
                  <a:srgbClr val="000080"/>
                </a:solidFill>
                <a:latin typeface="Courier New" panose="02070309020205020404" pitchFamily="49" charset="0"/>
              </a:rPr>
              <a:t>(</a:t>
            </a:r>
            <a:r>
              <a:rPr lang="en-US" sz="1400" b="1" dirty="0">
                <a:solidFill>
                  <a:srgbClr val="000000"/>
                </a:solidFill>
                <a:latin typeface="Courier New" panose="02070309020205020404" pitchFamily="49" charset="0"/>
              </a:rPr>
              <a:t>string data</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p>
          <a:p>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a:t>
            </a:r>
            <a:endParaRPr lang="en-US" sz="1400" b="1"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a:t>
            </a:r>
            <a:endParaRPr lang="en-US" sz="1400" b="1" dirty="0"/>
          </a:p>
        </p:txBody>
      </p:sp>
    </p:spTree>
    <p:extLst>
      <p:ext uri="{BB962C8B-B14F-4D97-AF65-F5344CB8AC3E}">
        <p14:creationId xmlns:p14="http://schemas.microsoft.com/office/powerpoint/2010/main" val="113182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685800"/>
            <a:ext cx="8763000" cy="533400"/>
          </a:xfrm>
        </p:spPr>
        <p:txBody>
          <a:bodyPr>
            <a:normAutofit fontScale="90000"/>
          </a:bodyPr>
          <a:lstStyle/>
          <a:p>
            <a:r>
              <a:rPr lang="en-US" altLang="ko-KR" dirty="0">
                <a:latin typeface="+mn-lt"/>
                <a:ea typeface="Gulim" panose="020B0600000101010101" pitchFamily="34" charset="-127"/>
              </a:rPr>
              <a:t>Producer-consumer with a bounded buffer</a:t>
            </a:r>
          </a:p>
        </p:txBody>
      </p:sp>
      <p:sp>
        <p:nvSpPr>
          <p:cNvPr id="462851" name="Rectangle 3"/>
          <p:cNvSpPr>
            <a:spLocks noGrp="1" noChangeArrowheads="1"/>
          </p:cNvSpPr>
          <p:nvPr>
            <p:ph idx="1"/>
          </p:nvPr>
        </p:nvSpPr>
        <p:spPr>
          <a:xfrm>
            <a:off x="533400" y="1676400"/>
            <a:ext cx="8763000" cy="4876800"/>
          </a:xfrm>
        </p:spPr>
        <p:txBody>
          <a:bodyPr>
            <a:normAutofit/>
          </a:bodyPr>
          <a:lstStyle/>
          <a:p>
            <a:r>
              <a:rPr lang="en-US" altLang="ko-KR" dirty="0">
                <a:ea typeface="Gulim" panose="020B0600000101010101" pitchFamily="34" charset="-127"/>
              </a:rPr>
              <a:t>Problem Definition</a:t>
            </a:r>
          </a:p>
          <a:p>
            <a:pPr lvl="1"/>
            <a:r>
              <a:rPr lang="en-US" altLang="ko-KR" dirty="0">
                <a:ea typeface="Gulim" panose="020B0600000101010101" pitchFamily="34" charset="-127"/>
              </a:rPr>
              <a:t>Producer puts things into a shared buffer</a:t>
            </a:r>
          </a:p>
          <a:p>
            <a:pPr lvl="1"/>
            <a:r>
              <a:rPr lang="en-US" altLang="ko-KR" dirty="0">
                <a:ea typeface="Gulim" panose="020B0600000101010101" pitchFamily="34" charset="-127"/>
              </a:rPr>
              <a:t>Consumer takes them out</a:t>
            </a:r>
          </a:p>
          <a:p>
            <a:pPr lvl="1"/>
            <a:r>
              <a:rPr lang="en-US" altLang="ko-KR" dirty="0">
                <a:ea typeface="Gulim" panose="020B0600000101010101" pitchFamily="34" charset="-127"/>
              </a:rPr>
              <a:t>Need synchronization to coordinate producer/consumer</a:t>
            </a:r>
          </a:p>
          <a:p>
            <a:r>
              <a:rPr lang="en-US" altLang="ko-KR" dirty="0">
                <a:ea typeface="Gulim" panose="020B0600000101010101" pitchFamily="34" charset="-127"/>
              </a:rPr>
              <a:t>Don’t want producer and consumer to have to work in lockstep, so put a fixed-size buffer between them</a:t>
            </a:r>
          </a:p>
          <a:p>
            <a:pPr lvl="1"/>
            <a:r>
              <a:rPr lang="en-US" altLang="ko-KR" dirty="0">
                <a:ea typeface="Gulim" panose="020B0600000101010101" pitchFamily="34" charset="-127"/>
              </a:rPr>
              <a:t>Need to synchronize access to this buffer</a:t>
            </a:r>
          </a:p>
          <a:p>
            <a:pPr lvl="1"/>
            <a:r>
              <a:rPr lang="en-US" altLang="ko-KR" dirty="0">
                <a:ea typeface="Gulim" panose="020B0600000101010101" pitchFamily="34" charset="-127"/>
              </a:rPr>
              <a:t>Producer needs to wait if buffer is full</a:t>
            </a:r>
          </a:p>
          <a:p>
            <a:pPr lvl="1"/>
            <a:r>
              <a:rPr lang="en-US" altLang="ko-KR" dirty="0">
                <a:ea typeface="Gulim" panose="020B0600000101010101" pitchFamily="34" charset="-127"/>
              </a:rPr>
              <a:t>Consumer needs to wait if buffer is empty</a:t>
            </a:r>
          </a:p>
          <a:p>
            <a:r>
              <a:rPr lang="en-US" altLang="ko-KR" dirty="0">
                <a:ea typeface="Gulim" panose="020B0600000101010101" pitchFamily="34" charset="-127"/>
              </a:rPr>
              <a:t>Example: Coke machine</a:t>
            </a:r>
          </a:p>
          <a:p>
            <a:pPr lvl="1"/>
            <a:r>
              <a:rPr lang="en-US" altLang="ko-KR" dirty="0">
                <a:ea typeface="Gulim" panose="020B0600000101010101" pitchFamily="34" charset="-127"/>
              </a:rPr>
              <a:t>Producer can put limited number of cokes in machine</a:t>
            </a:r>
          </a:p>
          <a:p>
            <a:pPr lvl="1"/>
            <a:r>
              <a:rPr lang="en-US" altLang="ko-KR" dirty="0">
                <a:ea typeface="Gulim" panose="020B0600000101010101" pitchFamily="34" charset="-127"/>
              </a:rPr>
              <a:t>Consumer can’t take cokes out if machine is empty</a:t>
            </a:r>
          </a:p>
          <a:p>
            <a:pPr lvl="1"/>
            <a:endParaRPr lang="ko-KR" altLang="en-US" dirty="0">
              <a:ea typeface="Gulim" panose="020B0600000101010101" pitchFamily="34" charset="-127"/>
            </a:endParaRPr>
          </a:p>
        </p:txBody>
      </p:sp>
      <p:sp>
        <p:nvSpPr>
          <p:cNvPr id="3" name="Date Placeholder 2"/>
          <p:cNvSpPr>
            <a:spLocks noGrp="1"/>
          </p:cNvSpPr>
          <p:nvPr>
            <p:ph type="dt" sz="half" idx="10"/>
          </p:nvPr>
        </p:nvSpPr>
        <p:spPr>
          <a:xfrm>
            <a:off x="822961" y="6459786"/>
            <a:ext cx="1854203" cy="365125"/>
          </a:xfrm>
        </p:spPr>
        <p:txBody>
          <a:bodyPr/>
          <a:lstStyle/>
          <a:p>
            <a:fld id="{7F0F1122-D00D-4BCA-9330-AD607E1F2FD8}" type="datetime1">
              <a:rPr lang="en-US" smtClean="0"/>
              <a:t>3/25/2018</a:t>
            </a:fld>
            <a:endParaRPr lang="en-US" dirty="0"/>
          </a:p>
        </p:txBody>
      </p:sp>
      <p:grpSp>
        <p:nvGrpSpPr>
          <p:cNvPr id="2" name="Group 10"/>
          <p:cNvGrpSpPr>
            <a:grpSpLocks/>
          </p:cNvGrpSpPr>
          <p:nvPr/>
        </p:nvGrpSpPr>
        <p:grpSpPr bwMode="auto">
          <a:xfrm>
            <a:off x="4038600" y="1143000"/>
            <a:ext cx="4724400" cy="838200"/>
            <a:chOff x="1392" y="624"/>
            <a:chExt cx="2976" cy="528"/>
          </a:xfrm>
        </p:grpSpPr>
        <p:sp>
          <p:nvSpPr>
            <p:cNvPr id="51206" name="Rectangle 4"/>
            <p:cNvSpPr>
              <a:spLocks noChangeArrowheads="1"/>
            </p:cNvSpPr>
            <p:nvPr/>
          </p:nvSpPr>
          <p:spPr bwMode="auto">
            <a:xfrm>
              <a:off x="1392" y="624"/>
              <a:ext cx="864" cy="528"/>
            </a:xfrm>
            <a:prstGeom prst="rect">
              <a:avLst/>
            </a:prstGeom>
            <a:solidFill>
              <a:srgbClr val="FF66CC"/>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Producer</a:t>
              </a:r>
            </a:p>
          </p:txBody>
        </p:sp>
        <p:sp>
          <p:nvSpPr>
            <p:cNvPr id="51207" name="Rectangle 5"/>
            <p:cNvSpPr>
              <a:spLocks noChangeArrowheads="1"/>
            </p:cNvSpPr>
            <p:nvPr/>
          </p:nvSpPr>
          <p:spPr bwMode="auto">
            <a:xfrm>
              <a:off x="3504" y="624"/>
              <a:ext cx="864" cy="528"/>
            </a:xfrm>
            <a:prstGeom prst="rect">
              <a:avLst/>
            </a:prstGeom>
            <a:solidFill>
              <a:srgbClr val="FF66CC"/>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Consumer</a:t>
              </a:r>
            </a:p>
          </p:txBody>
        </p:sp>
        <p:sp>
          <p:nvSpPr>
            <p:cNvPr id="51208" name="Rectangle 7"/>
            <p:cNvSpPr>
              <a:spLocks noChangeArrowheads="1"/>
            </p:cNvSpPr>
            <p:nvPr/>
          </p:nvSpPr>
          <p:spPr bwMode="auto">
            <a:xfrm>
              <a:off x="2592" y="720"/>
              <a:ext cx="576" cy="336"/>
            </a:xfrm>
            <a:prstGeom prst="rect">
              <a:avLst/>
            </a:prstGeom>
            <a:solidFill>
              <a:schemeClr val="accent1"/>
            </a:solidFill>
            <a:ln w="38100">
              <a:solidFill>
                <a:schemeClr val="tx1"/>
              </a:solidFill>
              <a:miter lim="800000"/>
              <a:headEnd/>
              <a:tailEnd/>
            </a:ln>
          </p:spPr>
          <p:txBody>
            <a:bodyPr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Buffer</a:t>
              </a:r>
            </a:p>
          </p:txBody>
        </p:sp>
        <p:sp>
          <p:nvSpPr>
            <p:cNvPr id="51209" name="Line 8"/>
            <p:cNvSpPr>
              <a:spLocks noChangeShapeType="1"/>
            </p:cNvSpPr>
            <p:nvPr/>
          </p:nvSpPr>
          <p:spPr bwMode="auto">
            <a:xfrm>
              <a:off x="2256" y="888"/>
              <a:ext cx="336"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51210" name="Line 9"/>
            <p:cNvSpPr>
              <a:spLocks noChangeShapeType="1"/>
            </p:cNvSpPr>
            <p:nvPr/>
          </p:nvSpPr>
          <p:spPr bwMode="auto">
            <a:xfrm>
              <a:off x="3168" y="888"/>
              <a:ext cx="336" cy="0"/>
            </a:xfrm>
            <a:prstGeom prst="line">
              <a:avLst/>
            </a:prstGeom>
            <a:noFill/>
            <a:ln w="762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pic>
        <p:nvPicPr>
          <p:cNvPr id="4628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933825"/>
            <a:ext cx="14097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323679172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 calcmode="lin" valueType="num">
                                      <p:cBhvr additive="base">
                                        <p:cTn id="7" dur="500" fill="hold"/>
                                        <p:tgtEl>
                                          <p:spTgt spid="4628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28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62851">
                                            <p:txEl>
                                              <p:pRg st="1" end="1"/>
                                            </p:txEl>
                                          </p:spTgt>
                                        </p:tgtEl>
                                        <p:attrNameLst>
                                          <p:attrName>style.visibility</p:attrName>
                                        </p:attrNameLst>
                                      </p:cBhvr>
                                      <p:to>
                                        <p:strVal val="visible"/>
                                      </p:to>
                                    </p:set>
                                    <p:anim calcmode="lin" valueType="num">
                                      <p:cBhvr additive="base">
                                        <p:cTn id="11" dur="500" fill="hold"/>
                                        <p:tgtEl>
                                          <p:spTgt spid="4628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628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anim calcmode="lin" valueType="num">
                                      <p:cBhvr additive="base">
                                        <p:cTn id="15" dur="500" fill="hold"/>
                                        <p:tgtEl>
                                          <p:spTgt spid="46285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6285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62851">
                                            <p:txEl>
                                              <p:pRg st="3" end="3"/>
                                            </p:txEl>
                                          </p:spTgt>
                                        </p:tgtEl>
                                        <p:attrNameLst>
                                          <p:attrName>style.visibility</p:attrName>
                                        </p:attrNameLst>
                                      </p:cBhvr>
                                      <p:to>
                                        <p:strVal val="visible"/>
                                      </p:to>
                                    </p:set>
                                    <p:anim calcmode="lin" valueType="num">
                                      <p:cBhvr additive="base">
                                        <p:cTn id="19" dur="500" fill="hold"/>
                                        <p:tgtEl>
                                          <p:spTgt spid="46285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6285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62851">
                                            <p:txEl>
                                              <p:pRg st="4" end="4"/>
                                            </p:txEl>
                                          </p:spTgt>
                                        </p:tgtEl>
                                        <p:attrNameLst>
                                          <p:attrName>style.visibility</p:attrName>
                                        </p:attrNameLst>
                                      </p:cBhvr>
                                      <p:to>
                                        <p:strVal val="visible"/>
                                      </p:to>
                                    </p:set>
                                    <p:anim calcmode="lin" valueType="num">
                                      <p:cBhvr additive="base">
                                        <p:cTn id="29" dur="500" fill="hold"/>
                                        <p:tgtEl>
                                          <p:spTgt spid="46285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6285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62851">
                                            <p:txEl>
                                              <p:pRg st="5" end="5"/>
                                            </p:txEl>
                                          </p:spTgt>
                                        </p:tgtEl>
                                        <p:attrNameLst>
                                          <p:attrName>style.visibility</p:attrName>
                                        </p:attrNameLst>
                                      </p:cBhvr>
                                      <p:to>
                                        <p:strVal val="visible"/>
                                      </p:to>
                                    </p:set>
                                    <p:anim calcmode="lin" valueType="num">
                                      <p:cBhvr additive="base">
                                        <p:cTn id="33" dur="500" fill="hold"/>
                                        <p:tgtEl>
                                          <p:spTgt spid="4628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6285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62851">
                                            <p:txEl>
                                              <p:pRg st="6" end="6"/>
                                            </p:txEl>
                                          </p:spTgt>
                                        </p:tgtEl>
                                        <p:attrNameLst>
                                          <p:attrName>style.visibility</p:attrName>
                                        </p:attrNameLst>
                                      </p:cBhvr>
                                      <p:to>
                                        <p:strVal val="visible"/>
                                      </p:to>
                                    </p:set>
                                    <p:anim calcmode="lin" valueType="num">
                                      <p:cBhvr additive="base">
                                        <p:cTn id="37" dur="500" fill="hold"/>
                                        <p:tgtEl>
                                          <p:spTgt spid="46285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6285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462851">
                                            <p:txEl>
                                              <p:pRg st="7" end="7"/>
                                            </p:txEl>
                                          </p:spTgt>
                                        </p:tgtEl>
                                        <p:attrNameLst>
                                          <p:attrName>style.visibility</p:attrName>
                                        </p:attrNameLst>
                                      </p:cBhvr>
                                      <p:to>
                                        <p:strVal val="visible"/>
                                      </p:to>
                                    </p:set>
                                    <p:anim calcmode="lin" valueType="num">
                                      <p:cBhvr additive="base">
                                        <p:cTn id="41" dur="500" fill="hold"/>
                                        <p:tgtEl>
                                          <p:spTgt spid="46285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4628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462851">
                                            <p:txEl>
                                              <p:pRg st="8" end="8"/>
                                            </p:txEl>
                                          </p:spTgt>
                                        </p:tgtEl>
                                        <p:attrNameLst>
                                          <p:attrName>style.visibility</p:attrName>
                                        </p:attrNameLst>
                                      </p:cBhvr>
                                      <p:to>
                                        <p:strVal val="visible"/>
                                      </p:to>
                                    </p:set>
                                    <p:anim calcmode="lin" valueType="num">
                                      <p:cBhvr additive="base">
                                        <p:cTn id="47" dur="500" fill="hold"/>
                                        <p:tgtEl>
                                          <p:spTgt spid="462851">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462851">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462851">
                                            <p:txEl>
                                              <p:pRg st="9" end="9"/>
                                            </p:txEl>
                                          </p:spTgt>
                                        </p:tgtEl>
                                        <p:attrNameLst>
                                          <p:attrName>style.visibility</p:attrName>
                                        </p:attrNameLst>
                                      </p:cBhvr>
                                      <p:to>
                                        <p:strVal val="visible"/>
                                      </p:to>
                                    </p:set>
                                    <p:anim calcmode="lin" valueType="num">
                                      <p:cBhvr additive="base">
                                        <p:cTn id="51" dur="500" fill="hold"/>
                                        <p:tgtEl>
                                          <p:spTgt spid="462851">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462851">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62851">
                                            <p:txEl>
                                              <p:pRg st="10" end="10"/>
                                            </p:txEl>
                                          </p:spTgt>
                                        </p:tgtEl>
                                        <p:attrNameLst>
                                          <p:attrName>style.visibility</p:attrName>
                                        </p:attrNameLst>
                                      </p:cBhvr>
                                      <p:to>
                                        <p:strVal val="visible"/>
                                      </p:to>
                                    </p:set>
                                    <p:anim calcmode="lin" valueType="num">
                                      <p:cBhvr additive="base">
                                        <p:cTn id="55" dur="500" fill="hold"/>
                                        <p:tgtEl>
                                          <p:spTgt spid="462851">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462851">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62859"/>
                                        </p:tgtEl>
                                        <p:attrNameLst>
                                          <p:attrName>style.visibility</p:attrName>
                                        </p:attrNameLst>
                                      </p:cBhvr>
                                      <p:to>
                                        <p:strVal val="visible"/>
                                      </p:to>
                                    </p:set>
                                    <p:anim calcmode="lin" valueType="num">
                                      <p:cBhvr additive="base">
                                        <p:cTn id="59" dur="500" fill="hold"/>
                                        <p:tgtEl>
                                          <p:spTgt spid="462859"/>
                                        </p:tgtEl>
                                        <p:attrNameLst>
                                          <p:attrName>ppt_x</p:attrName>
                                        </p:attrNameLst>
                                      </p:cBhvr>
                                      <p:tavLst>
                                        <p:tav tm="0">
                                          <p:val>
                                            <p:strVal val="1+#ppt_w/2"/>
                                          </p:val>
                                        </p:tav>
                                        <p:tav tm="100000">
                                          <p:val>
                                            <p:strVal val="#ppt_x"/>
                                          </p:val>
                                        </p:tav>
                                      </p:tavLst>
                                    </p:anim>
                                    <p:anim calcmode="lin" valueType="num">
                                      <p:cBhvr additive="base">
                                        <p:cTn id="60" dur="500" fill="hold"/>
                                        <p:tgtEl>
                                          <p:spTgt spid="462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685800"/>
            <a:ext cx="8763000" cy="533400"/>
          </a:xfrm>
        </p:spPr>
        <p:txBody>
          <a:bodyPr>
            <a:normAutofit fontScale="90000"/>
          </a:bodyPr>
          <a:lstStyle/>
          <a:p>
            <a:r>
              <a:rPr lang="en-US" altLang="ko-KR" dirty="0">
                <a:latin typeface="+mn-lt"/>
                <a:ea typeface="Gulim" panose="020B0600000101010101" pitchFamily="34" charset="-127"/>
              </a:rPr>
              <a:t>Correctness constraints for solution</a:t>
            </a:r>
          </a:p>
        </p:txBody>
      </p:sp>
      <p:sp>
        <p:nvSpPr>
          <p:cNvPr id="53251" name="Rectangle 3"/>
          <p:cNvSpPr>
            <a:spLocks noGrp="1" noChangeArrowheads="1"/>
          </p:cNvSpPr>
          <p:nvPr>
            <p:ph idx="1"/>
          </p:nvPr>
        </p:nvSpPr>
        <p:spPr>
          <a:xfrm>
            <a:off x="609600" y="1828800"/>
            <a:ext cx="7467600" cy="4630986"/>
          </a:xfrm>
        </p:spPr>
        <p:txBody>
          <a:bodyPr>
            <a:noAutofit/>
          </a:bodyPr>
          <a:lstStyle/>
          <a:p>
            <a:r>
              <a:rPr lang="en-US" altLang="ko-KR" sz="2400" dirty="0">
                <a:ea typeface="Gulim" panose="020B0600000101010101" pitchFamily="34" charset="-127"/>
              </a:rPr>
              <a:t>Correctness Constraints:</a:t>
            </a:r>
          </a:p>
          <a:p>
            <a:pPr lvl="1"/>
            <a:r>
              <a:rPr lang="en-US" altLang="ko-KR" sz="2000" dirty="0">
                <a:ea typeface="Gulim" panose="020B0600000101010101" pitchFamily="34" charset="-127"/>
              </a:rPr>
              <a:t>Consumer must wait for producer to fill slots, if empty (scheduling constraint)</a:t>
            </a:r>
          </a:p>
          <a:p>
            <a:pPr lvl="1"/>
            <a:r>
              <a:rPr lang="en-US" altLang="ko-KR" sz="2000" dirty="0">
                <a:ea typeface="Gulim" panose="020B0600000101010101" pitchFamily="34" charset="-127"/>
              </a:rPr>
              <a:t>Producer must wait for consumer to make room in buffer, if all full (scheduling constraint)</a:t>
            </a:r>
          </a:p>
          <a:p>
            <a:pPr lvl="1"/>
            <a:r>
              <a:rPr lang="en-US" altLang="ko-KR" sz="2000" dirty="0">
                <a:ea typeface="Gulim" panose="020B0600000101010101" pitchFamily="34" charset="-127"/>
              </a:rPr>
              <a:t>Only one thread can manipulate buffer queue at a time (mutual exclusion using lock)</a:t>
            </a:r>
          </a:p>
          <a:p>
            <a:r>
              <a:rPr lang="en-US" altLang="ko-KR" dirty="0">
                <a:ea typeface="Gulim" panose="020B0600000101010101" pitchFamily="34" charset="-127"/>
              </a:rPr>
              <a:t>Nice Features</a:t>
            </a:r>
          </a:p>
          <a:p>
            <a:pPr lvl="1"/>
            <a:r>
              <a:rPr lang="en-US" altLang="ko-KR" dirty="0">
                <a:ea typeface="Gulim" panose="020B0600000101010101" pitchFamily="34" charset="-127"/>
              </a:rPr>
              <a:t>Inherent rate control:</a:t>
            </a:r>
          </a:p>
          <a:p>
            <a:pPr lvl="2"/>
            <a:r>
              <a:rPr lang="en-US" altLang="ko-KR" dirty="0">
                <a:ea typeface="Gulim" panose="020B0600000101010101" pitchFamily="34" charset="-127"/>
              </a:rPr>
              <a:t>Consumer is limited by Production Rate</a:t>
            </a:r>
          </a:p>
          <a:p>
            <a:pPr lvl="2"/>
            <a:r>
              <a:rPr lang="en-US" altLang="ko-KR" dirty="0">
                <a:ea typeface="Gulim" panose="020B0600000101010101" pitchFamily="34" charset="-127"/>
              </a:rPr>
              <a:t>Producer is limited by buffer size and consequently Consumption Rate</a:t>
            </a:r>
          </a:p>
          <a:p>
            <a:r>
              <a:rPr lang="en-US" altLang="ko-KR" dirty="0">
                <a:ea typeface="Gulim" panose="020B0600000101010101" pitchFamily="34" charset="-127"/>
              </a:rPr>
              <a:t>Application is universal</a:t>
            </a:r>
          </a:p>
          <a:p>
            <a:pPr lvl="1"/>
            <a:r>
              <a:rPr lang="en-US" altLang="ko-KR" dirty="0">
                <a:ea typeface="Gulim" panose="020B0600000101010101" pitchFamily="34" charset="-127"/>
              </a:rPr>
              <a:t>Networks, Inter Process Communication etc.</a:t>
            </a:r>
          </a:p>
          <a:p>
            <a:pPr>
              <a:buFontTx/>
              <a:buNone/>
            </a:pPr>
            <a:endParaRPr lang="en-US" altLang="ko-KR" sz="2400" dirty="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A2D0A3BB-73FC-4938-9D18-A5250282AC6E}" type="datetime1">
              <a:rPr lang="en-US" smtClean="0"/>
              <a:t>3/25/2018</a:t>
            </a:fld>
            <a:endParaRPr lang="en-US" dirty="0"/>
          </a:p>
        </p:txBody>
      </p:sp>
    </p:spTree>
    <p:extLst>
      <p:ext uri="{BB962C8B-B14F-4D97-AF65-F5344CB8AC3E}">
        <p14:creationId xmlns:p14="http://schemas.microsoft.com/office/powerpoint/2010/main" val="421294602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967648-F12E-4D64-A32F-AA36332DF7A9}"/>
              </a:ext>
            </a:extLst>
          </p:cNvPr>
          <p:cNvSpPr>
            <a:spLocks noGrp="1"/>
          </p:cNvSpPr>
          <p:nvPr>
            <p:ph idx="1"/>
          </p:nvPr>
        </p:nvSpPr>
        <p:spPr/>
        <p:txBody>
          <a:bodyPr/>
          <a:lstStyle/>
          <a:p>
            <a:r>
              <a:rPr lang="en-US" dirty="0"/>
              <a:t>Let us consider a naïve solution:</a:t>
            </a:r>
          </a:p>
        </p:txBody>
      </p:sp>
      <p:sp>
        <p:nvSpPr>
          <p:cNvPr id="3" name="Title 2">
            <a:extLst>
              <a:ext uri="{FF2B5EF4-FFF2-40B4-BE49-F238E27FC236}">
                <a16:creationId xmlns:a16="http://schemas.microsoft.com/office/drawing/2014/main" id="{7E8B82D7-F800-4E92-A388-F4C1302332C4}"/>
              </a:ext>
            </a:extLst>
          </p:cNvPr>
          <p:cNvSpPr>
            <a:spLocks noGrp="1"/>
          </p:cNvSpPr>
          <p:nvPr>
            <p:ph type="title"/>
          </p:nvPr>
        </p:nvSpPr>
        <p:spPr/>
        <p:txBody>
          <a:bodyPr/>
          <a:lstStyle/>
          <a:p>
            <a:r>
              <a:rPr lang="en-US" dirty="0"/>
              <a:t>Implementing </a:t>
            </a:r>
            <a:r>
              <a:rPr lang="en-US" dirty="0" err="1"/>
              <a:t>BoundedBuffer</a:t>
            </a:r>
            <a:endParaRPr lang="en-US" dirty="0"/>
          </a:p>
        </p:txBody>
      </p:sp>
      <p:sp>
        <p:nvSpPr>
          <p:cNvPr id="4" name="Date Placeholder 3">
            <a:extLst>
              <a:ext uri="{FF2B5EF4-FFF2-40B4-BE49-F238E27FC236}">
                <a16:creationId xmlns:a16="http://schemas.microsoft.com/office/drawing/2014/main" id="{404B5B55-E448-4CCE-9A1D-3135E467FD6F}"/>
              </a:ext>
            </a:extLst>
          </p:cNvPr>
          <p:cNvSpPr>
            <a:spLocks noGrp="1"/>
          </p:cNvSpPr>
          <p:nvPr>
            <p:ph type="dt" sz="half" idx="10"/>
          </p:nvPr>
        </p:nvSpPr>
        <p:spPr/>
        <p:txBody>
          <a:bodyPr/>
          <a:lstStyle/>
          <a:p>
            <a:fld id="{0F8179B9-2643-44A9-B905-13426997517B}" type="datetime1">
              <a:rPr lang="en-US" smtClean="0"/>
              <a:t>3/25/2018</a:t>
            </a:fld>
            <a:endParaRPr lang="en-US" dirty="0"/>
          </a:p>
        </p:txBody>
      </p:sp>
      <p:sp>
        <p:nvSpPr>
          <p:cNvPr id="5" name="Rectangle 4">
            <a:extLst>
              <a:ext uri="{FF2B5EF4-FFF2-40B4-BE49-F238E27FC236}">
                <a16:creationId xmlns:a16="http://schemas.microsoft.com/office/drawing/2014/main" id="{8A48D514-3497-443C-AE6F-7B01DE05024E}"/>
              </a:ext>
            </a:extLst>
          </p:cNvPr>
          <p:cNvSpPr/>
          <p:nvPr/>
        </p:nvSpPr>
        <p:spPr>
          <a:xfrm>
            <a:off x="914400" y="2438400"/>
            <a:ext cx="5257800" cy="2308324"/>
          </a:xfrm>
          <a:prstGeom prst="rect">
            <a:avLst/>
          </a:prstGeom>
          <a:solidFill>
            <a:schemeClr val="bg1">
              <a:lumMod val="85000"/>
            </a:schemeClr>
          </a:solidFill>
          <a:ln>
            <a:solidFill>
              <a:schemeClr val="accent1"/>
            </a:solidFill>
          </a:ln>
        </p:spPr>
        <p:txBody>
          <a:bodyPr wrap="square">
            <a:spAutoFit/>
          </a:bodyPr>
          <a:lstStyle/>
          <a:p>
            <a:r>
              <a:rPr lang="en-US" dirty="0">
                <a:solidFill>
                  <a:srgbClr val="000000"/>
                </a:solidFill>
                <a:latin typeface="Courier New" panose="02070309020205020404" pitchFamily="49" charset="0"/>
              </a:rPr>
              <a:t>string </a:t>
            </a:r>
            <a:r>
              <a:rPr lang="en-US" dirty="0" err="1">
                <a:solidFill>
                  <a:srgbClr val="000000"/>
                </a:solidFill>
                <a:latin typeface="Courier New" panose="02070309020205020404" pitchFamily="49" charset="0"/>
              </a:rPr>
              <a:t>BoundedBuffer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pop</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while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buffer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size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thread switch???</a:t>
            </a:r>
          </a:p>
          <a:p>
            <a:r>
              <a:rPr lang="en-US" dirty="0">
                <a:solidFill>
                  <a:srgbClr val="000000"/>
                </a:solidFill>
                <a:latin typeface="Courier New" panose="02070309020205020404" pitchFamily="49" charset="0"/>
              </a:rPr>
              <a:t>		sleep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x</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thread switch???</a:t>
            </a:r>
          </a:p>
          <a:p>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then consume from buffer</a:t>
            </a:r>
          </a:p>
          <a:p>
            <a:r>
              <a:rPr lang="en-US" b="1" dirty="0">
                <a:solidFill>
                  <a:srgbClr val="000080"/>
                </a:solidFill>
                <a:latin typeface="Courier New" panose="02070309020205020404" pitchFamily="49" charset="0"/>
              </a:rPr>
              <a:t>}</a:t>
            </a:r>
            <a:endParaRPr lang="en-US" dirty="0"/>
          </a:p>
        </p:txBody>
      </p:sp>
      <p:grpSp>
        <p:nvGrpSpPr>
          <p:cNvPr id="16" name="Group 15">
            <a:extLst>
              <a:ext uri="{FF2B5EF4-FFF2-40B4-BE49-F238E27FC236}">
                <a16:creationId xmlns:a16="http://schemas.microsoft.com/office/drawing/2014/main" id="{885B293F-DACF-4183-B929-EEEF00D8422F}"/>
              </a:ext>
            </a:extLst>
          </p:cNvPr>
          <p:cNvGrpSpPr/>
          <p:nvPr/>
        </p:nvGrpSpPr>
        <p:grpSpPr>
          <a:xfrm>
            <a:off x="5486405" y="2756032"/>
            <a:ext cx="3426502" cy="1450757"/>
            <a:chOff x="5486405" y="2756032"/>
            <a:chExt cx="3426502" cy="1450757"/>
          </a:xfrm>
        </p:grpSpPr>
        <p:sp>
          <p:nvSpPr>
            <p:cNvPr id="6" name="Oval 5">
              <a:extLst>
                <a:ext uri="{FF2B5EF4-FFF2-40B4-BE49-F238E27FC236}">
                  <a16:creationId xmlns:a16="http://schemas.microsoft.com/office/drawing/2014/main" id="{7548533E-04A0-4061-AA8D-54EC03DBB149}"/>
                </a:ext>
              </a:extLst>
            </p:cNvPr>
            <p:cNvSpPr/>
            <p:nvPr/>
          </p:nvSpPr>
          <p:spPr>
            <a:xfrm>
              <a:off x="7007907" y="2756032"/>
              <a:ext cx="1905000" cy="1450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 thread runs, you just missed it</a:t>
              </a:r>
            </a:p>
          </p:txBody>
        </p:sp>
        <p:cxnSp>
          <p:nvCxnSpPr>
            <p:cNvPr id="7" name="Connector: Elbow 6">
              <a:extLst>
                <a:ext uri="{FF2B5EF4-FFF2-40B4-BE49-F238E27FC236}">
                  <a16:creationId xmlns:a16="http://schemas.microsoft.com/office/drawing/2014/main" id="{13F6EBE7-5595-499A-BB67-7969C7550289}"/>
                </a:ext>
              </a:extLst>
            </p:cNvPr>
            <p:cNvCxnSpPr>
              <a:cxnSpLocks/>
              <a:stCxn id="6" idx="2"/>
            </p:cNvCxnSpPr>
            <p:nvPr/>
          </p:nvCxnSpPr>
          <p:spPr>
            <a:xfrm rot="10800000">
              <a:off x="5486405" y="3124205"/>
              <a:ext cx="1521503" cy="3572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4CE238CA-6098-4336-9B7F-57623B479E7C}"/>
              </a:ext>
            </a:extLst>
          </p:cNvPr>
          <p:cNvGrpSpPr/>
          <p:nvPr/>
        </p:nvGrpSpPr>
        <p:grpSpPr>
          <a:xfrm>
            <a:off x="5360225" y="3707819"/>
            <a:ext cx="3552681" cy="1933938"/>
            <a:chOff x="5360225" y="3707819"/>
            <a:chExt cx="3552681" cy="1933938"/>
          </a:xfrm>
        </p:grpSpPr>
        <p:sp>
          <p:nvSpPr>
            <p:cNvPr id="12" name="Oval 11">
              <a:extLst>
                <a:ext uri="{FF2B5EF4-FFF2-40B4-BE49-F238E27FC236}">
                  <a16:creationId xmlns:a16="http://schemas.microsoft.com/office/drawing/2014/main" id="{CF54D036-ED15-4F00-8330-AA22662E0B51}"/>
                </a:ext>
              </a:extLst>
            </p:cNvPr>
            <p:cNvSpPr/>
            <p:nvPr/>
          </p:nvSpPr>
          <p:spPr>
            <a:xfrm>
              <a:off x="6800399" y="4191000"/>
              <a:ext cx="2112507" cy="1450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consumer takes it, again missed</a:t>
              </a:r>
            </a:p>
          </p:txBody>
        </p:sp>
        <p:cxnSp>
          <p:nvCxnSpPr>
            <p:cNvPr id="13" name="Connector: Elbow 12">
              <a:extLst>
                <a:ext uri="{FF2B5EF4-FFF2-40B4-BE49-F238E27FC236}">
                  <a16:creationId xmlns:a16="http://schemas.microsoft.com/office/drawing/2014/main" id="{9F9D09E2-7C68-4E1C-81C2-F1DE9AFB3A85}"/>
                </a:ext>
              </a:extLst>
            </p:cNvPr>
            <p:cNvCxnSpPr>
              <a:cxnSpLocks/>
            </p:cNvCxnSpPr>
            <p:nvPr/>
          </p:nvCxnSpPr>
          <p:spPr>
            <a:xfrm rot="10800000">
              <a:off x="5360225" y="3707819"/>
              <a:ext cx="1440175" cy="11765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A1EE98B8-3CD2-4EEF-BA2E-677F2CD452C2}"/>
              </a:ext>
            </a:extLst>
          </p:cNvPr>
          <p:cNvSpPr txBox="1"/>
          <p:nvPr/>
        </p:nvSpPr>
        <p:spPr>
          <a:xfrm>
            <a:off x="1082892" y="5272425"/>
            <a:ext cx="5527475" cy="369332"/>
          </a:xfrm>
          <a:prstGeom prst="rect">
            <a:avLst/>
          </a:prstGeom>
          <a:noFill/>
        </p:spPr>
        <p:txBody>
          <a:bodyPr wrap="none" rtlCol="0">
            <a:spAutoFit/>
          </a:bodyPr>
          <a:lstStyle/>
          <a:p>
            <a:r>
              <a:rPr lang="en-US" dirty="0">
                <a:solidFill>
                  <a:srgbClr val="FF0000"/>
                </a:solidFill>
              </a:rPr>
              <a:t>Clearly, we need a Mutex to guard these thread switches</a:t>
            </a:r>
          </a:p>
        </p:txBody>
      </p:sp>
    </p:spTree>
    <p:extLst>
      <p:ext uri="{BB962C8B-B14F-4D97-AF65-F5344CB8AC3E}">
        <p14:creationId xmlns:p14="http://schemas.microsoft.com/office/powerpoint/2010/main" val="325327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38437-393B-4D7D-91E8-0E7C5E13FAA3}"/>
              </a:ext>
            </a:extLst>
          </p:cNvPr>
          <p:cNvSpPr>
            <a:spLocks noGrp="1"/>
          </p:cNvSpPr>
          <p:nvPr>
            <p:ph type="title"/>
          </p:nvPr>
        </p:nvSpPr>
        <p:spPr/>
        <p:txBody>
          <a:bodyPr/>
          <a:lstStyle/>
          <a:p>
            <a:r>
              <a:rPr lang="en-US" dirty="0" err="1"/>
              <a:t>BounderBuffer</a:t>
            </a:r>
            <a:r>
              <a:rPr lang="en-US" dirty="0"/>
              <a:t> – Take 2</a:t>
            </a:r>
          </a:p>
        </p:txBody>
      </p:sp>
      <p:sp>
        <p:nvSpPr>
          <p:cNvPr id="4" name="Date Placeholder 3">
            <a:extLst>
              <a:ext uri="{FF2B5EF4-FFF2-40B4-BE49-F238E27FC236}">
                <a16:creationId xmlns:a16="http://schemas.microsoft.com/office/drawing/2014/main" id="{E33F14B3-1DE6-44B9-87CD-E55648C540B1}"/>
              </a:ext>
            </a:extLst>
          </p:cNvPr>
          <p:cNvSpPr>
            <a:spLocks noGrp="1"/>
          </p:cNvSpPr>
          <p:nvPr>
            <p:ph type="dt" sz="half" idx="10"/>
          </p:nvPr>
        </p:nvSpPr>
        <p:spPr/>
        <p:txBody>
          <a:bodyPr/>
          <a:lstStyle/>
          <a:p>
            <a:fld id="{0F8179B9-2643-44A9-B905-13426997517B}" type="datetime1">
              <a:rPr lang="en-US" smtClean="0"/>
              <a:t>3/25/2018</a:t>
            </a:fld>
            <a:endParaRPr lang="en-US" dirty="0"/>
          </a:p>
        </p:txBody>
      </p:sp>
      <p:sp>
        <p:nvSpPr>
          <p:cNvPr id="5" name="Rectangle 4">
            <a:extLst>
              <a:ext uri="{FF2B5EF4-FFF2-40B4-BE49-F238E27FC236}">
                <a16:creationId xmlns:a16="http://schemas.microsoft.com/office/drawing/2014/main" id="{DC279987-D1BE-4FBD-93C4-81AE92A66A83}"/>
              </a:ext>
            </a:extLst>
          </p:cNvPr>
          <p:cNvSpPr/>
          <p:nvPr/>
        </p:nvSpPr>
        <p:spPr>
          <a:xfrm>
            <a:off x="990600" y="1845734"/>
            <a:ext cx="6400800" cy="2031325"/>
          </a:xfrm>
          <a:prstGeom prst="rect">
            <a:avLst/>
          </a:prstGeom>
          <a:solidFill>
            <a:schemeClr val="bg1">
              <a:lumMod val="85000"/>
            </a:schemeClr>
          </a:solidFill>
          <a:ln>
            <a:solidFill>
              <a:schemeClr val="accent1"/>
            </a:solidFill>
          </a:ln>
        </p:spPr>
        <p:txBody>
          <a:bodyPr wrap="square">
            <a:spAutoFit/>
          </a:bodyPr>
          <a:lstStyle/>
          <a:p>
            <a:r>
              <a:rPr lang="en-US" b="1" dirty="0">
                <a:solidFill>
                  <a:srgbClr val="8000FF"/>
                </a:solidFill>
                <a:latin typeface="Courier New" panose="02070309020205020404" pitchFamily="49" charset="0"/>
              </a:rPr>
              <a:t>string</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BoundedBuffer</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pop</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Lock</a:t>
            </a:r>
            <a:r>
              <a:rPr lang="en-US" b="1" dirty="0">
                <a:solidFill>
                  <a:srgbClr val="000080"/>
                </a:solidFill>
                <a:latin typeface="Courier New" panose="02070309020205020404" pitchFamily="49" charset="0"/>
              </a:rPr>
              <a:t>(&amp;</a:t>
            </a:r>
            <a:r>
              <a:rPr lang="en-US" b="1" dirty="0">
                <a:solidFill>
                  <a:srgbClr val="000000"/>
                </a:solidFill>
                <a:latin typeface="Courier New" panose="02070309020205020404" pitchFamily="49" charset="0"/>
              </a:rPr>
              <a:t>mutex</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buffer</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size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sleep</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n</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Unlock</a:t>
            </a:r>
            <a:r>
              <a:rPr lang="en-US" b="1" dirty="0">
                <a:solidFill>
                  <a:srgbClr val="000080"/>
                </a:solidFill>
                <a:latin typeface="Courier New" panose="02070309020205020404" pitchFamily="49" charset="0"/>
              </a:rPr>
              <a:t>(&amp;</a:t>
            </a:r>
            <a:r>
              <a:rPr lang="en-US" b="1" dirty="0">
                <a:solidFill>
                  <a:srgbClr val="000000"/>
                </a:solidFill>
                <a:latin typeface="Courier New" panose="02070309020205020404" pitchFamily="49" charset="0"/>
              </a:rPr>
              <a:t>mutex</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8000"/>
                </a:solidFill>
                <a:latin typeface="Courier New" panose="02070309020205020404" pitchFamily="49" charset="0"/>
              </a:rPr>
              <a:t>// now consume</a:t>
            </a:r>
          </a:p>
          <a:p>
            <a:r>
              <a:rPr lang="en-US" b="1" dirty="0">
                <a:solidFill>
                  <a:srgbClr val="000080"/>
                </a:solidFill>
                <a:latin typeface="Courier New" panose="02070309020205020404" pitchFamily="49" charset="0"/>
              </a:rPr>
              <a:t>}</a:t>
            </a:r>
            <a:endParaRPr lang="en-US" b="1" dirty="0"/>
          </a:p>
        </p:txBody>
      </p:sp>
      <p:sp>
        <p:nvSpPr>
          <p:cNvPr id="6" name="TextBox 5">
            <a:extLst>
              <a:ext uri="{FF2B5EF4-FFF2-40B4-BE49-F238E27FC236}">
                <a16:creationId xmlns:a16="http://schemas.microsoft.com/office/drawing/2014/main" id="{4BBC213F-6A08-4B09-A3B4-952F204ADBB2}"/>
              </a:ext>
            </a:extLst>
          </p:cNvPr>
          <p:cNvSpPr txBox="1"/>
          <p:nvPr/>
        </p:nvSpPr>
        <p:spPr>
          <a:xfrm>
            <a:off x="1447800" y="4953000"/>
            <a:ext cx="5181600" cy="923330"/>
          </a:xfrm>
          <a:prstGeom prst="rect">
            <a:avLst/>
          </a:prstGeom>
          <a:noFill/>
        </p:spPr>
        <p:txBody>
          <a:bodyPr wrap="square" rtlCol="0">
            <a:spAutoFit/>
          </a:bodyPr>
          <a:lstStyle/>
          <a:p>
            <a:r>
              <a:rPr lang="en-US" dirty="0">
                <a:solidFill>
                  <a:srgbClr val="00B050"/>
                </a:solidFill>
              </a:rPr>
              <a:t>No unwanted switches now</a:t>
            </a:r>
            <a:r>
              <a:rPr lang="en-US" dirty="0">
                <a:solidFill>
                  <a:srgbClr val="FF0000"/>
                </a:solidFill>
              </a:rPr>
              <a:t>. But, sleeping with Mutex Locked!!! Even the producers cannot replenish buffer while this thread is waiting</a:t>
            </a:r>
          </a:p>
        </p:txBody>
      </p:sp>
    </p:spTree>
    <p:extLst>
      <p:ext uri="{BB962C8B-B14F-4D97-AF65-F5344CB8AC3E}">
        <p14:creationId xmlns:p14="http://schemas.microsoft.com/office/powerpoint/2010/main" val="6435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7F930-9B58-430B-93B1-83E1B54C787B}"/>
              </a:ext>
            </a:extLst>
          </p:cNvPr>
          <p:cNvSpPr>
            <a:spLocks noGrp="1"/>
          </p:cNvSpPr>
          <p:nvPr>
            <p:ph type="title"/>
          </p:nvPr>
        </p:nvSpPr>
        <p:spPr/>
        <p:txBody>
          <a:bodyPr/>
          <a:lstStyle/>
          <a:p>
            <a:r>
              <a:rPr lang="en-US" dirty="0"/>
              <a:t>Take 3</a:t>
            </a:r>
          </a:p>
        </p:txBody>
      </p:sp>
      <p:sp>
        <p:nvSpPr>
          <p:cNvPr id="4" name="Date Placeholder 3">
            <a:extLst>
              <a:ext uri="{FF2B5EF4-FFF2-40B4-BE49-F238E27FC236}">
                <a16:creationId xmlns:a16="http://schemas.microsoft.com/office/drawing/2014/main" id="{1E812684-6ACE-43D0-AC06-BFC17BA6E170}"/>
              </a:ext>
            </a:extLst>
          </p:cNvPr>
          <p:cNvSpPr>
            <a:spLocks noGrp="1"/>
          </p:cNvSpPr>
          <p:nvPr>
            <p:ph type="dt" sz="half" idx="10"/>
          </p:nvPr>
        </p:nvSpPr>
        <p:spPr/>
        <p:txBody>
          <a:bodyPr/>
          <a:lstStyle/>
          <a:p>
            <a:fld id="{0F8179B9-2643-44A9-B905-13426997517B}" type="datetime1">
              <a:rPr lang="en-US" smtClean="0"/>
              <a:t>3/25/2018</a:t>
            </a:fld>
            <a:endParaRPr lang="en-US" dirty="0"/>
          </a:p>
        </p:txBody>
      </p:sp>
      <p:sp>
        <p:nvSpPr>
          <p:cNvPr id="6" name="Rectangle 5">
            <a:extLst>
              <a:ext uri="{FF2B5EF4-FFF2-40B4-BE49-F238E27FC236}">
                <a16:creationId xmlns:a16="http://schemas.microsoft.com/office/drawing/2014/main" id="{70CA1CA2-3138-4927-8916-62F2F6FA04E4}"/>
              </a:ext>
            </a:extLst>
          </p:cNvPr>
          <p:cNvSpPr/>
          <p:nvPr/>
        </p:nvSpPr>
        <p:spPr>
          <a:xfrm>
            <a:off x="789290" y="1828800"/>
            <a:ext cx="4925710" cy="3139321"/>
          </a:xfrm>
          <a:prstGeom prst="rect">
            <a:avLst/>
          </a:prstGeom>
          <a:solidFill>
            <a:schemeClr val="bg1">
              <a:lumMod val="85000"/>
            </a:schemeClr>
          </a:solidFill>
          <a:ln>
            <a:solidFill>
              <a:schemeClr val="accent1"/>
            </a:solidFill>
          </a:ln>
        </p:spPr>
        <p:txBody>
          <a:bodyPr wrap="square">
            <a:spAutoFit/>
          </a:bodyPr>
          <a:lstStyle/>
          <a:p>
            <a:r>
              <a:rPr lang="en-US" b="1" dirty="0">
                <a:solidFill>
                  <a:srgbClr val="8000FF"/>
                </a:solidFill>
                <a:latin typeface="Courier New" panose="02070309020205020404" pitchFamily="49" charset="0"/>
              </a:rPr>
              <a:t>string</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BoundedBuffer</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pop</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Lock</a:t>
            </a:r>
            <a:r>
              <a:rPr lang="en-US" b="1" dirty="0">
                <a:solidFill>
                  <a:srgbClr val="000080"/>
                </a:solidFill>
                <a:latin typeface="Courier New" panose="02070309020205020404" pitchFamily="49" charset="0"/>
              </a:rPr>
              <a:t>(&amp;</a:t>
            </a:r>
            <a:r>
              <a:rPr lang="en-US" b="1" dirty="0" err="1">
                <a:solidFill>
                  <a:srgbClr val="000000"/>
                </a:solidFill>
                <a:latin typeface="Courier New" panose="02070309020205020404" pitchFamily="49" charset="0"/>
              </a:rPr>
              <a:t>mtx</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while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buffer</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size</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Unlock</a:t>
            </a:r>
            <a:r>
              <a:rPr lang="en-US" b="1" dirty="0">
                <a:solidFill>
                  <a:srgbClr val="000080"/>
                </a:solidFill>
                <a:latin typeface="Courier New" panose="02070309020205020404" pitchFamily="49" charset="0"/>
              </a:rPr>
              <a:t>(&amp;</a:t>
            </a:r>
            <a:r>
              <a:rPr lang="en-US" b="1" dirty="0" err="1">
                <a:solidFill>
                  <a:srgbClr val="000000"/>
                </a:solidFill>
                <a:latin typeface="Courier New" panose="02070309020205020404" pitchFamily="49" charset="0"/>
              </a:rPr>
              <a:t>mtx</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8000"/>
                </a:solidFill>
                <a:latin typeface="Courier New" panose="02070309020205020404" pitchFamily="49" charset="0"/>
              </a:rPr>
              <a:t>// 1. thread switch???</a:t>
            </a:r>
          </a:p>
          <a:p>
            <a:r>
              <a:rPr lang="en-US" b="1" dirty="0">
                <a:solidFill>
                  <a:srgbClr val="000000"/>
                </a:solidFill>
                <a:latin typeface="Courier New" panose="02070309020205020404" pitchFamily="49" charset="0"/>
              </a:rPr>
              <a:t>        sleep</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n</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8000"/>
                </a:solidFill>
                <a:latin typeface="Courier New" panose="02070309020205020404" pitchFamily="49" charset="0"/>
              </a:rPr>
              <a:t>// 2. thread switch???</a:t>
            </a:r>
          </a:p>
          <a:p>
            <a:r>
              <a:rPr lang="en-US" b="1" dirty="0">
                <a:solidFill>
                  <a:srgbClr val="000000"/>
                </a:solidFill>
                <a:latin typeface="Courier New" panose="02070309020205020404" pitchFamily="49" charset="0"/>
              </a:rPr>
              <a:t>        Lock</a:t>
            </a:r>
            <a:r>
              <a:rPr lang="en-US" b="1" dirty="0">
                <a:solidFill>
                  <a:srgbClr val="000080"/>
                </a:solidFill>
                <a:latin typeface="Courier New" panose="02070309020205020404" pitchFamily="49" charset="0"/>
              </a:rPr>
              <a:t>(&amp;</a:t>
            </a:r>
            <a:r>
              <a:rPr lang="en-US" b="1" dirty="0" err="1">
                <a:solidFill>
                  <a:srgbClr val="000000"/>
                </a:solidFill>
                <a:latin typeface="Courier New" panose="02070309020205020404" pitchFamily="49" charset="0"/>
              </a:rPr>
              <a:t>mtx</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00"/>
                </a:solidFill>
                <a:latin typeface="Courier New" panose="02070309020205020404" pitchFamily="49" charset="0"/>
              </a:rPr>
              <a:t>    Unlock</a:t>
            </a:r>
            <a:r>
              <a:rPr lang="en-US" b="1" dirty="0">
                <a:solidFill>
                  <a:srgbClr val="000080"/>
                </a:solidFill>
                <a:latin typeface="Courier New" panose="02070309020205020404" pitchFamily="49" charset="0"/>
              </a:rPr>
              <a:t>(&amp;</a:t>
            </a:r>
            <a:r>
              <a:rPr lang="en-US" b="1" dirty="0" err="1">
                <a:solidFill>
                  <a:srgbClr val="000000"/>
                </a:solidFill>
                <a:latin typeface="Courier New" panose="02070309020205020404" pitchFamily="49" charset="0"/>
              </a:rPr>
              <a:t>mtx</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a:t>
            </a:r>
            <a:endParaRPr lang="en-US" b="1" dirty="0"/>
          </a:p>
        </p:txBody>
      </p:sp>
      <p:grpSp>
        <p:nvGrpSpPr>
          <p:cNvPr id="7" name="Group 6">
            <a:extLst>
              <a:ext uri="{FF2B5EF4-FFF2-40B4-BE49-F238E27FC236}">
                <a16:creationId xmlns:a16="http://schemas.microsoft.com/office/drawing/2014/main" id="{83BA6876-72E2-4167-83B7-3530A74D12F0}"/>
              </a:ext>
            </a:extLst>
          </p:cNvPr>
          <p:cNvGrpSpPr/>
          <p:nvPr/>
        </p:nvGrpSpPr>
        <p:grpSpPr>
          <a:xfrm>
            <a:off x="5058002" y="2673081"/>
            <a:ext cx="3426502" cy="1450757"/>
            <a:chOff x="5486405" y="2756032"/>
            <a:chExt cx="3426502" cy="1450757"/>
          </a:xfrm>
        </p:grpSpPr>
        <p:sp>
          <p:nvSpPr>
            <p:cNvPr id="8" name="Oval 7">
              <a:extLst>
                <a:ext uri="{FF2B5EF4-FFF2-40B4-BE49-F238E27FC236}">
                  <a16:creationId xmlns:a16="http://schemas.microsoft.com/office/drawing/2014/main" id="{C3E5DD91-B6E7-4F1B-BB9F-C286B9F43ED6}"/>
                </a:ext>
              </a:extLst>
            </p:cNvPr>
            <p:cNvSpPr/>
            <p:nvPr/>
          </p:nvSpPr>
          <p:spPr>
            <a:xfrm>
              <a:off x="7007907" y="2756032"/>
              <a:ext cx="1905000" cy="1450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 thread runs, you just missed it</a:t>
              </a:r>
            </a:p>
          </p:txBody>
        </p:sp>
        <p:cxnSp>
          <p:nvCxnSpPr>
            <p:cNvPr id="9" name="Connector: Elbow 8">
              <a:extLst>
                <a:ext uri="{FF2B5EF4-FFF2-40B4-BE49-F238E27FC236}">
                  <a16:creationId xmlns:a16="http://schemas.microsoft.com/office/drawing/2014/main" id="{7CB8F55C-80D5-496A-B4C5-E5060340CE75}"/>
                </a:ext>
              </a:extLst>
            </p:cNvPr>
            <p:cNvCxnSpPr>
              <a:cxnSpLocks/>
              <a:stCxn id="8" idx="2"/>
            </p:cNvCxnSpPr>
            <p:nvPr/>
          </p:nvCxnSpPr>
          <p:spPr>
            <a:xfrm rot="10800000">
              <a:off x="5486405" y="3124205"/>
              <a:ext cx="1521503" cy="3572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CC669365-2472-4690-BC2B-D55DA5F1597D}"/>
              </a:ext>
            </a:extLst>
          </p:cNvPr>
          <p:cNvGrpSpPr/>
          <p:nvPr/>
        </p:nvGrpSpPr>
        <p:grpSpPr>
          <a:xfrm>
            <a:off x="4953000" y="3628662"/>
            <a:ext cx="3552681" cy="1933938"/>
            <a:chOff x="5360225" y="3707819"/>
            <a:chExt cx="3552681" cy="1933938"/>
          </a:xfrm>
        </p:grpSpPr>
        <p:sp>
          <p:nvSpPr>
            <p:cNvPr id="11" name="Oval 10">
              <a:extLst>
                <a:ext uri="{FF2B5EF4-FFF2-40B4-BE49-F238E27FC236}">
                  <a16:creationId xmlns:a16="http://schemas.microsoft.com/office/drawing/2014/main" id="{3286C105-9B30-4B92-80A8-9DCA5F8A2F95}"/>
                </a:ext>
              </a:extLst>
            </p:cNvPr>
            <p:cNvSpPr/>
            <p:nvPr/>
          </p:nvSpPr>
          <p:spPr>
            <a:xfrm>
              <a:off x="6800399" y="4191000"/>
              <a:ext cx="2112507" cy="1450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consumer takes it, again missed</a:t>
              </a:r>
            </a:p>
          </p:txBody>
        </p:sp>
        <p:cxnSp>
          <p:nvCxnSpPr>
            <p:cNvPr id="12" name="Connector: Elbow 11">
              <a:extLst>
                <a:ext uri="{FF2B5EF4-FFF2-40B4-BE49-F238E27FC236}">
                  <a16:creationId xmlns:a16="http://schemas.microsoft.com/office/drawing/2014/main" id="{8B66CB43-3493-43CC-BDF8-C1B5029FF6B5}"/>
                </a:ext>
              </a:extLst>
            </p:cNvPr>
            <p:cNvCxnSpPr>
              <a:cxnSpLocks/>
            </p:cNvCxnSpPr>
            <p:nvPr/>
          </p:nvCxnSpPr>
          <p:spPr>
            <a:xfrm rot="10800000">
              <a:off x="5360225" y="3707819"/>
              <a:ext cx="1440175" cy="11765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294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AB168E-F88E-40E3-B002-CBC8CEC36D30}"/>
              </a:ext>
            </a:extLst>
          </p:cNvPr>
          <p:cNvSpPr>
            <a:spLocks noGrp="1"/>
          </p:cNvSpPr>
          <p:nvPr>
            <p:ph idx="1"/>
          </p:nvPr>
        </p:nvSpPr>
        <p:spPr/>
        <p:txBody>
          <a:bodyPr>
            <a:normAutofit lnSpcReduction="10000"/>
          </a:bodyPr>
          <a:lstStyle/>
          <a:p>
            <a:r>
              <a:rPr lang="en-US" dirty="0"/>
              <a:t>Problems with the previous solution:</a:t>
            </a:r>
          </a:p>
          <a:p>
            <a:pPr lvl="1"/>
            <a:r>
              <a:rPr lang="en-US" dirty="0"/>
              <a:t>Misses wakeups</a:t>
            </a:r>
          </a:p>
          <a:p>
            <a:pPr lvl="1"/>
            <a:r>
              <a:rPr lang="en-US" dirty="0"/>
              <a:t>Does busy-looping (takes CPU cycles away from Producers)</a:t>
            </a:r>
          </a:p>
          <a:p>
            <a:pPr lvl="1"/>
            <a:r>
              <a:rPr lang="en-US" dirty="0"/>
              <a:t>Sleep(x) is dependent on x. What if x=1sec, and data is produced every 5ms? The consumer is not very responsive!!</a:t>
            </a:r>
          </a:p>
          <a:p>
            <a:pPr lvl="1"/>
            <a:r>
              <a:rPr lang="en-US" dirty="0"/>
              <a:t>What if x=1ms and data are produced every 10 sec. The consumer is taking up unnecessary CPU cycles, possibly away from the Producer</a:t>
            </a:r>
          </a:p>
          <a:p>
            <a:pPr lvl="1"/>
            <a:r>
              <a:rPr lang="en-US" dirty="0"/>
              <a:t>In summary, a synchronous solution is not elegant</a:t>
            </a:r>
          </a:p>
          <a:p>
            <a:r>
              <a:rPr lang="en-US" dirty="0"/>
              <a:t>We need a solution that works and is elegant (possibly asynchronous) for the above problem</a:t>
            </a:r>
          </a:p>
          <a:p>
            <a:r>
              <a:rPr lang="en-US" dirty="0"/>
              <a:t>Solution:  Condition Variables</a:t>
            </a:r>
          </a:p>
        </p:txBody>
      </p:sp>
      <p:sp>
        <p:nvSpPr>
          <p:cNvPr id="3" name="Title 2">
            <a:extLst>
              <a:ext uri="{FF2B5EF4-FFF2-40B4-BE49-F238E27FC236}">
                <a16:creationId xmlns:a16="http://schemas.microsoft.com/office/drawing/2014/main" id="{00DC92FD-1F42-4C2D-B800-71AEC7D26ACC}"/>
              </a:ext>
            </a:extLst>
          </p:cNvPr>
          <p:cNvSpPr>
            <a:spLocks noGrp="1"/>
          </p:cNvSpPr>
          <p:nvPr>
            <p:ph type="title"/>
          </p:nvPr>
        </p:nvSpPr>
        <p:spPr/>
        <p:txBody>
          <a:bodyPr/>
          <a:lstStyle/>
          <a:p>
            <a:r>
              <a:rPr lang="en-US" dirty="0"/>
              <a:t>Condition Variables</a:t>
            </a:r>
          </a:p>
        </p:txBody>
      </p:sp>
      <p:sp>
        <p:nvSpPr>
          <p:cNvPr id="4" name="Date Placeholder 3">
            <a:extLst>
              <a:ext uri="{FF2B5EF4-FFF2-40B4-BE49-F238E27FC236}">
                <a16:creationId xmlns:a16="http://schemas.microsoft.com/office/drawing/2014/main" id="{4D3B5AAC-816A-4E0D-875B-79AF9C7CE362}"/>
              </a:ext>
            </a:extLst>
          </p:cNvPr>
          <p:cNvSpPr>
            <a:spLocks noGrp="1"/>
          </p:cNvSpPr>
          <p:nvPr>
            <p:ph type="dt" sz="half" idx="10"/>
          </p:nvPr>
        </p:nvSpPr>
        <p:spPr/>
        <p:txBody>
          <a:bodyPr/>
          <a:lstStyle/>
          <a:p>
            <a:fld id="{0F8179B9-2643-44A9-B905-13426997517B}" type="datetime1">
              <a:rPr lang="en-US" smtClean="0"/>
              <a:t>3/25/2018</a:t>
            </a:fld>
            <a:endParaRPr lang="en-US" dirty="0"/>
          </a:p>
        </p:txBody>
      </p:sp>
    </p:spTree>
    <p:extLst>
      <p:ext uri="{BB962C8B-B14F-4D97-AF65-F5344CB8AC3E}">
        <p14:creationId xmlns:p14="http://schemas.microsoft.com/office/powerpoint/2010/main" val="2526637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D77C3-94E1-46A9-BC87-E5AACBDB6C1A}"/>
              </a:ext>
            </a:extLst>
          </p:cNvPr>
          <p:cNvSpPr>
            <a:spLocks noGrp="1"/>
          </p:cNvSpPr>
          <p:nvPr>
            <p:ph type="title"/>
          </p:nvPr>
        </p:nvSpPr>
        <p:spPr/>
        <p:txBody>
          <a:bodyPr/>
          <a:lstStyle/>
          <a:p>
            <a:r>
              <a:rPr lang="en-US" dirty="0"/>
              <a:t>Condition Variables</a:t>
            </a:r>
          </a:p>
        </p:txBody>
      </p:sp>
      <p:sp>
        <p:nvSpPr>
          <p:cNvPr id="4" name="Date Placeholder 3">
            <a:extLst>
              <a:ext uri="{FF2B5EF4-FFF2-40B4-BE49-F238E27FC236}">
                <a16:creationId xmlns:a16="http://schemas.microsoft.com/office/drawing/2014/main" id="{69D7B6BB-DF18-4B44-BEF1-8832FACBBBC6}"/>
              </a:ext>
            </a:extLst>
          </p:cNvPr>
          <p:cNvSpPr>
            <a:spLocks noGrp="1"/>
          </p:cNvSpPr>
          <p:nvPr>
            <p:ph type="dt" sz="half" idx="10"/>
          </p:nvPr>
        </p:nvSpPr>
        <p:spPr/>
        <p:txBody>
          <a:bodyPr/>
          <a:lstStyle/>
          <a:p>
            <a:fld id="{0F8179B9-2643-44A9-B905-13426997517B}" type="datetime1">
              <a:rPr lang="en-US" smtClean="0"/>
              <a:t>3/25/2018</a:t>
            </a:fld>
            <a:endParaRPr lang="en-US" dirty="0"/>
          </a:p>
        </p:txBody>
      </p:sp>
      <p:sp>
        <p:nvSpPr>
          <p:cNvPr id="6" name="Rectangle 5">
            <a:extLst>
              <a:ext uri="{FF2B5EF4-FFF2-40B4-BE49-F238E27FC236}">
                <a16:creationId xmlns:a16="http://schemas.microsoft.com/office/drawing/2014/main" id="{6FE636DA-DCF4-4FFB-ACB7-2E547EEF8CBB}"/>
              </a:ext>
            </a:extLst>
          </p:cNvPr>
          <p:cNvSpPr/>
          <p:nvPr/>
        </p:nvSpPr>
        <p:spPr>
          <a:xfrm>
            <a:off x="899160" y="1790249"/>
            <a:ext cx="5577840" cy="2862322"/>
          </a:xfrm>
          <a:prstGeom prst="rect">
            <a:avLst/>
          </a:prstGeom>
          <a:solidFill>
            <a:schemeClr val="bg1">
              <a:lumMod val="85000"/>
            </a:schemeClr>
          </a:solidFill>
          <a:ln>
            <a:solidFill>
              <a:schemeClr val="accent1"/>
            </a:solidFill>
          </a:ln>
        </p:spPr>
        <p:txBody>
          <a:bodyPr wrap="square">
            <a:spAutoFit/>
          </a:bodyPr>
          <a:lstStyle/>
          <a:p>
            <a:r>
              <a:rPr lang="en-US" dirty="0">
                <a:solidFill>
                  <a:srgbClr val="000000"/>
                </a:solidFill>
                <a:latin typeface="Courier New" panose="02070309020205020404" pitchFamily="49" charset="0"/>
              </a:rPr>
              <a:t>string </a:t>
            </a:r>
            <a:r>
              <a:rPr lang="en-US" dirty="0" err="1">
                <a:solidFill>
                  <a:srgbClr val="000000"/>
                </a:solidFill>
                <a:latin typeface="Courier New" panose="02070309020205020404" pitchFamily="49" charset="0"/>
              </a:rPr>
              <a:t>BoundedBuffer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pop</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pthread_mutex_lock</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mtx</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while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buffer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size</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err="1">
                <a:solidFill>
                  <a:srgbClr val="FF0000"/>
                </a:solidFill>
                <a:latin typeface="Courier New" panose="02070309020205020404" pitchFamily="49" charset="0"/>
              </a:rPr>
              <a:t>pthread_cond_wait</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cond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mtx</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now consume</a:t>
            </a:r>
          </a:p>
          <a:p>
            <a:r>
              <a:rPr lang="en-US" dirty="0">
                <a:solidFill>
                  <a:srgbClr val="008000"/>
                </a:solidFill>
                <a:latin typeface="Courier New" panose="02070309020205020404" pitchFamily="49" charset="0"/>
              </a:rPr>
              <a:t>    // send signal to Producer(s)</a:t>
            </a:r>
          </a:p>
          <a:p>
            <a:r>
              <a:rPr lang="en-US" dirty="0">
                <a:solidFill>
                  <a:srgbClr val="000000"/>
                </a:solidFill>
                <a:latin typeface="Courier New" panose="02070309020205020404" pitchFamily="49" charset="0"/>
              </a:rPr>
              <a:t>    </a:t>
            </a:r>
            <a:r>
              <a:rPr lang="en-US" b="1" dirty="0" err="1">
                <a:solidFill>
                  <a:srgbClr val="FF0000"/>
                </a:solidFill>
                <a:latin typeface="Courier New" panose="02070309020205020404" pitchFamily="49" charset="0"/>
              </a:rPr>
              <a:t>pthread_cond_signal</a:t>
            </a:r>
            <a:r>
              <a:rPr lang="en-US" b="1" dirty="0">
                <a:solidFill>
                  <a:srgbClr val="FF0000"/>
                </a:solidFill>
                <a:latin typeface="Courier New" panose="02070309020205020404" pitchFamily="49" charset="0"/>
              </a:rPr>
              <a:t> (&amp;cond2);</a:t>
            </a:r>
            <a:endParaRPr lang="en-US" dirty="0">
              <a:solidFill>
                <a:srgbClr val="008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pthread_mutex_unlock</a:t>
            </a:r>
            <a:r>
              <a:rPr lang="en-US" b="1" dirty="0">
                <a:solidFill>
                  <a:srgbClr val="000080"/>
                </a:solidFill>
                <a:latin typeface="Courier New" panose="02070309020205020404" pitchFamily="49" charset="0"/>
              </a:rPr>
              <a:t>(&amp;</a:t>
            </a:r>
            <a:r>
              <a:rPr lang="en-US" dirty="0" err="1">
                <a:solidFill>
                  <a:srgbClr val="000000"/>
                </a:solidFill>
                <a:latin typeface="Courier New" panose="02070309020205020404" pitchFamily="49" charset="0"/>
              </a:rPr>
              <a:t>mtx</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a:t>
            </a:r>
            <a:endParaRPr lang="en-US" dirty="0"/>
          </a:p>
        </p:txBody>
      </p:sp>
      <p:sp>
        <p:nvSpPr>
          <p:cNvPr id="7" name="TextBox 6">
            <a:extLst>
              <a:ext uri="{FF2B5EF4-FFF2-40B4-BE49-F238E27FC236}">
                <a16:creationId xmlns:a16="http://schemas.microsoft.com/office/drawing/2014/main" id="{81461736-46F9-4C26-86CB-BBC880C21ECD}"/>
              </a:ext>
            </a:extLst>
          </p:cNvPr>
          <p:cNvSpPr txBox="1"/>
          <p:nvPr/>
        </p:nvSpPr>
        <p:spPr>
          <a:xfrm>
            <a:off x="822960" y="4817514"/>
            <a:ext cx="7177671" cy="1477328"/>
          </a:xfrm>
          <a:prstGeom prst="rect">
            <a:avLst/>
          </a:prstGeom>
          <a:noFill/>
          <a:ln>
            <a:solidFill>
              <a:srgbClr val="FF0000"/>
            </a:solidFill>
          </a:ln>
        </p:spPr>
        <p:txBody>
          <a:bodyPr wrap="none" rtlCol="0">
            <a:spAutoFit/>
          </a:bodyPr>
          <a:lstStyle/>
          <a:p>
            <a:pPr marL="342900" indent="-342900">
              <a:buAutoNum type="arabicPeriod"/>
            </a:pPr>
            <a:r>
              <a:rPr lang="en-US" dirty="0"/>
              <a:t>Atomically unlocks the mutex and goes to sleep</a:t>
            </a:r>
          </a:p>
          <a:p>
            <a:pPr marL="342900" indent="-342900">
              <a:buAutoNum type="arabicPeriod"/>
            </a:pPr>
            <a:r>
              <a:rPr lang="en-US" dirty="0"/>
              <a:t>Returns when condition </a:t>
            </a:r>
            <a:r>
              <a:rPr lang="en-US"/>
              <a:t>set and with </a:t>
            </a:r>
            <a:r>
              <a:rPr lang="en-US" dirty="0"/>
              <a:t>mutex locked</a:t>
            </a:r>
          </a:p>
          <a:p>
            <a:pPr marL="342900" indent="-342900">
              <a:buAutoNum type="arabicPeriod"/>
            </a:pPr>
            <a:r>
              <a:rPr lang="en-US" dirty="0"/>
              <a:t>Return does not mean buffer has something</a:t>
            </a:r>
          </a:p>
          <a:p>
            <a:pPr marL="342900" indent="-342900">
              <a:buAutoNum type="arabicPeriod"/>
            </a:pPr>
            <a:r>
              <a:rPr lang="en-US" dirty="0"/>
              <a:t>Condition is set by the Producer</a:t>
            </a:r>
          </a:p>
          <a:p>
            <a:pPr marL="342900" indent="-342900">
              <a:buAutoNum type="arabicPeriod"/>
            </a:pPr>
            <a:r>
              <a:rPr lang="en-US" dirty="0"/>
              <a:t>Only 1 consumer will consume, others will wait for the next Production</a:t>
            </a:r>
          </a:p>
        </p:txBody>
      </p:sp>
      <p:grpSp>
        <p:nvGrpSpPr>
          <p:cNvPr id="25" name="Group 24">
            <a:extLst>
              <a:ext uri="{FF2B5EF4-FFF2-40B4-BE49-F238E27FC236}">
                <a16:creationId xmlns:a16="http://schemas.microsoft.com/office/drawing/2014/main" id="{D743D27B-E0F7-41D9-A827-8B8EB65119E1}"/>
              </a:ext>
            </a:extLst>
          </p:cNvPr>
          <p:cNvGrpSpPr/>
          <p:nvPr/>
        </p:nvGrpSpPr>
        <p:grpSpPr>
          <a:xfrm>
            <a:off x="6172200" y="2133600"/>
            <a:ext cx="2971800" cy="1371600"/>
            <a:chOff x="6172200" y="2133600"/>
            <a:chExt cx="2971800" cy="1371600"/>
          </a:xfrm>
        </p:grpSpPr>
        <p:sp>
          <p:nvSpPr>
            <p:cNvPr id="18" name="Oval 17">
              <a:extLst>
                <a:ext uri="{FF2B5EF4-FFF2-40B4-BE49-F238E27FC236}">
                  <a16:creationId xmlns:a16="http://schemas.microsoft.com/office/drawing/2014/main" id="{5971735E-5AD8-4AA4-8E90-8DC5ECC9D72A}"/>
                </a:ext>
              </a:extLst>
            </p:cNvPr>
            <p:cNvSpPr/>
            <p:nvPr/>
          </p:nvSpPr>
          <p:spPr>
            <a:xfrm>
              <a:off x="6629400" y="2133600"/>
              <a:ext cx="2514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Spurious wake-ups, just to find the buffer empty</a:t>
              </a:r>
            </a:p>
          </p:txBody>
        </p:sp>
        <p:cxnSp>
          <p:nvCxnSpPr>
            <p:cNvPr id="20" name="Straight Arrow Connector 19">
              <a:extLst>
                <a:ext uri="{FF2B5EF4-FFF2-40B4-BE49-F238E27FC236}">
                  <a16:creationId xmlns:a16="http://schemas.microsoft.com/office/drawing/2014/main" id="{FE0D1CBA-08EC-49C4-B44B-8E71067C5E58}"/>
                </a:ext>
              </a:extLst>
            </p:cNvPr>
            <p:cNvCxnSpPr>
              <a:cxnSpLocks/>
              <a:stCxn id="18" idx="2"/>
            </p:cNvCxnSpPr>
            <p:nvPr/>
          </p:nvCxnSpPr>
          <p:spPr>
            <a:xfrm flipH="1">
              <a:off x="6172200" y="28194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414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969C0D-74E9-4D83-942F-AA26AECD0263}"/>
              </a:ext>
            </a:extLst>
          </p:cNvPr>
          <p:cNvSpPr>
            <a:spLocks noGrp="1"/>
          </p:cNvSpPr>
          <p:nvPr>
            <p:ph idx="1"/>
          </p:nvPr>
        </p:nvSpPr>
        <p:spPr/>
        <p:txBody>
          <a:bodyPr/>
          <a:lstStyle/>
          <a:p>
            <a:r>
              <a:rPr lang="en-US" dirty="0"/>
              <a:t>This lecture is a bit up-side down</a:t>
            </a:r>
          </a:p>
          <a:p>
            <a:r>
              <a:rPr lang="en-US" dirty="0"/>
              <a:t>First, we learn how to use Locks, Semaphores, Conditions</a:t>
            </a:r>
          </a:p>
          <a:p>
            <a:r>
              <a:rPr lang="en-US" dirty="0"/>
              <a:t>Then, we will see how to implement Locks</a:t>
            </a:r>
          </a:p>
          <a:p>
            <a:pPr lvl="1"/>
            <a:r>
              <a:rPr lang="en-US" dirty="0"/>
              <a:t>Programming Assignment 4 will ask you to implement Semaphores</a:t>
            </a:r>
          </a:p>
          <a:p>
            <a:r>
              <a:rPr lang="en-US" dirty="0"/>
              <a:t>The reason for this is to prepare you for PAs before exploring the nitty-gritty details</a:t>
            </a:r>
          </a:p>
        </p:txBody>
      </p:sp>
      <p:sp>
        <p:nvSpPr>
          <p:cNvPr id="3" name="Title 2">
            <a:extLst>
              <a:ext uri="{FF2B5EF4-FFF2-40B4-BE49-F238E27FC236}">
                <a16:creationId xmlns:a16="http://schemas.microsoft.com/office/drawing/2014/main" id="{5352BA0A-B7DC-4EBC-862A-BA7F4EBB2712}"/>
              </a:ext>
            </a:extLst>
          </p:cNvPr>
          <p:cNvSpPr>
            <a:spLocks noGrp="1"/>
          </p:cNvSpPr>
          <p:nvPr>
            <p:ph type="title"/>
          </p:nvPr>
        </p:nvSpPr>
        <p:spPr/>
        <p:txBody>
          <a:bodyPr/>
          <a:lstStyle/>
          <a:p>
            <a:r>
              <a:rPr lang="en-US" dirty="0"/>
              <a:t>Outline</a:t>
            </a:r>
          </a:p>
        </p:txBody>
      </p:sp>
      <p:sp>
        <p:nvSpPr>
          <p:cNvPr id="4" name="Date Placeholder 3">
            <a:extLst>
              <a:ext uri="{FF2B5EF4-FFF2-40B4-BE49-F238E27FC236}">
                <a16:creationId xmlns:a16="http://schemas.microsoft.com/office/drawing/2014/main" id="{52DF1929-2601-458B-83C5-ED7766BB5850}"/>
              </a:ext>
            </a:extLst>
          </p:cNvPr>
          <p:cNvSpPr>
            <a:spLocks noGrp="1"/>
          </p:cNvSpPr>
          <p:nvPr>
            <p:ph type="dt" sz="half" idx="10"/>
          </p:nvPr>
        </p:nvSpPr>
        <p:spPr/>
        <p:txBody>
          <a:bodyPr/>
          <a:lstStyle/>
          <a:p>
            <a:fld id="{0F8179B9-2643-44A9-B905-13426997517B}" type="datetime1">
              <a:rPr lang="en-US" smtClean="0"/>
              <a:t>3/25/2018</a:t>
            </a:fld>
            <a:endParaRPr lang="en-US" dirty="0"/>
          </a:p>
        </p:txBody>
      </p:sp>
    </p:spTree>
    <p:extLst>
      <p:ext uri="{BB962C8B-B14F-4D97-AF65-F5344CB8AC3E}">
        <p14:creationId xmlns:p14="http://schemas.microsoft.com/office/powerpoint/2010/main" val="1173458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22959" y="263527"/>
            <a:ext cx="7543800" cy="879473"/>
          </a:xfrm>
        </p:spPr>
        <p:txBody>
          <a:bodyPr/>
          <a:lstStyle/>
          <a:p>
            <a:r>
              <a:rPr lang="en-US" altLang="ko-KR">
                <a:latin typeface="+mn-lt"/>
                <a:ea typeface="Gulim" panose="020B0600000101010101" pitchFamily="34" charset="-127"/>
              </a:rPr>
              <a:t>Semaphores</a:t>
            </a:r>
          </a:p>
        </p:txBody>
      </p:sp>
      <p:sp>
        <p:nvSpPr>
          <p:cNvPr id="459779" name="Rectangle 3"/>
          <p:cNvSpPr>
            <a:spLocks noGrp="1" noChangeArrowheads="1"/>
          </p:cNvSpPr>
          <p:nvPr>
            <p:ph idx="1"/>
          </p:nvPr>
        </p:nvSpPr>
        <p:spPr>
          <a:xfrm>
            <a:off x="685799" y="1828800"/>
            <a:ext cx="7924801" cy="4495800"/>
          </a:xfrm>
        </p:spPr>
        <p:txBody>
          <a:bodyPr>
            <a:normAutofit/>
          </a:bodyPr>
          <a:lstStyle/>
          <a:p>
            <a:pPr>
              <a:spcBef>
                <a:spcPct val="25000"/>
              </a:spcBef>
            </a:pPr>
            <a:r>
              <a:rPr lang="en-US" altLang="ko-KR" dirty="0">
                <a:ea typeface="Gulim" panose="020B0600000101010101" pitchFamily="34" charset="-127"/>
              </a:rPr>
              <a:t>Semaphores are a kind of generalized locks</a:t>
            </a:r>
          </a:p>
          <a:p>
            <a:pPr lvl="1">
              <a:spcBef>
                <a:spcPct val="25000"/>
              </a:spcBef>
            </a:pPr>
            <a:r>
              <a:rPr lang="en-US" altLang="ko-KR" dirty="0">
                <a:ea typeface="Gulim" panose="020B0600000101010101" pitchFamily="34" charset="-127"/>
              </a:rPr>
              <a:t>First defined by </a:t>
            </a:r>
            <a:r>
              <a:rPr lang="en-US" altLang="ko-KR" dirty="0" err="1">
                <a:ea typeface="Gulim" panose="020B0600000101010101" pitchFamily="34" charset="-127"/>
              </a:rPr>
              <a:t>Dijkstra</a:t>
            </a:r>
            <a:r>
              <a:rPr lang="en-US" altLang="ko-KR" dirty="0">
                <a:ea typeface="Gulim" panose="020B0600000101010101" pitchFamily="34" charset="-127"/>
              </a:rPr>
              <a:t> in late 60s</a:t>
            </a:r>
          </a:p>
          <a:p>
            <a:pPr lvl="1">
              <a:spcBef>
                <a:spcPct val="25000"/>
              </a:spcBef>
            </a:pPr>
            <a:r>
              <a:rPr lang="en-US" altLang="ko-KR" dirty="0">
                <a:ea typeface="Gulim" panose="020B0600000101010101" pitchFamily="34" charset="-127"/>
              </a:rPr>
              <a:t>Main synchronization primitive used in original UNIX</a:t>
            </a:r>
          </a:p>
          <a:p>
            <a:pPr>
              <a:spcBef>
                <a:spcPct val="25000"/>
              </a:spcBef>
            </a:pPr>
            <a:r>
              <a:rPr lang="en-US" altLang="ko-KR" dirty="0">
                <a:ea typeface="Gulim" panose="020B0600000101010101" pitchFamily="34" charset="-127"/>
              </a:rPr>
              <a:t>Definition: a Semaphore has a non-negative integer value and supports the following two operations:</a:t>
            </a:r>
          </a:p>
          <a:p>
            <a:pPr lvl="1">
              <a:spcBef>
                <a:spcPct val="25000"/>
              </a:spcBef>
            </a:pPr>
            <a:r>
              <a:rPr lang="en-US" altLang="ko-KR" dirty="0">
                <a:ea typeface="Gulim" panose="020B0600000101010101" pitchFamily="34" charset="-127"/>
              </a:rPr>
              <a:t>P(): an atomic operation that waits for semaphore to become positive, then decrements it by 1 </a:t>
            </a:r>
          </a:p>
          <a:p>
            <a:pPr lvl="2">
              <a:spcBef>
                <a:spcPct val="25000"/>
              </a:spcBef>
            </a:pPr>
            <a:r>
              <a:rPr lang="en-US" altLang="ko-KR" dirty="0">
                <a:ea typeface="Gulim" panose="020B0600000101010101" pitchFamily="34" charset="-127"/>
              </a:rPr>
              <a:t>Think of this as the wait() </a:t>
            </a:r>
            <a:r>
              <a:rPr lang="en-US" altLang="ko-KR" dirty="0" smtClean="0">
                <a:ea typeface="Gulim" panose="020B0600000101010101" pitchFamily="34" charset="-127"/>
              </a:rPr>
              <a:t>operation, or the lock() operation</a:t>
            </a:r>
            <a:endParaRPr lang="en-US" altLang="ko-KR" dirty="0">
              <a:ea typeface="Gulim" panose="020B0600000101010101" pitchFamily="34" charset="-127"/>
            </a:endParaRPr>
          </a:p>
          <a:p>
            <a:pPr lvl="1">
              <a:spcBef>
                <a:spcPct val="25000"/>
              </a:spcBef>
            </a:pPr>
            <a:r>
              <a:rPr lang="en-US" altLang="ko-KR" dirty="0">
                <a:ea typeface="Gulim" panose="020B0600000101010101" pitchFamily="34" charset="-127"/>
              </a:rPr>
              <a:t>V(): an atomic operation that increments the semaphore by 1, waking up a waiting P, if any</a:t>
            </a:r>
          </a:p>
          <a:p>
            <a:pPr lvl="2">
              <a:spcBef>
                <a:spcPct val="25000"/>
              </a:spcBef>
            </a:pPr>
            <a:r>
              <a:rPr lang="en-US" altLang="ko-KR" dirty="0">
                <a:ea typeface="Gulim" panose="020B0600000101010101" pitchFamily="34" charset="-127"/>
              </a:rPr>
              <a:t>Think of this as the signal() </a:t>
            </a:r>
            <a:r>
              <a:rPr lang="en-US" altLang="ko-KR" dirty="0" smtClean="0">
                <a:ea typeface="Gulim" panose="020B0600000101010101" pitchFamily="34" charset="-127"/>
              </a:rPr>
              <a:t>operation, or the unlock() operation</a:t>
            </a:r>
            <a:endParaRPr lang="en-US" altLang="ko-KR" dirty="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29C1E072-BC2C-49DE-8FD0-B3A31CBFD59E}" type="datetime1">
              <a:rPr lang="en-US" smtClean="0"/>
              <a:t>3/25/2018</a:t>
            </a:fld>
            <a:endParaRPr lang="en-US" dirty="0"/>
          </a:p>
        </p:txBody>
      </p:sp>
      <p:pic>
        <p:nvPicPr>
          <p:cNvPr id="45060" name="Picture 20" descr="MCj03641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800" y="228600"/>
            <a:ext cx="4730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56656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977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1676400" y="4953000"/>
            <a:ext cx="1219200" cy="762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sp>
        <p:nvSpPr>
          <p:cNvPr id="512003" name="Text Box 3"/>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Value=2</a:t>
            </a:r>
          </a:p>
        </p:txBody>
      </p:sp>
      <p:sp>
        <p:nvSpPr>
          <p:cNvPr id="512004" name="Text Box 4"/>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Value=1</a:t>
            </a:r>
          </a:p>
        </p:txBody>
      </p:sp>
      <p:sp>
        <p:nvSpPr>
          <p:cNvPr id="512005" name="Text Box 5"/>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Value=0</a:t>
            </a:r>
          </a:p>
        </p:txBody>
      </p:sp>
      <p:pic>
        <p:nvPicPr>
          <p:cNvPr id="512006" name="Picture 6"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7"/>
          <p:cNvSpPr>
            <a:spLocks noGrp="1" noChangeArrowheads="1"/>
          </p:cNvSpPr>
          <p:nvPr>
            <p:ph type="title"/>
          </p:nvPr>
        </p:nvSpPr>
        <p:spPr>
          <a:xfrm>
            <a:off x="822959" y="263527"/>
            <a:ext cx="7543800" cy="879473"/>
          </a:xfrm>
        </p:spPr>
        <p:txBody>
          <a:bodyPr>
            <a:normAutofit fontScale="90000"/>
          </a:bodyPr>
          <a:lstStyle/>
          <a:p>
            <a:r>
              <a:rPr lang="en-US" altLang="ko-KR" dirty="0">
                <a:latin typeface="+mn-lt"/>
                <a:ea typeface="Gulim" panose="020B0600000101010101" pitchFamily="34" charset="-127"/>
              </a:rPr>
              <a:t>Semaphores Like Integers Except</a:t>
            </a:r>
          </a:p>
        </p:txBody>
      </p:sp>
      <p:sp>
        <p:nvSpPr>
          <p:cNvPr id="512008" name="Rectangle 8"/>
          <p:cNvSpPr>
            <a:spLocks noGrp="1" noChangeArrowheads="1"/>
          </p:cNvSpPr>
          <p:nvPr>
            <p:ph idx="1"/>
          </p:nvPr>
        </p:nvSpPr>
        <p:spPr>
          <a:xfrm>
            <a:off x="495300" y="1391285"/>
            <a:ext cx="8267700" cy="3588703"/>
          </a:xfrm>
        </p:spPr>
        <p:txBody>
          <a:bodyPr>
            <a:normAutofit lnSpcReduction="10000"/>
          </a:bodyPr>
          <a:lstStyle/>
          <a:p>
            <a:r>
              <a:rPr lang="en-US" altLang="ko-KR" dirty="0">
                <a:ea typeface="Gulim" panose="020B0600000101010101" pitchFamily="34" charset="-127"/>
              </a:rPr>
              <a:t>No negative values</a:t>
            </a:r>
          </a:p>
          <a:p>
            <a:r>
              <a:rPr lang="en-US" altLang="ko-KR" dirty="0">
                <a:ea typeface="Gulim" panose="020B0600000101010101" pitchFamily="34" charset="-127"/>
              </a:rPr>
              <a:t>Only operations allowed are P and V – can’t read or write value, except to set it initially</a:t>
            </a:r>
          </a:p>
          <a:p>
            <a:r>
              <a:rPr lang="en-US" altLang="ko-KR" dirty="0">
                <a:ea typeface="Gulim" panose="020B0600000101010101" pitchFamily="34" charset="-127"/>
              </a:rPr>
              <a:t>Operations must be atomic</a:t>
            </a:r>
          </a:p>
          <a:p>
            <a:pPr lvl="1"/>
            <a:r>
              <a:rPr lang="en-US" altLang="ko-KR" dirty="0">
                <a:ea typeface="Gulim" panose="020B0600000101010101" pitchFamily="34" charset="-127"/>
              </a:rPr>
              <a:t>Two P’s together can’t decrement value below zero</a:t>
            </a:r>
          </a:p>
          <a:p>
            <a:pPr lvl="1"/>
            <a:r>
              <a:rPr lang="en-US" altLang="ko-KR" dirty="0">
                <a:ea typeface="Gulim" panose="020B0600000101010101" pitchFamily="34" charset="-127"/>
              </a:rPr>
              <a:t>Similarly, thread going to sleep in P won’t miss wakeup from V – even if they both happen at same time</a:t>
            </a:r>
          </a:p>
          <a:p>
            <a:r>
              <a:rPr lang="en-US" altLang="ko-KR" dirty="0">
                <a:ea typeface="Gulim" panose="020B0600000101010101" pitchFamily="34" charset="-127"/>
              </a:rPr>
              <a:t>Semaphore from railway analogy</a:t>
            </a:r>
          </a:p>
          <a:p>
            <a:pPr lvl="1"/>
            <a:r>
              <a:rPr lang="en-US" altLang="ko-KR" dirty="0">
                <a:ea typeface="Gulim" panose="020B0600000101010101" pitchFamily="34" charset="-127"/>
              </a:rPr>
              <a:t>Here is a semaphore initialized to 2 for resource control:</a:t>
            </a:r>
          </a:p>
          <a:p>
            <a:endParaRPr lang="ko-KR" altLang="en-US" dirty="0">
              <a:ea typeface="Gulim" panose="020B0600000101010101" pitchFamily="34" charset="-127"/>
            </a:endParaRPr>
          </a:p>
        </p:txBody>
      </p:sp>
      <p:sp>
        <p:nvSpPr>
          <p:cNvPr id="3" name="Date Placeholder 2"/>
          <p:cNvSpPr>
            <a:spLocks noGrp="1"/>
          </p:cNvSpPr>
          <p:nvPr>
            <p:ph type="dt" sz="half" idx="10"/>
          </p:nvPr>
        </p:nvSpPr>
        <p:spPr>
          <a:xfrm>
            <a:off x="822961" y="6459786"/>
            <a:ext cx="1854203" cy="365125"/>
          </a:xfrm>
        </p:spPr>
        <p:txBody>
          <a:bodyPr/>
          <a:lstStyle/>
          <a:p>
            <a:fld id="{3C9A26E2-2200-491E-983B-6A5BDF7A0267}" type="datetime1">
              <a:rPr lang="en-US" smtClean="0"/>
              <a:t>3/25/2018</a:t>
            </a:fld>
            <a:endParaRPr lang="en-US" dirty="0"/>
          </a:p>
        </p:txBody>
      </p:sp>
      <p:pic>
        <p:nvPicPr>
          <p:cNvPr id="512009" name="Picture 9"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990600" y="4800600"/>
            <a:ext cx="7391400" cy="1447800"/>
            <a:chOff x="624" y="3024"/>
            <a:chExt cx="4656" cy="912"/>
          </a:xfrm>
        </p:grpSpPr>
        <p:sp>
          <p:nvSpPr>
            <p:cNvPr id="47125" name="Line 12"/>
            <p:cNvSpPr>
              <a:spLocks noChangeShapeType="1"/>
            </p:cNvSpPr>
            <p:nvPr/>
          </p:nvSpPr>
          <p:spPr bwMode="auto">
            <a:xfrm>
              <a:off x="624" y="3648"/>
              <a:ext cx="13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6" name="Line 13"/>
            <p:cNvSpPr>
              <a:spLocks noChangeShapeType="1"/>
            </p:cNvSpPr>
            <p:nvPr/>
          </p:nvSpPr>
          <p:spPr bwMode="auto">
            <a:xfrm>
              <a:off x="2496" y="3408"/>
              <a:ext cx="13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7" name="Line 14"/>
            <p:cNvSpPr>
              <a:spLocks noChangeShapeType="1"/>
            </p:cNvSpPr>
            <p:nvPr/>
          </p:nvSpPr>
          <p:spPr bwMode="auto">
            <a:xfrm>
              <a:off x="2496" y="3936"/>
              <a:ext cx="13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sp>
          <p:nvSpPr>
            <p:cNvPr id="47128" name="Freeform 15"/>
            <p:cNvSpPr>
              <a:spLocks/>
            </p:cNvSpPr>
            <p:nvPr/>
          </p:nvSpPr>
          <p:spPr bwMode="auto">
            <a:xfrm>
              <a:off x="2016" y="3408"/>
              <a:ext cx="480" cy="240"/>
            </a:xfrm>
            <a:custGeom>
              <a:avLst/>
              <a:gdLst>
                <a:gd name="T0" fmla="*/ 0 w 480"/>
                <a:gd name="T1" fmla="*/ 14 h 272"/>
                <a:gd name="T2" fmla="*/ 144 w 480"/>
                <a:gd name="T3" fmla="*/ 14 h 272"/>
                <a:gd name="T4" fmla="*/ 336 w 480"/>
                <a:gd name="T5" fmla="*/ 4 h 272"/>
                <a:gd name="T6" fmla="*/ 480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29" name="Freeform 16"/>
            <p:cNvSpPr>
              <a:spLocks/>
            </p:cNvSpPr>
            <p:nvPr/>
          </p:nvSpPr>
          <p:spPr bwMode="auto">
            <a:xfrm flipV="1">
              <a:off x="2016" y="3648"/>
              <a:ext cx="528" cy="288"/>
            </a:xfrm>
            <a:custGeom>
              <a:avLst/>
              <a:gdLst>
                <a:gd name="T0" fmla="*/ 0 w 480"/>
                <a:gd name="T1" fmla="*/ 896 h 272"/>
                <a:gd name="T2" fmla="*/ 1287 w 480"/>
                <a:gd name="T3" fmla="*/ 896 h 272"/>
                <a:gd name="T4" fmla="*/ 3015 w 480"/>
                <a:gd name="T5" fmla="*/ 178 h 272"/>
                <a:gd name="T6" fmla="*/ 4302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0" name="Freeform 17"/>
            <p:cNvSpPr>
              <a:spLocks/>
            </p:cNvSpPr>
            <p:nvPr/>
          </p:nvSpPr>
          <p:spPr bwMode="auto">
            <a:xfrm flipH="1">
              <a:off x="3888" y="3408"/>
              <a:ext cx="480" cy="240"/>
            </a:xfrm>
            <a:custGeom>
              <a:avLst/>
              <a:gdLst>
                <a:gd name="T0" fmla="*/ 0 w 480"/>
                <a:gd name="T1" fmla="*/ 14 h 272"/>
                <a:gd name="T2" fmla="*/ 144 w 480"/>
                <a:gd name="T3" fmla="*/ 14 h 272"/>
                <a:gd name="T4" fmla="*/ 336 w 480"/>
                <a:gd name="T5" fmla="*/ 4 h 272"/>
                <a:gd name="T6" fmla="*/ 480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1" name="Freeform 18"/>
            <p:cNvSpPr>
              <a:spLocks/>
            </p:cNvSpPr>
            <p:nvPr/>
          </p:nvSpPr>
          <p:spPr bwMode="auto">
            <a:xfrm flipH="1" flipV="1">
              <a:off x="3888" y="3648"/>
              <a:ext cx="528" cy="288"/>
            </a:xfrm>
            <a:custGeom>
              <a:avLst/>
              <a:gdLst>
                <a:gd name="T0" fmla="*/ 0 w 480"/>
                <a:gd name="T1" fmla="*/ 896 h 272"/>
                <a:gd name="T2" fmla="*/ 1287 w 480"/>
                <a:gd name="T3" fmla="*/ 896 h 272"/>
                <a:gd name="T4" fmla="*/ 3015 w 480"/>
                <a:gd name="T5" fmla="*/ 178 h 272"/>
                <a:gd name="T6" fmla="*/ 4302 w 480"/>
                <a:gd name="T7" fmla="*/ 0 h 272"/>
                <a:gd name="T8" fmla="*/ 0 60000 65536"/>
                <a:gd name="T9" fmla="*/ 0 60000 65536"/>
                <a:gd name="T10" fmla="*/ 0 60000 65536"/>
                <a:gd name="T11" fmla="*/ 0 60000 65536"/>
                <a:gd name="T12" fmla="*/ 0 w 480"/>
                <a:gd name="T13" fmla="*/ 0 h 272"/>
                <a:gd name="T14" fmla="*/ 480 w 480"/>
                <a:gd name="T15" fmla="*/ 272 h 272"/>
              </a:gdLst>
              <a:ahLst/>
              <a:cxnLst>
                <a:cxn ang="T8">
                  <a:pos x="T0" y="T1"/>
                </a:cxn>
                <a:cxn ang="T9">
                  <a:pos x="T2" y="T3"/>
                </a:cxn>
                <a:cxn ang="T10">
                  <a:pos x="T4" y="T5"/>
                </a:cxn>
                <a:cxn ang="T11">
                  <a:pos x="T6" y="T7"/>
                </a:cxn>
              </a:cxnLst>
              <a:rect l="T12" t="T13" r="T14" b="T15"/>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en-US"/>
            </a:p>
          </p:txBody>
        </p:sp>
        <p:sp>
          <p:nvSpPr>
            <p:cNvPr id="47132" name="Line 19"/>
            <p:cNvSpPr>
              <a:spLocks noChangeShapeType="1"/>
            </p:cNvSpPr>
            <p:nvPr/>
          </p:nvSpPr>
          <p:spPr bwMode="auto">
            <a:xfrm>
              <a:off x="4368" y="3648"/>
              <a:ext cx="91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vert="eaVert" wrap="none" anchor="ctr"/>
            <a:lstStyle/>
            <a:p>
              <a:endParaRPr lang="en-US"/>
            </a:p>
          </p:txBody>
        </p:sp>
        <p:pic>
          <p:nvPicPr>
            <p:cNvPr id="47133" name="Picture 20" descr="MCj036416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4191000" y="5119687"/>
            <a:ext cx="1219200" cy="7620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pic>
        <p:nvPicPr>
          <p:cNvPr id="512022" name="Picture 22"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3" name="Text Box 23"/>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Value=1</a:t>
            </a:r>
          </a:p>
        </p:txBody>
      </p:sp>
      <p:sp>
        <p:nvSpPr>
          <p:cNvPr id="512024" name="Rectangle 24"/>
          <p:cNvSpPr>
            <a:spLocks noChangeArrowheads="1"/>
          </p:cNvSpPr>
          <p:nvPr/>
        </p:nvSpPr>
        <p:spPr bwMode="auto">
          <a:xfrm>
            <a:off x="1981200" y="4800600"/>
            <a:ext cx="990600" cy="9144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pic>
        <p:nvPicPr>
          <p:cNvPr id="512025" name="Picture 25"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6" name="Text Box 26"/>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mn-lt"/>
              </a:rPr>
              <a:t>Value=0</a:t>
            </a:r>
          </a:p>
        </p:txBody>
      </p:sp>
      <p:pic>
        <p:nvPicPr>
          <p:cNvPr id="512027" name="Picture 27" descr="MCj03073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410200"/>
            <a:ext cx="990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3" name="Rectangle 28"/>
          <p:cNvSpPr>
            <a:spLocks noChangeArrowheads="1"/>
          </p:cNvSpPr>
          <p:nvPr/>
        </p:nvSpPr>
        <p:spPr bwMode="auto">
          <a:xfrm>
            <a:off x="0" y="5257800"/>
            <a:ext cx="990600" cy="9906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mn-lt"/>
            </a:endParaRPr>
          </a:p>
        </p:txBody>
      </p:sp>
      <p:sp>
        <p:nvSpPr>
          <p:cNvPr id="512030" name="Text Box 30"/>
          <p:cNvSpPr txBox="1">
            <a:spLocks noChangeArrowheads="1"/>
          </p:cNvSpPr>
          <p:nvPr/>
        </p:nvSpPr>
        <p:spPr bwMode="auto">
          <a:xfrm>
            <a:off x="2476500" y="5943600"/>
            <a:ext cx="949362" cy="36933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dirty="0">
                <a:latin typeface="+mn-lt"/>
              </a:rPr>
              <a:t>Value=2</a:t>
            </a:r>
          </a:p>
        </p:txBody>
      </p:sp>
    </p:spTree>
    <p:extLst>
      <p:ext uri="{BB962C8B-B14F-4D97-AF65-F5344CB8AC3E}">
        <p14:creationId xmlns:p14="http://schemas.microsoft.com/office/powerpoint/2010/main" val="34804403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0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0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008">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51200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0" presetClass="path" presetSubtype="0" decel="50000" fill="hold" nodeType="clickEffect">
                                  <p:stCondLst>
                                    <p:cond delay="0"/>
                                  </p:stCondLst>
                                  <p:childTnLst>
                                    <p:animMotion origin="layout" path="M 0.05989 -0.03422 C 0.1394 -0.02983 0.21909 -0.0252 0.26406 -0.03422 C 0.30902 -0.04324 0.29461 -0.07978 0.32985 -0.0888 C 0.36492 -0.09782 0.41996 -0.09343 0.47499 -0.0888 " pathEditMode="fixed" ptsTypes="aaaA">
                                      <p:cBhvr>
                                        <p:cTn id="40" dur="500" fill="hold"/>
                                        <p:tgtEl>
                                          <p:spTgt spid="512009"/>
                                        </p:tgtEl>
                                        <p:attrNameLst>
                                          <p:attrName>ppt_x</p:attrName>
                                          <p:attrName>ppt_y</p:attrName>
                                        </p:attrNameLst>
                                      </p:cBhvr>
                                    </p:animMotion>
                                  </p:childTnLst>
                                </p:cTn>
                              </p:par>
                              <p:par>
                                <p:cTn id="41" presetID="1" presetClass="entr" presetSubtype="0" fill="hold" grpId="0" nodeType="withEffect">
                                  <p:stCondLst>
                                    <p:cond delay="300"/>
                                  </p:stCondLst>
                                  <p:childTnLst>
                                    <p:set>
                                      <p:cBhvr>
                                        <p:cTn id="42" dur="1" fill="hold">
                                          <p:stCondLst>
                                            <p:cond delay="0"/>
                                          </p:stCondLst>
                                        </p:cTn>
                                        <p:tgtEl>
                                          <p:spTgt spid="5120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decel="50000" fill="hold" nodeType="clickEffect">
                                  <p:stCondLst>
                                    <p:cond delay="0"/>
                                  </p:stCondLst>
                                  <p:childTnLst>
                                    <p:animMotion origin="layout" path="M 0.07099 -0.03076 C 0.13749 -0.0296 0.20398 -0.02822 0.24894 -0.02706 C 0.29391 -0.0259 0.31769 -0.03377 0.34078 -0.02336 C 0.36387 -0.01295 0.36353 0.02544 0.38731 0.03492 C 0.4111 0.0444 0.44721 0.03885 0.48333 0.0333 " pathEditMode="fixed" ptsTypes="aaaaA">
                                      <p:cBhvr>
                                        <p:cTn id="46" dur="500" fill="hold"/>
                                        <p:tgtEl>
                                          <p:spTgt spid="512006"/>
                                        </p:tgtEl>
                                        <p:attrNameLst>
                                          <p:attrName>ppt_x</p:attrName>
                                          <p:attrName>ppt_y</p:attrName>
                                        </p:attrNameLst>
                                      </p:cBhvr>
                                    </p:animMotion>
                                  </p:childTnLst>
                                </p:cTn>
                              </p:par>
                              <p:par>
                                <p:cTn id="47" presetID="1" presetClass="entr" presetSubtype="0" fill="hold" grpId="0" nodeType="withEffect">
                                  <p:stCondLst>
                                    <p:cond delay="300"/>
                                  </p:stCondLst>
                                  <p:childTnLst>
                                    <p:set>
                                      <p:cBhvr>
                                        <p:cTn id="48" dur="1" fill="hold">
                                          <p:stCondLst>
                                            <p:cond delay="0"/>
                                          </p:stCondLst>
                                        </p:cTn>
                                        <p:tgtEl>
                                          <p:spTgt spid="51200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0.06321 -0.03515 C 0.06321 -0.03515 0.13994 -0.03423 0.21667 -0.03329 " pathEditMode="fixed" rAng="0" ptsTypes="aA">
                                      <p:cBhvr>
                                        <p:cTn id="52" dur="1000" fill="hold"/>
                                        <p:tgtEl>
                                          <p:spTgt spid="512010"/>
                                        </p:tgtEl>
                                        <p:attrNameLst>
                                          <p:attrName>ppt_x</p:attrName>
                                          <p:attrName>ppt_y</p:attrName>
                                        </p:attrNameLst>
                                      </p:cBhvr>
                                      <p:rCtr x="0" y="0"/>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nodeType="clickEffect">
                                  <p:stCondLst>
                                    <p:cond delay="0"/>
                                  </p:stCondLst>
                                  <p:childTnLst>
                                    <p:animMotion origin="layout" path="M 0.475 -0.08881 C 0.54583 -0.0932 0.61666 -0.09737 0.65451 -0.09066 C 0.69236 -0.08395 0.68455 -0.05736 0.70243 -0.0488 C 0.72031 -0.04024 0.71267 -0.04047 0.76232 -0.03955 C 0.81198 -0.03862 0.95104 -0.04256 1.00069 -0.04325 " pathEditMode="fixed" rAng="0" ptsTypes="aaaaa">
                                      <p:cBhvr>
                                        <p:cTn id="56" dur="500" fill="hold"/>
                                        <p:tgtEl>
                                          <p:spTgt spid="512022"/>
                                        </p:tgtEl>
                                        <p:attrNameLst>
                                          <p:attrName>ppt_x</p:attrName>
                                          <p:attrName>ppt_y</p:attrName>
                                        </p:attrNameLst>
                                      </p:cBhvr>
                                      <p:rCtr x="26285" y="2081"/>
                                    </p:animMotion>
                                  </p:childTnLst>
                                </p:cTn>
                              </p:par>
                              <p:par>
                                <p:cTn id="57" presetID="1" presetClass="entr" presetSubtype="0" fill="hold" grpId="0" nodeType="withEffect">
                                  <p:stCondLst>
                                    <p:cond delay="0"/>
                                  </p:stCondLst>
                                  <p:childTnLst>
                                    <p:set>
                                      <p:cBhvr>
                                        <p:cTn id="58" dur="1" fill="hold">
                                          <p:stCondLst>
                                            <p:cond delay="0"/>
                                          </p:stCondLst>
                                        </p:cTn>
                                        <p:tgtEl>
                                          <p:spTgt spid="512021"/>
                                        </p:tgtEl>
                                        <p:attrNameLst>
                                          <p:attrName>style.visibility</p:attrName>
                                        </p:attrNameLst>
                                      </p:cBhvr>
                                      <p:to>
                                        <p:strVal val="visible"/>
                                      </p:to>
                                    </p:set>
                                  </p:childTnLst>
                                </p:cTn>
                              </p:par>
                              <p:par>
                                <p:cTn id="59" presetID="1" presetClass="entr" presetSubtype="0" fill="hold" grpId="0" nodeType="withEffect">
                                  <p:stCondLst>
                                    <p:cond delay="300"/>
                                  </p:stCondLst>
                                  <p:childTnLst>
                                    <p:set>
                                      <p:cBhvr>
                                        <p:cTn id="60" dur="1" fill="hold">
                                          <p:stCondLst>
                                            <p:cond delay="0"/>
                                          </p:stCondLst>
                                        </p:cTn>
                                        <p:tgtEl>
                                          <p:spTgt spid="512023"/>
                                        </p:tgtEl>
                                        <p:attrNameLst>
                                          <p:attrName>style.visibility</p:attrName>
                                        </p:attrNameLst>
                                      </p:cBhvr>
                                      <p:to>
                                        <p:strVal val="visible"/>
                                      </p:to>
                                    </p:set>
                                  </p:childTnLst>
                                </p:cTn>
                              </p:par>
                            </p:childTnLst>
                          </p:cTn>
                        </p:par>
                        <p:par>
                          <p:cTn id="61" fill="hold" nodeType="afterGroup">
                            <p:stCondLst>
                              <p:cond delay="500"/>
                            </p:stCondLst>
                            <p:childTnLst>
                              <p:par>
                                <p:cTn id="62" presetID="0" presetClass="path" presetSubtype="0" accel="50000" decel="50000" fill="hold" nodeType="afterEffect">
                                  <p:stCondLst>
                                    <p:cond delay="0"/>
                                  </p:stCondLst>
                                  <p:childTnLst>
                                    <p:animMotion origin="layout" path="M 0.21667 -0.0333 C 0.23803 -0.02844 0.25938 -0.02336 0.27969 -0.0333 C 0.30001 -0.04324 0.30521 -0.08349 0.33855 -0.09343 C 0.37188 -0.10337 0.4257 -0.09852 0.47969 -0.09343 " pathEditMode="fixed" rAng="0" ptsTypes="aaaA">
                                      <p:cBhvr>
                                        <p:cTn id="63" dur="500" fill="hold"/>
                                        <p:tgtEl>
                                          <p:spTgt spid="512025"/>
                                        </p:tgtEl>
                                        <p:attrNameLst>
                                          <p:attrName>ppt_x</p:attrName>
                                          <p:attrName>ppt_y</p:attrName>
                                        </p:attrNameLst>
                                      </p:cBhvr>
                                      <p:rCtr x="0" y="0"/>
                                    </p:animMotion>
                                  </p:childTnLst>
                                </p:cTn>
                              </p:par>
                              <p:par>
                                <p:cTn id="64" presetID="1" presetClass="entr" presetSubtype="0" fill="hold" grpId="0" nodeType="withEffect">
                                  <p:stCondLst>
                                    <p:cond delay="0"/>
                                  </p:stCondLst>
                                  <p:childTnLst>
                                    <p:set>
                                      <p:cBhvr>
                                        <p:cTn id="65" dur="1" fill="hold">
                                          <p:stCondLst>
                                            <p:cond delay="0"/>
                                          </p:stCondLst>
                                        </p:cTn>
                                        <p:tgtEl>
                                          <p:spTgt spid="51202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12002"/>
                                        </p:tgtEl>
                                        <p:attrNameLst>
                                          <p:attrName>style.visibility</p:attrName>
                                        </p:attrNameLst>
                                      </p:cBhvr>
                                      <p:to>
                                        <p:strVal val="visible"/>
                                      </p:to>
                                    </p:set>
                                  </p:childTnLst>
                                </p:cTn>
                              </p:par>
                              <p:par>
                                <p:cTn id="68" presetID="1" presetClass="entr" presetSubtype="0" fill="hold" grpId="0" nodeType="withEffect">
                                  <p:stCondLst>
                                    <p:cond delay="500"/>
                                  </p:stCondLst>
                                  <p:childTnLst>
                                    <p:set>
                                      <p:cBhvr>
                                        <p:cTn id="69" dur="1" fill="hold">
                                          <p:stCondLst>
                                            <p:cond delay="0"/>
                                          </p:stCondLst>
                                        </p:cTn>
                                        <p:tgtEl>
                                          <p:spTgt spid="512026"/>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decel="50000" fill="hold" nodeType="clickEffect">
                                  <p:stCondLst>
                                    <p:cond delay="0"/>
                                  </p:stCondLst>
                                  <p:childTnLst>
                                    <p:animMotion origin="layout" path="M 0.06321 -0.03515 C 0.06321 -0.03515 0.13994 -0.03423 0.21667 -0.03329 " pathEditMode="fixed" rAng="0" ptsTypes="aA">
                                      <p:cBhvr>
                                        <p:cTn id="73" dur="500" fill="hold"/>
                                        <p:tgtEl>
                                          <p:spTgt spid="512027"/>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08" grpId="0" build="p" bldLvl="2"/>
      <p:bldP spid="512021" grpId="0" animBg="1"/>
      <p:bldP spid="512023" grpId="0" animBg="1"/>
      <p:bldP spid="512024" grpId="0" animBg="1"/>
      <p:bldP spid="512026" grpId="0" animBg="1"/>
      <p:bldP spid="512030"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22959" y="263527"/>
            <a:ext cx="7543800" cy="879473"/>
          </a:xfrm>
        </p:spPr>
        <p:txBody>
          <a:bodyPr/>
          <a:lstStyle/>
          <a:p>
            <a:r>
              <a:rPr lang="en-US" altLang="ko-KR">
                <a:latin typeface="+mn-lt"/>
                <a:ea typeface="Gulim" panose="020B0600000101010101" pitchFamily="34" charset="-127"/>
              </a:rPr>
              <a:t>Two Uses of Semaphores</a:t>
            </a:r>
          </a:p>
        </p:txBody>
      </p:sp>
      <p:sp>
        <p:nvSpPr>
          <p:cNvPr id="461827" name="Rectangle 3"/>
          <p:cNvSpPr>
            <a:spLocks noGrp="1" noChangeArrowheads="1"/>
          </p:cNvSpPr>
          <p:nvPr>
            <p:ph idx="1"/>
          </p:nvPr>
        </p:nvSpPr>
        <p:spPr>
          <a:xfrm>
            <a:off x="530087" y="1150088"/>
            <a:ext cx="8534400" cy="5273675"/>
          </a:xfrm>
        </p:spPr>
        <p:txBody>
          <a:bodyPr>
            <a:normAutofit/>
          </a:bodyPr>
          <a:lstStyle/>
          <a:p>
            <a:pPr>
              <a:lnSpc>
                <a:spcPct val="80000"/>
              </a:lnSpc>
            </a:pPr>
            <a:r>
              <a:rPr lang="en-US" altLang="ko-KR" sz="2400" dirty="0">
                <a:ea typeface="Gulim" panose="020B0600000101010101" pitchFamily="34" charset="-127"/>
              </a:rPr>
              <a:t>Mutual Exclusion (initial value = 1)</a:t>
            </a:r>
          </a:p>
          <a:p>
            <a:pPr lvl="1">
              <a:lnSpc>
                <a:spcPct val="80000"/>
              </a:lnSpc>
            </a:pPr>
            <a:r>
              <a:rPr lang="en-US" altLang="ko-KR" sz="2000" dirty="0">
                <a:ea typeface="Gulim" panose="020B0600000101010101" pitchFamily="34" charset="-127"/>
              </a:rPr>
              <a:t>Also called “Binary Semaphore”.</a:t>
            </a:r>
          </a:p>
          <a:p>
            <a:pPr lvl="1">
              <a:lnSpc>
                <a:spcPct val="80000"/>
              </a:lnSpc>
            </a:pPr>
            <a:r>
              <a:rPr lang="en-US" altLang="ko-KR" sz="2000" dirty="0">
                <a:ea typeface="Gulim" panose="020B0600000101010101" pitchFamily="34" charset="-127"/>
              </a:rPr>
              <a:t>Can be used for mutual exclusion:</a:t>
            </a:r>
          </a:p>
          <a:p>
            <a:pPr lvl="2">
              <a:lnSpc>
                <a:spcPct val="80000"/>
              </a:lnSpc>
              <a:buFontTx/>
              <a:buNone/>
            </a:pPr>
            <a:r>
              <a:rPr lang="en-US" altLang="ko-KR" sz="1800" dirty="0">
                <a:ea typeface="Gulim" panose="020B0600000101010101" pitchFamily="34" charset="-127"/>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semaphore.P</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 Critical section goes here</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semaphore.V</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p>
          <a:p>
            <a:pPr>
              <a:lnSpc>
                <a:spcPct val="80000"/>
              </a:lnSpc>
            </a:pPr>
            <a:r>
              <a:rPr lang="en-US" altLang="ko-KR" sz="2400" dirty="0">
                <a:ea typeface="Gulim" panose="020B0600000101010101" pitchFamily="34" charset="-127"/>
              </a:rPr>
              <a:t>Scheduling Constraints (initial value = 0)</a:t>
            </a:r>
          </a:p>
          <a:p>
            <a:pPr lvl="1">
              <a:lnSpc>
                <a:spcPct val="80000"/>
              </a:lnSpc>
            </a:pPr>
            <a:r>
              <a:rPr lang="en-US" altLang="ko-KR" sz="2000" dirty="0">
                <a:ea typeface="Gulim" panose="020B0600000101010101" pitchFamily="34" charset="-127"/>
              </a:rPr>
              <a:t>Allow thread 1 to wait for a signal from thread 2, i.e., thread 2 </a:t>
            </a:r>
            <a:r>
              <a:rPr lang="en-US" altLang="ko-KR" sz="2000" dirty="0">
                <a:solidFill>
                  <a:srgbClr val="FF0000"/>
                </a:solidFill>
                <a:ea typeface="Gulim" panose="020B0600000101010101" pitchFamily="34" charset="-127"/>
              </a:rPr>
              <a:t>schedules</a:t>
            </a:r>
            <a:r>
              <a:rPr lang="en-US" altLang="ko-KR" sz="2000" dirty="0">
                <a:ea typeface="Gulim" panose="020B0600000101010101" pitchFamily="34" charset="-127"/>
              </a:rPr>
              <a:t> thread 1 when a given </a:t>
            </a:r>
            <a:r>
              <a:rPr lang="en-US" altLang="ko-KR" sz="2000" dirty="0">
                <a:solidFill>
                  <a:srgbClr val="FF0000"/>
                </a:solidFill>
                <a:ea typeface="Gulim" panose="020B0600000101010101" pitchFamily="34" charset="-127"/>
              </a:rPr>
              <a:t>constrained</a:t>
            </a:r>
            <a:r>
              <a:rPr lang="en-US" altLang="ko-KR" sz="2000" dirty="0">
                <a:ea typeface="Gulim" panose="020B0600000101010101" pitchFamily="34" charset="-127"/>
              </a:rPr>
              <a:t> is satisfied</a:t>
            </a:r>
          </a:p>
          <a:p>
            <a:pPr lvl="1">
              <a:lnSpc>
                <a:spcPct val="80000"/>
              </a:lnSpc>
            </a:pPr>
            <a:r>
              <a:rPr lang="en-US" altLang="ko-KR" sz="2000" dirty="0">
                <a:ea typeface="Gulim" panose="020B0600000101010101" pitchFamily="34" charset="-127"/>
              </a:rPr>
              <a:t>Example: suppose you had to implement </a:t>
            </a:r>
            <a:r>
              <a:rPr lang="en-US" altLang="ko-KR" sz="2000" dirty="0" err="1">
                <a:ea typeface="Gulim" panose="020B0600000101010101" pitchFamily="34" charset="-127"/>
              </a:rPr>
              <a:t>ThreadJoin</a:t>
            </a:r>
            <a:r>
              <a:rPr lang="en-US" altLang="ko-KR" sz="2000" dirty="0">
                <a:ea typeface="Gulim" panose="020B0600000101010101" pitchFamily="34" charset="-127"/>
              </a:rPr>
              <a:t> which must wait for a thread to terminate:</a:t>
            </a:r>
          </a:p>
          <a:p>
            <a:pPr lvl="2">
              <a:lnSpc>
                <a:spcPct val="80000"/>
              </a:lnSpc>
              <a:buFontTx/>
              <a:buNone/>
            </a:pPr>
            <a:r>
              <a:rPr lang="en-US" altLang="ko-KR" sz="1800" dirty="0">
                <a:ea typeface="Gulim" panose="020B0600000101010101" pitchFamily="34" charset="-127"/>
              </a:rPr>
              <a:t>		</a:t>
            </a:r>
            <a:r>
              <a:rPr lang="en-US" altLang="ko-KR" sz="1800" dirty="0">
                <a:latin typeface="Courier New" panose="02070309020205020404" pitchFamily="49" charset="0"/>
                <a:ea typeface="Gulim" panose="020B0600000101010101" pitchFamily="34" charset="-127"/>
                <a:cs typeface="Courier New" panose="02070309020205020404" pitchFamily="49" charset="0"/>
              </a:rPr>
              <a:t>Initial value of semaphore = 0</a:t>
            </a:r>
          </a:p>
          <a:p>
            <a:pPr lvl="2">
              <a:lnSpc>
                <a:spcPct val="80000"/>
              </a:lnSpc>
              <a:buFontTx/>
              <a:buNone/>
            </a:pP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ThreadJoin</a:t>
            </a: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semaphore.P</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p>
          <a:p>
            <a:pPr lvl="2">
              <a:lnSpc>
                <a:spcPct val="80000"/>
              </a:lnSpc>
              <a:buFontTx/>
              <a:buNone/>
            </a:pP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ThreadFinish</a:t>
            </a: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r>
              <a:rPr lang="en-US" altLang="ko-KR" sz="1800" dirty="0" err="1">
                <a:latin typeface="Courier New" panose="02070309020205020404" pitchFamily="49" charset="0"/>
                <a:ea typeface="Gulim" panose="020B0600000101010101" pitchFamily="34" charset="-127"/>
                <a:cs typeface="Courier New" panose="02070309020205020404" pitchFamily="49" charset="0"/>
              </a:rPr>
              <a:t>semaphore.V</a:t>
            </a:r>
            <a:r>
              <a:rPr lang="en-US" altLang="ko-KR" sz="1800" dirty="0">
                <a:latin typeface="Courier New" panose="02070309020205020404" pitchFamily="49" charset="0"/>
                <a:ea typeface="Gulim" panose="020B0600000101010101" pitchFamily="34" charset="-127"/>
                <a:cs typeface="Courier New" panose="02070309020205020404" pitchFamily="49" charset="0"/>
              </a:rPr>
              <a:t>();</a:t>
            </a:r>
            <a:br>
              <a:rPr lang="en-US" altLang="ko-KR" sz="1800" dirty="0">
                <a:latin typeface="Courier New" panose="02070309020205020404" pitchFamily="49" charset="0"/>
                <a:ea typeface="Gulim" panose="020B0600000101010101" pitchFamily="34" charset="-127"/>
                <a:cs typeface="Courier New" panose="02070309020205020404" pitchFamily="49" charset="0"/>
              </a:rPr>
            </a:br>
            <a:r>
              <a:rPr lang="en-US" altLang="ko-KR" sz="1800" dirty="0">
                <a:latin typeface="Courier New" panose="02070309020205020404" pitchFamily="49" charset="0"/>
                <a:ea typeface="Gulim" panose="020B0600000101010101" pitchFamily="34" charset="-127"/>
                <a:cs typeface="Courier New" panose="02070309020205020404" pitchFamily="49" charset="0"/>
              </a:rPr>
              <a:t>	}</a:t>
            </a:r>
          </a:p>
        </p:txBody>
      </p:sp>
      <p:sp>
        <p:nvSpPr>
          <p:cNvPr id="3" name="Date Placeholder 2"/>
          <p:cNvSpPr>
            <a:spLocks noGrp="1"/>
          </p:cNvSpPr>
          <p:nvPr>
            <p:ph type="dt" sz="half" idx="10"/>
          </p:nvPr>
        </p:nvSpPr>
        <p:spPr>
          <a:xfrm>
            <a:off x="822961" y="6459786"/>
            <a:ext cx="1854203" cy="365125"/>
          </a:xfrm>
        </p:spPr>
        <p:txBody>
          <a:bodyPr/>
          <a:lstStyle/>
          <a:p>
            <a:fld id="{A7B0BE2A-AADC-4407-A104-D65D17DCA2E8}" type="datetime1">
              <a:rPr lang="en-US" smtClean="0"/>
              <a:t>3/25/2018</a:t>
            </a:fld>
            <a:endParaRPr lang="en-US" dirty="0"/>
          </a:p>
        </p:txBody>
      </p:sp>
      <p:sp>
        <p:nvSpPr>
          <p:cNvPr id="2" name="Curved Right Arrow 1"/>
          <p:cNvSpPr>
            <a:spLocks noChangeArrowheads="1"/>
          </p:cNvSpPr>
          <p:nvPr/>
        </p:nvSpPr>
        <p:spPr bwMode="auto">
          <a:xfrm flipH="1" flipV="1">
            <a:off x="3733800" y="4955875"/>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mn-lt"/>
            </a:endParaRPr>
          </a:p>
        </p:txBody>
      </p:sp>
    </p:spTree>
    <p:extLst>
      <p:ext uri="{BB962C8B-B14F-4D97-AF65-F5344CB8AC3E}">
        <p14:creationId xmlns:p14="http://schemas.microsoft.com/office/powerpoint/2010/main" val="39614042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1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18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82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182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182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18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18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18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1827">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22959" y="263527"/>
            <a:ext cx="7543800" cy="879473"/>
          </a:xfrm>
        </p:spPr>
        <p:txBody>
          <a:bodyPr>
            <a:normAutofit fontScale="90000"/>
          </a:bodyPr>
          <a:lstStyle/>
          <a:p>
            <a:r>
              <a:rPr lang="en-US" altLang="ko-KR" dirty="0">
                <a:latin typeface="+mn-lt"/>
                <a:ea typeface="Gulim" panose="020B0600000101010101" pitchFamily="34" charset="-127"/>
              </a:rPr>
              <a:t>Full Solution to Bounded Buffer</a:t>
            </a:r>
          </a:p>
        </p:txBody>
      </p:sp>
      <p:sp>
        <p:nvSpPr>
          <p:cNvPr id="3" name="Date Placeholder 2"/>
          <p:cNvSpPr>
            <a:spLocks noGrp="1"/>
          </p:cNvSpPr>
          <p:nvPr>
            <p:ph type="dt" sz="half" idx="10"/>
          </p:nvPr>
        </p:nvSpPr>
        <p:spPr>
          <a:xfrm>
            <a:off x="822961" y="6459786"/>
            <a:ext cx="1854203" cy="365125"/>
          </a:xfrm>
        </p:spPr>
        <p:txBody>
          <a:bodyPr/>
          <a:lstStyle/>
          <a:p>
            <a:fld id="{2E1D3230-9CB0-49B1-9CFA-EBC9EB992513}" type="datetime1">
              <a:rPr lang="en-US" smtClean="0"/>
              <a:t>3/25/2018</a:t>
            </a:fld>
            <a:endParaRPr lang="en-US" dirty="0"/>
          </a:p>
        </p:txBody>
      </p:sp>
      <p:sp>
        <p:nvSpPr>
          <p:cNvPr id="2" name="Curved Right Arrow 1"/>
          <p:cNvSpPr>
            <a:spLocks noChangeArrowheads="1"/>
          </p:cNvSpPr>
          <p:nvPr/>
        </p:nvSpPr>
        <p:spPr bwMode="auto">
          <a:xfrm flipH="1">
            <a:off x="3657600" y="3820656"/>
            <a:ext cx="381000" cy="9144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Helvetica" panose="020B0604020202020204" pitchFamily="34" charset="0"/>
            </a:endParaRPr>
          </a:p>
        </p:txBody>
      </p:sp>
      <p:sp>
        <p:nvSpPr>
          <p:cNvPr id="5" name="Curved Right Arrow 4"/>
          <p:cNvSpPr>
            <a:spLocks noChangeArrowheads="1"/>
          </p:cNvSpPr>
          <p:nvPr/>
        </p:nvSpPr>
        <p:spPr bwMode="auto">
          <a:xfrm flipV="1">
            <a:off x="1064262" y="2625659"/>
            <a:ext cx="685800" cy="3216854"/>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latin typeface="Helvetica" panose="020B0604020202020204" pitchFamily="34" charset="0"/>
            </a:endParaRPr>
          </a:p>
        </p:txBody>
      </p:sp>
      <p:sp>
        <p:nvSpPr>
          <p:cNvPr id="7" name="Rectangle 6">
            <a:extLst>
              <a:ext uri="{FF2B5EF4-FFF2-40B4-BE49-F238E27FC236}">
                <a16:creationId xmlns:a16="http://schemas.microsoft.com/office/drawing/2014/main" id="{515D4D6D-C438-4F4A-8F5A-A04C59106365}"/>
              </a:ext>
            </a:extLst>
          </p:cNvPr>
          <p:cNvSpPr/>
          <p:nvPr/>
        </p:nvSpPr>
        <p:spPr>
          <a:xfrm>
            <a:off x="777240" y="1143000"/>
            <a:ext cx="7787641" cy="5078313"/>
          </a:xfrm>
          <a:prstGeom prst="rect">
            <a:avLst/>
          </a:prstGeom>
        </p:spPr>
        <p:txBody>
          <a:bodyPr wrap="square">
            <a:spAutoFit/>
          </a:bodyPr>
          <a:lstStyle/>
          <a:p>
            <a:r>
              <a:rPr lang="en-US" dirty="0">
                <a:solidFill>
                  <a:srgbClr val="000000"/>
                </a:solidFill>
                <a:latin typeface="Courier New" panose="02070309020205020404" pitchFamily="49" charset="0"/>
              </a:rPr>
              <a:t>Semaphore </a:t>
            </a:r>
            <a:r>
              <a:rPr lang="en-US" dirty="0" err="1">
                <a:solidFill>
                  <a:srgbClr val="000000"/>
                </a:solidFill>
                <a:latin typeface="Courier New" panose="02070309020205020404" pitchFamily="49" charset="0"/>
              </a:rPr>
              <a:t>fullSlots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Initially, no coke</a:t>
            </a:r>
          </a:p>
          <a:p>
            <a:r>
              <a:rPr lang="en-US" dirty="0">
                <a:solidFill>
                  <a:srgbClr val="000000"/>
                </a:solidFill>
                <a:latin typeface="Courier New" panose="02070309020205020404" pitchFamily="49" charset="0"/>
              </a:rPr>
              <a:t>Semaphore </a:t>
            </a:r>
            <a:r>
              <a:rPr lang="en-US" dirty="0" err="1">
                <a:solidFill>
                  <a:srgbClr val="000000"/>
                </a:solidFill>
                <a:latin typeface="Courier New" panose="02070309020205020404" pitchFamily="49" charset="0"/>
              </a:rPr>
              <a:t>emptySlots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bufSize</a:t>
            </a:r>
            <a:r>
              <a:rPr lang="en-US" b="1" dirty="0">
                <a:solidFill>
                  <a:srgbClr val="000080"/>
                </a:solidFill>
                <a:latin typeface="Courier New" panose="02070309020205020404" pitchFamily="49" charset="0"/>
              </a:rPr>
              <a:t>;</a:t>
            </a:r>
            <a:r>
              <a:rPr lang="en-US" dirty="0">
                <a:solidFill>
                  <a:srgbClr val="008000"/>
                </a:solidFill>
                <a:latin typeface="Courier New" panose="02070309020205020404" pitchFamily="49" charset="0"/>
              </a:rPr>
              <a:t>//Initially all empty </a:t>
            </a:r>
          </a:p>
          <a:p>
            <a:r>
              <a:rPr lang="en-US" dirty="0">
                <a:solidFill>
                  <a:srgbClr val="000000"/>
                </a:solidFill>
                <a:latin typeface="Courier New" panose="02070309020205020404" pitchFamily="49" charset="0"/>
              </a:rPr>
              <a:t>Semaphore mutex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No one using machine</a:t>
            </a:r>
          </a:p>
          <a:p>
            <a:r>
              <a:rPr lang="en-US" dirty="0">
                <a:solidFill>
                  <a:srgbClr val="000000"/>
                </a:solidFill>
                <a:latin typeface="Courier New" panose="02070309020205020404" pitchFamily="49" charset="0"/>
              </a:rPr>
              <a:t>Producer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item</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emptySlots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Wait until space</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Wait until machine free</a:t>
            </a:r>
          </a:p>
          <a:p>
            <a:r>
              <a:rPr lang="en-US" dirty="0">
                <a:solidFill>
                  <a:srgbClr val="000000"/>
                </a:solidFill>
                <a:latin typeface="Courier New" panose="02070309020205020404" pitchFamily="49" charset="0"/>
              </a:rPr>
              <a:t>	Enqueue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item</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fullSlots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Notify there is more coke</a:t>
            </a:r>
          </a:p>
          <a:p>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Consumer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fullSlots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Check if there’s a coke</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Wait until machine free</a:t>
            </a:r>
          </a:p>
          <a:p>
            <a:r>
              <a:rPr lang="en-US" dirty="0">
                <a:solidFill>
                  <a:srgbClr val="000000"/>
                </a:solidFill>
                <a:latin typeface="Courier New" panose="02070309020205020404" pitchFamily="49" charset="0"/>
              </a:rPr>
              <a:t>	item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Dequeue</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mutex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emptySlots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tell producer need more</a:t>
            </a:r>
          </a:p>
          <a:p>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item</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b="1" dirty="0">
                <a:solidFill>
                  <a:srgbClr val="000080"/>
                </a:solidFill>
                <a:latin typeface="Courier New" panose="02070309020205020404" pitchFamily="49" charset="0"/>
              </a:rPr>
              <a:t>}	</a:t>
            </a:r>
            <a:endParaRPr lang="en-US" dirty="0"/>
          </a:p>
        </p:txBody>
      </p:sp>
    </p:spTree>
    <p:extLst>
      <p:ext uri="{BB962C8B-B14F-4D97-AF65-F5344CB8AC3E}">
        <p14:creationId xmlns:p14="http://schemas.microsoft.com/office/powerpoint/2010/main" val="10022526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Thoughts</a:t>
            </a:r>
          </a:p>
        </p:txBody>
      </p:sp>
      <p:sp>
        <p:nvSpPr>
          <p:cNvPr id="465923" name="Rectangle 3"/>
          <p:cNvSpPr>
            <a:spLocks noGrp="1" noChangeArrowheads="1"/>
          </p:cNvSpPr>
          <p:nvPr>
            <p:ph idx="1"/>
          </p:nvPr>
        </p:nvSpPr>
        <p:spPr>
          <a:xfrm>
            <a:off x="822958" y="1752600"/>
            <a:ext cx="8133589" cy="4267200"/>
          </a:xfrm>
        </p:spPr>
        <p:txBody>
          <a:bodyPr>
            <a:normAutofit/>
          </a:bodyPr>
          <a:lstStyle/>
          <a:p>
            <a:pPr>
              <a:defRPr/>
            </a:pPr>
            <a:r>
              <a:rPr lang="en-US" altLang="ko-KR" sz="2800" dirty="0">
                <a:ea typeface="굴림" charset="0"/>
                <a:cs typeface="굴림" charset="0"/>
              </a:rPr>
              <a:t>Why asymmetry?</a:t>
            </a:r>
          </a:p>
          <a:p>
            <a:pPr lvl="1">
              <a:defRPr/>
            </a:pPr>
            <a:r>
              <a:rPr lang="en-US" altLang="ko-KR" sz="2400" dirty="0">
                <a:ea typeface="굴림" charset="0"/>
                <a:cs typeface="굴림" charset="0"/>
              </a:rPr>
              <a:t>Producer does: </a:t>
            </a:r>
            <a:r>
              <a:rPr lang="en-US" altLang="ko-KR" sz="2400" dirty="0" err="1">
                <a:latin typeface="Courier New" charset="0"/>
                <a:ea typeface="굴림" charset="0"/>
                <a:cs typeface="굴림" charset="0"/>
              </a:rPr>
              <a:t>emptySlots.P</a:t>
            </a:r>
            <a:r>
              <a:rPr lang="en-US" altLang="ko-KR" sz="2400" dirty="0">
                <a:latin typeface="Courier New" charset="0"/>
                <a:ea typeface="굴림" charset="0"/>
                <a:cs typeface="굴림" charset="0"/>
              </a:rPr>
              <a:t>(), </a:t>
            </a:r>
            <a:r>
              <a:rPr lang="en-US" altLang="ko-KR" sz="2400" dirty="0" err="1">
                <a:latin typeface="Courier New" charset="0"/>
                <a:ea typeface="굴림" charset="0"/>
                <a:cs typeface="굴림" charset="0"/>
              </a:rPr>
              <a:t>fullSlots.V</a:t>
            </a:r>
            <a:r>
              <a:rPr lang="en-US" altLang="ko-KR" sz="2400" dirty="0">
                <a:latin typeface="Courier New" charset="0"/>
                <a:ea typeface="굴림" charset="0"/>
                <a:cs typeface="굴림" charset="0"/>
              </a:rPr>
              <a:t>()</a:t>
            </a:r>
            <a:endParaRPr lang="en-US" altLang="ko-KR" sz="2400" dirty="0">
              <a:latin typeface="Helvetica" charset="0"/>
              <a:ea typeface="굴림" charset="0"/>
              <a:cs typeface="굴림" charset="0"/>
            </a:endParaRPr>
          </a:p>
          <a:p>
            <a:pPr lvl="1">
              <a:defRPr/>
            </a:pPr>
            <a:r>
              <a:rPr lang="en-US" altLang="ko-KR" sz="2400" dirty="0">
                <a:ea typeface="굴림" charset="0"/>
                <a:cs typeface="굴림" charset="0"/>
              </a:rPr>
              <a:t>Consumer does</a:t>
            </a:r>
            <a:r>
              <a:rPr lang="en-US" altLang="ko-KR" sz="2400" dirty="0">
                <a:latin typeface="Helvetica" charset="0"/>
                <a:ea typeface="굴림" charset="0"/>
                <a:cs typeface="굴림" charset="0"/>
              </a:rPr>
              <a:t>: </a:t>
            </a:r>
            <a:r>
              <a:rPr lang="en-US" altLang="ko-KR" sz="2400" dirty="0" err="1">
                <a:latin typeface="Courier New" charset="0"/>
                <a:ea typeface="굴림" charset="0"/>
                <a:cs typeface="굴림" charset="0"/>
              </a:rPr>
              <a:t>fullSlots.P</a:t>
            </a:r>
            <a:r>
              <a:rPr lang="en-US" altLang="ko-KR" sz="2400" dirty="0">
                <a:latin typeface="Courier New" charset="0"/>
                <a:ea typeface="굴림" charset="0"/>
                <a:cs typeface="굴림" charset="0"/>
              </a:rPr>
              <a:t>(), </a:t>
            </a:r>
            <a:r>
              <a:rPr lang="en-US" altLang="ko-KR" sz="2400" dirty="0" err="1">
                <a:latin typeface="Courier New" charset="0"/>
                <a:ea typeface="굴림" charset="0"/>
                <a:cs typeface="굴림" charset="0"/>
              </a:rPr>
              <a:t>emptySlots.V</a:t>
            </a:r>
            <a:r>
              <a:rPr lang="en-US" altLang="ko-KR" sz="2400" dirty="0">
                <a:latin typeface="Courier New" charset="0"/>
                <a:ea typeface="굴림" charset="0"/>
                <a:cs typeface="굴림" charset="0"/>
              </a:rPr>
              <a:t>()</a:t>
            </a:r>
          </a:p>
          <a:p>
            <a:pPr marL="0" indent="0">
              <a:buFontTx/>
              <a:buNone/>
              <a:defRPr/>
            </a:pPr>
            <a:endParaRPr lang="en-US" altLang="ko-KR" sz="2800" dirty="0">
              <a:latin typeface="Helvetica" charset="0"/>
              <a:ea typeface="굴림" charset="0"/>
              <a:cs typeface="굴림" charset="0"/>
            </a:endParaRPr>
          </a:p>
        </p:txBody>
      </p:sp>
      <p:sp>
        <p:nvSpPr>
          <p:cNvPr id="2" name="Date Placeholder 1"/>
          <p:cNvSpPr>
            <a:spLocks noGrp="1"/>
          </p:cNvSpPr>
          <p:nvPr>
            <p:ph type="dt" sz="half" idx="10"/>
          </p:nvPr>
        </p:nvSpPr>
        <p:spPr>
          <a:xfrm>
            <a:off x="822961" y="6459786"/>
            <a:ext cx="1854203" cy="365125"/>
          </a:xfrm>
        </p:spPr>
        <p:txBody>
          <a:bodyPr/>
          <a:lstStyle/>
          <a:p>
            <a:fld id="{DAE48AD7-AD12-4AE8-94B2-CCAB922C3DA9}" type="datetime1">
              <a:rPr lang="en-US" smtClean="0"/>
              <a:t>3/25/2018</a:t>
            </a:fld>
            <a:endParaRPr lang="en-US" dirty="0"/>
          </a:p>
        </p:txBody>
      </p:sp>
      <p:sp>
        <p:nvSpPr>
          <p:cNvPr id="57349" name="Rectangular Callout 5"/>
          <p:cNvSpPr>
            <a:spLocks noChangeArrowheads="1"/>
          </p:cNvSpPr>
          <p:nvPr/>
        </p:nvSpPr>
        <p:spPr bwMode="auto">
          <a:xfrm>
            <a:off x="3883152" y="1509396"/>
            <a:ext cx="1752600" cy="685800"/>
          </a:xfrm>
          <a:prstGeom prst="wedgeRectCallout">
            <a:avLst>
              <a:gd name="adj1" fmla="val -20833"/>
              <a:gd name="adj2" fmla="val 625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dirty="0">
                <a:latin typeface="Helvetica" panose="020B0604020202020204" pitchFamily="34" charset="0"/>
              </a:rPr>
              <a:t>Decrease # of empty slots</a:t>
            </a:r>
          </a:p>
        </p:txBody>
      </p:sp>
      <p:sp>
        <p:nvSpPr>
          <p:cNvPr id="57350" name="Rectangular Callout 6"/>
          <p:cNvSpPr>
            <a:spLocks noChangeArrowheads="1"/>
          </p:cNvSpPr>
          <p:nvPr/>
        </p:nvSpPr>
        <p:spPr bwMode="auto">
          <a:xfrm>
            <a:off x="6629400" y="1516698"/>
            <a:ext cx="1752600" cy="685800"/>
          </a:xfrm>
          <a:prstGeom prst="wedgeRectCallout">
            <a:avLst>
              <a:gd name="adj1" fmla="val -20833"/>
              <a:gd name="adj2" fmla="val 62500"/>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a:latin typeface="Helvetica" panose="020B0604020202020204" pitchFamily="34" charset="0"/>
              </a:rPr>
              <a:t>Increase # of occupied slots</a:t>
            </a:r>
          </a:p>
        </p:txBody>
      </p:sp>
      <p:sp>
        <p:nvSpPr>
          <p:cNvPr id="57351" name="Rectangular Callout 7"/>
          <p:cNvSpPr>
            <a:spLocks noChangeArrowheads="1"/>
          </p:cNvSpPr>
          <p:nvPr/>
        </p:nvSpPr>
        <p:spPr bwMode="auto">
          <a:xfrm>
            <a:off x="6629400" y="3126638"/>
            <a:ext cx="1752600" cy="685800"/>
          </a:xfrm>
          <a:prstGeom prst="wedgeRectCallout">
            <a:avLst>
              <a:gd name="adj1" fmla="val -9741"/>
              <a:gd name="adj2" fmla="val -71653"/>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a:latin typeface="Helvetica" panose="020B0604020202020204" pitchFamily="34" charset="0"/>
              </a:rPr>
              <a:t>Increase # of empty slots</a:t>
            </a:r>
          </a:p>
        </p:txBody>
      </p:sp>
      <p:sp>
        <p:nvSpPr>
          <p:cNvPr id="57352" name="Rectangular Callout 8"/>
          <p:cNvSpPr>
            <a:spLocks noChangeArrowheads="1"/>
          </p:cNvSpPr>
          <p:nvPr/>
        </p:nvSpPr>
        <p:spPr bwMode="auto">
          <a:xfrm>
            <a:off x="4114800" y="3200400"/>
            <a:ext cx="1752600" cy="685800"/>
          </a:xfrm>
          <a:prstGeom prst="wedgeRectCallout">
            <a:avLst>
              <a:gd name="adj1" fmla="val -37838"/>
              <a:gd name="adj2" fmla="val -71653"/>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r>
              <a:rPr lang="en-US" sz="1800" dirty="0">
                <a:latin typeface="Helvetica" panose="020B0604020202020204" pitchFamily="34" charset="0"/>
              </a:rPr>
              <a:t>Decrease # of occupied slots</a:t>
            </a:r>
          </a:p>
        </p:txBody>
      </p:sp>
      <p:sp>
        <p:nvSpPr>
          <p:cNvPr id="5" name="TextBox 4"/>
          <p:cNvSpPr txBox="1"/>
          <p:nvPr/>
        </p:nvSpPr>
        <p:spPr>
          <a:xfrm>
            <a:off x="1332840" y="4743879"/>
            <a:ext cx="6853223" cy="523220"/>
          </a:xfrm>
          <a:prstGeom prst="rect">
            <a:avLst/>
          </a:prstGeom>
          <a:noFill/>
        </p:spPr>
        <p:txBody>
          <a:bodyPr wrap="none" rtlCol="0">
            <a:spAutoFit/>
          </a:bodyPr>
          <a:lstStyle/>
          <a:p>
            <a:r>
              <a:rPr lang="en-US" sz="2800" dirty="0"/>
              <a:t>One is creating space, the other is filling space</a:t>
            </a:r>
          </a:p>
        </p:txBody>
      </p:sp>
    </p:spTree>
    <p:extLst>
      <p:ext uri="{BB962C8B-B14F-4D97-AF65-F5344CB8AC3E}">
        <p14:creationId xmlns:p14="http://schemas.microsoft.com/office/powerpoint/2010/main" val="1994625780"/>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457200" y="1679037"/>
            <a:ext cx="5486400" cy="4416963"/>
          </a:xfrm>
        </p:spPr>
        <p:txBody>
          <a:bodyPr/>
          <a:lstStyle/>
          <a:p>
            <a:r>
              <a:rPr lang="en-US" altLang="ko-KR" dirty="0">
                <a:latin typeface="Helvetica" panose="020B0604020202020204" pitchFamily="34" charset="0"/>
                <a:ea typeface="Gulim" panose="020B0600000101010101" pitchFamily="34" charset="-127"/>
              </a:rPr>
              <a:t>Is order of P’s important?</a:t>
            </a:r>
          </a:p>
          <a:p>
            <a:r>
              <a:rPr lang="en-US" altLang="ko-KR" dirty="0">
                <a:latin typeface="Helvetica" panose="020B0604020202020204" pitchFamily="34" charset="0"/>
                <a:ea typeface="Gulim" panose="020B0600000101010101" pitchFamily="34" charset="-127"/>
              </a:rPr>
              <a:t>Is order of V’s important?</a:t>
            </a:r>
          </a:p>
          <a:p>
            <a:r>
              <a:rPr lang="en-US" altLang="ko-KR" dirty="0">
                <a:latin typeface="Helvetica" panose="020B0604020202020204" pitchFamily="34" charset="0"/>
                <a:ea typeface="Gulim" panose="020B0600000101010101" pitchFamily="34" charset="-127"/>
              </a:rPr>
              <a:t>What if we have 2 producers or 2 consumers?</a:t>
            </a:r>
          </a:p>
          <a:p>
            <a:pPr lvl="1"/>
            <a:endParaRPr lang="ko-KR" altLang="en-US" dirty="0">
              <a:latin typeface="Helvetica" panose="020B0604020202020204" pitchFamily="34" charset="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5626B912-74D3-4111-9B57-F7D1B9508BCB}" type="datetime1">
              <a:rPr lang="en-US" smtClean="0"/>
              <a:t>3/25/2018</a:t>
            </a:fld>
            <a:endParaRPr lang="en-US" dirty="0"/>
          </a:p>
        </p:txBody>
      </p:sp>
      <p:sp>
        <p:nvSpPr>
          <p:cNvPr id="59398" name="Rectangle 3"/>
          <p:cNvSpPr txBox="1">
            <a:spLocks noChangeArrowheads="1"/>
          </p:cNvSpPr>
          <p:nvPr/>
        </p:nvSpPr>
        <p:spPr bwMode="auto">
          <a:xfrm>
            <a:off x="5486400" y="1771112"/>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Tree>
    <p:extLst>
      <p:ext uri="{BB962C8B-B14F-4D97-AF65-F5344CB8AC3E}">
        <p14:creationId xmlns:p14="http://schemas.microsoft.com/office/powerpoint/2010/main" val="424517463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0" y="236032"/>
            <a:ext cx="8153400" cy="990600"/>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457200" y="1828800"/>
            <a:ext cx="5486400" cy="770489"/>
          </a:xfrm>
        </p:spPr>
        <p:txBody>
          <a:bodyPr/>
          <a:lstStyle/>
          <a:p>
            <a:r>
              <a:rPr lang="en-US" altLang="ko-KR" dirty="0">
                <a:latin typeface="Helvetica" panose="020B0604020202020204" pitchFamily="34" charset="0"/>
                <a:ea typeface="Gulim" panose="020B0600000101010101" pitchFamily="34" charset="-127"/>
              </a:rPr>
              <a:t>Is order of P’s important?</a:t>
            </a:r>
          </a:p>
          <a:p>
            <a:pPr lvl="1"/>
            <a:r>
              <a:rPr lang="en-US" altLang="ko-KR" dirty="0">
                <a:latin typeface="Helvetica" panose="020B0604020202020204" pitchFamily="34" charset="0"/>
                <a:ea typeface="Gulim" panose="020B0600000101010101" pitchFamily="34" charset="-127"/>
              </a:rPr>
              <a:t>Yes!  Can cause deadlock</a:t>
            </a:r>
          </a:p>
        </p:txBody>
      </p:sp>
      <p:sp>
        <p:nvSpPr>
          <p:cNvPr id="2" name="Date Placeholder 1"/>
          <p:cNvSpPr>
            <a:spLocks noGrp="1"/>
          </p:cNvSpPr>
          <p:nvPr>
            <p:ph type="dt" sz="half" idx="10"/>
          </p:nvPr>
        </p:nvSpPr>
        <p:spPr>
          <a:xfrm>
            <a:off x="822961" y="6459786"/>
            <a:ext cx="1854203" cy="365125"/>
          </a:xfrm>
        </p:spPr>
        <p:txBody>
          <a:bodyPr/>
          <a:lstStyle/>
          <a:p>
            <a:fld id="{6B2A91D2-81C9-41F4-9BC1-FB844209AB43}" type="datetime1">
              <a:rPr lang="en-US" smtClean="0"/>
              <a:t>3/25/2018</a:t>
            </a:fld>
            <a:endParaRPr lang="en-US" dirty="0"/>
          </a:p>
        </p:txBody>
      </p:sp>
      <p:sp>
        <p:nvSpPr>
          <p:cNvPr id="59398" name="Rectangle 3"/>
          <p:cNvSpPr txBox="1">
            <a:spLocks noChangeArrowheads="1"/>
          </p:cNvSpPr>
          <p:nvPr/>
        </p:nvSpPr>
        <p:spPr bwMode="auto">
          <a:xfrm>
            <a:off x="5562600" y="2599289"/>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mutex.P</a:t>
            </a:r>
            <a:r>
              <a:rPr lang="en-US" altLang="ko-KR" b="1" dirty="0">
                <a:solidFill>
                  <a:srgbClr val="FF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emptySlots.P</a:t>
            </a:r>
            <a:r>
              <a:rPr lang="en-US" altLang="ko-KR" b="1" dirty="0">
                <a:solidFill>
                  <a:srgbClr val="FF0000"/>
                </a:solidFill>
                <a:latin typeface="Courier New" panose="02070309020205020404" pitchFamily="49" charset="0"/>
                <a:ea typeface="Gulim" panose="020B0600000101010101" pitchFamily="34" charset="-127"/>
              </a:rPr>
              <a:t>();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0" name="Rectangle 3"/>
          <p:cNvSpPr txBox="1">
            <a:spLocks noChangeArrowheads="1"/>
          </p:cNvSpPr>
          <p:nvPr/>
        </p:nvSpPr>
        <p:spPr bwMode="auto">
          <a:xfrm>
            <a:off x="1589317" y="2599289"/>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5" name="TextBox 4"/>
          <p:cNvSpPr txBox="1"/>
          <p:nvPr/>
        </p:nvSpPr>
        <p:spPr>
          <a:xfrm>
            <a:off x="2752200" y="2498916"/>
            <a:ext cx="896399" cy="369332"/>
          </a:xfrm>
          <a:prstGeom prst="rect">
            <a:avLst/>
          </a:prstGeom>
          <a:solidFill>
            <a:schemeClr val="accent2"/>
          </a:solidFill>
        </p:spPr>
        <p:txBody>
          <a:bodyPr wrap="none" rtlCol="0">
            <a:spAutoFit/>
          </a:bodyPr>
          <a:lstStyle/>
          <a:p>
            <a:r>
              <a:rPr lang="en-US" dirty="0"/>
              <a:t>BEFORE</a:t>
            </a:r>
          </a:p>
        </p:txBody>
      </p:sp>
      <p:sp>
        <p:nvSpPr>
          <p:cNvPr id="12" name="TextBox 11"/>
          <p:cNvSpPr txBox="1"/>
          <p:nvPr/>
        </p:nvSpPr>
        <p:spPr>
          <a:xfrm>
            <a:off x="6564692" y="2514600"/>
            <a:ext cx="742511" cy="369332"/>
          </a:xfrm>
          <a:prstGeom prst="rect">
            <a:avLst/>
          </a:prstGeom>
          <a:solidFill>
            <a:schemeClr val="accent2"/>
          </a:solidFill>
        </p:spPr>
        <p:txBody>
          <a:bodyPr wrap="none" rtlCol="0">
            <a:spAutoFit/>
          </a:bodyPr>
          <a:lstStyle/>
          <a:p>
            <a:r>
              <a:rPr lang="en-US" dirty="0"/>
              <a:t>AFTER</a:t>
            </a:r>
          </a:p>
        </p:txBody>
      </p:sp>
    </p:spTree>
    <p:extLst>
      <p:ext uri="{BB962C8B-B14F-4D97-AF65-F5344CB8AC3E}">
        <p14:creationId xmlns:p14="http://schemas.microsoft.com/office/powerpoint/2010/main" val="14254205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533400" y="1646053"/>
            <a:ext cx="7696200" cy="950021"/>
          </a:xfrm>
        </p:spPr>
        <p:txBody>
          <a:bodyPr/>
          <a:lstStyle/>
          <a:p>
            <a:r>
              <a:rPr lang="en-US" altLang="ko-KR" dirty="0">
                <a:ea typeface="Gulim" panose="020B0600000101010101" pitchFamily="34" charset="-127"/>
              </a:rPr>
              <a:t>Is order of V’s important?</a:t>
            </a:r>
          </a:p>
          <a:p>
            <a:pPr lvl="1"/>
            <a:r>
              <a:rPr lang="en-US" altLang="ko-KR" dirty="0">
                <a:ea typeface="Gulim" panose="020B0600000101010101" pitchFamily="34" charset="-127"/>
              </a:rPr>
              <a:t>No, except that it might affect scheduling efficiency</a:t>
            </a:r>
          </a:p>
          <a:p>
            <a:pPr lvl="1"/>
            <a:endParaRPr lang="ko-KR" altLang="en-US" dirty="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530F223D-303A-4F79-9B76-F79D247D98B5}" type="datetime1">
              <a:rPr lang="en-US" smtClean="0"/>
              <a:t>3/25/2018</a:t>
            </a:fld>
            <a:endParaRPr lang="en-US" dirty="0"/>
          </a:p>
        </p:txBody>
      </p:sp>
      <p:sp>
        <p:nvSpPr>
          <p:cNvPr id="59398" name="Rectangle 3"/>
          <p:cNvSpPr txBox="1">
            <a:spLocks noChangeArrowheads="1"/>
          </p:cNvSpPr>
          <p:nvPr/>
        </p:nvSpPr>
        <p:spPr bwMode="auto">
          <a:xfrm>
            <a:off x="5638800" y="2596074"/>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fullSlots.V</a:t>
            </a:r>
            <a:r>
              <a:rPr lang="en-US" altLang="ko-KR" b="1" dirty="0">
                <a:solidFill>
                  <a:srgbClr val="FF0000"/>
                </a:solidFill>
                <a:latin typeface="Courier New" panose="02070309020205020404" pitchFamily="49" charset="0"/>
                <a:ea typeface="Gulim" panose="020B0600000101010101" pitchFamily="34" charset="-127"/>
              </a:rPr>
              <a:t>();</a:t>
            </a:r>
            <a:r>
              <a:rPr lang="en-US" altLang="ko-KR" b="1" dirty="0">
                <a:solidFill>
                  <a:srgbClr val="000000"/>
                </a:solidFill>
                <a:latin typeface="Courier New" panose="02070309020205020404" pitchFamily="49" charset="0"/>
                <a:ea typeface="Gulim" panose="020B0600000101010101" pitchFamily="34" charset="-127"/>
              </a:rP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FF0000"/>
                </a:solidFill>
                <a:latin typeface="Courier New" panose="02070309020205020404" pitchFamily="49" charset="0"/>
                <a:ea typeface="Gulim" panose="020B0600000101010101" pitchFamily="34" charset="-127"/>
              </a:rPr>
              <a:t>mutex.V</a:t>
            </a:r>
            <a:r>
              <a:rPr lang="en-US" altLang="ko-KR" b="1" dirty="0">
                <a:solidFill>
                  <a:srgbClr val="FF0000"/>
                </a:solidFill>
                <a:latin typeface="Courier New" panose="02070309020205020404" pitchFamily="49" charset="0"/>
                <a:ea typeface="Gulim" panose="020B0600000101010101" pitchFamily="34" charset="-127"/>
              </a:rPr>
              <a:t>();</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FF0000"/>
                </a:solidFill>
                <a:latin typeface="Courier New" panose="02070309020205020404" pitchFamily="49" charset="0"/>
                <a:ea typeface="Gulim" panose="020B0600000101010101" pitchFamily="34" charset="-127"/>
              </a:rPr>
              <a:t>	</a:t>
            </a: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1" name="Rectangle 3"/>
          <p:cNvSpPr txBox="1">
            <a:spLocks noChangeArrowheads="1"/>
          </p:cNvSpPr>
          <p:nvPr/>
        </p:nvSpPr>
        <p:spPr bwMode="auto">
          <a:xfrm>
            <a:off x="1295400" y="2571421"/>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
        <p:nvSpPr>
          <p:cNvPr id="12" name="TextBox 11"/>
          <p:cNvSpPr txBox="1"/>
          <p:nvPr/>
        </p:nvSpPr>
        <p:spPr>
          <a:xfrm>
            <a:off x="2458283" y="2471048"/>
            <a:ext cx="896399" cy="369332"/>
          </a:xfrm>
          <a:prstGeom prst="rect">
            <a:avLst/>
          </a:prstGeom>
          <a:solidFill>
            <a:schemeClr val="accent2"/>
          </a:solidFill>
        </p:spPr>
        <p:txBody>
          <a:bodyPr wrap="none" rtlCol="0">
            <a:spAutoFit/>
          </a:bodyPr>
          <a:lstStyle/>
          <a:p>
            <a:r>
              <a:rPr lang="en-US" dirty="0"/>
              <a:t>BEFORE</a:t>
            </a:r>
          </a:p>
        </p:txBody>
      </p:sp>
      <p:sp>
        <p:nvSpPr>
          <p:cNvPr id="13" name="TextBox 12"/>
          <p:cNvSpPr txBox="1"/>
          <p:nvPr/>
        </p:nvSpPr>
        <p:spPr>
          <a:xfrm>
            <a:off x="6564692" y="2514600"/>
            <a:ext cx="742511" cy="369332"/>
          </a:xfrm>
          <a:prstGeom prst="rect">
            <a:avLst/>
          </a:prstGeom>
          <a:solidFill>
            <a:schemeClr val="accent2"/>
          </a:solidFill>
        </p:spPr>
        <p:txBody>
          <a:bodyPr wrap="none" rtlCol="0">
            <a:spAutoFit/>
          </a:bodyPr>
          <a:lstStyle/>
          <a:p>
            <a:r>
              <a:rPr lang="en-US" dirty="0"/>
              <a:t>AFTER</a:t>
            </a:r>
          </a:p>
        </p:txBody>
      </p:sp>
    </p:spTree>
    <p:extLst>
      <p:ext uri="{BB962C8B-B14F-4D97-AF65-F5344CB8AC3E}">
        <p14:creationId xmlns:p14="http://schemas.microsoft.com/office/powerpoint/2010/main" val="21344432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anim calcmode="lin" valueType="num">
                                      <p:cBhvr additive="base">
                                        <p:cTn id="7"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59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dirty="0">
                <a:latin typeface="+mn-lt"/>
                <a:ea typeface="Gulim" panose="020B0600000101010101" pitchFamily="34" charset="-127"/>
              </a:rPr>
              <a:t>More Thoughts</a:t>
            </a:r>
          </a:p>
        </p:txBody>
      </p:sp>
      <p:sp>
        <p:nvSpPr>
          <p:cNvPr id="465923" name="Rectangle 3"/>
          <p:cNvSpPr>
            <a:spLocks noGrp="1" noChangeArrowheads="1"/>
          </p:cNvSpPr>
          <p:nvPr>
            <p:ph idx="1"/>
          </p:nvPr>
        </p:nvSpPr>
        <p:spPr>
          <a:xfrm>
            <a:off x="457200" y="1679037"/>
            <a:ext cx="5486400" cy="1749963"/>
          </a:xfrm>
        </p:spPr>
        <p:txBody>
          <a:bodyPr/>
          <a:lstStyle/>
          <a:p>
            <a:r>
              <a:rPr lang="en-US" altLang="ko-KR" dirty="0">
                <a:ea typeface="Gulim" panose="020B0600000101010101" pitchFamily="34" charset="-127"/>
              </a:rPr>
              <a:t>What if we have 2 producers or 2 consumers?</a:t>
            </a:r>
          </a:p>
          <a:p>
            <a:pPr lvl="1"/>
            <a:r>
              <a:rPr lang="en-US" altLang="ko-KR" dirty="0">
                <a:ea typeface="Gulim" panose="020B0600000101010101" pitchFamily="34" charset="-127"/>
              </a:rPr>
              <a:t>Do we need to change anything?</a:t>
            </a:r>
          </a:p>
          <a:p>
            <a:pPr lvl="2"/>
            <a:r>
              <a:rPr lang="en-US" altLang="ko-KR" dirty="0">
                <a:ea typeface="Gulim" panose="020B0600000101010101" pitchFamily="34" charset="-127"/>
              </a:rPr>
              <a:t>NO</a:t>
            </a:r>
          </a:p>
          <a:p>
            <a:pPr lvl="1"/>
            <a:endParaRPr lang="ko-KR" altLang="en-US" dirty="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6477F4A4-2F32-4CCE-BCE1-E127F15319F8}" type="datetime1">
              <a:rPr lang="en-US" smtClean="0"/>
              <a:t>3/25/2018</a:t>
            </a:fld>
            <a:endParaRPr lang="en-US" dirty="0"/>
          </a:p>
        </p:txBody>
      </p:sp>
      <p:sp>
        <p:nvSpPr>
          <p:cNvPr id="59398" name="Rectangle 3"/>
          <p:cNvSpPr txBox="1">
            <a:spLocks noChangeArrowheads="1"/>
          </p:cNvSpPr>
          <p:nvPr/>
        </p:nvSpPr>
        <p:spPr bwMode="auto">
          <a:xfrm>
            <a:off x="5715000" y="1789041"/>
            <a:ext cx="3886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801688" algn="l"/>
                <a:tab pos="1139825" algn="l"/>
                <a:tab pos="1541463" algn="l"/>
                <a:tab pos="428466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801688" algn="l"/>
                <a:tab pos="1139825" algn="l"/>
                <a:tab pos="1541463" algn="l"/>
                <a:tab pos="4284663" algn="l"/>
              </a:tabLst>
              <a:defRPr>
                <a:solidFill>
                  <a:schemeClr val="tx1"/>
                </a:solidFill>
                <a:latin typeface="Chalkboard" charset="0"/>
                <a:ea typeface="MS PGothic" panose="020B0600070205080204" pitchFamily="34" charset="-128"/>
              </a:defRPr>
            </a:lvl9pPr>
          </a:lstStyle>
          <a:p>
            <a:pPr>
              <a:lnSpc>
                <a:spcPct val="80000"/>
              </a:lnSpc>
              <a:spcBef>
                <a:spcPct val="30000"/>
              </a:spcBef>
              <a:buFontTx/>
              <a:buNone/>
            </a:pPr>
            <a:r>
              <a:rPr lang="en-US" altLang="ko-KR" b="1" dirty="0">
                <a:latin typeface="Courier New" panose="02070309020205020404" pitchFamily="49" charset="0"/>
                <a:ea typeface="Gulim" panose="020B0600000101010101" pitchFamily="34" charset="-127"/>
              </a:rPr>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Producer(item) {</a:t>
            </a:r>
            <a:br>
              <a:rPr lang="en-US" altLang="ko-KR" b="1" dirty="0">
                <a:latin typeface="Courier New" panose="02070309020205020404" pitchFamily="49" charset="0"/>
                <a:ea typeface="Gulim" panose="020B0600000101010101" pitchFamily="34" charset="-127"/>
              </a:rPr>
            </a:b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emptySlots.P</a:t>
            </a:r>
            <a:r>
              <a:rPr lang="en-US" altLang="ko-KR" b="1" dirty="0">
                <a:latin typeface="Courier New" panose="02070309020205020404" pitchFamily="49" charset="0"/>
                <a:ea typeface="Gulim" panose="020B0600000101010101" pitchFamily="34" charset="-127"/>
              </a:rPr>
              <a:t>(); 	</a:t>
            </a:r>
            <a:r>
              <a:rPr lang="en-US" altLang="ko-KR" b="1" dirty="0" err="1">
                <a:latin typeface="Courier New" panose="02070309020205020404" pitchFamily="49" charset="0"/>
                <a:ea typeface="Gulim" panose="020B0600000101010101" pitchFamily="34" charset="-127"/>
              </a:rPr>
              <a:t>mutex.P</a:t>
            </a:r>
            <a:r>
              <a:rPr lang="en-US" altLang="ko-KR" b="1" dirty="0">
                <a:latin typeface="Courier New" panose="02070309020205020404" pitchFamily="49" charset="0"/>
                <a:ea typeface="Gulim" panose="020B0600000101010101" pitchFamily="34" charset="-127"/>
              </a:rPr>
              <a:t>(); </a:t>
            </a:r>
            <a:r>
              <a:rPr lang="en-US" altLang="ko-KR" b="1" dirty="0">
                <a:solidFill>
                  <a:srgbClr val="FF0000"/>
                </a:solidFill>
                <a:latin typeface="Courier New" panose="02070309020205020404" pitchFamily="49" charset="0"/>
                <a:ea typeface="Gulim" panose="020B0600000101010101" pitchFamily="34" charset="-127"/>
              </a:rPr>
              <a:t/>
            </a:r>
            <a:br>
              <a:rPr lang="en-US" altLang="ko-KR" b="1" dirty="0">
                <a:solidFill>
                  <a:srgbClr val="FF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Enqueue</a:t>
            </a:r>
            <a:r>
              <a:rPr lang="en-US" altLang="ko-KR" b="1" dirty="0">
                <a:solidFill>
                  <a:srgbClr val="000000"/>
                </a:solidFill>
                <a:latin typeface="Courier New" panose="02070309020205020404" pitchFamily="49" charset="0"/>
                <a:ea typeface="Gulim" panose="020B0600000101010101" pitchFamily="34" charset="-127"/>
              </a:rPr>
              <a:t>(item);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fullSlots.V</a:t>
            </a:r>
            <a:r>
              <a:rPr lang="en-US" altLang="ko-KR" b="1" dirty="0">
                <a:solidFill>
                  <a:srgbClr val="000000"/>
                </a:solidFill>
                <a:latin typeface="Courier New" panose="02070309020205020404" pitchFamily="49" charset="0"/>
                <a:ea typeface="Gulim" panose="020B0600000101010101" pitchFamily="34" charset="-127"/>
              </a:rPr>
              <a:t>();</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a:t>
            </a:r>
          </a:p>
          <a:p>
            <a:pPr>
              <a:lnSpc>
                <a:spcPct val="80000"/>
              </a:lnSpc>
              <a:spcBef>
                <a:spcPct val="30000"/>
              </a:spcBef>
              <a:buFontTx/>
              <a:buNone/>
            </a:pPr>
            <a:r>
              <a:rPr lang="en-US" altLang="ko-KR" b="1" dirty="0">
                <a:solidFill>
                  <a:srgbClr val="000000"/>
                </a:solidFill>
                <a:latin typeface="Courier New" panose="02070309020205020404" pitchFamily="49" charset="0"/>
                <a:ea typeface="Gulim" panose="020B0600000101010101" pitchFamily="34" charset="-127"/>
              </a:rPr>
              <a:t>	Consumer() {</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fullSlots.P</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mutex.P</a:t>
            </a:r>
            <a:r>
              <a:rPr lang="en-US" altLang="ko-KR" b="1" dirty="0">
                <a:solidFill>
                  <a:srgbClr val="000000"/>
                </a:solidFill>
                <a:latin typeface="Courier New" panose="02070309020205020404" pitchFamily="49" charset="0"/>
                <a:ea typeface="Gulim" panose="020B0600000101010101" pitchFamily="34" charset="-127"/>
              </a:rPr>
              <a:t>();	item = </a:t>
            </a:r>
            <a:r>
              <a:rPr lang="en-US" altLang="ko-KR" b="1" dirty="0" err="1">
                <a:solidFill>
                  <a:srgbClr val="000000"/>
                </a:solidFill>
                <a:latin typeface="Courier New" panose="02070309020205020404" pitchFamily="49" charset="0"/>
                <a:ea typeface="Gulim" panose="020B0600000101010101" pitchFamily="34" charset="-127"/>
              </a:rPr>
              <a:t>Dequeue</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mutex.V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a:t>
            </a:r>
            <a:r>
              <a:rPr lang="en-US" altLang="ko-KR" b="1" dirty="0" err="1">
                <a:solidFill>
                  <a:srgbClr val="000000"/>
                </a:solidFill>
                <a:latin typeface="Courier New" panose="02070309020205020404" pitchFamily="49" charset="0"/>
                <a:ea typeface="Gulim" panose="020B0600000101010101" pitchFamily="34" charset="-127"/>
              </a:rPr>
              <a:t>emptySlots.V</a:t>
            </a: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	return item;</a:t>
            </a:r>
            <a:br>
              <a:rPr lang="en-US" altLang="ko-KR" b="1" dirty="0">
                <a:solidFill>
                  <a:srgbClr val="000000"/>
                </a:solidFill>
                <a:latin typeface="Courier New" panose="02070309020205020404" pitchFamily="49" charset="0"/>
                <a:ea typeface="Gulim" panose="020B0600000101010101" pitchFamily="34" charset="-127"/>
              </a:rPr>
            </a:br>
            <a:r>
              <a:rPr lang="en-US" altLang="ko-KR" b="1" dirty="0">
                <a:solidFill>
                  <a:srgbClr val="000000"/>
                </a:solidFill>
                <a:latin typeface="Courier New" panose="02070309020205020404" pitchFamily="49" charset="0"/>
                <a:ea typeface="Gulim" panose="020B0600000101010101" pitchFamily="34" charset="-127"/>
              </a:rPr>
              <a:t>}</a:t>
            </a:r>
            <a:br>
              <a:rPr lang="en-US" altLang="ko-KR" b="1" dirty="0">
                <a:solidFill>
                  <a:srgbClr val="000000"/>
                </a:solidFill>
                <a:latin typeface="Courier New" panose="02070309020205020404" pitchFamily="49" charset="0"/>
                <a:ea typeface="Gulim" panose="020B0600000101010101" pitchFamily="34" charset="-127"/>
              </a:rPr>
            </a:br>
            <a:endParaRPr lang="en-US" altLang="ko-KR" b="1" dirty="0">
              <a:solidFill>
                <a:srgbClr val="000000"/>
              </a:solidFill>
              <a:latin typeface="Courier New" panose="02070309020205020404" pitchFamily="49" charset="0"/>
              <a:ea typeface="Gulim" panose="020B0600000101010101" pitchFamily="34" charset="-127"/>
            </a:endParaRPr>
          </a:p>
        </p:txBody>
      </p:sp>
    </p:spTree>
    <p:extLst>
      <p:ext uri="{BB962C8B-B14F-4D97-AF65-F5344CB8AC3E}">
        <p14:creationId xmlns:p14="http://schemas.microsoft.com/office/powerpoint/2010/main" val="2389387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22959" y="263527"/>
            <a:ext cx="7543800" cy="879473"/>
          </a:xfrm>
        </p:spPr>
        <p:txBody>
          <a:bodyPr>
            <a:normAutofit fontScale="90000"/>
          </a:bodyPr>
          <a:lstStyle/>
          <a:p>
            <a:r>
              <a:rPr lang="en-US" altLang="ko-KR" dirty="0" smtClean="0">
                <a:latin typeface="Helvetica" panose="020B0604020202020204" pitchFamily="34" charset="0"/>
                <a:ea typeface="Gulim" panose="020B0600000101010101" pitchFamily="34" charset="-127"/>
              </a:rPr>
              <a:t>Definitions and Quick Recap</a:t>
            </a:r>
            <a:endParaRPr lang="en-US" altLang="ko-KR" dirty="0">
              <a:latin typeface="Helvetica" panose="020B0604020202020204" pitchFamily="34" charset="0"/>
              <a:ea typeface="Gulim" panose="020B0600000101010101" pitchFamily="34" charset="-127"/>
            </a:endParaRPr>
          </a:p>
        </p:txBody>
      </p:sp>
      <p:sp>
        <p:nvSpPr>
          <p:cNvPr id="50179" name="Rectangle 3"/>
          <p:cNvSpPr>
            <a:spLocks noGrp="1" noChangeArrowheads="1"/>
          </p:cNvSpPr>
          <p:nvPr>
            <p:ph idx="1"/>
          </p:nvPr>
        </p:nvSpPr>
        <p:spPr>
          <a:xfrm>
            <a:off x="533400" y="1768475"/>
            <a:ext cx="8458200" cy="4724400"/>
          </a:xfrm>
        </p:spPr>
        <p:txBody>
          <a:bodyPr/>
          <a:lstStyle/>
          <a:p>
            <a:pPr>
              <a:lnSpc>
                <a:spcPct val="80000"/>
              </a:lnSpc>
            </a:pPr>
            <a:r>
              <a:rPr lang="en-US" altLang="ko-KR" sz="2400" b="1" dirty="0">
                <a:latin typeface="Helvetica" panose="020B0604020202020204" pitchFamily="34" charset="0"/>
                <a:ea typeface="Gulim" panose="020B0600000101010101" pitchFamily="34" charset="-127"/>
              </a:rPr>
              <a:t>Synchronization</a:t>
            </a:r>
            <a:r>
              <a:rPr lang="en-US" altLang="ko-KR" sz="2400" dirty="0">
                <a:latin typeface="Helvetica" panose="020B0604020202020204" pitchFamily="34" charset="0"/>
                <a:ea typeface="Gulim" panose="020B0600000101010101" pitchFamily="34" charset="-127"/>
              </a:rPr>
              <a:t>: using atomic operations to ensure cooperation between threads</a:t>
            </a:r>
          </a:p>
          <a:p>
            <a:pPr lvl="1">
              <a:lnSpc>
                <a:spcPct val="80000"/>
              </a:lnSpc>
            </a:pPr>
            <a:r>
              <a:rPr lang="en-US" altLang="ko-KR" sz="2400" dirty="0">
                <a:latin typeface="Helvetica" panose="020B0604020202020204" pitchFamily="34" charset="0"/>
                <a:ea typeface="Gulim" panose="020B0600000101010101" pitchFamily="34" charset="-127"/>
              </a:rPr>
              <a:t>For now, only loads and stores are atomic</a:t>
            </a:r>
          </a:p>
          <a:p>
            <a:pPr>
              <a:lnSpc>
                <a:spcPct val="80000"/>
              </a:lnSpc>
            </a:pPr>
            <a:endParaRPr lang="en-US" altLang="ko-KR" sz="2400" dirty="0">
              <a:latin typeface="Helvetica" panose="020B0604020202020204" pitchFamily="34" charset="0"/>
              <a:ea typeface="Gulim" panose="020B0600000101010101" pitchFamily="34" charset="-127"/>
            </a:endParaRPr>
          </a:p>
          <a:p>
            <a:pPr>
              <a:lnSpc>
                <a:spcPct val="80000"/>
              </a:lnSpc>
            </a:pPr>
            <a:r>
              <a:rPr lang="en-US" altLang="ko-KR" sz="2400" b="1" dirty="0">
                <a:latin typeface="Helvetica" panose="020B0604020202020204" pitchFamily="34" charset="0"/>
                <a:ea typeface="Gulim" panose="020B0600000101010101" pitchFamily="34" charset="-127"/>
              </a:rPr>
              <a:t>Critical Section</a:t>
            </a:r>
            <a:r>
              <a:rPr lang="en-US" altLang="ko-KR" sz="2400" dirty="0">
                <a:latin typeface="Helvetica" panose="020B0604020202020204" pitchFamily="34" charset="0"/>
                <a:ea typeface="Gulim" panose="020B0600000101010101" pitchFamily="34" charset="-127"/>
              </a:rPr>
              <a:t>: piece of code that only one thread can execute at once</a:t>
            </a:r>
          </a:p>
          <a:p>
            <a:pPr>
              <a:lnSpc>
                <a:spcPct val="80000"/>
              </a:lnSpc>
            </a:pPr>
            <a:endParaRPr lang="en-US" altLang="ko-KR" sz="2400" dirty="0">
              <a:latin typeface="Helvetica" panose="020B0604020202020204" pitchFamily="34" charset="0"/>
              <a:ea typeface="Gulim" panose="020B0600000101010101" pitchFamily="34" charset="-127"/>
            </a:endParaRPr>
          </a:p>
          <a:p>
            <a:pPr>
              <a:lnSpc>
                <a:spcPct val="80000"/>
              </a:lnSpc>
            </a:pPr>
            <a:r>
              <a:rPr lang="en-US" altLang="ko-KR" sz="2400" b="1" dirty="0">
                <a:latin typeface="Helvetica" panose="020B0604020202020204" pitchFamily="34" charset="0"/>
                <a:ea typeface="Gulim" panose="020B0600000101010101" pitchFamily="34" charset="-127"/>
              </a:rPr>
              <a:t>Mutual Exclusion</a:t>
            </a:r>
            <a:r>
              <a:rPr lang="en-US" altLang="ko-KR" sz="2400" dirty="0">
                <a:latin typeface="Helvetica" panose="020B0604020202020204" pitchFamily="34" charset="0"/>
                <a:ea typeface="Gulim" panose="020B0600000101010101" pitchFamily="34" charset="-127"/>
              </a:rPr>
              <a:t>: ensuring that only one thread executes critical section</a:t>
            </a:r>
          </a:p>
          <a:p>
            <a:pPr lvl="1">
              <a:lnSpc>
                <a:spcPct val="80000"/>
              </a:lnSpc>
            </a:pPr>
            <a:r>
              <a:rPr lang="en-US" altLang="ko-KR" sz="2400" dirty="0">
                <a:latin typeface="Helvetica" panose="020B0604020202020204" pitchFamily="34" charset="0"/>
                <a:ea typeface="Gulim" panose="020B0600000101010101" pitchFamily="34" charset="-127"/>
              </a:rPr>
              <a:t>One thread </a:t>
            </a:r>
            <a:r>
              <a:rPr lang="en-US" altLang="ko-KR" sz="2400" i="1" dirty="0">
                <a:latin typeface="Helvetica" panose="020B0604020202020204" pitchFamily="34" charset="0"/>
                <a:ea typeface="Gulim" panose="020B0600000101010101" pitchFamily="34" charset="-127"/>
              </a:rPr>
              <a:t>excludes</a:t>
            </a:r>
            <a:r>
              <a:rPr lang="en-US" altLang="ko-KR" sz="2400" dirty="0">
                <a:latin typeface="Helvetica" panose="020B0604020202020204" pitchFamily="34" charset="0"/>
                <a:ea typeface="Gulim" panose="020B0600000101010101" pitchFamily="34" charset="-127"/>
              </a:rPr>
              <a:t> the other while doing its task</a:t>
            </a:r>
          </a:p>
          <a:p>
            <a:pPr lvl="1">
              <a:lnSpc>
                <a:spcPct val="80000"/>
              </a:lnSpc>
            </a:pPr>
            <a:r>
              <a:rPr lang="en-US" altLang="ko-KR" sz="2400" dirty="0">
                <a:latin typeface="Helvetica" panose="020B0604020202020204" pitchFamily="34" charset="0"/>
                <a:ea typeface="Gulim" panose="020B0600000101010101" pitchFamily="34" charset="-127"/>
              </a:rPr>
              <a:t>Critical section and mutual exclusion are two ways of describing the same thing</a:t>
            </a:r>
          </a:p>
        </p:txBody>
      </p:sp>
      <p:sp>
        <p:nvSpPr>
          <p:cNvPr id="2" name="Date Placeholder 1"/>
          <p:cNvSpPr>
            <a:spLocks noGrp="1"/>
          </p:cNvSpPr>
          <p:nvPr>
            <p:ph type="dt" sz="half" idx="10"/>
          </p:nvPr>
        </p:nvSpPr>
        <p:spPr>
          <a:xfrm>
            <a:off x="822961" y="6459786"/>
            <a:ext cx="1854203" cy="365125"/>
          </a:xfrm>
        </p:spPr>
        <p:txBody>
          <a:bodyPr/>
          <a:lstStyle/>
          <a:p>
            <a:fld id="{B9E0B2D8-9404-4112-B230-EDA772461C6F}" type="datetime1">
              <a:rPr lang="en-US" smtClean="0"/>
              <a:t>3/25/2018</a:t>
            </a:fld>
            <a:endParaRPr lang="en-US" dirty="0"/>
          </a:p>
        </p:txBody>
      </p:sp>
    </p:spTree>
    <p:extLst>
      <p:ext uri="{BB962C8B-B14F-4D97-AF65-F5344CB8AC3E}">
        <p14:creationId xmlns:p14="http://schemas.microsoft.com/office/powerpoint/2010/main" val="27201541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22959" y="549169"/>
            <a:ext cx="7543800" cy="879473"/>
          </a:xfrm>
        </p:spPr>
        <p:txBody>
          <a:bodyPr/>
          <a:lstStyle/>
          <a:p>
            <a:r>
              <a:rPr lang="en-US" dirty="0"/>
              <a:t>Motivation</a:t>
            </a:r>
          </a:p>
        </p:txBody>
      </p:sp>
      <p:sp>
        <p:nvSpPr>
          <p:cNvPr id="3" name="Content Placeholder 2"/>
          <p:cNvSpPr>
            <a:spLocks noGrp="1"/>
          </p:cNvSpPr>
          <p:nvPr>
            <p:ph idx="1"/>
          </p:nvPr>
        </p:nvSpPr>
        <p:spPr/>
        <p:txBody>
          <a:bodyPr/>
          <a:lstStyle/>
          <a:p>
            <a:r>
              <a:rPr lang="en-US" sz="2400" dirty="0"/>
              <a:t>Concurrent processes improve Computer System resource utilization</a:t>
            </a:r>
          </a:p>
          <a:p>
            <a:pPr lvl="1"/>
            <a:r>
              <a:rPr lang="en-US" sz="2400" dirty="0"/>
              <a:t>But concurrency introduces inherent cost of context switching</a:t>
            </a:r>
          </a:p>
          <a:p>
            <a:r>
              <a:rPr lang="en-US" dirty="0"/>
              <a:t>Threading a process reduces the cost of context switching because we allow threads to share global context (memory, IO State) of their parent process</a:t>
            </a:r>
          </a:p>
          <a:p>
            <a:pPr lvl="2"/>
            <a:r>
              <a:rPr lang="en-US" sz="1800" dirty="0">
                <a:solidFill>
                  <a:srgbClr val="FF0000"/>
                </a:solidFill>
              </a:rPr>
              <a:t>But this sharing can be dangerous if not handled properly</a:t>
            </a:r>
          </a:p>
        </p:txBody>
      </p:sp>
      <p:sp>
        <p:nvSpPr>
          <p:cNvPr id="2" name="Date Placeholder 1"/>
          <p:cNvSpPr>
            <a:spLocks noGrp="1"/>
          </p:cNvSpPr>
          <p:nvPr>
            <p:ph type="dt" sz="half" idx="10"/>
          </p:nvPr>
        </p:nvSpPr>
        <p:spPr>
          <a:xfrm>
            <a:off x="822961" y="6459786"/>
            <a:ext cx="1854203" cy="365125"/>
          </a:xfrm>
        </p:spPr>
        <p:txBody>
          <a:bodyPr/>
          <a:lstStyle/>
          <a:p>
            <a:fld id="{0FA7B427-F769-441E-8916-AAE6FCDDD833}" type="datetime1">
              <a:rPr lang="en-US" smtClean="0"/>
              <a:t>3/25/2018</a:t>
            </a:fld>
            <a:endParaRPr lang="en-US" dirty="0"/>
          </a:p>
        </p:txBody>
      </p:sp>
    </p:spTree>
    <p:extLst>
      <p:ext uri="{BB962C8B-B14F-4D97-AF65-F5344CB8AC3E}">
        <p14:creationId xmlns:p14="http://schemas.microsoft.com/office/powerpoint/2010/main" val="3973732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22959" y="263527"/>
            <a:ext cx="7543800" cy="879473"/>
          </a:xfrm>
        </p:spPr>
        <p:txBody>
          <a:bodyPr/>
          <a:lstStyle/>
          <a:p>
            <a:r>
              <a:rPr lang="en-US" altLang="ko-KR" dirty="0">
                <a:latin typeface="Helvetica" panose="020B0604020202020204" pitchFamily="34" charset="0"/>
                <a:ea typeface="Gulim" panose="020B0600000101010101" pitchFamily="34" charset="-127"/>
              </a:rPr>
              <a:t>More Definitions</a:t>
            </a:r>
          </a:p>
        </p:txBody>
      </p:sp>
      <p:sp>
        <p:nvSpPr>
          <p:cNvPr id="427011" name="Rectangle 3"/>
          <p:cNvSpPr>
            <a:spLocks noGrp="1" noChangeArrowheads="1"/>
          </p:cNvSpPr>
          <p:nvPr>
            <p:ph idx="1"/>
          </p:nvPr>
        </p:nvSpPr>
        <p:spPr>
          <a:xfrm>
            <a:off x="457200" y="1631260"/>
            <a:ext cx="8001000" cy="4860925"/>
          </a:xfrm>
        </p:spPr>
        <p:txBody>
          <a:bodyPr>
            <a:normAutofit/>
          </a:bodyPr>
          <a:lstStyle/>
          <a:p>
            <a:pPr>
              <a:spcBef>
                <a:spcPct val="25000"/>
              </a:spcBef>
            </a:pPr>
            <a:r>
              <a:rPr lang="en-US" altLang="ko-KR" b="1" dirty="0">
                <a:latin typeface="Helvetica" panose="020B0604020202020204" pitchFamily="34" charset="0"/>
                <a:ea typeface="Gulim" panose="020B0600000101010101" pitchFamily="34" charset="-127"/>
              </a:rPr>
              <a:t>Lock</a:t>
            </a:r>
            <a:r>
              <a:rPr lang="en-US" altLang="ko-KR" dirty="0">
                <a:latin typeface="Helvetica" panose="020B0604020202020204" pitchFamily="34" charset="0"/>
                <a:ea typeface="Gulim" panose="020B0600000101010101" pitchFamily="34" charset="-127"/>
              </a:rPr>
              <a:t>: prevents someone from doing something</a:t>
            </a:r>
          </a:p>
          <a:p>
            <a:pPr lvl="1">
              <a:spcBef>
                <a:spcPct val="25000"/>
              </a:spcBef>
            </a:pPr>
            <a:r>
              <a:rPr lang="en-US" altLang="ko-KR" dirty="0">
                <a:latin typeface="Helvetica" panose="020B0604020202020204" pitchFamily="34" charset="0"/>
                <a:ea typeface="Gulim" panose="020B0600000101010101" pitchFamily="34" charset="-127"/>
              </a:rPr>
              <a:t>Lock before entering critical section and </a:t>
            </a:r>
            <a:br>
              <a:rPr lang="en-US" altLang="ko-KR" dirty="0">
                <a:latin typeface="Helvetica" panose="020B0604020202020204" pitchFamily="34" charset="0"/>
                <a:ea typeface="Gulim" panose="020B0600000101010101" pitchFamily="34" charset="-127"/>
              </a:rPr>
            </a:br>
            <a:r>
              <a:rPr lang="en-US" altLang="ko-KR" dirty="0">
                <a:latin typeface="Helvetica" panose="020B0604020202020204" pitchFamily="34" charset="0"/>
                <a:ea typeface="Gulim" panose="020B0600000101010101" pitchFamily="34" charset="-127"/>
              </a:rPr>
              <a:t>before accessing shared data</a:t>
            </a:r>
          </a:p>
          <a:p>
            <a:pPr lvl="1">
              <a:spcBef>
                <a:spcPct val="25000"/>
              </a:spcBef>
            </a:pPr>
            <a:r>
              <a:rPr lang="en-US" altLang="ko-KR" dirty="0">
                <a:latin typeface="Helvetica" panose="020B0604020202020204" pitchFamily="34" charset="0"/>
                <a:ea typeface="Gulim" panose="020B0600000101010101" pitchFamily="34" charset="-127"/>
              </a:rPr>
              <a:t>Unlock when leaving, after accessing shared data</a:t>
            </a:r>
          </a:p>
          <a:p>
            <a:pPr lvl="1">
              <a:spcBef>
                <a:spcPct val="25000"/>
              </a:spcBef>
            </a:pPr>
            <a:r>
              <a:rPr lang="en-US" altLang="ko-KR" dirty="0">
                <a:latin typeface="Helvetica" panose="020B0604020202020204" pitchFamily="34" charset="0"/>
                <a:ea typeface="Gulim" panose="020B0600000101010101" pitchFamily="34" charset="-127"/>
              </a:rPr>
              <a:t>Wait if locked</a:t>
            </a:r>
          </a:p>
          <a:p>
            <a:pPr lvl="2">
              <a:spcBef>
                <a:spcPct val="25000"/>
              </a:spcBef>
            </a:pPr>
            <a:r>
              <a:rPr lang="en-US" altLang="ko-KR" dirty="0">
                <a:latin typeface="Helvetica" panose="020B0604020202020204" pitchFamily="34" charset="0"/>
                <a:ea typeface="Gulim" panose="020B0600000101010101" pitchFamily="34" charset="-127"/>
              </a:rPr>
              <a:t>Important idea: all synchronization involves </a:t>
            </a:r>
            <a:r>
              <a:rPr lang="en-US" altLang="ko-KR" dirty="0" smtClean="0">
                <a:latin typeface="Helvetica" panose="020B0604020202020204" pitchFamily="34" charset="0"/>
                <a:ea typeface="Gulim" panose="020B0600000101010101" pitchFamily="34" charset="-127"/>
              </a:rPr>
              <a:t>waiting</a:t>
            </a:r>
          </a:p>
        </p:txBody>
      </p:sp>
      <p:sp>
        <p:nvSpPr>
          <p:cNvPr id="3" name="Date Placeholder 2"/>
          <p:cNvSpPr>
            <a:spLocks noGrp="1"/>
          </p:cNvSpPr>
          <p:nvPr>
            <p:ph type="dt" sz="half" idx="10"/>
          </p:nvPr>
        </p:nvSpPr>
        <p:spPr>
          <a:xfrm>
            <a:off x="822961" y="6459786"/>
            <a:ext cx="1854203" cy="365125"/>
          </a:xfrm>
        </p:spPr>
        <p:txBody>
          <a:bodyPr/>
          <a:lstStyle/>
          <a:p>
            <a:fld id="{128A0B52-D5BE-48E1-8DEC-C8CDBD9E1D2B}" type="datetime1">
              <a:rPr lang="en-US" smtClean="0"/>
              <a:t>3/25/2018</a:t>
            </a:fld>
            <a:endParaRPr lang="en-US" dirty="0"/>
          </a:p>
        </p:txBody>
      </p:sp>
      <p:pic>
        <p:nvPicPr>
          <p:cNvPr id="49156" name="Picture 9" descr="MCj03078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3218" y="1981200"/>
            <a:ext cx="947738"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91914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7011">
                                            <p:txEl>
                                              <p:pRg st="1" end="1"/>
                                            </p:txEl>
                                          </p:spTgt>
                                        </p:tgtEl>
                                        <p:attrNameLst>
                                          <p:attrName>style.visibility</p:attrName>
                                        </p:attrNameLst>
                                      </p:cBhvr>
                                      <p:to>
                                        <p:strVal val="visible"/>
                                      </p:to>
                                    </p:set>
                                    <p:anim calcmode="lin" valueType="num">
                                      <p:cBhvr additive="base">
                                        <p:cTn id="11" dur="500" fill="hold"/>
                                        <p:tgtEl>
                                          <p:spTgt spid="4270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270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7011">
                                            <p:txEl>
                                              <p:pRg st="2" end="2"/>
                                            </p:txEl>
                                          </p:spTgt>
                                        </p:tgtEl>
                                        <p:attrNameLst>
                                          <p:attrName>style.visibility</p:attrName>
                                        </p:attrNameLst>
                                      </p:cBhvr>
                                      <p:to>
                                        <p:strVal val="visible"/>
                                      </p:to>
                                    </p:set>
                                    <p:anim calcmode="lin" valueType="num">
                                      <p:cBhvr additive="base">
                                        <p:cTn id="15" dur="500" fill="hold"/>
                                        <p:tgtEl>
                                          <p:spTgt spid="4270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270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7011">
                                            <p:txEl>
                                              <p:pRg st="3" end="3"/>
                                            </p:txEl>
                                          </p:spTgt>
                                        </p:tgtEl>
                                        <p:attrNameLst>
                                          <p:attrName>style.visibility</p:attrName>
                                        </p:attrNameLst>
                                      </p:cBhvr>
                                      <p:to>
                                        <p:strVal val="visible"/>
                                      </p:to>
                                    </p:set>
                                    <p:anim calcmode="lin" valueType="num">
                                      <p:cBhvr additive="base">
                                        <p:cTn id="19" dur="500" fill="hold"/>
                                        <p:tgtEl>
                                          <p:spTgt spid="4270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70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7011">
                                            <p:txEl>
                                              <p:pRg st="4" end="4"/>
                                            </p:txEl>
                                          </p:spTgt>
                                        </p:tgtEl>
                                        <p:attrNameLst>
                                          <p:attrName>style.visibility</p:attrName>
                                        </p:attrNameLst>
                                      </p:cBhvr>
                                      <p:to>
                                        <p:strVal val="visible"/>
                                      </p:to>
                                    </p:set>
                                    <p:anim calcmode="lin" valueType="num">
                                      <p:cBhvr additive="base">
                                        <p:cTn id="23" dur="500" fill="hold"/>
                                        <p:tgtEl>
                                          <p:spTgt spid="4270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270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432391" y="894785"/>
            <a:ext cx="8686800" cy="533400"/>
          </a:xfrm>
        </p:spPr>
        <p:txBody>
          <a:bodyPr>
            <a:normAutofit fontScale="90000"/>
          </a:bodyPr>
          <a:lstStyle/>
          <a:p>
            <a:r>
              <a:rPr lang="en-US" altLang="ko-KR" dirty="0" smtClean="0">
                <a:latin typeface="Helvetica" panose="020B0604020202020204" pitchFamily="34" charset="0"/>
                <a:ea typeface="Gulim" panose="020B0600000101010101" pitchFamily="34" charset="-127"/>
              </a:rPr>
              <a:t>Implementing a Lock</a:t>
            </a:r>
            <a:endParaRPr lang="en-US" altLang="ko-KR" dirty="0">
              <a:latin typeface="Helvetica" panose="020B0604020202020204" pitchFamily="34" charset="0"/>
              <a:ea typeface="Gulim" panose="020B0600000101010101" pitchFamily="34" charset="-127"/>
            </a:endParaRPr>
          </a:p>
        </p:txBody>
      </p:sp>
      <p:sp>
        <p:nvSpPr>
          <p:cNvPr id="74754" name="Rectangle 3"/>
          <p:cNvSpPr>
            <a:spLocks noGrp="1" noChangeArrowheads="1"/>
          </p:cNvSpPr>
          <p:nvPr>
            <p:ph idx="1"/>
          </p:nvPr>
        </p:nvSpPr>
        <p:spPr>
          <a:xfrm>
            <a:off x="394252" y="1752600"/>
            <a:ext cx="8763000" cy="4495800"/>
          </a:xfrm>
        </p:spPr>
        <p:txBody>
          <a:bodyPr>
            <a:normAutofit/>
          </a:bodyPr>
          <a:lstStyle/>
          <a:p>
            <a:r>
              <a:rPr lang="en-US" altLang="ko-KR" dirty="0">
                <a:latin typeface="Helvetica" panose="020B0604020202020204" pitchFamily="34" charset="0"/>
                <a:ea typeface="Gulim" panose="020B0600000101010101" pitchFamily="34" charset="-127"/>
              </a:rPr>
              <a:t>How can we build multi-instruction atomic operations?</a:t>
            </a:r>
          </a:p>
          <a:p>
            <a:pPr lvl="1"/>
            <a:r>
              <a:rPr lang="en-US" altLang="ko-KR" dirty="0">
                <a:latin typeface="Helvetica" panose="020B0604020202020204" pitchFamily="34" charset="0"/>
                <a:ea typeface="Gulim" panose="020B0600000101010101" pitchFamily="34" charset="-127"/>
              </a:rPr>
              <a:t>Recall: dispatcher gets control in two ways. </a:t>
            </a:r>
          </a:p>
          <a:p>
            <a:pPr lvl="2"/>
            <a:r>
              <a:rPr lang="en-US" altLang="ko-KR" dirty="0">
                <a:latin typeface="Helvetica" panose="020B0604020202020204" pitchFamily="34" charset="0"/>
                <a:ea typeface="Gulim" panose="020B0600000101010101" pitchFamily="34" charset="-127"/>
              </a:rPr>
              <a:t>Internal: Thread does something to relinquish the CPU</a:t>
            </a:r>
          </a:p>
          <a:p>
            <a:pPr lvl="2"/>
            <a:r>
              <a:rPr lang="en-US" altLang="ko-KR" dirty="0">
                <a:latin typeface="Helvetica" panose="020B0604020202020204" pitchFamily="34" charset="0"/>
                <a:ea typeface="Gulim" panose="020B0600000101010101" pitchFamily="34" charset="-127"/>
              </a:rPr>
              <a:t>External: Interrupts cause dispatcher to take CPU</a:t>
            </a:r>
          </a:p>
          <a:p>
            <a:pPr lvl="1"/>
            <a:r>
              <a:rPr lang="en-US" altLang="ko-KR" dirty="0">
                <a:latin typeface="Helvetica" panose="020B0604020202020204" pitchFamily="34" charset="0"/>
                <a:ea typeface="Gulim" panose="020B0600000101010101" pitchFamily="34" charset="-127"/>
              </a:rPr>
              <a:t>On a uniprocessor, can avoid context-switching by:</a:t>
            </a:r>
          </a:p>
          <a:p>
            <a:pPr lvl="2"/>
            <a:r>
              <a:rPr lang="en-US" altLang="ko-KR" dirty="0">
                <a:latin typeface="Helvetica" panose="020B0604020202020204" pitchFamily="34" charset="0"/>
                <a:ea typeface="Gulim" panose="020B0600000101010101" pitchFamily="34" charset="-127"/>
              </a:rPr>
              <a:t>Avoiding internal events</a:t>
            </a:r>
          </a:p>
          <a:p>
            <a:pPr lvl="2"/>
            <a:r>
              <a:rPr lang="en-US" altLang="ko-KR" dirty="0">
                <a:latin typeface="Helvetica" panose="020B0604020202020204" pitchFamily="34" charset="0"/>
                <a:ea typeface="Gulim" panose="020B0600000101010101" pitchFamily="34" charset="-127"/>
              </a:rPr>
              <a:t>Preventing external events by disabling interrupts</a:t>
            </a:r>
          </a:p>
          <a:p>
            <a:r>
              <a:rPr lang="en-US" altLang="ko-KR" dirty="0" smtClean="0">
                <a:latin typeface="Helvetica" panose="020B0604020202020204" pitchFamily="34" charset="0"/>
                <a:ea typeface="Gulim" panose="020B0600000101010101" pitchFamily="34" charset="-127"/>
              </a:rPr>
              <a:t>Consequently</a:t>
            </a:r>
            <a:r>
              <a:rPr lang="en-US" altLang="ko-KR" dirty="0">
                <a:latin typeface="Helvetica" panose="020B0604020202020204" pitchFamily="34" charset="0"/>
                <a:ea typeface="Gulim" panose="020B0600000101010101" pitchFamily="34" charset="-127"/>
              </a:rPr>
              <a:t>, naïve Implementation of locks:</a:t>
            </a:r>
          </a:p>
          <a:p>
            <a:pPr>
              <a:buFontTx/>
              <a:buNone/>
            </a:pPr>
            <a:r>
              <a:rPr lang="en-US" altLang="ko-KR" dirty="0">
                <a:latin typeface="Helvetica" panose="020B0604020202020204" pitchFamily="34" charset="0"/>
                <a:ea typeface="Gulim" panose="020B0600000101010101" pitchFamily="34" charset="-127"/>
              </a:rPr>
              <a:t>		</a:t>
            </a:r>
            <a:r>
              <a:rPr lang="en-US" altLang="ko-KR" dirty="0" err="1">
                <a:latin typeface="Courier New" panose="02070309020205020404" pitchFamily="49" charset="0"/>
                <a:ea typeface="Gulim" panose="020B0600000101010101" pitchFamily="34" charset="-127"/>
              </a:rPr>
              <a:t>LockAcquire</a:t>
            </a:r>
            <a:r>
              <a:rPr lang="en-US" altLang="ko-KR" dirty="0">
                <a:latin typeface="Courier New" panose="02070309020205020404" pitchFamily="49" charset="0"/>
                <a:ea typeface="Gulim" panose="020B0600000101010101" pitchFamily="34" charset="-127"/>
              </a:rPr>
              <a:t> { disable </a:t>
            </a:r>
            <a:r>
              <a:rPr lang="en-US" altLang="ko-KR" dirty="0" err="1">
                <a:latin typeface="Courier New" panose="02070309020205020404" pitchFamily="49" charset="0"/>
                <a:ea typeface="Gulim" panose="020B0600000101010101" pitchFamily="34" charset="-127"/>
              </a:rPr>
              <a:t>Ints</a:t>
            </a:r>
            <a:r>
              <a:rPr lang="en-US" altLang="ko-KR" dirty="0">
                <a:latin typeface="Courier New" panose="02070309020205020404" pitchFamily="49" charset="0"/>
                <a:ea typeface="Gulim" panose="020B0600000101010101" pitchFamily="34" charset="-127"/>
              </a:rPr>
              <a:t>; }</a:t>
            </a:r>
          </a:p>
          <a:p>
            <a:pPr>
              <a:buFontTx/>
              <a:buNone/>
            </a:pPr>
            <a:r>
              <a:rPr lang="en-US" altLang="ko-KR" dirty="0">
                <a:latin typeface="Courier New" panose="02070309020205020404" pitchFamily="49" charset="0"/>
                <a:ea typeface="Gulim" panose="020B0600000101010101" pitchFamily="34" charset="-127"/>
              </a:rPr>
              <a:t>		</a:t>
            </a:r>
            <a:r>
              <a:rPr lang="en-US" altLang="ko-KR" dirty="0" err="1">
                <a:latin typeface="Courier New" panose="02070309020205020404" pitchFamily="49" charset="0"/>
                <a:ea typeface="Gulim" panose="020B0600000101010101" pitchFamily="34" charset="-127"/>
              </a:rPr>
              <a:t>LockRelease</a:t>
            </a:r>
            <a:r>
              <a:rPr lang="en-US" altLang="ko-KR" dirty="0">
                <a:latin typeface="Courier New" panose="02070309020205020404" pitchFamily="49" charset="0"/>
                <a:ea typeface="Gulim" panose="020B0600000101010101" pitchFamily="34" charset="-127"/>
              </a:rPr>
              <a:t> { enable </a:t>
            </a:r>
            <a:r>
              <a:rPr lang="en-US" altLang="ko-KR" dirty="0" err="1">
                <a:latin typeface="Courier New" panose="02070309020205020404" pitchFamily="49" charset="0"/>
                <a:ea typeface="Gulim" panose="020B0600000101010101" pitchFamily="34" charset="-127"/>
              </a:rPr>
              <a:t>Ints</a:t>
            </a:r>
            <a:r>
              <a:rPr lang="en-US" altLang="ko-KR" dirty="0">
                <a:latin typeface="Courier New" panose="02070309020205020404" pitchFamily="49" charset="0"/>
                <a:ea typeface="Gulim" panose="020B0600000101010101" pitchFamily="34" charset="-127"/>
              </a:rPr>
              <a:t>; }</a:t>
            </a:r>
            <a:endParaRPr lang="en-US" altLang="ko-KR" dirty="0">
              <a:latin typeface="Helvetica" panose="020B0604020202020204" pitchFamily="34" charset="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5DD0FAB3-B2DB-4B98-A44C-A1D9633ABAC6}" type="datetime1">
              <a:rPr lang="en-US" smtClean="0"/>
              <a:t>3/25/2018</a:t>
            </a:fld>
            <a:endParaRPr lang="en-US" dirty="0"/>
          </a:p>
        </p:txBody>
      </p:sp>
    </p:spTree>
    <p:extLst>
      <p:ext uri="{BB962C8B-B14F-4D97-AF65-F5344CB8AC3E}">
        <p14:creationId xmlns:p14="http://schemas.microsoft.com/office/powerpoint/2010/main" val="1159588097"/>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457200" y="609600"/>
            <a:ext cx="8991600" cy="838200"/>
          </a:xfrm>
        </p:spPr>
        <p:txBody>
          <a:bodyPr>
            <a:normAutofit fontScale="90000"/>
          </a:bodyPr>
          <a:lstStyle/>
          <a:p>
            <a:pPr algn="l"/>
            <a:r>
              <a:rPr lang="en-US" altLang="ko-KR" dirty="0">
                <a:latin typeface="Helvetica" panose="020B0604020202020204" pitchFamily="34" charset="0"/>
                <a:ea typeface="Gulim" panose="020B0600000101010101" pitchFamily="34" charset="-127"/>
              </a:rPr>
              <a:t>Naïve use of Interrupt Enable/Disable: Problems</a:t>
            </a:r>
          </a:p>
        </p:txBody>
      </p:sp>
      <p:sp>
        <p:nvSpPr>
          <p:cNvPr id="444419" name="Rectangle 3"/>
          <p:cNvSpPr>
            <a:spLocks noGrp="1" noChangeArrowheads="1"/>
          </p:cNvSpPr>
          <p:nvPr>
            <p:ph idx="1"/>
          </p:nvPr>
        </p:nvSpPr>
        <p:spPr>
          <a:xfrm>
            <a:off x="457200" y="1791694"/>
            <a:ext cx="7848600" cy="4876800"/>
          </a:xfrm>
        </p:spPr>
        <p:txBody>
          <a:bodyPr/>
          <a:lstStyle/>
          <a:p>
            <a:pPr>
              <a:lnSpc>
                <a:spcPct val="110000"/>
              </a:lnSpc>
            </a:pPr>
            <a:r>
              <a:rPr lang="en-US" altLang="ko-KR" dirty="0">
                <a:latin typeface="Helvetica" panose="020B0604020202020204" pitchFamily="34" charset="0"/>
                <a:ea typeface="Gulim" panose="020B0600000101010101" pitchFamily="34" charset="-127"/>
              </a:rPr>
              <a:t>Can’t let user do this! Consider following:</a:t>
            </a:r>
          </a:p>
          <a:p>
            <a:pPr lvl="2">
              <a:lnSpc>
                <a:spcPct val="110000"/>
              </a:lnSpc>
              <a:buFontTx/>
              <a:buNone/>
            </a:pPr>
            <a:r>
              <a:rPr lang="en-US" altLang="ko-KR" dirty="0">
                <a:latin typeface="Courier New" panose="02070309020205020404" pitchFamily="49" charset="0"/>
                <a:ea typeface="Gulim" panose="020B0600000101010101" pitchFamily="34" charset="-127"/>
              </a:rPr>
              <a:t>	</a:t>
            </a:r>
            <a:r>
              <a:rPr lang="en-US" altLang="ko-KR" sz="2400" b="1" dirty="0" err="1">
                <a:latin typeface="Courier New" panose="02070309020205020404" pitchFamily="49" charset="0"/>
                <a:ea typeface="Gulim" panose="020B0600000101010101" pitchFamily="34" charset="-127"/>
              </a:rPr>
              <a:t>LockAcquire</a:t>
            </a:r>
            <a:r>
              <a:rPr lang="en-US" altLang="ko-KR" sz="2400" b="1" dirty="0">
                <a:latin typeface="Courier New" panose="02070309020205020404" pitchFamily="49" charset="0"/>
                <a:ea typeface="Gulim" panose="020B0600000101010101" pitchFamily="34" charset="-127"/>
              </a:rPr>
              <a:t>();</a:t>
            </a:r>
            <a:br>
              <a:rPr lang="en-US" altLang="ko-KR" sz="2400" b="1" dirty="0">
                <a:latin typeface="Courier New" panose="02070309020205020404" pitchFamily="49" charset="0"/>
                <a:ea typeface="Gulim" panose="020B0600000101010101" pitchFamily="34" charset="-127"/>
              </a:rPr>
            </a:br>
            <a:r>
              <a:rPr lang="en-US" altLang="ko-KR" sz="2400" b="1" dirty="0" smtClean="0">
                <a:solidFill>
                  <a:srgbClr val="FF0000"/>
                </a:solidFill>
                <a:latin typeface="Courier New" panose="02070309020205020404" pitchFamily="49" charset="0"/>
                <a:ea typeface="Gulim" panose="020B0600000101010101" pitchFamily="34" charset="-127"/>
              </a:rPr>
              <a:t>while(TRUE</a:t>
            </a:r>
            <a:r>
              <a:rPr lang="en-US" altLang="ko-KR" sz="2400" b="1" dirty="0">
                <a:solidFill>
                  <a:srgbClr val="FF0000"/>
                </a:solidFill>
                <a:latin typeface="Courier New" panose="02070309020205020404" pitchFamily="49" charset="0"/>
                <a:ea typeface="Gulim" panose="020B0600000101010101" pitchFamily="34" charset="-127"/>
              </a:rPr>
              <a:t>) {;}</a:t>
            </a:r>
          </a:p>
          <a:p>
            <a:pPr>
              <a:lnSpc>
                <a:spcPct val="110000"/>
              </a:lnSpc>
            </a:pPr>
            <a:r>
              <a:rPr lang="en-US" altLang="ko-KR" dirty="0">
                <a:latin typeface="Helvetica" panose="020B0604020202020204" pitchFamily="34" charset="0"/>
                <a:ea typeface="Gulim" panose="020B0600000101010101" pitchFamily="34" charset="-127"/>
              </a:rPr>
              <a:t>Real-Time system—no guarantees on timing! </a:t>
            </a:r>
          </a:p>
          <a:p>
            <a:pPr lvl="1">
              <a:lnSpc>
                <a:spcPct val="110000"/>
              </a:lnSpc>
            </a:pPr>
            <a:r>
              <a:rPr lang="en-US" altLang="ko-KR" dirty="0">
                <a:latin typeface="Helvetica" panose="020B0604020202020204" pitchFamily="34" charset="0"/>
                <a:ea typeface="Gulim" panose="020B0600000101010101" pitchFamily="34" charset="-127"/>
              </a:rPr>
              <a:t>Critical Sections might be arbitrarily long</a:t>
            </a:r>
          </a:p>
          <a:p>
            <a:pPr>
              <a:lnSpc>
                <a:spcPct val="110000"/>
              </a:lnSpc>
            </a:pPr>
            <a:r>
              <a:rPr lang="en-US" altLang="ko-KR" dirty="0">
                <a:latin typeface="Helvetica" panose="020B0604020202020204" pitchFamily="34" charset="0"/>
                <a:ea typeface="Gulim" panose="020B0600000101010101" pitchFamily="34" charset="-127"/>
              </a:rPr>
              <a:t>What happens with I/O or other important events?	</a:t>
            </a:r>
          </a:p>
          <a:p>
            <a:pPr lvl="1">
              <a:lnSpc>
                <a:spcPct val="110000"/>
              </a:lnSpc>
            </a:pPr>
            <a:r>
              <a:rPr lang="en-US" altLang="ko-KR" dirty="0">
                <a:latin typeface="Helvetica" panose="020B0604020202020204" pitchFamily="34" charset="0"/>
                <a:ea typeface="Gulim" panose="020B0600000101010101" pitchFamily="34" charset="-127"/>
              </a:rPr>
              <a:t>“Reactor about to meltdown. Help?”</a:t>
            </a:r>
          </a:p>
        </p:txBody>
      </p:sp>
      <p:sp>
        <p:nvSpPr>
          <p:cNvPr id="2" name="Date Placeholder 1"/>
          <p:cNvSpPr>
            <a:spLocks noGrp="1"/>
          </p:cNvSpPr>
          <p:nvPr>
            <p:ph type="dt" sz="half" idx="10"/>
          </p:nvPr>
        </p:nvSpPr>
        <p:spPr>
          <a:xfrm>
            <a:off x="822961" y="6459786"/>
            <a:ext cx="1854203" cy="365125"/>
          </a:xfrm>
        </p:spPr>
        <p:txBody>
          <a:bodyPr/>
          <a:lstStyle/>
          <a:p>
            <a:fld id="{1E134DC6-CCEC-42D7-AEE0-23542A679688}" type="datetime1">
              <a:rPr lang="en-US" smtClean="0"/>
              <a:t>3/25/2018</a:t>
            </a:fld>
            <a:endParaRPr lang="en-US" dirty="0"/>
          </a:p>
        </p:txBody>
      </p:sp>
      <p:pic>
        <p:nvPicPr>
          <p:cNvPr id="444420" name="Picture 4" descr="MCj010496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8375" y="4343400"/>
            <a:ext cx="182562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6676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44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764223"/>
            <a:ext cx="8839200" cy="533400"/>
          </a:xfrm>
        </p:spPr>
        <p:txBody>
          <a:bodyPr>
            <a:normAutofit fontScale="90000"/>
          </a:bodyPr>
          <a:lstStyle/>
          <a:p>
            <a:r>
              <a:rPr lang="en-US" altLang="ko-KR" dirty="0">
                <a:latin typeface="Helvetica" panose="020B0604020202020204" pitchFamily="34" charset="0"/>
                <a:ea typeface="Gulim" panose="020B0600000101010101" pitchFamily="34" charset="-127"/>
              </a:rPr>
              <a:t>Better Implementation of Locks by Disabling Interrupts</a:t>
            </a:r>
          </a:p>
        </p:txBody>
      </p:sp>
      <p:sp>
        <p:nvSpPr>
          <p:cNvPr id="78851" name="Rectangle 3"/>
          <p:cNvSpPr>
            <a:spLocks noGrp="1" noChangeArrowheads="1"/>
          </p:cNvSpPr>
          <p:nvPr>
            <p:ph idx="1"/>
          </p:nvPr>
        </p:nvSpPr>
        <p:spPr>
          <a:xfrm>
            <a:off x="457200" y="1611948"/>
            <a:ext cx="8610600" cy="1295400"/>
          </a:xfrm>
        </p:spPr>
        <p:txBody>
          <a:bodyPr>
            <a:normAutofit lnSpcReduction="10000"/>
          </a:bodyPr>
          <a:lstStyle/>
          <a:p>
            <a:pPr>
              <a:lnSpc>
                <a:spcPct val="110000"/>
              </a:lnSpc>
              <a:spcBef>
                <a:spcPct val="25000"/>
              </a:spcBef>
              <a:tabLst>
                <a:tab pos="801688" algn="l"/>
                <a:tab pos="1139825" algn="l"/>
                <a:tab pos="1490663" algn="l"/>
                <a:tab pos="1828800" algn="l"/>
              </a:tabLst>
            </a:pPr>
            <a:r>
              <a:rPr lang="en-US" altLang="ko-KR" dirty="0">
                <a:latin typeface="Helvetica" panose="020B0604020202020204" pitchFamily="34" charset="0"/>
                <a:ea typeface="Gulim" panose="020B0600000101010101" pitchFamily="34" charset="-127"/>
              </a:rPr>
              <a:t>Key idea: maintain a lock variable and impose mutual exclusion only during operations on that variable</a:t>
            </a:r>
          </a:p>
          <a:p>
            <a:pPr>
              <a:lnSpc>
                <a:spcPct val="110000"/>
              </a:lnSpc>
              <a:spcBef>
                <a:spcPct val="25000"/>
              </a:spcBef>
              <a:buFontTx/>
              <a:buNone/>
              <a:tabLst>
                <a:tab pos="801688" algn="l"/>
                <a:tab pos="1139825" algn="l"/>
                <a:tab pos="1490663" algn="l"/>
                <a:tab pos="1828800" algn="l"/>
              </a:tabLst>
            </a:pPr>
            <a:r>
              <a:rPr lang="en-US" altLang="ko-KR" sz="2200" dirty="0">
                <a:latin typeface="Courier New" panose="02070309020205020404" pitchFamily="49" charset="0"/>
                <a:ea typeface="Gulim" panose="020B0600000101010101" pitchFamily="34" charset="-127"/>
              </a:rPr>
              <a:t>	</a:t>
            </a:r>
          </a:p>
        </p:txBody>
      </p:sp>
      <p:sp>
        <p:nvSpPr>
          <p:cNvPr id="2" name="Date Placeholder 1"/>
          <p:cNvSpPr>
            <a:spLocks noGrp="1"/>
          </p:cNvSpPr>
          <p:nvPr>
            <p:ph type="dt" sz="half" idx="10"/>
          </p:nvPr>
        </p:nvSpPr>
        <p:spPr>
          <a:xfrm>
            <a:off x="822961" y="6459786"/>
            <a:ext cx="1854203" cy="365125"/>
          </a:xfrm>
        </p:spPr>
        <p:txBody>
          <a:bodyPr/>
          <a:lstStyle/>
          <a:p>
            <a:fld id="{A92E8422-DE51-4062-A526-1B98411DF1ED}" type="datetime1">
              <a:rPr lang="en-US" smtClean="0"/>
              <a:t>3/25/2018</a:t>
            </a:fld>
            <a:endParaRPr lang="en-US" dirty="0"/>
          </a:p>
        </p:txBody>
      </p:sp>
      <p:sp>
        <p:nvSpPr>
          <p:cNvPr id="78852" name="Text Box 5"/>
          <p:cNvSpPr txBox="1">
            <a:spLocks noChangeArrowheads="1"/>
          </p:cNvSpPr>
          <p:nvPr/>
        </p:nvSpPr>
        <p:spPr bwMode="auto">
          <a:xfrm>
            <a:off x="152400" y="2811462"/>
            <a:ext cx="4581525"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0"/>
              </a:spcBef>
              <a:buFontTx/>
              <a:buNone/>
            </a:pPr>
            <a:r>
              <a:rPr lang="en-US" sz="1900" b="1" dirty="0" err="1">
                <a:solidFill>
                  <a:schemeClr val="accent2">
                    <a:lumMod val="60000"/>
                    <a:lumOff val="40000"/>
                  </a:schemeClr>
                </a:solidFill>
                <a:latin typeface="Courier New" panose="02070309020205020404" pitchFamily="49" charset="0"/>
              </a:rPr>
              <a:t>int</a:t>
            </a:r>
            <a:r>
              <a:rPr lang="en-US" sz="1900" b="1" dirty="0">
                <a:solidFill>
                  <a:schemeClr val="accent2">
                    <a:lumMod val="60000"/>
                    <a:lumOff val="40000"/>
                  </a:schemeClr>
                </a:solidFill>
                <a:latin typeface="Courier New" panose="02070309020205020404" pitchFamily="49" charset="0"/>
              </a:rPr>
              <a:t> value = FREE;</a:t>
            </a:r>
          </a:p>
          <a:p>
            <a:pPr>
              <a:spcBef>
                <a:spcPct val="0"/>
              </a:spcBef>
              <a:buFontTx/>
              <a:buNone/>
            </a:pPr>
            <a:endParaRPr lang="en-US" sz="1900" b="1" dirty="0">
              <a:solidFill>
                <a:schemeClr val="accent2">
                  <a:lumMod val="60000"/>
                  <a:lumOff val="40000"/>
                </a:schemeClr>
              </a:solidFill>
              <a:latin typeface="Courier New" panose="02070309020205020404" pitchFamily="49" charset="0"/>
            </a:endParaRPr>
          </a:p>
          <a:p>
            <a:pPr>
              <a:spcBef>
                <a:spcPct val="0"/>
              </a:spcBef>
              <a:buFontTx/>
              <a:buNone/>
            </a:pPr>
            <a:r>
              <a:rPr lang="en-US" sz="1900" b="1" dirty="0">
                <a:solidFill>
                  <a:schemeClr val="accent2">
                    <a:lumMod val="60000"/>
                    <a:lumOff val="40000"/>
                  </a:schemeClr>
                </a:solidFill>
                <a:latin typeface="Courier New" panose="02070309020205020404" pitchFamily="49" charset="0"/>
              </a:rPr>
              <a:t>Acquire() {</a:t>
            </a:r>
            <a:br>
              <a:rPr lang="en-US" sz="1900" b="1" dirty="0">
                <a:solidFill>
                  <a:schemeClr val="accent2">
                    <a:lumMod val="60000"/>
                    <a:lumOff val="40000"/>
                  </a:schemeClr>
                </a:solidFill>
                <a:latin typeface="Courier New" panose="02070309020205020404" pitchFamily="49" charset="0"/>
              </a:rPr>
            </a:br>
            <a:r>
              <a:rPr lang="en-US" sz="1900" b="1" dirty="0">
                <a:solidFill>
                  <a:schemeClr val="accent2">
                    <a:lumMod val="60000"/>
                    <a:lumOff val="40000"/>
                  </a:schemeClr>
                </a:solidFill>
                <a:latin typeface="Courier New" panose="02070309020205020404" pitchFamily="49" charset="0"/>
              </a:rPr>
              <a:t>	disable interrupts;</a:t>
            </a:r>
            <a:br>
              <a:rPr lang="en-US" sz="1900" b="1" dirty="0">
                <a:solidFill>
                  <a:schemeClr val="accent2">
                    <a:lumMod val="60000"/>
                    <a:lumOff val="40000"/>
                  </a:schemeClr>
                </a:solidFill>
                <a:latin typeface="Courier New" panose="02070309020205020404" pitchFamily="49" charset="0"/>
              </a:rPr>
            </a:br>
            <a:r>
              <a:rPr lang="en-US" sz="1900" b="1" dirty="0">
                <a:solidFill>
                  <a:schemeClr val="accent2">
                    <a:lumMod val="60000"/>
                    <a:lumOff val="40000"/>
                  </a:schemeClr>
                </a:solidFill>
                <a:latin typeface="Courier New" panose="02070309020205020404" pitchFamily="49" charset="0"/>
              </a:rPr>
              <a:t>	if (value == BUSY) {</a:t>
            </a:r>
            <a:br>
              <a:rPr lang="en-US" sz="1900" b="1" dirty="0">
                <a:solidFill>
                  <a:schemeClr val="accent2">
                    <a:lumMod val="60000"/>
                    <a:lumOff val="40000"/>
                  </a:schemeClr>
                </a:solidFill>
                <a:latin typeface="Courier New" panose="02070309020205020404" pitchFamily="49" charset="0"/>
              </a:rPr>
            </a:br>
            <a:r>
              <a:rPr lang="en-US" sz="1900" b="1" dirty="0">
                <a:solidFill>
                  <a:schemeClr val="accent2">
                    <a:lumMod val="60000"/>
                    <a:lumOff val="40000"/>
                  </a:schemeClr>
                </a:solidFill>
                <a:latin typeface="Courier New" panose="02070309020205020404" pitchFamily="49" charset="0"/>
              </a:rPr>
              <a:t>		put thread on wait queue;</a:t>
            </a:r>
            <a:br>
              <a:rPr lang="en-US" sz="1900" b="1" dirty="0">
                <a:solidFill>
                  <a:schemeClr val="accent2">
                    <a:lumMod val="60000"/>
                    <a:lumOff val="40000"/>
                  </a:schemeClr>
                </a:solidFill>
                <a:latin typeface="Courier New" panose="02070309020205020404" pitchFamily="49" charset="0"/>
              </a:rPr>
            </a:br>
            <a:r>
              <a:rPr lang="en-US" sz="1900" b="1" dirty="0">
                <a:solidFill>
                  <a:schemeClr val="accent2">
                    <a:lumMod val="60000"/>
                    <a:lumOff val="40000"/>
                  </a:schemeClr>
                </a:solidFill>
                <a:latin typeface="Courier New" panose="02070309020205020404" pitchFamily="49" charset="0"/>
              </a:rPr>
              <a:t>		Go to sleep();</a:t>
            </a:r>
            <a:br>
              <a:rPr lang="en-US" sz="1900" b="1" dirty="0">
                <a:solidFill>
                  <a:schemeClr val="accent2">
                    <a:lumMod val="60000"/>
                    <a:lumOff val="40000"/>
                  </a:schemeClr>
                </a:solidFill>
                <a:latin typeface="Courier New" panose="02070309020205020404" pitchFamily="49" charset="0"/>
              </a:rPr>
            </a:br>
            <a:r>
              <a:rPr lang="en-US" sz="1900" b="1">
                <a:solidFill>
                  <a:schemeClr val="accent2">
                    <a:lumMod val="60000"/>
                    <a:lumOff val="40000"/>
                  </a:schemeClr>
                </a:solidFill>
                <a:latin typeface="Courier New" panose="02070309020205020404" pitchFamily="49" charset="0"/>
              </a:rPr>
              <a:t>	} </a:t>
            </a:r>
            <a:r>
              <a:rPr lang="en-US" sz="1900" b="1" dirty="0">
                <a:solidFill>
                  <a:schemeClr val="accent2">
                    <a:lumMod val="60000"/>
                    <a:lumOff val="40000"/>
                  </a:schemeClr>
                </a:solidFill>
                <a:latin typeface="Courier New" panose="02070309020205020404" pitchFamily="49" charset="0"/>
              </a:rPr>
              <a:t>else {</a:t>
            </a:r>
            <a:br>
              <a:rPr lang="en-US" sz="1900" b="1" dirty="0">
                <a:solidFill>
                  <a:schemeClr val="accent2">
                    <a:lumMod val="60000"/>
                    <a:lumOff val="40000"/>
                  </a:schemeClr>
                </a:solidFill>
                <a:latin typeface="Courier New" panose="02070309020205020404" pitchFamily="49" charset="0"/>
              </a:rPr>
            </a:br>
            <a:r>
              <a:rPr lang="en-US" sz="1900" b="1" dirty="0">
                <a:solidFill>
                  <a:schemeClr val="accent2">
                    <a:lumMod val="60000"/>
                    <a:lumOff val="40000"/>
                  </a:schemeClr>
                </a:solidFill>
                <a:latin typeface="Courier New" panose="02070309020205020404" pitchFamily="49" charset="0"/>
              </a:rPr>
              <a:t>		value = BUSY;</a:t>
            </a:r>
            <a:br>
              <a:rPr lang="en-US" sz="1900" b="1" dirty="0">
                <a:solidFill>
                  <a:schemeClr val="accent2">
                    <a:lumMod val="60000"/>
                    <a:lumOff val="40000"/>
                  </a:schemeClr>
                </a:solidFill>
                <a:latin typeface="Courier New" panose="02070309020205020404" pitchFamily="49" charset="0"/>
              </a:rPr>
            </a:br>
            <a:r>
              <a:rPr lang="en-US" sz="1900" b="1" dirty="0">
                <a:solidFill>
                  <a:schemeClr val="accent2">
                    <a:lumMod val="60000"/>
                    <a:lumOff val="40000"/>
                  </a:schemeClr>
                </a:solidFill>
                <a:latin typeface="Courier New" panose="02070309020205020404" pitchFamily="49" charset="0"/>
              </a:rPr>
              <a:t>	}</a:t>
            </a:r>
            <a:br>
              <a:rPr lang="en-US" sz="1900" b="1" dirty="0">
                <a:solidFill>
                  <a:schemeClr val="accent2">
                    <a:lumMod val="60000"/>
                    <a:lumOff val="40000"/>
                  </a:schemeClr>
                </a:solidFill>
                <a:latin typeface="Courier New" panose="02070309020205020404" pitchFamily="49" charset="0"/>
              </a:rPr>
            </a:br>
            <a:r>
              <a:rPr lang="en-US" sz="1900" b="1" dirty="0">
                <a:solidFill>
                  <a:schemeClr val="accent2">
                    <a:lumMod val="60000"/>
                    <a:lumOff val="40000"/>
                  </a:schemeClr>
                </a:solidFill>
                <a:latin typeface="Courier New" panose="02070309020205020404" pitchFamily="49" charset="0"/>
              </a:rPr>
              <a:t>	enable interrupts;</a:t>
            </a:r>
            <a:br>
              <a:rPr lang="en-US" sz="1900" b="1" dirty="0">
                <a:solidFill>
                  <a:schemeClr val="accent2">
                    <a:lumMod val="60000"/>
                    <a:lumOff val="40000"/>
                  </a:schemeClr>
                </a:solidFill>
                <a:latin typeface="Courier New" panose="02070309020205020404" pitchFamily="49" charset="0"/>
              </a:rPr>
            </a:br>
            <a:r>
              <a:rPr lang="en-US" sz="1900" b="1" dirty="0">
                <a:solidFill>
                  <a:schemeClr val="accent2">
                    <a:lumMod val="60000"/>
                    <a:lumOff val="40000"/>
                  </a:schemeClr>
                </a:solidFill>
                <a:latin typeface="Courier New" panose="02070309020205020404" pitchFamily="49" charset="0"/>
              </a:rPr>
              <a:t>}</a:t>
            </a:r>
          </a:p>
        </p:txBody>
      </p:sp>
      <p:sp>
        <p:nvSpPr>
          <p:cNvPr id="78853" name="Text Box 6"/>
          <p:cNvSpPr txBox="1">
            <a:spLocks noChangeArrowheads="1"/>
          </p:cNvSpPr>
          <p:nvPr/>
        </p:nvSpPr>
        <p:spPr bwMode="auto">
          <a:xfrm>
            <a:off x="4419600" y="2865437"/>
            <a:ext cx="48768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900" b="1" dirty="0">
              <a:solidFill>
                <a:srgbClr val="0070C0"/>
              </a:solidFill>
              <a:latin typeface="Courier New" panose="02070309020205020404" pitchFamily="49" charset="0"/>
            </a:endParaRPr>
          </a:p>
          <a:p>
            <a:pPr>
              <a:lnSpc>
                <a:spcPct val="90000"/>
              </a:lnSpc>
              <a:spcBef>
                <a:spcPct val="10000"/>
              </a:spcBef>
              <a:buFontTx/>
              <a:buNone/>
            </a:pPr>
            <a:endParaRPr lang="en-US" sz="1900" b="1" dirty="0">
              <a:solidFill>
                <a:srgbClr val="0070C0"/>
              </a:solidFill>
              <a:latin typeface="Courier New" panose="02070309020205020404" pitchFamily="49" charset="0"/>
            </a:endParaRPr>
          </a:p>
          <a:p>
            <a:pPr>
              <a:lnSpc>
                <a:spcPct val="90000"/>
              </a:lnSpc>
              <a:spcBef>
                <a:spcPct val="10000"/>
              </a:spcBef>
              <a:buFontTx/>
              <a:buNone/>
            </a:pPr>
            <a:r>
              <a:rPr lang="en-US" sz="1900" b="1" dirty="0">
                <a:solidFill>
                  <a:srgbClr val="0070C0"/>
                </a:solidFill>
                <a:latin typeface="Courier New" panose="02070309020205020404" pitchFamily="49" charset="0"/>
              </a:rPr>
              <a:t>Release() {</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disable interrupts;</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if (anyone on wait queue) {</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take thread off wait queue</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Put on the ready queue</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 else {</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value = FREE;</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enable interrupts;</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a:t>
            </a:r>
            <a:br>
              <a:rPr lang="en-US" sz="1900" b="1" dirty="0">
                <a:solidFill>
                  <a:srgbClr val="0070C0"/>
                </a:solidFill>
                <a:latin typeface="Courier New" panose="02070309020205020404" pitchFamily="49" charset="0"/>
              </a:rPr>
            </a:br>
            <a:r>
              <a:rPr lang="en-US" sz="1900" b="1" dirty="0">
                <a:solidFill>
                  <a:srgbClr val="0070C0"/>
                </a:solidFill>
                <a:latin typeface="Courier New" panose="02070309020205020404" pitchFamily="49" charset="0"/>
              </a:rPr>
              <a:t/>
            </a:r>
            <a:br>
              <a:rPr lang="en-US" sz="1900" b="1" dirty="0">
                <a:solidFill>
                  <a:srgbClr val="0070C0"/>
                </a:solidFill>
                <a:latin typeface="Courier New" panose="02070309020205020404" pitchFamily="49" charset="0"/>
              </a:rPr>
            </a:br>
            <a:endParaRPr lang="en-US" sz="1900" b="1" dirty="0">
              <a:solidFill>
                <a:srgbClr val="0070C0"/>
              </a:solidFill>
              <a:latin typeface="Courier New" panose="02070309020205020404" pitchFamily="49" charset="0"/>
            </a:endParaRPr>
          </a:p>
        </p:txBody>
      </p:sp>
      <p:grpSp>
        <p:nvGrpSpPr>
          <p:cNvPr id="78854" name="Group 19"/>
          <p:cNvGrpSpPr>
            <a:grpSpLocks/>
          </p:cNvGrpSpPr>
          <p:nvPr/>
        </p:nvGrpSpPr>
        <p:grpSpPr bwMode="auto">
          <a:xfrm>
            <a:off x="8229600" y="2590800"/>
            <a:ext cx="609600" cy="685800"/>
            <a:chOff x="1776" y="912"/>
            <a:chExt cx="476" cy="576"/>
          </a:xfrm>
        </p:grpSpPr>
        <p:sp>
          <p:nvSpPr>
            <p:cNvPr id="78858"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859" name="Freeform 10"/>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78860" name="Freeform 11"/>
            <p:cNvSpPr>
              <a:spLocks/>
            </p:cNvSpPr>
            <p:nvPr/>
          </p:nvSpPr>
          <p:spPr bwMode="auto">
            <a:xfrm>
              <a:off x="2044" y="1293"/>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78861" name="Freeform 12"/>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78862" name="Freeform 13"/>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78863" name="Freeform 14"/>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78864" name="Freeform 15"/>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319834875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ppt_x"/>
                                          </p:val>
                                        </p:tav>
                                        <p:tav tm="100000">
                                          <p:val>
                                            <p:strVal val="#ppt_x"/>
                                          </p:val>
                                        </p:tav>
                                      </p:tavLst>
                                    </p:anim>
                                    <p:anim calcmode="lin" valueType="num">
                                      <p:cBhvr additive="base">
                                        <p:cTn id="8" dur="500" fill="hold"/>
                                        <p:tgtEl>
                                          <p:spTgt spid="788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63527"/>
            <a:ext cx="7543800" cy="879473"/>
          </a:xfrm>
        </p:spPr>
        <p:txBody>
          <a:bodyPr/>
          <a:lstStyle/>
          <a:p>
            <a:r>
              <a:rPr lang="en-US" dirty="0">
                <a:latin typeface="Helvetica" panose="020B0604020202020204" pitchFamily="34" charset="0"/>
                <a:cs typeface="Helvetica" panose="020B0604020202020204" pitchFamily="34" charset="0"/>
              </a:rPr>
              <a:t>Over-All Idea</a:t>
            </a:r>
          </a:p>
        </p:txBody>
      </p:sp>
      <p:sp>
        <p:nvSpPr>
          <p:cNvPr id="6" name="Date Placeholder 5"/>
          <p:cNvSpPr>
            <a:spLocks noGrp="1"/>
          </p:cNvSpPr>
          <p:nvPr>
            <p:ph type="dt" sz="half" idx="10"/>
          </p:nvPr>
        </p:nvSpPr>
        <p:spPr>
          <a:xfrm>
            <a:off x="822961" y="6459786"/>
            <a:ext cx="1854203" cy="365125"/>
          </a:xfrm>
        </p:spPr>
        <p:txBody>
          <a:bodyPr/>
          <a:lstStyle/>
          <a:p>
            <a:fld id="{5492C148-3833-4487-ADDA-706DA36DF9B4}" type="datetime1">
              <a:rPr lang="en-US" smtClean="0"/>
              <a:t>3/25/2018</a:t>
            </a:fld>
            <a:endParaRPr lang="en-US" dirty="0"/>
          </a:p>
        </p:txBody>
      </p:sp>
      <p:grpSp>
        <p:nvGrpSpPr>
          <p:cNvPr id="3" name="Group 2"/>
          <p:cNvGrpSpPr/>
          <p:nvPr/>
        </p:nvGrpSpPr>
        <p:grpSpPr>
          <a:xfrm>
            <a:off x="990600" y="2057400"/>
            <a:ext cx="7010400" cy="3276600"/>
            <a:chOff x="533400" y="2438400"/>
            <a:chExt cx="7010400" cy="3276600"/>
          </a:xfrm>
        </p:grpSpPr>
        <p:cxnSp>
          <p:nvCxnSpPr>
            <p:cNvPr id="7" name="Straight Arrow Connector 6"/>
            <p:cNvCxnSpPr/>
            <p:nvPr/>
          </p:nvCxnSpPr>
          <p:spPr>
            <a:xfrm>
              <a:off x="1295400" y="2743200"/>
              <a:ext cx="685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981200" y="2438400"/>
              <a:ext cx="1295400" cy="6096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a:t>
              </a:r>
            </a:p>
          </p:txBody>
        </p:sp>
        <p:cxnSp>
          <p:nvCxnSpPr>
            <p:cNvPr id="9" name="Straight Arrow Connector 8"/>
            <p:cNvCxnSpPr>
              <a:stCxn id="8" idx="7"/>
              <a:endCxn id="11" idx="1"/>
            </p:cNvCxnSpPr>
            <p:nvPr/>
          </p:nvCxnSpPr>
          <p:spPr>
            <a:xfrm>
              <a:off x="3086893" y="2527674"/>
              <a:ext cx="27639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638800" y="2438400"/>
              <a:ext cx="1447800" cy="6096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Running</a:t>
              </a:r>
            </a:p>
          </p:txBody>
        </p:sp>
        <p:cxnSp>
          <p:nvCxnSpPr>
            <p:cNvPr id="15" name="Straight Arrow Connector 14"/>
            <p:cNvCxnSpPr>
              <a:stCxn id="11" idx="3"/>
              <a:endCxn id="8" idx="5"/>
            </p:cNvCxnSpPr>
            <p:nvPr/>
          </p:nvCxnSpPr>
          <p:spPr>
            <a:xfrm flipH="1">
              <a:off x="3086893" y="2958726"/>
              <a:ext cx="27639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4"/>
              <a:endCxn id="22" idx="7"/>
            </p:cNvCxnSpPr>
            <p:nvPr/>
          </p:nvCxnSpPr>
          <p:spPr>
            <a:xfrm flipH="1">
              <a:off x="4839493" y="3048000"/>
              <a:ext cx="1523207" cy="1156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733800" y="4114800"/>
              <a:ext cx="1295400" cy="6096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Waiting</a:t>
              </a:r>
            </a:p>
          </p:txBody>
        </p:sp>
        <p:grpSp>
          <p:nvGrpSpPr>
            <p:cNvPr id="29" name="Group 28"/>
            <p:cNvGrpSpPr/>
            <p:nvPr/>
          </p:nvGrpSpPr>
          <p:grpSpPr>
            <a:xfrm>
              <a:off x="3124200" y="4876800"/>
              <a:ext cx="3657600" cy="381000"/>
              <a:chOff x="3124200" y="5486400"/>
              <a:chExt cx="3657600" cy="381000"/>
            </a:xfrm>
            <a:solidFill>
              <a:schemeClr val="accent3">
                <a:lumMod val="75000"/>
              </a:schemeClr>
            </a:solidFill>
          </p:grpSpPr>
          <p:sp>
            <p:nvSpPr>
              <p:cNvPr id="25" name="Rectangle 24"/>
              <p:cNvSpPr/>
              <p:nvPr/>
            </p:nvSpPr>
            <p:spPr>
              <a:xfrm>
                <a:off x="3124200" y="5486400"/>
                <a:ext cx="762000" cy="381000"/>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lock1</a:t>
                </a:r>
              </a:p>
            </p:txBody>
          </p:sp>
          <p:sp>
            <p:nvSpPr>
              <p:cNvPr id="26" name="Rectangle 25"/>
              <p:cNvSpPr/>
              <p:nvPr/>
            </p:nvSpPr>
            <p:spPr>
              <a:xfrm>
                <a:off x="41910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7" name="Rectangle 26"/>
              <p:cNvSpPr/>
              <p:nvPr/>
            </p:nvSpPr>
            <p:spPr>
              <a:xfrm>
                <a:off x="51054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28" name="Rectangle 27"/>
              <p:cNvSpPr/>
              <p:nvPr/>
            </p:nvSpPr>
            <p:spPr>
              <a:xfrm>
                <a:off x="60198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T5</a:t>
                </a:r>
              </a:p>
            </p:txBody>
          </p:sp>
        </p:grpSp>
        <p:grpSp>
          <p:nvGrpSpPr>
            <p:cNvPr id="30" name="Group 29"/>
            <p:cNvGrpSpPr/>
            <p:nvPr/>
          </p:nvGrpSpPr>
          <p:grpSpPr>
            <a:xfrm>
              <a:off x="3124200" y="5334000"/>
              <a:ext cx="3657600" cy="381000"/>
              <a:chOff x="3124200" y="5486400"/>
              <a:chExt cx="3657600" cy="381000"/>
            </a:xfrm>
            <a:solidFill>
              <a:schemeClr val="accent3">
                <a:lumMod val="75000"/>
              </a:schemeClr>
            </a:solidFill>
          </p:grpSpPr>
          <p:sp>
            <p:nvSpPr>
              <p:cNvPr id="31" name="Rectangle 30"/>
              <p:cNvSpPr/>
              <p:nvPr/>
            </p:nvSpPr>
            <p:spPr>
              <a:xfrm>
                <a:off x="3124200" y="5486400"/>
                <a:ext cx="762000" cy="381000"/>
              </a:xfrm>
              <a:prstGeom prst="rect">
                <a:avLst/>
              </a:prstGeom>
              <a:solidFill>
                <a:schemeClr val="accent1">
                  <a:lumMod val="60000"/>
                  <a:lumOff val="4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lock2</a:t>
                </a:r>
              </a:p>
            </p:txBody>
          </p:sp>
          <p:sp>
            <p:nvSpPr>
              <p:cNvPr id="32" name="Rectangle 31"/>
              <p:cNvSpPr/>
              <p:nvPr/>
            </p:nvSpPr>
            <p:spPr>
              <a:xfrm>
                <a:off x="41910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T7</a:t>
                </a:r>
              </a:p>
            </p:txBody>
          </p:sp>
          <p:sp>
            <p:nvSpPr>
              <p:cNvPr id="33" name="Rectangle 32"/>
              <p:cNvSpPr/>
              <p:nvPr/>
            </p:nvSpPr>
            <p:spPr>
              <a:xfrm>
                <a:off x="51054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34" name="Rectangle 33"/>
              <p:cNvSpPr/>
              <p:nvPr/>
            </p:nvSpPr>
            <p:spPr>
              <a:xfrm>
                <a:off x="60198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T10</a:t>
                </a:r>
              </a:p>
            </p:txBody>
          </p:sp>
        </p:grpSp>
        <p:cxnSp>
          <p:nvCxnSpPr>
            <p:cNvPr id="35" name="Straight Arrow Connector 34"/>
            <p:cNvCxnSpPr>
              <a:stCxn id="22" idx="1"/>
              <a:endCxn id="8" idx="4"/>
            </p:cNvCxnSpPr>
            <p:nvPr/>
          </p:nvCxnSpPr>
          <p:spPr>
            <a:xfrm flipH="1" flipV="1">
              <a:off x="2628900" y="3048000"/>
              <a:ext cx="1294607" cy="1156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533400" y="3276600"/>
              <a:ext cx="2590800" cy="381000"/>
              <a:chOff x="4191000" y="5486400"/>
              <a:chExt cx="2590800" cy="381000"/>
            </a:xfrm>
            <a:solidFill>
              <a:schemeClr val="accent3">
                <a:lumMod val="75000"/>
              </a:schemeClr>
            </a:solidFill>
          </p:grpSpPr>
          <p:sp>
            <p:nvSpPr>
              <p:cNvPr id="40" name="Rectangle 39"/>
              <p:cNvSpPr/>
              <p:nvPr/>
            </p:nvSpPr>
            <p:spPr>
              <a:xfrm>
                <a:off x="41910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T4</a:t>
                </a:r>
              </a:p>
            </p:txBody>
          </p:sp>
          <p:sp>
            <p:nvSpPr>
              <p:cNvPr id="41" name="Rectangle 40"/>
              <p:cNvSpPr/>
              <p:nvPr/>
            </p:nvSpPr>
            <p:spPr>
              <a:xfrm>
                <a:off x="51054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T6</a:t>
                </a:r>
              </a:p>
            </p:txBody>
          </p:sp>
          <p:sp>
            <p:nvSpPr>
              <p:cNvPr id="42" name="Rectangle 41"/>
              <p:cNvSpPr/>
              <p:nvPr/>
            </p:nvSpPr>
            <p:spPr>
              <a:xfrm>
                <a:off x="6019800" y="5486400"/>
                <a:ext cx="762000" cy="38100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T8</a:t>
                </a:r>
              </a:p>
            </p:txBody>
          </p:sp>
        </p:grpSp>
        <p:sp>
          <p:nvSpPr>
            <p:cNvPr id="43" name="Rectangle 42"/>
            <p:cNvSpPr/>
            <p:nvPr/>
          </p:nvSpPr>
          <p:spPr>
            <a:xfrm>
              <a:off x="6324600" y="3200400"/>
              <a:ext cx="762000" cy="381000"/>
            </a:xfrm>
            <a:prstGeom prst="rect">
              <a:avLst/>
            </a:prstGeom>
            <a:solidFill>
              <a:schemeClr val="accent3">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T9</a:t>
              </a:r>
            </a:p>
          </p:txBody>
        </p:sp>
        <p:cxnSp>
          <p:nvCxnSpPr>
            <p:cNvPr id="44" name="Straight Arrow Connector 43"/>
            <p:cNvCxnSpPr/>
            <p:nvPr/>
          </p:nvCxnSpPr>
          <p:spPr>
            <a:xfrm>
              <a:off x="6858000" y="2743200"/>
              <a:ext cx="685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9439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98450"/>
            <a:ext cx="7391400" cy="533400"/>
          </a:xfrm>
        </p:spPr>
        <p:txBody>
          <a:bodyPr>
            <a:normAutofit fontScale="90000"/>
          </a:bodyPr>
          <a:lstStyle/>
          <a:p>
            <a:r>
              <a:rPr lang="en-US" altLang="ko-KR" dirty="0">
                <a:latin typeface="Helvetica" panose="020B0604020202020204" pitchFamily="34" charset="0"/>
                <a:ea typeface="Gulim" panose="020B0600000101010101" pitchFamily="34" charset="-127"/>
              </a:rPr>
              <a:t>New Lock </a:t>
            </a:r>
            <a:r>
              <a:rPr lang="en-US" altLang="ko-KR" dirty="0" smtClean="0">
                <a:latin typeface="Helvetica" panose="020B0604020202020204" pitchFamily="34" charset="0"/>
                <a:ea typeface="Gulim" panose="020B0600000101010101" pitchFamily="34" charset="-127"/>
              </a:rPr>
              <a:t>Discussion</a:t>
            </a:r>
            <a:endParaRPr lang="en-US" altLang="ko-KR" dirty="0">
              <a:latin typeface="Helvetica" panose="020B0604020202020204" pitchFamily="34" charset="0"/>
              <a:ea typeface="Gulim" panose="020B0600000101010101" pitchFamily="34" charset="-127"/>
            </a:endParaRPr>
          </a:p>
        </p:txBody>
      </p:sp>
      <p:sp>
        <p:nvSpPr>
          <p:cNvPr id="446467" name="Rectangle 3"/>
          <p:cNvSpPr>
            <a:spLocks noGrp="1" noChangeArrowheads="1"/>
          </p:cNvSpPr>
          <p:nvPr>
            <p:ph idx="1"/>
          </p:nvPr>
        </p:nvSpPr>
        <p:spPr>
          <a:xfrm>
            <a:off x="457200" y="1066800"/>
            <a:ext cx="8610600" cy="6096000"/>
          </a:xfrm>
        </p:spPr>
        <p:txBody>
          <a:bodyPr>
            <a:normAutofit/>
          </a:bodyPr>
          <a:lstStyle/>
          <a:p>
            <a:pPr>
              <a:defRPr/>
            </a:pPr>
            <a:r>
              <a:rPr lang="en-US" altLang="ko-KR" sz="2400" dirty="0">
                <a:latin typeface="Helvetica" charset="0"/>
                <a:ea typeface="굴림" charset="0"/>
                <a:cs typeface="굴림" charset="0"/>
              </a:rPr>
              <a:t>Disable interrupts: avoid interrupting between checking lock value (in Acquire()) and setting it (in Release())</a:t>
            </a:r>
            <a:endParaRPr lang="en-US" altLang="ko-KR" sz="1200" dirty="0">
              <a:latin typeface="Helvetica" charset="0"/>
              <a:ea typeface="굴림" charset="0"/>
              <a:cs typeface="굴림" charset="0"/>
            </a:endParaRPr>
          </a:p>
          <a:p>
            <a:pPr lvl="1">
              <a:defRPr/>
            </a:pPr>
            <a:r>
              <a:rPr lang="en-US" altLang="ko-KR" sz="2000" dirty="0">
                <a:latin typeface="Helvetica" charset="0"/>
                <a:ea typeface="굴림" charset="0"/>
                <a:cs typeface="굴림" charset="0"/>
              </a:rPr>
              <a:t>Otherwise two threads could think that they both have lock</a:t>
            </a: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a:defRPr/>
            </a:pPr>
            <a:endParaRPr lang="en-US" altLang="ko-KR" sz="2400" dirty="0">
              <a:latin typeface="Helvetica" charset="0"/>
              <a:ea typeface="굴림" charset="0"/>
              <a:cs typeface="굴림" charset="0"/>
            </a:endParaRPr>
          </a:p>
          <a:p>
            <a:pPr marL="0" indent="0">
              <a:buFontTx/>
              <a:buNone/>
              <a:defRPr/>
            </a:pPr>
            <a:endParaRPr lang="en-US" altLang="ko-KR" sz="2400" dirty="0">
              <a:latin typeface="Helvetica" charset="0"/>
              <a:ea typeface="굴림" charset="0"/>
              <a:cs typeface="굴림" charset="0"/>
            </a:endParaRPr>
          </a:p>
          <a:p>
            <a:pPr>
              <a:defRPr/>
            </a:pPr>
            <a:r>
              <a:rPr lang="en-US" altLang="ko-KR" sz="2400" dirty="0">
                <a:latin typeface="Helvetica" charset="0"/>
                <a:ea typeface="굴림" charset="0"/>
                <a:cs typeface="굴림" charset="0"/>
              </a:rPr>
              <a:t>Note: unlike previous solution, critical section very short</a:t>
            </a:r>
          </a:p>
          <a:p>
            <a:pPr lvl="1">
              <a:defRPr/>
            </a:pPr>
            <a:r>
              <a:rPr lang="en-US" altLang="ko-KR" sz="2000" dirty="0">
                <a:latin typeface="Helvetica" charset="0"/>
                <a:ea typeface="굴림" charset="0"/>
                <a:cs typeface="굴림" charset="0"/>
              </a:rPr>
              <a:t>User of lock can take as long as they like in their own critical section</a:t>
            </a:r>
          </a:p>
          <a:p>
            <a:pPr lvl="1">
              <a:defRPr/>
            </a:pPr>
            <a:r>
              <a:rPr lang="en-US" altLang="ko-KR" sz="2000" dirty="0">
                <a:latin typeface="Helvetica" charset="0"/>
                <a:ea typeface="굴림" charset="0"/>
                <a:cs typeface="굴림" charset="0"/>
              </a:rPr>
              <a:t>Critical interrupts taken in time</a:t>
            </a:r>
          </a:p>
        </p:txBody>
      </p:sp>
      <p:sp>
        <p:nvSpPr>
          <p:cNvPr id="2" name="Date Placeholder 1"/>
          <p:cNvSpPr>
            <a:spLocks noGrp="1"/>
          </p:cNvSpPr>
          <p:nvPr>
            <p:ph type="dt" sz="half" idx="10"/>
          </p:nvPr>
        </p:nvSpPr>
        <p:spPr>
          <a:xfrm>
            <a:off x="822961" y="6459786"/>
            <a:ext cx="1854203" cy="365125"/>
          </a:xfrm>
        </p:spPr>
        <p:txBody>
          <a:bodyPr/>
          <a:lstStyle/>
          <a:p>
            <a:fld id="{F07AF9ED-7B41-47B0-8DC4-1F3298616E0D}" type="datetime1">
              <a:rPr lang="en-US" smtClean="0"/>
              <a:t>3/25/2018</a:t>
            </a:fld>
            <a:endParaRPr lang="en-US" dirty="0"/>
          </a:p>
        </p:txBody>
      </p:sp>
      <p:grpSp>
        <p:nvGrpSpPr>
          <p:cNvPr id="80900" name="Group 9"/>
          <p:cNvGrpSpPr>
            <a:grpSpLocks/>
          </p:cNvGrpSpPr>
          <p:nvPr/>
        </p:nvGrpSpPr>
        <p:grpSpPr bwMode="auto">
          <a:xfrm>
            <a:off x="1447800" y="2286000"/>
            <a:ext cx="6323013" cy="2992437"/>
            <a:chOff x="852" y="1344"/>
            <a:chExt cx="3983" cy="1885"/>
          </a:xfrm>
        </p:grpSpPr>
        <p:sp>
          <p:nvSpPr>
            <p:cNvPr id="80904" name="Text Box 4"/>
            <p:cNvSpPr txBox="1">
              <a:spLocks noChangeArrowheads="1"/>
            </p:cNvSpPr>
            <p:nvPr/>
          </p:nvSpPr>
          <p:spPr bwMode="auto">
            <a:xfrm>
              <a:off x="852" y="1344"/>
              <a:ext cx="2886" cy="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900" b="1" dirty="0">
                  <a:latin typeface="Courier New" panose="02070309020205020404" pitchFamily="49" charset="0"/>
                </a:rPr>
                <a:t>Acquire() {</a:t>
              </a:r>
              <a:br>
                <a:rPr lang="en-US" sz="1900" b="1" dirty="0">
                  <a:latin typeface="Courier New" panose="02070309020205020404" pitchFamily="49" charset="0"/>
                </a:rPr>
              </a:br>
              <a:r>
                <a:rPr lang="en-US" sz="1900" b="1" dirty="0">
                  <a:latin typeface="Courier New" panose="02070309020205020404" pitchFamily="49" charset="0"/>
                </a:rPr>
                <a:t>	</a:t>
              </a:r>
              <a:r>
                <a:rPr lang="en-US" sz="1900" b="1" dirty="0">
                  <a:solidFill>
                    <a:srgbClr val="FF0000"/>
                  </a:solidFill>
                  <a:latin typeface="Courier New" panose="02070309020205020404" pitchFamily="49" charset="0"/>
                </a:rPr>
                <a:t>disable interrupts</a:t>
              </a: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Go to sleep();</a:t>
              </a:r>
              <a:br>
                <a:rPr lang="en-US" sz="1900" b="1" dirty="0">
                  <a:latin typeface="Courier New" panose="02070309020205020404" pitchFamily="49" charset="0"/>
                </a:rPr>
              </a:br>
              <a:r>
                <a:rPr lang="en-US" sz="1900" b="1" dirty="0">
                  <a:latin typeface="Courier New" panose="02070309020205020404" pitchFamily="49" charset="0"/>
                </a:rPr>
                <a:t>		// Enable interrupts?</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a:t>
              </a:r>
              <a:r>
                <a:rPr lang="en-US" sz="1900" b="1" dirty="0">
                  <a:solidFill>
                    <a:srgbClr val="FF0000"/>
                  </a:solidFill>
                  <a:latin typeface="Courier New" panose="02070309020205020404" pitchFamily="49" charset="0"/>
                </a:rPr>
                <a:t>enable interrupts</a:t>
              </a: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a:t>
              </a:r>
            </a:p>
          </p:txBody>
        </p:sp>
        <p:grpSp>
          <p:nvGrpSpPr>
            <p:cNvPr id="80905" name="Group 8"/>
            <p:cNvGrpSpPr>
              <a:grpSpLocks/>
            </p:cNvGrpSpPr>
            <p:nvPr/>
          </p:nvGrpSpPr>
          <p:grpSpPr bwMode="auto">
            <a:xfrm>
              <a:off x="3792" y="1488"/>
              <a:ext cx="1043" cy="1200"/>
              <a:chOff x="3811" y="2112"/>
              <a:chExt cx="1043" cy="1200"/>
            </a:xfrm>
          </p:grpSpPr>
          <p:sp>
            <p:nvSpPr>
              <p:cNvPr id="80906" name="AutoShape 6"/>
              <p:cNvSpPr>
                <a:spLocks/>
              </p:cNvSpPr>
              <p:nvPr/>
            </p:nvSpPr>
            <p:spPr bwMode="auto">
              <a:xfrm>
                <a:off x="3811" y="2112"/>
                <a:ext cx="336" cy="1200"/>
              </a:xfrm>
              <a:prstGeom prst="rightBrace">
                <a:avLst>
                  <a:gd name="adj1" fmla="val 2976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sz="1800" b="1">
                  <a:latin typeface="Comic Sans MS" panose="030F0702030302020204" pitchFamily="66" charset="0"/>
                </a:endParaRPr>
              </a:p>
            </p:txBody>
          </p:sp>
          <p:sp>
            <p:nvSpPr>
              <p:cNvPr id="80907" name="Text Box 7"/>
              <p:cNvSpPr txBox="1">
                <a:spLocks noChangeArrowheads="1"/>
              </p:cNvSpPr>
              <p:nvPr/>
            </p:nvSpPr>
            <p:spPr bwMode="auto">
              <a:xfrm>
                <a:off x="4224" y="2544"/>
                <a:ext cx="63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latin typeface="Comic Sans MS" panose="030F0702030302020204" pitchFamily="66" charset="0"/>
                  </a:rPr>
                  <a:t>Critical</a:t>
                </a:r>
              </a:p>
              <a:p>
                <a:pPr>
                  <a:spcBef>
                    <a:spcPct val="0"/>
                  </a:spcBef>
                  <a:buFontTx/>
                  <a:buNone/>
                </a:pPr>
                <a:r>
                  <a:rPr lang="en-US" sz="1800" b="1">
                    <a:latin typeface="Comic Sans MS" panose="030F0702030302020204" pitchFamily="66" charset="0"/>
                  </a:rPr>
                  <a:t>Section</a:t>
                </a:r>
              </a:p>
            </p:txBody>
          </p:sp>
        </p:grpSp>
      </p:grpSp>
    </p:spTree>
    <p:extLst>
      <p:ext uri="{BB962C8B-B14F-4D97-AF65-F5344CB8AC3E}">
        <p14:creationId xmlns:p14="http://schemas.microsoft.com/office/powerpoint/2010/main" val="1594088419"/>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22959" y="263527"/>
            <a:ext cx="7543800" cy="879473"/>
          </a:xfrm>
        </p:spPr>
        <p:txBody>
          <a:bodyPr>
            <a:normAutofit fontScale="90000"/>
          </a:bodyPr>
          <a:lstStyle/>
          <a:p>
            <a:r>
              <a:rPr lang="en-US" altLang="ko-KR" dirty="0">
                <a:latin typeface="Helvetica" panose="020B0604020202020204" pitchFamily="34" charset="0"/>
                <a:ea typeface="Gulim" panose="020B0600000101010101" pitchFamily="34" charset="-127"/>
              </a:rPr>
              <a:t>Who Enables Interrupts then?</a:t>
            </a:r>
          </a:p>
        </p:txBody>
      </p:sp>
      <p:sp>
        <p:nvSpPr>
          <p:cNvPr id="450563" name="Rectangle 3"/>
          <p:cNvSpPr>
            <a:spLocks noGrp="1" noChangeArrowheads="1"/>
          </p:cNvSpPr>
          <p:nvPr>
            <p:ph idx="1"/>
          </p:nvPr>
        </p:nvSpPr>
        <p:spPr>
          <a:xfrm>
            <a:off x="542171" y="1600200"/>
            <a:ext cx="8686800" cy="4953000"/>
          </a:xfrm>
        </p:spPr>
        <p:txBody>
          <a:bodyPr>
            <a:normAutofit lnSpcReduction="10000"/>
          </a:bodyPr>
          <a:lstStyle/>
          <a:p>
            <a:pPr>
              <a:lnSpc>
                <a:spcPct val="80000"/>
              </a:lnSpc>
              <a:tabLst>
                <a:tab pos="2517775" algn="ctr"/>
                <a:tab pos="5548313" algn="ctr"/>
              </a:tabLst>
            </a:pPr>
            <a:r>
              <a:rPr lang="en-US" altLang="ko-KR" sz="2000" dirty="0">
                <a:latin typeface="Helvetica" panose="020B0604020202020204" pitchFamily="34" charset="0"/>
                <a:ea typeface="Gulim" panose="020B0600000101010101" pitchFamily="34" charset="-127"/>
              </a:rPr>
              <a:t>Since </a:t>
            </a:r>
            <a:r>
              <a:rPr lang="en-US" altLang="ko-KR" sz="2000" dirty="0" err="1">
                <a:latin typeface="Helvetica" panose="020B0604020202020204" pitchFamily="34" charset="0"/>
                <a:ea typeface="Gulim" panose="020B0600000101010101" pitchFamily="34" charset="-127"/>
              </a:rPr>
              <a:t>ints</a:t>
            </a:r>
            <a:r>
              <a:rPr lang="en-US" altLang="ko-KR" sz="2000" dirty="0">
                <a:latin typeface="Helvetica" panose="020B0604020202020204" pitchFamily="34" charset="0"/>
                <a:ea typeface="Gulim" panose="020B0600000101010101" pitchFamily="34" charset="-127"/>
              </a:rPr>
              <a:t> are disabled when you call sleep:</a:t>
            </a:r>
          </a:p>
          <a:p>
            <a:pPr lvl="1">
              <a:lnSpc>
                <a:spcPct val="80000"/>
              </a:lnSpc>
              <a:tabLst>
                <a:tab pos="2517775" algn="ctr"/>
                <a:tab pos="5548313" algn="ctr"/>
              </a:tabLst>
            </a:pPr>
            <a:r>
              <a:rPr lang="en-US" altLang="ko-KR" sz="1800" dirty="0">
                <a:latin typeface="Helvetica" panose="020B0604020202020204" pitchFamily="34" charset="0"/>
                <a:ea typeface="Gulim" panose="020B0600000101010101" pitchFamily="34" charset="-127"/>
              </a:rPr>
              <a:t>Responsibility of the next thread to re-enable </a:t>
            </a:r>
            <a:r>
              <a:rPr lang="en-US" altLang="ko-KR" sz="1800" dirty="0" err="1">
                <a:latin typeface="Helvetica" panose="020B0604020202020204" pitchFamily="34" charset="0"/>
                <a:ea typeface="Gulim" panose="020B0600000101010101" pitchFamily="34" charset="-127"/>
              </a:rPr>
              <a:t>ints</a:t>
            </a:r>
            <a:endParaRPr lang="en-US" altLang="ko-KR" sz="1800" dirty="0">
              <a:latin typeface="Helvetica" panose="020B0604020202020204" pitchFamily="34" charset="0"/>
              <a:ea typeface="Gulim" panose="020B0600000101010101" pitchFamily="34" charset="-127"/>
            </a:endParaRPr>
          </a:p>
          <a:p>
            <a:pPr lvl="1">
              <a:lnSpc>
                <a:spcPct val="80000"/>
              </a:lnSpc>
              <a:tabLst>
                <a:tab pos="2517775" algn="ctr"/>
                <a:tab pos="5548313" algn="ctr"/>
              </a:tabLst>
            </a:pPr>
            <a:r>
              <a:rPr lang="en-US" altLang="ko-KR" sz="1800" dirty="0">
                <a:latin typeface="Helvetica" panose="020B0604020202020204" pitchFamily="34" charset="0"/>
                <a:ea typeface="Gulim" panose="020B0600000101010101" pitchFamily="34" charset="-127"/>
              </a:rPr>
              <a:t>When the sleeping thread wakes up, returns to acquire and re-enables interrupts</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r>
              <a:rPr lang="en-US" altLang="ko-KR" sz="1800" u="sng" dirty="0">
                <a:latin typeface="Helvetica" panose="020B0604020202020204" pitchFamily="34" charset="0"/>
                <a:ea typeface="Gulim" panose="020B0600000101010101" pitchFamily="34" charset="-127"/>
              </a:rPr>
              <a:t>Thread A</a:t>
            </a:r>
            <a:r>
              <a:rPr lang="en-US" altLang="ko-KR" sz="1800" dirty="0">
                <a:latin typeface="Helvetica" panose="020B0604020202020204" pitchFamily="34" charset="0"/>
                <a:ea typeface="Gulim" panose="020B0600000101010101" pitchFamily="34" charset="-127"/>
              </a:rPr>
              <a:t>	</a:t>
            </a:r>
            <a:r>
              <a:rPr lang="en-US" altLang="ko-KR" sz="1800" u="sng" dirty="0">
                <a:latin typeface="Helvetica" panose="020B0604020202020204" pitchFamily="34" charset="0"/>
                <a:ea typeface="Gulim" panose="020B0600000101010101" pitchFamily="34" charset="-127"/>
              </a:rPr>
              <a:t>Thread B</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r>
              <a:rPr lang="en-US" altLang="ko-KR" sz="2000" dirty="0">
                <a:latin typeface="Courier New" panose="02070309020205020404" pitchFamily="49" charset="0"/>
                <a:ea typeface="Gulim" panose="020B0600000101010101" pitchFamily="34" charset="-127"/>
              </a:rPr>
              <a:t>disable </a:t>
            </a:r>
            <a:r>
              <a:rPr lang="en-US" altLang="ko-KR" sz="2000" dirty="0" err="1">
                <a:latin typeface="Courier New" panose="02070309020205020404" pitchFamily="49" charset="0"/>
                <a:ea typeface="Gulim" panose="020B0600000101010101" pitchFamily="34" charset="-127"/>
              </a:rPr>
              <a:t>ints</a:t>
            </a:r>
            <a:r>
              <a:rPr lang="en-US" altLang="ko-KR" sz="2000" dirty="0">
                <a:latin typeface="Courier New" panose="02070309020205020404" pitchFamily="49" charset="0"/>
                <a:ea typeface="Gulim" panose="020B0600000101010101" pitchFamily="34" charset="-127"/>
              </a:rPr>
              <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sleep</a:t>
            </a:r>
            <a:endParaRPr lang="en-US" altLang="ko-KR" sz="1800" dirty="0">
              <a:latin typeface="Courier New" panose="02070309020205020404" pitchFamily="49" charset="0"/>
              <a:ea typeface="Gulim" panose="020B0600000101010101" pitchFamily="34" charset="-127"/>
            </a:endParaRP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br>
              <a:rPr lang="en-US" altLang="ko-KR" sz="1800" dirty="0">
                <a:latin typeface="Courier New" panose="02070309020205020404" pitchFamily="49" charset="0"/>
                <a:ea typeface="Gulim" panose="020B0600000101010101" pitchFamily="34" charset="-127"/>
              </a:rPr>
            </a:br>
            <a:r>
              <a:rPr lang="en-US" altLang="ko-KR" sz="1800" dirty="0">
                <a:latin typeface="Courier New" panose="02070309020205020404" pitchFamily="49" charset="0"/>
                <a:ea typeface="Gulim" panose="020B0600000101010101" pitchFamily="34" charset="-127"/>
              </a:rPr>
              <a:t>		.</a:t>
            </a:r>
          </a:p>
          <a:p>
            <a:pPr lvl="1">
              <a:lnSpc>
                <a:spcPct val="80000"/>
              </a:lnSpc>
              <a:buFontTx/>
              <a:buNone/>
              <a:tabLst>
                <a:tab pos="2517775" algn="ctr"/>
                <a:tab pos="5548313" algn="ctr"/>
              </a:tabLst>
            </a:pPr>
            <a:r>
              <a:rPr lang="en-US" altLang="ko-KR" sz="1800" dirty="0">
                <a:latin typeface="Courier New" panose="02070309020205020404" pitchFamily="49" charset="0"/>
                <a:ea typeface="Gulim" panose="020B0600000101010101" pitchFamily="34" charset="-127"/>
              </a:rPr>
              <a:t>			</a:t>
            </a:r>
            <a:r>
              <a:rPr lang="en-US" altLang="ko-KR" sz="1800" dirty="0" smtClean="0">
                <a:latin typeface="Courier New" panose="02070309020205020404" pitchFamily="49" charset="0"/>
                <a:ea typeface="Gulim" panose="020B0600000101010101" pitchFamily="34" charset="-127"/>
              </a:rPr>
              <a:t>disable </a:t>
            </a:r>
            <a:r>
              <a:rPr lang="en-US" altLang="ko-KR" sz="1800" dirty="0" err="1" smtClean="0">
                <a:latin typeface="Courier New" panose="02070309020205020404" pitchFamily="49" charset="0"/>
                <a:ea typeface="Gulim" panose="020B0600000101010101" pitchFamily="34" charset="-127"/>
              </a:rPr>
              <a:t>int</a:t>
            </a:r>
            <a:r>
              <a:rPr lang="en-US" altLang="ko-KR" sz="1800" dirty="0" smtClean="0">
                <a:latin typeface="Courier New" panose="02070309020205020404" pitchFamily="49" charset="0"/>
                <a:ea typeface="Gulim" panose="020B0600000101010101" pitchFamily="34" charset="-127"/>
              </a:rPr>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sleep</a:t>
            </a:r>
          </a:p>
          <a:p>
            <a:pPr lvl="1">
              <a:lnSpc>
                <a:spcPct val="80000"/>
              </a:lnSpc>
              <a:buFontTx/>
              <a:buNone/>
              <a:tabLst>
                <a:tab pos="2517775" algn="ctr"/>
                <a:tab pos="5548313" algn="ctr"/>
              </a:tabLst>
            </a:pPr>
            <a:r>
              <a:rPr lang="en-US" altLang="ko-KR" sz="1800" dirty="0" smtClean="0">
                <a:latin typeface="Courier New" panose="02070309020205020404" pitchFamily="49" charset="0"/>
                <a:ea typeface="Gulim" panose="020B0600000101010101" pitchFamily="34" charset="-127"/>
              </a:rPr>
              <a:t>	    </a:t>
            </a:r>
            <a:r>
              <a:rPr lang="en-US" altLang="ko-KR" sz="2000" dirty="0" smtClean="0">
                <a:latin typeface="Courier New" panose="02070309020205020404" pitchFamily="49" charset="0"/>
                <a:ea typeface="Gulim" panose="020B0600000101010101" pitchFamily="34" charset="-127"/>
              </a:rPr>
              <a:t>sleep return</a:t>
            </a:r>
            <a:br>
              <a:rPr lang="en-US" altLang="ko-KR" sz="2000" dirty="0" smtClean="0">
                <a:latin typeface="Courier New" panose="02070309020205020404" pitchFamily="49" charset="0"/>
                <a:ea typeface="Gulim" panose="020B0600000101010101" pitchFamily="34" charset="-127"/>
              </a:rPr>
            </a:br>
            <a:r>
              <a:rPr lang="en-US" altLang="ko-KR" sz="2000" dirty="0" smtClean="0">
                <a:latin typeface="Courier New" panose="02070309020205020404" pitchFamily="49" charset="0"/>
                <a:ea typeface="Gulim" panose="020B0600000101010101" pitchFamily="34" charset="-127"/>
              </a:rPr>
              <a:t>    enable </a:t>
            </a:r>
            <a:r>
              <a:rPr lang="en-US" altLang="ko-KR" sz="2000" dirty="0" err="1" smtClean="0">
                <a:latin typeface="Courier New" panose="02070309020205020404" pitchFamily="49" charset="0"/>
                <a:ea typeface="Gulim" panose="020B0600000101010101" pitchFamily="34" charset="-127"/>
              </a:rPr>
              <a:t>ints</a:t>
            </a:r>
            <a:r>
              <a:rPr lang="en-US" altLang="ko-KR" sz="1800" dirty="0" smtClean="0">
                <a:latin typeface="Courier New" panose="02070309020205020404" pitchFamily="49" charset="0"/>
                <a:ea typeface="Gulim" panose="020B0600000101010101" pitchFamily="34" charset="-127"/>
              </a:rPr>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br>
              <a:rPr lang="en-US" altLang="ko-KR" sz="1800" dirty="0" smtClean="0">
                <a:latin typeface="Courier New" panose="02070309020205020404" pitchFamily="49" charset="0"/>
                <a:ea typeface="Gulim" panose="020B0600000101010101" pitchFamily="34" charset="-127"/>
              </a:rPr>
            </a:br>
            <a:r>
              <a:rPr lang="en-US" altLang="ko-KR" sz="1800" dirty="0" smtClean="0">
                <a:latin typeface="Courier New" panose="02070309020205020404" pitchFamily="49" charset="0"/>
                <a:ea typeface="Gulim" panose="020B0600000101010101" pitchFamily="34" charset="-127"/>
              </a:rPr>
              <a:t>	.</a:t>
            </a:r>
            <a:endParaRPr lang="en-US" altLang="ko-KR" sz="1800" dirty="0">
              <a:latin typeface="Courier New" panose="02070309020205020404" pitchFamily="49" charset="0"/>
              <a:ea typeface="Gulim" panose="020B0600000101010101" pitchFamily="34" charset="-127"/>
            </a:endParaRPr>
          </a:p>
        </p:txBody>
      </p:sp>
      <p:sp>
        <p:nvSpPr>
          <p:cNvPr id="4" name="Date Placeholder 3"/>
          <p:cNvSpPr>
            <a:spLocks noGrp="1"/>
          </p:cNvSpPr>
          <p:nvPr>
            <p:ph type="dt" sz="half" idx="10"/>
          </p:nvPr>
        </p:nvSpPr>
        <p:spPr>
          <a:xfrm>
            <a:off x="822961" y="6459786"/>
            <a:ext cx="1854203" cy="365125"/>
          </a:xfrm>
        </p:spPr>
        <p:txBody>
          <a:bodyPr/>
          <a:lstStyle/>
          <a:p>
            <a:fld id="{3E6169D1-B3EB-457F-989A-FFACF25CD83B}" type="datetime1">
              <a:rPr lang="en-US" smtClean="0"/>
              <a:t>3/25/2018</a:t>
            </a:fld>
            <a:endParaRPr lang="en-US" dirty="0"/>
          </a:p>
        </p:txBody>
      </p:sp>
      <p:grpSp>
        <p:nvGrpSpPr>
          <p:cNvPr id="2" name="Group 9"/>
          <p:cNvGrpSpPr>
            <a:grpSpLocks/>
          </p:cNvGrpSpPr>
          <p:nvPr/>
        </p:nvGrpSpPr>
        <p:grpSpPr bwMode="auto">
          <a:xfrm>
            <a:off x="3769075" y="3391156"/>
            <a:ext cx="1447800" cy="641350"/>
            <a:chOff x="2160" y="2128"/>
            <a:chExt cx="912" cy="404"/>
          </a:xfrm>
        </p:grpSpPr>
        <p:sp>
          <p:nvSpPr>
            <p:cNvPr id="85006"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85007" name="Text Box 7"/>
            <p:cNvSpPr txBox="1">
              <a:spLocks noChangeArrowheads="1"/>
            </p:cNvSpPr>
            <p:nvPr/>
          </p:nvSpPr>
          <p:spPr bwMode="auto">
            <a:xfrm rot="537817">
              <a:off x="2382" y="2128"/>
              <a:ext cx="6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solidFill>
                    <a:srgbClr val="FF0000"/>
                  </a:solidFill>
                  <a:latin typeface="Helvetica" panose="020B0604020202020204" pitchFamily="34" charset="0"/>
                </a:rPr>
                <a:t>context</a:t>
              </a:r>
              <a:br>
                <a:rPr lang="en-US" sz="1800" b="1">
                  <a:solidFill>
                    <a:srgbClr val="FF0000"/>
                  </a:solidFill>
                  <a:latin typeface="Helvetica" panose="020B0604020202020204" pitchFamily="34" charset="0"/>
                </a:rPr>
              </a:br>
              <a:r>
                <a:rPr lang="en-US" sz="1800" b="1">
                  <a:solidFill>
                    <a:srgbClr val="FF0000"/>
                  </a:solidFill>
                  <a:latin typeface="Helvetica" panose="020B0604020202020204" pitchFamily="34" charset="0"/>
                </a:rPr>
                <a:t>switch</a:t>
              </a:r>
            </a:p>
          </p:txBody>
        </p:sp>
      </p:grpSp>
      <p:grpSp>
        <p:nvGrpSpPr>
          <p:cNvPr id="3" name="Group 10"/>
          <p:cNvGrpSpPr>
            <a:grpSpLocks/>
          </p:cNvGrpSpPr>
          <p:nvPr/>
        </p:nvGrpSpPr>
        <p:grpSpPr bwMode="auto">
          <a:xfrm>
            <a:off x="3733800" y="4876800"/>
            <a:ext cx="1447800" cy="641350"/>
            <a:chOff x="2400" y="3214"/>
            <a:chExt cx="912" cy="404"/>
          </a:xfrm>
        </p:grpSpPr>
        <p:sp>
          <p:nvSpPr>
            <p:cNvPr id="85004"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sp>
          <p:nvSpPr>
            <p:cNvPr id="85005" name="Text Box 8"/>
            <p:cNvSpPr txBox="1">
              <a:spLocks noChangeArrowheads="1"/>
            </p:cNvSpPr>
            <p:nvPr/>
          </p:nvSpPr>
          <p:spPr bwMode="auto">
            <a:xfrm rot="-514484">
              <a:off x="2456" y="3214"/>
              <a:ext cx="6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b="1">
                  <a:solidFill>
                    <a:srgbClr val="FF0000"/>
                  </a:solidFill>
                  <a:latin typeface="Helvetica" panose="020B0604020202020204" pitchFamily="34" charset="0"/>
                </a:rPr>
                <a:t>context</a:t>
              </a:r>
              <a:br>
                <a:rPr lang="en-US" sz="1800" b="1">
                  <a:solidFill>
                    <a:srgbClr val="FF0000"/>
                  </a:solidFill>
                  <a:latin typeface="Helvetica" panose="020B0604020202020204" pitchFamily="34" charset="0"/>
                </a:rPr>
              </a:br>
              <a:r>
                <a:rPr lang="en-US" sz="1800" b="1">
                  <a:solidFill>
                    <a:srgbClr val="FF0000"/>
                  </a:solidFill>
                  <a:latin typeface="Helvetica" panose="020B0604020202020204" pitchFamily="34" charset="0"/>
                </a:rPr>
                <a:t>switch</a:t>
              </a:r>
            </a:p>
          </p:txBody>
        </p:sp>
      </p:grpSp>
      <p:grpSp>
        <p:nvGrpSpPr>
          <p:cNvPr id="5" name="Group 4"/>
          <p:cNvGrpSpPr>
            <a:grpSpLocks/>
          </p:cNvGrpSpPr>
          <p:nvPr/>
        </p:nvGrpSpPr>
        <p:grpSpPr bwMode="auto">
          <a:xfrm>
            <a:off x="5257800" y="3200400"/>
            <a:ext cx="2185214" cy="2155779"/>
            <a:chOff x="4978774" y="3276600"/>
            <a:chExt cx="2184812" cy="2155640"/>
          </a:xfrm>
        </p:grpSpPr>
        <p:sp>
          <p:nvSpPr>
            <p:cNvPr id="85002" name="TextBox 3"/>
            <p:cNvSpPr txBox="1">
              <a:spLocks noChangeArrowheads="1"/>
            </p:cNvSpPr>
            <p:nvPr/>
          </p:nvSpPr>
          <p:spPr bwMode="auto">
            <a:xfrm>
              <a:off x="4978774" y="3276600"/>
              <a:ext cx="2184812" cy="7078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marL="0" lvl="1">
                <a:spcBef>
                  <a:spcPct val="0"/>
                </a:spcBef>
                <a:buFontTx/>
                <a:buNone/>
              </a:pPr>
              <a:r>
                <a:rPr lang="en-US" altLang="ko-KR" dirty="0">
                  <a:latin typeface="Courier New" panose="02070309020205020404" pitchFamily="49" charset="0"/>
                  <a:ea typeface="Gulim" panose="020B0600000101010101" pitchFamily="34" charset="-127"/>
                </a:rPr>
                <a:t>sleep returns</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enable </a:t>
              </a:r>
              <a:r>
                <a:rPr lang="en-US" altLang="ko-KR" dirty="0" err="1">
                  <a:latin typeface="Courier New" panose="02070309020205020404" pitchFamily="49" charset="0"/>
                  <a:ea typeface="Gulim" panose="020B0600000101010101" pitchFamily="34" charset="-127"/>
                </a:rPr>
                <a:t>ints</a:t>
              </a:r>
              <a:endParaRPr lang="en-US" altLang="ko-KR" dirty="0">
                <a:latin typeface="Courier New" panose="02070309020205020404" pitchFamily="49" charset="0"/>
                <a:ea typeface="Gulim" panose="020B0600000101010101" pitchFamily="34" charset="-127"/>
              </a:endParaRPr>
            </a:p>
          </p:txBody>
        </p:sp>
        <p:sp>
          <p:nvSpPr>
            <p:cNvPr id="85003" name="TextBox 10"/>
            <p:cNvSpPr txBox="1">
              <a:spLocks noChangeArrowheads="1"/>
            </p:cNvSpPr>
            <p:nvPr/>
          </p:nvSpPr>
          <p:spPr bwMode="auto">
            <a:xfrm>
              <a:off x="5029200" y="4724400"/>
              <a:ext cx="2030951" cy="7078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marL="0" lvl="1">
                <a:spcBef>
                  <a:spcPct val="0"/>
                </a:spcBef>
                <a:buFontTx/>
                <a:buNone/>
              </a:pPr>
              <a:r>
                <a:rPr lang="en-US" altLang="ko-KR" dirty="0">
                  <a:latin typeface="Courier New" panose="02070309020205020404" pitchFamily="49" charset="0"/>
                  <a:ea typeface="Gulim" panose="020B0600000101010101" pitchFamily="34" charset="-127"/>
                </a:rPr>
                <a:t>disable </a:t>
              </a:r>
              <a:r>
                <a:rPr lang="en-US" altLang="ko-KR" dirty="0" err="1">
                  <a:latin typeface="Courier New" panose="02070309020205020404" pitchFamily="49" charset="0"/>
                  <a:ea typeface="Gulim" panose="020B0600000101010101" pitchFamily="34" charset="-127"/>
                </a:rPr>
                <a:t>ints</a:t>
              </a:r>
              <a:endParaRPr lang="en-US" altLang="ko-KR" dirty="0">
                <a:latin typeface="Courier New" panose="02070309020205020404" pitchFamily="49" charset="0"/>
                <a:ea typeface="Gulim" panose="020B0600000101010101" pitchFamily="34" charset="-127"/>
              </a:endParaRPr>
            </a:p>
            <a:p>
              <a:pPr marL="0" lvl="1">
                <a:spcBef>
                  <a:spcPct val="0"/>
                </a:spcBef>
                <a:buFontTx/>
                <a:buNone/>
              </a:pPr>
              <a:r>
                <a:rPr lang="en-US" altLang="ko-KR" dirty="0">
                  <a:latin typeface="Courier New" panose="02070309020205020404" pitchFamily="49" charset="0"/>
                  <a:ea typeface="Gulim" panose="020B0600000101010101" pitchFamily="34" charset="-127"/>
                </a:rPr>
                <a:t>sleep</a:t>
              </a:r>
            </a:p>
          </p:txBody>
        </p:sp>
      </p:grpSp>
    </p:spTree>
    <p:extLst>
      <p:ext uri="{BB962C8B-B14F-4D97-AF65-F5344CB8AC3E}">
        <p14:creationId xmlns:p14="http://schemas.microsoft.com/office/powerpoint/2010/main" val="2306429766"/>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63527"/>
            <a:ext cx="7543800" cy="879473"/>
          </a:xfrm>
        </p:spPr>
        <p:txBody>
          <a:bodyPr>
            <a:normAutofit/>
          </a:bodyPr>
          <a:lstStyle/>
          <a:p>
            <a:r>
              <a:rPr lang="en-US" dirty="0" smtClean="0">
                <a:latin typeface="Helvetica" panose="020B0604020202020204" pitchFamily="34" charset="0"/>
                <a:cs typeface="Helvetica" panose="020B0604020202020204" pitchFamily="34" charset="0"/>
              </a:rPr>
              <a:t>An Execution Trace</a:t>
            </a:r>
            <a:endParaRPr lang="en-US" dirty="0">
              <a:latin typeface="Helvetica" panose="020B0604020202020204" pitchFamily="34" charset="0"/>
              <a:cs typeface="Helvetica" panose="020B0604020202020204"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56169100"/>
              </p:ext>
            </p:extLst>
          </p:nvPr>
        </p:nvGraphicFramePr>
        <p:xfrm>
          <a:off x="685800" y="1828800"/>
          <a:ext cx="7543800" cy="414528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910580896"/>
                    </a:ext>
                  </a:extLst>
                </a:gridCol>
                <a:gridCol w="1257300">
                  <a:extLst>
                    <a:ext uri="{9D8B030D-6E8A-4147-A177-3AD203B41FA5}">
                      <a16:colId xmlns:a16="http://schemas.microsoft.com/office/drawing/2014/main" val="3878253557"/>
                    </a:ext>
                  </a:extLst>
                </a:gridCol>
                <a:gridCol w="1257300">
                  <a:extLst>
                    <a:ext uri="{9D8B030D-6E8A-4147-A177-3AD203B41FA5}">
                      <a16:colId xmlns:a16="http://schemas.microsoft.com/office/drawing/2014/main" val="3041761160"/>
                    </a:ext>
                  </a:extLst>
                </a:gridCol>
                <a:gridCol w="1257300">
                  <a:extLst>
                    <a:ext uri="{9D8B030D-6E8A-4147-A177-3AD203B41FA5}">
                      <a16:colId xmlns:a16="http://schemas.microsoft.com/office/drawing/2014/main" val="3464100069"/>
                    </a:ext>
                  </a:extLst>
                </a:gridCol>
                <a:gridCol w="1257300">
                  <a:extLst>
                    <a:ext uri="{9D8B030D-6E8A-4147-A177-3AD203B41FA5}">
                      <a16:colId xmlns:a16="http://schemas.microsoft.com/office/drawing/2014/main" val="2038813490"/>
                    </a:ext>
                  </a:extLst>
                </a:gridCol>
                <a:gridCol w="1257300">
                  <a:extLst>
                    <a:ext uri="{9D8B030D-6E8A-4147-A177-3AD203B41FA5}">
                      <a16:colId xmlns:a16="http://schemas.microsoft.com/office/drawing/2014/main" val="105731128"/>
                    </a:ext>
                  </a:extLst>
                </a:gridCol>
              </a:tblGrid>
              <a:tr h="370840">
                <a:tc>
                  <a:txBody>
                    <a:bodyPr/>
                    <a:lstStyle/>
                    <a:p>
                      <a:r>
                        <a:rPr lang="en-US" dirty="0"/>
                        <a:t>T1</a:t>
                      </a:r>
                    </a:p>
                  </a:txBody>
                  <a:tcPr marL="84603" marR="84603"/>
                </a:tc>
                <a:tc>
                  <a:txBody>
                    <a:bodyPr/>
                    <a:lstStyle/>
                    <a:p>
                      <a:r>
                        <a:rPr lang="en-US" dirty="0"/>
                        <a:t>T2</a:t>
                      </a:r>
                    </a:p>
                  </a:txBody>
                  <a:tcPr marL="84603" marR="84603"/>
                </a:tc>
                <a:tc>
                  <a:txBody>
                    <a:bodyPr/>
                    <a:lstStyle/>
                    <a:p>
                      <a:r>
                        <a:rPr lang="en-US" dirty="0"/>
                        <a:t>T3</a:t>
                      </a:r>
                    </a:p>
                  </a:txBody>
                  <a:tcPr marL="84603" marR="84603"/>
                </a:tc>
                <a:tc>
                  <a:txBody>
                    <a:bodyPr/>
                    <a:lstStyle/>
                    <a:p>
                      <a:r>
                        <a:rPr lang="en-US" dirty="0"/>
                        <a:t>Interrupt</a:t>
                      </a:r>
                    </a:p>
                  </a:txBody>
                  <a:tcPr marL="84603" marR="84603"/>
                </a:tc>
                <a:tc>
                  <a:txBody>
                    <a:bodyPr/>
                    <a:lstStyle/>
                    <a:p>
                      <a:r>
                        <a:rPr lang="en-US" dirty="0"/>
                        <a:t>Wait</a:t>
                      </a:r>
                      <a:r>
                        <a:rPr lang="en-US" baseline="0" dirty="0"/>
                        <a:t> Queue for this lock</a:t>
                      </a:r>
                      <a:endParaRPr lang="en-US" dirty="0"/>
                    </a:p>
                  </a:txBody>
                  <a:tcPr marL="84603" marR="84603"/>
                </a:tc>
                <a:tc>
                  <a:txBody>
                    <a:bodyPr/>
                    <a:lstStyle/>
                    <a:p>
                      <a:r>
                        <a:rPr lang="en-US" dirty="0"/>
                        <a:t>Ready Queue</a:t>
                      </a:r>
                    </a:p>
                  </a:txBody>
                  <a:tcPr marL="84603" marR="84603"/>
                </a:tc>
                <a:extLst>
                  <a:ext uri="{0D108BD9-81ED-4DB2-BD59-A6C34878D82A}">
                    <a16:rowId xmlns:a16="http://schemas.microsoft.com/office/drawing/2014/main" val="4074865446"/>
                  </a:ext>
                </a:extLst>
              </a:tr>
              <a:tr h="370840">
                <a:tc>
                  <a:txBody>
                    <a:bodyPr/>
                    <a:lstStyle/>
                    <a:p>
                      <a:r>
                        <a:rPr lang="en-US" dirty="0"/>
                        <a:t>Acquire()</a:t>
                      </a:r>
                    </a:p>
                  </a:txBody>
                  <a:tcPr marL="84603" marR="84603"/>
                </a:tc>
                <a:tc>
                  <a:txBody>
                    <a:bodyPr/>
                    <a:lstStyle/>
                    <a:p>
                      <a:endParaRPr lang="en-US" dirty="0"/>
                    </a:p>
                  </a:txBody>
                  <a:tcPr marL="84603" marR="84603"/>
                </a:tc>
                <a:tc>
                  <a:txBody>
                    <a:bodyPr/>
                    <a:lstStyle/>
                    <a:p>
                      <a:endParaRPr lang="en-US" dirty="0"/>
                    </a:p>
                  </a:txBody>
                  <a:tcPr marL="84603" marR="84603"/>
                </a:tc>
                <a:tc>
                  <a:txBody>
                    <a:bodyPr/>
                    <a:lstStyle/>
                    <a:p>
                      <a:r>
                        <a:rPr lang="en-US" dirty="0"/>
                        <a:t>Enabled</a:t>
                      </a:r>
                    </a:p>
                  </a:txBody>
                  <a:tcPr marL="84603" marR="84603"/>
                </a:tc>
                <a:tc>
                  <a:txBody>
                    <a:bodyPr/>
                    <a:lstStyle/>
                    <a:p>
                      <a:endParaRPr lang="en-US" dirty="0"/>
                    </a:p>
                  </a:txBody>
                  <a:tcPr marL="84603" marR="84603"/>
                </a:tc>
                <a:tc>
                  <a:txBody>
                    <a:bodyPr/>
                    <a:lstStyle/>
                    <a:p>
                      <a:endParaRPr lang="en-US" dirty="0"/>
                    </a:p>
                  </a:txBody>
                  <a:tcPr marL="84603" marR="84603"/>
                </a:tc>
                <a:extLst>
                  <a:ext uri="{0D108BD9-81ED-4DB2-BD59-A6C34878D82A}">
                    <a16:rowId xmlns:a16="http://schemas.microsoft.com/office/drawing/2014/main" val="1018598926"/>
                  </a:ext>
                </a:extLst>
              </a:tr>
              <a:tr h="370840">
                <a:tc>
                  <a:txBody>
                    <a:bodyPr/>
                    <a:lstStyle/>
                    <a:p>
                      <a:endParaRPr lang="en-US" dirty="0"/>
                    </a:p>
                  </a:txBody>
                  <a:tcPr marL="84603" marR="84603"/>
                </a:tc>
                <a:tc>
                  <a:txBody>
                    <a:bodyPr/>
                    <a:lstStyle/>
                    <a:p>
                      <a:r>
                        <a:rPr lang="en-US" dirty="0"/>
                        <a:t>Acquire()</a:t>
                      </a:r>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T2</a:t>
                      </a:r>
                    </a:p>
                  </a:txBody>
                  <a:tcPr marL="84603" marR="84603"/>
                </a:tc>
                <a:tc>
                  <a:txBody>
                    <a:bodyPr/>
                    <a:lstStyle/>
                    <a:p>
                      <a:endParaRPr lang="en-US" dirty="0"/>
                    </a:p>
                  </a:txBody>
                  <a:tcPr marL="84603" marR="84603"/>
                </a:tc>
                <a:extLst>
                  <a:ext uri="{0D108BD9-81ED-4DB2-BD59-A6C34878D82A}">
                    <a16:rowId xmlns:a16="http://schemas.microsoft.com/office/drawing/2014/main" val="2072518447"/>
                  </a:ext>
                </a:extLst>
              </a:tr>
              <a:tr h="370840">
                <a:tc>
                  <a:txBody>
                    <a:bodyPr/>
                    <a:lstStyle/>
                    <a:p>
                      <a:r>
                        <a:rPr lang="en-US" dirty="0"/>
                        <a:t>CS of T1</a:t>
                      </a:r>
                    </a:p>
                  </a:txBody>
                  <a:tcPr marL="84603" marR="84603"/>
                </a:tc>
                <a:tc>
                  <a:txBody>
                    <a:bodyPr/>
                    <a:lstStyle/>
                    <a:p>
                      <a:endParaRPr lang="en-US" dirty="0"/>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smtClean="0"/>
                        <a:t>T2</a:t>
                      </a:r>
                      <a:endParaRPr lang="en-US" dirty="0"/>
                    </a:p>
                  </a:txBody>
                  <a:tcPr marL="84603" marR="84603"/>
                </a:tc>
                <a:tc>
                  <a:txBody>
                    <a:bodyPr/>
                    <a:lstStyle/>
                    <a:p>
                      <a:endParaRPr lang="en-US" dirty="0"/>
                    </a:p>
                  </a:txBody>
                  <a:tcPr marL="84603" marR="84603"/>
                </a:tc>
                <a:extLst>
                  <a:ext uri="{0D108BD9-81ED-4DB2-BD59-A6C34878D82A}">
                    <a16:rowId xmlns:a16="http://schemas.microsoft.com/office/drawing/2014/main" val="2480214935"/>
                  </a:ext>
                </a:extLst>
              </a:tr>
              <a:tr h="370840">
                <a:tc>
                  <a:txBody>
                    <a:bodyPr/>
                    <a:lstStyle/>
                    <a:p>
                      <a:r>
                        <a:rPr lang="en-US" dirty="0"/>
                        <a:t>CS</a:t>
                      </a:r>
                      <a:r>
                        <a:rPr lang="en-US" baseline="0" dirty="0"/>
                        <a:t> of T1</a:t>
                      </a:r>
                      <a:endParaRPr lang="en-US" dirty="0"/>
                    </a:p>
                  </a:txBody>
                  <a:tcPr marL="84603" marR="84603"/>
                </a:tc>
                <a:tc>
                  <a:txBody>
                    <a:bodyPr/>
                    <a:lstStyle/>
                    <a:p>
                      <a:endParaRPr lang="en-US" dirty="0"/>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smtClean="0"/>
                        <a:t>T2</a:t>
                      </a:r>
                      <a:endParaRPr lang="en-US" dirty="0"/>
                    </a:p>
                  </a:txBody>
                  <a:tcPr marL="84603" marR="84603"/>
                </a:tc>
                <a:tc>
                  <a:txBody>
                    <a:bodyPr/>
                    <a:lstStyle/>
                    <a:p>
                      <a:endParaRPr lang="en-US" dirty="0"/>
                    </a:p>
                  </a:txBody>
                  <a:tcPr marL="84603" marR="84603"/>
                </a:tc>
                <a:extLst>
                  <a:ext uri="{0D108BD9-81ED-4DB2-BD59-A6C34878D82A}">
                    <a16:rowId xmlns:a16="http://schemas.microsoft.com/office/drawing/2014/main" val="2190864289"/>
                  </a:ext>
                </a:extLst>
              </a:tr>
              <a:tr h="185420">
                <a:tc>
                  <a:txBody>
                    <a:bodyPr/>
                    <a:lstStyle/>
                    <a:p>
                      <a:r>
                        <a:rPr lang="en-US" dirty="0"/>
                        <a:t>Release()</a:t>
                      </a:r>
                    </a:p>
                  </a:txBody>
                  <a:tcPr marL="84603" marR="8460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Acquire()</a:t>
                      </a:r>
                      <a:r>
                        <a:rPr lang="en-US" baseline="0" dirty="0" smtClean="0"/>
                        <a:t> returns</a:t>
                      </a:r>
                      <a:endParaRPr lang="en-US" dirty="0" smtClean="0"/>
                    </a:p>
                  </a:txBody>
                  <a:tcPr marL="84603" marR="84603"/>
                </a:tc>
                <a:tc>
                  <a:txBody>
                    <a:bodyPr/>
                    <a:lstStyle/>
                    <a:p>
                      <a:endParaRPr lang="en-US" dirty="0"/>
                    </a:p>
                  </a:txBody>
                  <a:tcPr marL="84603" marR="84603"/>
                </a:tc>
                <a:tc>
                  <a:txBody>
                    <a:bodyPr/>
                    <a:lstStyle/>
                    <a:p>
                      <a:r>
                        <a:rPr lang="en-US" dirty="0"/>
                        <a:t>Enabled</a:t>
                      </a:r>
                    </a:p>
                  </a:txBody>
                  <a:tcPr marL="84603" marR="84603"/>
                </a:tc>
                <a:tc>
                  <a:txBody>
                    <a:bodyPr/>
                    <a:lstStyle/>
                    <a:p>
                      <a:endParaRPr lang="en-US" dirty="0"/>
                    </a:p>
                  </a:txBody>
                  <a:tcPr marL="84603" marR="84603"/>
                </a:tc>
                <a:tc>
                  <a:txBody>
                    <a:bodyPr/>
                    <a:lstStyle/>
                    <a:p>
                      <a:r>
                        <a:rPr lang="en-US" dirty="0" smtClean="0"/>
                        <a:t>T2</a:t>
                      </a:r>
                      <a:endParaRPr lang="en-US" dirty="0"/>
                    </a:p>
                  </a:txBody>
                  <a:tcPr marL="84603" marR="84603"/>
                </a:tc>
                <a:extLst>
                  <a:ext uri="{0D108BD9-81ED-4DB2-BD59-A6C34878D82A}">
                    <a16:rowId xmlns:a16="http://schemas.microsoft.com/office/drawing/2014/main" val="1961619930"/>
                  </a:ext>
                </a:extLst>
              </a:tr>
              <a:tr h="185420">
                <a:tc>
                  <a:txBody>
                    <a:bodyPr/>
                    <a:lstStyle/>
                    <a:p>
                      <a:endParaRPr lang="en-US" dirty="0"/>
                    </a:p>
                  </a:txBody>
                  <a:tcPr marL="84603" marR="84603"/>
                </a:tc>
                <a:tc>
                  <a:txBody>
                    <a:bodyPr/>
                    <a:lstStyle/>
                    <a:p>
                      <a:endParaRPr lang="en-US" dirty="0"/>
                    </a:p>
                  </a:txBody>
                  <a:tcPr marL="84603" marR="84603"/>
                </a:tc>
                <a:tc>
                  <a:txBody>
                    <a:bodyPr/>
                    <a:lstStyle/>
                    <a:p>
                      <a:r>
                        <a:rPr lang="en-US" dirty="0" smtClean="0"/>
                        <a:t>Acquire()</a:t>
                      </a:r>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T3</a:t>
                      </a:r>
                    </a:p>
                  </a:txBody>
                  <a:tcPr marL="84603" marR="84603"/>
                </a:tc>
                <a:tc>
                  <a:txBody>
                    <a:bodyPr/>
                    <a:lstStyle/>
                    <a:p>
                      <a:endParaRPr lang="en-US" dirty="0" smtClean="0"/>
                    </a:p>
                  </a:txBody>
                  <a:tcPr marL="84603" marR="84603"/>
                </a:tc>
                <a:extLst>
                  <a:ext uri="{0D108BD9-81ED-4DB2-BD59-A6C34878D82A}">
                    <a16:rowId xmlns:a16="http://schemas.microsoft.com/office/drawing/2014/main" val="3843336302"/>
                  </a:ext>
                </a:extLst>
              </a:tr>
              <a:tr h="370840">
                <a:tc>
                  <a:txBody>
                    <a:bodyPr/>
                    <a:lstStyle/>
                    <a:p>
                      <a:endParaRPr lang="en-US" dirty="0"/>
                    </a:p>
                  </a:txBody>
                  <a:tcPr marL="84603" marR="84603"/>
                </a:tc>
                <a:tc>
                  <a:txBody>
                    <a:bodyPr/>
                    <a:lstStyle/>
                    <a:p>
                      <a:r>
                        <a:rPr lang="en-US" dirty="0"/>
                        <a:t>CS of T2</a:t>
                      </a:r>
                    </a:p>
                  </a:txBody>
                  <a:tcPr marL="84603" marR="84603"/>
                </a:tc>
                <a:tc>
                  <a:txBody>
                    <a:bodyPr/>
                    <a:lstStyle/>
                    <a:p>
                      <a:endParaRPr lang="en-US" dirty="0"/>
                    </a:p>
                  </a:txBody>
                  <a:tcPr marL="84603" marR="84603"/>
                </a:tc>
                <a:tc>
                  <a:txBody>
                    <a:bodyPr/>
                    <a:lstStyle/>
                    <a:p>
                      <a:r>
                        <a:rPr lang="en-US" dirty="0">
                          <a:solidFill>
                            <a:srgbClr val="FF0000"/>
                          </a:solidFill>
                        </a:rPr>
                        <a:t>Disabled</a:t>
                      </a:r>
                    </a:p>
                  </a:txBody>
                  <a:tcPr marL="84603" marR="84603"/>
                </a:tc>
                <a:tc>
                  <a:txBody>
                    <a:bodyPr/>
                    <a:lstStyle/>
                    <a:p>
                      <a:r>
                        <a:rPr lang="en-US" dirty="0"/>
                        <a:t>T3</a:t>
                      </a:r>
                    </a:p>
                  </a:txBody>
                  <a:tcPr marL="84603" marR="84603"/>
                </a:tc>
                <a:tc>
                  <a:txBody>
                    <a:bodyPr/>
                    <a:lstStyle/>
                    <a:p>
                      <a:endParaRPr lang="en-US" dirty="0"/>
                    </a:p>
                  </a:txBody>
                  <a:tcPr marL="84603" marR="84603"/>
                </a:tc>
                <a:extLst>
                  <a:ext uri="{0D108BD9-81ED-4DB2-BD59-A6C34878D82A}">
                    <a16:rowId xmlns:a16="http://schemas.microsoft.com/office/drawing/2014/main" val="3913261683"/>
                  </a:ext>
                </a:extLst>
              </a:tr>
              <a:tr h="370840">
                <a:tc>
                  <a:txBody>
                    <a:bodyPr/>
                    <a:lstStyle/>
                    <a:p>
                      <a:endParaRPr lang="en-US" dirty="0"/>
                    </a:p>
                  </a:txBody>
                  <a:tcPr marL="84603" marR="84603"/>
                </a:tc>
                <a:tc>
                  <a:txBody>
                    <a:bodyPr/>
                    <a:lstStyle/>
                    <a:p>
                      <a:r>
                        <a:rPr lang="en-US" dirty="0"/>
                        <a:t>Release()</a:t>
                      </a:r>
                    </a:p>
                  </a:txBody>
                  <a:tcPr marL="84603" marR="84603"/>
                </a:tc>
                <a:tc>
                  <a:txBody>
                    <a:bodyPr/>
                    <a:lstStyle/>
                    <a:p>
                      <a:endParaRPr lang="en-US" dirty="0"/>
                    </a:p>
                  </a:txBody>
                  <a:tcPr marL="84603" marR="84603"/>
                </a:tc>
                <a:tc>
                  <a:txBody>
                    <a:bodyPr/>
                    <a:lstStyle/>
                    <a:p>
                      <a:r>
                        <a:rPr lang="en-US" dirty="0"/>
                        <a:t>Enabled</a:t>
                      </a:r>
                    </a:p>
                  </a:txBody>
                  <a:tcPr marL="84603" marR="84603"/>
                </a:tc>
                <a:tc>
                  <a:txBody>
                    <a:bodyPr/>
                    <a:lstStyle/>
                    <a:p>
                      <a:endParaRPr lang="en-US" dirty="0"/>
                    </a:p>
                  </a:txBody>
                  <a:tcPr marL="84603" marR="84603"/>
                </a:tc>
                <a:tc>
                  <a:txBody>
                    <a:bodyPr/>
                    <a:lstStyle/>
                    <a:p>
                      <a:r>
                        <a:rPr lang="en-US" dirty="0"/>
                        <a:t>T3</a:t>
                      </a:r>
                    </a:p>
                  </a:txBody>
                  <a:tcPr marL="84603" marR="84603"/>
                </a:tc>
                <a:extLst>
                  <a:ext uri="{0D108BD9-81ED-4DB2-BD59-A6C34878D82A}">
                    <a16:rowId xmlns:a16="http://schemas.microsoft.com/office/drawing/2014/main" val="883166997"/>
                  </a:ext>
                </a:extLst>
              </a:tr>
            </a:tbl>
          </a:graphicData>
        </a:graphic>
      </p:graphicFrame>
      <p:sp>
        <p:nvSpPr>
          <p:cNvPr id="5" name="Date Placeholder 4"/>
          <p:cNvSpPr>
            <a:spLocks noGrp="1"/>
          </p:cNvSpPr>
          <p:nvPr>
            <p:ph type="dt" sz="half" idx="10"/>
          </p:nvPr>
        </p:nvSpPr>
        <p:spPr>
          <a:xfrm>
            <a:off x="822961" y="6459786"/>
            <a:ext cx="1854203" cy="365125"/>
          </a:xfrm>
        </p:spPr>
        <p:txBody>
          <a:bodyPr/>
          <a:lstStyle/>
          <a:p>
            <a:fld id="{F2BF125A-4788-42B2-89D9-307D497FCF47}" type="datetime1">
              <a:rPr lang="en-US" smtClean="0"/>
              <a:t>3/25/2018</a:t>
            </a:fld>
            <a:endParaRPr lang="en-US" dirty="0"/>
          </a:p>
        </p:txBody>
      </p:sp>
    </p:spTree>
    <p:extLst>
      <p:ext uri="{BB962C8B-B14F-4D97-AF65-F5344CB8AC3E}">
        <p14:creationId xmlns:p14="http://schemas.microsoft.com/office/powerpoint/2010/main" val="341670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12648" y="228600"/>
            <a:ext cx="8455152" cy="990600"/>
          </a:xfrm>
        </p:spPr>
        <p:txBody>
          <a:bodyPr>
            <a:normAutofit fontScale="90000"/>
          </a:bodyPr>
          <a:lstStyle/>
          <a:p>
            <a:r>
              <a:rPr lang="en-US" altLang="ko-KR" dirty="0">
                <a:latin typeface="Helvetica" panose="020B0604020202020204" pitchFamily="34" charset="0"/>
                <a:ea typeface="Gulim" panose="020B0600000101010101" pitchFamily="34" charset="-127"/>
              </a:rPr>
              <a:t>Interrupt Re-enable in Going to Sleep</a:t>
            </a:r>
          </a:p>
        </p:txBody>
      </p:sp>
      <p:sp>
        <p:nvSpPr>
          <p:cNvPr id="449539" name="Rectangle 3"/>
          <p:cNvSpPr>
            <a:spLocks noGrp="1" noChangeArrowheads="1"/>
          </p:cNvSpPr>
          <p:nvPr>
            <p:ph idx="1"/>
          </p:nvPr>
        </p:nvSpPr>
        <p:spPr>
          <a:xfrm>
            <a:off x="533400" y="1143000"/>
            <a:ext cx="8686800" cy="5096137"/>
          </a:xfrm>
        </p:spPr>
        <p:txBody>
          <a:bodyPr>
            <a:noAutofit/>
          </a:bodyPr>
          <a:lstStyle/>
          <a:p>
            <a:r>
              <a:rPr lang="en-US" altLang="ko-KR" sz="2000" dirty="0">
                <a:latin typeface="Helvetica" panose="020B0604020202020204" pitchFamily="34" charset="0"/>
                <a:ea typeface="Gulim" panose="020B0600000101010101" pitchFamily="34" charset="-127"/>
              </a:rPr>
              <a:t>What about re-enabling interrupts  when going to sleep?</a:t>
            </a:r>
          </a:p>
          <a:p>
            <a:endParaRPr lang="en-US" altLang="ko-KR" sz="2000" dirty="0">
              <a:latin typeface="Helvetica" panose="020B0604020202020204" pitchFamily="34" charset="0"/>
              <a:ea typeface="Gulim" panose="020B0600000101010101" pitchFamily="34" charset="-127"/>
            </a:endParaRPr>
          </a:p>
          <a:p>
            <a:endParaRPr lang="en-US" altLang="ko-KR" sz="2000" dirty="0">
              <a:latin typeface="Helvetica" panose="020B0604020202020204" pitchFamily="34" charset="0"/>
              <a:ea typeface="Gulim" panose="020B0600000101010101" pitchFamily="34" charset="-127"/>
            </a:endParaRPr>
          </a:p>
          <a:p>
            <a:endParaRPr lang="en-US" altLang="ko-KR" sz="2000" dirty="0">
              <a:latin typeface="Helvetica" panose="020B0604020202020204" pitchFamily="34" charset="0"/>
              <a:ea typeface="Gulim" panose="020B0600000101010101" pitchFamily="34" charset="-127"/>
            </a:endParaRPr>
          </a:p>
          <a:p>
            <a:endParaRPr lang="en-US" altLang="ko-KR" sz="2000" dirty="0">
              <a:latin typeface="Helvetica" panose="020B0604020202020204" pitchFamily="34" charset="0"/>
              <a:ea typeface="Gulim" panose="020B0600000101010101" pitchFamily="34" charset="-127"/>
            </a:endParaRPr>
          </a:p>
          <a:p>
            <a:pPr marL="0" indent="0">
              <a:buNone/>
            </a:pPr>
            <a:endParaRPr lang="en-US" altLang="ko-KR" sz="2000" dirty="0">
              <a:latin typeface="Helvetica" panose="020B0604020202020204" pitchFamily="34" charset="0"/>
              <a:ea typeface="Gulim" panose="020B0600000101010101" pitchFamily="34" charset="-127"/>
            </a:endParaRPr>
          </a:p>
          <a:p>
            <a:r>
              <a:rPr lang="en-US" altLang="ko-KR" sz="2000" dirty="0" smtClean="0">
                <a:latin typeface="Helvetica" panose="020B0604020202020204" pitchFamily="34" charset="0"/>
                <a:ea typeface="Gulim" panose="020B0600000101010101" pitchFamily="34" charset="-127"/>
              </a:rPr>
              <a:t>Before </a:t>
            </a:r>
            <a:r>
              <a:rPr lang="en-US" altLang="ko-KR" sz="2000" dirty="0">
                <a:latin typeface="Helvetica" panose="020B0604020202020204" pitchFamily="34" charset="0"/>
                <a:ea typeface="Gulim" panose="020B0600000101010101" pitchFamily="34" charset="-127"/>
              </a:rPr>
              <a:t>putting thread on the wait queue?</a:t>
            </a:r>
          </a:p>
          <a:p>
            <a:pPr lvl="1"/>
            <a:r>
              <a:rPr lang="en-US" altLang="ko-KR" sz="1800" dirty="0" smtClean="0">
                <a:latin typeface="Helvetica" panose="020B0604020202020204" pitchFamily="34" charset="0"/>
                <a:ea typeface="Gulim" panose="020B0600000101010101" pitchFamily="34" charset="-127"/>
              </a:rPr>
              <a:t>Thread switch to Release, which checks </a:t>
            </a:r>
            <a:r>
              <a:rPr lang="en-US" altLang="ko-KR" sz="1800" dirty="0">
                <a:latin typeface="Helvetica" panose="020B0604020202020204" pitchFamily="34" charset="0"/>
                <a:ea typeface="Gulim" panose="020B0600000101010101" pitchFamily="34" charset="-127"/>
              </a:rPr>
              <a:t>the queue </a:t>
            </a:r>
            <a:r>
              <a:rPr lang="en-US" altLang="ko-KR" sz="1800" dirty="0" smtClean="0">
                <a:latin typeface="Helvetica" panose="020B0604020202020204" pitchFamily="34" charset="0"/>
                <a:ea typeface="Gulim" panose="020B0600000101010101" pitchFamily="34" charset="-127"/>
              </a:rPr>
              <a:t>does not find </a:t>
            </a:r>
            <a:r>
              <a:rPr lang="en-US" altLang="ko-KR" sz="1800" dirty="0" err="1" smtClean="0">
                <a:latin typeface="Helvetica" panose="020B0604020202020204" pitchFamily="34" charset="0"/>
                <a:ea typeface="Gulim" panose="020B0600000101010101" pitchFamily="34" charset="-127"/>
              </a:rPr>
              <a:t>anybodyand</a:t>
            </a:r>
            <a:r>
              <a:rPr lang="en-US" altLang="ko-KR" sz="1800" dirty="0" smtClean="0">
                <a:latin typeface="Helvetica" panose="020B0604020202020204" pitchFamily="34" charset="0"/>
                <a:ea typeface="Gulim" panose="020B0600000101010101" pitchFamily="34" charset="-127"/>
              </a:rPr>
              <a:t> </a:t>
            </a:r>
            <a:r>
              <a:rPr lang="en-US" altLang="ko-KR" sz="1800" dirty="0">
                <a:latin typeface="Helvetica" panose="020B0604020202020204" pitchFamily="34" charset="0"/>
                <a:ea typeface="Gulim" panose="020B0600000101010101" pitchFamily="34" charset="-127"/>
              </a:rPr>
              <a:t>not wake up thread until next lock acquire/release</a:t>
            </a:r>
          </a:p>
          <a:p>
            <a:r>
              <a:rPr lang="en-US" altLang="ko-KR" sz="2000" dirty="0">
                <a:latin typeface="Helvetica" panose="020B0604020202020204" pitchFamily="34" charset="0"/>
                <a:ea typeface="Gulim" panose="020B0600000101010101" pitchFamily="34" charset="-127"/>
              </a:rPr>
              <a:t>After putting the thread on the wait queue</a:t>
            </a:r>
          </a:p>
          <a:p>
            <a:pPr lvl="1"/>
            <a:r>
              <a:rPr lang="en-US" altLang="ko-KR" sz="1800" dirty="0">
                <a:latin typeface="Helvetica" panose="020B0604020202020204" pitchFamily="34" charset="0"/>
                <a:ea typeface="Gulim" panose="020B0600000101010101" pitchFamily="34" charset="-127"/>
              </a:rPr>
              <a:t>Release puts the thread on the ready queue, but the thread still thinks it needs to go to sleep</a:t>
            </a:r>
          </a:p>
          <a:p>
            <a:pPr lvl="1"/>
            <a:r>
              <a:rPr lang="en-US" altLang="ko-KR" sz="1800" dirty="0">
                <a:latin typeface="Helvetica" panose="020B0604020202020204" pitchFamily="34" charset="0"/>
                <a:ea typeface="Gulim" panose="020B0600000101010101" pitchFamily="34" charset="-127"/>
              </a:rPr>
              <a:t>Misses wakeup and still holds lock (deadlock!) while </a:t>
            </a:r>
            <a:r>
              <a:rPr lang="en-US" altLang="ko-KR" sz="1800" dirty="0" smtClean="0">
                <a:latin typeface="Helvetica" panose="020B0604020202020204" pitchFamily="34" charset="0"/>
                <a:ea typeface="Gulim" panose="020B0600000101010101" pitchFamily="34" charset="-127"/>
              </a:rPr>
              <a:t>sleeping </a:t>
            </a:r>
          </a:p>
        </p:txBody>
      </p:sp>
      <p:sp>
        <p:nvSpPr>
          <p:cNvPr id="2" name="Date Placeholder 1"/>
          <p:cNvSpPr>
            <a:spLocks noGrp="1"/>
          </p:cNvSpPr>
          <p:nvPr>
            <p:ph type="dt" sz="half" idx="10"/>
          </p:nvPr>
        </p:nvSpPr>
        <p:spPr>
          <a:xfrm>
            <a:off x="822961" y="6459786"/>
            <a:ext cx="1854203" cy="365125"/>
          </a:xfrm>
        </p:spPr>
        <p:txBody>
          <a:bodyPr/>
          <a:lstStyle/>
          <a:p>
            <a:fld id="{C75B413F-FD10-4690-9D97-59F681EC75FF}" type="datetime1">
              <a:rPr lang="en-US" smtClean="0"/>
              <a:t>3/25/2018</a:t>
            </a:fld>
            <a:endParaRPr lang="en-US" dirty="0"/>
          </a:p>
        </p:txBody>
      </p:sp>
      <p:sp>
        <p:nvSpPr>
          <p:cNvPr id="449540" name="Text Box 4"/>
          <p:cNvSpPr txBox="1">
            <a:spLocks noChangeArrowheads="1"/>
          </p:cNvSpPr>
          <p:nvPr/>
        </p:nvSpPr>
        <p:spPr bwMode="auto">
          <a:xfrm>
            <a:off x="1066800" y="1447800"/>
            <a:ext cx="45815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25000"/>
              </a:spcBef>
              <a:buFontTx/>
              <a:buNone/>
            </a:pPr>
            <a:r>
              <a:rPr lang="en-US" sz="1600" b="1" dirty="0">
                <a:solidFill>
                  <a:srgbClr val="FF0000"/>
                </a:solidFill>
                <a:latin typeface="Courier New" panose="02070309020205020404" pitchFamily="49" charset="0"/>
                <a:cs typeface="Courier New" panose="02070309020205020404" pitchFamily="49" charset="0"/>
              </a:rPr>
              <a:t>Acquire()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disable interrupts;</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if (value == BUSY)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put thread on wait queue;</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go to sleep();</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 else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value = BUSY;</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	enable interrupts;</a:t>
            </a:r>
            <a:br>
              <a:rPr lang="en-US" sz="1600" b="1" dirty="0">
                <a:solidFill>
                  <a:srgbClr val="FF0000"/>
                </a:solidFill>
                <a:latin typeface="Courier New" panose="02070309020205020404" pitchFamily="49" charset="0"/>
                <a:cs typeface="Courier New" panose="02070309020205020404" pitchFamily="49" charset="0"/>
              </a:rPr>
            </a:br>
            <a:r>
              <a:rPr lang="en-US" sz="1600" b="1" dirty="0">
                <a:solidFill>
                  <a:srgbClr val="FF0000"/>
                </a:solidFill>
                <a:latin typeface="Courier New" panose="02070309020205020404" pitchFamily="49" charset="0"/>
                <a:cs typeface="Courier New" panose="02070309020205020404" pitchFamily="49" charset="0"/>
              </a:rPr>
              <a:t>}</a:t>
            </a:r>
          </a:p>
        </p:txBody>
      </p:sp>
      <p:grpSp>
        <p:nvGrpSpPr>
          <p:cNvPr id="7" name="Group 6"/>
          <p:cNvGrpSpPr/>
          <p:nvPr/>
        </p:nvGrpSpPr>
        <p:grpSpPr>
          <a:xfrm>
            <a:off x="-76200" y="2108312"/>
            <a:ext cx="2050353" cy="276944"/>
            <a:chOff x="-27683" y="2738200"/>
            <a:chExt cx="2050353" cy="276944"/>
          </a:xfrm>
        </p:grpSpPr>
        <p:sp>
          <p:nvSpPr>
            <p:cNvPr id="82955" name="Text Box 13"/>
            <p:cNvSpPr txBox="1">
              <a:spLocks noChangeArrowheads="1"/>
            </p:cNvSpPr>
            <p:nvPr/>
          </p:nvSpPr>
          <p:spPr bwMode="auto">
            <a:xfrm>
              <a:off x="-27683" y="2738200"/>
              <a:ext cx="1489270" cy="2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200" b="1" dirty="0">
                  <a:latin typeface="Helvetica" panose="020B0604020202020204" pitchFamily="34" charset="0"/>
                </a:rPr>
                <a:t>Enable Position</a:t>
              </a:r>
            </a:p>
          </p:txBody>
        </p:sp>
        <p:sp>
          <p:nvSpPr>
            <p:cNvPr id="82956" name="Line 14"/>
            <p:cNvSpPr>
              <a:spLocks noChangeShapeType="1"/>
            </p:cNvSpPr>
            <p:nvPr/>
          </p:nvSpPr>
          <p:spPr bwMode="auto">
            <a:xfrm>
              <a:off x="1295400" y="2895400"/>
              <a:ext cx="727270" cy="199"/>
            </a:xfrm>
            <a:prstGeom prst="line">
              <a:avLst/>
            </a:prstGeom>
            <a:noFill/>
            <a:ln w="38100">
              <a:solidFill>
                <a:schemeClr val="hlink"/>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sp>
        <p:nvSpPr>
          <p:cNvPr id="17" name="Text Box 6"/>
          <p:cNvSpPr txBox="1">
            <a:spLocks noChangeArrowheads="1"/>
          </p:cNvSpPr>
          <p:nvPr/>
        </p:nvSpPr>
        <p:spPr bwMode="auto">
          <a:xfrm>
            <a:off x="4495800" y="990600"/>
            <a:ext cx="44196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600" b="1" dirty="0">
              <a:solidFill>
                <a:srgbClr val="0070C0"/>
              </a:solidFill>
              <a:latin typeface="Courier New" panose="02070309020205020404" pitchFamily="49" charset="0"/>
            </a:endParaRPr>
          </a:p>
          <a:p>
            <a:pPr>
              <a:lnSpc>
                <a:spcPct val="90000"/>
              </a:lnSpc>
              <a:spcBef>
                <a:spcPct val="10000"/>
              </a:spcBef>
              <a:buFontTx/>
              <a:buNone/>
            </a:pPr>
            <a:endParaRPr lang="en-US" sz="1600" b="1" dirty="0">
              <a:solidFill>
                <a:srgbClr val="0070C0"/>
              </a:solidFill>
              <a:latin typeface="Courier New" panose="02070309020205020404" pitchFamily="49" charset="0"/>
            </a:endParaRPr>
          </a:p>
          <a:p>
            <a:pPr>
              <a:lnSpc>
                <a:spcPct val="90000"/>
              </a:lnSpc>
              <a:spcBef>
                <a:spcPct val="10000"/>
              </a:spcBef>
              <a:buFontTx/>
              <a:buNone/>
            </a:pPr>
            <a:r>
              <a:rPr lang="en-US" sz="1600" b="1" dirty="0">
                <a:solidFill>
                  <a:srgbClr val="0070C0"/>
                </a:solidFill>
                <a:latin typeface="Courier New" panose="02070309020205020404" pitchFamily="49" charset="0"/>
              </a:rPr>
              <a:t>Release()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disable interrupts;</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if (anyone on wait queue)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take thread off wait queue</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Put on the ready queue</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 else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value = FREE;</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	enable interrupts;</a:t>
            </a:r>
            <a:br>
              <a:rPr lang="en-US" sz="1600" b="1" dirty="0">
                <a:solidFill>
                  <a:srgbClr val="0070C0"/>
                </a:solidFill>
                <a:latin typeface="Courier New" panose="02070309020205020404" pitchFamily="49" charset="0"/>
              </a:rPr>
            </a:br>
            <a:r>
              <a:rPr lang="en-US" sz="1600" b="1" dirty="0">
                <a:solidFill>
                  <a:srgbClr val="0070C0"/>
                </a:solidFill>
                <a:latin typeface="Courier New" panose="02070309020205020404" pitchFamily="49" charset="0"/>
              </a:rPr>
              <a:t>}</a:t>
            </a:r>
          </a:p>
        </p:txBody>
      </p:sp>
      <p:grpSp>
        <p:nvGrpSpPr>
          <p:cNvPr id="19" name="Group 18"/>
          <p:cNvGrpSpPr/>
          <p:nvPr/>
        </p:nvGrpSpPr>
        <p:grpSpPr>
          <a:xfrm>
            <a:off x="-69153" y="2336912"/>
            <a:ext cx="2050353" cy="276944"/>
            <a:chOff x="-27683" y="2738200"/>
            <a:chExt cx="2050353" cy="276944"/>
          </a:xfrm>
        </p:grpSpPr>
        <p:sp>
          <p:nvSpPr>
            <p:cNvPr id="20" name="Text Box 13"/>
            <p:cNvSpPr txBox="1">
              <a:spLocks noChangeArrowheads="1"/>
            </p:cNvSpPr>
            <p:nvPr/>
          </p:nvSpPr>
          <p:spPr bwMode="auto">
            <a:xfrm>
              <a:off x="-27683" y="2738200"/>
              <a:ext cx="1489270" cy="2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200" b="1" dirty="0">
                  <a:latin typeface="Helvetica" panose="020B0604020202020204" pitchFamily="34" charset="0"/>
                </a:rPr>
                <a:t>Enable Position</a:t>
              </a:r>
            </a:p>
          </p:txBody>
        </p:sp>
        <p:sp>
          <p:nvSpPr>
            <p:cNvPr id="21" name="Line 14"/>
            <p:cNvSpPr>
              <a:spLocks noChangeShapeType="1"/>
            </p:cNvSpPr>
            <p:nvPr/>
          </p:nvSpPr>
          <p:spPr bwMode="auto">
            <a:xfrm>
              <a:off x="1295400" y="2895400"/>
              <a:ext cx="727270" cy="199"/>
            </a:xfrm>
            <a:prstGeom prst="line">
              <a:avLst/>
            </a:prstGeom>
            <a:noFill/>
            <a:ln w="38100">
              <a:solidFill>
                <a:schemeClr val="hlink"/>
              </a:solidFill>
              <a:round/>
              <a:headEnd/>
              <a:tailEnd type="stealth" w="med" len="med"/>
            </a:ln>
            <a:extLst>
              <a:ext uri="{909E8E84-426E-40DD-AFC4-6F175D3DCCD1}">
                <a14:hiddenFill xmlns:a14="http://schemas.microsoft.com/office/drawing/2010/main">
                  <a:noFill/>
                </a14:hiddenFill>
              </a:ext>
            </a:extLst>
          </p:spPr>
          <p:txBody>
            <a:bodyPr vert="eaVert" wrap="none" anchor="ctr"/>
            <a:lstStyle/>
            <a:p>
              <a:endParaRPr lang="en-US"/>
            </a:p>
          </p:txBody>
        </p:sp>
      </p:grpSp>
    </p:spTree>
    <p:extLst>
      <p:ext uri="{BB962C8B-B14F-4D97-AF65-F5344CB8AC3E}">
        <p14:creationId xmlns:p14="http://schemas.microsoft.com/office/powerpoint/2010/main" val="2058743453"/>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22959" y="263527"/>
            <a:ext cx="7543800" cy="879473"/>
          </a:xfrm>
        </p:spPr>
        <p:txBody>
          <a:bodyPr/>
          <a:lstStyle/>
          <a:p>
            <a:r>
              <a:rPr lang="en-US" altLang="ko-KR" dirty="0" smtClean="0">
                <a:latin typeface="Helvetica" panose="020B0604020202020204" pitchFamily="34" charset="0"/>
                <a:ea typeface="Gulim" panose="020B0600000101010101" pitchFamily="34" charset="-127"/>
              </a:rPr>
              <a:t>Summary So Far</a:t>
            </a:r>
            <a:endParaRPr lang="en-US" altLang="ko-KR" dirty="0">
              <a:latin typeface="Helvetica" panose="020B0604020202020204" pitchFamily="34" charset="0"/>
              <a:ea typeface="Gulim" panose="020B0600000101010101" pitchFamily="34" charset="-127"/>
            </a:endParaRPr>
          </a:p>
        </p:txBody>
      </p:sp>
      <p:sp>
        <p:nvSpPr>
          <p:cNvPr id="87043" name="Rectangle 3"/>
          <p:cNvSpPr>
            <a:spLocks noGrp="1" noChangeArrowheads="1"/>
          </p:cNvSpPr>
          <p:nvPr>
            <p:ph idx="1"/>
          </p:nvPr>
        </p:nvSpPr>
        <p:spPr>
          <a:xfrm>
            <a:off x="381000" y="1752600"/>
            <a:ext cx="8686800" cy="4953000"/>
          </a:xfrm>
        </p:spPr>
        <p:txBody>
          <a:bodyPr>
            <a:normAutofit/>
          </a:bodyPr>
          <a:lstStyle/>
          <a:p>
            <a:r>
              <a:rPr lang="en-US" altLang="ko-KR" sz="2800" dirty="0" smtClean="0">
                <a:latin typeface="Helvetica" panose="020B0604020202020204" pitchFamily="34" charset="0"/>
                <a:ea typeface="Gulim" panose="020B0600000101010101" pitchFamily="34" charset="-127"/>
              </a:rPr>
              <a:t>Locks showed so far require Interrupts enable/disable</a:t>
            </a:r>
          </a:p>
          <a:p>
            <a:pPr lvl="1"/>
            <a:r>
              <a:rPr lang="en-US" altLang="ko-KR" sz="2400" dirty="0" smtClean="0">
                <a:latin typeface="Helvetica" panose="020B0604020202020204" pitchFamily="34" charset="0"/>
                <a:ea typeface="Gulim" panose="020B0600000101010101" pitchFamily="34" charset="-127"/>
              </a:rPr>
              <a:t>Separate lock variable reduces Interrupt Disabled duration </a:t>
            </a:r>
          </a:p>
          <a:p>
            <a:pPr lvl="1"/>
            <a:r>
              <a:rPr lang="en-US" altLang="ko-KR" sz="2400" dirty="0" smtClean="0">
                <a:latin typeface="Helvetica" panose="020B0604020202020204" pitchFamily="34" charset="0"/>
                <a:ea typeface="Gulim" panose="020B0600000101010101" pitchFamily="34" charset="-127"/>
              </a:rPr>
              <a:t>But that duration can still be intolerable</a:t>
            </a:r>
            <a:endParaRPr lang="en-US" altLang="ko-KR" sz="2400" dirty="0">
              <a:latin typeface="Helvetica" panose="020B0604020202020204" pitchFamily="34" charset="0"/>
              <a:ea typeface="Gulim" panose="020B0600000101010101" pitchFamily="34" charset="-127"/>
            </a:endParaRPr>
          </a:p>
          <a:p>
            <a:r>
              <a:rPr lang="en-US" altLang="ko-KR" sz="2800" dirty="0" smtClean="0">
                <a:latin typeface="Helvetica" panose="020B0604020202020204" pitchFamily="34" charset="0"/>
                <a:ea typeface="Gulim" panose="020B0600000101010101" pitchFamily="34" charset="-127"/>
              </a:rPr>
              <a:t>We need a better lock implementation</a:t>
            </a:r>
          </a:p>
          <a:p>
            <a:r>
              <a:rPr lang="en-US" altLang="ko-KR" sz="2800" dirty="0" smtClean="0">
                <a:latin typeface="Helvetica" panose="020B0604020202020204" pitchFamily="34" charset="0"/>
                <a:ea typeface="Gulim" panose="020B0600000101010101" pitchFamily="34" charset="-127"/>
              </a:rPr>
              <a:t>Things are going towards the “usual suspect” – We are going to need </a:t>
            </a:r>
            <a:r>
              <a:rPr lang="en-US" altLang="ko-KR" sz="2800" b="1" dirty="0" smtClean="0">
                <a:latin typeface="Helvetica" panose="020B0604020202020204" pitchFamily="34" charset="0"/>
                <a:ea typeface="Gulim" panose="020B0600000101010101" pitchFamily="34" charset="-127"/>
              </a:rPr>
              <a:t>hardware support</a:t>
            </a:r>
          </a:p>
          <a:p>
            <a:pPr lvl="1"/>
            <a:endParaRPr lang="en-US" altLang="ko-KR" sz="2400" dirty="0">
              <a:latin typeface="Helvetica" panose="020B0604020202020204" pitchFamily="34" charset="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C8A45053-ADA0-4531-9EEC-6AD3FB29BAEC}" type="datetime1">
              <a:rPr lang="en-US" smtClean="0"/>
              <a:t>3/25/2018</a:t>
            </a:fld>
            <a:endParaRPr lang="en-US" dirty="0"/>
          </a:p>
        </p:txBody>
      </p:sp>
    </p:spTree>
    <p:extLst>
      <p:ext uri="{BB962C8B-B14F-4D97-AF65-F5344CB8AC3E}">
        <p14:creationId xmlns:p14="http://schemas.microsoft.com/office/powerpoint/2010/main" val="2394293941"/>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22959" y="263527"/>
            <a:ext cx="7543800" cy="879473"/>
          </a:xfrm>
        </p:spPr>
        <p:txBody>
          <a:bodyPr/>
          <a:lstStyle/>
          <a:p>
            <a:r>
              <a:rPr lang="en-US" altLang="ko-KR" dirty="0">
                <a:ea typeface="Gulim" panose="020B0600000101010101" pitchFamily="34" charset="-127"/>
              </a:rPr>
              <a:t>Goals for This Lecture</a:t>
            </a:r>
          </a:p>
        </p:txBody>
      </p:sp>
      <p:sp>
        <p:nvSpPr>
          <p:cNvPr id="32771" name="Rectangle 3"/>
          <p:cNvSpPr>
            <a:spLocks noGrp="1" noChangeArrowheads="1"/>
          </p:cNvSpPr>
          <p:nvPr>
            <p:ph idx="1"/>
          </p:nvPr>
        </p:nvSpPr>
        <p:spPr>
          <a:xfrm>
            <a:off x="609600" y="1918687"/>
            <a:ext cx="7924800" cy="2819400"/>
          </a:xfrm>
        </p:spPr>
        <p:txBody>
          <a:bodyPr/>
          <a:lstStyle/>
          <a:p>
            <a:r>
              <a:rPr lang="en-US" altLang="ko-KR" dirty="0">
                <a:ea typeface="Gulim" panose="020B0600000101010101" pitchFamily="34" charset="-127"/>
              </a:rPr>
              <a:t>Concurrency examples and sharing</a:t>
            </a:r>
          </a:p>
          <a:p>
            <a:r>
              <a:rPr lang="en-US" altLang="ko-KR" dirty="0">
                <a:ea typeface="Gulim" panose="020B0600000101010101" pitchFamily="34" charset="-127"/>
              </a:rPr>
              <a:t>Synchronization</a:t>
            </a:r>
          </a:p>
          <a:p>
            <a:r>
              <a:rPr lang="en-US" altLang="ko-KR" dirty="0">
                <a:ea typeface="Gulim" panose="020B0600000101010101" pitchFamily="34" charset="-127"/>
              </a:rPr>
              <a:t>Hardware Support for Synchronization</a:t>
            </a:r>
          </a:p>
          <a:p>
            <a:pPr>
              <a:buFontTx/>
              <a:buNone/>
            </a:pPr>
            <a:endParaRPr lang="en-US" altLang="ko-KR" dirty="0">
              <a:ea typeface="Gulim" panose="020B0600000101010101" pitchFamily="34" charset="-127"/>
            </a:endParaRPr>
          </a:p>
          <a:p>
            <a:pPr lvl="1"/>
            <a:endParaRPr lang="en-US" altLang="ko-KR" dirty="0">
              <a:ea typeface="Gulim" panose="020B0600000101010101" pitchFamily="34" charset="-127"/>
            </a:endParaRPr>
          </a:p>
          <a:p>
            <a:endParaRPr lang="en-US" altLang="ko-KR" dirty="0">
              <a:ea typeface="Gulim" panose="020B0600000101010101" pitchFamily="34" charset="-127"/>
            </a:endParaRPr>
          </a:p>
          <a:p>
            <a:endParaRPr lang="ko-KR" altLang="en-US" dirty="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991DD4CC-6AA9-4487-8E63-7EFCF9F8F3DF}" type="datetime1">
              <a:rPr lang="en-US" smtClean="0"/>
              <a:t>3/25/2018</a:t>
            </a:fld>
            <a:endParaRPr lang="en-US" dirty="0"/>
          </a:p>
        </p:txBody>
      </p:sp>
      <p:sp>
        <p:nvSpPr>
          <p:cNvPr id="32772" name="TextBox 1"/>
          <p:cNvSpPr txBox="1">
            <a:spLocks noChangeArrowheads="1"/>
          </p:cNvSpPr>
          <p:nvPr/>
        </p:nvSpPr>
        <p:spPr bwMode="auto">
          <a:xfrm>
            <a:off x="-490538" y="2684463"/>
            <a:ext cx="185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endParaRPr lang="en-US">
              <a:latin typeface="Helvetica" panose="020B0604020202020204" pitchFamily="34" charset="0"/>
            </a:endParaRPr>
          </a:p>
        </p:txBody>
      </p:sp>
      <p:sp>
        <p:nvSpPr>
          <p:cNvPr id="32773" name="Text Box 5"/>
          <p:cNvSpPr txBox="1">
            <a:spLocks noChangeArrowheads="1"/>
          </p:cNvSpPr>
          <p:nvPr/>
        </p:nvSpPr>
        <p:spPr bwMode="auto">
          <a:xfrm>
            <a:off x="289559" y="4367212"/>
            <a:ext cx="8610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lIns="91429" tIns="45714" rIns="91429" bIns="45714">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i="1" dirty="0">
                <a:latin typeface="Helvetica" panose="020B0604020202020204" pitchFamily="34" charset="0"/>
              </a:rPr>
              <a:t>Note: Some slides and/or pictures in the following are adapted and/or used verbatim from slide content  in Silberschatz, Galvin, and Gagne (2014), Anthony D. Joseph (2014 Berkeley), Tom Anderson (2014 UW), Bettati (2014 TAMU), Gu (2014 TAMU), </a:t>
            </a:r>
            <a:r>
              <a:rPr lang="en-US" i="1" dirty="0" err="1">
                <a:latin typeface="Helvetica" panose="020B0604020202020204" pitchFamily="34" charset="0"/>
              </a:rPr>
              <a:t>Tyagi</a:t>
            </a:r>
            <a:r>
              <a:rPr lang="en-US" i="1" dirty="0">
                <a:latin typeface="Helvetica" panose="020B0604020202020204" pitchFamily="34" charset="0"/>
              </a:rPr>
              <a:t> (2016 TAMU)</a:t>
            </a:r>
          </a:p>
        </p:txBody>
      </p:sp>
    </p:spTree>
    <p:extLst>
      <p:ext uri="{BB962C8B-B14F-4D97-AF65-F5344CB8AC3E}">
        <p14:creationId xmlns:p14="http://schemas.microsoft.com/office/powerpoint/2010/main" val="1900876030"/>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228600"/>
            <a:ext cx="8610600" cy="1219200"/>
          </a:xfrm>
        </p:spPr>
        <p:txBody>
          <a:bodyPr>
            <a:normAutofit fontScale="90000"/>
          </a:bodyPr>
          <a:lstStyle/>
          <a:p>
            <a:r>
              <a:rPr lang="en-US" altLang="ko-KR" dirty="0">
                <a:latin typeface="Helvetica" panose="020B0604020202020204" pitchFamily="34" charset="0"/>
                <a:ea typeface="Gulim" panose="020B0600000101010101" pitchFamily="34" charset="-127"/>
              </a:rPr>
              <a:t>Atomic Read-Modify-Write instructions</a:t>
            </a:r>
          </a:p>
        </p:txBody>
      </p:sp>
      <p:sp>
        <p:nvSpPr>
          <p:cNvPr id="26627" name="Rectangle 3"/>
          <p:cNvSpPr>
            <a:spLocks noGrp="1" noChangeArrowheads="1"/>
          </p:cNvSpPr>
          <p:nvPr>
            <p:ph idx="1"/>
          </p:nvPr>
        </p:nvSpPr>
        <p:spPr>
          <a:xfrm>
            <a:off x="457200" y="1752600"/>
            <a:ext cx="8534400" cy="4343400"/>
          </a:xfrm>
        </p:spPr>
        <p:txBody>
          <a:bodyPr>
            <a:normAutofit/>
          </a:bodyPr>
          <a:lstStyle/>
          <a:p>
            <a:r>
              <a:rPr lang="en-US" altLang="ko-KR" dirty="0">
                <a:latin typeface="Helvetica" panose="020B0604020202020204" pitchFamily="34" charset="0"/>
                <a:ea typeface="Gulim" panose="020B0600000101010101" pitchFamily="34" charset="-127"/>
              </a:rPr>
              <a:t>Problems with interrupt-based lock solution:</a:t>
            </a:r>
          </a:p>
          <a:p>
            <a:pPr lvl="1"/>
            <a:r>
              <a:rPr lang="en-US" altLang="ko-KR" dirty="0" smtClean="0">
                <a:latin typeface="Helvetica" panose="020B0604020202020204" pitchFamily="34" charset="0"/>
                <a:ea typeface="Gulim" panose="020B0600000101010101" pitchFamily="34" charset="-127"/>
              </a:rPr>
              <a:t>Can miss critical Interrupts while INT disabled</a:t>
            </a:r>
          </a:p>
          <a:p>
            <a:pPr lvl="1"/>
            <a:r>
              <a:rPr lang="en-US" altLang="ko-KR" dirty="0" smtClean="0">
                <a:latin typeface="Helvetica" panose="020B0604020202020204" pitchFamily="34" charset="0"/>
                <a:ea typeface="Gulim" panose="020B0600000101010101" pitchFamily="34" charset="-127"/>
              </a:rPr>
              <a:t>Can’t </a:t>
            </a:r>
            <a:r>
              <a:rPr lang="en-US" altLang="ko-KR" dirty="0">
                <a:latin typeface="Helvetica" panose="020B0604020202020204" pitchFamily="34" charset="0"/>
                <a:ea typeface="Gulim" panose="020B0600000101010101" pitchFamily="34" charset="-127"/>
              </a:rPr>
              <a:t>give lock implementation to users</a:t>
            </a:r>
          </a:p>
          <a:p>
            <a:pPr lvl="1"/>
            <a:r>
              <a:rPr lang="en-US" altLang="ko-KR" dirty="0">
                <a:latin typeface="Helvetica" panose="020B0604020202020204" pitchFamily="34" charset="0"/>
                <a:ea typeface="Gulim" panose="020B0600000101010101" pitchFamily="34" charset="-127"/>
              </a:rPr>
              <a:t>Doesn’t work well on multiprocessor</a:t>
            </a:r>
          </a:p>
          <a:p>
            <a:pPr lvl="1"/>
            <a:r>
              <a:rPr lang="en-US" altLang="ko-KR" dirty="0">
                <a:latin typeface="Helvetica" panose="020B0604020202020204" pitchFamily="34" charset="0"/>
                <a:ea typeface="Gulim" panose="020B0600000101010101" pitchFamily="34" charset="-127"/>
              </a:rPr>
              <a:t>Disabling interrupts on all processors requires messages and would be very time consuming</a:t>
            </a:r>
          </a:p>
          <a:p>
            <a:r>
              <a:rPr lang="en-US" altLang="ko-KR" dirty="0">
                <a:latin typeface="Helvetica" panose="020B0604020202020204" pitchFamily="34" charset="0"/>
                <a:ea typeface="Gulim" panose="020B0600000101010101" pitchFamily="34" charset="-127"/>
              </a:rPr>
              <a:t>Alternative: atomic instruction sequences</a:t>
            </a:r>
          </a:p>
          <a:p>
            <a:pPr lvl="1"/>
            <a:r>
              <a:rPr lang="en-US" altLang="ko-KR" dirty="0">
                <a:latin typeface="Helvetica" panose="020B0604020202020204" pitchFamily="34" charset="0"/>
                <a:ea typeface="Gulim" panose="020B0600000101010101" pitchFamily="34" charset="-127"/>
              </a:rPr>
              <a:t>These instructions read a value from memory and write a new value atomically</a:t>
            </a:r>
          </a:p>
          <a:p>
            <a:pPr lvl="1"/>
            <a:r>
              <a:rPr lang="en-US" altLang="ko-KR" dirty="0">
                <a:latin typeface="Helvetica" panose="020B0604020202020204" pitchFamily="34" charset="0"/>
                <a:ea typeface="Gulim" panose="020B0600000101010101" pitchFamily="34" charset="-127"/>
              </a:rPr>
              <a:t>Hardware is responsible for implementing this correctly </a:t>
            </a:r>
          </a:p>
          <a:p>
            <a:pPr lvl="2"/>
            <a:r>
              <a:rPr lang="en-US" altLang="ko-KR" dirty="0">
                <a:latin typeface="Helvetica" panose="020B0604020202020204" pitchFamily="34" charset="0"/>
                <a:ea typeface="Gulim" panose="020B0600000101010101" pitchFamily="34" charset="-127"/>
              </a:rPr>
              <a:t>on both uniprocessors (not too hard) </a:t>
            </a:r>
          </a:p>
          <a:p>
            <a:pPr lvl="2"/>
            <a:r>
              <a:rPr lang="en-US" altLang="ko-KR" dirty="0">
                <a:latin typeface="Helvetica" panose="020B0604020202020204" pitchFamily="34" charset="0"/>
                <a:ea typeface="Gulim" panose="020B0600000101010101" pitchFamily="34" charset="-127"/>
              </a:rPr>
              <a:t>and </a:t>
            </a:r>
            <a:r>
              <a:rPr lang="en-US" altLang="ko-KR" dirty="0" smtClean="0">
                <a:latin typeface="Helvetica" panose="020B0604020202020204" pitchFamily="34" charset="0"/>
                <a:ea typeface="Gulim" panose="020B0600000101010101" pitchFamily="34" charset="-127"/>
              </a:rPr>
              <a:t>multiprocessors </a:t>
            </a:r>
            <a:r>
              <a:rPr lang="en-US" altLang="ko-KR" dirty="0">
                <a:latin typeface="Helvetica" panose="020B0604020202020204" pitchFamily="34" charset="0"/>
                <a:ea typeface="Gulim" panose="020B0600000101010101" pitchFamily="34" charset="-127"/>
              </a:rPr>
              <a:t>(requires help from cache coherence protocol</a:t>
            </a:r>
            <a:r>
              <a:rPr lang="en-US" altLang="ko-KR" dirty="0" smtClean="0">
                <a:latin typeface="Helvetica" panose="020B0604020202020204" pitchFamily="34" charset="0"/>
                <a:ea typeface="Gulim" panose="020B0600000101010101" pitchFamily="34" charset="-127"/>
              </a:rPr>
              <a:t>)</a:t>
            </a:r>
            <a:endParaRPr lang="en-US" altLang="ko-KR" dirty="0">
              <a:latin typeface="Helvetica" panose="020B0604020202020204" pitchFamily="34" charset="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D22AF66A-9417-4B11-8683-99A11F21DC86}" type="datetime1">
              <a:rPr lang="en-US" smtClean="0"/>
              <a:t>3/25/2018</a:t>
            </a:fld>
            <a:endParaRPr lang="en-US" dirty="0"/>
          </a:p>
        </p:txBody>
      </p:sp>
    </p:spTree>
    <p:extLst>
      <p:ext uri="{BB962C8B-B14F-4D97-AF65-F5344CB8AC3E}">
        <p14:creationId xmlns:p14="http://schemas.microsoft.com/office/powerpoint/2010/main" val="336619725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415927"/>
            <a:ext cx="7848600" cy="879473"/>
          </a:xfrm>
        </p:spPr>
        <p:txBody>
          <a:bodyPr>
            <a:normAutofit fontScale="90000"/>
          </a:bodyPr>
          <a:lstStyle/>
          <a:p>
            <a:r>
              <a:rPr lang="en-US" altLang="ko-KR" dirty="0">
                <a:latin typeface="Helvetica" panose="020B0604020202020204" pitchFamily="34" charset="0"/>
                <a:ea typeface="Gulim" panose="020B0600000101010101" pitchFamily="34" charset="-127"/>
              </a:rPr>
              <a:t>Examples of Read-Modify-Write </a:t>
            </a:r>
          </a:p>
        </p:txBody>
      </p:sp>
      <p:sp>
        <p:nvSpPr>
          <p:cNvPr id="28675" name="Rectangle 3"/>
          <p:cNvSpPr>
            <a:spLocks noGrp="1" noChangeArrowheads="1"/>
          </p:cNvSpPr>
          <p:nvPr>
            <p:ph idx="1"/>
          </p:nvPr>
        </p:nvSpPr>
        <p:spPr>
          <a:xfrm>
            <a:off x="304800" y="1752600"/>
            <a:ext cx="8839200" cy="4191000"/>
          </a:xfrm>
        </p:spPr>
        <p:txBody>
          <a:bodyPr>
            <a:normAutofit/>
          </a:bodyPr>
          <a:lstStyle/>
          <a:p>
            <a:pPr>
              <a:lnSpc>
                <a:spcPct val="70000"/>
              </a:lnSpc>
              <a:tabLst>
                <a:tab pos="801688" algn="l"/>
                <a:tab pos="1252538" algn="l"/>
              </a:tabLst>
            </a:pPr>
            <a:r>
              <a:rPr lang="en-US" altLang="ko-KR" sz="2400" dirty="0" err="1">
                <a:latin typeface="Courier New" panose="02070309020205020404" pitchFamily="49" charset="0"/>
                <a:ea typeface="Gulim" panose="020B0600000101010101" pitchFamily="34" charset="-127"/>
              </a:rPr>
              <a:t>test&amp;set</a:t>
            </a:r>
            <a:r>
              <a:rPr lang="en-US" altLang="ko-KR" sz="2400" dirty="0">
                <a:latin typeface="Courier New" panose="02070309020205020404" pitchFamily="49" charset="0"/>
                <a:ea typeface="Gulim" panose="020B0600000101010101" pitchFamily="34" charset="-127"/>
              </a:rPr>
              <a:t> (&amp;address) {/* most architectures */</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	result = M[address];</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	M[address] = 1;</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	return result;</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a:t>
            </a:r>
          </a:p>
          <a:p>
            <a:pPr>
              <a:lnSpc>
                <a:spcPct val="70000"/>
              </a:lnSpc>
              <a:buFontTx/>
              <a:buNone/>
              <a:tabLst>
                <a:tab pos="801688" algn="l"/>
                <a:tab pos="1252538" algn="l"/>
              </a:tabLst>
            </a:pPr>
            <a:endParaRPr lang="en-US" altLang="ko-KR" sz="2400" dirty="0">
              <a:latin typeface="Courier New" panose="02070309020205020404" pitchFamily="49" charset="0"/>
              <a:ea typeface="Gulim" panose="020B0600000101010101" pitchFamily="34" charset="-127"/>
            </a:endParaRPr>
          </a:p>
          <a:p>
            <a:pPr>
              <a:lnSpc>
                <a:spcPct val="80000"/>
              </a:lnSpc>
              <a:tabLst>
                <a:tab pos="801688" algn="l"/>
                <a:tab pos="1252538" algn="l"/>
              </a:tabLst>
            </a:pPr>
            <a:r>
              <a:rPr lang="en-US" altLang="ko-KR" sz="2400" dirty="0">
                <a:latin typeface="Courier New" panose="02070309020205020404" pitchFamily="49" charset="0"/>
                <a:ea typeface="Gulim" panose="020B0600000101010101" pitchFamily="34" charset="-127"/>
              </a:rPr>
              <a:t>swap (&amp;address, register) { /* x86 */</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 	temp = M[address];</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	M[address] = register;</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	register = temp;</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a:t>
            </a:r>
          </a:p>
          <a:p>
            <a:pPr>
              <a:lnSpc>
                <a:spcPct val="80000"/>
              </a:lnSpc>
              <a:tabLst>
                <a:tab pos="801688" algn="l"/>
                <a:tab pos="1252538" algn="l"/>
              </a:tabLst>
            </a:pPr>
            <a:endParaRPr lang="en-US" altLang="ko-KR" sz="2400" dirty="0">
              <a:latin typeface="Courier New" panose="02070309020205020404" pitchFamily="49" charset="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95EF23A0-95FF-46B3-BA85-0A47CA809534}" type="datetime1">
              <a:rPr lang="en-US" smtClean="0"/>
              <a:t>3/25/2018</a:t>
            </a:fld>
            <a:endParaRPr lang="en-US" dirty="0"/>
          </a:p>
        </p:txBody>
      </p:sp>
    </p:spTree>
    <p:extLst>
      <p:ext uri="{BB962C8B-B14F-4D97-AF65-F5344CB8AC3E}">
        <p14:creationId xmlns:p14="http://schemas.microsoft.com/office/powerpoint/2010/main" val="3533226977"/>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152400"/>
            <a:ext cx="8214359" cy="879473"/>
          </a:xfrm>
        </p:spPr>
        <p:txBody>
          <a:bodyPr>
            <a:normAutofit fontScale="90000"/>
          </a:bodyPr>
          <a:lstStyle/>
          <a:p>
            <a:r>
              <a:rPr lang="en-US" altLang="ko-KR" dirty="0">
                <a:latin typeface="Helvetica" panose="020B0604020202020204" pitchFamily="34" charset="0"/>
                <a:ea typeface="Gulim" panose="020B0600000101010101" pitchFamily="34" charset="-127"/>
              </a:rPr>
              <a:t>Implementing Locks with </a:t>
            </a:r>
            <a:r>
              <a:rPr lang="en-US" altLang="ko-KR" dirty="0" err="1">
                <a:latin typeface="Helvetica" panose="020B0604020202020204" pitchFamily="34" charset="0"/>
                <a:ea typeface="Gulim" panose="020B0600000101010101" pitchFamily="34" charset="-127"/>
              </a:rPr>
              <a:t>test&amp;set</a:t>
            </a:r>
            <a:endParaRPr lang="en-US" altLang="ko-KR" dirty="0">
              <a:latin typeface="Helvetica" panose="020B0604020202020204" pitchFamily="34" charset="0"/>
              <a:ea typeface="Gulim" panose="020B0600000101010101" pitchFamily="34" charset="-127"/>
            </a:endParaRPr>
          </a:p>
        </p:txBody>
      </p:sp>
      <p:sp>
        <p:nvSpPr>
          <p:cNvPr id="30723" name="Rectangle 3"/>
          <p:cNvSpPr>
            <a:spLocks noGrp="1" noChangeArrowheads="1"/>
          </p:cNvSpPr>
          <p:nvPr>
            <p:ph idx="1"/>
          </p:nvPr>
        </p:nvSpPr>
        <p:spPr>
          <a:xfrm>
            <a:off x="457200" y="1295400"/>
            <a:ext cx="8534400" cy="5181600"/>
          </a:xfrm>
        </p:spPr>
        <p:txBody>
          <a:bodyPr>
            <a:normAutofit/>
          </a:bodyPr>
          <a:lstStyle/>
          <a:p>
            <a:pPr>
              <a:buFontTx/>
              <a:buNone/>
              <a:tabLst>
                <a:tab pos="1027113" algn="l"/>
                <a:tab pos="1377950" algn="l"/>
                <a:tab pos="1716088" algn="l"/>
              </a:tabLst>
            </a:pPr>
            <a:r>
              <a:rPr lang="en-US" altLang="ko-KR" dirty="0">
                <a:solidFill>
                  <a:srgbClr val="233AE1"/>
                </a:solidFill>
                <a:latin typeface="Helvetica" panose="020B0604020202020204" pitchFamily="34" charset="0"/>
                <a:ea typeface="Gulim" panose="020B0600000101010101" pitchFamily="34" charset="-127"/>
              </a:rPr>
              <a:t>		</a:t>
            </a:r>
            <a:endParaRPr lang="en-US" altLang="ko-KR" dirty="0" smtClean="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smtClean="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smtClean="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endParaRPr lang="en-US" altLang="ko-KR" dirty="0">
              <a:solidFill>
                <a:srgbClr val="233AE1"/>
              </a:solidFill>
              <a:latin typeface="Helvetica" panose="020B0604020202020204" pitchFamily="34" charset="0"/>
              <a:ea typeface="Gulim" panose="020B0600000101010101" pitchFamily="34" charset="-127"/>
            </a:endParaRPr>
          </a:p>
          <a:p>
            <a:pPr>
              <a:buFontTx/>
              <a:buNone/>
              <a:tabLst>
                <a:tab pos="1027113" algn="l"/>
                <a:tab pos="1377950" algn="l"/>
                <a:tab pos="1716088" algn="l"/>
              </a:tabLst>
            </a:pPr>
            <a:r>
              <a:rPr lang="en-US" altLang="ko-KR" dirty="0" smtClean="0">
                <a:latin typeface="Helvetica" panose="020B0604020202020204" pitchFamily="34" charset="0"/>
                <a:ea typeface="Gulim" panose="020B0600000101010101" pitchFamily="34" charset="-127"/>
              </a:rPr>
              <a:t>Explanation</a:t>
            </a:r>
            <a:r>
              <a:rPr lang="en-US" altLang="ko-KR" dirty="0">
                <a:latin typeface="Helvetica" panose="020B0604020202020204" pitchFamily="34" charset="0"/>
                <a:ea typeface="Gulim" panose="020B0600000101010101" pitchFamily="34" charset="-127"/>
              </a:rPr>
              <a:t>:</a:t>
            </a:r>
          </a:p>
          <a:p>
            <a:pPr lvl="1">
              <a:tabLst>
                <a:tab pos="1027113" algn="l"/>
                <a:tab pos="1377950" algn="l"/>
                <a:tab pos="1716088" algn="l"/>
              </a:tabLst>
            </a:pPr>
            <a:r>
              <a:rPr lang="en-US" altLang="ko-KR" dirty="0">
                <a:latin typeface="Helvetica" panose="020B0604020202020204" pitchFamily="34" charset="0"/>
                <a:ea typeface="Gulim" panose="020B0600000101010101" pitchFamily="34" charset="-127"/>
              </a:rPr>
              <a:t>If lock is free, </a:t>
            </a:r>
            <a:r>
              <a:rPr lang="en-US" altLang="ko-KR" dirty="0" err="1">
                <a:latin typeface="Helvetica" panose="020B0604020202020204" pitchFamily="34" charset="0"/>
                <a:ea typeface="Gulim" panose="020B0600000101010101" pitchFamily="34" charset="-127"/>
              </a:rPr>
              <a:t>test&amp;set</a:t>
            </a:r>
            <a:r>
              <a:rPr lang="en-US" altLang="ko-KR" dirty="0">
                <a:latin typeface="Helvetica" panose="020B0604020202020204" pitchFamily="34" charset="0"/>
                <a:ea typeface="Gulim" panose="020B0600000101010101" pitchFamily="34" charset="-127"/>
              </a:rPr>
              <a:t> reads 0 and sets value=1, so lock is now busy.  It returns 0 so while exits</a:t>
            </a:r>
          </a:p>
          <a:p>
            <a:pPr lvl="1">
              <a:tabLst>
                <a:tab pos="1027113" algn="l"/>
                <a:tab pos="1377950" algn="l"/>
                <a:tab pos="1716088" algn="l"/>
              </a:tabLst>
            </a:pPr>
            <a:r>
              <a:rPr lang="en-US" altLang="ko-KR" dirty="0">
                <a:latin typeface="Helvetica" panose="020B0604020202020204" pitchFamily="34" charset="0"/>
                <a:ea typeface="Gulim" panose="020B0600000101010101" pitchFamily="34" charset="-127"/>
              </a:rPr>
              <a:t>If lock is busy, </a:t>
            </a:r>
            <a:r>
              <a:rPr lang="en-US" altLang="ko-KR" dirty="0" err="1">
                <a:latin typeface="Helvetica" panose="020B0604020202020204" pitchFamily="34" charset="0"/>
                <a:ea typeface="Gulim" panose="020B0600000101010101" pitchFamily="34" charset="-127"/>
              </a:rPr>
              <a:t>test&amp;set</a:t>
            </a:r>
            <a:r>
              <a:rPr lang="en-US" altLang="ko-KR" dirty="0">
                <a:latin typeface="Helvetica" panose="020B0604020202020204" pitchFamily="34" charset="0"/>
                <a:ea typeface="Gulim" panose="020B0600000101010101" pitchFamily="34" charset="-127"/>
              </a:rPr>
              <a:t> reads 1 and sets value=1 (no change). It returns 1, so while loop continues</a:t>
            </a:r>
          </a:p>
          <a:p>
            <a:pPr lvl="1">
              <a:tabLst>
                <a:tab pos="1027113" algn="l"/>
                <a:tab pos="1377950" algn="l"/>
                <a:tab pos="1716088" algn="l"/>
              </a:tabLst>
            </a:pPr>
            <a:r>
              <a:rPr lang="en-US" altLang="ko-KR" dirty="0">
                <a:latin typeface="Helvetica" panose="020B0604020202020204" pitchFamily="34" charset="0"/>
                <a:ea typeface="Gulim" panose="020B0600000101010101" pitchFamily="34" charset="-127"/>
              </a:rPr>
              <a:t>When we set value = 0, someone else can get lock</a:t>
            </a:r>
          </a:p>
          <a:p>
            <a:pPr>
              <a:buFontTx/>
              <a:buNone/>
              <a:tabLst>
                <a:tab pos="1027113" algn="l"/>
                <a:tab pos="1377950" algn="l"/>
                <a:tab pos="1716088" algn="l"/>
              </a:tabLst>
            </a:pPr>
            <a:endParaRPr lang="en-US" altLang="ko-KR" dirty="0">
              <a:latin typeface="Helvetica" panose="020B0604020202020204" pitchFamily="34" charset="0"/>
              <a:ea typeface="Gulim" panose="020B0600000101010101" pitchFamily="34" charset="-127"/>
            </a:endParaRPr>
          </a:p>
          <a:p>
            <a:pPr>
              <a:tabLst>
                <a:tab pos="1027113" algn="l"/>
                <a:tab pos="1377950" algn="l"/>
                <a:tab pos="1716088" algn="l"/>
              </a:tabLst>
            </a:pPr>
            <a:endParaRPr lang="en-US" altLang="ko-KR" dirty="0">
              <a:latin typeface="Helvetica" panose="020B0604020202020204" pitchFamily="34" charset="0"/>
              <a:ea typeface="Gulim" panose="020B0600000101010101" pitchFamily="34" charset="-127"/>
            </a:endParaRPr>
          </a:p>
          <a:p>
            <a:pPr lvl="1">
              <a:tabLst>
                <a:tab pos="1027113" algn="l"/>
                <a:tab pos="1377950" algn="l"/>
                <a:tab pos="1716088" algn="l"/>
              </a:tabLst>
            </a:pPr>
            <a:endParaRPr lang="en-US" altLang="ko-KR" dirty="0">
              <a:latin typeface="Helvetica" panose="020B0604020202020204" pitchFamily="34" charset="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E1CABB82-CF70-4163-8F84-E65C1CFF5782}" type="datetime1">
              <a:rPr lang="en-US" smtClean="0"/>
              <a:t>3/25/2018</a:t>
            </a:fld>
            <a:endParaRPr lang="en-US" dirty="0"/>
          </a:p>
        </p:txBody>
      </p:sp>
      <p:sp>
        <p:nvSpPr>
          <p:cNvPr id="3" name="Rectangle 2"/>
          <p:cNvSpPr/>
          <p:nvPr/>
        </p:nvSpPr>
        <p:spPr>
          <a:xfrm>
            <a:off x="1066800" y="1084927"/>
            <a:ext cx="7162800" cy="2554545"/>
          </a:xfrm>
          <a:prstGeom prst="rect">
            <a:avLst/>
          </a:prstGeom>
          <a:solidFill>
            <a:schemeClr val="bg1"/>
          </a:solidFill>
          <a:ln>
            <a:solidFill>
              <a:schemeClr val="accent1"/>
            </a:solidFill>
          </a:ln>
        </p:spPr>
        <p:txBody>
          <a:bodyPr wrap="square">
            <a:spAutoFit/>
          </a:bodyPr>
          <a:lstStyle/>
          <a:p>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Free</a:t>
            </a:r>
          </a:p>
          <a:p>
            <a:r>
              <a:rPr lang="en-US" sz="2000" dirty="0">
                <a:solidFill>
                  <a:srgbClr val="000000"/>
                </a:solidFill>
                <a:highlight>
                  <a:srgbClr val="FFFFFF"/>
                </a:highlight>
                <a:latin typeface="Courier New" panose="02070309020205020404" pitchFamily="49" charset="0"/>
              </a:rPr>
              <a:t>Acquire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while</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err="1">
                <a:solidFill>
                  <a:srgbClr val="000080"/>
                </a:solidFill>
                <a:highlight>
                  <a:srgbClr val="FFFFFF"/>
                </a:highlight>
                <a:latin typeface="Courier New" panose="02070309020205020404" pitchFamily="49" charset="0"/>
              </a:rPr>
              <a:t>&amp;</a:t>
            </a:r>
            <a:r>
              <a:rPr lang="en-US" sz="2000" dirty="0" err="1">
                <a:solidFill>
                  <a:srgbClr val="000000"/>
                </a:solidFill>
                <a:highlight>
                  <a:srgbClr val="FFFFFF"/>
                </a:highlight>
                <a:latin typeface="Courier New" panose="02070309020205020404" pitchFamily="49" charset="0"/>
              </a:rPr>
              <a:t>set</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while </a:t>
            </a:r>
            <a:r>
              <a:rPr lang="en-US" sz="2000" dirty="0" smtClean="0">
                <a:solidFill>
                  <a:srgbClr val="008000"/>
                </a:solidFill>
                <a:highlight>
                  <a:srgbClr val="FFFFFF"/>
                </a:highlight>
                <a:latin typeface="Courier New" panose="02070309020205020404" pitchFamily="49" charset="0"/>
              </a:rPr>
              <a:t>busy	</a:t>
            </a:r>
            <a:endParaRPr lang="en-US" sz="2000" dirty="0">
              <a:solidFill>
                <a:srgbClr val="008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Release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	value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p:txBody>
      </p:sp>
      <p:sp>
        <p:nvSpPr>
          <p:cNvPr id="30724" name="Rounded Rectangle 3"/>
          <p:cNvSpPr>
            <a:spLocks noChangeArrowheads="1"/>
          </p:cNvSpPr>
          <p:nvPr/>
        </p:nvSpPr>
        <p:spPr bwMode="auto">
          <a:xfrm>
            <a:off x="4267200" y="2209800"/>
            <a:ext cx="3429000" cy="17526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tLang="ko-KR" sz="1800" b="1" dirty="0" err="1">
                <a:latin typeface="Courier New" panose="02070309020205020404" pitchFamily="49" charset="0"/>
                <a:ea typeface="Gulim" panose="020B0600000101010101" pitchFamily="34" charset="-127"/>
              </a:rPr>
              <a:t>test&amp;set</a:t>
            </a:r>
            <a:r>
              <a:rPr lang="en-US" altLang="ko-KR" sz="1800" b="1" dirty="0">
                <a:latin typeface="Courier New" panose="02070309020205020404" pitchFamily="49" charset="0"/>
                <a:ea typeface="Gulim" panose="020B0600000101010101" pitchFamily="34" charset="-127"/>
              </a:rPr>
              <a:t> (&amp;address) {</a:t>
            </a:r>
          </a:p>
          <a:p>
            <a:pPr>
              <a:spcBef>
                <a:spcPct val="0"/>
              </a:spcBef>
              <a:buFontTx/>
              <a:buNone/>
            </a:pPr>
            <a:r>
              <a:rPr lang="en-US" altLang="ko-KR" sz="1800" b="1" dirty="0">
                <a:latin typeface="Courier New" panose="02070309020205020404" pitchFamily="49" charset="0"/>
                <a:ea typeface="Gulim" panose="020B0600000101010101" pitchFamily="34" charset="-127"/>
              </a:rPr>
              <a:t>  result = M[address];</a:t>
            </a:r>
          </a:p>
          <a:p>
            <a:pPr>
              <a:spcBef>
                <a:spcPct val="0"/>
              </a:spcBef>
              <a:buFontTx/>
              <a:buNone/>
            </a:pPr>
            <a:r>
              <a:rPr lang="en-US" altLang="ko-KR" sz="1800" b="1" dirty="0">
                <a:latin typeface="Courier New" panose="02070309020205020404" pitchFamily="49" charset="0"/>
                <a:ea typeface="Gulim" panose="020B0600000101010101" pitchFamily="34" charset="-127"/>
              </a:rPr>
              <a:t>  M[address] = 1;</a:t>
            </a:r>
          </a:p>
          <a:p>
            <a:pPr>
              <a:spcBef>
                <a:spcPct val="0"/>
              </a:spcBef>
              <a:buFontTx/>
              <a:buNone/>
            </a:pPr>
            <a:r>
              <a:rPr lang="en-US" altLang="ko-KR" sz="1800" b="1" dirty="0">
                <a:latin typeface="Courier New" panose="02070309020205020404" pitchFamily="49" charset="0"/>
                <a:ea typeface="Gulim" panose="020B0600000101010101" pitchFamily="34" charset="-127"/>
              </a:rPr>
              <a:t>  return result;</a:t>
            </a:r>
            <a:br>
              <a:rPr lang="en-US" altLang="ko-KR" sz="1800" b="1" dirty="0">
                <a:latin typeface="Courier New" panose="02070309020205020404" pitchFamily="49" charset="0"/>
                <a:ea typeface="Gulim" panose="020B0600000101010101" pitchFamily="34" charset="-127"/>
              </a:rPr>
            </a:br>
            <a:r>
              <a:rPr lang="en-US" altLang="ko-KR" sz="1800" b="1" dirty="0" smtClean="0">
                <a:latin typeface="Courier New" panose="02070309020205020404" pitchFamily="49" charset="0"/>
                <a:ea typeface="Gulim" panose="020B0600000101010101" pitchFamily="34" charset="-127"/>
              </a:rPr>
              <a:t>}</a:t>
            </a:r>
            <a:endParaRPr lang="en-US" sz="1800" dirty="0">
              <a:latin typeface="Helvetica" panose="020B0604020202020204" pitchFamily="34" charset="0"/>
              <a:ea typeface="Gulim" panose="020B0600000101010101" pitchFamily="34" charset="-127"/>
            </a:endParaRPr>
          </a:p>
        </p:txBody>
      </p:sp>
    </p:spTree>
    <p:extLst>
      <p:ext uri="{BB962C8B-B14F-4D97-AF65-F5344CB8AC3E}">
        <p14:creationId xmlns:p14="http://schemas.microsoft.com/office/powerpoint/2010/main" val="260363620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415927"/>
            <a:ext cx="7833359" cy="879473"/>
          </a:xfrm>
        </p:spPr>
        <p:txBody>
          <a:bodyPr>
            <a:normAutofit fontScale="90000"/>
          </a:bodyPr>
          <a:lstStyle/>
          <a:p>
            <a:r>
              <a:rPr lang="en-US" altLang="ko-KR" dirty="0">
                <a:latin typeface="Helvetica" panose="020B0604020202020204" pitchFamily="34" charset="0"/>
                <a:ea typeface="Gulim" panose="020B0600000101010101" pitchFamily="34" charset="-127"/>
              </a:rPr>
              <a:t>Problem: Busy-Waiting for Lock</a:t>
            </a:r>
          </a:p>
        </p:txBody>
      </p:sp>
      <p:sp>
        <p:nvSpPr>
          <p:cNvPr id="455683" name="Rectangle 3"/>
          <p:cNvSpPr>
            <a:spLocks noGrp="1" noChangeArrowheads="1"/>
          </p:cNvSpPr>
          <p:nvPr>
            <p:ph idx="1"/>
          </p:nvPr>
        </p:nvSpPr>
        <p:spPr>
          <a:xfrm>
            <a:off x="456096" y="1371600"/>
            <a:ext cx="8661400" cy="4887415"/>
          </a:xfrm>
        </p:spPr>
        <p:txBody>
          <a:bodyPr>
            <a:normAutofit/>
          </a:bodyPr>
          <a:lstStyle/>
          <a:p>
            <a:r>
              <a:rPr lang="en-US" altLang="ko-KR" dirty="0">
                <a:latin typeface="Helvetica" panose="020B0604020202020204" pitchFamily="34" charset="0"/>
                <a:ea typeface="Gulim" panose="020B0600000101010101" pitchFamily="34" charset="-127"/>
              </a:rPr>
              <a:t>Positives for this solution</a:t>
            </a:r>
          </a:p>
          <a:p>
            <a:pPr lvl="1"/>
            <a:r>
              <a:rPr lang="en-US" altLang="ko-KR" dirty="0">
                <a:latin typeface="Helvetica" panose="020B0604020202020204" pitchFamily="34" charset="0"/>
                <a:ea typeface="Gulim" panose="020B0600000101010101" pitchFamily="34" charset="-127"/>
              </a:rPr>
              <a:t>Machine can receive interrupts</a:t>
            </a:r>
          </a:p>
          <a:p>
            <a:pPr lvl="1"/>
            <a:r>
              <a:rPr lang="en-US" altLang="ko-KR" dirty="0">
                <a:latin typeface="Helvetica" panose="020B0604020202020204" pitchFamily="34" charset="0"/>
                <a:ea typeface="Gulim" panose="020B0600000101010101" pitchFamily="34" charset="-127"/>
              </a:rPr>
              <a:t>User code can use this lock</a:t>
            </a:r>
          </a:p>
          <a:p>
            <a:pPr lvl="1"/>
            <a:r>
              <a:rPr lang="en-US" altLang="ko-KR" dirty="0">
                <a:latin typeface="Helvetica" panose="020B0604020202020204" pitchFamily="34" charset="0"/>
                <a:ea typeface="Gulim" panose="020B0600000101010101" pitchFamily="34" charset="-127"/>
              </a:rPr>
              <a:t>Works on a multiprocessor</a:t>
            </a:r>
          </a:p>
          <a:p>
            <a:r>
              <a:rPr lang="en-US" altLang="ko-KR" dirty="0">
                <a:latin typeface="Helvetica" panose="020B0604020202020204" pitchFamily="34" charset="0"/>
                <a:ea typeface="Gulim" panose="020B0600000101010101" pitchFamily="34" charset="-127"/>
              </a:rPr>
              <a:t>Negatives</a:t>
            </a:r>
          </a:p>
          <a:p>
            <a:pPr lvl="1"/>
            <a:r>
              <a:rPr lang="en-US" altLang="ko-KR" dirty="0">
                <a:latin typeface="Helvetica" panose="020B0604020202020204" pitchFamily="34" charset="0"/>
                <a:ea typeface="Gulim" panose="020B0600000101010101" pitchFamily="34" charset="-127"/>
              </a:rPr>
              <a:t>Inefficient: busy-waiting thread will consume cycles</a:t>
            </a:r>
          </a:p>
          <a:p>
            <a:pPr lvl="1"/>
            <a:r>
              <a:rPr lang="en-US" altLang="ko-KR" dirty="0">
                <a:latin typeface="Helvetica" panose="020B0604020202020204" pitchFamily="34" charset="0"/>
                <a:ea typeface="Gulim" panose="020B0600000101010101" pitchFamily="34" charset="-127"/>
              </a:rPr>
              <a:t>Waiting thread may take cycles away from thread holding lock! </a:t>
            </a:r>
          </a:p>
          <a:p>
            <a:pPr lvl="1"/>
            <a:r>
              <a:rPr lang="en-US" altLang="ko-KR" b="1" dirty="0">
                <a:latin typeface="Helvetica" panose="020B0604020202020204" pitchFamily="34" charset="0"/>
                <a:ea typeface="Gulim" panose="020B0600000101010101" pitchFamily="34" charset="-127"/>
              </a:rPr>
              <a:t>Priority Inversion</a:t>
            </a:r>
            <a:r>
              <a:rPr lang="en-US" altLang="ko-KR" dirty="0">
                <a:latin typeface="Helvetica" panose="020B0604020202020204" pitchFamily="34" charset="0"/>
                <a:ea typeface="Gulim" panose="020B0600000101010101" pitchFamily="34" charset="-127"/>
              </a:rPr>
              <a:t>: If busy-waiting thread has higher priority than thread holding lock </a:t>
            </a:r>
            <a:r>
              <a:rPr lang="en-US" altLang="ko-KR" dirty="0">
                <a:latin typeface="Helvetica" panose="020B0604020202020204" pitchFamily="34" charset="0"/>
                <a:ea typeface="Gulim" panose="020B0600000101010101" pitchFamily="34" charset="-127"/>
                <a:sym typeface="Symbol" panose="05050102010706020507" pitchFamily="18" charset="2"/>
              </a:rPr>
              <a:t> no progress!</a:t>
            </a:r>
          </a:p>
          <a:p>
            <a:r>
              <a:rPr lang="en-US" altLang="ko-KR" dirty="0">
                <a:latin typeface="Helvetica" panose="020B0604020202020204" pitchFamily="34" charset="0"/>
                <a:ea typeface="Gulim" panose="020B0600000101010101" pitchFamily="34" charset="-127"/>
              </a:rPr>
              <a:t>Priority Inversion problem with original Martian rover </a:t>
            </a:r>
          </a:p>
        </p:txBody>
      </p:sp>
      <p:sp>
        <p:nvSpPr>
          <p:cNvPr id="2" name="Date Placeholder 1"/>
          <p:cNvSpPr>
            <a:spLocks noGrp="1"/>
          </p:cNvSpPr>
          <p:nvPr>
            <p:ph type="dt" sz="half" idx="10"/>
          </p:nvPr>
        </p:nvSpPr>
        <p:spPr>
          <a:xfrm>
            <a:off x="822961" y="6459786"/>
            <a:ext cx="1854203" cy="365125"/>
          </a:xfrm>
        </p:spPr>
        <p:txBody>
          <a:bodyPr/>
          <a:lstStyle/>
          <a:p>
            <a:fld id="{D1A3D4C4-E5F9-45CE-80DA-62FC2D102301}" type="datetime1">
              <a:rPr lang="en-US" smtClean="0"/>
              <a:t>3/25/2018</a:t>
            </a:fld>
            <a:endParaRPr lang="en-US" dirty="0"/>
          </a:p>
        </p:txBody>
      </p:sp>
      <p:pic>
        <p:nvPicPr>
          <p:cNvPr id="32772" name="Picture 9" descr="MCj028543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0800" y="1513385"/>
            <a:ext cx="185102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0492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 calcmode="lin" valueType="num">
                                      <p:cBhvr additive="base">
                                        <p:cTn id="7" dur="500" fill="hold"/>
                                        <p:tgtEl>
                                          <p:spTgt spid="455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5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5683">
                                            <p:txEl>
                                              <p:pRg st="1" end="1"/>
                                            </p:txEl>
                                          </p:spTgt>
                                        </p:tgtEl>
                                        <p:attrNameLst>
                                          <p:attrName>style.visibility</p:attrName>
                                        </p:attrNameLst>
                                      </p:cBhvr>
                                      <p:to>
                                        <p:strVal val="visible"/>
                                      </p:to>
                                    </p:set>
                                    <p:anim calcmode="lin" valueType="num">
                                      <p:cBhvr additive="base">
                                        <p:cTn id="11" dur="500" fill="hold"/>
                                        <p:tgtEl>
                                          <p:spTgt spid="4556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568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5683">
                                            <p:txEl>
                                              <p:pRg st="2" end="2"/>
                                            </p:txEl>
                                          </p:spTgt>
                                        </p:tgtEl>
                                        <p:attrNameLst>
                                          <p:attrName>style.visibility</p:attrName>
                                        </p:attrNameLst>
                                      </p:cBhvr>
                                      <p:to>
                                        <p:strVal val="visible"/>
                                      </p:to>
                                    </p:set>
                                    <p:anim calcmode="lin" valueType="num">
                                      <p:cBhvr additive="base">
                                        <p:cTn id="15" dur="500" fill="hold"/>
                                        <p:tgtEl>
                                          <p:spTgt spid="45568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568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5683">
                                            <p:txEl>
                                              <p:pRg st="3" end="3"/>
                                            </p:txEl>
                                          </p:spTgt>
                                        </p:tgtEl>
                                        <p:attrNameLst>
                                          <p:attrName>style.visibility</p:attrName>
                                        </p:attrNameLst>
                                      </p:cBhvr>
                                      <p:to>
                                        <p:strVal val="visible"/>
                                      </p:to>
                                    </p:set>
                                    <p:anim calcmode="lin" valueType="num">
                                      <p:cBhvr additive="base">
                                        <p:cTn id="19" dur="500" fill="hold"/>
                                        <p:tgtEl>
                                          <p:spTgt spid="4556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5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5683">
                                            <p:txEl>
                                              <p:pRg st="4" end="4"/>
                                            </p:txEl>
                                          </p:spTgt>
                                        </p:tgtEl>
                                        <p:attrNameLst>
                                          <p:attrName>style.visibility</p:attrName>
                                        </p:attrNameLst>
                                      </p:cBhvr>
                                      <p:to>
                                        <p:strVal val="visible"/>
                                      </p:to>
                                    </p:set>
                                    <p:anim calcmode="lin" valueType="num">
                                      <p:cBhvr additive="base">
                                        <p:cTn id="25" dur="500" fill="hold"/>
                                        <p:tgtEl>
                                          <p:spTgt spid="4556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568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55683">
                                            <p:txEl>
                                              <p:pRg st="5" end="5"/>
                                            </p:txEl>
                                          </p:spTgt>
                                        </p:tgtEl>
                                        <p:attrNameLst>
                                          <p:attrName>style.visibility</p:attrName>
                                        </p:attrNameLst>
                                      </p:cBhvr>
                                      <p:to>
                                        <p:strVal val="visible"/>
                                      </p:to>
                                    </p:set>
                                    <p:anim calcmode="lin" valueType="num">
                                      <p:cBhvr additive="base">
                                        <p:cTn id="29" dur="500" fill="hold"/>
                                        <p:tgtEl>
                                          <p:spTgt spid="4556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5568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55683">
                                            <p:txEl>
                                              <p:pRg st="6" end="6"/>
                                            </p:txEl>
                                          </p:spTgt>
                                        </p:tgtEl>
                                        <p:attrNameLst>
                                          <p:attrName>style.visibility</p:attrName>
                                        </p:attrNameLst>
                                      </p:cBhvr>
                                      <p:to>
                                        <p:strVal val="visible"/>
                                      </p:to>
                                    </p:set>
                                    <p:anim calcmode="lin" valueType="num">
                                      <p:cBhvr additive="base">
                                        <p:cTn id="33" dur="500" fill="hold"/>
                                        <p:tgtEl>
                                          <p:spTgt spid="4556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5568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55683">
                                            <p:txEl>
                                              <p:pRg st="7" end="7"/>
                                            </p:txEl>
                                          </p:spTgt>
                                        </p:tgtEl>
                                        <p:attrNameLst>
                                          <p:attrName>style.visibility</p:attrName>
                                        </p:attrNameLst>
                                      </p:cBhvr>
                                      <p:to>
                                        <p:strVal val="visible"/>
                                      </p:to>
                                    </p:set>
                                    <p:anim calcmode="lin" valueType="num">
                                      <p:cBhvr additive="base">
                                        <p:cTn id="37" dur="500" fill="hold"/>
                                        <p:tgtEl>
                                          <p:spTgt spid="4556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56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55683">
                                            <p:txEl>
                                              <p:pRg st="8" end="8"/>
                                            </p:txEl>
                                          </p:spTgt>
                                        </p:tgtEl>
                                        <p:attrNameLst>
                                          <p:attrName>style.visibility</p:attrName>
                                        </p:attrNameLst>
                                      </p:cBhvr>
                                      <p:to>
                                        <p:strVal val="visible"/>
                                      </p:to>
                                    </p:set>
                                    <p:anim calcmode="lin" valueType="num">
                                      <p:cBhvr additive="base">
                                        <p:cTn id="43" dur="500" fill="hold"/>
                                        <p:tgtEl>
                                          <p:spTgt spid="4556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56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56591" y="160131"/>
            <a:ext cx="8153400" cy="990600"/>
          </a:xfrm>
        </p:spPr>
        <p:txBody>
          <a:bodyPr/>
          <a:lstStyle/>
          <a:p>
            <a:r>
              <a:rPr lang="en-US" altLang="ko-KR" dirty="0">
                <a:latin typeface="Helvetica" panose="020B0604020202020204" pitchFamily="34" charset="0"/>
                <a:ea typeface="Gulim" panose="020B0600000101010101" pitchFamily="34" charset="-127"/>
              </a:rPr>
              <a:t>Better Locks using </a:t>
            </a:r>
            <a:r>
              <a:rPr lang="en-US" altLang="ko-KR" dirty="0" err="1">
                <a:latin typeface="Helvetica" panose="020B0604020202020204" pitchFamily="34" charset="0"/>
                <a:ea typeface="Gulim" panose="020B0600000101010101" pitchFamily="34" charset="-127"/>
              </a:rPr>
              <a:t>test&amp;set</a:t>
            </a:r>
            <a:endParaRPr lang="en-US" altLang="ko-KR" dirty="0">
              <a:latin typeface="Helvetica" panose="020B0604020202020204" pitchFamily="34" charset="0"/>
              <a:ea typeface="Gulim" panose="020B0600000101010101" pitchFamily="34" charset="-127"/>
            </a:endParaRPr>
          </a:p>
        </p:txBody>
      </p:sp>
      <p:sp>
        <p:nvSpPr>
          <p:cNvPr id="34819" name="Rectangle 3"/>
          <p:cNvSpPr>
            <a:spLocks noGrp="1" noChangeArrowheads="1"/>
          </p:cNvSpPr>
          <p:nvPr>
            <p:ph idx="1"/>
          </p:nvPr>
        </p:nvSpPr>
        <p:spPr>
          <a:xfrm>
            <a:off x="228600" y="1447800"/>
            <a:ext cx="8686800" cy="990600"/>
          </a:xfrm>
        </p:spPr>
        <p:txBody>
          <a:bodyPr>
            <a:noAutofit/>
          </a:bodyPr>
          <a:lstStyle/>
          <a:p>
            <a:pPr>
              <a:lnSpc>
                <a:spcPct val="85000"/>
              </a:lnSpc>
            </a:pPr>
            <a:r>
              <a:rPr lang="en-US" altLang="ko-KR" sz="2000" dirty="0">
                <a:latin typeface="Helvetica" panose="020B0604020202020204" pitchFamily="34" charset="0"/>
                <a:ea typeface="Gulim" panose="020B0600000101010101" pitchFamily="34" charset="-127"/>
              </a:rPr>
              <a:t>Can we build </a:t>
            </a:r>
            <a:r>
              <a:rPr lang="en-US" altLang="ko-KR" sz="2000" dirty="0" err="1">
                <a:latin typeface="Helvetica" panose="020B0604020202020204" pitchFamily="34" charset="0"/>
                <a:ea typeface="Gulim" panose="020B0600000101010101" pitchFamily="34" charset="-127"/>
              </a:rPr>
              <a:t>test&amp;set</a:t>
            </a:r>
            <a:r>
              <a:rPr lang="en-US" altLang="ko-KR" sz="2000" dirty="0">
                <a:latin typeface="Helvetica" panose="020B0604020202020204" pitchFamily="34" charset="0"/>
                <a:ea typeface="Gulim" panose="020B0600000101010101" pitchFamily="34" charset="-127"/>
              </a:rPr>
              <a:t> locks without busy-waiting?</a:t>
            </a:r>
          </a:p>
          <a:p>
            <a:pPr lvl="1">
              <a:lnSpc>
                <a:spcPct val="85000"/>
              </a:lnSpc>
            </a:pPr>
            <a:r>
              <a:rPr lang="en-US" altLang="ko-KR" sz="1800" dirty="0">
                <a:latin typeface="Helvetica" panose="020B0604020202020204" pitchFamily="34" charset="0"/>
                <a:ea typeface="Gulim" panose="020B0600000101010101" pitchFamily="34" charset="-127"/>
              </a:rPr>
              <a:t>Can’t entirely, but can minimize!</a:t>
            </a:r>
          </a:p>
          <a:p>
            <a:pPr lvl="1">
              <a:lnSpc>
                <a:spcPct val="85000"/>
              </a:lnSpc>
            </a:pPr>
            <a:r>
              <a:rPr lang="en-US" altLang="ko-KR" sz="1800" dirty="0">
                <a:latin typeface="Helvetica" panose="020B0604020202020204" pitchFamily="34" charset="0"/>
                <a:ea typeface="Gulim" panose="020B0600000101010101" pitchFamily="34" charset="-127"/>
              </a:rPr>
              <a:t>Idea: only busy-wait to atomically check lock value</a:t>
            </a:r>
          </a:p>
          <a:p>
            <a:pPr>
              <a:lnSpc>
                <a:spcPct val="85000"/>
              </a:lnSpc>
            </a:pPr>
            <a:endParaRPr lang="en-US" altLang="ko-KR" sz="2000" dirty="0">
              <a:latin typeface="Helvetica" panose="020B0604020202020204" pitchFamily="34" charset="0"/>
              <a:ea typeface="Gulim" panose="020B0600000101010101" pitchFamily="34" charset="-127"/>
            </a:endParaRPr>
          </a:p>
          <a:p>
            <a:pPr marL="0" indent="0">
              <a:lnSpc>
                <a:spcPct val="85000"/>
              </a:lnSpc>
              <a:buNone/>
            </a:pPr>
            <a:r>
              <a:rPr lang="en-US" altLang="ko-KR" sz="2000" dirty="0" smtClean="0">
                <a:latin typeface="Helvetica" panose="020B0604020202020204" pitchFamily="34" charset="0"/>
                <a:ea typeface="Gulim" panose="020B0600000101010101" pitchFamily="34" charset="-127"/>
              </a:rPr>
              <a:t>     </a:t>
            </a: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endParaRPr lang="en-US" altLang="ko-KR" sz="2000" dirty="0">
              <a:latin typeface="Helvetica" panose="020B0604020202020204" pitchFamily="34" charset="0"/>
              <a:ea typeface="Gulim" panose="020B0600000101010101" pitchFamily="34" charset="-127"/>
            </a:endParaRPr>
          </a:p>
          <a:p>
            <a:pPr>
              <a:lnSpc>
                <a:spcPct val="85000"/>
              </a:lnSpc>
            </a:pPr>
            <a:r>
              <a:rPr lang="en-US" altLang="ko-KR" sz="2000" dirty="0" smtClean="0">
                <a:solidFill>
                  <a:srgbClr val="FF0000"/>
                </a:solidFill>
                <a:latin typeface="Helvetica" panose="020B0604020202020204" pitchFamily="34" charset="0"/>
                <a:ea typeface="Gulim" panose="020B0600000101010101" pitchFamily="34" charset="-127"/>
              </a:rPr>
              <a:t>                                     Note</a:t>
            </a:r>
            <a:r>
              <a:rPr lang="en-US" altLang="ko-KR" sz="2000" dirty="0">
                <a:solidFill>
                  <a:srgbClr val="FF0000"/>
                </a:solidFill>
                <a:latin typeface="Helvetica" panose="020B0604020202020204" pitchFamily="34" charset="0"/>
                <a:ea typeface="Gulim" panose="020B0600000101010101" pitchFamily="34" charset="-127"/>
              </a:rPr>
              <a:t>: sleep has to be sure to reset the guard variable</a:t>
            </a:r>
          </a:p>
        </p:txBody>
      </p:sp>
      <p:sp>
        <p:nvSpPr>
          <p:cNvPr id="2" name="Date Placeholder 1"/>
          <p:cNvSpPr>
            <a:spLocks noGrp="1"/>
          </p:cNvSpPr>
          <p:nvPr>
            <p:ph type="dt" sz="half" idx="10"/>
          </p:nvPr>
        </p:nvSpPr>
        <p:spPr>
          <a:xfrm>
            <a:off x="822961" y="6459786"/>
            <a:ext cx="1854203" cy="365125"/>
          </a:xfrm>
        </p:spPr>
        <p:txBody>
          <a:bodyPr/>
          <a:lstStyle/>
          <a:p>
            <a:fld id="{69AD3537-EA72-4441-AA5D-1230B218CCAE}" type="datetime1">
              <a:rPr lang="en-US" smtClean="0"/>
              <a:t>3/25/2018</a:t>
            </a:fld>
            <a:endParaRPr lang="en-US" dirty="0"/>
          </a:p>
        </p:txBody>
      </p:sp>
      <p:sp>
        <p:nvSpPr>
          <p:cNvPr id="3" name="Rectangle 2"/>
          <p:cNvSpPr/>
          <p:nvPr/>
        </p:nvSpPr>
        <p:spPr>
          <a:xfrm>
            <a:off x="0" y="2590800"/>
            <a:ext cx="4724400" cy="3693319"/>
          </a:xfrm>
          <a:prstGeom prst="rect">
            <a:avLst/>
          </a:prstGeom>
          <a:ln w="28575">
            <a:solidFill>
              <a:schemeClr val="accent1"/>
            </a:solidFill>
          </a:ln>
        </p:spPr>
        <p:txBody>
          <a:bodyPr wrap="square">
            <a:spAutoFit/>
          </a:bodyPr>
          <a:lstStyle/>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//protects </a:t>
            </a:r>
            <a:r>
              <a:rPr lang="en-US" dirty="0" smtClean="0">
                <a:solidFill>
                  <a:srgbClr val="008000"/>
                </a:solidFill>
                <a:highlight>
                  <a:srgbClr val="FFFFFF"/>
                </a:highlight>
                <a:latin typeface="Courier New" panose="02070309020205020404" pitchFamily="49" charset="0"/>
              </a:rPr>
              <a:t>“value”</a:t>
            </a:r>
            <a:endParaRPr lang="en-US" dirty="0">
              <a:solidFill>
                <a:srgbClr val="008000"/>
              </a:solidFill>
              <a:highlight>
                <a:srgbClr val="FFFFFF"/>
              </a:highlight>
              <a:latin typeface="Courier New" panose="02070309020205020404" pitchFamily="49" charset="0"/>
            </a:endParaRPr>
          </a:p>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FREE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Acquire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  // </a:t>
            </a:r>
            <a:r>
              <a:rPr lang="en-US" dirty="0">
                <a:solidFill>
                  <a:srgbClr val="008000"/>
                </a:solidFill>
                <a:highlight>
                  <a:srgbClr val="FFFFFF"/>
                </a:highlight>
                <a:latin typeface="Courier New" panose="02070309020205020404" pitchFamily="49" charset="0"/>
              </a:rPr>
              <a:t>Short busy-wait time</a:t>
            </a:r>
          </a:p>
          <a:p>
            <a:r>
              <a:rPr lang="en-US" b="1" dirty="0" smtClean="0">
                <a:solidFill>
                  <a:srgbClr val="0000FF"/>
                </a:solidFill>
                <a:highlight>
                  <a:srgbClr val="FFFFFF"/>
                </a:highlight>
                <a:latin typeface="Courier New" panose="02070309020205020404" pitchFamily="49" charset="0"/>
              </a:rPr>
              <a:t>  while</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test</a:t>
            </a:r>
            <a:r>
              <a:rPr lang="en-US" b="1" dirty="0" err="1">
                <a:solidFill>
                  <a:srgbClr val="000080"/>
                </a:solidFill>
                <a:highlight>
                  <a:srgbClr val="FFFFFF"/>
                </a:highlight>
                <a:latin typeface="Courier New" panose="02070309020205020404" pitchFamily="49" charset="0"/>
              </a:rPr>
              <a:t>&amp;</a:t>
            </a:r>
            <a:r>
              <a:rPr lang="en-US" dirty="0" err="1">
                <a:solidFill>
                  <a:srgbClr val="000000"/>
                </a:solidFill>
                <a:highlight>
                  <a:srgbClr val="FFFFFF"/>
                </a:highlight>
                <a:latin typeface="Courier New" panose="02070309020205020404" pitchFamily="49" charset="0"/>
              </a:rPr>
              <a:t>set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guard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smtClean="0">
                <a:solidFill>
                  <a:srgbClr val="0000FF"/>
                </a:solidFill>
                <a:highlight>
                  <a:srgbClr val="FFFFFF"/>
                </a:highlight>
                <a:latin typeface="Courier New" panose="02070309020205020404" pitchFamily="49" charset="0"/>
              </a:rPr>
              <a:t>  if</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BUSY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put </a:t>
            </a:r>
            <a:r>
              <a:rPr lang="en-US" dirty="0">
                <a:solidFill>
                  <a:srgbClr val="000000"/>
                </a:solidFill>
                <a:highlight>
                  <a:srgbClr val="FFFFFF"/>
                </a:highlight>
                <a:latin typeface="Courier New" panose="02070309020205020404" pitchFamily="49" charset="0"/>
              </a:rPr>
              <a:t>thread on wait queue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go </a:t>
            </a:r>
            <a:r>
              <a:rPr lang="en-US" dirty="0">
                <a:solidFill>
                  <a:srgbClr val="000000"/>
                </a:solidFill>
                <a:highlight>
                  <a:srgbClr val="FFFFFF"/>
                </a:highlight>
                <a:latin typeface="Courier New" panose="02070309020205020404" pitchFamily="49" charset="0"/>
              </a:rPr>
              <a:t>to sleep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&amp;</a:t>
            </a:r>
            <a:r>
              <a:rPr lang="en-US" dirty="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smtClean="0">
                <a:solidFill>
                  <a:srgbClr val="00008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else</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BUSY</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p:txBody>
      </p:sp>
      <p:sp>
        <p:nvSpPr>
          <p:cNvPr id="4" name="Rectangle 3"/>
          <p:cNvSpPr/>
          <p:nvPr/>
        </p:nvSpPr>
        <p:spPr>
          <a:xfrm>
            <a:off x="4724400" y="2590800"/>
            <a:ext cx="4419600" cy="3139321"/>
          </a:xfrm>
          <a:prstGeom prst="rect">
            <a:avLst/>
          </a:prstGeom>
          <a:ln w="28575">
            <a:solidFill>
              <a:schemeClr val="accent1"/>
            </a:solidFill>
          </a:ln>
        </p:spPr>
        <p:txBody>
          <a:bodyPr wrap="square">
            <a:spAutoFit/>
          </a:bodyPr>
          <a:lstStyle/>
          <a:p>
            <a:r>
              <a:rPr lang="en-US" b="1" dirty="0">
                <a:solidFill>
                  <a:srgbClr val="000000"/>
                </a:solidFill>
                <a:highlight>
                  <a:srgbClr val="FFFFFF"/>
                </a:highlight>
                <a:latin typeface="Courier New" panose="02070309020205020404" pitchFamily="49" charset="0"/>
              </a:rPr>
              <a:t>Release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Short busy-wait time</a:t>
            </a:r>
          </a:p>
          <a:p>
            <a:r>
              <a:rPr lang="en-US" b="1" dirty="0" smtClean="0">
                <a:solidFill>
                  <a:srgbClr val="0000FF"/>
                </a:solidFill>
                <a:highlight>
                  <a:srgbClr val="FFFFFF"/>
                </a:highlight>
                <a:latin typeface="Courier New" panose="02070309020205020404" pitchFamily="49" charset="0"/>
              </a:rPr>
              <a:t>  while</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test</a:t>
            </a:r>
            <a:r>
              <a:rPr lang="en-US" b="1" dirty="0" err="1">
                <a:solidFill>
                  <a:srgbClr val="000080"/>
                </a:solidFill>
                <a:highlight>
                  <a:srgbClr val="FFFFFF"/>
                </a:highlight>
                <a:latin typeface="Courier New" panose="02070309020205020404" pitchFamily="49" charset="0"/>
              </a:rPr>
              <a:t>&amp;</a:t>
            </a:r>
            <a:r>
              <a:rPr lang="en-US" dirty="0" err="1">
                <a:solidFill>
                  <a:srgbClr val="000000"/>
                </a:solidFill>
                <a:highlight>
                  <a:srgbClr val="FFFFFF"/>
                </a:highlight>
                <a:latin typeface="Courier New" panose="02070309020205020404" pitchFamily="49" charset="0"/>
              </a:rPr>
              <a:t>set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guard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smtClean="0">
                <a:solidFill>
                  <a:srgbClr val="0000FF"/>
                </a:solidFill>
                <a:highlight>
                  <a:srgbClr val="FFFFFF"/>
                </a:highlight>
                <a:latin typeface="Courier New" panose="02070309020205020404" pitchFamily="49" charset="0"/>
              </a:rPr>
              <a:t>  if</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anyone on wait queue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take </a:t>
            </a:r>
            <a:r>
              <a:rPr lang="en-US" dirty="0">
                <a:solidFill>
                  <a:srgbClr val="000000"/>
                </a:solidFill>
                <a:highlight>
                  <a:srgbClr val="FFFFFF"/>
                </a:highlight>
                <a:latin typeface="Courier New" panose="02070309020205020404" pitchFamily="49" charset="0"/>
              </a:rPr>
              <a:t>thread off wait queue</a:t>
            </a:r>
          </a:p>
          <a:p>
            <a:r>
              <a:rPr lang="en-US" dirty="0" smtClean="0">
                <a:solidFill>
                  <a:srgbClr val="000000"/>
                </a:solidFill>
                <a:highlight>
                  <a:srgbClr val="FFFFFF"/>
                </a:highlight>
                <a:latin typeface="Courier New" panose="02070309020205020404" pitchFamily="49" charset="0"/>
              </a:rPr>
              <a:t>    Place </a:t>
            </a:r>
            <a:r>
              <a:rPr lang="en-US" dirty="0">
                <a:solidFill>
                  <a:srgbClr val="000000"/>
                </a:solidFill>
                <a:highlight>
                  <a:srgbClr val="FFFFFF"/>
                </a:highlight>
                <a:latin typeface="Courier New" panose="02070309020205020404" pitchFamily="49" charset="0"/>
              </a:rPr>
              <a:t>on ready queue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else</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value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FREE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guard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313937096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78296" y="400867"/>
            <a:ext cx="8839200" cy="533400"/>
          </a:xfrm>
        </p:spPr>
        <p:txBody>
          <a:bodyPr>
            <a:normAutofit fontScale="90000"/>
          </a:bodyPr>
          <a:lstStyle/>
          <a:p>
            <a:r>
              <a:rPr lang="en-US" altLang="ko-KR" dirty="0">
                <a:latin typeface="Helvetica" panose="020B0604020202020204" pitchFamily="34" charset="0"/>
                <a:ea typeface="Gulim" panose="020B0600000101010101" pitchFamily="34" charset="-127"/>
              </a:rPr>
              <a:t>Locks using </a:t>
            </a:r>
            <a:r>
              <a:rPr lang="en-US" altLang="ko-KR" dirty="0" err="1">
                <a:latin typeface="Helvetica" panose="020B0604020202020204" pitchFamily="34" charset="0"/>
                <a:ea typeface="Gulim" panose="020B0600000101010101" pitchFamily="34" charset="-127"/>
              </a:rPr>
              <a:t>test&amp;set</a:t>
            </a:r>
            <a:r>
              <a:rPr lang="en-US" altLang="ko-KR" dirty="0">
                <a:latin typeface="Helvetica" panose="020B0604020202020204" pitchFamily="34" charset="0"/>
                <a:ea typeface="Gulim" panose="020B0600000101010101" pitchFamily="34" charset="-127"/>
              </a:rPr>
              <a:t> vs. Interrupts</a:t>
            </a:r>
          </a:p>
        </p:txBody>
      </p:sp>
      <p:sp>
        <p:nvSpPr>
          <p:cNvPr id="36867" name="Rectangle 3"/>
          <p:cNvSpPr>
            <a:spLocks noGrp="1" noChangeArrowheads="1"/>
          </p:cNvSpPr>
          <p:nvPr>
            <p:ph idx="1"/>
          </p:nvPr>
        </p:nvSpPr>
        <p:spPr>
          <a:xfrm>
            <a:off x="228600" y="1219200"/>
            <a:ext cx="8610600" cy="5500687"/>
          </a:xfrm>
        </p:spPr>
        <p:txBody>
          <a:bodyPr>
            <a:normAutofit fontScale="92500" lnSpcReduction="10000"/>
          </a:bodyPr>
          <a:lstStyle/>
          <a:p>
            <a:pPr>
              <a:lnSpc>
                <a:spcPct val="80000"/>
              </a:lnSpc>
              <a:spcBef>
                <a:spcPct val="25000"/>
              </a:spcBef>
              <a:tabLst>
                <a:tab pos="801688" algn="l"/>
                <a:tab pos="1139825" algn="l"/>
                <a:tab pos="1490663" algn="l"/>
                <a:tab pos="1828800" algn="l"/>
              </a:tabLst>
            </a:pPr>
            <a:r>
              <a:rPr lang="en-US" altLang="ko-KR" dirty="0">
                <a:latin typeface="Helvetica" panose="020B0604020202020204" pitchFamily="34" charset="0"/>
                <a:ea typeface="Gulim" panose="020B0600000101010101" pitchFamily="34" charset="-127"/>
              </a:rPr>
              <a:t>Compare to “disable interrupt” solution</a:t>
            </a: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a:lnSpc>
                <a:spcPct val="80000"/>
              </a:lnSpc>
              <a:spcBef>
                <a:spcPct val="25000"/>
              </a:spcBef>
              <a:tabLst>
                <a:tab pos="801688" algn="l"/>
                <a:tab pos="1139825" algn="l"/>
                <a:tab pos="1490663" algn="l"/>
                <a:tab pos="1828800" algn="l"/>
              </a:tabLst>
            </a:pPr>
            <a:endParaRPr lang="en-US" altLang="ko-KR" sz="2200" dirty="0">
              <a:latin typeface="Helvetica" panose="020B0604020202020204" pitchFamily="34" charset="0"/>
              <a:ea typeface="Gulim" panose="020B0600000101010101" pitchFamily="34" charset="-127"/>
            </a:endParaRPr>
          </a:p>
          <a:p>
            <a:pPr marL="594360" lvl="2" indent="0">
              <a:lnSpc>
                <a:spcPct val="80000"/>
              </a:lnSpc>
              <a:spcBef>
                <a:spcPct val="25000"/>
              </a:spcBef>
              <a:buNone/>
              <a:tabLst>
                <a:tab pos="801688" algn="l"/>
                <a:tab pos="1139825" algn="l"/>
                <a:tab pos="1490663" algn="l"/>
                <a:tab pos="1828800" algn="l"/>
              </a:tabLst>
            </a:pPr>
            <a:r>
              <a:rPr lang="en-US" altLang="ko-KR" sz="1600" dirty="0">
                <a:latin typeface="Helvetica" panose="020B0604020202020204" pitchFamily="34" charset="0"/>
                <a:ea typeface="Gulim" panose="020B0600000101010101" pitchFamily="34" charset="-127"/>
              </a:rPr>
              <a:t>}</a:t>
            </a:r>
          </a:p>
          <a:p>
            <a:pPr>
              <a:lnSpc>
                <a:spcPct val="80000"/>
              </a:lnSpc>
              <a:spcBef>
                <a:spcPct val="25000"/>
              </a:spcBef>
              <a:tabLst>
                <a:tab pos="801688" algn="l"/>
                <a:tab pos="1139825" algn="l"/>
                <a:tab pos="1490663" algn="l"/>
                <a:tab pos="1828800" algn="l"/>
              </a:tabLst>
            </a:pPr>
            <a:r>
              <a:rPr lang="en-US" altLang="ko-KR" sz="2200" dirty="0">
                <a:latin typeface="Helvetica" panose="020B0604020202020204" pitchFamily="34" charset="0"/>
                <a:ea typeface="Gulim" panose="020B0600000101010101" pitchFamily="34" charset="-127"/>
              </a:rPr>
              <a:t>Basically replace </a:t>
            </a:r>
          </a:p>
          <a:p>
            <a:pPr lvl="1">
              <a:lnSpc>
                <a:spcPct val="80000"/>
              </a:lnSpc>
              <a:spcBef>
                <a:spcPct val="25000"/>
              </a:spcBef>
              <a:tabLst>
                <a:tab pos="801688" algn="l"/>
                <a:tab pos="1139825" algn="l"/>
                <a:tab pos="1490663" algn="l"/>
                <a:tab pos="1828800" algn="l"/>
              </a:tabLst>
            </a:pPr>
            <a:r>
              <a:rPr lang="en-US" sz="2400" b="1" dirty="0">
                <a:latin typeface="Courier New" panose="02070309020205020404" pitchFamily="49" charset="0"/>
              </a:rPr>
              <a:t>disable </a:t>
            </a:r>
            <a:r>
              <a:rPr lang="en-US" sz="2400" b="1" dirty="0" err="1">
                <a:latin typeface="Courier New" panose="02070309020205020404" pitchFamily="49" charset="0"/>
              </a:rPr>
              <a:t>interrupts</a:t>
            </a:r>
            <a:r>
              <a:rPr lang="en-US" sz="2400" b="1" dirty="0" err="1">
                <a:latin typeface="Courier New" panose="02070309020205020404" pitchFamily="49" charset="0"/>
                <a:sym typeface="Wingdings" panose="05000000000000000000" pitchFamily="2" charset="2"/>
              </a:rPr>
              <a:t></a:t>
            </a:r>
            <a:r>
              <a:rPr lang="en-US" sz="2400" b="1" dirty="0" err="1">
                <a:latin typeface="Courier New" panose="02070309020205020404" pitchFamily="49" charset="0"/>
              </a:rPr>
              <a:t>while</a:t>
            </a:r>
            <a:r>
              <a:rPr lang="en-US" sz="2400" b="1" dirty="0">
                <a:latin typeface="Courier New" panose="02070309020205020404" pitchFamily="49" charset="0"/>
              </a:rPr>
              <a:t>(</a:t>
            </a:r>
            <a:r>
              <a:rPr lang="en-US" sz="2400" b="1" dirty="0" err="1">
                <a:latin typeface="Courier New" panose="02070309020205020404" pitchFamily="49" charset="0"/>
              </a:rPr>
              <a:t>test&amp;set</a:t>
            </a:r>
            <a:r>
              <a:rPr lang="en-US" sz="2400" b="1" dirty="0">
                <a:latin typeface="Courier New" panose="02070309020205020404" pitchFamily="49" charset="0"/>
              </a:rPr>
              <a:t>(guard))</a:t>
            </a:r>
            <a:r>
              <a:rPr lang="en-US" sz="2400" dirty="0">
                <a:latin typeface="Courier New" panose="02070309020205020404" pitchFamily="49" charset="0"/>
              </a:rPr>
              <a:t>;</a:t>
            </a:r>
          </a:p>
          <a:p>
            <a:pPr lvl="1">
              <a:lnSpc>
                <a:spcPct val="80000"/>
              </a:lnSpc>
              <a:spcBef>
                <a:spcPct val="25000"/>
              </a:spcBef>
              <a:tabLst>
                <a:tab pos="801688" algn="l"/>
                <a:tab pos="1139825" algn="l"/>
                <a:tab pos="1490663" algn="l"/>
                <a:tab pos="1828800" algn="l"/>
              </a:tabLst>
            </a:pPr>
            <a:r>
              <a:rPr lang="en-US" altLang="ko-KR" sz="2400" b="1" dirty="0">
                <a:latin typeface="Courier New" panose="02070309020205020404" pitchFamily="49" charset="0"/>
                <a:ea typeface="Gulim" panose="020B0600000101010101" pitchFamily="34" charset="-127"/>
              </a:rPr>
              <a:t>enable interrupts   </a:t>
            </a:r>
            <a:r>
              <a:rPr lang="en-US" altLang="ko-KR" sz="2400" b="1" dirty="0">
                <a:latin typeface="Courier New" panose="02070309020205020404" pitchFamily="49" charset="0"/>
                <a:ea typeface="Gulim" panose="020B0600000101010101" pitchFamily="34" charset="-127"/>
                <a:sym typeface="Wingdings" panose="05000000000000000000" pitchFamily="2" charset="2"/>
              </a:rPr>
              <a:t>    guard = 0;</a:t>
            </a:r>
            <a:endParaRPr lang="en-US" altLang="ko-KR" b="1" dirty="0">
              <a:latin typeface="Helvetica" panose="020B0604020202020204" pitchFamily="34" charset="0"/>
              <a:ea typeface="Gulim" panose="020B0600000101010101" pitchFamily="34" charset="-127"/>
            </a:endParaRPr>
          </a:p>
          <a:p>
            <a:pPr lvl="1">
              <a:lnSpc>
                <a:spcPct val="80000"/>
              </a:lnSpc>
              <a:spcBef>
                <a:spcPct val="25000"/>
              </a:spcBef>
              <a:tabLst>
                <a:tab pos="801688" algn="l"/>
                <a:tab pos="1139825" algn="l"/>
                <a:tab pos="1490663" algn="l"/>
                <a:tab pos="1828800" algn="l"/>
              </a:tabLst>
            </a:pPr>
            <a:endParaRPr lang="en-US" altLang="ko-KR" dirty="0">
              <a:latin typeface="Courier New" panose="02070309020205020404" pitchFamily="49" charset="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759A80D1-4357-4175-AC34-FB8532879706}" type="datetime1">
              <a:rPr lang="en-US" smtClean="0"/>
              <a:t>3/25/2018</a:t>
            </a:fld>
            <a:endParaRPr lang="en-US" dirty="0"/>
          </a:p>
        </p:txBody>
      </p:sp>
      <p:sp>
        <p:nvSpPr>
          <p:cNvPr id="36868" name="Text Box 5"/>
          <p:cNvSpPr txBox="1">
            <a:spLocks noChangeArrowheads="1"/>
          </p:cNvSpPr>
          <p:nvPr/>
        </p:nvSpPr>
        <p:spPr bwMode="auto">
          <a:xfrm>
            <a:off x="676275" y="1820862"/>
            <a:ext cx="4581525" cy="33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spcBef>
                <a:spcPct val="0"/>
              </a:spcBef>
              <a:buFontTx/>
              <a:buNone/>
            </a:pPr>
            <a:r>
              <a:rPr lang="en-US" sz="1900" b="1" dirty="0" err="1">
                <a:latin typeface="Courier New" panose="02070309020205020404" pitchFamily="49" charset="0"/>
              </a:rPr>
              <a:t>int</a:t>
            </a:r>
            <a:r>
              <a:rPr lang="en-US" sz="1900" b="1" dirty="0">
                <a:latin typeface="Courier New" panose="02070309020205020404" pitchFamily="49" charset="0"/>
              </a:rPr>
              <a:t> value = FREE;</a:t>
            </a:r>
          </a:p>
          <a:p>
            <a:pPr>
              <a:spcBef>
                <a:spcPct val="0"/>
              </a:spcBef>
              <a:buFontTx/>
              <a:buNone/>
            </a:pPr>
            <a:r>
              <a:rPr lang="en-US" sz="1900" b="1" dirty="0">
                <a:latin typeface="Courier New" panose="02070309020205020404" pitchFamily="49" charset="0"/>
              </a:rPr>
              <a:t>Acquire()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(value == BUSY) {</a:t>
            </a:r>
            <a:br>
              <a:rPr lang="en-US" sz="1900" b="1" dirty="0">
                <a:latin typeface="Courier New" panose="02070309020205020404" pitchFamily="49" charset="0"/>
              </a:rPr>
            </a:br>
            <a:r>
              <a:rPr lang="en-US" sz="1900" b="1" dirty="0">
                <a:latin typeface="Courier New" panose="02070309020205020404" pitchFamily="49" charset="0"/>
              </a:rPr>
              <a:t>		put thread on wait queue;</a:t>
            </a:r>
            <a:br>
              <a:rPr lang="en-US" sz="1900" b="1" dirty="0">
                <a:latin typeface="Courier New" panose="02070309020205020404" pitchFamily="49" charset="0"/>
              </a:rPr>
            </a:br>
            <a:r>
              <a:rPr lang="en-US" sz="1900" b="1" dirty="0">
                <a:latin typeface="Courier New" panose="02070309020205020404" pitchFamily="49" charset="0"/>
              </a:rPr>
              <a:t>		Go to sleep();</a:t>
            </a:r>
            <a:br>
              <a:rPr lang="en-US" sz="1900" b="1" dirty="0">
                <a:latin typeface="Courier New" panose="02070309020205020404" pitchFamily="49" charset="0"/>
              </a:rPr>
            </a:br>
            <a:r>
              <a:rPr lang="en-US" sz="1900" b="1" dirty="0">
                <a:latin typeface="Courier New" panose="02070309020205020404" pitchFamily="49" charset="0"/>
              </a:rPr>
              <a:t>		// Enable interrupts?</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BUSY;</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p>
        </p:txBody>
      </p:sp>
      <p:sp>
        <p:nvSpPr>
          <p:cNvPr id="36869" name="Text Box 6"/>
          <p:cNvSpPr txBox="1">
            <a:spLocks noChangeArrowheads="1"/>
          </p:cNvSpPr>
          <p:nvPr/>
        </p:nvSpPr>
        <p:spPr bwMode="auto">
          <a:xfrm>
            <a:off x="4495800" y="1600200"/>
            <a:ext cx="4648200"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endParaRPr lang="en-US" sz="1900" b="1" dirty="0">
              <a:latin typeface="Courier New" panose="02070309020205020404" pitchFamily="49" charset="0"/>
            </a:endParaRPr>
          </a:p>
          <a:p>
            <a:pPr>
              <a:lnSpc>
                <a:spcPct val="90000"/>
              </a:lnSpc>
              <a:spcBef>
                <a:spcPct val="10000"/>
              </a:spcBef>
              <a:buFontTx/>
              <a:buNone/>
            </a:pPr>
            <a:r>
              <a:rPr lang="en-US" sz="1900" b="1" dirty="0">
                <a:latin typeface="Courier New" panose="02070309020205020404" pitchFamily="49" charset="0"/>
              </a:rPr>
              <a:t>Release() {</a:t>
            </a:r>
            <a:br>
              <a:rPr lang="en-US" sz="1900" b="1" dirty="0">
                <a:latin typeface="Courier New" panose="02070309020205020404" pitchFamily="49" charset="0"/>
              </a:rPr>
            </a:br>
            <a:r>
              <a:rPr lang="en-US" sz="1900" b="1" dirty="0">
                <a:latin typeface="Courier New" panose="02070309020205020404" pitchFamily="49" charset="0"/>
              </a:rPr>
              <a:t>	disable interrupts;</a:t>
            </a:r>
            <a:br>
              <a:rPr lang="en-US" sz="1900" b="1" dirty="0">
                <a:latin typeface="Courier New" panose="02070309020205020404" pitchFamily="49" charset="0"/>
              </a:rPr>
            </a:br>
            <a:r>
              <a:rPr lang="en-US" sz="1900" b="1" dirty="0">
                <a:latin typeface="Courier New" panose="02070309020205020404" pitchFamily="49" charset="0"/>
              </a:rPr>
              <a:t>	if (anyone on wait queue) {</a:t>
            </a:r>
            <a:br>
              <a:rPr lang="en-US" sz="1900" b="1" dirty="0">
                <a:latin typeface="Courier New" panose="02070309020205020404" pitchFamily="49" charset="0"/>
              </a:rPr>
            </a:br>
            <a:r>
              <a:rPr lang="en-US" sz="1900" b="1" dirty="0">
                <a:latin typeface="Courier New" panose="02070309020205020404" pitchFamily="49" charset="0"/>
              </a:rPr>
              <a:t>		take thread off wait queue</a:t>
            </a:r>
            <a:br>
              <a:rPr lang="en-US" sz="1900" b="1" dirty="0">
                <a:latin typeface="Courier New" panose="02070309020205020404" pitchFamily="49" charset="0"/>
              </a:rPr>
            </a:br>
            <a:r>
              <a:rPr lang="en-US" sz="1900" b="1" dirty="0">
                <a:latin typeface="Courier New" panose="02070309020205020404" pitchFamily="49" charset="0"/>
              </a:rPr>
              <a:t>		Place on ready queue;</a:t>
            </a:r>
            <a:br>
              <a:rPr lang="en-US" sz="1900" b="1" dirty="0">
                <a:latin typeface="Courier New" panose="02070309020205020404" pitchFamily="49" charset="0"/>
              </a:rPr>
            </a:br>
            <a:r>
              <a:rPr lang="en-US" sz="1900" b="1" dirty="0">
                <a:latin typeface="Courier New" panose="02070309020205020404" pitchFamily="49" charset="0"/>
              </a:rPr>
              <a:t>	} else {</a:t>
            </a:r>
            <a:br>
              <a:rPr lang="en-US" sz="1900" b="1" dirty="0">
                <a:latin typeface="Courier New" panose="02070309020205020404" pitchFamily="49" charset="0"/>
              </a:rPr>
            </a:br>
            <a:r>
              <a:rPr lang="en-US" sz="1900" b="1" dirty="0">
                <a:latin typeface="Courier New" panose="02070309020205020404" pitchFamily="49" charset="0"/>
              </a:rPr>
              <a:t>		value = FREE;</a:t>
            </a:r>
            <a:br>
              <a:rPr lang="en-US" sz="1900" b="1" dirty="0">
                <a:latin typeface="Courier New" panose="02070309020205020404" pitchFamily="49" charset="0"/>
              </a:rPr>
            </a:br>
            <a:r>
              <a:rPr lang="en-US" sz="1900" b="1" dirty="0">
                <a:latin typeface="Courier New" panose="02070309020205020404" pitchFamily="49" charset="0"/>
              </a:rPr>
              <a:t>	}</a:t>
            </a:r>
            <a:br>
              <a:rPr lang="en-US" sz="1900" b="1" dirty="0">
                <a:latin typeface="Courier New" panose="02070309020205020404" pitchFamily="49" charset="0"/>
              </a:rPr>
            </a:br>
            <a:r>
              <a:rPr lang="en-US" sz="1900" b="1" dirty="0">
                <a:latin typeface="Courier New" panose="02070309020205020404" pitchFamily="49" charset="0"/>
              </a:rPr>
              <a:t>	enable interrupts;</a:t>
            </a:r>
            <a:br>
              <a:rPr lang="en-US" sz="1900" b="1" dirty="0">
                <a:latin typeface="Courier New" panose="02070309020205020404" pitchFamily="49" charset="0"/>
              </a:rPr>
            </a:br>
            <a:r>
              <a:rPr lang="en-US" sz="1900" b="1" dirty="0">
                <a:latin typeface="Courier New" panose="02070309020205020404" pitchFamily="49" charset="0"/>
              </a:rPr>
              <a:t>}</a:t>
            </a:r>
            <a:br>
              <a:rPr lang="en-US" sz="1900" b="1" dirty="0">
                <a:latin typeface="Courier New" panose="02070309020205020404" pitchFamily="49" charset="0"/>
              </a:rPr>
            </a:br>
            <a:r>
              <a:rPr lang="en-US" sz="1900" b="1" dirty="0">
                <a:latin typeface="Courier New" panose="02070309020205020404" pitchFamily="49" charset="0"/>
              </a:rPr>
              <a:t/>
            </a:r>
            <a:br>
              <a:rPr lang="en-US" sz="1900" b="1" dirty="0">
                <a:latin typeface="Courier New" panose="02070309020205020404" pitchFamily="49" charset="0"/>
              </a:rPr>
            </a:br>
            <a:endParaRPr lang="en-US" sz="1900" b="1" dirty="0">
              <a:latin typeface="Courier New" panose="02070309020205020404" pitchFamily="49" charset="0"/>
            </a:endParaRPr>
          </a:p>
        </p:txBody>
      </p:sp>
      <p:grpSp>
        <p:nvGrpSpPr>
          <p:cNvPr id="36870" name="Group 19"/>
          <p:cNvGrpSpPr>
            <a:grpSpLocks/>
          </p:cNvGrpSpPr>
          <p:nvPr/>
        </p:nvGrpSpPr>
        <p:grpSpPr bwMode="auto">
          <a:xfrm>
            <a:off x="7429500" y="1676400"/>
            <a:ext cx="609600" cy="685800"/>
            <a:chOff x="1776" y="912"/>
            <a:chExt cx="476" cy="576"/>
          </a:xfrm>
        </p:grpSpPr>
        <p:sp>
          <p:nvSpPr>
            <p:cNvPr id="36871"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72" name="Freeform 10"/>
            <p:cNvSpPr>
              <a:spLocks/>
            </p:cNvSpPr>
            <p:nvPr/>
          </p:nvSpPr>
          <p:spPr bwMode="auto">
            <a:xfrm>
              <a:off x="1818" y="1046"/>
              <a:ext cx="434" cy="442"/>
            </a:xfrm>
            <a:custGeom>
              <a:avLst/>
              <a:gdLst>
                <a:gd name="T0" fmla="*/ 0 w 1303"/>
                <a:gd name="T1" fmla="*/ 0 h 1327"/>
                <a:gd name="T2" fmla="*/ 0 w 1303"/>
                <a:gd name="T3" fmla="*/ 0 h 1327"/>
                <a:gd name="T4" fmla="*/ 0 w 1303"/>
                <a:gd name="T5" fmla="*/ 0 h 1327"/>
                <a:gd name="T6" fmla="*/ 0 w 1303"/>
                <a:gd name="T7" fmla="*/ 0 h 1327"/>
                <a:gd name="T8" fmla="*/ 0 w 1303"/>
                <a:gd name="T9" fmla="*/ 0 h 1327"/>
                <a:gd name="T10" fmla="*/ 0 w 1303"/>
                <a:gd name="T11" fmla="*/ 0 h 1327"/>
                <a:gd name="T12" fmla="*/ 0 w 1303"/>
                <a:gd name="T13" fmla="*/ 0 h 1327"/>
                <a:gd name="T14" fmla="*/ 0 w 1303"/>
                <a:gd name="T15" fmla="*/ 0 h 1327"/>
                <a:gd name="T16" fmla="*/ 0 w 1303"/>
                <a:gd name="T17" fmla="*/ 0 h 1327"/>
                <a:gd name="T18" fmla="*/ 0 w 1303"/>
                <a:gd name="T19" fmla="*/ 0 h 1327"/>
                <a:gd name="T20" fmla="*/ 0 w 1303"/>
                <a:gd name="T21" fmla="*/ 0 h 1327"/>
                <a:gd name="T22" fmla="*/ 0 w 1303"/>
                <a:gd name="T23" fmla="*/ 0 h 1327"/>
                <a:gd name="T24" fmla="*/ 0 w 1303"/>
                <a:gd name="T25" fmla="*/ 0 h 1327"/>
                <a:gd name="T26" fmla="*/ 0 w 1303"/>
                <a:gd name="T27" fmla="*/ 0 h 1327"/>
                <a:gd name="T28" fmla="*/ 0 w 1303"/>
                <a:gd name="T29" fmla="*/ 0 h 1327"/>
                <a:gd name="T30" fmla="*/ 0 w 1303"/>
                <a:gd name="T31" fmla="*/ 0 h 1327"/>
                <a:gd name="T32" fmla="*/ 0 w 1303"/>
                <a:gd name="T33" fmla="*/ 0 h 1327"/>
                <a:gd name="T34" fmla="*/ 0 w 1303"/>
                <a:gd name="T35" fmla="*/ 0 h 1327"/>
                <a:gd name="T36" fmla="*/ 0 w 1303"/>
                <a:gd name="T37" fmla="*/ 0 h 1327"/>
                <a:gd name="T38" fmla="*/ 0 w 1303"/>
                <a:gd name="T39" fmla="*/ 0 h 1327"/>
                <a:gd name="T40" fmla="*/ 0 w 1303"/>
                <a:gd name="T41" fmla="*/ 0 h 1327"/>
                <a:gd name="T42" fmla="*/ 0 w 1303"/>
                <a:gd name="T43" fmla="*/ 0 h 1327"/>
                <a:gd name="T44" fmla="*/ 0 w 1303"/>
                <a:gd name="T45" fmla="*/ 0 h 1327"/>
                <a:gd name="T46" fmla="*/ 0 w 1303"/>
                <a:gd name="T47" fmla="*/ 0 h 1327"/>
                <a:gd name="T48" fmla="*/ 0 w 1303"/>
                <a:gd name="T49" fmla="*/ 0 h 1327"/>
                <a:gd name="T50" fmla="*/ 0 w 1303"/>
                <a:gd name="T51" fmla="*/ 0 h 1327"/>
                <a:gd name="T52" fmla="*/ 0 w 1303"/>
                <a:gd name="T53" fmla="*/ 0 h 1327"/>
                <a:gd name="T54" fmla="*/ 0 w 1303"/>
                <a:gd name="T55" fmla="*/ 0 h 1327"/>
                <a:gd name="T56" fmla="*/ 0 w 1303"/>
                <a:gd name="T57" fmla="*/ 0 h 1327"/>
                <a:gd name="T58" fmla="*/ 0 w 1303"/>
                <a:gd name="T59" fmla="*/ 0 h 1327"/>
                <a:gd name="T60" fmla="*/ 0 w 1303"/>
                <a:gd name="T61" fmla="*/ 0 h 1327"/>
                <a:gd name="T62" fmla="*/ 0 w 1303"/>
                <a:gd name="T63" fmla="*/ 0 h 1327"/>
                <a:gd name="T64" fmla="*/ 0 w 1303"/>
                <a:gd name="T65" fmla="*/ 0 h 1327"/>
                <a:gd name="T66" fmla="*/ 0 w 1303"/>
                <a:gd name="T67" fmla="*/ 0 h 1327"/>
                <a:gd name="T68" fmla="*/ 0 w 1303"/>
                <a:gd name="T69" fmla="*/ 0 h 1327"/>
                <a:gd name="T70" fmla="*/ 0 w 1303"/>
                <a:gd name="T71" fmla="*/ 0 h 1327"/>
                <a:gd name="T72" fmla="*/ 0 w 1303"/>
                <a:gd name="T73" fmla="*/ 0 h 1327"/>
                <a:gd name="T74" fmla="*/ 0 w 1303"/>
                <a:gd name="T75" fmla="*/ 0 h 1327"/>
                <a:gd name="T76" fmla="*/ 0 w 1303"/>
                <a:gd name="T77" fmla="*/ 0 h 1327"/>
                <a:gd name="T78" fmla="*/ 0 w 1303"/>
                <a:gd name="T79" fmla="*/ 0 h 1327"/>
                <a:gd name="T80" fmla="*/ 0 w 1303"/>
                <a:gd name="T81" fmla="*/ 0 h 1327"/>
                <a:gd name="T82" fmla="*/ 0 w 1303"/>
                <a:gd name="T83" fmla="*/ 0 h 1327"/>
                <a:gd name="T84" fmla="*/ 0 w 1303"/>
                <a:gd name="T85" fmla="*/ 0 h 1327"/>
                <a:gd name="T86" fmla="*/ 0 w 1303"/>
                <a:gd name="T87" fmla="*/ 0 h 1327"/>
                <a:gd name="T88" fmla="*/ 0 w 1303"/>
                <a:gd name="T89" fmla="*/ 0 h 1327"/>
                <a:gd name="T90" fmla="*/ 0 w 1303"/>
                <a:gd name="T91" fmla="*/ 0 h 1327"/>
                <a:gd name="T92" fmla="*/ 0 w 1303"/>
                <a:gd name="T93" fmla="*/ 0 h 1327"/>
                <a:gd name="T94" fmla="*/ 0 w 1303"/>
                <a:gd name="T95" fmla="*/ 0 h 1327"/>
                <a:gd name="T96" fmla="*/ 0 w 1303"/>
                <a:gd name="T97" fmla="*/ 0 h 1327"/>
                <a:gd name="T98" fmla="*/ 0 w 1303"/>
                <a:gd name="T99" fmla="*/ 0 h 1327"/>
                <a:gd name="T100" fmla="*/ 0 w 1303"/>
                <a:gd name="T101" fmla="*/ 0 h 1327"/>
                <a:gd name="T102" fmla="*/ 0 w 1303"/>
                <a:gd name="T103" fmla="*/ 0 h 1327"/>
                <a:gd name="T104" fmla="*/ 0 w 1303"/>
                <a:gd name="T105" fmla="*/ 0 h 1327"/>
                <a:gd name="T106" fmla="*/ 0 w 1303"/>
                <a:gd name="T107" fmla="*/ 0 h 1327"/>
                <a:gd name="T108" fmla="*/ 0 w 1303"/>
                <a:gd name="T109" fmla="*/ 0 h 1327"/>
                <a:gd name="T110" fmla="*/ 0 w 1303"/>
                <a:gd name="T111" fmla="*/ 0 h 1327"/>
                <a:gd name="T112" fmla="*/ 0 w 1303"/>
                <a:gd name="T113" fmla="*/ 0 h 1327"/>
                <a:gd name="T114" fmla="*/ 0 w 1303"/>
                <a:gd name="T115" fmla="*/ 0 h 1327"/>
                <a:gd name="T116" fmla="*/ 0 w 1303"/>
                <a:gd name="T117" fmla="*/ 0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03"/>
                <a:gd name="T178" fmla="*/ 0 h 1327"/>
                <a:gd name="T179" fmla="*/ 1303 w 1303"/>
                <a:gd name="T180" fmla="*/ 1327 h 13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36873" name="Freeform 11"/>
            <p:cNvSpPr>
              <a:spLocks/>
            </p:cNvSpPr>
            <p:nvPr/>
          </p:nvSpPr>
          <p:spPr bwMode="auto">
            <a:xfrm>
              <a:off x="2044" y="1293"/>
              <a:ext cx="95" cy="137"/>
            </a:xfrm>
            <a:custGeom>
              <a:avLst/>
              <a:gdLst>
                <a:gd name="T0" fmla="*/ 0 w 285"/>
                <a:gd name="T1" fmla="*/ 0 h 411"/>
                <a:gd name="T2" fmla="*/ 0 w 285"/>
                <a:gd name="T3" fmla="*/ 0 h 411"/>
                <a:gd name="T4" fmla="*/ 0 w 285"/>
                <a:gd name="T5" fmla="*/ 0 h 411"/>
                <a:gd name="T6" fmla="*/ 0 w 285"/>
                <a:gd name="T7" fmla="*/ 0 h 411"/>
                <a:gd name="T8" fmla="*/ 0 w 285"/>
                <a:gd name="T9" fmla="*/ 0 h 411"/>
                <a:gd name="T10" fmla="*/ 0 w 285"/>
                <a:gd name="T11" fmla="*/ 0 h 411"/>
                <a:gd name="T12" fmla="*/ 0 w 285"/>
                <a:gd name="T13" fmla="*/ 0 h 411"/>
                <a:gd name="T14" fmla="*/ 0 w 285"/>
                <a:gd name="T15" fmla="*/ 0 h 411"/>
                <a:gd name="T16" fmla="*/ 0 w 285"/>
                <a:gd name="T17" fmla="*/ 0 h 411"/>
                <a:gd name="T18" fmla="*/ 0 w 285"/>
                <a:gd name="T19" fmla="*/ 0 h 411"/>
                <a:gd name="T20" fmla="*/ 0 w 285"/>
                <a:gd name="T21" fmla="*/ 0 h 411"/>
                <a:gd name="T22" fmla="*/ 0 w 285"/>
                <a:gd name="T23" fmla="*/ 0 h 411"/>
                <a:gd name="T24" fmla="*/ 0 w 285"/>
                <a:gd name="T25" fmla="*/ 0 h 411"/>
                <a:gd name="T26" fmla="*/ 0 w 285"/>
                <a:gd name="T27" fmla="*/ 0 h 411"/>
                <a:gd name="T28" fmla="*/ 0 w 285"/>
                <a:gd name="T29" fmla="*/ 0 h 411"/>
                <a:gd name="T30" fmla="*/ 0 w 285"/>
                <a:gd name="T31" fmla="*/ 0 h 411"/>
                <a:gd name="T32" fmla="*/ 0 w 285"/>
                <a:gd name="T33" fmla="*/ 0 h 411"/>
                <a:gd name="T34" fmla="*/ 0 w 285"/>
                <a:gd name="T35" fmla="*/ 0 h 411"/>
                <a:gd name="T36" fmla="*/ 0 w 285"/>
                <a:gd name="T37" fmla="*/ 0 h 411"/>
                <a:gd name="T38" fmla="*/ 0 w 285"/>
                <a:gd name="T39" fmla="*/ 0 h 411"/>
                <a:gd name="T40" fmla="*/ 0 w 285"/>
                <a:gd name="T41" fmla="*/ 0 h 411"/>
                <a:gd name="T42" fmla="*/ 0 w 285"/>
                <a:gd name="T43" fmla="*/ 0 h 411"/>
                <a:gd name="T44" fmla="*/ 0 w 285"/>
                <a:gd name="T45" fmla="*/ 0 h 411"/>
                <a:gd name="T46" fmla="*/ 0 w 285"/>
                <a:gd name="T47" fmla="*/ 0 h 411"/>
                <a:gd name="T48" fmla="*/ 0 w 285"/>
                <a:gd name="T49" fmla="*/ 0 h 411"/>
                <a:gd name="T50" fmla="*/ 0 w 285"/>
                <a:gd name="T51" fmla="*/ 0 h 411"/>
                <a:gd name="T52" fmla="*/ 0 w 285"/>
                <a:gd name="T53" fmla="*/ 0 h 411"/>
                <a:gd name="T54" fmla="*/ 0 w 285"/>
                <a:gd name="T55" fmla="*/ 0 h 411"/>
                <a:gd name="T56" fmla="*/ 0 w 285"/>
                <a:gd name="T57" fmla="*/ 0 h 411"/>
                <a:gd name="T58" fmla="*/ 0 w 285"/>
                <a:gd name="T59" fmla="*/ 0 h 411"/>
                <a:gd name="T60" fmla="*/ 0 w 285"/>
                <a:gd name="T61" fmla="*/ 0 h 411"/>
                <a:gd name="T62" fmla="*/ 0 w 285"/>
                <a:gd name="T63" fmla="*/ 0 h 411"/>
                <a:gd name="T64" fmla="*/ 0 w 285"/>
                <a:gd name="T65" fmla="*/ 0 h 411"/>
                <a:gd name="T66" fmla="*/ 0 w 285"/>
                <a:gd name="T67" fmla="*/ 0 h 411"/>
                <a:gd name="T68" fmla="*/ 0 w 285"/>
                <a:gd name="T69" fmla="*/ 0 h 411"/>
                <a:gd name="T70" fmla="*/ 0 w 285"/>
                <a:gd name="T71" fmla="*/ 0 h 411"/>
                <a:gd name="T72" fmla="*/ 0 w 285"/>
                <a:gd name="T73" fmla="*/ 0 h 411"/>
                <a:gd name="T74" fmla="*/ 0 w 285"/>
                <a:gd name="T75" fmla="*/ 0 h 411"/>
                <a:gd name="T76" fmla="*/ 0 w 285"/>
                <a:gd name="T77" fmla="*/ 0 h 411"/>
                <a:gd name="T78" fmla="*/ 0 w 285"/>
                <a:gd name="T79" fmla="*/ 0 h 411"/>
                <a:gd name="T80" fmla="*/ 0 w 285"/>
                <a:gd name="T81" fmla="*/ 0 h 411"/>
                <a:gd name="T82" fmla="*/ 0 w 285"/>
                <a:gd name="T83" fmla="*/ 0 h 411"/>
                <a:gd name="T84" fmla="*/ 0 w 285"/>
                <a:gd name="T85" fmla="*/ 0 h 411"/>
                <a:gd name="T86" fmla="*/ 0 w 285"/>
                <a:gd name="T87" fmla="*/ 0 h 411"/>
                <a:gd name="T88" fmla="*/ 0 w 285"/>
                <a:gd name="T89" fmla="*/ 0 h 411"/>
                <a:gd name="T90" fmla="*/ 0 w 285"/>
                <a:gd name="T91" fmla="*/ 0 h 411"/>
                <a:gd name="T92" fmla="*/ 0 w 285"/>
                <a:gd name="T93" fmla="*/ 0 h 411"/>
                <a:gd name="T94" fmla="*/ 0 w 285"/>
                <a:gd name="T95" fmla="*/ 0 h 411"/>
                <a:gd name="T96" fmla="*/ 0 w 285"/>
                <a:gd name="T97" fmla="*/ 0 h 411"/>
                <a:gd name="T98" fmla="*/ 0 w 285"/>
                <a:gd name="T99" fmla="*/ 0 h 411"/>
                <a:gd name="T100" fmla="*/ 0 w 285"/>
                <a:gd name="T101" fmla="*/ 0 h 411"/>
                <a:gd name="T102" fmla="*/ 0 w 285"/>
                <a:gd name="T103" fmla="*/ 0 h 411"/>
                <a:gd name="T104" fmla="*/ 0 w 285"/>
                <a:gd name="T105" fmla="*/ 0 h 411"/>
                <a:gd name="T106" fmla="*/ 0 w 285"/>
                <a:gd name="T107" fmla="*/ 0 h 411"/>
                <a:gd name="T108" fmla="*/ 0 w 285"/>
                <a:gd name="T109" fmla="*/ 0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85"/>
                <a:gd name="T166" fmla="*/ 0 h 411"/>
                <a:gd name="T167" fmla="*/ 285 w 285"/>
                <a:gd name="T168" fmla="*/ 411 h 41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36874" name="Freeform 12"/>
            <p:cNvSpPr>
              <a:spLocks/>
            </p:cNvSpPr>
            <p:nvPr/>
          </p:nvSpPr>
          <p:spPr bwMode="auto">
            <a:xfrm>
              <a:off x="1776" y="912"/>
              <a:ext cx="314" cy="278"/>
            </a:xfrm>
            <a:custGeom>
              <a:avLst/>
              <a:gdLst>
                <a:gd name="T0" fmla="*/ 0 w 942"/>
                <a:gd name="T1" fmla="*/ 0 h 833"/>
                <a:gd name="T2" fmla="*/ 0 w 942"/>
                <a:gd name="T3" fmla="*/ 0 h 833"/>
                <a:gd name="T4" fmla="*/ 0 w 942"/>
                <a:gd name="T5" fmla="*/ 0 h 833"/>
                <a:gd name="T6" fmla="*/ 0 w 942"/>
                <a:gd name="T7" fmla="*/ 0 h 833"/>
                <a:gd name="T8" fmla="*/ 0 w 942"/>
                <a:gd name="T9" fmla="*/ 0 h 833"/>
                <a:gd name="T10" fmla="*/ 0 w 942"/>
                <a:gd name="T11" fmla="*/ 0 h 833"/>
                <a:gd name="T12" fmla="*/ 0 w 942"/>
                <a:gd name="T13" fmla="*/ 0 h 833"/>
                <a:gd name="T14" fmla="*/ 0 w 942"/>
                <a:gd name="T15" fmla="*/ 0 h 833"/>
                <a:gd name="T16" fmla="*/ 0 w 942"/>
                <a:gd name="T17" fmla="*/ 0 h 833"/>
                <a:gd name="T18" fmla="*/ 0 w 942"/>
                <a:gd name="T19" fmla="*/ 0 h 833"/>
                <a:gd name="T20" fmla="*/ 0 w 942"/>
                <a:gd name="T21" fmla="*/ 0 h 833"/>
                <a:gd name="T22" fmla="*/ 0 w 942"/>
                <a:gd name="T23" fmla="*/ 0 h 833"/>
                <a:gd name="T24" fmla="*/ 0 w 942"/>
                <a:gd name="T25" fmla="*/ 0 h 833"/>
                <a:gd name="T26" fmla="*/ 0 w 942"/>
                <a:gd name="T27" fmla="*/ 0 h 833"/>
                <a:gd name="T28" fmla="*/ 0 w 942"/>
                <a:gd name="T29" fmla="*/ 0 h 833"/>
                <a:gd name="T30" fmla="*/ 0 w 942"/>
                <a:gd name="T31" fmla="*/ 0 h 833"/>
                <a:gd name="T32" fmla="*/ 0 w 942"/>
                <a:gd name="T33" fmla="*/ 0 h 833"/>
                <a:gd name="T34" fmla="*/ 0 w 942"/>
                <a:gd name="T35" fmla="*/ 0 h 833"/>
                <a:gd name="T36" fmla="*/ 0 w 942"/>
                <a:gd name="T37" fmla="*/ 0 h 833"/>
                <a:gd name="T38" fmla="*/ 0 w 942"/>
                <a:gd name="T39" fmla="*/ 0 h 833"/>
                <a:gd name="T40" fmla="*/ 0 w 942"/>
                <a:gd name="T41" fmla="*/ 0 h 833"/>
                <a:gd name="T42" fmla="*/ 0 w 942"/>
                <a:gd name="T43" fmla="*/ 0 h 833"/>
                <a:gd name="T44" fmla="*/ 0 w 942"/>
                <a:gd name="T45" fmla="*/ 0 h 833"/>
                <a:gd name="T46" fmla="*/ 0 w 942"/>
                <a:gd name="T47" fmla="*/ 0 h 833"/>
                <a:gd name="T48" fmla="*/ 0 w 942"/>
                <a:gd name="T49" fmla="*/ 0 h 833"/>
                <a:gd name="T50" fmla="*/ 0 w 942"/>
                <a:gd name="T51" fmla="*/ 0 h 833"/>
                <a:gd name="T52" fmla="*/ 0 w 942"/>
                <a:gd name="T53" fmla="*/ 0 h 833"/>
                <a:gd name="T54" fmla="*/ 0 w 942"/>
                <a:gd name="T55" fmla="*/ 0 h 833"/>
                <a:gd name="T56" fmla="*/ 0 w 942"/>
                <a:gd name="T57" fmla="*/ 0 h 833"/>
                <a:gd name="T58" fmla="*/ 0 w 942"/>
                <a:gd name="T59" fmla="*/ 0 h 833"/>
                <a:gd name="T60" fmla="*/ 0 w 942"/>
                <a:gd name="T61" fmla="*/ 0 h 833"/>
                <a:gd name="T62" fmla="*/ 0 w 942"/>
                <a:gd name="T63" fmla="*/ 0 h 833"/>
                <a:gd name="T64" fmla="*/ 0 w 942"/>
                <a:gd name="T65" fmla="*/ 0 h 833"/>
                <a:gd name="T66" fmla="*/ 0 w 942"/>
                <a:gd name="T67" fmla="*/ 0 h 833"/>
                <a:gd name="T68" fmla="*/ 0 w 942"/>
                <a:gd name="T69" fmla="*/ 0 h 833"/>
                <a:gd name="T70" fmla="*/ 0 w 942"/>
                <a:gd name="T71" fmla="*/ 0 h 833"/>
                <a:gd name="T72" fmla="*/ 0 w 942"/>
                <a:gd name="T73" fmla="*/ 0 h 833"/>
                <a:gd name="T74" fmla="*/ 0 w 942"/>
                <a:gd name="T75" fmla="*/ 0 h 833"/>
                <a:gd name="T76" fmla="*/ 0 w 942"/>
                <a:gd name="T77" fmla="*/ 0 h 833"/>
                <a:gd name="T78" fmla="*/ 0 w 942"/>
                <a:gd name="T79" fmla="*/ 0 h 833"/>
                <a:gd name="T80" fmla="*/ 0 w 942"/>
                <a:gd name="T81" fmla="*/ 0 h 833"/>
                <a:gd name="T82" fmla="*/ 0 w 942"/>
                <a:gd name="T83" fmla="*/ 0 h 833"/>
                <a:gd name="T84" fmla="*/ 0 w 942"/>
                <a:gd name="T85" fmla="*/ 0 h 833"/>
                <a:gd name="T86" fmla="*/ 0 w 942"/>
                <a:gd name="T87" fmla="*/ 0 h 833"/>
                <a:gd name="T88" fmla="*/ 0 w 942"/>
                <a:gd name="T89" fmla="*/ 0 h 833"/>
                <a:gd name="T90" fmla="*/ 0 w 942"/>
                <a:gd name="T91" fmla="*/ 0 h 833"/>
                <a:gd name="T92" fmla="*/ 0 w 942"/>
                <a:gd name="T93" fmla="*/ 0 h 833"/>
                <a:gd name="T94" fmla="*/ 0 w 942"/>
                <a:gd name="T95" fmla="*/ 0 h 833"/>
                <a:gd name="T96" fmla="*/ 0 w 942"/>
                <a:gd name="T97" fmla="*/ 0 h 833"/>
                <a:gd name="T98" fmla="*/ 0 w 942"/>
                <a:gd name="T99" fmla="*/ 0 h 833"/>
                <a:gd name="T100" fmla="*/ 0 w 942"/>
                <a:gd name="T101" fmla="*/ 0 h 833"/>
                <a:gd name="T102" fmla="*/ 0 w 942"/>
                <a:gd name="T103" fmla="*/ 0 h 833"/>
                <a:gd name="T104" fmla="*/ 0 w 942"/>
                <a:gd name="T105" fmla="*/ 0 h 833"/>
                <a:gd name="T106" fmla="*/ 0 w 942"/>
                <a:gd name="T107" fmla="*/ 0 h 833"/>
                <a:gd name="T108" fmla="*/ 0 w 942"/>
                <a:gd name="T109" fmla="*/ 0 h 833"/>
                <a:gd name="T110" fmla="*/ 0 w 942"/>
                <a:gd name="T111" fmla="*/ 0 h 833"/>
                <a:gd name="T112" fmla="*/ 0 w 942"/>
                <a:gd name="T113" fmla="*/ 0 h 833"/>
                <a:gd name="T114" fmla="*/ 0 w 942"/>
                <a:gd name="T115" fmla="*/ 0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42"/>
                <a:gd name="T175" fmla="*/ 0 h 833"/>
                <a:gd name="T176" fmla="*/ 942 w 942"/>
                <a:gd name="T177" fmla="*/ 833 h 8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36875" name="Freeform 13"/>
            <p:cNvSpPr>
              <a:spLocks/>
            </p:cNvSpPr>
            <p:nvPr/>
          </p:nvSpPr>
          <p:spPr bwMode="auto">
            <a:xfrm>
              <a:off x="1923" y="937"/>
              <a:ext cx="81" cy="29"/>
            </a:xfrm>
            <a:custGeom>
              <a:avLst/>
              <a:gdLst>
                <a:gd name="T0" fmla="*/ 0 w 243"/>
                <a:gd name="T1" fmla="*/ 0 h 87"/>
                <a:gd name="T2" fmla="*/ 0 w 243"/>
                <a:gd name="T3" fmla="*/ 0 h 87"/>
                <a:gd name="T4" fmla="*/ 0 w 243"/>
                <a:gd name="T5" fmla="*/ 0 h 87"/>
                <a:gd name="T6" fmla="*/ 0 w 243"/>
                <a:gd name="T7" fmla="*/ 0 h 87"/>
                <a:gd name="T8" fmla="*/ 0 w 243"/>
                <a:gd name="T9" fmla="*/ 0 h 87"/>
                <a:gd name="T10" fmla="*/ 0 w 243"/>
                <a:gd name="T11" fmla="*/ 0 h 87"/>
                <a:gd name="T12" fmla="*/ 0 w 243"/>
                <a:gd name="T13" fmla="*/ 0 h 87"/>
                <a:gd name="T14" fmla="*/ 0 w 243"/>
                <a:gd name="T15" fmla="*/ 0 h 87"/>
                <a:gd name="T16" fmla="*/ 0 w 243"/>
                <a:gd name="T17" fmla="*/ 0 h 87"/>
                <a:gd name="T18" fmla="*/ 0 w 243"/>
                <a:gd name="T19" fmla="*/ 0 h 87"/>
                <a:gd name="T20" fmla="*/ 0 w 243"/>
                <a:gd name="T21" fmla="*/ 0 h 87"/>
                <a:gd name="T22" fmla="*/ 0 w 243"/>
                <a:gd name="T23" fmla="*/ 0 h 87"/>
                <a:gd name="T24" fmla="*/ 0 w 243"/>
                <a:gd name="T25" fmla="*/ 0 h 87"/>
                <a:gd name="T26" fmla="*/ 0 w 243"/>
                <a:gd name="T27" fmla="*/ 0 h 87"/>
                <a:gd name="T28" fmla="*/ 0 w 243"/>
                <a:gd name="T29" fmla="*/ 0 h 87"/>
                <a:gd name="T30" fmla="*/ 0 w 243"/>
                <a:gd name="T31" fmla="*/ 0 h 87"/>
                <a:gd name="T32" fmla="*/ 0 w 243"/>
                <a:gd name="T33" fmla="*/ 0 h 87"/>
                <a:gd name="T34" fmla="*/ 0 w 243"/>
                <a:gd name="T35" fmla="*/ 0 h 87"/>
                <a:gd name="T36" fmla="*/ 0 w 243"/>
                <a:gd name="T37" fmla="*/ 0 h 87"/>
                <a:gd name="T38" fmla="*/ 0 w 243"/>
                <a:gd name="T39" fmla="*/ 0 h 87"/>
                <a:gd name="T40" fmla="*/ 0 w 243"/>
                <a:gd name="T41" fmla="*/ 0 h 87"/>
                <a:gd name="T42" fmla="*/ 0 w 243"/>
                <a:gd name="T43" fmla="*/ 0 h 87"/>
                <a:gd name="T44" fmla="*/ 0 w 243"/>
                <a:gd name="T45" fmla="*/ 0 h 87"/>
                <a:gd name="T46" fmla="*/ 0 w 243"/>
                <a:gd name="T47" fmla="*/ 0 h 87"/>
                <a:gd name="T48" fmla="*/ 0 w 243"/>
                <a:gd name="T49" fmla="*/ 0 h 87"/>
                <a:gd name="T50" fmla="*/ 0 w 243"/>
                <a:gd name="T51" fmla="*/ 0 h 87"/>
                <a:gd name="T52" fmla="*/ 0 w 243"/>
                <a:gd name="T53" fmla="*/ 0 h 87"/>
                <a:gd name="T54" fmla="*/ 0 w 243"/>
                <a:gd name="T55" fmla="*/ 0 h 87"/>
                <a:gd name="T56" fmla="*/ 0 w 243"/>
                <a:gd name="T57" fmla="*/ 0 h 87"/>
                <a:gd name="T58" fmla="*/ 0 w 243"/>
                <a:gd name="T59" fmla="*/ 0 h 87"/>
                <a:gd name="T60" fmla="*/ 0 w 243"/>
                <a:gd name="T61" fmla="*/ 0 h 87"/>
                <a:gd name="T62" fmla="*/ 0 w 243"/>
                <a:gd name="T63" fmla="*/ 0 h 87"/>
                <a:gd name="T64" fmla="*/ 0 w 243"/>
                <a:gd name="T65" fmla="*/ 0 h 87"/>
                <a:gd name="T66" fmla="*/ 0 w 243"/>
                <a:gd name="T67" fmla="*/ 0 h 87"/>
                <a:gd name="T68" fmla="*/ 0 w 243"/>
                <a:gd name="T69" fmla="*/ 0 h 87"/>
                <a:gd name="T70" fmla="*/ 0 w 243"/>
                <a:gd name="T71" fmla="*/ 0 h 87"/>
                <a:gd name="T72" fmla="*/ 0 w 243"/>
                <a:gd name="T73" fmla="*/ 0 h 87"/>
                <a:gd name="T74" fmla="*/ 0 w 243"/>
                <a:gd name="T75" fmla="*/ 0 h 87"/>
                <a:gd name="T76" fmla="*/ 0 w 243"/>
                <a:gd name="T77" fmla="*/ 0 h 87"/>
                <a:gd name="T78" fmla="*/ 0 w 243"/>
                <a:gd name="T79" fmla="*/ 0 h 87"/>
                <a:gd name="T80" fmla="*/ 0 w 243"/>
                <a:gd name="T81" fmla="*/ 0 h 87"/>
                <a:gd name="T82" fmla="*/ 0 w 243"/>
                <a:gd name="T83" fmla="*/ 0 h 87"/>
                <a:gd name="T84" fmla="*/ 0 w 243"/>
                <a:gd name="T85" fmla="*/ 0 h 87"/>
                <a:gd name="T86" fmla="*/ 0 w 243"/>
                <a:gd name="T87" fmla="*/ 0 h 87"/>
                <a:gd name="T88" fmla="*/ 0 w 243"/>
                <a:gd name="T89" fmla="*/ 0 h 87"/>
                <a:gd name="T90" fmla="*/ 0 w 243"/>
                <a:gd name="T91" fmla="*/ 0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3"/>
                <a:gd name="T139" fmla="*/ 0 h 87"/>
                <a:gd name="T140" fmla="*/ 243 w 243"/>
                <a:gd name="T141" fmla="*/ 87 h 8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36876" name="Freeform 14"/>
            <p:cNvSpPr>
              <a:spLocks/>
            </p:cNvSpPr>
            <p:nvPr/>
          </p:nvSpPr>
          <p:spPr bwMode="auto">
            <a:xfrm>
              <a:off x="2190" y="1213"/>
              <a:ext cx="34" cy="110"/>
            </a:xfrm>
            <a:custGeom>
              <a:avLst/>
              <a:gdLst>
                <a:gd name="T0" fmla="*/ 0 w 102"/>
                <a:gd name="T1" fmla="*/ 0 h 330"/>
                <a:gd name="T2" fmla="*/ 0 w 102"/>
                <a:gd name="T3" fmla="*/ 0 h 330"/>
                <a:gd name="T4" fmla="*/ 0 w 102"/>
                <a:gd name="T5" fmla="*/ 0 h 330"/>
                <a:gd name="T6" fmla="*/ 0 w 102"/>
                <a:gd name="T7" fmla="*/ 0 h 330"/>
                <a:gd name="T8" fmla="*/ 0 w 102"/>
                <a:gd name="T9" fmla="*/ 0 h 330"/>
                <a:gd name="T10" fmla="*/ 0 w 102"/>
                <a:gd name="T11" fmla="*/ 0 h 330"/>
                <a:gd name="T12" fmla="*/ 0 w 102"/>
                <a:gd name="T13" fmla="*/ 0 h 330"/>
                <a:gd name="T14" fmla="*/ 0 w 102"/>
                <a:gd name="T15" fmla="*/ 0 h 330"/>
                <a:gd name="T16" fmla="*/ 0 w 102"/>
                <a:gd name="T17" fmla="*/ 0 h 330"/>
                <a:gd name="T18" fmla="*/ 0 w 102"/>
                <a:gd name="T19" fmla="*/ 0 h 330"/>
                <a:gd name="T20" fmla="*/ 0 w 102"/>
                <a:gd name="T21" fmla="*/ 0 h 330"/>
                <a:gd name="T22" fmla="*/ 0 w 102"/>
                <a:gd name="T23" fmla="*/ 0 h 330"/>
                <a:gd name="T24" fmla="*/ 0 w 102"/>
                <a:gd name="T25" fmla="*/ 0 h 330"/>
                <a:gd name="T26" fmla="*/ 0 w 102"/>
                <a:gd name="T27" fmla="*/ 0 h 330"/>
                <a:gd name="T28" fmla="*/ 0 w 102"/>
                <a:gd name="T29" fmla="*/ 0 h 330"/>
                <a:gd name="T30" fmla="*/ 0 w 102"/>
                <a:gd name="T31" fmla="*/ 0 h 330"/>
                <a:gd name="T32" fmla="*/ 0 w 102"/>
                <a:gd name="T33" fmla="*/ 0 h 330"/>
                <a:gd name="T34" fmla="*/ 0 w 102"/>
                <a:gd name="T35" fmla="*/ 0 h 330"/>
                <a:gd name="T36" fmla="*/ 0 w 102"/>
                <a:gd name="T37" fmla="*/ 0 h 330"/>
                <a:gd name="T38" fmla="*/ 0 w 102"/>
                <a:gd name="T39" fmla="*/ 0 h 330"/>
                <a:gd name="T40" fmla="*/ 0 w 102"/>
                <a:gd name="T41" fmla="*/ 0 h 330"/>
                <a:gd name="T42" fmla="*/ 0 w 102"/>
                <a:gd name="T43" fmla="*/ 0 h 330"/>
                <a:gd name="T44" fmla="*/ 0 w 102"/>
                <a:gd name="T45" fmla="*/ 0 h 330"/>
                <a:gd name="T46" fmla="*/ 0 w 102"/>
                <a:gd name="T47" fmla="*/ 0 h 330"/>
                <a:gd name="T48" fmla="*/ 0 w 102"/>
                <a:gd name="T49" fmla="*/ 0 h 330"/>
                <a:gd name="T50" fmla="*/ 0 w 102"/>
                <a:gd name="T51" fmla="*/ 0 h 330"/>
                <a:gd name="T52" fmla="*/ 0 w 102"/>
                <a:gd name="T53" fmla="*/ 0 h 330"/>
                <a:gd name="T54" fmla="*/ 0 w 102"/>
                <a:gd name="T55" fmla="*/ 0 h 330"/>
                <a:gd name="T56" fmla="*/ 0 w 102"/>
                <a:gd name="T57" fmla="*/ 0 h 330"/>
                <a:gd name="T58" fmla="*/ 0 w 102"/>
                <a:gd name="T59" fmla="*/ 0 h 330"/>
                <a:gd name="T60" fmla="*/ 0 w 102"/>
                <a:gd name="T61" fmla="*/ 0 h 330"/>
                <a:gd name="T62" fmla="*/ 0 w 102"/>
                <a:gd name="T63" fmla="*/ 0 h 330"/>
                <a:gd name="T64" fmla="*/ 0 w 102"/>
                <a:gd name="T65" fmla="*/ 0 h 330"/>
                <a:gd name="T66" fmla="*/ 0 w 102"/>
                <a:gd name="T67" fmla="*/ 0 h 330"/>
                <a:gd name="T68" fmla="*/ 0 w 102"/>
                <a:gd name="T69" fmla="*/ 0 h 330"/>
                <a:gd name="T70" fmla="*/ 0 w 102"/>
                <a:gd name="T71" fmla="*/ 0 h 330"/>
                <a:gd name="T72" fmla="*/ 0 w 102"/>
                <a:gd name="T73" fmla="*/ 0 h 330"/>
                <a:gd name="T74" fmla="*/ 0 w 102"/>
                <a:gd name="T75" fmla="*/ 0 h 330"/>
                <a:gd name="T76" fmla="*/ 0 w 102"/>
                <a:gd name="T77" fmla="*/ 0 h 330"/>
                <a:gd name="T78" fmla="*/ 0 w 102"/>
                <a:gd name="T79" fmla="*/ 0 h 330"/>
                <a:gd name="T80" fmla="*/ 0 w 102"/>
                <a:gd name="T81" fmla="*/ 0 h 330"/>
                <a:gd name="T82" fmla="*/ 0 w 102"/>
                <a:gd name="T83" fmla="*/ 0 h 330"/>
                <a:gd name="T84" fmla="*/ 0 w 102"/>
                <a:gd name="T85" fmla="*/ 0 h 330"/>
                <a:gd name="T86" fmla="*/ 0 w 102"/>
                <a:gd name="T87" fmla="*/ 0 h 330"/>
                <a:gd name="T88" fmla="*/ 0 w 102"/>
                <a:gd name="T89" fmla="*/ 0 h 330"/>
                <a:gd name="T90" fmla="*/ 0 w 102"/>
                <a:gd name="T91" fmla="*/ 0 h 330"/>
                <a:gd name="T92" fmla="*/ 0 w 102"/>
                <a:gd name="T93" fmla="*/ 0 h 330"/>
                <a:gd name="T94" fmla="*/ 0 w 102"/>
                <a:gd name="T95" fmla="*/ 0 h 330"/>
                <a:gd name="T96" fmla="*/ 0 w 102"/>
                <a:gd name="T97" fmla="*/ 0 h 330"/>
                <a:gd name="T98" fmla="*/ 0 w 102"/>
                <a:gd name="T99" fmla="*/ 0 h 330"/>
                <a:gd name="T100" fmla="*/ 0 w 102"/>
                <a:gd name="T101" fmla="*/ 0 h 330"/>
                <a:gd name="T102" fmla="*/ 0 w 102"/>
                <a:gd name="T103" fmla="*/ 0 h 330"/>
                <a:gd name="T104" fmla="*/ 0 w 102"/>
                <a:gd name="T105" fmla="*/ 0 h 330"/>
                <a:gd name="T106" fmla="*/ 0 w 102"/>
                <a:gd name="T107" fmla="*/ 0 h 330"/>
                <a:gd name="T108" fmla="*/ 0 w 102"/>
                <a:gd name="T109" fmla="*/ 0 h 330"/>
                <a:gd name="T110" fmla="*/ 0 w 102"/>
                <a:gd name="T111" fmla="*/ 0 h 330"/>
                <a:gd name="T112" fmla="*/ 0 w 102"/>
                <a:gd name="T113" fmla="*/ 0 h 330"/>
                <a:gd name="T114" fmla="*/ 0 w 102"/>
                <a:gd name="T115" fmla="*/ 0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2"/>
                <a:gd name="T175" fmla="*/ 0 h 330"/>
                <a:gd name="T176" fmla="*/ 102 w 102"/>
                <a:gd name="T177" fmla="*/ 330 h 33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36877" name="Freeform 15"/>
            <p:cNvSpPr>
              <a:spLocks/>
            </p:cNvSpPr>
            <p:nvPr/>
          </p:nvSpPr>
          <p:spPr bwMode="auto">
            <a:xfrm>
              <a:off x="1899" y="1341"/>
              <a:ext cx="50" cy="73"/>
            </a:xfrm>
            <a:custGeom>
              <a:avLst/>
              <a:gdLst>
                <a:gd name="T0" fmla="*/ 0 w 151"/>
                <a:gd name="T1" fmla="*/ 0 h 219"/>
                <a:gd name="T2" fmla="*/ 0 w 151"/>
                <a:gd name="T3" fmla="*/ 0 h 219"/>
                <a:gd name="T4" fmla="*/ 0 w 151"/>
                <a:gd name="T5" fmla="*/ 0 h 219"/>
                <a:gd name="T6" fmla="*/ 0 w 151"/>
                <a:gd name="T7" fmla="*/ 0 h 219"/>
                <a:gd name="T8" fmla="*/ 0 w 151"/>
                <a:gd name="T9" fmla="*/ 0 h 219"/>
                <a:gd name="T10" fmla="*/ 0 w 151"/>
                <a:gd name="T11" fmla="*/ 0 h 219"/>
                <a:gd name="T12" fmla="*/ 0 w 151"/>
                <a:gd name="T13" fmla="*/ 0 h 219"/>
                <a:gd name="T14" fmla="*/ 0 w 151"/>
                <a:gd name="T15" fmla="*/ 0 h 219"/>
                <a:gd name="T16" fmla="*/ 0 w 151"/>
                <a:gd name="T17" fmla="*/ 0 h 219"/>
                <a:gd name="T18" fmla="*/ 0 w 151"/>
                <a:gd name="T19" fmla="*/ 0 h 219"/>
                <a:gd name="T20" fmla="*/ 0 w 151"/>
                <a:gd name="T21" fmla="*/ 0 h 219"/>
                <a:gd name="T22" fmla="*/ 0 w 151"/>
                <a:gd name="T23" fmla="*/ 0 h 219"/>
                <a:gd name="T24" fmla="*/ 0 w 151"/>
                <a:gd name="T25" fmla="*/ 0 h 219"/>
                <a:gd name="T26" fmla="*/ 0 w 151"/>
                <a:gd name="T27" fmla="*/ 0 h 219"/>
                <a:gd name="T28" fmla="*/ 0 w 151"/>
                <a:gd name="T29" fmla="*/ 0 h 219"/>
                <a:gd name="T30" fmla="*/ 0 w 151"/>
                <a:gd name="T31" fmla="*/ 0 h 219"/>
                <a:gd name="T32" fmla="*/ 0 w 151"/>
                <a:gd name="T33" fmla="*/ 0 h 219"/>
                <a:gd name="T34" fmla="*/ 0 w 151"/>
                <a:gd name="T35" fmla="*/ 0 h 219"/>
                <a:gd name="T36" fmla="*/ 0 w 151"/>
                <a:gd name="T37" fmla="*/ 0 h 219"/>
                <a:gd name="T38" fmla="*/ 0 w 151"/>
                <a:gd name="T39" fmla="*/ 0 h 219"/>
                <a:gd name="T40" fmla="*/ 0 w 151"/>
                <a:gd name="T41" fmla="*/ 0 h 219"/>
                <a:gd name="T42" fmla="*/ 0 w 151"/>
                <a:gd name="T43" fmla="*/ 0 h 219"/>
                <a:gd name="T44" fmla="*/ 0 w 151"/>
                <a:gd name="T45" fmla="*/ 0 h 219"/>
                <a:gd name="T46" fmla="*/ 0 w 151"/>
                <a:gd name="T47" fmla="*/ 0 h 219"/>
                <a:gd name="T48" fmla="*/ 0 w 151"/>
                <a:gd name="T49" fmla="*/ 0 h 219"/>
                <a:gd name="T50" fmla="*/ 0 w 151"/>
                <a:gd name="T51" fmla="*/ 0 h 219"/>
                <a:gd name="T52" fmla="*/ 0 w 151"/>
                <a:gd name="T53" fmla="*/ 0 h 219"/>
                <a:gd name="T54" fmla="*/ 0 w 151"/>
                <a:gd name="T55" fmla="*/ 0 h 219"/>
                <a:gd name="T56" fmla="*/ 0 w 151"/>
                <a:gd name="T57" fmla="*/ 0 h 219"/>
                <a:gd name="T58" fmla="*/ 0 w 151"/>
                <a:gd name="T59" fmla="*/ 0 h 219"/>
                <a:gd name="T60" fmla="*/ 0 w 151"/>
                <a:gd name="T61" fmla="*/ 0 h 219"/>
                <a:gd name="T62" fmla="*/ 0 w 151"/>
                <a:gd name="T63" fmla="*/ 0 h 219"/>
                <a:gd name="T64" fmla="*/ 0 w 151"/>
                <a:gd name="T65" fmla="*/ 0 h 219"/>
                <a:gd name="T66" fmla="*/ 0 w 151"/>
                <a:gd name="T67" fmla="*/ 0 h 219"/>
                <a:gd name="T68" fmla="*/ 0 w 151"/>
                <a:gd name="T69" fmla="*/ 0 h 219"/>
                <a:gd name="T70" fmla="*/ 0 w 151"/>
                <a:gd name="T71" fmla="*/ 0 h 219"/>
                <a:gd name="T72" fmla="*/ 0 w 151"/>
                <a:gd name="T73" fmla="*/ 0 h 219"/>
                <a:gd name="T74" fmla="*/ 0 w 151"/>
                <a:gd name="T75" fmla="*/ 0 h 219"/>
                <a:gd name="T76" fmla="*/ 0 w 151"/>
                <a:gd name="T77" fmla="*/ 0 h 219"/>
                <a:gd name="T78" fmla="*/ 0 w 151"/>
                <a:gd name="T79" fmla="*/ 0 h 219"/>
                <a:gd name="T80" fmla="*/ 0 w 151"/>
                <a:gd name="T81" fmla="*/ 0 h 219"/>
                <a:gd name="T82" fmla="*/ 0 w 151"/>
                <a:gd name="T83" fmla="*/ 0 h 219"/>
                <a:gd name="T84" fmla="*/ 0 w 151"/>
                <a:gd name="T85" fmla="*/ 0 h 219"/>
                <a:gd name="T86" fmla="*/ 0 w 151"/>
                <a:gd name="T87" fmla="*/ 0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1"/>
                <a:gd name="T133" fmla="*/ 0 h 219"/>
                <a:gd name="T134" fmla="*/ 151 w 151"/>
                <a:gd name="T135" fmla="*/ 219 h 2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2499856696"/>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362200" y="838200"/>
            <a:ext cx="2895600" cy="5486400"/>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dirty="0">
              <a:latin typeface="Helvetica"/>
              <a:ea typeface="ＭＳ Ｐゴシック" charset="0"/>
              <a:cs typeface="Helvetica"/>
            </a:endParaRPr>
          </a:p>
        </p:txBody>
      </p:sp>
      <p:sp>
        <p:nvSpPr>
          <p:cNvPr id="40963" name="Title 1"/>
          <p:cNvSpPr>
            <a:spLocks noGrp="1"/>
          </p:cNvSpPr>
          <p:nvPr>
            <p:ph type="title"/>
          </p:nvPr>
        </p:nvSpPr>
        <p:spPr>
          <a:xfrm>
            <a:off x="822959" y="263527"/>
            <a:ext cx="7543800" cy="879473"/>
          </a:xfrm>
        </p:spPr>
        <p:txBody>
          <a:bodyPr/>
          <a:lstStyle/>
          <a:p>
            <a:r>
              <a:rPr lang="en-US">
                <a:latin typeface="Helvetica" panose="020B0604020202020204" pitchFamily="34" charset="0"/>
              </a:rPr>
              <a:t>Recap: Locks</a:t>
            </a:r>
          </a:p>
        </p:txBody>
      </p:sp>
      <p:sp>
        <p:nvSpPr>
          <p:cNvPr id="2" name="Date Placeholder 1"/>
          <p:cNvSpPr>
            <a:spLocks noGrp="1"/>
          </p:cNvSpPr>
          <p:nvPr>
            <p:ph type="dt" sz="half" idx="10"/>
          </p:nvPr>
        </p:nvSpPr>
        <p:spPr>
          <a:xfrm>
            <a:off x="822961" y="6459786"/>
            <a:ext cx="1854203" cy="365125"/>
          </a:xfrm>
        </p:spPr>
        <p:txBody>
          <a:bodyPr/>
          <a:lstStyle/>
          <a:p>
            <a:fld id="{18832793-79F1-4520-A49D-2369F37F0FD3}" type="datetime1">
              <a:rPr lang="en-US" smtClean="0"/>
              <a:t>3/25/2018</a:t>
            </a:fld>
            <a:endParaRPr lang="en-US" dirty="0"/>
          </a:p>
        </p:txBody>
      </p:sp>
      <p:sp>
        <p:nvSpPr>
          <p:cNvPr id="40964" name="Text Box 4"/>
          <p:cNvSpPr txBox="1">
            <a:spLocks noChangeArrowheads="1"/>
          </p:cNvSpPr>
          <p:nvPr/>
        </p:nvSpPr>
        <p:spPr bwMode="auto">
          <a:xfrm>
            <a:off x="5334000" y="901700"/>
            <a:ext cx="381000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dirty="0" err="1">
                <a:solidFill>
                  <a:srgbClr val="FF0000"/>
                </a:solidFill>
                <a:latin typeface="Courier New" panose="02070309020205020404" pitchFamily="49" charset="0"/>
              </a:rPr>
              <a:t>int</a:t>
            </a:r>
            <a:r>
              <a:rPr lang="en-US" sz="1600" b="1" dirty="0">
                <a:solidFill>
                  <a:srgbClr val="FF0000"/>
                </a:solidFill>
                <a:latin typeface="Courier New" panose="02070309020205020404" pitchFamily="49" charset="0"/>
              </a:rPr>
              <a:t> value = 0;</a:t>
            </a:r>
          </a:p>
          <a:p>
            <a:pPr>
              <a:lnSpc>
                <a:spcPct val="90000"/>
              </a:lnSpc>
              <a:spcBef>
                <a:spcPct val="0"/>
              </a:spcBef>
              <a:buFontTx/>
              <a:buNone/>
            </a:pPr>
            <a:r>
              <a:rPr lang="en-US" sz="1600" b="1" dirty="0">
                <a:latin typeface="Courier New" panose="02070309020205020404" pitchFamily="49" charset="0"/>
              </a:rPr>
              <a:t>Acquire() {</a:t>
            </a:r>
          </a:p>
          <a:p>
            <a:pPr>
              <a:lnSpc>
                <a:spcPct val="90000"/>
              </a:lnSpc>
              <a:spcBef>
                <a:spcPct val="0"/>
              </a:spcBef>
              <a:buFontTx/>
              <a:buNone/>
            </a:pPr>
            <a:r>
              <a:rPr lang="en-US" sz="1600" b="1" dirty="0">
                <a:latin typeface="Courier New" panose="02070309020205020404" pitchFamily="49" charset="0"/>
              </a:rPr>
              <a:t>  // Short busy-wait time</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disable interrupts;</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if (</a:t>
            </a:r>
            <a:r>
              <a:rPr lang="en-US" sz="1600" b="1" dirty="0">
                <a:solidFill>
                  <a:srgbClr val="FF0000"/>
                </a:solidFill>
                <a:latin typeface="Courier New" panose="02070309020205020404" pitchFamily="49" charset="0"/>
              </a:rPr>
              <a:t>value == 1</a:t>
            </a:r>
            <a:r>
              <a:rPr lang="en-US" sz="1600" b="1" dirty="0">
                <a:latin typeface="Courier New" panose="02070309020205020404" pitchFamily="49" charset="0"/>
              </a:rPr>
              <a:t>) {</a:t>
            </a:r>
          </a:p>
          <a:p>
            <a:pPr>
              <a:lnSpc>
                <a:spcPct val="90000"/>
              </a:lnSpc>
              <a:spcBef>
                <a:spcPct val="0"/>
              </a:spcBef>
              <a:buFontTx/>
              <a:buNone/>
            </a:pPr>
            <a:r>
              <a:rPr lang="en-US" sz="1600" b="1" dirty="0">
                <a:latin typeface="Courier New" panose="02070309020205020404" pitchFamily="49" charset="0"/>
              </a:rPr>
              <a:t>    put thread on wait-queue;</a:t>
            </a:r>
          </a:p>
          <a:p>
            <a:pPr>
              <a:lnSpc>
                <a:spcPct val="90000"/>
              </a:lnSpc>
              <a:spcBef>
                <a:spcPct val="0"/>
              </a:spcBef>
              <a:buFontTx/>
              <a:buNone/>
            </a:pPr>
            <a:r>
              <a:rPr lang="en-US" sz="1600" b="1" dirty="0">
                <a:latin typeface="Courier New" panose="02070309020205020404" pitchFamily="49" charset="0"/>
              </a:rPr>
              <a:t>    go to sleep()  </a:t>
            </a:r>
            <a:br>
              <a:rPr lang="en-US" sz="1600" b="1" dirty="0">
                <a:latin typeface="Courier New" panose="02070309020205020404" pitchFamily="49" charset="0"/>
              </a:rPr>
            </a:br>
            <a:r>
              <a:rPr lang="en-US" sz="1600" b="1" dirty="0">
                <a:latin typeface="Courier New" panose="02070309020205020404" pitchFamily="49" charset="0"/>
              </a:rPr>
              <a:t>  } else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value = 1;</a:t>
            </a:r>
            <a:r>
              <a:rPr lang="en-US" sz="1600" b="1" dirty="0">
                <a:solidFill>
                  <a:srgbClr val="233AE1"/>
                </a:solidFill>
                <a:latin typeface="Courier New" panose="02070309020205020404" pitchFamily="49" charset="0"/>
              </a:rPr>
              <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a:t>
            </a:r>
          </a:p>
          <a:p>
            <a:pPr>
              <a:lnSpc>
                <a:spcPct val="90000"/>
              </a:lnSpc>
              <a:spcBef>
                <a:spcPct val="0"/>
              </a:spcBef>
              <a:buFontTx/>
              <a:buNone/>
            </a:pPr>
            <a:r>
              <a:rPr lang="en-US" sz="1600" b="1" dirty="0">
                <a:solidFill>
                  <a:srgbClr val="233AE1"/>
                </a:solidFill>
                <a:latin typeface="Courier New" panose="02070309020205020404" pitchFamily="49" charset="0"/>
              </a:rPr>
              <a:t>enable interrupts;</a:t>
            </a:r>
            <a:r>
              <a:rPr lang="en-US" sz="1600" b="1" dirty="0">
                <a:latin typeface="Courier New" panose="02070309020205020404" pitchFamily="49" charset="0"/>
              </a:rPr>
              <a:t/>
            </a:r>
            <a:br>
              <a:rPr lang="en-US" sz="1600" b="1" dirty="0">
                <a:latin typeface="Courier New" panose="02070309020205020404" pitchFamily="49" charset="0"/>
              </a:rPr>
            </a:br>
            <a:r>
              <a:rPr lang="en-US" sz="1600" b="1" dirty="0">
                <a:latin typeface="Courier New" panose="02070309020205020404" pitchFamily="49" charset="0"/>
              </a:rPr>
              <a:t>}</a:t>
            </a:r>
          </a:p>
        </p:txBody>
      </p:sp>
      <p:sp>
        <p:nvSpPr>
          <p:cNvPr id="40965" name="Text Box 5"/>
          <p:cNvSpPr txBox="1">
            <a:spLocks noChangeArrowheads="1"/>
          </p:cNvSpPr>
          <p:nvPr/>
        </p:nvSpPr>
        <p:spPr bwMode="auto">
          <a:xfrm>
            <a:off x="5257800" y="3962400"/>
            <a:ext cx="3976688"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dirty="0">
                <a:latin typeface="Courier New" panose="02070309020205020404" pitchFamily="49" charset="0"/>
              </a:rPr>
              <a:t>Release() {</a:t>
            </a:r>
            <a:br>
              <a:rPr lang="en-US" sz="1600" b="1" dirty="0">
                <a:latin typeface="Courier New" panose="02070309020205020404" pitchFamily="49" charset="0"/>
              </a:rPr>
            </a:br>
            <a:r>
              <a:rPr lang="en-US" sz="1600" b="1" dirty="0">
                <a:latin typeface="Courier New" panose="02070309020205020404" pitchFamily="49" charset="0"/>
              </a:rPr>
              <a:t>  // Short busy-wait time</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disable interrupts;</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  if anyone on wait queue {</a:t>
            </a:r>
            <a:br>
              <a:rPr lang="en-US" sz="1600" b="1" dirty="0">
                <a:latin typeface="Courier New" panose="02070309020205020404" pitchFamily="49" charset="0"/>
              </a:rPr>
            </a:br>
            <a:r>
              <a:rPr lang="en-US" sz="1600" b="1" dirty="0">
                <a:latin typeface="Courier New" panose="02070309020205020404" pitchFamily="49" charset="0"/>
              </a:rPr>
              <a:t>    take thread off wait-queue</a:t>
            </a:r>
            <a:br>
              <a:rPr lang="en-US" sz="1600" b="1" dirty="0">
                <a:latin typeface="Courier New" panose="02070309020205020404" pitchFamily="49" charset="0"/>
              </a:rPr>
            </a:br>
            <a:r>
              <a:rPr lang="en-US" sz="1600" b="1" dirty="0">
                <a:latin typeface="Courier New" panose="02070309020205020404" pitchFamily="49" charset="0"/>
              </a:rPr>
              <a:t>    Place on ready queue;</a:t>
            </a:r>
            <a:br>
              <a:rPr lang="en-US" sz="1600" b="1" dirty="0">
                <a:latin typeface="Courier New" panose="02070309020205020404" pitchFamily="49" charset="0"/>
              </a:rPr>
            </a:br>
            <a:r>
              <a:rPr lang="en-US" sz="1600" b="1" dirty="0">
                <a:latin typeface="Courier New" panose="02070309020205020404" pitchFamily="49" charset="0"/>
              </a:rPr>
              <a:t>  } else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FF0000"/>
                </a:solidFill>
                <a:latin typeface="Courier New" panose="02070309020205020404" pitchFamily="49" charset="0"/>
              </a:rPr>
              <a:t>value = 0;</a:t>
            </a:r>
            <a:br>
              <a:rPr lang="en-US" sz="1600" b="1" dirty="0">
                <a:solidFill>
                  <a:srgbClr val="FF0000"/>
                </a:solidFill>
                <a:latin typeface="Courier New" panose="02070309020205020404" pitchFamily="49" charset="0"/>
              </a:rPr>
            </a:br>
            <a:r>
              <a:rPr lang="en-US" sz="1600" b="1" dirty="0">
                <a:latin typeface="Courier New" panose="02070309020205020404" pitchFamily="49" charset="0"/>
              </a:rPr>
              <a:t>  }</a:t>
            </a:r>
            <a:br>
              <a:rPr lang="en-US" sz="1600" b="1" dirty="0">
                <a:latin typeface="Courier New" panose="02070309020205020404" pitchFamily="49" charset="0"/>
              </a:rPr>
            </a:br>
            <a:r>
              <a:rPr lang="en-US" sz="1600" b="1" dirty="0">
                <a:latin typeface="Courier New" panose="02070309020205020404" pitchFamily="49" charset="0"/>
              </a:rPr>
              <a:t>  </a:t>
            </a:r>
            <a:r>
              <a:rPr lang="en-US" sz="1600" b="1" dirty="0">
                <a:solidFill>
                  <a:srgbClr val="233AE1"/>
                </a:solidFill>
                <a:latin typeface="Courier New" panose="02070309020205020404" pitchFamily="49" charset="0"/>
              </a:rPr>
              <a:t>enable interrupts;</a:t>
            </a:r>
            <a:br>
              <a:rPr lang="en-US" sz="1600" b="1" dirty="0">
                <a:solidFill>
                  <a:srgbClr val="233AE1"/>
                </a:solidFill>
                <a:latin typeface="Courier New" panose="02070309020205020404" pitchFamily="49" charset="0"/>
              </a:rPr>
            </a:br>
            <a:r>
              <a:rPr lang="en-US" sz="1600" b="1" dirty="0">
                <a:latin typeface="Courier New" panose="02070309020205020404" pitchFamily="49" charset="0"/>
              </a:rPr>
              <a:t>}</a:t>
            </a:r>
          </a:p>
        </p:txBody>
      </p:sp>
      <p:sp>
        <p:nvSpPr>
          <p:cNvPr id="40966" name="Rectangle 3"/>
          <p:cNvSpPr txBox="1">
            <a:spLocks noChangeArrowheads="1"/>
          </p:cNvSpPr>
          <p:nvPr/>
        </p:nvSpPr>
        <p:spPr bwMode="auto">
          <a:xfrm>
            <a:off x="-23813" y="2489200"/>
            <a:ext cx="26146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lock.Acquire();</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critical section;</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lock.Release();</a:t>
            </a:r>
          </a:p>
        </p:txBody>
      </p:sp>
      <p:sp>
        <p:nvSpPr>
          <p:cNvPr id="40967" name="Text Box 4"/>
          <p:cNvSpPr txBox="1">
            <a:spLocks noChangeArrowheads="1"/>
          </p:cNvSpPr>
          <p:nvPr/>
        </p:nvSpPr>
        <p:spPr bwMode="auto">
          <a:xfrm>
            <a:off x="2438400" y="1600200"/>
            <a:ext cx="3124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a:t>
            </a:r>
            <a:r>
              <a:rPr lang="en-US" sz="1600" b="1">
                <a:solidFill>
                  <a:schemeClr val="hlink"/>
                </a:solidFill>
                <a:latin typeface="Courier New" panose="02070309020205020404" pitchFamily="49" charset="0"/>
              </a:rPr>
              <a:t>disable interrupts;</a:t>
            </a:r>
            <a:r>
              <a:rPr lang="en-US" sz="1600" b="1">
                <a:latin typeface="Courier New" panose="02070309020205020404" pitchFamily="49" charset="0"/>
              </a:rPr>
              <a:t/>
            </a:r>
            <a:br>
              <a:rPr lang="en-US" sz="1600" b="1">
                <a:latin typeface="Courier New" panose="02070309020205020404" pitchFamily="49" charset="0"/>
              </a:rPr>
            </a:br>
            <a:r>
              <a:rPr lang="en-US" sz="1600" b="1">
                <a:latin typeface="Courier New" panose="02070309020205020404" pitchFamily="49" charset="0"/>
              </a:rPr>
              <a:t>}</a:t>
            </a:r>
          </a:p>
        </p:txBody>
      </p:sp>
      <p:sp>
        <p:nvSpPr>
          <p:cNvPr id="40968" name="Text Box 5"/>
          <p:cNvSpPr txBox="1">
            <a:spLocks noChangeArrowheads="1"/>
          </p:cNvSpPr>
          <p:nvPr/>
        </p:nvSpPr>
        <p:spPr bwMode="auto">
          <a:xfrm>
            <a:off x="2438400" y="3962400"/>
            <a:ext cx="274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enable interrupts;</a:t>
            </a:r>
            <a:br>
              <a:rPr lang="en-US" sz="1600" b="1">
                <a:solidFill>
                  <a:srgbClr val="FF0000"/>
                </a:solidFill>
                <a:latin typeface="Courier New" panose="02070309020205020404" pitchFamily="49" charset="0"/>
              </a:rPr>
            </a:br>
            <a:r>
              <a:rPr lang="en-US" sz="1600" b="1">
                <a:latin typeface="Courier New" panose="02070309020205020404" pitchFamily="49" charset="0"/>
              </a:rPr>
              <a:t>}</a:t>
            </a:r>
          </a:p>
        </p:txBody>
      </p:sp>
      <p:sp>
        <p:nvSpPr>
          <p:cNvPr id="40969" name="Freeform 9"/>
          <p:cNvSpPr>
            <a:spLocks/>
          </p:cNvSpPr>
          <p:nvPr/>
        </p:nvSpPr>
        <p:spPr bwMode="auto">
          <a:xfrm>
            <a:off x="1905000" y="3733800"/>
            <a:ext cx="508000" cy="393700"/>
          </a:xfrm>
          <a:custGeom>
            <a:avLst/>
            <a:gdLst>
              <a:gd name="T0" fmla="*/ 0 w 1222375"/>
              <a:gd name="T1" fmla="*/ 0 h 333375"/>
              <a:gd name="T2" fmla="*/ 32 w 1222375"/>
              <a:gd name="T3" fmla="*/ 2453139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0" name="Freeform 10"/>
          <p:cNvSpPr>
            <a:spLocks/>
          </p:cNvSpPr>
          <p:nvPr/>
        </p:nvSpPr>
        <p:spPr bwMode="auto">
          <a:xfrm>
            <a:off x="1905000" y="3657600"/>
            <a:ext cx="3429000" cy="381000"/>
          </a:xfrm>
          <a:custGeom>
            <a:avLst/>
            <a:gdLst>
              <a:gd name="T0" fmla="*/ 0 w 1222375"/>
              <a:gd name="T1" fmla="*/ 0 h 333375"/>
              <a:gd name="T2" fmla="*/ 2147483646 w 1222375"/>
              <a:gd name="T3" fmla="*/ 1655151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1" name="Freeform 11"/>
          <p:cNvSpPr>
            <a:spLocks/>
          </p:cNvSpPr>
          <p:nvPr/>
        </p:nvSpPr>
        <p:spPr bwMode="auto">
          <a:xfrm flipV="1">
            <a:off x="1981200" y="1828800"/>
            <a:ext cx="457200" cy="762000"/>
          </a:xfrm>
          <a:custGeom>
            <a:avLst/>
            <a:gdLst>
              <a:gd name="T0" fmla="*/ 0 w 1222375"/>
              <a:gd name="T1" fmla="*/ 0 h 333375"/>
              <a:gd name="T2" fmla="*/ 9 w 1222375"/>
              <a:gd name="T3" fmla="*/ 2147483646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2" name="Freeform 12"/>
          <p:cNvSpPr>
            <a:spLocks/>
          </p:cNvSpPr>
          <p:nvPr/>
        </p:nvSpPr>
        <p:spPr bwMode="auto">
          <a:xfrm>
            <a:off x="1905000" y="1162050"/>
            <a:ext cx="3429000" cy="1352550"/>
          </a:xfrm>
          <a:custGeom>
            <a:avLst/>
            <a:gdLst>
              <a:gd name="T0" fmla="*/ 0 w 3540125"/>
              <a:gd name="T1" fmla="*/ 3190260 h 1251057"/>
              <a:gd name="T2" fmla="*/ 606301 w 3540125"/>
              <a:gd name="T3" fmla="*/ 356513 h 1251057"/>
              <a:gd name="T4" fmla="*/ 1808077 w 3540125"/>
              <a:gd name="T5" fmla="*/ 32658 h 1251057"/>
              <a:gd name="T6" fmla="*/ 2414379 w 3540125"/>
              <a:gd name="T7" fmla="*/ 275550 h 12510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125" h="1251057">
                <a:moveTo>
                  <a:pt x="0" y="1251057"/>
                </a:moveTo>
                <a:cubicBezTo>
                  <a:pt x="223573" y="798619"/>
                  <a:pt x="447146" y="346182"/>
                  <a:pt x="889000" y="139807"/>
                </a:cubicBezTo>
                <a:cubicBezTo>
                  <a:pt x="1330854" y="-66568"/>
                  <a:pt x="2209271" y="18099"/>
                  <a:pt x="2651125" y="12807"/>
                </a:cubicBezTo>
                <a:cubicBezTo>
                  <a:pt x="3092979" y="7515"/>
                  <a:pt x="3540125" y="108057"/>
                  <a:pt x="3540125" y="108057"/>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0973" name="Rounded Rectangle 13"/>
          <p:cNvSpPr>
            <a:spLocks noChangeArrowheads="1"/>
          </p:cNvSpPr>
          <p:nvPr/>
        </p:nvSpPr>
        <p:spPr bwMode="auto">
          <a:xfrm>
            <a:off x="2362200" y="4953000"/>
            <a:ext cx="2895600" cy="13716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atin typeface="Helvetica" panose="020B0604020202020204" pitchFamily="34" charset="0"/>
              </a:rPr>
              <a:t>If one thread in critical section, </a:t>
            </a:r>
            <a:r>
              <a:rPr lang="en-US">
                <a:latin typeface="Helvetica" panose="020B0604020202020204" pitchFamily="34" charset="0"/>
                <a:sym typeface="Wingdings" panose="05000000000000000000" pitchFamily="2" charset="2"/>
              </a:rPr>
              <a:t>no other activity (including OS) can run! </a:t>
            </a:r>
            <a:endParaRPr lang="en-US">
              <a:latin typeface="Helvetica" panose="020B0604020202020204" pitchFamily="34" charset="0"/>
            </a:endParaRPr>
          </a:p>
        </p:txBody>
      </p:sp>
    </p:spTree>
    <p:extLst>
      <p:ext uri="{BB962C8B-B14F-4D97-AF65-F5344CB8AC3E}">
        <p14:creationId xmlns:p14="http://schemas.microsoft.com/office/powerpoint/2010/main" val="284020889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057400" y="838200"/>
            <a:ext cx="3200400" cy="5486400"/>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dirty="0">
              <a:latin typeface="Helvetica"/>
              <a:ea typeface="ＭＳ Ｐゴシック" charset="0"/>
              <a:cs typeface="Helvetica"/>
            </a:endParaRPr>
          </a:p>
        </p:txBody>
      </p:sp>
      <p:sp>
        <p:nvSpPr>
          <p:cNvPr id="41987" name="Title 1"/>
          <p:cNvSpPr>
            <a:spLocks noGrp="1"/>
          </p:cNvSpPr>
          <p:nvPr>
            <p:ph type="title"/>
          </p:nvPr>
        </p:nvSpPr>
        <p:spPr>
          <a:xfrm>
            <a:off x="822959" y="263527"/>
            <a:ext cx="7543800" cy="879473"/>
          </a:xfrm>
        </p:spPr>
        <p:txBody>
          <a:bodyPr/>
          <a:lstStyle/>
          <a:p>
            <a:r>
              <a:rPr lang="en-US">
                <a:latin typeface="Helvetica" panose="020B0604020202020204" pitchFamily="34" charset="0"/>
              </a:rPr>
              <a:t>Recap: Locks</a:t>
            </a:r>
          </a:p>
        </p:txBody>
      </p:sp>
      <p:sp>
        <p:nvSpPr>
          <p:cNvPr id="2" name="Date Placeholder 1"/>
          <p:cNvSpPr>
            <a:spLocks noGrp="1"/>
          </p:cNvSpPr>
          <p:nvPr>
            <p:ph type="dt" sz="half" idx="10"/>
          </p:nvPr>
        </p:nvSpPr>
        <p:spPr>
          <a:xfrm>
            <a:off x="822961" y="6459786"/>
            <a:ext cx="1854203" cy="365125"/>
          </a:xfrm>
        </p:spPr>
        <p:txBody>
          <a:bodyPr/>
          <a:lstStyle/>
          <a:p>
            <a:fld id="{FD9F937B-647E-47DA-A7C5-46EA9B76CFF1}" type="datetime1">
              <a:rPr lang="en-US" smtClean="0"/>
              <a:t>3/25/2018</a:t>
            </a:fld>
            <a:endParaRPr lang="en-US" dirty="0"/>
          </a:p>
        </p:txBody>
      </p:sp>
      <p:sp>
        <p:nvSpPr>
          <p:cNvPr id="41988" name="Text Box 4"/>
          <p:cNvSpPr txBox="1">
            <a:spLocks noChangeArrowheads="1"/>
          </p:cNvSpPr>
          <p:nvPr/>
        </p:nvSpPr>
        <p:spPr bwMode="auto">
          <a:xfrm>
            <a:off x="5334000" y="685800"/>
            <a:ext cx="381000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solidFill>
                  <a:srgbClr val="233AE1"/>
                </a:solidFill>
                <a:latin typeface="Courier New" panose="02070309020205020404" pitchFamily="49" charset="0"/>
              </a:rPr>
              <a:t>int guard = 0;</a:t>
            </a:r>
          </a:p>
          <a:p>
            <a:pPr>
              <a:lnSpc>
                <a:spcPct val="90000"/>
              </a:lnSpc>
              <a:spcBef>
                <a:spcPct val="0"/>
              </a:spcBef>
              <a:buFontTx/>
              <a:buNone/>
            </a:pPr>
            <a:r>
              <a:rPr lang="en-US" sz="1600" b="1">
                <a:solidFill>
                  <a:srgbClr val="FF0000"/>
                </a:solidFill>
                <a:latin typeface="Courier New" panose="02070309020205020404" pitchFamily="49" charset="0"/>
              </a:rPr>
              <a:t>int value = 0;</a:t>
            </a:r>
          </a:p>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 Short busy-wait time</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while(test&amp;set(guard));</a:t>
            </a:r>
            <a:br>
              <a:rPr lang="en-US" sz="1600" b="1">
                <a:solidFill>
                  <a:srgbClr val="233AE1"/>
                </a:solidFill>
                <a:latin typeface="Courier New" panose="02070309020205020404" pitchFamily="49" charset="0"/>
              </a:rPr>
            </a:br>
            <a:r>
              <a:rPr lang="en-US" sz="1600" b="1">
                <a:latin typeface="Courier New" panose="02070309020205020404" pitchFamily="49" charset="0"/>
              </a:rPr>
              <a:t>  if (</a:t>
            </a:r>
            <a:r>
              <a:rPr lang="en-US" sz="1600" b="1">
                <a:solidFill>
                  <a:srgbClr val="FF0000"/>
                </a:solidFill>
                <a:latin typeface="Courier New" panose="02070309020205020404" pitchFamily="49" charset="0"/>
              </a:rPr>
              <a:t>value == 1</a:t>
            </a:r>
            <a:r>
              <a:rPr lang="en-US" sz="1600" b="1">
                <a:latin typeface="Courier New" panose="02070309020205020404" pitchFamily="49" charset="0"/>
              </a:rPr>
              <a:t>) {</a:t>
            </a:r>
          </a:p>
          <a:p>
            <a:pPr>
              <a:lnSpc>
                <a:spcPct val="90000"/>
              </a:lnSpc>
              <a:spcBef>
                <a:spcPct val="0"/>
              </a:spcBef>
              <a:buFontTx/>
              <a:buNone/>
            </a:pPr>
            <a:r>
              <a:rPr lang="en-US" sz="1600" b="1">
                <a:latin typeface="Courier New" panose="02070309020205020404" pitchFamily="49" charset="0"/>
              </a:rPr>
              <a:t>    put thread on wait-queue;</a:t>
            </a:r>
          </a:p>
          <a:p>
            <a:pPr>
              <a:lnSpc>
                <a:spcPct val="90000"/>
              </a:lnSpc>
              <a:spcBef>
                <a:spcPct val="0"/>
              </a:spcBef>
              <a:buFontTx/>
              <a:buNone/>
            </a:pPr>
            <a:r>
              <a:rPr lang="en-US" sz="1600" b="1">
                <a:latin typeface="Courier New" panose="02070309020205020404" pitchFamily="49" charset="0"/>
              </a:rPr>
              <a:t>    go to sleep()&amp; </a:t>
            </a:r>
            <a:r>
              <a:rPr lang="en-US" sz="1600" b="1">
                <a:solidFill>
                  <a:srgbClr val="233AE1"/>
                </a:solidFill>
                <a:latin typeface="Courier New" panose="02070309020205020404" pitchFamily="49" charset="0"/>
              </a:rPr>
              <a:t>guard = 0;</a:t>
            </a:r>
            <a:br>
              <a:rPr lang="en-US" sz="1600" b="1">
                <a:solidFill>
                  <a:srgbClr val="233AE1"/>
                </a:solidFill>
                <a:latin typeface="Courier New" panose="02070309020205020404" pitchFamily="49" charset="0"/>
              </a:rPr>
            </a:br>
            <a:r>
              <a:rPr lang="en-US" sz="1600" b="1">
                <a:latin typeface="Courier New" panose="02070309020205020404" pitchFamily="49" charset="0"/>
              </a:rPr>
              <a:t>  } else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1;</a:t>
            </a:r>
            <a:br>
              <a:rPr lang="en-US" sz="1600" b="1">
                <a:solidFill>
                  <a:srgbClr val="FF0000"/>
                </a:solidFill>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guard = 0;</a:t>
            </a:r>
            <a:br>
              <a:rPr lang="en-US" sz="1600" b="1">
                <a:solidFill>
                  <a:srgbClr val="233AE1"/>
                </a:solidFill>
                <a:latin typeface="Courier New" panose="02070309020205020404" pitchFamily="49" charset="0"/>
              </a:rPr>
            </a:br>
            <a:r>
              <a:rPr lang="en-US" sz="1600" b="1">
                <a:latin typeface="Courier New" panose="02070309020205020404" pitchFamily="49" charset="0"/>
              </a:rPr>
              <a:t>  }</a:t>
            </a:r>
            <a:br>
              <a:rPr lang="en-US" sz="1600" b="1">
                <a:latin typeface="Courier New" panose="02070309020205020404" pitchFamily="49" charset="0"/>
              </a:rPr>
            </a:br>
            <a:r>
              <a:rPr lang="en-US" sz="1600" b="1">
                <a:latin typeface="Courier New" panose="02070309020205020404" pitchFamily="49" charset="0"/>
              </a:rPr>
              <a:t>}</a:t>
            </a:r>
          </a:p>
        </p:txBody>
      </p:sp>
      <p:sp>
        <p:nvSpPr>
          <p:cNvPr id="41989" name="Text Box 5"/>
          <p:cNvSpPr txBox="1">
            <a:spLocks noChangeArrowheads="1"/>
          </p:cNvSpPr>
          <p:nvPr/>
        </p:nvSpPr>
        <p:spPr bwMode="auto">
          <a:xfrm>
            <a:off x="5257800" y="3962400"/>
            <a:ext cx="3976688"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 Short busy-wait time</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while (test&amp;set(guard));</a:t>
            </a:r>
            <a:br>
              <a:rPr lang="en-US" sz="1600" b="1">
                <a:solidFill>
                  <a:srgbClr val="233AE1"/>
                </a:solidFill>
                <a:latin typeface="Courier New" panose="02070309020205020404" pitchFamily="49" charset="0"/>
              </a:rPr>
            </a:br>
            <a:r>
              <a:rPr lang="en-US" sz="1600" b="1">
                <a:latin typeface="Courier New" panose="02070309020205020404" pitchFamily="49" charset="0"/>
              </a:rPr>
              <a:t>  if anyone on wait queue {</a:t>
            </a:r>
            <a:br>
              <a:rPr lang="en-US" sz="1600" b="1">
                <a:latin typeface="Courier New" panose="02070309020205020404" pitchFamily="49" charset="0"/>
              </a:rPr>
            </a:br>
            <a:r>
              <a:rPr lang="en-US" sz="1600" b="1">
                <a:latin typeface="Courier New" panose="02070309020205020404" pitchFamily="49" charset="0"/>
              </a:rPr>
              <a:t>    take thread off wait-queue</a:t>
            </a:r>
            <a:br>
              <a:rPr lang="en-US" sz="1600" b="1">
                <a:latin typeface="Courier New" panose="02070309020205020404" pitchFamily="49" charset="0"/>
              </a:rPr>
            </a:br>
            <a:r>
              <a:rPr lang="en-US" sz="1600" b="1">
                <a:latin typeface="Courier New" panose="02070309020205020404" pitchFamily="49" charset="0"/>
              </a:rPr>
              <a:t>    Place on ready queue;</a:t>
            </a:r>
            <a:br>
              <a:rPr lang="en-US" sz="1600" b="1">
                <a:latin typeface="Courier New" panose="02070309020205020404" pitchFamily="49" charset="0"/>
              </a:rPr>
            </a:br>
            <a:r>
              <a:rPr lang="en-US" sz="1600" b="1">
                <a:latin typeface="Courier New" panose="02070309020205020404" pitchFamily="49" charset="0"/>
              </a:rPr>
              <a:t>  } else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0;</a:t>
            </a:r>
            <a:br>
              <a:rPr lang="en-US" sz="1600" b="1">
                <a:solidFill>
                  <a:srgbClr val="FF0000"/>
                </a:solidFill>
                <a:latin typeface="Courier New" panose="02070309020205020404" pitchFamily="49" charset="0"/>
              </a:rPr>
            </a:br>
            <a:r>
              <a:rPr lang="en-US" sz="1600" b="1">
                <a:latin typeface="Courier New" panose="02070309020205020404" pitchFamily="49" charset="0"/>
              </a:rPr>
              <a:t>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233AE1"/>
                </a:solidFill>
                <a:latin typeface="Courier New" panose="02070309020205020404" pitchFamily="49" charset="0"/>
              </a:rPr>
              <a:t>guard = 0;</a:t>
            </a:r>
            <a:br>
              <a:rPr lang="en-US" sz="1600" b="1">
                <a:solidFill>
                  <a:srgbClr val="233AE1"/>
                </a:solidFill>
                <a:latin typeface="Courier New" panose="02070309020205020404" pitchFamily="49" charset="0"/>
              </a:rPr>
            </a:br>
            <a:r>
              <a:rPr lang="en-US" sz="1600" b="1">
                <a:latin typeface="Courier New" panose="02070309020205020404" pitchFamily="49" charset="0"/>
              </a:rPr>
              <a:t>}</a:t>
            </a:r>
          </a:p>
        </p:txBody>
      </p:sp>
      <p:sp>
        <p:nvSpPr>
          <p:cNvPr id="41990" name="Rectangle 3"/>
          <p:cNvSpPr txBox="1">
            <a:spLocks noChangeArrowheads="1"/>
          </p:cNvSpPr>
          <p:nvPr/>
        </p:nvSpPr>
        <p:spPr bwMode="auto">
          <a:xfrm>
            <a:off x="-23813" y="2489200"/>
            <a:ext cx="24622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8" tIns="44445" rIns="90478" bIns="44445"/>
          <a:lstStyle>
            <a:lvl1pPr marL="285750" indent="-285750">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lock.Acquire();</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critical section;</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 …</a:t>
            </a:r>
          </a:p>
          <a:p>
            <a:pPr>
              <a:lnSpc>
                <a:spcPct val="80000"/>
              </a:lnSpc>
              <a:spcBef>
                <a:spcPct val="25000"/>
              </a:spcBef>
              <a:buFontTx/>
              <a:buNone/>
            </a:pPr>
            <a:r>
              <a:rPr lang="en-US" altLang="ko-KR" sz="1600" b="1">
                <a:latin typeface="Courier New" panose="02070309020205020404" pitchFamily="49" charset="0"/>
                <a:ea typeface="Gulim" panose="020B0600000101010101" pitchFamily="34" charset="-127"/>
              </a:rPr>
              <a:t>lock.Release();</a:t>
            </a:r>
          </a:p>
        </p:txBody>
      </p:sp>
      <p:sp>
        <p:nvSpPr>
          <p:cNvPr id="41991" name="Text Box 4"/>
          <p:cNvSpPr txBox="1">
            <a:spLocks noChangeArrowheads="1"/>
          </p:cNvSpPr>
          <p:nvPr/>
        </p:nvSpPr>
        <p:spPr bwMode="auto">
          <a:xfrm>
            <a:off x="2133600" y="1608138"/>
            <a:ext cx="3429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0"/>
              </a:spcBef>
              <a:buFontTx/>
              <a:buNone/>
            </a:pPr>
            <a:r>
              <a:rPr lang="en-US" sz="1600" b="1">
                <a:solidFill>
                  <a:schemeClr val="hlink"/>
                </a:solidFill>
                <a:latin typeface="Courier New" panose="02070309020205020404" pitchFamily="49" charset="0"/>
              </a:rPr>
              <a:t>int value = 0;</a:t>
            </a:r>
          </a:p>
          <a:p>
            <a:pPr>
              <a:lnSpc>
                <a:spcPct val="90000"/>
              </a:lnSpc>
              <a:spcBef>
                <a:spcPct val="0"/>
              </a:spcBef>
              <a:buFontTx/>
              <a:buNone/>
            </a:pPr>
            <a:r>
              <a:rPr lang="en-US" sz="1600" b="1">
                <a:latin typeface="Courier New" panose="02070309020205020404" pitchFamily="49" charset="0"/>
              </a:rPr>
              <a:t>Acquire() {</a:t>
            </a:r>
          </a:p>
          <a:p>
            <a:pPr>
              <a:lnSpc>
                <a:spcPct val="90000"/>
              </a:lnSpc>
              <a:spcBef>
                <a:spcPct val="0"/>
              </a:spcBef>
              <a:buFontTx/>
              <a:buNone/>
            </a:pPr>
            <a:r>
              <a:rPr lang="en-US" sz="1600" b="1">
                <a:latin typeface="Courier New" panose="02070309020205020404" pitchFamily="49" charset="0"/>
              </a:rPr>
              <a:t>  </a:t>
            </a:r>
            <a:r>
              <a:rPr lang="en-US" sz="1600" b="1">
                <a:solidFill>
                  <a:schemeClr val="hlink"/>
                </a:solidFill>
                <a:latin typeface="Courier New" panose="02070309020205020404" pitchFamily="49" charset="0"/>
              </a:rPr>
              <a:t>while(test&amp;set(value));</a:t>
            </a:r>
            <a:r>
              <a:rPr lang="en-US" sz="1600" b="1">
                <a:latin typeface="Courier New" panose="02070309020205020404" pitchFamily="49" charset="0"/>
              </a:rPr>
              <a:t/>
            </a:r>
            <a:br>
              <a:rPr lang="en-US" sz="1600" b="1">
                <a:latin typeface="Courier New" panose="02070309020205020404" pitchFamily="49" charset="0"/>
              </a:rPr>
            </a:br>
            <a:r>
              <a:rPr lang="en-US" sz="1600" b="1">
                <a:latin typeface="Courier New" panose="02070309020205020404" pitchFamily="49" charset="0"/>
              </a:rPr>
              <a:t>}</a:t>
            </a:r>
          </a:p>
        </p:txBody>
      </p:sp>
      <p:sp>
        <p:nvSpPr>
          <p:cNvPr id="41992" name="Text Box 5"/>
          <p:cNvSpPr txBox="1">
            <a:spLocks noChangeArrowheads="1"/>
          </p:cNvSpPr>
          <p:nvPr/>
        </p:nvSpPr>
        <p:spPr bwMode="auto">
          <a:xfrm>
            <a:off x="2133600" y="3962400"/>
            <a:ext cx="198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1pPr>
            <a:lvl2pPr marL="742950" indent="-28575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2pPr>
            <a:lvl3pPr marL="1143000" indent="-228600">
              <a:spcBef>
                <a:spcPct val="20000"/>
              </a:spcBef>
              <a:buChar char="•"/>
              <a:tabLst>
                <a:tab pos="338138" algn="l"/>
                <a:tab pos="688975" algn="l"/>
                <a:tab pos="1027113" algn="l"/>
              </a:tabLst>
              <a:defRPr sz="2000">
                <a:solidFill>
                  <a:schemeClr val="tx1"/>
                </a:solidFill>
                <a:latin typeface="Chalkboard" charset="0"/>
                <a:ea typeface="MS PGothic" panose="020B0600070205080204" pitchFamily="34" charset="-128"/>
              </a:defRPr>
            </a:lvl3pPr>
            <a:lvl4pPr marL="16002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4pPr>
            <a:lvl5pPr marL="2057400" indent="-228600">
              <a:spcBef>
                <a:spcPct val="20000"/>
              </a:spcBef>
              <a:buChar char="»"/>
              <a:tabLst>
                <a:tab pos="338138" algn="l"/>
                <a:tab pos="688975" algn="l"/>
                <a:tab pos="1027113" algn="l"/>
              </a:tabLst>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tabLst>
                <a:tab pos="338138" algn="l"/>
                <a:tab pos="688975" algn="l"/>
                <a:tab pos="1027113" algn="l"/>
              </a:tabLst>
              <a:defRPr>
                <a:solidFill>
                  <a:schemeClr val="tx1"/>
                </a:solidFill>
                <a:latin typeface="Chalkboard" charset="0"/>
                <a:ea typeface="MS PGothic" panose="020B0600070205080204" pitchFamily="34" charset="-128"/>
              </a:defRPr>
            </a:lvl9pPr>
          </a:lstStyle>
          <a:p>
            <a:pPr>
              <a:lnSpc>
                <a:spcPct val="90000"/>
              </a:lnSpc>
              <a:spcBef>
                <a:spcPct val="10000"/>
              </a:spcBef>
              <a:buFontTx/>
              <a:buNone/>
            </a:pPr>
            <a:r>
              <a:rPr lang="en-US" sz="1600" b="1">
                <a:latin typeface="Courier New" panose="02070309020205020404" pitchFamily="49" charset="0"/>
              </a:rPr>
              <a:t>Release() {</a:t>
            </a:r>
            <a:br>
              <a:rPr lang="en-US" sz="1600" b="1">
                <a:latin typeface="Courier New" panose="02070309020205020404" pitchFamily="49" charset="0"/>
              </a:rPr>
            </a:br>
            <a:r>
              <a:rPr lang="en-US" sz="1600" b="1">
                <a:latin typeface="Courier New" panose="02070309020205020404" pitchFamily="49" charset="0"/>
              </a:rPr>
              <a:t>  </a:t>
            </a:r>
            <a:r>
              <a:rPr lang="en-US" sz="1600" b="1">
                <a:solidFill>
                  <a:srgbClr val="FF0000"/>
                </a:solidFill>
                <a:latin typeface="Courier New" panose="02070309020205020404" pitchFamily="49" charset="0"/>
              </a:rPr>
              <a:t>value = 0;</a:t>
            </a:r>
            <a:br>
              <a:rPr lang="en-US" sz="1600" b="1">
                <a:solidFill>
                  <a:srgbClr val="FF0000"/>
                </a:solidFill>
                <a:latin typeface="Courier New" panose="02070309020205020404" pitchFamily="49" charset="0"/>
              </a:rPr>
            </a:br>
            <a:r>
              <a:rPr lang="en-US" sz="1600" b="1">
                <a:latin typeface="Courier New" panose="02070309020205020404" pitchFamily="49" charset="0"/>
              </a:rPr>
              <a:t>}</a:t>
            </a:r>
          </a:p>
        </p:txBody>
      </p:sp>
      <p:sp>
        <p:nvSpPr>
          <p:cNvPr id="41993" name="Rounded Rectangle 9"/>
          <p:cNvSpPr>
            <a:spLocks noChangeArrowheads="1"/>
          </p:cNvSpPr>
          <p:nvPr/>
        </p:nvSpPr>
        <p:spPr bwMode="auto">
          <a:xfrm>
            <a:off x="2209800" y="5105400"/>
            <a:ext cx="2895600" cy="1219200"/>
          </a:xfrm>
          <a:prstGeom prst="roundRect">
            <a:avLst>
              <a:gd name="adj" fmla="val 16667"/>
            </a:avLst>
          </a:prstGeom>
          <a:solidFill>
            <a:srgbClr val="FFFFAA"/>
          </a:solidFill>
          <a:ln w="25400">
            <a:solidFill>
              <a:schemeClr val="tx1"/>
            </a:solidFill>
            <a:round/>
            <a:headEnd type="triangle" w="med" len="med"/>
            <a:tailEnd/>
          </a:ln>
        </p:spPr>
        <p:txBody>
          <a:bodyPr anchor="ct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a:latin typeface="Helvetica" panose="020B0604020202020204" pitchFamily="34" charset="0"/>
              </a:rPr>
              <a:t>Threads waiting to enter critical section busy-wait</a:t>
            </a:r>
          </a:p>
        </p:txBody>
      </p:sp>
      <p:sp>
        <p:nvSpPr>
          <p:cNvPr id="41994" name="Freeform 10"/>
          <p:cNvSpPr>
            <a:spLocks/>
          </p:cNvSpPr>
          <p:nvPr/>
        </p:nvSpPr>
        <p:spPr bwMode="auto">
          <a:xfrm>
            <a:off x="1905000" y="3657600"/>
            <a:ext cx="3429000" cy="381000"/>
          </a:xfrm>
          <a:custGeom>
            <a:avLst/>
            <a:gdLst>
              <a:gd name="T0" fmla="*/ 0 w 1222375"/>
              <a:gd name="T1" fmla="*/ 0 h 333375"/>
              <a:gd name="T2" fmla="*/ 2147483646 w 1222375"/>
              <a:gd name="T3" fmla="*/ 1655151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5" name="Freeform 11"/>
          <p:cNvSpPr>
            <a:spLocks/>
          </p:cNvSpPr>
          <p:nvPr/>
        </p:nvSpPr>
        <p:spPr bwMode="auto">
          <a:xfrm>
            <a:off x="1905000" y="3733800"/>
            <a:ext cx="304800" cy="381000"/>
          </a:xfrm>
          <a:custGeom>
            <a:avLst/>
            <a:gdLst>
              <a:gd name="T0" fmla="*/ 0 w 1222375"/>
              <a:gd name="T1" fmla="*/ 0 h 333375"/>
              <a:gd name="T2" fmla="*/ 0 w 1222375"/>
              <a:gd name="T3" fmla="*/ 1655146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6" name="Freeform 12"/>
          <p:cNvSpPr>
            <a:spLocks/>
          </p:cNvSpPr>
          <p:nvPr/>
        </p:nvSpPr>
        <p:spPr bwMode="auto">
          <a:xfrm flipV="1">
            <a:off x="1828800" y="2057400"/>
            <a:ext cx="381000" cy="457200"/>
          </a:xfrm>
          <a:custGeom>
            <a:avLst/>
            <a:gdLst>
              <a:gd name="T0" fmla="*/ 0 w 1222375"/>
              <a:gd name="T1" fmla="*/ 0 h 333375"/>
              <a:gd name="T2" fmla="*/ 1 w 1222375"/>
              <a:gd name="T3" fmla="*/ 14757505 h 333375"/>
              <a:gd name="T4" fmla="*/ 0 60000 65536"/>
              <a:gd name="T5" fmla="*/ 0 60000 65536"/>
            </a:gdLst>
            <a:ahLst/>
            <a:cxnLst>
              <a:cxn ang="T4">
                <a:pos x="T0" y="T1"/>
              </a:cxn>
              <a:cxn ang="T5">
                <a:pos x="T2" y="T3"/>
              </a:cxn>
            </a:cxnLst>
            <a:rect l="0" t="0" r="r" b="b"/>
            <a:pathLst>
              <a:path w="1222375" h="333375">
                <a:moveTo>
                  <a:pt x="0" y="0"/>
                </a:moveTo>
                <a:lnTo>
                  <a:pt x="1222375" y="333375"/>
                </a:lnTo>
              </a:path>
            </a:pathLst>
          </a:custGeom>
          <a:noFill/>
          <a:ln w="38100"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41997" name="Freeform 13"/>
          <p:cNvSpPr>
            <a:spLocks/>
          </p:cNvSpPr>
          <p:nvPr/>
        </p:nvSpPr>
        <p:spPr bwMode="auto">
          <a:xfrm>
            <a:off x="1676400" y="1162050"/>
            <a:ext cx="3657600" cy="1352550"/>
          </a:xfrm>
          <a:custGeom>
            <a:avLst/>
            <a:gdLst>
              <a:gd name="T0" fmla="*/ 0 w 3540125"/>
              <a:gd name="T1" fmla="*/ 3190260 h 1251057"/>
              <a:gd name="T2" fmla="*/ 1315323 w 3540125"/>
              <a:gd name="T3" fmla="*/ 356513 h 1251057"/>
              <a:gd name="T4" fmla="*/ 3922488 w 3540125"/>
              <a:gd name="T5" fmla="*/ 32658 h 1251057"/>
              <a:gd name="T6" fmla="*/ 5237813 w 3540125"/>
              <a:gd name="T7" fmla="*/ 275550 h 12510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125" h="1251057">
                <a:moveTo>
                  <a:pt x="0" y="1251057"/>
                </a:moveTo>
                <a:cubicBezTo>
                  <a:pt x="223573" y="798619"/>
                  <a:pt x="447146" y="346182"/>
                  <a:pt x="889000" y="139807"/>
                </a:cubicBezTo>
                <a:cubicBezTo>
                  <a:pt x="1330854" y="-66568"/>
                  <a:pt x="2209271" y="18099"/>
                  <a:pt x="2651125" y="12807"/>
                </a:cubicBezTo>
                <a:cubicBezTo>
                  <a:pt x="3092979" y="7515"/>
                  <a:pt x="3540125" y="108057"/>
                  <a:pt x="3540125" y="108057"/>
                </a:cubicBezTo>
              </a:path>
            </a:pathLst>
          </a:custGeom>
          <a:noFill/>
          <a:ln w="3810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1646502999"/>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Reader-Writer problem</a:t>
            </a:r>
          </a:p>
          <a:p>
            <a:r>
              <a:rPr lang="en-US" dirty="0" smtClean="0"/>
              <a:t>Dining-Philosopher Problem</a:t>
            </a:r>
          </a:p>
          <a:p>
            <a:r>
              <a:rPr lang="en-US" dirty="0" smtClean="0"/>
              <a:t>Monkey crossing bridge</a:t>
            </a:r>
            <a:endParaRPr lang="en-US" dirty="0"/>
          </a:p>
        </p:txBody>
      </p:sp>
      <p:sp>
        <p:nvSpPr>
          <p:cNvPr id="3" name="Title 2"/>
          <p:cNvSpPr>
            <a:spLocks noGrp="1"/>
          </p:cNvSpPr>
          <p:nvPr>
            <p:ph type="title"/>
          </p:nvPr>
        </p:nvSpPr>
        <p:spPr/>
        <p:txBody>
          <a:bodyPr/>
          <a:lstStyle/>
          <a:p>
            <a:r>
              <a:rPr lang="en-US" dirty="0" smtClean="0"/>
              <a:t>Some Classic Synchronization Problems</a:t>
            </a:r>
            <a:endParaRPr lang="en-US" dirty="0"/>
          </a:p>
        </p:txBody>
      </p:sp>
      <p:sp>
        <p:nvSpPr>
          <p:cNvPr id="4" name="Date Placeholder 3"/>
          <p:cNvSpPr>
            <a:spLocks noGrp="1"/>
          </p:cNvSpPr>
          <p:nvPr>
            <p:ph type="dt" sz="half" idx="10"/>
          </p:nvPr>
        </p:nvSpPr>
        <p:spPr/>
        <p:txBody>
          <a:bodyPr/>
          <a:lstStyle/>
          <a:p>
            <a:fld id="{0F8179B9-2643-44A9-B905-13426997517B}" type="datetime1">
              <a:rPr lang="en-US" smtClean="0"/>
              <a:t>3/25/2018</a:t>
            </a:fld>
            <a:endParaRPr lang="en-US" dirty="0"/>
          </a:p>
        </p:txBody>
      </p:sp>
    </p:spTree>
    <p:extLst>
      <p:ext uri="{BB962C8B-B14F-4D97-AF65-F5344CB8AC3E}">
        <p14:creationId xmlns:p14="http://schemas.microsoft.com/office/powerpoint/2010/main" val="389131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solidFill>
                  <a:schemeClr val="tx1"/>
                </a:solidFill>
              </a:rPr>
              <a:t>Readers-Writers Problem</a:t>
            </a:r>
          </a:p>
        </p:txBody>
      </p:sp>
      <p:sp>
        <p:nvSpPr>
          <p:cNvPr id="25603" name="Rectangle 3"/>
          <p:cNvSpPr>
            <a:spLocks noGrp="1" noChangeArrowheads="1"/>
          </p:cNvSpPr>
          <p:nvPr>
            <p:ph type="body" idx="1"/>
          </p:nvPr>
        </p:nvSpPr>
        <p:spPr/>
        <p:txBody>
          <a:bodyPr>
            <a:normAutofit/>
          </a:bodyPr>
          <a:lstStyle/>
          <a:p>
            <a:pPr>
              <a:lnSpc>
                <a:spcPct val="90000"/>
              </a:lnSpc>
            </a:pPr>
            <a:r>
              <a:rPr lang="en-US" altLang="en-US" sz="2400" dirty="0"/>
              <a:t>Many processes share a database</a:t>
            </a:r>
          </a:p>
          <a:p>
            <a:pPr>
              <a:lnSpc>
                <a:spcPct val="90000"/>
              </a:lnSpc>
            </a:pPr>
            <a:r>
              <a:rPr lang="en-US" altLang="en-US" sz="2400" dirty="0"/>
              <a:t>Some processes write to the database</a:t>
            </a:r>
          </a:p>
          <a:p>
            <a:pPr>
              <a:lnSpc>
                <a:spcPct val="90000"/>
              </a:lnSpc>
            </a:pPr>
            <a:r>
              <a:rPr lang="en-US" altLang="en-US" sz="2400" dirty="0"/>
              <a:t>Only one writer can be active at a time</a:t>
            </a:r>
          </a:p>
          <a:p>
            <a:pPr>
              <a:lnSpc>
                <a:spcPct val="90000"/>
              </a:lnSpc>
            </a:pPr>
            <a:r>
              <a:rPr lang="en-US" altLang="en-US" sz="2400" dirty="0"/>
              <a:t>Any number of readers can be active simultaneously</a:t>
            </a:r>
          </a:p>
          <a:p>
            <a:pPr>
              <a:lnSpc>
                <a:spcPct val="90000"/>
              </a:lnSpc>
            </a:pPr>
            <a:r>
              <a:rPr lang="en-US" altLang="en-US" sz="2400" dirty="0" smtClean="0"/>
              <a:t>First </a:t>
            </a:r>
            <a:r>
              <a:rPr lang="en-US" altLang="en-US" sz="2400" dirty="0"/>
              <a:t>Readers-Writers Problem:</a:t>
            </a:r>
          </a:p>
          <a:p>
            <a:pPr lvl="1">
              <a:lnSpc>
                <a:spcPct val="90000"/>
              </a:lnSpc>
            </a:pPr>
            <a:r>
              <a:rPr lang="en-US" altLang="en-US" sz="2000" dirty="0"/>
              <a:t>Readers get higher priority, and do not wait for a writer</a:t>
            </a:r>
          </a:p>
          <a:p>
            <a:pPr>
              <a:lnSpc>
                <a:spcPct val="90000"/>
              </a:lnSpc>
            </a:pPr>
            <a:r>
              <a:rPr lang="en-US" altLang="en-US" sz="2400" dirty="0"/>
              <a:t>Second Readers-Writers Problem:</a:t>
            </a:r>
          </a:p>
          <a:p>
            <a:pPr lvl="1">
              <a:lnSpc>
                <a:spcPct val="90000"/>
              </a:lnSpc>
            </a:pPr>
            <a:r>
              <a:rPr lang="en-US" altLang="en-US" sz="2000" dirty="0"/>
              <a:t>Writers get higher priority over Readers waiting to read</a:t>
            </a:r>
          </a:p>
          <a:p>
            <a:pPr lvl="2">
              <a:lnSpc>
                <a:spcPct val="90000"/>
              </a:lnSpc>
            </a:pPr>
            <a:r>
              <a:rPr lang="en-US" altLang="en-US" sz="1800" dirty="0"/>
              <a:t>Courtois et al.</a:t>
            </a:r>
          </a:p>
        </p:txBody>
      </p:sp>
      <p:sp>
        <p:nvSpPr>
          <p:cNvPr id="2" name="Rectangle 1"/>
          <p:cNvSpPr/>
          <p:nvPr/>
        </p:nvSpPr>
        <p:spPr>
          <a:xfrm>
            <a:off x="228600" y="6400800"/>
            <a:ext cx="8422511" cy="369332"/>
          </a:xfrm>
          <a:prstGeom prst="rect">
            <a:avLst/>
          </a:prstGeom>
        </p:spPr>
        <p:txBody>
          <a:bodyPr wrap="square">
            <a:spAutoFit/>
          </a:bodyPr>
          <a:lstStyle/>
          <a:p>
            <a:r>
              <a:rPr lang="en-US" dirty="0" smtClean="0">
                <a:solidFill>
                  <a:schemeClr val="bg1"/>
                </a:solidFill>
                <a:latin typeface="arial" panose="020B0604020202020204" pitchFamily="34" charset="0"/>
              </a:rPr>
              <a:t>Credit: www.cs.cornell.edu/courses/cs414/2005sp/lectures/11-syncproblems.ppt</a:t>
            </a:r>
            <a:endParaRPr lang="en-US" dirty="0">
              <a:solidFill>
                <a:schemeClr val="bg1"/>
              </a:solidFill>
            </a:endParaRPr>
          </a:p>
        </p:txBody>
      </p:sp>
    </p:spTree>
    <p:extLst>
      <p:ext uri="{BB962C8B-B14F-4D97-AF65-F5344CB8AC3E}">
        <p14:creationId xmlns:p14="http://schemas.microsoft.com/office/powerpoint/2010/main" val="833068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822959" y="263527"/>
            <a:ext cx="7543800" cy="879473"/>
          </a:xfrm>
        </p:spPr>
        <p:txBody>
          <a:bodyPr/>
          <a:lstStyle/>
          <a:p>
            <a:r>
              <a:rPr lang="en-US"/>
              <a:t>Race Condition</a:t>
            </a:r>
          </a:p>
        </p:txBody>
      </p:sp>
      <p:sp>
        <p:nvSpPr>
          <p:cNvPr id="3" name="Content Placeholder 2"/>
          <p:cNvSpPr>
            <a:spLocks noGrp="1"/>
          </p:cNvSpPr>
          <p:nvPr>
            <p:ph idx="1"/>
          </p:nvPr>
        </p:nvSpPr>
        <p:spPr>
          <a:xfrm>
            <a:off x="685800" y="1752600"/>
            <a:ext cx="8077200" cy="4495800"/>
          </a:xfrm>
        </p:spPr>
        <p:txBody>
          <a:bodyPr/>
          <a:lstStyle/>
          <a:p>
            <a:r>
              <a:rPr lang="en-US" sz="2400" b="1" dirty="0"/>
              <a:t>Race condition:</a:t>
            </a:r>
            <a:r>
              <a:rPr lang="en-US" sz="2400" dirty="0"/>
              <a:t> Output of a concurrent program depends on the </a:t>
            </a:r>
            <a:r>
              <a:rPr lang="en-US" sz="2400" dirty="0">
                <a:solidFill>
                  <a:srgbClr val="FF0000"/>
                </a:solidFill>
              </a:rPr>
              <a:t>order of operations </a:t>
            </a:r>
            <a:r>
              <a:rPr lang="en-US" sz="2400" dirty="0"/>
              <a:t>between threads</a:t>
            </a:r>
          </a:p>
          <a:p>
            <a:r>
              <a:rPr lang="en-US" sz="2400" dirty="0"/>
              <a:t>Sequential Model of thinking does not work for concurrent threads</a:t>
            </a:r>
          </a:p>
          <a:p>
            <a:pPr lvl="1"/>
            <a:r>
              <a:rPr lang="en-US" sz="2400" dirty="0"/>
              <a:t>Cannot make any assumptions about relative speed at which the threads operate (i.e. interleaving is a given)</a:t>
            </a:r>
          </a:p>
          <a:p>
            <a:pPr lvl="1"/>
            <a:r>
              <a:rPr lang="en-US" sz="2400" dirty="0"/>
              <a:t>Program execution can be non-deterministic (scheduler, processor frequencies, etc.)</a:t>
            </a:r>
          </a:p>
          <a:p>
            <a:pPr marL="0" indent="0">
              <a:buNone/>
            </a:pPr>
            <a:endParaRPr lang="en-US" sz="2400" dirty="0"/>
          </a:p>
        </p:txBody>
      </p:sp>
      <p:sp>
        <p:nvSpPr>
          <p:cNvPr id="2" name="Date Placeholder 1"/>
          <p:cNvSpPr>
            <a:spLocks noGrp="1"/>
          </p:cNvSpPr>
          <p:nvPr>
            <p:ph type="dt" sz="half" idx="10"/>
          </p:nvPr>
        </p:nvSpPr>
        <p:spPr>
          <a:xfrm>
            <a:off x="822961" y="6459786"/>
            <a:ext cx="1854203" cy="365125"/>
          </a:xfrm>
        </p:spPr>
        <p:txBody>
          <a:bodyPr/>
          <a:lstStyle/>
          <a:p>
            <a:fld id="{C2C6638D-EF94-4B0B-8D38-EB02CB36B529}" type="datetime1">
              <a:rPr lang="en-US" smtClean="0"/>
              <a:t>3/25/2018</a:t>
            </a:fld>
            <a:endParaRPr lang="en-US" dirty="0"/>
          </a:p>
        </p:txBody>
      </p:sp>
    </p:spTree>
    <p:extLst>
      <p:ext uri="{BB962C8B-B14F-4D97-AF65-F5344CB8AC3E}">
        <p14:creationId xmlns:p14="http://schemas.microsoft.com/office/powerpoint/2010/main" val="1476131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400" y="381000"/>
            <a:ext cx="4267200" cy="856396"/>
          </a:xfrm>
        </p:spPr>
        <p:txBody>
          <a:bodyPr/>
          <a:lstStyle/>
          <a:p>
            <a:r>
              <a:rPr lang="en-US" altLang="en-US" dirty="0" smtClean="0">
                <a:solidFill>
                  <a:schemeClr val="tx1"/>
                </a:solidFill>
              </a:rPr>
              <a:t>Readers-Writers</a:t>
            </a:r>
            <a:endParaRPr lang="en-US" altLang="en-US" dirty="0">
              <a:solidFill>
                <a:schemeClr val="tx1"/>
              </a:solidFill>
            </a:endParaRPr>
          </a:p>
        </p:txBody>
      </p:sp>
      <p:sp>
        <p:nvSpPr>
          <p:cNvPr id="2" name="Rectangle 1"/>
          <p:cNvSpPr/>
          <p:nvPr/>
        </p:nvSpPr>
        <p:spPr>
          <a:xfrm>
            <a:off x="16397" y="1447800"/>
            <a:ext cx="4191000" cy="3970318"/>
          </a:xfrm>
          <a:prstGeom prst="rect">
            <a:avLst/>
          </a:prstGeom>
          <a:solidFill>
            <a:schemeClr val="bg1"/>
          </a:solidFill>
          <a:ln w="28575">
            <a:solidFill>
              <a:schemeClr val="accent1"/>
            </a:solidFill>
          </a:ln>
        </p:spPr>
        <p:txBody>
          <a:bodyPr wrap="square">
            <a:spAutoFit/>
          </a:bodyPr>
          <a:lstStyle/>
          <a:p>
            <a:r>
              <a:rPr lang="en-US" dirty="0" err="1">
                <a:solidFill>
                  <a:srgbClr val="000000"/>
                </a:solidFill>
                <a:highlight>
                  <a:srgbClr val="FFFFFF"/>
                </a:highlight>
                <a:latin typeface="Courier New" panose="02070309020205020404" pitchFamily="49" charset="0"/>
              </a:rPr>
              <a:t>Semephore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wrl</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smtClean="0">
                <a:solidFill>
                  <a:srgbClr val="000080"/>
                </a:solidFill>
                <a:highlight>
                  <a:srgbClr val="FFFFFF"/>
                </a:highlight>
                <a:latin typeface="Courier New" panose="02070309020205020404" pitchFamily="49" charset="0"/>
              </a:rPr>
              <a:t>);</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to exclude readers and writers</a:t>
            </a:r>
          </a:p>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rcount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to count how many active readers</a:t>
            </a:r>
          </a:p>
          <a:p>
            <a:r>
              <a:rPr lang="en-US" dirty="0" err="1">
                <a:solidFill>
                  <a:srgbClr val="000000"/>
                </a:solidFill>
                <a:highlight>
                  <a:srgbClr val="FFFFFF"/>
                </a:highlight>
                <a:latin typeface="Courier New" panose="02070309020205020404" pitchFamily="49" charset="0"/>
              </a:rPr>
              <a:t>Semephore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to protect </a:t>
            </a:r>
            <a:r>
              <a:rPr lang="en-US" dirty="0" err="1">
                <a:solidFill>
                  <a:srgbClr val="008000"/>
                </a:solidFill>
                <a:highlight>
                  <a:srgbClr val="FFFFFF"/>
                </a:highlight>
                <a:latin typeface="Courier New" panose="02070309020205020404" pitchFamily="49" charset="0"/>
              </a:rPr>
              <a:t>rcount</a:t>
            </a:r>
            <a:r>
              <a:rPr lang="en-US" dirty="0">
                <a:solidFill>
                  <a:srgbClr val="008000"/>
                </a:solidFill>
                <a:highlight>
                  <a:srgbClr val="FFFFFF"/>
                </a:highlight>
                <a:latin typeface="Courier New" panose="02070309020205020404" pitchFamily="49" charset="0"/>
              </a:rPr>
              <a:t> variable</a:t>
            </a:r>
          </a:p>
          <a:p>
            <a:endParaRPr lang="en-US" dirty="0">
              <a:solidFill>
                <a:srgbClr val="000000"/>
              </a:solidFill>
              <a:highlight>
                <a:srgbClr val="FFFFFF"/>
              </a:highlight>
              <a:latin typeface="Courier New" panose="02070309020205020404" pitchFamily="49" charset="0"/>
            </a:endParaRPr>
          </a:p>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Writer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do</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wrl</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    </a:t>
            </a:r>
            <a:r>
              <a:rPr lang="en-US" b="1" dirty="0" smtClean="0">
                <a:solidFill>
                  <a:srgbClr val="008000"/>
                </a:solidFill>
                <a:highlight>
                  <a:srgbClr val="FFFFFF"/>
                </a:highlight>
                <a:latin typeface="Courier New" panose="02070309020205020404" pitchFamily="49" charset="0"/>
              </a:rPr>
              <a:t>/*</a:t>
            </a:r>
            <a:r>
              <a:rPr lang="en-US" b="1" dirty="0">
                <a:solidFill>
                  <a:srgbClr val="008000"/>
                </a:solidFill>
                <a:highlight>
                  <a:srgbClr val="FFFFFF"/>
                </a:highlight>
                <a:latin typeface="Courier New" panose="02070309020205020404" pitchFamily="49" charset="0"/>
              </a:rPr>
              <a:t>writing is performed*/</a:t>
            </a:r>
            <a:endParaRPr lang="en-US" b="1"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wrl</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while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true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
        <p:nvSpPr>
          <p:cNvPr id="3" name="Rectangle 2"/>
          <p:cNvSpPr/>
          <p:nvPr/>
        </p:nvSpPr>
        <p:spPr>
          <a:xfrm>
            <a:off x="4207397" y="0"/>
            <a:ext cx="4784203" cy="6186309"/>
          </a:xfrm>
          <a:prstGeom prst="rect">
            <a:avLst/>
          </a:prstGeom>
          <a:solidFill>
            <a:schemeClr val="bg1"/>
          </a:solidFill>
          <a:ln w="28575">
            <a:solidFill>
              <a:schemeClr val="accent1"/>
            </a:solidFill>
          </a:ln>
        </p:spPr>
        <p:txBody>
          <a:bodyPr wrap="square">
            <a:spAutoFit/>
          </a:bodyPr>
          <a:lstStyle/>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Reader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smtClean="0">
                <a:solidFill>
                  <a:srgbClr val="0000FF"/>
                </a:solidFill>
                <a:highlight>
                  <a:srgbClr val="FFFFFF"/>
                </a:highlight>
                <a:latin typeface="Courier New" panose="02070309020205020404" pitchFamily="49" charset="0"/>
              </a:rPr>
              <a:t>  do</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    //maintain </a:t>
            </a:r>
            <a:r>
              <a:rPr lang="en-US" dirty="0" err="1">
                <a:solidFill>
                  <a:srgbClr val="008000"/>
                </a:solidFill>
                <a:highlight>
                  <a:srgbClr val="FFFFFF"/>
                </a:highlight>
                <a:latin typeface="Courier New" panose="02070309020205020404" pitchFamily="49" charset="0"/>
              </a:rPr>
              <a:t>rcount</a:t>
            </a:r>
            <a:r>
              <a:rPr lang="en-US" dirty="0">
                <a:solidFill>
                  <a:srgbClr val="008000"/>
                </a:solidFill>
                <a:highlight>
                  <a:srgbClr val="FFFFFF"/>
                </a:highlight>
                <a:latin typeface="Courier New" panose="02070309020205020404" pitchFamily="49" charset="0"/>
              </a:rPr>
              <a:t>, but safely</a:t>
            </a: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mutex</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rcount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if</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rcount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wrl</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P</a:t>
            </a:r>
            <a:r>
              <a:rPr lang="en-US" b="1" dirty="0" smtClean="0">
                <a:solidFill>
                  <a:srgbClr val="000080"/>
                </a:solidFill>
                <a:highlight>
                  <a:srgbClr val="FFFFFF"/>
                </a:highlight>
                <a:latin typeface="Courier New" panose="02070309020205020404" pitchFamily="49" charset="0"/>
              </a:rPr>
              <a:t>();</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wait for </a:t>
            </a:r>
            <a:r>
              <a:rPr lang="en-US" dirty="0" smtClean="0">
                <a:solidFill>
                  <a:srgbClr val="008000"/>
                </a:solidFill>
                <a:highlight>
                  <a:srgbClr val="FFFFFF"/>
                </a:highlight>
                <a:latin typeface="Courier New" panose="02070309020205020404" pitchFamily="49" charset="0"/>
              </a:rPr>
              <a:t>writer</a:t>
            </a:r>
            <a:endParaRPr lang="en-US" dirty="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mutex</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//now </a:t>
            </a:r>
            <a:r>
              <a:rPr lang="en-US" dirty="0">
                <a:solidFill>
                  <a:srgbClr val="008000"/>
                </a:solidFill>
                <a:highlight>
                  <a:srgbClr val="FFFFFF"/>
                </a:highlight>
                <a:latin typeface="Courier New" panose="02070309020205020404" pitchFamily="49" charset="0"/>
              </a:rPr>
              <a:t>going in with the lock at hand, no writer </a:t>
            </a:r>
            <a:r>
              <a:rPr lang="en-US" dirty="0" smtClean="0">
                <a:solidFill>
                  <a:srgbClr val="008000"/>
                </a:solidFill>
                <a:highlight>
                  <a:srgbClr val="FFFFFF"/>
                </a:highlight>
                <a:latin typeface="Courier New" panose="02070309020205020404" pitchFamily="49" charset="0"/>
              </a:rPr>
              <a:t>here</a:t>
            </a:r>
            <a:endParaRPr lang="en-US" dirty="0">
              <a:solidFill>
                <a:srgbClr val="008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    </a:t>
            </a:r>
            <a:r>
              <a:rPr lang="en-US" b="1" dirty="0" smtClean="0">
                <a:solidFill>
                  <a:srgbClr val="008000"/>
                </a:solidFill>
                <a:highlight>
                  <a:srgbClr val="FFFFFF"/>
                </a:highlight>
                <a:latin typeface="Courier New" panose="02070309020205020404" pitchFamily="49" charset="0"/>
              </a:rPr>
              <a:t>/*</a:t>
            </a:r>
            <a:r>
              <a:rPr lang="en-US" b="1" dirty="0">
                <a:solidFill>
                  <a:srgbClr val="008000"/>
                </a:solidFill>
                <a:highlight>
                  <a:srgbClr val="FFFFFF"/>
                </a:highlight>
                <a:latin typeface="Courier New" panose="02070309020205020404" pitchFamily="49" charset="0"/>
              </a:rPr>
              <a:t>reading is performed*/</a:t>
            </a:r>
            <a:endParaRPr lang="en-US" b="1" dirty="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    // </a:t>
            </a:r>
            <a:r>
              <a:rPr lang="en-US" dirty="0">
                <a:solidFill>
                  <a:srgbClr val="008000"/>
                </a:solidFill>
                <a:highlight>
                  <a:srgbClr val="FFFFFF"/>
                </a:highlight>
                <a:latin typeface="Courier New" panose="02070309020205020404" pitchFamily="49" charset="0"/>
              </a:rPr>
              <a:t>maintain </a:t>
            </a:r>
            <a:r>
              <a:rPr lang="en-US" dirty="0" err="1">
                <a:solidFill>
                  <a:srgbClr val="008000"/>
                </a:solidFill>
                <a:highlight>
                  <a:srgbClr val="FFFFFF"/>
                </a:highlight>
                <a:latin typeface="Courier New" panose="02070309020205020404" pitchFamily="49" charset="0"/>
              </a:rPr>
              <a:t>rcount</a:t>
            </a:r>
            <a:r>
              <a:rPr lang="en-US" dirty="0">
                <a:solidFill>
                  <a:srgbClr val="008000"/>
                </a:solidFill>
                <a:highlight>
                  <a:srgbClr val="FFFFFF"/>
                </a:highlight>
                <a:latin typeface="Courier New" panose="02070309020205020404" pitchFamily="49" charset="0"/>
              </a:rPr>
              <a:t>, but safely</a:t>
            </a: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mutex</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rcount</a:t>
            </a:r>
            <a:r>
              <a:rPr lang="en-US" b="1" dirty="0" smtClean="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if</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rcount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wrl</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V</a:t>
            </a:r>
            <a:r>
              <a:rPr lang="en-US" b="1" dirty="0" smtClean="0">
                <a:solidFill>
                  <a:srgbClr val="000080"/>
                </a:solidFill>
                <a:highlight>
                  <a:srgbClr val="FFFFFF"/>
                </a:highlight>
                <a:latin typeface="Courier New" panose="02070309020205020404" pitchFamily="49" charset="0"/>
              </a:rPr>
              <a:t>();</a:t>
            </a:r>
            <a:r>
              <a:rPr lang="en-US" dirty="0" smtClean="0">
                <a:solidFill>
                  <a:srgbClr val="008000"/>
                </a:solidFill>
                <a:highlight>
                  <a:srgbClr val="FFFFFF"/>
                </a:highlight>
                <a:latin typeface="Courier New" panose="02070309020205020404" pitchFamily="49" charset="0"/>
              </a:rPr>
              <a:t>//last </a:t>
            </a:r>
            <a:r>
              <a:rPr lang="en-US" dirty="0">
                <a:solidFill>
                  <a:srgbClr val="008000"/>
                </a:solidFill>
                <a:highlight>
                  <a:srgbClr val="FFFFFF"/>
                </a:highlight>
                <a:latin typeface="Courier New" panose="02070309020205020404" pitchFamily="49" charset="0"/>
              </a:rPr>
              <a:t>reader, so give up </a:t>
            </a:r>
            <a:r>
              <a:rPr lang="en-US" dirty="0" smtClean="0">
                <a:solidFill>
                  <a:srgbClr val="008000"/>
                </a:solidFill>
                <a:highlight>
                  <a:srgbClr val="FFFFFF"/>
                </a:highlight>
                <a:latin typeface="Courier New" panose="02070309020205020404" pitchFamily="49" charset="0"/>
              </a:rPr>
              <a:t>lock</a:t>
            </a:r>
            <a:endParaRPr lang="en-US" dirty="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mutex</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while</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true</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
        <p:nvSpPr>
          <p:cNvPr id="7" name="Rectangle 6"/>
          <p:cNvSpPr/>
          <p:nvPr/>
        </p:nvSpPr>
        <p:spPr>
          <a:xfrm>
            <a:off x="228600" y="6400800"/>
            <a:ext cx="8422511" cy="369332"/>
          </a:xfrm>
          <a:prstGeom prst="rect">
            <a:avLst/>
          </a:prstGeom>
        </p:spPr>
        <p:txBody>
          <a:bodyPr wrap="square">
            <a:spAutoFit/>
          </a:bodyPr>
          <a:lstStyle/>
          <a:p>
            <a:r>
              <a:rPr lang="en-US" dirty="0" smtClean="0">
                <a:solidFill>
                  <a:schemeClr val="bg1"/>
                </a:solidFill>
                <a:latin typeface="arial" panose="020B0604020202020204" pitchFamily="34" charset="0"/>
              </a:rPr>
              <a:t>Credit: www.cs.cornell.edu/courses/cs414/2005sp/lectures/11-syncproblems.ppt</a:t>
            </a:r>
            <a:endParaRPr lang="en-US" dirty="0">
              <a:solidFill>
                <a:schemeClr val="bg1"/>
              </a:solidFill>
            </a:endParaRPr>
          </a:p>
        </p:txBody>
      </p:sp>
    </p:spTree>
    <p:extLst>
      <p:ext uri="{BB962C8B-B14F-4D97-AF65-F5344CB8AC3E}">
        <p14:creationId xmlns:p14="http://schemas.microsoft.com/office/powerpoint/2010/main" val="40058118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2960" y="228600"/>
            <a:ext cx="7543800" cy="1450757"/>
          </a:xfrm>
        </p:spPr>
        <p:txBody>
          <a:bodyPr/>
          <a:lstStyle/>
          <a:p>
            <a:r>
              <a:rPr lang="en-US" altLang="en-US" dirty="0">
                <a:solidFill>
                  <a:schemeClr val="tx1"/>
                </a:solidFill>
              </a:rPr>
              <a:t>Readers-Writers Notes</a:t>
            </a:r>
          </a:p>
        </p:txBody>
      </p:sp>
      <p:sp>
        <p:nvSpPr>
          <p:cNvPr id="24579" name="Rectangle 3"/>
          <p:cNvSpPr>
            <a:spLocks noGrp="1" noChangeArrowheads="1"/>
          </p:cNvSpPr>
          <p:nvPr>
            <p:ph type="body" idx="1"/>
          </p:nvPr>
        </p:nvSpPr>
        <p:spPr/>
        <p:txBody>
          <a:bodyPr>
            <a:normAutofit lnSpcReduction="10000"/>
          </a:bodyPr>
          <a:lstStyle/>
          <a:p>
            <a:r>
              <a:rPr lang="en-US" altLang="en-US" sz="2400"/>
              <a:t>If there is a writer</a:t>
            </a:r>
          </a:p>
          <a:p>
            <a:pPr lvl="1"/>
            <a:r>
              <a:rPr lang="en-US" altLang="en-US" sz="2000"/>
              <a:t>First reader blocks on </a:t>
            </a:r>
            <a:r>
              <a:rPr lang="en-US" altLang="en-US" sz="2000" b="1">
                <a:latin typeface="Comic Sans MS" panose="030F0702030302020204" pitchFamily="66" charset="0"/>
              </a:rPr>
              <a:t>wrl</a:t>
            </a:r>
          </a:p>
          <a:p>
            <a:pPr lvl="1"/>
            <a:r>
              <a:rPr lang="en-US" altLang="en-US" sz="2000"/>
              <a:t>Other readers block on </a:t>
            </a:r>
            <a:r>
              <a:rPr lang="en-US" altLang="en-US" sz="2000" b="1">
                <a:latin typeface="Comic Sans MS" panose="030F0702030302020204" pitchFamily="66" charset="0"/>
              </a:rPr>
              <a:t>mutex</a:t>
            </a:r>
          </a:p>
          <a:p>
            <a:r>
              <a:rPr lang="en-US" altLang="en-US" sz="2400"/>
              <a:t>Once a writer exists, all readers get to go through</a:t>
            </a:r>
          </a:p>
          <a:p>
            <a:pPr lvl="1"/>
            <a:r>
              <a:rPr lang="en-US" altLang="en-US" sz="2000"/>
              <a:t>Which reader gets in first?</a:t>
            </a:r>
          </a:p>
          <a:p>
            <a:r>
              <a:rPr lang="en-US" altLang="en-US" sz="2400"/>
              <a:t>The last reader to exit signals a writer</a:t>
            </a:r>
          </a:p>
          <a:p>
            <a:pPr lvl="1"/>
            <a:r>
              <a:rPr lang="en-US" altLang="en-US" sz="2000"/>
              <a:t>If no writer, then readers can continue</a:t>
            </a:r>
          </a:p>
          <a:p>
            <a:r>
              <a:rPr lang="en-US" altLang="en-US" sz="2400"/>
              <a:t>If readers and writers waiting on </a:t>
            </a:r>
            <a:r>
              <a:rPr lang="en-US" altLang="en-US" sz="2400" b="1">
                <a:latin typeface="Comic Sans MS" panose="030F0702030302020204" pitchFamily="66" charset="0"/>
              </a:rPr>
              <a:t>wrl</a:t>
            </a:r>
            <a:r>
              <a:rPr lang="en-US" altLang="en-US" sz="2400"/>
              <a:t>, and writer exits</a:t>
            </a:r>
          </a:p>
          <a:p>
            <a:pPr lvl="1"/>
            <a:r>
              <a:rPr lang="en-US" altLang="en-US" sz="2000"/>
              <a:t>Who gets to go in first?</a:t>
            </a:r>
          </a:p>
          <a:p>
            <a:r>
              <a:rPr lang="en-US" altLang="en-US" sz="2400"/>
              <a:t>Why doesn’t a writer need to use </a:t>
            </a:r>
            <a:r>
              <a:rPr lang="en-US" altLang="en-US" sz="2400" b="1">
                <a:latin typeface="Comic Sans MS" panose="030F0702030302020204" pitchFamily="66" charset="0"/>
              </a:rPr>
              <a:t>mutex</a:t>
            </a:r>
            <a:r>
              <a:rPr lang="en-US" altLang="en-US" sz="2400"/>
              <a:t>?</a:t>
            </a:r>
          </a:p>
          <a:p>
            <a:endParaRPr lang="en-US" altLang="en-US" sz="2400"/>
          </a:p>
        </p:txBody>
      </p:sp>
      <p:sp>
        <p:nvSpPr>
          <p:cNvPr id="4" name="Rectangle 3"/>
          <p:cNvSpPr/>
          <p:nvPr/>
        </p:nvSpPr>
        <p:spPr>
          <a:xfrm>
            <a:off x="228600" y="6400800"/>
            <a:ext cx="8422511" cy="369332"/>
          </a:xfrm>
          <a:prstGeom prst="rect">
            <a:avLst/>
          </a:prstGeom>
        </p:spPr>
        <p:txBody>
          <a:bodyPr wrap="square">
            <a:spAutoFit/>
          </a:bodyPr>
          <a:lstStyle/>
          <a:p>
            <a:r>
              <a:rPr lang="en-US" dirty="0" smtClean="0">
                <a:solidFill>
                  <a:schemeClr val="bg1"/>
                </a:solidFill>
                <a:latin typeface="arial" panose="020B0604020202020204" pitchFamily="34" charset="0"/>
              </a:rPr>
              <a:t>Credit: www.cs.cornell.edu/courses/cs414/2005sp/lectures/11-syncproblems.ppt</a:t>
            </a:r>
            <a:endParaRPr lang="en-US" dirty="0">
              <a:solidFill>
                <a:schemeClr val="bg1"/>
              </a:solidFill>
            </a:endParaRPr>
          </a:p>
        </p:txBody>
      </p:sp>
    </p:spTree>
    <p:extLst>
      <p:ext uri="{BB962C8B-B14F-4D97-AF65-F5344CB8AC3E}">
        <p14:creationId xmlns:p14="http://schemas.microsoft.com/office/powerpoint/2010/main" val="3317961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2959" y="1733788"/>
            <a:ext cx="7543801" cy="4023360"/>
          </a:xfrm>
        </p:spPr>
        <p:txBody>
          <a:bodyPr>
            <a:normAutofit/>
          </a:bodyPr>
          <a:lstStyle/>
          <a:p>
            <a:r>
              <a:rPr lang="en-US" sz="2000" b="1" dirty="0" smtClean="0"/>
              <a:t>Problem: One</a:t>
            </a:r>
            <a:r>
              <a:rPr lang="en-US" sz="2000" dirty="0" smtClean="0"/>
              <a:t> writer thread in charge of reading from an external source (e.g., disk or network) and putting data in a buffer</a:t>
            </a:r>
          </a:p>
          <a:p>
            <a:r>
              <a:rPr lang="en-US" sz="2000" b="1" dirty="0" smtClean="0"/>
              <a:t>m</a:t>
            </a:r>
            <a:r>
              <a:rPr lang="en-US" sz="2000" dirty="0" smtClean="0"/>
              <a:t> reader threads who consume from the buffer</a:t>
            </a:r>
          </a:p>
          <a:p>
            <a:r>
              <a:rPr lang="en-US" sz="2000" dirty="0" smtClean="0"/>
              <a:t>First, the writer will populate data, then all the readers will work</a:t>
            </a:r>
          </a:p>
          <a:p>
            <a:r>
              <a:rPr lang="en-US" sz="2000" dirty="0" smtClean="0"/>
              <a:t>Does this problem look familiar?</a:t>
            </a:r>
          </a:p>
          <a:p>
            <a:r>
              <a:rPr lang="en-US" sz="2000" dirty="0" err="1" smtClean="0"/>
              <a:t>BoundedBuffer</a:t>
            </a:r>
            <a:r>
              <a:rPr lang="en-US" sz="2000" dirty="0" smtClean="0"/>
              <a:t> with buffer size 1</a:t>
            </a:r>
          </a:p>
          <a:p>
            <a:r>
              <a:rPr lang="en-US" sz="2000" dirty="0" smtClean="0"/>
              <a:t> </a:t>
            </a:r>
          </a:p>
          <a:p>
            <a:endParaRPr lang="en-US" sz="2000" dirty="0" smtClean="0"/>
          </a:p>
          <a:p>
            <a:endParaRPr lang="en-US" sz="2000" dirty="0"/>
          </a:p>
        </p:txBody>
      </p:sp>
      <p:sp>
        <p:nvSpPr>
          <p:cNvPr id="3" name="Title 2"/>
          <p:cNvSpPr>
            <a:spLocks noGrp="1"/>
          </p:cNvSpPr>
          <p:nvPr>
            <p:ph type="title"/>
          </p:nvPr>
        </p:nvSpPr>
        <p:spPr/>
        <p:txBody>
          <a:bodyPr/>
          <a:lstStyle/>
          <a:p>
            <a:r>
              <a:rPr lang="en-US" dirty="0" smtClean="0"/>
              <a:t>How about a more Specific Reader-Writer problem?</a:t>
            </a:r>
            <a:endParaRPr lang="en-US" dirty="0"/>
          </a:p>
        </p:txBody>
      </p:sp>
      <p:sp>
        <p:nvSpPr>
          <p:cNvPr id="4" name="Date Placeholder 3"/>
          <p:cNvSpPr>
            <a:spLocks noGrp="1"/>
          </p:cNvSpPr>
          <p:nvPr>
            <p:ph type="dt" sz="half" idx="10"/>
          </p:nvPr>
        </p:nvSpPr>
        <p:spPr/>
        <p:txBody>
          <a:bodyPr/>
          <a:lstStyle/>
          <a:p>
            <a:fld id="{0F8179B9-2643-44A9-B905-13426997517B}" type="datetime1">
              <a:rPr lang="en-US" smtClean="0"/>
              <a:t>3/25/2018</a:t>
            </a:fld>
            <a:endParaRPr lang="en-US" dirty="0"/>
          </a:p>
        </p:txBody>
      </p:sp>
      <p:grpSp>
        <p:nvGrpSpPr>
          <p:cNvPr id="29" name="Group 28"/>
          <p:cNvGrpSpPr/>
          <p:nvPr/>
        </p:nvGrpSpPr>
        <p:grpSpPr>
          <a:xfrm>
            <a:off x="5441121" y="3048000"/>
            <a:ext cx="3716746" cy="1762006"/>
            <a:chOff x="2815923" y="3472934"/>
            <a:chExt cx="4278500" cy="1762006"/>
          </a:xfrm>
        </p:grpSpPr>
        <p:sp>
          <p:nvSpPr>
            <p:cNvPr id="5" name="Rectangle 4"/>
            <p:cNvSpPr/>
            <p:nvPr/>
          </p:nvSpPr>
          <p:spPr>
            <a:xfrm>
              <a:off x="4002310" y="3886200"/>
              <a:ext cx="1219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Buffer</a:t>
              </a:r>
              <a:endParaRPr lang="en-US" dirty="0"/>
            </a:p>
          </p:txBody>
        </p:sp>
        <p:sp>
          <p:nvSpPr>
            <p:cNvPr id="6" name="Can 5"/>
            <p:cNvSpPr/>
            <p:nvPr/>
          </p:nvSpPr>
          <p:spPr>
            <a:xfrm>
              <a:off x="2815923" y="4472940"/>
              <a:ext cx="9144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6" idx="0"/>
              <a:endCxn id="5" idx="1"/>
            </p:cNvCxnSpPr>
            <p:nvPr/>
          </p:nvCxnSpPr>
          <p:spPr>
            <a:xfrm rot="5400000" flipH="1" flipV="1">
              <a:off x="3401496" y="4062627"/>
              <a:ext cx="472440" cy="72918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75392" y="3853934"/>
              <a:ext cx="914400" cy="369332"/>
            </a:xfrm>
            <a:prstGeom prst="rect">
              <a:avLst/>
            </a:prstGeom>
            <a:noFill/>
          </p:spPr>
          <p:txBody>
            <a:bodyPr wrap="square" rtlCol="0">
              <a:spAutoFit/>
            </a:bodyPr>
            <a:lstStyle/>
            <a:p>
              <a:r>
                <a:rPr lang="en-US" dirty="0" smtClean="0"/>
                <a:t>Writer</a:t>
              </a:r>
              <a:endParaRPr lang="en-US" dirty="0"/>
            </a:p>
          </p:txBody>
        </p:sp>
        <p:cxnSp>
          <p:nvCxnSpPr>
            <p:cNvPr id="10" name="Elbow Connector 9"/>
            <p:cNvCxnSpPr>
              <a:stCxn id="5" idx="3"/>
              <a:endCxn id="11" idx="1"/>
            </p:cNvCxnSpPr>
            <p:nvPr/>
          </p:nvCxnSpPr>
          <p:spPr>
            <a:xfrm flipV="1">
              <a:off x="5221510" y="3657600"/>
              <a:ext cx="541194" cy="53340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62705" y="3472934"/>
              <a:ext cx="1280159" cy="369332"/>
            </a:xfrm>
            <a:prstGeom prst="rect">
              <a:avLst/>
            </a:prstGeom>
            <a:noFill/>
          </p:spPr>
          <p:txBody>
            <a:bodyPr wrap="square" rtlCol="0">
              <a:spAutoFit/>
            </a:bodyPr>
            <a:lstStyle/>
            <a:p>
              <a:r>
                <a:rPr lang="en-US" dirty="0" smtClean="0"/>
                <a:t>Reader 1</a:t>
              </a:r>
              <a:endParaRPr lang="en-US" dirty="0"/>
            </a:p>
          </p:txBody>
        </p:sp>
        <p:cxnSp>
          <p:nvCxnSpPr>
            <p:cNvPr id="17" name="Straight Arrow Connector 16"/>
            <p:cNvCxnSpPr>
              <a:endCxn id="22" idx="1"/>
            </p:cNvCxnSpPr>
            <p:nvPr/>
          </p:nvCxnSpPr>
          <p:spPr>
            <a:xfrm flipV="1">
              <a:off x="5519494" y="3987522"/>
              <a:ext cx="294770" cy="129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3"/>
              <a:endCxn id="23" idx="1"/>
            </p:cNvCxnSpPr>
            <p:nvPr/>
          </p:nvCxnSpPr>
          <p:spPr>
            <a:xfrm>
              <a:off x="5221510" y="4191000"/>
              <a:ext cx="541195" cy="49680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814264" y="3802856"/>
              <a:ext cx="1280159" cy="369332"/>
            </a:xfrm>
            <a:prstGeom prst="rect">
              <a:avLst/>
            </a:prstGeom>
            <a:noFill/>
          </p:spPr>
          <p:txBody>
            <a:bodyPr wrap="square" rtlCol="0">
              <a:spAutoFit/>
            </a:bodyPr>
            <a:lstStyle/>
            <a:p>
              <a:r>
                <a:rPr lang="en-US" dirty="0" smtClean="0"/>
                <a:t>Reader 2</a:t>
              </a:r>
              <a:endParaRPr lang="en-US" dirty="0"/>
            </a:p>
          </p:txBody>
        </p:sp>
        <p:sp>
          <p:nvSpPr>
            <p:cNvPr id="23" name="TextBox 22"/>
            <p:cNvSpPr txBox="1"/>
            <p:nvPr/>
          </p:nvSpPr>
          <p:spPr>
            <a:xfrm>
              <a:off x="5762705" y="4503142"/>
              <a:ext cx="1280159" cy="369332"/>
            </a:xfrm>
            <a:prstGeom prst="rect">
              <a:avLst/>
            </a:prstGeom>
            <a:noFill/>
          </p:spPr>
          <p:txBody>
            <a:bodyPr wrap="square" rtlCol="0">
              <a:spAutoFit/>
            </a:bodyPr>
            <a:lstStyle/>
            <a:p>
              <a:r>
                <a:rPr lang="en-US" dirty="0" smtClean="0"/>
                <a:t>Reader m</a:t>
              </a:r>
              <a:endParaRPr lang="en-US" dirty="0"/>
            </a:p>
          </p:txBody>
        </p:sp>
      </p:grpSp>
    </p:spTree>
    <p:extLst>
      <p:ext uri="{BB962C8B-B14F-4D97-AF65-F5344CB8AC3E}">
        <p14:creationId xmlns:p14="http://schemas.microsoft.com/office/powerpoint/2010/main" val="38845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Several monkeys trying to cross a river on a thin rope</a:t>
            </a:r>
          </a:p>
          <a:p>
            <a:pPr lvl="1"/>
            <a:r>
              <a:rPr lang="en-US" dirty="0" smtClean="0"/>
              <a:t>The rope can carry at most M monkeys at a time</a:t>
            </a:r>
          </a:p>
          <a:p>
            <a:r>
              <a:rPr lang="en-US" dirty="0" smtClean="0"/>
              <a:t>You have to fill-up the following functions used by each monkey:</a:t>
            </a:r>
          </a:p>
          <a:p>
            <a:endParaRPr lang="en-US" dirty="0"/>
          </a:p>
          <a:p>
            <a:endParaRPr lang="en-US" dirty="0" smtClean="0"/>
          </a:p>
          <a:p>
            <a:endParaRPr lang="en-US" dirty="0"/>
          </a:p>
          <a:p>
            <a:endParaRPr lang="en-US" dirty="0" smtClean="0"/>
          </a:p>
          <a:p>
            <a:r>
              <a:rPr lang="en-US" dirty="0" smtClean="0"/>
              <a:t>Will 1 semaphore suffice?</a:t>
            </a:r>
            <a:endParaRPr lang="en-US" dirty="0"/>
          </a:p>
        </p:txBody>
      </p:sp>
      <p:sp>
        <p:nvSpPr>
          <p:cNvPr id="3" name="Title 2"/>
          <p:cNvSpPr>
            <a:spLocks noGrp="1"/>
          </p:cNvSpPr>
          <p:nvPr>
            <p:ph type="title"/>
          </p:nvPr>
        </p:nvSpPr>
        <p:spPr/>
        <p:txBody>
          <a:bodyPr/>
          <a:lstStyle/>
          <a:p>
            <a:r>
              <a:rPr lang="en-US" dirty="0" smtClean="0"/>
              <a:t>Monkeys-Crossing-River Problem</a:t>
            </a:r>
            <a:endParaRPr lang="en-US" dirty="0"/>
          </a:p>
        </p:txBody>
      </p:sp>
      <p:sp>
        <p:nvSpPr>
          <p:cNvPr id="4" name="Date Placeholder 3"/>
          <p:cNvSpPr>
            <a:spLocks noGrp="1"/>
          </p:cNvSpPr>
          <p:nvPr>
            <p:ph type="dt" sz="half" idx="10"/>
          </p:nvPr>
        </p:nvSpPr>
        <p:spPr/>
        <p:txBody>
          <a:bodyPr/>
          <a:lstStyle/>
          <a:p>
            <a:fld id="{0F8179B9-2643-44A9-B905-13426997517B}" type="datetime1">
              <a:rPr lang="en-US" smtClean="0"/>
              <a:t>3/26/2018</a:t>
            </a:fld>
            <a:endParaRPr lang="en-US" dirty="0"/>
          </a:p>
        </p:txBody>
      </p:sp>
      <p:sp>
        <p:nvSpPr>
          <p:cNvPr id="5" name="Rectangle 4"/>
          <p:cNvSpPr/>
          <p:nvPr/>
        </p:nvSpPr>
        <p:spPr>
          <a:xfrm>
            <a:off x="1524000" y="3657600"/>
            <a:ext cx="5827498" cy="1477328"/>
          </a:xfrm>
          <a:prstGeom prst="rect">
            <a:avLst/>
          </a:prstGeom>
          <a:ln>
            <a:solidFill>
              <a:schemeClr val="accent1"/>
            </a:solidFill>
          </a:ln>
        </p:spPr>
        <p:txBody>
          <a:bodyPr wrap="square">
            <a:spAutoFit/>
          </a:bodyPr>
          <a:lstStyle/>
          <a:p>
            <a:r>
              <a:rPr lang="en-US" b="1" dirty="0">
                <a:solidFill>
                  <a:srgbClr val="8000FF"/>
                </a:solidFill>
                <a:highlight>
                  <a:srgbClr val="FFFFFF"/>
                </a:highlight>
                <a:latin typeface="Courier New" panose="02070309020205020404" pitchFamily="49" charset="0"/>
              </a:rPr>
              <a:t>void</a:t>
            </a:r>
            <a:r>
              <a:rPr lang="en-US" b="1" dirty="0">
                <a:solidFill>
                  <a:srgbClr val="000000"/>
                </a:solidFill>
                <a:highlight>
                  <a:srgbClr val="FFFFFF"/>
                </a:highlight>
                <a:latin typeface="Courier New" panose="02070309020205020404" pitchFamily="49" charset="0"/>
              </a:rPr>
              <a:t> monkey</a:t>
            </a:r>
            <a:r>
              <a:rPr lang="en-US" b="1" dirty="0">
                <a:solidFill>
                  <a:srgbClr val="000080"/>
                </a:solidFill>
                <a:highlight>
                  <a:srgbClr val="FFFFFF"/>
                </a:highlight>
                <a:latin typeface="Courier New" panose="02070309020205020404" pitchFamily="49" charset="0"/>
              </a:rPr>
              <a:t>(</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WaitUntilSafe</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smtClean="0">
                <a:solidFill>
                  <a:srgbClr val="000000"/>
                </a:solidFill>
                <a:highlight>
                  <a:srgbClr val="FFFFFF"/>
                </a:highlight>
                <a:latin typeface="Courier New" panose="02070309020205020404" pitchFamily="49" charset="0"/>
              </a:rPr>
              <a:t>  </a:t>
            </a:r>
            <a:r>
              <a:rPr lang="en-US" b="1" dirty="0" smtClean="0">
                <a:solidFill>
                  <a:srgbClr val="008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define</a:t>
            </a:r>
          </a:p>
          <a:p>
            <a:r>
              <a:rPr lang="en-US" b="1" dirty="0">
                <a:solidFill>
                  <a:srgbClr val="000000"/>
                </a:solidFill>
                <a:highlight>
                  <a:srgbClr val="FFFFFF"/>
                </a:highlight>
                <a:latin typeface="Courier New" panose="02070309020205020404" pitchFamily="49" charset="0"/>
              </a:rPr>
              <a:t>	</a:t>
            </a:r>
            <a:r>
              <a:rPr lang="en-US" b="1" dirty="0" err="1" smtClean="0">
                <a:solidFill>
                  <a:srgbClr val="000000"/>
                </a:solidFill>
                <a:highlight>
                  <a:srgbClr val="FFFFFF"/>
                </a:highlight>
                <a:latin typeface="Courier New" panose="02070309020205020404" pitchFamily="49" charset="0"/>
              </a:rPr>
              <a:t>CrossRiver</a:t>
            </a:r>
            <a:r>
              <a:rPr lang="en-US" b="1" dirty="0" smtClean="0">
                <a:solidFill>
                  <a:srgbClr val="000080"/>
                </a:solidFill>
                <a:highlight>
                  <a:srgbClr val="FFFFFF"/>
                </a:highlight>
                <a:latin typeface="Courier New" panose="02070309020205020404" pitchFamily="49" charset="0"/>
              </a:rPr>
              <a:t>(</a:t>
            </a:r>
            <a:r>
              <a:rPr lang="en-US" b="1" dirty="0" err="1" smtClean="0">
                <a:solidFill>
                  <a:srgbClr val="000000"/>
                </a:solidFill>
                <a:highlight>
                  <a:srgbClr val="FFFFFF"/>
                </a:highlight>
                <a:latin typeface="Courier New" panose="02070309020205020404" pitchFamily="49" charset="0"/>
              </a:rPr>
              <a:t>monkeyid</a:t>
            </a:r>
            <a:r>
              <a:rPr lang="en-US" b="1" dirty="0" smtClean="0">
                <a:solidFill>
                  <a:srgbClr val="000080"/>
                </a:solidFill>
                <a:highlight>
                  <a:srgbClr val="FFFFFF"/>
                </a:highlight>
                <a:latin typeface="Courier New" panose="02070309020205020404" pitchFamily="49" charset="0"/>
              </a:rPr>
              <a:t>);</a:t>
            </a:r>
            <a:r>
              <a:rPr lang="en-US" b="1" dirty="0" smtClean="0">
                <a:solidFill>
                  <a:srgbClr val="008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given</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smtClean="0">
                <a:solidFill>
                  <a:srgbClr val="000000"/>
                </a:solidFill>
                <a:highlight>
                  <a:srgbClr val="FFFFFF"/>
                </a:highlight>
                <a:latin typeface="Courier New" panose="02070309020205020404" pitchFamily="49" charset="0"/>
              </a:rPr>
              <a:t>  </a:t>
            </a:r>
            <a:r>
              <a:rPr lang="en-US" b="1" dirty="0" smtClean="0">
                <a:solidFill>
                  <a:srgbClr val="008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define</a:t>
            </a:r>
          </a:p>
          <a:p>
            <a:r>
              <a:rPr lang="en-US" b="1" dirty="0">
                <a:solidFill>
                  <a:srgbClr val="000080"/>
                </a:solidFill>
                <a:highlight>
                  <a:srgbClr val="FFFFFF"/>
                </a:highlight>
                <a:latin typeface="Courier New" panose="02070309020205020404" pitchFamily="49" charset="0"/>
              </a:rPr>
              <a:t>}</a:t>
            </a:r>
            <a:endParaRPr lang="en-US" b="1" dirty="0"/>
          </a:p>
        </p:txBody>
      </p:sp>
    </p:spTree>
    <p:extLst>
      <p:ext uri="{BB962C8B-B14F-4D97-AF65-F5344CB8AC3E}">
        <p14:creationId xmlns:p14="http://schemas.microsoft.com/office/powerpoint/2010/main" val="4719634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if now complicate the problem a little bit</a:t>
            </a:r>
          </a:p>
          <a:p>
            <a:r>
              <a:rPr lang="en-US" dirty="0" smtClean="0"/>
              <a:t>New Restrictions: </a:t>
            </a:r>
          </a:p>
          <a:p>
            <a:pPr lvl="1"/>
            <a:r>
              <a:rPr lang="en-US" dirty="0" smtClean="0"/>
              <a:t>There are 2 directions the monkeys are moving (east and west)</a:t>
            </a:r>
          </a:p>
          <a:p>
            <a:pPr lvl="1"/>
            <a:r>
              <a:rPr lang="en-US" dirty="0" smtClean="0"/>
              <a:t>All </a:t>
            </a:r>
            <a:r>
              <a:rPr lang="en-US" dirty="0"/>
              <a:t>monkeys executing in </a:t>
            </a:r>
            <a:r>
              <a:rPr lang="en-US" dirty="0" err="1" smtClean="0"/>
              <a:t>CrossRiver</a:t>
            </a:r>
            <a:r>
              <a:rPr lang="en-US" dirty="0" smtClean="0"/>
              <a:t>() </a:t>
            </a:r>
            <a:r>
              <a:rPr lang="en-US" dirty="0"/>
              <a:t>are heading in the same direction</a:t>
            </a:r>
            <a:r>
              <a:rPr lang="en-US" dirty="0" smtClean="0"/>
              <a:t>.</a:t>
            </a:r>
          </a:p>
          <a:p>
            <a:r>
              <a:rPr lang="en-US" dirty="0" smtClean="0"/>
              <a:t>Now, the function looks like the following:</a:t>
            </a:r>
            <a:endParaRPr lang="en-US" dirty="0"/>
          </a:p>
          <a:p>
            <a:endParaRPr lang="en-US" dirty="0"/>
          </a:p>
        </p:txBody>
      </p:sp>
      <p:sp>
        <p:nvSpPr>
          <p:cNvPr id="3" name="Title 2"/>
          <p:cNvSpPr>
            <a:spLocks noGrp="1"/>
          </p:cNvSpPr>
          <p:nvPr>
            <p:ph type="title"/>
          </p:nvPr>
        </p:nvSpPr>
        <p:spPr/>
        <p:txBody>
          <a:bodyPr/>
          <a:lstStyle/>
          <a:p>
            <a:r>
              <a:rPr lang="en-US" dirty="0" smtClean="0"/>
              <a:t>Follow-Up</a:t>
            </a:r>
            <a:endParaRPr lang="en-US" dirty="0"/>
          </a:p>
        </p:txBody>
      </p:sp>
      <p:sp>
        <p:nvSpPr>
          <p:cNvPr id="4" name="Date Placeholder 3"/>
          <p:cNvSpPr>
            <a:spLocks noGrp="1"/>
          </p:cNvSpPr>
          <p:nvPr>
            <p:ph type="dt" sz="half" idx="10"/>
          </p:nvPr>
        </p:nvSpPr>
        <p:spPr/>
        <p:txBody>
          <a:bodyPr/>
          <a:lstStyle/>
          <a:p>
            <a:fld id="{0F8179B9-2643-44A9-B905-13426997517B}" type="datetime1">
              <a:rPr lang="en-US" smtClean="0"/>
              <a:t>3/26/2018</a:t>
            </a:fld>
            <a:endParaRPr lang="en-US" dirty="0"/>
          </a:p>
        </p:txBody>
      </p:sp>
      <p:sp>
        <p:nvSpPr>
          <p:cNvPr id="5" name="Rectangle 4"/>
          <p:cNvSpPr/>
          <p:nvPr/>
        </p:nvSpPr>
        <p:spPr>
          <a:xfrm>
            <a:off x="914400" y="4267200"/>
            <a:ext cx="7239000" cy="1477328"/>
          </a:xfrm>
          <a:prstGeom prst="rect">
            <a:avLst/>
          </a:prstGeom>
          <a:ln>
            <a:solidFill>
              <a:schemeClr val="accent1"/>
            </a:solidFill>
          </a:ln>
        </p:spPr>
        <p:txBody>
          <a:bodyPr wrap="square">
            <a:spAutoFit/>
          </a:bodyPr>
          <a:lstStyle/>
          <a:p>
            <a:r>
              <a:rPr lang="en-US" b="1" dirty="0">
                <a:solidFill>
                  <a:srgbClr val="8000FF"/>
                </a:solidFill>
                <a:highlight>
                  <a:srgbClr val="FFFFFF"/>
                </a:highlight>
                <a:latin typeface="Courier New" panose="02070309020205020404" pitchFamily="49" charset="0"/>
              </a:rPr>
              <a:t>void</a:t>
            </a:r>
            <a:r>
              <a:rPr lang="en-US" b="1" dirty="0">
                <a:solidFill>
                  <a:srgbClr val="000000"/>
                </a:solidFill>
                <a:highlight>
                  <a:srgbClr val="FFFFFF"/>
                </a:highlight>
                <a:latin typeface="Courier New" panose="02070309020205020404" pitchFamily="49" charset="0"/>
              </a:rPr>
              <a:t> monkey</a:t>
            </a:r>
            <a:r>
              <a:rPr lang="en-US" b="1" dirty="0">
                <a:solidFill>
                  <a:srgbClr val="000080"/>
                </a:solidFill>
                <a:highlight>
                  <a:srgbClr val="FFFFFF"/>
                </a:highlight>
                <a:latin typeface="Courier New" panose="02070309020205020404" pitchFamily="49" charset="0"/>
              </a:rPr>
              <a:t>(</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err="1">
                <a:solidFill>
                  <a:srgbClr val="8000FF"/>
                </a:solidFill>
                <a:highlight>
                  <a:srgbClr val="FFFFFF"/>
                </a:highlight>
                <a:latin typeface="Courier New" panose="02070309020205020404" pitchFamily="49" charset="0"/>
              </a:rPr>
              <a:t>int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b="1" dirty="0">
              <a:solidFill>
                <a:srgbClr val="000000"/>
              </a:solidFill>
              <a:highlight>
                <a:srgbClr val="FFFFFF"/>
              </a:highlight>
              <a:latin typeface="Courier New" panose="02070309020205020404" pitchFamily="49" charset="0"/>
            </a:endParaRP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WaitUntilSafe</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smtClean="0">
                <a:solidFill>
                  <a:srgbClr val="008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define</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CrossRavine</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monkeyid</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dir</a:t>
            </a:r>
            <a:r>
              <a:rPr lang="en-US" b="1" dirty="0" smtClean="0">
                <a:solidFill>
                  <a:srgbClr val="000080"/>
                </a:solidFill>
                <a:highlight>
                  <a:srgbClr val="FFFFFF"/>
                </a:highlight>
                <a:latin typeface="Courier New" panose="02070309020205020404" pitchFamily="49" charset="0"/>
              </a:rPr>
              <a:t>);</a:t>
            </a:r>
            <a:r>
              <a:rPr lang="en-US" b="1" dirty="0" smtClean="0">
                <a:solidFill>
                  <a:srgbClr val="000000"/>
                </a:solidFill>
                <a:highlight>
                  <a:srgbClr val="FFFFFF"/>
                </a:highlight>
                <a:latin typeface="Courier New" panose="02070309020205020404" pitchFamily="49" charset="0"/>
              </a:rPr>
              <a:t> </a:t>
            </a:r>
            <a:r>
              <a:rPr lang="en-US" b="1" dirty="0" smtClean="0">
                <a:solidFill>
                  <a:srgbClr val="008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given</a:t>
            </a:r>
          </a:p>
          <a:p>
            <a:r>
              <a:rPr lang="en-US" b="1" dirty="0">
                <a:solidFill>
                  <a:srgbClr val="000000"/>
                </a:solidFill>
                <a:highlight>
                  <a:srgbClr val="FFFFFF"/>
                </a:highlight>
                <a:latin typeface="Courier New" panose="02070309020205020404" pitchFamily="49" charset="0"/>
              </a:rPr>
              <a:t>	</a:t>
            </a:r>
            <a:r>
              <a:rPr lang="en-US" b="1"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b="1"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b="1" dirty="0">
                <a:solidFill>
                  <a:srgbClr val="000000"/>
                </a:solidFill>
                <a:highlight>
                  <a:srgbClr val="FFFFFF"/>
                </a:highlight>
                <a:latin typeface="Courier New" panose="02070309020205020404" pitchFamily="49" charset="0"/>
              </a:rPr>
              <a:t>	</a:t>
            </a:r>
            <a:r>
              <a:rPr lang="en-US" b="1" dirty="0" smtClean="0">
                <a:solidFill>
                  <a:srgbClr val="008000"/>
                </a:solidFill>
                <a:highlight>
                  <a:srgbClr val="FFFFFF"/>
                </a:highlight>
                <a:latin typeface="Courier New" panose="02070309020205020404" pitchFamily="49" charset="0"/>
              </a:rPr>
              <a:t>// </a:t>
            </a:r>
            <a:r>
              <a:rPr lang="en-US" b="1" dirty="0">
                <a:solidFill>
                  <a:srgbClr val="008000"/>
                </a:solidFill>
                <a:highlight>
                  <a:srgbClr val="FFFFFF"/>
                </a:highlight>
                <a:latin typeface="Courier New" panose="02070309020205020404" pitchFamily="49" charset="0"/>
              </a:rPr>
              <a:t>define</a:t>
            </a:r>
          </a:p>
          <a:p>
            <a:r>
              <a:rPr lang="en-US" b="1" dirty="0">
                <a:solidFill>
                  <a:srgbClr val="000080"/>
                </a:solidFill>
                <a:highlight>
                  <a:srgbClr val="FFFFFF"/>
                </a:highlight>
                <a:latin typeface="Courier New" panose="02070309020205020404" pitchFamily="49" charset="0"/>
              </a:rPr>
              <a:t>}</a:t>
            </a:r>
            <a:endParaRPr lang="en-US" b="1" dirty="0"/>
          </a:p>
        </p:txBody>
      </p:sp>
    </p:spTree>
    <p:extLst>
      <p:ext uri="{BB962C8B-B14F-4D97-AF65-F5344CB8AC3E}">
        <p14:creationId xmlns:p14="http://schemas.microsoft.com/office/powerpoint/2010/main" val="1821941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Monkeys Crossing with Directions</a:t>
            </a:r>
            <a:endParaRPr lang="en-US" dirty="0"/>
          </a:p>
        </p:txBody>
      </p:sp>
      <p:sp>
        <p:nvSpPr>
          <p:cNvPr id="4" name="Date Placeholder 3"/>
          <p:cNvSpPr>
            <a:spLocks noGrp="1"/>
          </p:cNvSpPr>
          <p:nvPr>
            <p:ph type="dt" sz="half" idx="10"/>
          </p:nvPr>
        </p:nvSpPr>
        <p:spPr/>
        <p:txBody>
          <a:bodyPr/>
          <a:lstStyle/>
          <a:p>
            <a:fld id="{0F8179B9-2643-44A9-B905-13426997517B}" type="datetime1">
              <a:rPr lang="en-US" smtClean="0"/>
              <a:t>3/26/2018</a:t>
            </a:fld>
            <a:endParaRPr lang="en-US" dirty="0"/>
          </a:p>
        </p:txBody>
      </p:sp>
      <p:sp>
        <p:nvSpPr>
          <p:cNvPr id="5" name="Rectangle 4"/>
          <p:cNvSpPr/>
          <p:nvPr/>
        </p:nvSpPr>
        <p:spPr>
          <a:xfrm>
            <a:off x="228600" y="1676400"/>
            <a:ext cx="8442959" cy="4247317"/>
          </a:xfrm>
          <a:prstGeom prst="rect">
            <a:avLst/>
          </a:prstGeom>
        </p:spPr>
        <p:txBody>
          <a:bodyPr wrap="square">
            <a:spAutoFit/>
          </a:bodyPr>
          <a:lstStyle/>
          <a:p>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//counter </a:t>
            </a:r>
            <a:r>
              <a:rPr lang="en-US" dirty="0">
                <a:solidFill>
                  <a:srgbClr val="008000"/>
                </a:solidFill>
                <a:highlight>
                  <a:srgbClr val="FFFFFF"/>
                </a:highlight>
                <a:latin typeface="Courier New" panose="02070309020205020404" pitchFamily="49" charset="0"/>
              </a:rPr>
              <a:t>for each direction</a:t>
            </a:r>
          </a:p>
          <a:p>
            <a:r>
              <a:rPr lang="en-US" dirty="0">
                <a:solidFill>
                  <a:srgbClr val="000000"/>
                </a:solidFill>
                <a:highlight>
                  <a:srgbClr val="FFFFFF"/>
                </a:highlight>
                <a:latin typeface="Courier New" panose="02070309020205020404" pitchFamily="49" charset="0"/>
              </a:rPr>
              <a:t>Semaphore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a:t>
            </a:r>
            <a:r>
              <a:rPr lang="en-US" dirty="0" err="1" smtClean="0">
                <a:solidFill>
                  <a:srgbClr val="008000"/>
                </a:solidFill>
                <a:highlight>
                  <a:srgbClr val="FFFFFF"/>
                </a:highlight>
                <a:latin typeface="Courier New" panose="02070309020205020404" pitchFamily="49" charset="0"/>
              </a:rPr>
              <a:t>mutexes</a:t>
            </a:r>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to </a:t>
            </a:r>
            <a:r>
              <a:rPr lang="en-US" dirty="0" smtClean="0">
                <a:solidFill>
                  <a:srgbClr val="008000"/>
                </a:solidFill>
                <a:highlight>
                  <a:srgbClr val="FFFFFF"/>
                </a:highlight>
                <a:latin typeface="Courier New" panose="02070309020205020404" pitchFamily="49" charset="0"/>
              </a:rPr>
              <a:t>protect counters</a:t>
            </a:r>
            <a:endParaRPr lang="en-US" dirty="0">
              <a:solidFill>
                <a:srgbClr val="008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Semaphore </a:t>
            </a:r>
            <a:r>
              <a:rPr lang="en-US" dirty="0" smtClean="0">
                <a:solidFill>
                  <a:srgbClr val="000000"/>
                </a:solidFill>
                <a:highlight>
                  <a:srgbClr val="FFFFFF"/>
                </a:highlight>
                <a:latin typeface="Courier New" panose="02070309020205020404" pitchFamily="49" charset="0"/>
              </a:rPr>
              <a:t>capacity</a:t>
            </a:r>
            <a:r>
              <a:rPr lang="en-US" b="1" dirty="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M</a:t>
            </a:r>
            <a:r>
              <a:rPr lang="en-US" b="1" dirty="0">
                <a:solidFill>
                  <a:srgbClr val="000080"/>
                </a:solidFill>
                <a:highlight>
                  <a:srgbClr val="FFFFFF"/>
                </a:highlight>
                <a:latin typeface="Courier New" panose="02070309020205020404" pitchFamily="49" charset="0"/>
              </a:rPr>
              <a:t>)</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//ensure </a:t>
            </a:r>
            <a:r>
              <a:rPr lang="en-US" dirty="0">
                <a:solidFill>
                  <a:srgbClr val="008000"/>
                </a:solidFill>
                <a:highlight>
                  <a:srgbClr val="FFFFFF"/>
                </a:highlight>
                <a:latin typeface="Courier New" panose="02070309020205020404" pitchFamily="49" charset="0"/>
              </a:rPr>
              <a:t>maximum M monkeys on </a:t>
            </a:r>
            <a:r>
              <a:rPr lang="en-US" dirty="0" smtClean="0">
                <a:solidFill>
                  <a:srgbClr val="008000"/>
                </a:solidFill>
                <a:highlight>
                  <a:srgbClr val="FFFFFF"/>
                </a:highlight>
                <a:latin typeface="Courier New" panose="02070309020205020404" pitchFamily="49" charset="0"/>
              </a:rPr>
              <a:t>rope</a:t>
            </a:r>
            <a:endParaRPr lang="en-US" dirty="0">
              <a:solidFill>
                <a:srgbClr val="008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Semaphore </a:t>
            </a:r>
            <a:r>
              <a:rPr lang="en-US" dirty="0" err="1">
                <a:solidFill>
                  <a:srgbClr val="000000"/>
                </a:solidFill>
                <a:highlight>
                  <a:srgbClr val="FFFFFF"/>
                </a:highlight>
                <a:latin typeface="Courier New" panose="02070309020205020404" pitchFamily="49" charset="0"/>
              </a:rPr>
              <a:t>dirmtx</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direction </a:t>
            </a:r>
            <a:r>
              <a:rPr lang="en-US" dirty="0" err="1">
                <a:solidFill>
                  <a:srgbClr val="008000"/>
                </a:solidFill>
                <a:highlight>
                  <a:srgbClr val="FFFFFF"/>
                </a:highlight>
                <a:latin typeface="Courier New" panose="02070309020205020404" pitchFamily="49" charset="0"/>
              </a:rPr>
              <a:t>mutex</a:t>
            </a:r>
            <a:r>
              <a:rPr lang="en-US" dirty="0">
                <a:solidFill>
                  <a:srgbClr val="008000"/>
                </a:solidFill>
                <a:highlight>
                  <a:srgbClr val="FFFFFF"/>
                </a:highlight>
                <a:latin typeface="Courier New" panose="02070309020205020404" pitchFamily="49" charset="0"/>
              </a:rPr>
              <a:t> used by the first monkey from each direction  </a:t>
            </a:r>
          </a:p>
          <a:p>
            <a:endParaRPr lang="en-US" dirty="0">
              <a:solidFill>
                <a:srgbClr val="000000"/>
              </a:solidFill>
              <a:highlight>
                <a:srgbClr val="FFFFFF"/>
              </a:highlight>
              <a:latin typeface="Courier New" panose="02070309020205020404" pitchFamily="49" charset="0"/>
            </a:endParaRPr>
          </a:p>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WaitUntilSafe</a:t>
            </a: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r>
              <a:rPr lang="en-US" dirty="0" err="1">
                <a:solidFill>
                  <a:srgbClr val="8000FF"/>
                </a:solidFill>
                <a:highlight>
                  <a:srgbClr val="FFFFFF"/>
                </a:highlight>
                <a:latin typeface="Courier New" panose="02070309020205020404" pitchFamily="49" charset="0"/>
              </a:rPr>
              <a:t>int</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dir</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mutex</a:t>
            </a:r>
            <a:r>
              <a:rPr lang="en-US" b="1" dirty="0"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dir</a:t>
            </a:r>
            <a:r>
              <a:rPr lang="en-US" b="1" dirty="0" smtClean="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monkey_count</a:t>
            </a:r>
            <a:r>
              <a:rPr lang="en-US" b="1" dirty="0"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dir</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if</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monkey_count</a:t>
            </a:r>
            <a:r>
              <a:rPr lang="en-US" b="1" dirty="0"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dir</a:t>
            </a:r>
            <a:r>
              <a:rPr lang="en-US" b="1" dirty="0" smtClean="0">
                <a:solidFill>
                  <a:srgbClr val="000080"/>
                </a:solidFill>
                <a:highlight>
                  <a:srgbClr val="FFFFFF"/>
                </a:highlight>
                <a:latin typeface="Courier New" panose="02070309020205020404" pitchFamily="49" charset="0"/>
              </a:rPr>
              <a:t>]==</a:t>
            </a:r>
            <a:r>
              <a:rPr lang="en-US" dirty="0" smtClean="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dirmtx</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mutex</a:t>
            </a:r>
            <a:r>
              <a:rPr lang="en-US" b="1" dirty="0"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dest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capacity</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
        <p:nvSpPr>
          <p:cNvPr id="6" name="Rectangle 5"/>
          <p:cNvSpPr/>
          <p:nvPr/>
        </p:nvSpPr>
        <p:spPr>
          <a:xfrm>
            <a:off x="4551744" y="3238445"/>
            <a:ext cx="4408410" cy="2862322"/>
          </a:xfrm>
          <a:prstGeom prst="rect">
            <a:avLst/>
          </a:prstGeom>
          <a:ln>
            <a:solidFill>
              <a:schemeClr val="accent1"/>
            </a:solidFill>
          </a:ln>
        </p:spPr>
        <p:txBody>
          <a:bodyPr wrap="square">
            <a:spAutoFit/>
          </a:bodyPr>
          <a:lstStyle/>
          <a:p>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DoneWithCrossing</a:t>
            </a:r>
            <a:r>
              <a:rPr lang="en-US" b="1" dirty="0">
                <a:solidFill>
                  <a:srgbClr val="000080"/>
                </a:solidFill>
                <a:highlight>
                  <a:srgbClr val="FFFFFF"/>
                </a:highlight>
                <a:latin typeface="Courier New" panose="02070309020205020404" pitchFamily="49" charset="0"/>
              </a:rPr>
              <a:t>(</a:t>
            </a:r>
            <a:r>
              <a:rPr lang="en-US" dirty="0" err="1">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mutex</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P</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if</a:t>
            </a:r>
            <a:r>
              <a:rPr lang="en-US" dirty="0" smtClean="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monkey_count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last </a:t>
            </a:r>
            <a:r>
              <a:rPr lang="en-US" dirty="0" err="1">
                <a:solidFill>
                  <a:srgbClr val="008000"/>
                </a:solidFill>
                <a:highlight>
                  <a:srgbClr val="FFFFFF"/>
                </a:highlight>
                <a:latin typeface="Courier New" panose="02070309020205020404" pitchFamily="49" charset="0"/>
              </a:rPr>
              <a:t>mon:release</a:t>
            </a:r>
            <a:r>
              <a:rPr lang="en-US" dirty="0">
                <a:solidFill>
                  <a:srgbClr val="008000"/>
                </a:solidFill>
                <a:highlight>
                  <a:srgbClr val="FFFFFF"/>
                </a:highlight>
                <a:latin typeface="Courier New" panose="02070309020205020404" pitchFamily="49" charset="0"/>
              </a:rPr>
              <a:t> </a:t>
            </a:r>
            <a:r>
              <a:rPr lang="en-US" dirty="0" err="1">
                <a:solidFill>
                  <a:srgbClr val="008000"/>
                </a:solidFill>
                <a:highlight>
                  <a:srgbClr val="FFFFFF"/>
                </a:highlight>
                <a:latin typeface="Courier New" panose="02070309020205020404" pitchFamily="49" charset="0"/>
              </a:rPr>
              <a:t>dirmtx</a:t>
            </a:r>
            <a:endParaRPr lang="en-US" dirty="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dirmtx</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dirty="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mutex</a:t>
            </a:r>
            <a:r>
              <a:rPr lang="en-US" b="1" dirty="0"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dir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capacity</a:t>
            </a:r>
            <a:r>
              <a:rPr lang="en-US" b="1" dirty="0" err="1" smtClean="0">
                <a:solidFill>
                  <a:srgbClr val="00008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V</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94141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35433"/>
            <a:ext cx="4495800" cy="4286168"/>
          </a:xfrm>
        </p:spPr>
        <p:txBody>
          <a:bodyPr/>
          <a:lstStyle/>
          <a:p>
            <a:r>
              <a:rPr lang="en-US" dirty="0" smtClean="0"/>
              <a:t>There are a number of philosophers, who either 1) think or 2) eat spaghetti </a:t>
            </a:r>
          </a:p>
          <a:p>
            <a:r>
              <a:rPr lang="en-US" dirty="0" smtClean="0"/>
              <a:t>Each philosopher needs 2 forks to eat</a:t>
            </a:r>
          </a:p>
          <a:p>
            <a:r>
              <a:rPr lang="en-US" dirty="0" smtClean="0"/>
              <a:t>Have to avoid deadlock or starvation </a:t>
            </a:r>
          </a:p>
          <a:p>
            <a:pPr lvl="1"/>
            <a:r>
              <a:rPr lang="en-US" dirty="0" smtClean="0"/>
              <a:t>Every philosopher grabbed 1 fork to the left (or right)</a:t>
            </a:r>
          </a:p>
          <a:p>
            <a:r>
              <a:rPr lang="en-US" dirty="0" smtClean="0"/>
              <a:t>This is left for your </a:t>
            </a:r>
            <a:r>
              <a:rPr lang="en-US" smtClean="0"/>
              <a:t>own study</a:t>
            </a:r>
            <a:endParaRPr lang="en-US" dirty="0"/>
          </a:p>
        </p:txBody>
      </p:sp>
      <p:sp>
        <p:nvSpPr>
          <p:cNvPr id="3" name="Title 2"/>
          <p:cNvSpPr>
            <a:spLocks noGrp="1"/>
          </p:cNvSpPr>
          <p:nvPr>
            <p:ph type="title"/>
          </p:nvPr>
        </p:nvSpPr>
        <p:spPr/>
        <p:txBody>
          <a:bodyPr/>
          <a:lstStyle/>
          <a:p>
            <a:r>
              <a:rPr lang="en-US" dirty="0" smtClean="0"/>
              <a:t>Dining-Philosopher Problem</a:t>
            </a:r>
            <a:endParaRPr lang="en-US" dirty="0"/>
          </a:p>
        </p:txBody>
      </p:sp>
      <p:sp>
        <p:nvSpPr>
          <p:cNvPr id="4" name="Date Placeholder 3"/>
          <p:cNvSpPr>
            <a:spLocks noGrp="1"/>
          </p:cNvSpPr>
          <p:nvPr>
            <p:ph type="dt" sz="half" idx="10"/>
          </p:nvPr>
        </p:nvSpPr>
        <p:spPr>
          <a:xfrm>
            <a:off x="822961" y="6459786"/>
            <a:ext cx="7940039" cy="365125"/>
          </a:xfrm>
        </p:spPr>
        <p:txBody>
          <a:bodyPr/>
          <a:lstStyle/>
          <a:p>
            <a:r>
              <a:rPr lang="en-US" sz="1800" dirty="0"/>
              <a:t>Picture source: https://www.cs.columbia.edu/~smb/classes/s06-4118/l09.pdf </a:t>
            </a:r>
            <a:endParaRPr lang="en-US" sz="1800" dirty="0"/>
          </a:p>
        </p:txBody>
      </p:sp>
      <p:pic>
        <p:nvPicPr>
          <p:cNvPr id="7" name="Picture 6"/>
          <p:cNvPicPr>
            <a:picLocks noChangeAspect="1"/>
          </p:cNvPicPr>
          <p:nvPr/>
        </p:nvPicPr>
        <p:blipFill>
          <a:blip r:embed="rId2"/>
          <a:stretch>
            <a:fillRect/>
          </a:stretch>
        </p:blipFill>
        <p:spPr>
          <a:xfrm>
            <a:off x="5013940" y="1676401"/>
            <a:ext cx="4130059" cy="4038600"/>
          </a:xfrm>
          <a:prstGeom prst="rect">
            <a:avLst/>
          </a:prstGeom>
        </p:spPr>
      </p:pic>
    </p:spTree>
    <p:extLst>
      <p:ext uri="{BB962C8B-B14F-4D97-AF65-F5344CB8AC3E}">
        <p14:creationId xmlns:p14="http://schemas.microsoft.com/office/powerpoint/2010/main" val="34945018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2961" y="2819400"/>
            <a:ext cx="7543800" cy="1450757"/>
          </a:xfrm>
        </p:spPr>
        <p:txBody>
          <a:bodyPr/>
          <a:lstStyle/>
          <a:p>
            <a:r>
              <a:rPr lang="en-US" dirty="0" smtClean="0"/>
              <a:t>Additional Discussion – A World without Locks</a:t>
            </a:r>
            <a:endParaRPr lang="en-US" dirty="0"/>
          </a:p>
        </p:txBody>
      </p:sp>
      <p:sp>
        <p:nvSpPr>
          <p:cNvPr id="4" name="Date Placeholder 3"/>
          <p:cNvSpPr>
            <a:spLocks noGrp="1"/>
          </p:cNvSpPr>
          <p:nvPr>
            <p:ph type="dt" sz="half" idx="10"/>
          </p:nvPr>
        </p:nvSpPr>
        <p:spPr/>
        <p:txBody>
          <a:bodyPr/>
          <a:lstStyle/>
          <a:p>
            <a:fld id="{0F8179B9-2643-44A9-B905-13426997517B}" type="datetime1">
              <a:rPr lang="en-US" smtClean="0"/>
              <a:t>3/25/2018</a:t>
            </a:fld>
            <a:endParaRPr lang="en-US" dirty="0"/>
          </a:p>
        </p:txBody>
      </p:sp>
    </p:spTree>
    <p:extLst>
      <p:ext uri="{BB962C8B-B14F-4D97-AF65-F5344CB8AC3E}">
        <p14:creationId xmlns:p14="http://schemas.microsoft.com/office/powerpoint/2010/main" val="3340477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solve a simple problem of buying milk in the absence of lock</a:t>
            </a:r>
          </a:p>
          <a:p>
            <a:r>
              <a:rPr lang="en-US" dirty="0" smtClean="0"/>
              <a:t>Two roommates are trying to buy their shared weekly supply of milk</a:t>
            </a:r>
            <a:endParaRPr lang="en-US" dirty="0"/>
          </a:p>
        </p:txBody>
      </p:sp>
      <p:sp>
        <p:nvSpPr>
          <p:cNvPr id="3" name="Title 2"/>
          <p:cNvSpPr>
            <a:spLocks noGrp="1"/>
          </p:cNvSpPr>
          <p:nvPr>
            <p:ph type="title"/>
          </p:nvPr>
        </p:nvSpPr>
        <p:spPr/>
        <p:txBody>
          <a:bodyPr/>
          <a:lstStyle/>
          <a:p>
            <a:r>
              <a:rPr lang="en-US" dirty="0" smtClean="0"/>
              <a:t>World Without Locks</a:t>
            </a:r>
            <a:endParaRPr lang="en-US" dirty="0"/>
          </a:p>
        </p:txBody>
      </p:sp>
      <p:sp>
        <p:nvSpPr>
          <p:cNvPr id="4" name="Date Placeholder 3"/>
          <p:cNvSpPr>
            <a:spLocks noGrp="1"/>
          </p:cNvSpPr>
          <p:nvPr>
            <p:ph type="dt" sz="half" idx="10"/>
          </p:nvPr>
        </p:nvSpPr>
        <p:spPr/>
        <p:txBody>
          <a:bodyPr/>
          <a:lstStyle/>
          <a:p>
            <a:fld id="{0F8179B9-2643-44A9-B905-13426997517B}" type="datetime1">
              <a:rPr lang="en-US" smtClean="0"/>
              <a:t>3/25/2018</a:t>
            </a:fld>
            <a:endParaRPr lang="en-US" dirty="0"/>
          </a:p>
        </p:txBody>
      </p:sp>
    </p:spTree>
    <p:extLst>
      <p:ext uri="{BB962C8B-B14F-4D97-AF65-F5344CB8AC3E}">
        <p14:creationId xmlns:p14="http://schemas.microsoft.com/office/powerpoint/2010/main" val="28516790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6248400" y="4079875"/>
            <a:ext cx="1676400" cy="1503362"/>
            <a:chOff x="3504" y="1584"/>
            <a:chExt cx="1056" cy="947"/>
          </a:xfrm>
        </p:grpSpPr>
        <p:pic>
          <p:nvPicPr>
            <p:cNvPr id="53256" name="Picture 8" descr="MCHH0115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sp>
        <p:nvSpPr>
          <p:cNvPr id="53251" name="Rectangle 4"/>
          <p:cNvSpPr>
            <a:spLocks noGrp="1" noChangeArrowheads="1"/>
          </p:cNvSpPr>
          <p:nvPr>
            <p:ph type="title"/>
          </p:nvPr>
        </p:nvSpPr>
        <p:spPr>
          <a:xfrm>
            <a:off x="822959" y="263527"/>
            <a:ext cx="7543800" cy="879473"/>
          </a:xfrm>
        </p:spPr>
        <p:txBody>
          <a:bodyPr/>
          <a:lstStyle/>
          <a:p>
            <a:r>
              <a:rPr lang="en-US" altLang="ko-KR">
                <a:latin typeface="Helvetica" panose="020B0604020202020204" pitchFamily="34" charset="0"/>
                <a:ea typeface="Gulim" panose="020B0600000101010101" pitchFamily="34" charset="-127"/>
              </a:rPr>
              <a:t>Too Much Milk: Solution #1</a:t>
            </a:r>
          </a:p>
        </p:txBody>
      </p:sp>
      <p:sp>
        <p:nvSpPr>
          <p:cNvPr id="429061" name="Rectangle 5"/>
          <p:cNvSpPr>
            <a:spLocks noGrp="1" noChangeArrowheads="1"/>
          </p:cNvSpPr>
          <p:nvPr>
            <p:ph idx="1"/>
          </p:nvPr>
        </p:nvSpPr>
        <p:spPr>
          <a:xfrm>
            <a:off x="533400" y="1849437"/>
            <a:ext cx="8001000" cy="5694363"/>
          </a:xfrm>
        </p:spPr>
        <p:txBody>
          <a:bodyPr>
            <a:normAutofit/>
          </a:bodyPr>
          <a:lstStyle/>
          <a:p>
            <a:pPr>
              <a:lnSpc>
                <a:spcPct val="75000"/>
              </a:lnSpc>
            </a:pPr>
            <a:r>
              <a:rPr lang="en-US" altLang="ko-KR" dirty="0">
                <a:latin typeface="Helvetica" panose="020B0604020202020204" pitchFamily="34" charset="0"/>
                <a:ea typeface="Gulim" panose="020B0600000101010101" pitchFamily="34" charset="-127"/>
              </a:rPr>
              <a:t>Use a note to avoid buying too much milk:</a:t>
            </a:r>
          </a:p>
          <a:p>
            <a:pPr lvl="1">
              <a:lnSpc>
                <a:spcPct val="75000"/>
              </a:lnSpc>
            </a:pPr>
            <a:r>
              <a:rPr lang="en-US" altLang="ko-KR" dirty="0">
                <a:latin typeface="Helvetica" panose="020B0604020202020204" pitchFamily="34" charset="0"/>
                <a:ea typeface="Gulim" panose="020B0600000101010101" pitchFamily="34" charset="-127"/>
              </a:rPr>
              <a:t>Leave a note before buying (kind of “lock”)</a:t>
            </a:r>
          </a:p>
          <a:p>
            <a:pPr lvl="1">
              <a:lnSpc>
                <a:spcPct val="75000"/>
              </a:lnSpc>
            </a:pPr>
            <a:r>
              <a:rPr lang="en-US" altLang="ko-KR" dirty="0">
                <a:latin typeface="Helvetica" panose="020B0604020202020204" pitchFamily="34" charset="0"/>
                <a:ea typeface="Gulim" panose="020B0600000101010101" pitchFamily="34" charset="-127"/>
              </a:rPr>
              <a:t>Remove note after buying (kind of “unlock”)</a:t>
            </a:r>
          </a:p>
          <a:p>
            <a:pPr lvl="1">
              <a:lnSpc>
                <a:spcPct val="75000"/>
              </a:lnSpc>
            </a:pPr>
            <a:r>
              <a:rPr lang="en-US" altLang="ko-KR" dirty="0">
                <a:latin typeface="Helvetica" panose="020B0604020202020204" pitchFamily="34" charset="0"/>
                <a:ea typeface="Gulim" panose="020B0600000101010101" pitchFamily="34" charset="-127"/>
              </a:rPr>
              <a:t>Don’t buy if note (wait)</a:t>
            </a:r>
          </a:p>
          <a:p>
            <a:pPr>
              <a:lnSpc>
                <a:spcPct val="75000"/>
              </a:lnSpc>
            </a:pPr>
            <a:endParaRPr lang="en-US" altLang="ko-KR" dirty="0">
              <a:latin typeface="Helvetica" panose="020B0604020202020204" pitchFamily="34" charset="0"/>
              <a:ea typeface="Gulim" panose="020B0600000101010101" pitchFamily="34" charset="-127"/>
            </a:endParaRPr>
          </a:p>
          <a:p>
            <a:pPr>
              <a:lnSpc>
                <a:spcPct val="75000"/>
              </a:lnSpc>
            </a:pPr>
            <a:r>
              <a:rPr lang="en-US" altLang="ko-KR" dirty="0">
                <a:latin typeface="Helvetica" panose="020B0604020202020204" pitchFamily="34" charset="0"/>
                <a:ea typeface="Gulim" panose="020B0600000101010101" pitchFamily="34" charset="-127"/>
              </a:rPr>
              <a:t>Suppose a computer tries this (remember, only memory read/write are atomic):</a:t>
            </a:r>
          </a:p>
          <a:p>
            <a:pPr lvl="1">
              <a:lnSpc>
                <a:spcPct val="75000"/>
              </a:lnSpc>
              <a:buFontTx/>
              <a:buNone/>
            </a:pPr>
            <a:r>
              <a:rPr lang="en-US" altLang="ko-KR" dirty="0">
                <a:latin typeface="Courier New" panose="02070309020205020404" pitchFamily="49" charset="0"/>
                <a:ea typeface="Gulim" panose="020B0600000101010101" pitchFamily="34" charset="-127"/>
              </a:rPr>
              <a:t>			if (</a:t>
            </a:r>
            <a:r>
              <a:rPr lang="en-US" altLang="ko-KR" dirty="0" err="1">
                <a:latin typeface="Courier New" panose="02070309020205020404" pitchFamily="49" charset="0"/>
                <a:ea typeface="Gulim" panose="020B0600000101010101" pitchFamily="34" charset="-127"/>
              </a:rPr>
              <a:t>noMilk</a:t>
            </a:r>
            <a:r>
              <a:rPr lang="en-US" altLang="ko-KR" dirty="0">
                <a:latin typeface="Courier New" panose="02070309020205020404" pitchFamily="49" charset="0"/>
                <a:ea typeface="Gulim" panose="020B0600000101010101" pitchFamily="34" charset="-127"/>
              </a:rPr>
              <a:t>) {</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if (</a:t>
            </a:r>
            <a:r>
              <a:rPr lang="en-US" altLang="ko-KR" dirty="0" err="1">
                <a:latin typeface="Courier New" panose="02070309020205020404" pitchFamily="49" charset="0"/>
                <a:ea typeface="Gulim" panose="020B0600000101010101" pitchFamily="34" charset="-127"/>
              </a:rPr>
              <a:t>noNote</a:t>
            </a:r>
            <a:r>
              <a:rPr lang="en-US" altLang="ko-KR" dirty="0">
                <a:latin typeface="Courier New" panose="02070309020205020404" pitchFamily="49" charset="0"/>
                <a:ea typeface="Gulim" panose="020B0600000101010101" pitchFamily="34" charset="-127"/>
              </a:rPr>
              <a:t>) {</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leave Note;</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buy milk;</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remove note;</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a:t>
            </a:r>
          </a:p>
          <a:p>
            <a:pPr>
              <a:lnSpc>
                <a:spcPct val="55000"/>
              </a:lnSpc>
            </a:pPr>
            <a:r>
              <a:rPr lang="en-US" altLang="ko-KR" dirty="0" smtClean="0">
                <a:latin typeface="Helvetica" panose="020B0604020202020204" pitchFamily="34" charset="0"/>
                <a:ea typeface="Gulim" panose="020B0600000101010101" pitchFamily="34" charset="-127"/>
              </a:rPr>
              <a:t>Result</a:t>
            </a:r>
            <a:r>
              <a:rPr lang="en-US" altLang="ko-KR" dirty="0">
                <a:latin typeface="Helvetica" panose="020B0604020202020204" pitchFamily="34" charset="0"/>
                <a:ea typeface="Gulim" panose="020B0600000101010101" pitchFamily="34" charset="-127"/>
              </a:rPr>
              <a:t>?  </a:t>
            </a:r>
          </a:p>
          <a:p>
            <a:pPr lvl="1">
              <a:lnSpc>
                <a:spcPct val="75000"/>
              </a:lnSpc>
            </a:pPr>
            <a:endParaRPr lang="ko-KR" altLang="en-US" dirty="0">
              <a:latin typeface="Courier New" panose="02070309020205020404" pitchFamily="49" charset="0"/>
              <a:ea typeface="Gulim" panose="020B0600000101010101" pitchFamily="34" charset="-127"/>
            </a:endParaRPr>
          </a:p>
        </p:txBody>
      </p:sp>
      <p:sp>
        <p:nvSpPr>
          <p:cNvPr id="3" name="Date Placeholder 2"/>
          <p:cNvSpPr>
            <a:spLocks noGrp="1"/>
          </p:cNvSpPr>
          <p:nvPr>
            <p:ph type="dt" sz="half" idx="10"/>
          </p:nvPr>
        </p:nvSpPr>
        <p:spPr>
          <a:xfrm>
            <a:off x="822961" y="6459786"/>
            <a:ext cx="1854203" cy="365125"/>
          </a:xfrm>
        </p:spPr>
        <p:txBody>
          <a:bodyPr/>
          <a:lstStyle/>
          <a:p>
            <a:fld id="{A03A31E4-AF3B-43CA-B83B-AAC740126012}" type="datetime1">
              <a:rPr lang="en-US" smtClean="0"/>
              <a:t>3/25/2018</a:t>
            </a:fld>
            <a:endParaRPr lang="en-US" dirty="0"/>
          </a:p>
        </p:txBody>
      </p:sp>
    </p:spTree>
    <p:extLst>
      <p:ext uri="{BB962C8B-B14F-4D97-AF65-F5344CB8AC3E}">
        <p14:creationId xmlns:p14="http://schemas.microsoft.com/office/powerpoint/2010/main" val="19038422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906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906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906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906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90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822959" y="263527"/>
            <a:ext cx="7543800" cy="879473"/>
          </a:xfrm>
        </p:spPr>
        <p:txBody>
          <a:bodyPr/>
          <a:lstStyle/>
          <a:p>
            <a:r>
              <a:rPr lang="en-US" dirty="0"/>
              <a:t>Race Condition</a:t>
            </a:r>
          </a:p>
        </p:txBody>
      </p:sp>
      <p:sp>
        <p:nvSpPr>
          <p:cNvPr id="3" name="Content Placeholder 2"/>
          <p:cNvSpPr>
            <a:spLocks noGrp="1"/>
          </p:cNvSpPr>
          <p:nvPr>
            <p:ph idx="1"/>
          </p:nvPr>
        </p:nvSpPr>
        <p:spPr>
          <a:xfrm>
            <a:off x="795946" y="1322492"/>
            <a:ext cx="8382000" cy="1219200"/>
          </a:xfrm>
        </p:spPr>
        <p:txBody>
          <a:bodyPr>
            <a:normAutofit fontScale="92500" lnSpcReduction="20000"/>
          </a:bodyPr>
          <a:lstStyle/>
          <a:p>
            <a:pPr>
              <a:defRPr/>
            </a:pPr>
            <a:r>
              <a:rPr lang="en-US" dirty="0"/>
              <a:t>Simple threaded code (assume x=0)</a:t>
            </a:r>
          </a:p>
          <a:p>
            <a:pPr marL="0" indent="0">
              <a:buFontTx/>
              <a:buNone/>
              <a:defRPr/>
            </a:pPr>
            <a:r>
              <a:rPr lang="en-US" dirty="0"/>
              <a:t>	Thread1				Thread2</a:t>
            </a:r>
          </a:p>
          <a:p>
            <a:pPr marL="0" indent="0">
              <a:buFontTx/>
              <a:buNone/>
              <a:defRPr/>
            </a:pPr>
            <a:r>
              <a:rPr lang="en-US" dirty="0"/>
              <a:t>	x=x+1;					x=x+2;</a:t>
            </a:r>
          </a:p>
        </p:txBody>
      </p:sp>
      <p:sp>
        <p:nvSpPr>
          <p:cNvPr id="2" name="Date Placeholder 1"/>
          <p:cNvSpPr>
            <a:spLocks noGrp="1"/>
          </p:cNvSpPr>
          <p:nvPr>
            <p:ph type="dt" sz="half" idx="10"/>
          </p:nvPr>
        </p:nvSpPr>
        <p:spPr>
          <a:xfrm>
            <a:off x="822961" y="6459786"/>
            <a:ext cx="1854203" cy="365125"/>
          </a:xfrm>
        </p:spPr>
        <p:txBody>
          <a:bodyPr/>
          <a:lstStyle/>
          <a:p>
            <a:fld id="{75149014-5546-41EF-8F4E-DA37574CBECA}" type="datetime1">
              <a:rPr lang="en-US" smtClean="0"/>
              <a:t>3/25/2018</a:t>
            </a:fld>
            <a:endParaRPr lang="en-US" dirty="0"/>
          </a:p>
        </p:txBody>
      </p:sp>
      <p:sp>
        <p:nvSpPr>
          <p:cNvPr id="39943" name="TextBox 6"/>
          <p:cNvSpPr txBox="1">
            <a:spLocks noChangeArrowheads="1"/>
          </p:cNvSpPr>
          <p:nvPr/>
        </p:nvSpPr>
        <p:spPr bwMode="auto">
          <a:xfrm>
            <a:off x="271562" y="2646591"/>
            <a:ext cx="3995638" cy="14773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Compiler Generated (because it can only use things from the Instruction Set):</a:t>
            </a:r>
          </a:p>
          <a:p>
            <a:pPr lvl="1">
              <a:spcBef>
                <a:spcPct val="0"/>
              </a:spcBef>
              <a:buFontTx/>
              <a:buNone/>
            </a:pPr>
            <a:r>
              <a:rPr lang="en-US" sz="1800" i="1" dirty="0"/>
              <a:t>load r, x</a:t>
            </a:r>
          </a:p>
          <a:p>
            <a:pPr lvl="1">
              <a:spcBef>
                <a:spcPct val="0"/>
              </a:spcBef>
              <a:buFontTx/>
              <a:buNone/>
            </a:pPr>
            <a:r>
              <a:rPr lang="en-US" sz="1800" i="1" dirty="0"/>
              <a:t>add r, r, 1</a:t>
            </a:r>
          </a:p>
          <a:p>
            <a:pPr lvl="1">
              <a:spcBef>
                <a:spcPct val="0"/>
              </a:spcBef>
              <a:buFontTx/>
              <a:buNone/>
            </a:pPr>
            <a:r>
              <a:rPr lang="en-US" sz="1800" i="1" dirty="0"/>
              <a:t>store x, r</a:t>
            </a:r>
          </a:p>
        </p:txBody>
      </p:sp>
      <p:sp>
        <p:nvSpPr>
          <p:cNvPr id="39944" name="TextBox 8"/>
          <p:cNvSpPr txBox="1">
            <a:spLocks noChangeArrowheads="1"/>
          </p:cNvSpPr>
          <p:nvPr/>
        </p:nvSpPr>
        <p:spPr bwMode="auto">
          <a:xfrm>
            <a:off x="4934743" y="3168650"/>
            <a:ext cx="4244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Values of x can be 1, 2, or 3 depending </a:t>
            </a:r>
          </a:p>
          <a:p>
            <a:pPr>
              <a:spcBef>
                <a:spcPct val="0"/>
              </a:spcBef>
              <a:buFontTx/>
              <a:buNone/>
            </a:pPr>
            <a:r>
              <a:rPr lang="en-US" sz="1800" dirty="0"/>
              <a:t>on the order of execution</a:t>
            </a:r>
          </a:p>
        </p:txBody>
      </p:sp>
      <p:grpSp>
        <p:nvGrpSpPr>
          <p:cNvPr id="17" name="Group 16">
            <a:extLst>
              <a:ext uri="{FF2B5EF4-FFF2-40B4-BE49-F238E27FC236}">
                <a16:creationId xmlns:a16="http://schemas.microsoft.com/office/drawing/2014/main" id="{D137FBA8-5B0F-49E8-83A6-2AFA3A544595}"/>
              </a:ext>
            </a:extLst>
          </p:cNvPr>
          <p:cNvGrpSpPr/>
          <p:nvPr/>
        </p:nvGrpSpPr>
        <p:grpSpPr>
          <a:xfrm>
            <a:off x="304800" y="4204482"/>
            <a:ext cx="3962400" cy="2348718"/>
            <a:chOff x="304800" y="4191000"/>
            <a:chExt cx="3962400" cy="2590800"/>
          </a:xfrm>
        </p:grpSpPr>
        <p:sp>
          <p:nvSpPr>
            <p:cNvPr id="10" name="TextBox 9"/>
            <p:cNvSpPr txBox="1"/>
            <p:nvPr/>
          </p:nvSpPr>
          <p:spPr>
            <a:xfrm>
              <a:off x="533400" y="4387850"/>
              <a:ext cx="1846018" cy="923330"/>
            </a:xfrm>
            <a:prstGeom prst="rect">
              <a:avLst/>
            </a:prstGeom>
            <a:solidFill>
              <a:schemeClr val="accent1">
                <a:lumMod val="40000"/>
                <a:lumOff val="60000"/>
              </a:schemeClr>
            </a:solidFill>
          </p:spPr>
          <p:txBody>
            <a:bodyPr wrap="none">
              <a:spAutoFit/>
            </a:bodyPr>
            <a:lstStyle/>
            <a:p>
              <a:pPr lvl="1">
                <a:defRPr/>
              </a:pPr>
              <a:r>
                <a:rPr lang="en-US" i="1" dirty="0"/>
                <a:t>load r1, x</a:t>
              </a:r>
            </a:p>
            <a:p>
              <a:pPr lvl="1">
                <a:defRPr/>
              </a:pPr>
              <a:r>
                <a:rPr lang="en-US" i="1" dirty="0"/>
                <a:t>add r1, r1, 1</a:t>
              </a:r>
            </a:p>
            <a:p>
              <a:pPr lvl="1">
                <a:defRPr/>
              </a:pPr>
              <a:r>
                <a:rPr lang="en-US" i="1" dirty="0"/>
                <a:t>store x, r1</a:t>
              </a:r>
            </a:p>
          </p:txBody>
        </p:sp>
        <p:sp>
          <p:nvSpPr>
            <p:cNvPr id="11" name="TextBox 10"/>
            <p:cNvSpPr txBox="1"/>
            <p:nvPr/>
          </p:nvSpPr>
          <p:spPr>
            <a:xfrm>
              <a:off x="2362200" y="5287963"/>
              <a:ext cx="1846018" cy="923330"/>
            </a:xfrm>
            <a:prstGeom prst="rect">
              <a:avLst/>
            </a:prstGeom>
            <a:solidFill>
              <a:schemeClr val="accent1">
                <a:lumMod val="20000"/>
                <a:lumOff val="80000"/>
              </a:schemeClr>
            </a:solidFill>
          </p:spPr>
          <p:txBody>
            <a:bodyPr wrap="none">
              <a:spAutoFit/>
            </a:bodyPr>
            <a:lstStyle/>
            <a:p>
              <a:pPr lvl="1">
                <a:defRPr/>
              </a:pPr>
              <a:r>
                <a:rPr lang="en-US" i="1" dirty="0"/>
                <a:t>load r2, x</a:t>
              </a:r>
            </a:p>
            <a:p>
              <a:pPr lvl="1">
                <a:defRPr/>
              </a:pPr>
              <a:r>
                <a:rPr lang="en-US" i="1" dirty="0"/>
                <a:t>add r2, r2, 2</a:t>
              </a:r>
            </a:p>
            <a:p>
              <a:pPr lvl="1">
                <a:defRPr/>
              </a:pPr>
              <a:r>
                <a:rPr lang="en-US" i="1" dirty="0"/>
                <a:t>store x, r2</a:t>
              </a:r>
            </a:p>
          </p:txBody>
        </p:sp>
        <p:sp>
          <p:nvSpPr>
            <p:cNvPr id="39950" name="TextBox 14"/>
            <p:cNvSpPr txBox="1">
              <a:spLocks noChangeArrowheads="1"/>
            </p:cNvSpPr>
            <p:nvPr/>
          </p:nvSpPr>
          <p:spPr bwMode="auto">
            <a:xfrm>
              <a:off x="1684338" y="6249988"/>
              <a:ext cx="601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X=3</a:t>
              </a:r>
            </a:p>
          </p:txBody>
        </p:sp>
        <p:sp>
          <p:nvSpPr>
            <p:cNvPr id="39951" name="Rectangle 15"/>
            <p:cNvSpPr>
              <a:spLocks noChangeArrowheads="1"/>
            </p:cNvSpPr>
            <p:nvPr/>
          </p:nvSpPr>
          <p:spPr bwMode="auto">
            <a:xfrm>
              <a:off x="304800" y="4191000"/>
              <a:ext cx="3962400" cy="259080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grpSp>
      <p:grpSp>
        <p:nvGrpSpPr>
          <p:cNvPr id="16" name="Group 15">
            <a:extLst>
              <a:ext uri="{FF2B5EF4-FFF2-40B4-BE49-F238E27FC236}">
                <a16:creationId xmlns:a16="http://schemas.microsoft.com/office/drawing/2014/main" id="{59AD6039-0AAB-4942-81E9-7D390D77A48E}"/>
              </a:ext>
            </a:extLst>
          </p:cNvPr>
          <p:cNvGrpSpPr/>
          <p:nvPr/>
        </p:nvGrpSpPr>
        <p:grpSpPr>
          <a:xfrm>
            <a:off x="4775200" y="3962400"/>
            <a:ext cx="3962400" cy="2590800"/>
            <a:chOff x="4775200" y="3937000"/>
            <a:chExt cx="3962400" cy="2590800"/>
          </a:xfrm>
        </p:grpSpPr>
        <p:sp>
          <p:nvSpPr>
            <p:cNvPr id="12" name="TextBox 11"/>
            <p:cNvSpPr txBox="1"/>
            <p:nvPr/>
          </p:nvSpPr>
          <p:spPr>
            <a:xfrm>
              <a:off x="4867275" y="4338638"/>
              <a:ext cx="1846018" cy="1754326"/>
            </a:xfrm>
            <a:prstGeom prst="rect">
              <a:avLst/>
            </a:prstGeom>
            <a:solidFill>
              <a:schemeClr val="accent1">
                <a:lumMod val="40000"/>
                <a:lumOff val="60000"/>
              </a:schemeClr>
            </a:solidFill>
          </p:spPr>
          <p:txBody>
            <a:bodyPr wrap="none">
              <a:spAutoFit/>
            </a:bodyPr>
            <a:lstStyle/>
            <a:p>
              <a:pPr lvl="1">
                <a:defRPr/>
              </a:pPr>
              <a:r>
                <a:rPr lang="en-US" i="1" dirty="0"/>
                <a:t>load r1, x</a:t>
              </a:r>
            </a:p>
            <a:p>
              <a:pPr lvl="1">
                <a:defRPr/>
              </a:pPr>
              <a:endParaRPr lang="en-US" i="1" dirty="0"/>
            </a:p>
            <a:p>
              <a:pPr lvl="1">
                <a:defRPr/>
              </a:pPr>
              <a:endParaRPr lang="en-US" i="1" dirty="0"/>
            </a:p>
            <a:p>
              <a:pPr lvl="1">
                <a:defRPr/>
              </a:pPr>
              <a:endParaRPr lang="en-US" i="1" dirty="0"/>
            </a:p>
            <a:p>
              <a:pPr lvl="1">
                <a:defRPr/>
              </a:pPr>
              <a:r>
                <a:rPr lang="en-US" i="1" dirty="0"/>
                <a:t>add r1, r1, 1</a:t>
              </a:r>
            </a:p>
            <a:p>
              <a:pPr lvl="1">
                <a:defRPr/>
              </a:pPr>
              <a:r>
                <a:rPr lang="en-US" i="1" dirty="0"/>
                <a:t>store x, r1</a:t>
              </a:r>
            </a:p>
          </p:txBody>
        </p:sp>
        <p:sp>
          <p:nvSpPr>
            <p:cNvPr id="13" name="TextBox 12"/>
            <p:cNvSpPr txBox="1"/>
            <p:nvPr/>
          </p:nvSpPr>
          <p:spPr>
            <a:xfrm>
              <a:off x="6705600" y="4486870"/>
              <a:ext cx="1846018" cy="923330"/>
            </a:xfrm>
            <a:prstGeom prst="rect">
              <a:avLst/>
            </a:prstGeom>
            <a:solidFill>
              <a:schemeClr val="accent1">
                <a:lumMod val="20000"/>
                <a:lumOff val="80000"/>
              </a:schemeClr>
            </a:solidFill>
          </p:spPr>
          <p:txBody>
            <a:bodyPr wrap="none">
              <a:spAutoFit/>
            </a:bodyPr>
            <a:lstStyle/>
            <a:p>
              <a:pPr lvl="1">
                <a:defRPr/>
              </a:pPr>
              <a:r>
                <a:rPr lang="en-US" i="1" dirty="0"/>
                <a:t>load r2, x</a:t>
              </a:r>
            </a:p>
            <a:p>
              <a:pPr lvl="1">
                <a:defRPr/>
              </a:pPr>
              <a:r>
                <a:rPr lang="en-US" i="1" dirty="0"/>
                <a:t>add r2, r2, 2</a:t>
              </a:r>
            </a:p>
            <a:p>
              <a:pPr lvl="1">
                <a:defRPr/>
              </a:pPr>
              <a:r>
                <a:rPr lang="en-US" i="1" dirty="0"/>
                <a:t>store x, r2</a:t>
              </a:r>
            </a:p>
          </p:txBody>
        </p:sp>
        <p:sp>
          <p:nvSpPr>
            <p:cNvPr id="39949" name="TextBox 13"/>
            <p:cNvSpPr txBox="1">
              <a:spLocks noChangeArrowheads="1"/>
            </p:cNvSpPr>
            <p:nvPr/>
          </p:nvSpPr>
          <p:spPr bwMode="auto">
            <a:xfrm>
              <a:off x="6756400" y="6019800"/>
              <a:ext cx="601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a:t>X=1</a:t>
              </a:r>
            </a:p>
          </p:txBody>
        </p:sp>
        <p:sp>
          <p:nvSpPr>
            <p:cNvPr id="39952" name="Rectangle 16"/>
            <p:cNvSpPr>
              <a:spLocks noChangeArrowheads="1"/>
            </p:cNvSpPr>
            <p:nvPr/>
          </p:nvSpPr>
          <p:spPr bwMode="auto">
            <a:xfrm>
              <a:off x="4775200" y="3937000"/>
              <a:ext cx="3962400" cy="259080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grpSp>
      <p:grpSp>
        <p:nvGrpSpPr>
          <p:cNvPr id="15" name="Group 14">
            <a:extLst>
              <a:ext uri="{FF2B5EF4-FFF2-40B4-BE49-F238E27FC236}">
                <a16:creationId xmlns:a16="http://schemas.microsoft.com/office/drawing/2014/main" id="{AADB8BBA-A3DA-4857-BB41-F53AFE96E720}"/>
              </a:ext>
            </a:extLst>
          </p:cNvPr>
          <p:cNvGrpSpPr/>
          <p:nvPr/>
        </p:nvGrpSpPr>
        <p:grpSpPr>
          <a:xfrm>
            <a:off x="1524000" y="1893739"/>
            <a:ext cx="4495800" cy="2157711"/>
            <a:chOff x="1524000" y="1893739"/>
            <a:chExt cx="4495800" cy="2157711"/>
          </a:xfrm>
        </p:grpSpPr>
        <p:sp>
          <p:nvSpPr>
            <p:cNvPr id="4" name="Oval 3">
              <a:extLst>
                <a:ext uri="{FF2B5EF4-FFF2-40B4-BE49-F238E27FC236}">
                  <a16:creationId xmlns:a16="http://schemas.microsoft.com/office/drawing/2014/main" id="{325847B2-9C76-409F-B21E-91987588FCDF}"/>
                </a:ext>
              </a:extLst>
            </p:cNvPr>
            <p:cNvSpPr/>
            <p:nvPr/>
          </p:nvSpPr>
          <p:spPr>
            <a:xfrm>
              <a:off x="4114800" y="1893739"/>
              <a:ext cx="1905000" cy="912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Pre-emption</a:t>
              </a:r>
            </a:p>
          </p:txBody>
        </p:sp>
        <p:cxnSp>
          <p:nvCxnSpPr>
            <p:cNvPr id="6" name="Connector: Elbow 5">
              <a:extLst>
                <a:ext uri="{FF2B5EF4-FFF2-40B4-BE49-F238E27FC236}">
                  <a16:creationId xmlns:a16="http://schemas.microsoft.com/office/drawing/2014/main" id="{61C930E2-3253-48F5-A038-C47D83AE5C23}"/>
                </a:ext>
              </a:extLst>
            </p:cNvPr>
            <p:cNvCxnSpPr>
              <a:stCxn id="4" idx="4"/>
            </p:cNvCxnSpPr>
            <p:nvPr/>
          </p:nvCxnSpPr>
          <p:spPr>
            <a:xfrm rot="5400000">
              <a:off x="2947844" y="1382708"/>
              <a:ext cx="695612" cy="35433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1534A19-AD8C-4875-9A71-D3D272992A30}"/>
                </a:ext>
              </a:extLst>
            </p:cNvPr>
            <p:cNvCxnSpPr>
              <a:cxnSpLocks/>
              <a:stCxn id="4" idx="3"/>
            </p:cNvCxnSpPr>
            <p:nvPr/>
          </p:nvCxnSpPr>
          <p:spPr>
            <a:xfrm rot="5400000">
              <a:off x="2387947" y="1808928"/>
              <a:ext cx="1141889" cy="28697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FC4407B-8FA6-4F03-A664-677432450299}"/>
                </a:ext>
              </a:extLst>
            </p:cNvPr>
            <p:cNvCxnSpPr>
              <a:cxnSpLocks/>
              <a:stCxn id="4" idx="5"/>
            </p:cNvCxnSpPr>
            <p:nvPr/>
          </p:nvCxnSpPr>
          <p:spPr>
            <a:xfrm rot="5400000">
              <a:off x="2943121" y="1253752"/>
              <a:ext cx="1378577" cy="42168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377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anim calcmode="lin" valueType="num">
                                      <p:cBhvr additive="base">
                                        <p:cTn id="7" dur="500" fill="hold"/>
                                        <p:tgtEl>
                                          <p:spTgt spid="39944"/>
                                        </p:tgtEl>
                                        <p:attrNameLst>
                                          <p:attrName>ppt_x</p:attrName>
                                        </p:attrNameLst>
                                      </p:cBhvr>
                                      <p:tavLst>
                                        <p:tav tm="0">
                                          <p:val>
                                            <p:strVal val="#ppt_x"/>
                                          </p:val>
                                        </p:tav>
                                        <p:tav tm="100000">
                                          <p:val>
                                            <p:strVal val="#ppt_x"/>
                                          </p:val>
                                        </p:tav>
                                      </p:tavLst>
                                    </p:anim>
                                    <p:anim calcmode="lin" valueType="num">
                                      <p:cBhvr additive="base">
                                        <p:cTn id="8"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7"/>
          <p:cNvSpPr/>
          <p:nvPr/>
        </p:nvSpPr>
        <p:spPr bwMode="auto">
          <a:xfrm>
            <a:off x="738809" y="3482422"/>
            <a:ext cx="6781800" cy="1447800"/>
          </a:xfrm>
          <a:prstGeom prst="rect">
            <a:avLst/>
          </a:prstGeom>
          <a:solidFill>
            <a:schemeClr val="accent1">
              <a:lumMod val="40000"/>
              <a:lumOff val="60000"/>
            </a:schemeClr>
          </a:solidFill>
          <a:ln w="38100" cap="flat" cmpd="sng" algn="ctr">
            <a:noFill/>
            <a:prstDash val="solid"/>
            <a:round/>
            <a:headEnd type="stealth" w="med" len="med"/>
            <a:tailEnd type="stealth" w="med" len="med"/>
          </a:ln>
          <a:effectLst/>
        </p:spPr>
        <p:txBody>
          <a:bodyPr vert="eaVert" wrap="none" anchor="ctr"/>
          <a:lstStyle/>
          <a:p>
            <a:pPr>
              <a:defRPr/>
            </a:pPr>
            <a:endParaRPr lang="en-US">
              <a:latin typeface="Comic Sans MS" charset="0"/>
              <a:ea typeface="+mn-ea"/>
            </a:endParaRPr>
          </a:p>
        </p:txBody>
      </p:sp>
      <p:sp>
        <p:nvSpPr>
          <p:cNvPr id="7" name="Rectangle 6"/>
          <p:cNvSpPr/>
          <p:nvPr/>
        </p:nvSpPr>
        <p:spPr bwMode="auto">
          <a:xfrm>
            <a:off x="762000" y="2211250"/>
            <a:ext cx="6781800" cy="609600"/>
          </a:xfrm>
          <a:prstGeom prst="rect">
            <a:avLst/>
          </a:prstGeom>
          <a:solidFill>
            <a:schemeClr val="accent1">
              <a:lumMod val="40000"/>
              <a:lumOff val="60000"/>
            </a:schemeClr>
          </a:solidFill>
          <a:ln w="38100" cap="flat" cmpd="sng" algn="ctr">
            <a:noFill/>
            <a:prstDash val="solid"/>
            <a:round/>
            <a:headEnd type="stealth" w="med" len="med"/>
            <a:tailEnd type="stealth" w="med" len="med"/>
          </a:ln>
          <a:effectLst/>
        </p:spPr>
        <p:txBody>
          <a:bodyPr vert="eaVert" wrap="none" anchor="ctr"/>
          <a:lstStyle/>
          <a:p>
            <a:pPr>
              <a:defRPr/>
            </a:pPr>
            <a:endParaRPr lang="en-US">
              <a:latin typeface="Comic Sans MS" charset="0"/>
              <a:ea typeface="+mn-ea"/>
            </a:endParaRPr>
          </a:p>
        </p:txBody>
      </p:sp>
      <p:sp>
        <p:nvSpPr>
          <p:cNvPr id="55300" name="Rectangle 4"/>
          <p:cNvSpPr>
            <a:spLocks noGrp="1" noChangeArrowheads="1"/>
          </p:cNvSpPr>
          <p:nvPr>
            <p:ph type="title"/>
          </p:nvPr>
        </p:nvSpPr>
        <p:spPr>
          <a:xfrm>
            <a:off x="822959" y="263527"/>
            <a:ext cx="7543800" cy="879473"/>
          </a:xfrm>
        </p:spPr>
        <p:txBody>
          <a:bodyPr/>
          <a:lstStyle/>
          <a:p>
            <a:r>
              <a:rPr lang="en-US" altLang="ko-KR">
                <a:latin typeface="Helvetica" panose="020B0604020202020204" pitchFamily="34" charset="0"/>
                <a:ea typeface="Gulim" panose="020B0600000101010101" pitchFamily="34" charset="-127"/>
              </a:rPr>
              <a:t>Too Much Milk: Solution #1</a:t>
            </a:r>
          </a:p>
        </p:txBody>
      </p:sp>
      <p:sp>
        <p:nvSpPr>
          <p:cNvPr id="55301" name="Rectangle 5"/>
          <p:cNvSpPr>
            <a:spLocks noGrp="1" noChangeArrowheads="1"/>
          </p:cNvSpPr>
          <p:nvPr>
            <p:ph idx="1"/>
          </p:nvPr>
        </p:nvSpPr>
        <p:spPr>
          <a:xfrm>
            <a:off x="457200" y="1516698"/>
            <a:ext cx="8610600" cy="5029200"/>
          </a:xfrm>
        </p:spPr>
        <p:txBody>
          <a:bodyPr>
            <a:noAutofit/>
          </a:bodyPr>
          <a:lstStyle/>
          <a:p>
            <a:pPr>
              <a:lnSpc>
                <a:spcPct val="75000"/>
              </a:lnSpc>
            </a:pPr>
            <a:r>
              <a:rPr lang="en-US" altLang="ko-KR" sz="2400" dirty="0">
                <a:latin typeface="Helvetica" panose="020B0604020202020204" pitchFamily="34" charset="0"/>
                <a:ea typeface="Gulim" panose="020B0600000101010101" pitchFamily="34" charset="-127"/>
              </a:rPr>
              <a:t>Still too much milk but only occasionally!</a:t>
            </a:r>
          </a:p>
          <a:p>
            <a:pPr>
              <a:lnSpc>
                <a:spcPct val="75000"/>
              </a:lnSpc>
              <a:buFontTx/>
              <a:buNone/>
            </a:pPr>
            <a:r>
              <a:rPr lang="en-US" altLang="ko-KR" sz="2000" dirty="0">
                <a:latin typeface="Courier New" panose="02070309020205020404" pitchFamily="49" charset="0"/>
                <a:ea typeface="Gulim" panose="020B0600000101010101" pitchFamily="34" charset="-127"/>
              </a:rPr>
              <a:t>    </a:t>
            </a:r>
            <a:r>
              <a:rPr lang="en-US" altLang="ko-KR" sz="2000" u="sng" dirty="0">
                <a:latin typeface="Courier New" panose="02070309020205020404" pitchFamily="49" charset="0"/>
                <a:ea typeface="Gulim" panose="020B0600000101010101" pitchFamily="34" charset="-127"/>
              </a:rPr>
              <a:t>Thread A</a:t>
            </a:r>
            <a:r>
              <a:rPr lang="en-US" altLang="ko-KR" sz="2000" dirty="0">
                <a:latin typeface="Courier New" panose="02070309020205020404" pitchFamily="49" charset="0"/>
                <a:ea typeface="Gulim" panose="020B0600000101010101" pitchFamily="34" charset="-127"/>
              </a:rPr>
              <a:t>               </a:t>
            </a:r>
            <a:r>
              <a:rPr lang="en-US" altLang="ko-KR" sz="2000" u="sng" dirty="0">
                <a:latin typeface="Courier New" panose="02070309020205020404" pitchFamily="49" charset="0"/>
                <a:ea typeface="Gulim" panose="020B0600000101010101" pitchFamily="34" charset="-127"/>
              </a:rPr>
              <a:t>Thread B</a:t>
            </a:r>
            <a:r>
              <a:rPr lang="en-US" altLang="ko-KR" sz="2000" dirty="0">
                <a:latin typeface="Courier New" panose="02070309020205020404" pitchFamily="49" charset="0"/>
                <a:ea typeface="Gulim" panose="020B0600000101010101" pitchFamily="34" charset="-127"/>
              </a:rPr>
              <a:t>  </a:t>
            </a:r>
          </a:p>
          <a:p>
            <a:pPr>
              <a:lnSpc>
                <a:spcPct val="75000"/>
              </a:lnSpc>
              <a:buFontTx/>
              <a:buNone/>
            </a:pPr>
            <a:r>
              <a:rPr lang="en-US" altLang="ko-KR" sz="2000" dirty="0">
                <a:latin typeface="Courier New" panose="02070309020205020404" pitchFamily="49" charset="0"/>
                <a:ea typeface="Gulim" panose="020B0600000101010101" pitchFamily="34" charset="-127"/>
              </a:rPr>
              <a:t>  if (</a:t>
            </a:r>
            <a:r>
              <a:rPr lang="en-US" altLang="ko-KR" sz="2000" dirty="0" err="1">
                <a:latin typeface="Courier New" panose="02070309020205020404" pitchFamily="49" charset="0"/>
                <a:ea typeface="Gulim" panose="020B0600000101010101" pitchFamily="34" charset="-127"/>
              </a:rPr>
              <a:t>noMilk</a:t>
            </a:r>
            <a:r>
              <a:rPr lang="en-US" altLang="ko-KR" sz="2000" dirty="0">
                <a:latin typeface="Courier New" panose="02070309020205020404" pitchFamily="49" charset="0"/>
                <a:ea typeface="Gulim" panose="020B0600000101010101" pitchFamily="34" charset="-127"/>
              </a:rPr>
              <a:t>)          </a:t>
            </a:r>
          </a:p>
          <a:p>
            <a:pPr>
              <a:lnSpc>
                <a:spcPct val="75000"/>
              </a:lnSpc>
              <a:buFontTx/>
              <a:buNone/>
            </a:pPr>
            <a:r>
              <a:rPr lang="en-US" altLang="ko-KR" sz="2000" dirty="0">
                <a:latin typeface="Courier New" panose="02070309020205020404" pitchFamily="49" charset="0"/>
                <a:ea typeface="Gulim" panose="020B0600000101010101" pitchFamily="34" charset="-127"/>
              </a:rPr>
              <a:t>    if (</a:t>
            </a:r>
            <a:r>
              <a:rPr lang="en-US" altLang="ko-KR" sz="2000" dirty="0" err="1">
                <a:latin typeface="Courier New" panose="02070309020205020404" pitchFamily="49" charset="0"/>
                <a:ea typeface="Gulim" panose="020B0600000101010101" pitchFamily="34" charset="-127"/>
              </a:rPr>
              <a:t>noNote</a:t>
            </a:r>
            <a:r>
              <a:rPr lang="en-US" altLang="ko-KR" sz="2000" dirty="0">
                <a:latin typeface="Courier New" panose="02070309020205020404" pitchFamily="49" charset="0"/>
                <a:ea typeface="Gulim" panose="020B0600000101010101" pitchFamily="34" charset="-127"/>
              </a:rPr>
              <a:t>) {</a:t>
            </a:r>
          </a:p>
          <a:p>
            <a:pPr>
              <a:lnSpc>
                <a:spcPct val="75000"/>
              </a:lnSpc>
              <a:buFontTx/>
              <a:buNone/>
            </a:pPr>
            <a:r>
              <a:rPr lang="en-US" altLang="ko-KR" sz="2000" dirty="0">
                <a:latin typeface="Courier New" panose="02070309020205020404" pitchFamily="49" charset="0"/>
                <a:ea typeface="Gulim" panose="020B0600000101010101" pitchFamily="34" charset="-127"/>
              </a:rPr>
              <a:t>                         if (</a:t>
            </a:r>
            <a:r>
              <a:rPr lang="en-US" altLang="ko-KR" sz="2000" dirty="0" err="1">
                <a:latin typeface="Courier New" panose="02070309020205020404" pitchFamily="49" charset="0"/>
                <a:ea typeface="Gulim" panose="020B0600000101010101" pitchFamily="34" charset="-127"/>
              </a:rPr>
              <a:t>noMilk</a:t>
            </a:r>
            <a:r>
              <a:rPr lang="en-US" altLang="ko-KR" sz="2000" dirty="0">
                <a:latin typeface="Courier New" panose="02070309020205020404" pitchFamily="49" charset="0"/>
                <a:ea typeface="Gulim" panose="020B0600000101010101" pitchFamily="34" charset="-127"/>
              </a:rPr>
              <a:t>)          </a:t>
            </a:r>
          </a:p>
          <a:p>
            <a:pPr>
              <a:lnSpc>
                <a:spcPct val="75000"/>
              </a:lnSpc>
              <a:buFontTx/>
              <a:buNone/>
            </a:pPr>
            <a:r>
              <a:rPr lang="en-US" altLang="ko-KR" sz="2000" dirty="0">
                <a:latin typeface="Courier New" panose="02070309020205020404" pitchFamily="49" charset="0"/>
                <a:ea typeface="Gulim" panose="020B0600000101010101" pitchFamily="34" charset="-127"/>
              </a:rPr>
              <a:t>                           if (</a:t>
            </a:r>
            <a:r>
              <a:rPr lang="en-US" altLang="ko-KR" sz="2000" dirty="0" err="1">
                <a:latin typeface="Courier New" panose="02070309020205020404" pitchFamily="49" charset="0"/>
                <a:ea typeface="Gulim" panose="020B0600000101010101" pitchFamily="34" charset="-127"/>
              </a:rPr>
              <a:t>noNote</a:t>
            </a:r>
            <a:r>
              <a:rPr lang="en-US" altLang="ko-KR" sz="2000" dirty="0">
                <a:latin typeface="Courier New" panose="02070309020205020404" pitchFamily="49" charset="0"/>
                <a:ea typeface="Gulim" panose="020B0600000101010101" pitchFamily="34" charset="-127"/>
              </a:rPr>
              <a:t>) {</a:t>
            </a:r>
          </a:p>
          <a:p>
            <a:pPr>
              <a:lnSpc>
                <a:spcPct val="75000"/>
              </a:lnSpc>
              <a:buFontTx/>
              <a:buNone/>
            </a:pPr>
            <a:r>
              <a:rPr lang="en-US" altLang="ko-KR" sz="2000" dirty="0">
                <a:latin typeface="Courier New" panose="02070309020205020404" pitchFamily="49" charset="0"/>
                <a:ea typeface="Gulim" panose="020B0600000101010101" pitchFamily="34" charset="-127"/>
              </a:rPr>
              <a:t>      leave Note;</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buy milk;</a:t>
            </a:r>
          </a:p>
          <a:p>
            <a:pPr>
              <a:lnSpc>
                <a:spcPct val="75000"/>
              </a:lnSpc>
              <a:buFontTx/>
              <a:buNone/>
            </a:pPr>
            <a:r>
              <a:rPr lang="en-US" altLang="ko-KR" sz="2000" dirty="0">
                <a:latin typeface="Courier New" panose="02070309020205020404" pitchFamily="49" charset="0"/>
                <a:ea typeface="Gulim" panose="020B0600000101010101" pitchFamily="34" charset="-127"/>
              </a:rPr>
              <a:t>      remove note;</a:t>
            </a:r>
          </a:p>
          <a:p>
            <a:pPr>
              <a:lnSpc>
                <a:spcPct val="75000"/>
              </a:lnSpc>
              <a:buFontTx/>
              <a:buNone/>
            </a:pPr>
            <a:r>
              <a:rPr lang="en-US" altLang="ko-KR" sz="2000" dirty="0">
                <a:latin typeface="Courier New" panose="02070309020205020404" pitchFamily="49" charset="0"/>
                <a:ea typeface="Gulim" panose="020B0600000101010101" pitchFamily="34" charset="-127"/>
              </a:rPr>
              <a:t>    }</a:t>
            </a:r>
          </a:p>
          <a:p>
            <a:pPr>
              <a:lnSpc>
                <a:spcPct val="75000"/>
              </a:lnSpc>
              <a:buFontTx/>
              <a:buNone/>
            </a:pPr>
            <a:r>
              <a:rPr lang="en-US" altLang="ko-KR" sz="2000" dirty="0">
                <a:latin typeface="Courier New" panose="02070309020205020404" pitchFamily="49" charset="0"/>
                <a:ea typeface="Gulim" panose="020B0600000101010101" pitchFamily="34" charset="-127"/>
              </a:rPr>
              <a:t>  }</a:t>
            </a:r>
            <a:endParaRPr lang="en-US" altLang="ko-KR" sz="2000" dirty="0">
              <a:latin typeface="Helvetica" panose="020B0604020202020204" pitchFamily="34" charset="0"/>
              <a:ea typeface="Gulim" panose="020B0600000101010101" pitchFamily="34" charset="-127"/>
            </a:endParaRPr>
          </a:p>
          <a:p>
            <a:pPr>
              <a:lnSpc>
                <a:spcPct val="75000"/>
              </a:lnSpc>
              <a:buFontTx/>
              <a:buNone/>
            </a:pPr>
            <a:r>
              <a:rPr lang="en-US" altLang="ko-KR" sz="2000" dirty="0">
                <a:latin typeface="Courier New" panose="02070309020205020404" pitchFamily="49" charset="0"/>
                <a:ea typeface="Gulim" panose="020B0600000101010101" pitchFamily="34" charset="-127"/>
              </a:rPr>
              <a:t>                            leave Note;</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buy milk;</a:t>
            </a:r>
          </a:p>
          <a:p>
            <a:pPr>
              <a:lnSpc>
                <a:spcPct val="75000"/>
              </a:lnSpc>
            </a:pPr>
            <a:r>
              <a:rPr lang="en-US" altLang="ko-KR" sz="2000" dirty="0">
                <a:latin typeface="Helvetica" panose="020B0604020202020204" pitchFamily="34" charset="0"/>
                <a:ea typeface="Gulim" panose="020B0600000101010101" pitchFamily="34" charset="-127"/>
              </a:rPr>
              <a:t>Thread can get context switched after checking milk and note but before leaving note!</a:t>
            </a:r>
          </a:p>
          <a:p>
            <a:pPr>
              <a:lnSpc>
                <a:spcPct val="75000"/>
              </a:lnSpc>
            </a:pPr>
            <a:r>
              <a:rPr lang="en-US" altLang="ko-KR" sz="2000" dirty="0">
                <a:latin typeface="Helvetica" panose="020B0604020202020204" pitchFamily="34" charset="0"/>
                <a:ea typeface="Gulim" panose="020B0600000101010101" pitchFamily="34" charset="-127"/>
              </a:rPr>
              <a:t>Solution makes problem worse since fails intermittently</a:t>
            </a:r>
          </a:p>
          <a:p>
            <a:pPr lvl="1">
              <a:lnSpc>
                <a:spcPct val="75000"/>
              </a:lnSpc>
            </a:pPr>
            <a:r>
              <a:rPr lang="en-US" altLang="ko-KR" sz="1800" dirty="0">
                <a:latin typeface="Helvetica" panose="020B0604020202020204" pitchFamily="34" charset="0"/>
                <a:ea typeface="Gulim" panose="020B0600000101010101" pitchFamily="34" charset="-127"/>
              </a:rPr>
              <a:t>Makes it really hard to debug…</a:t>
            </a:r>
          </a:p>
          <a:p>
            <a:pPr lvl="1">
              <a:lnSpc>
                <a:spcPct val="75000"/>
              </a:lnSpc>
            </a:pPr>
            <a:r>
              <a:rPr lang="en-US" altLang="ko-KR" sz="1800" dirty="0">
                <a:latin typeface="Helvetica" panose="020B0604020202020204" pitchFamily="34" charset="0"/>
                <a:ea typeface="Gulim" panose="020B0600000101010101" pitchFamily="34" charset="-127"/>
              </a:rPr>
              <a:t>Must work despite what the thread dispatcher does!</a:t>
            </a:r>
          </a:p>
          <a:p>
            <a:pPr lvl="1">
              <a:lnSpc>
                <a:spcPct val="75000"/>
              </a:lnSpc>
            </a:pPr>
            <a:endParaRPr lang="ko-KR" altLang="en-US" sz="1800" dirty="0">
              <a:latin typeface="Courier New" panose="02070309020205020404" pitchFamily="49" charset="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6DD23ACA-916C-4E23-AC20-0EB158274B44}" type="datetime1">
              <a:rPr lang="en-US" smtClean="0"/>
              <a:t>3/25/2018</a:t>
            </a:fld>
            <a:endParaRPr lang="en-US" dirty="0"/>
          </a:p>
        </p:txBody>
      </p:sp>
    </p:spTree>
    <p:extLst>
      <p:ext uri="{BB962C8B-B14F-4D97-AF65-F5344CB8AC3E}">
        <p14:creationId xmlns:p14="http://schemas.microsoft.com/office/powerpoint/2010/main" val="157250936"/>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22959" y="263527"/>
            <a:ext cx="7543800" cy="879473"/>
          </a:xfrm>
        </p:spPr>
        <p:txBody>
          <a:bodyPr>
            <a:normAutofit fontScale="90000"/>
          </a:bodyPr>
          <a:lstStyle/>
          <a:p>
            <a:r>
              <a:rPr lang="en-US" altLang="ko-KR">
                <a:latin typeface="Helvetica" panose="020B0604020202020204" pitchFamily="34" charset="0"/>
                <a:ea typeface="Gulim" panose="020B0600000101010101" pitchFamily="34" charset="-127"/>
              </a:rPr>
              <a:t>Too Much Milk: Solution #1½ </a:t>
            </a:r>
          </a:p>
        </p:txBody>
      </p:sp>
      <p:sp>
        <p:nvSpPr>
          <p:cNvPr id="432131" name="Rectangle 3"/>
          <p:cNvSpPr>
            <a:spLocks noGrp="1" noChangeArrowheads="1"/>
          </p:cNvSpPr>
          <p:nvPr>
            <p:ph idx="1"/>
          </p:nvPr>
        </p:nvSpPr>
        <p:spPr>
          <a:xfrm>
            <a:off x="503582" y="1676400"/>
            <a:ext cx="8183218" cy="4495800"/>
          </a:xfrm>
        </p:spPr>
        <p:txBody>
          <a:bodyPr>
            <a:normAutofit/>
          </a:bodyPr>
          <a:lstStyle/>
          <a:p>
            <a:pPr>
              <a:lnSpc>
                <a:spcPct val="75000"/>
              </a:lnSpc>
            </a:pPr>
            <a:r>
              <a:rPr lang="en-US" altLang="ko-KR" sz="2400" dirty="0">
                <a:latin typeface="Helvetica" panose="020B0604020202020204" pitchFamily="34" charset="0"/>
                <a:ea typeface="Gulim" panose="020B0600000101010101" pitchFamily="34" charset="-127"/>
              </a:rPr>
              <a:t>Clearly the Note is not quite blocking enough</a:t>
            </a:r>
          </a:p>
          <a:p>
            <a:pPr>
              <a:lnSpc>
                <a:spcPct val="75000"/>
              </a:lnSpc>
            </a:pPr>
            <a:r>
              <a:rPr lang="en-US" altLang="ko-KR" sz="2300" dirty="0">
                <a:latin typeface="Helvetica" panose="020B0604020202020204" pitchFamily="34" charset="0"/>
                <a:ea typeface="Gulim" panose="020B0600000101010101" pitchFamily="34" charset="-127"/>
              </a:rPr>
              <a:t>Let’s try to fix this by placing note first</a:t>
            </a:r>
          </a:p>
          <a:p>
            <a:pPr>
              <a:lnSpc>
                <a:spcPct val="75000"/>
              </a:lnSpc>
              <a:buFontTx/>
              <a:buNone/>
            </a:pPr>
            <a:endParaRPr lang="en-US" altLang="ko-KR" sz="2400" dirty="0">
              <a:latin typeface="Helvetica" panose="020B0604020202020204" pitchFamily="34" charset="0"/>
              <a:ea typeface="Gulim" panose="020B0600000101010101" pitchFamily="34" charset="-127"/>
            </a:endParaRPr>
          </a:p>
          <a:p>
            <a:pPr lvl="1">
              <a:lnSpc>
                <a:spcPct val="75000"/>
              </a:lnSpc>
              <a:buFontTx/>
              <a:buNone/>
            </a:pPr>
            <a:r>
              <a:rPr lang="en-US" altLang="ko-KR" sz="2000" dirty="0">
                <a:latin typeface="Courier New" panose="02070309020205020404" pitchFamily="49" charset="0"/>
                <a:ea typeface="Gulim" panose="020B0600000101010101" pitchFamily="34" charset="-127"/>
              </a:rPr>
              <a:t>			leave Note;</a:t>
            </a:r>
          </a:p>
          <a:p>
            <a:pPr lvl="1">
              <a:lnSpc>
                <a:spcPct val="75000"/>
              </a:lnSpc>
              <a:buFontTx/>
              <a:buNone/>
            </a:pPr>
            <a:r>
              <a:rPr lang="en-US" altLang="ko-KR" sz="2000" dirty="0">
                <a:latin typeface="Courier New" panose="02070309020205020404" pitchFamily="49" charset="0"/>
                <a:ea typeface="Gulim" panose="020B0600000101010101" pitchFamily="34" charset="-127"/>
              </a:rPr>
              <a:t>			if (</a:t>
            </a:r>
            <a:r>
              <a:rPr lang="en-US" altLang="ko-KR" sz="2000" dirty="0" err="1">
                <a:latin typeface="Courier New" panose="02070309020205020404" pitchFamily="49" charset="0"/>
                <a:ea typeface="Gulim" panose="020B0600000101010101" pitchFamily="34" charset="-127"/>
              </a:rPr>
              <a:t>noMilk</a:t>
            </a:r>
            <a:r>
              <a:rPr lang="en-US" altLang="ko-KR" sz="2000" dirty="0">
                <a:latin typeface="Courier New" panose="02070309020205020404" pitchFamily="49" charset="0"/>
                <a:ea typeface="Gulim" panose="020B0600000101010101" pitchFamily="34" charset="-127"/>
              </a:rPr>
              <a:t>) {</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if (</a:t>
            </a:r>
            <a:r>
              <a:rPr lang="en-US" altLang="ko-KR" sz="2000" dirty="0" err="1">
                <a:latin typeface="Courier New" panose="02070309020205020404" pitchFamily="49" charset="0"/>
                <a:ea typeface="Gulim" panose="020B0600000101010101" pitchFamily="34" charset="-127"/>
              </a:rPr>
              <a:t>noNote</a:t>
            </a:r>
            <a:r>
              <a:rPr lang="en-US" altLang="ko-KR" sz="2000" dirty="0">
                <a:latin typeface="Courier New" panose="02070309020205020404" pitchFamily="49" charset="0"/>
                <a:ea typeface="Gulim" panose="020B0600000101010101" pitchFamily="34" charset="-127"/>
              </a:rPr>
              <a:t>) {</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buy milk;</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a:t>
            </a:r>
          </a:p>
          <a:p>
            <a:pPr lvl="1">
              <a:lnSpc>
                <a:spcPct val="75000"/>
              </a:lnSpc>
              <a:buFontTx/>
              <a:buNone/>
            </a:pPr>
            <a:r>
              <a:rPr lang="en-US" altLang="ko-KR" sz="2000" dirty="0">
                <a:latin typeface="Courier New" panose="02070309020205020404" pitchFamily="49" charset="0"/>
                <a:ea typeface="Gulim" panose="020B0600000101010101" pitchFamily="34" charset="-127"/>
              </a:rPr>
              <a:t>			remove Note;</a:t>
            </a:r>
            <a:br>
              <a:rPr lang="en-US" altLang="ko-KR" sz="2000" dirty="0">
                <a:latin typeface="Courier New" panose="02070309020205020404" pitchFamily="49" charset="0"/>
                <a:ea typeface="Gulim" panose="020B0600000101010101" pitchFamily="34" charset="-127"/>
              </a:rPr>
            </a:br>
            <a:endParaRPr lang="en-US" altLang="ko-KR" sz="2000" dirty="0">
              <a:latin typeface="Courier New" panose="02070309020205020404" pitchFamily="49" charset="0"/>
              <a:ea typeface="Gulim" panose="020B0600000101010101" pitchFamily="34" charset="-127"/>
            </a:endParaRPr>
          </a:p>
          <a:p>
            <a:pPr>
              <a:lnSpc>
                <a:spcPct val="75000"/>
              </a:lnSpc>
            </a:pPr>
            <a:r>
              <a:rPr lang="en-US" altLang="ko-KR" sz="2400" dirty="0">
                <a:latin typeface="Helvetica" panose="020B0604020202020204" pitchFamily="34" charset="0"/>
                <a:ea typeface="Gulim" panose="020B0600000101010101" pitchFamily="34" charset="-127"/>
              </a:rPr>
              <a:t>What happens here?</a:t>
            </a:r>
          </a:p>
          <a:p>
            <a:pPr lvl="1">
              <a:lnSpc>
                <a:spcPct val="75000"/>
              </a:lnSpc>
            </a:pPr>
            <a:r>
              <a:rPr lang="en-US" altLang="ko-KR" sz="2000" dirty="0">
                <a:latin typeface="Helvetica" panose="020B0604020202020204" pitchFamily="34" charset="0"/>
                <a:ea typeface="Gulim" panose="020B0600000101010101" pitchFamily="34" charset="-127"/>
              </a:rPr>
              <a:t>Well, with human, probably nothing bad</a:t>
            </a:r>
          </a:p>
        </p:txBody>
      </p:sp>
      <p:sp>
        <p:nvSpPr>
          <p:cNvPr id="2" name="Date Placeholder 1"/>
          <p:cNvSpPr>
            <a:spLocks noGrp="1"/>
          </p:cNvSpPr>
          <p:nvPr>
            <p:ph type="dt" sz="half" idx="10"/>
          </p:nvPr>
        </p:nvSpPr>
        <p:spPr>
          <a:xfrm>
            <a:off x="822961" y="6459786"/>
            <a:ext cx="1854203" cy="365125"/>
          </a:xfrm>
        </p:spPr>
        <p:txBody>
          <a:bodyPr/>
          <a:lstStyle/>
          <a:p>
            <a:fld id="{65149EF9-89A6-4146-BD4D-539847EDFF8D}" type="datetime1">
              <a:rPr lang="en-US" smtClean="0"/>
              <a:t>3/25/2018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683" y="2929271"/>
            <a:ext cx="2579917" cy="2171367"/>
          </a:xfrm>
          <a:prstGeom prst="rect">
            <a:avLst/>
          </a:prstGeom>
        </p:spPr>
      </p:pic>
      <p:sp>
        <p:nvSpPr>
          <p:cNvPr id="5" name="TextBox 4"/>
          <p:cNvSpPr txBox="1"/>
          <p:nvPr/>
        </p:nvSpPr>
        <p:spPr>
          <a:xfrm>
            <a:off x="762000" y="6135386"/>
            <a:ext cx="4931158" cy="323871"/>
          </a:xfrm>
          <a:prstGeom prst="rect">
            <a:avLst/>
          </a:prstGeom>
          <a:noFill/>
        </p:spPr>
        <p:txBody>
          <a:bodyPr wrap="none" rtlCol="0">
            <a:spAutoFit/>
          </a:bodyPr>
          <a:lstStyle/>
          <a:p>
            <a:pPr lvl="1">
              <a:lnSpc>
                <a:spcPct val="75000"/>
              </a:lnSpc>
            </a:pPr>
            <a:r>
              <a:rPr lang="en-US" altLang="ko-KR" sz="2000" dirty="0">
                <a:latin typeface="Helvetica" panose="020B0604020202020204" pitchFamily="34" charset="0"/>
                <a:ea typeface="Gulim" panose="020B0600000101010101" pitchFamily="34" charset="-127"/>
              </a:rPr>
              <a:t>With computer: no one ever buys milk</a:t>
            </a:r>
          </a:p>
        </p:txBody>
      </p:sp>
    </p:spTree>
    <p:extLst>
      <p:ext uri="{BB962C8B-B14F-4D97-AF65-F5344CB8AC3E}">
        <p14:creationId xmlns:p14="http://schemas.microsoft.com/office/powerpoint/2010/main" val="22884849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 calcmode="lin" valueType="num">
                                      <p:cBhvr additive="base">
                                        <p:cTn id="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21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2131">
                                            <p:txEl>
                                              <p:pRg st="1" end="1"/>
                                            </p:txEl>
                                          </p:spTgt>
                                        </p:tgtEl>
                                        <p:attrNameLst>
                                          <p:attrName>style.visibility</p:attrName>
                                        </p:attrNameLst>
                                      </p:cBhvr>
                                      <p:to>
                                        <p:strVal val="visible"/>
                                      </p:to>
                                    </p:set>
                                    <p:anim calcmode="lin" valueType="num">
                                      <p:cBhvr additive="base">
                                        <p:cTn id="11"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21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2131">
                                            <p:txEl>
                                              <p:pRg st="3" end="3"/>
                                            </p:txEl>
                                          </p:spTgt>
                                        </p:tgtEl>
                                        <p:attrNameLst>
                                          <p:attrName>style.visibility</p:attrName>
                                        </p:attrNameLst>
                                      </p:cBhvr>
                                      <p:to>
                                        <p:strVal val="visible"/>
                                      </p:to>
                                    </p:set>
                                    <p:anim calcmode="lin" valueType="num">
                                      <p:cBhvr additive="base">
                                        <p:cTn id="15" dur="500" fill="hold"/>
                                        <p:tgtEl>
                                          <p:spTgt spid="4321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21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2131">
                                            <p:txEl>
                                              <p:pRg st="4" end="4"/>
                                            </p:txEl>
                                          </p:spTgt>
                                        </p:tgtEl>
                                        <p:attrNameLst>
                                          <p:attrName>style.visibility</p:attrName>
                                        </p:attrNameLst>
                                      </p:cBhvr>
                                      <p:to>
                                        <p:strVal val="visible"/>
                                      </p:to>
                                    </p:set>
                                    <p:anim calcmode="lin" valueType="num">
                                      <p:cBhvr additive="base">
                                        <p:cTn id="19" dur="500" fill="hold"/>
                                        <p:tgtEl>
                                          <p:spTgt spid="4321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21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2131">
                                            <p:txEl>
                                              <p:pRg st="5" end="5"/>
                                            </p:txEl>
                                          </p:spTgt>
                                        </p:tgtEl>
                                        <p:attrNameLst>
                                          <p:attrName>style.visibility</p:attrName>
                                        </p:attrNameLst>
                                      </p:cBhvr>
                                      <p:to>
                                        <p:strVal val="visible"/>
                                      </p:to>
                                    </p:set>
                                    <p:anim calcmode="lin" valueType="num">
                                      <p:cBhvr additive="base">
                                        <p:cTn id="23" dur="500" fill="hold"/>
                                        <p:tgtEl>
                                          <p:spTgt spid="4321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21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32131">
                                            <p:txEl>
                                              <p:pRg st="6" end="6"/>
                                            </p:txEl>
                                          </p:spTgt>
                                        </p:tgtEl>
                                        <p:attrNameLst>
                                          <p:attrName>style.visibility</p:attrName>
                                        </p:attrNameLst>
                                      </p:cBhvr>
                                      <p:to>
                                        <p:strVal val="visible"/>
                                      </p:to>
                                    </p:set>
                                    <p:anim calcmode="lin" valueType="num">
                                      <p:cBhvr additive="base">
                                        <p:cTn id="29" dur="500" fill="hold"/>
                                        <p:tgtEl>
                                          <p:spTgt spid="43213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3213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32131">
                                            <p:txEl>
                                              <p:pRg st="7" end="7"/>
                                            </p:txEl>
                                          </p:spTgt>
                                        </p:tgtEl>
                                        <p:attrNameLst>
                                          <p:attrName>style.visibility</p:attrName>
                                        </p:attrNameLst>
                                      </p:cBhvr>
                                      <p:to>
                                        <p:strVal val="visible"/>
                                      </p:to>
                                    </p:set>
                                    <p:anim calcmode="lin" valueType="num">
                                      <p:cBhvr additive="base">
                                        <p:cTn id="33" dur="500" fill="hold"/>
                                        <p:tgtEl>
                                          <p:spTgt spid="43213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32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22959" y="263527"/>
            <a:ext cx="7543800" cy="879473"/>
          </a:xfrm>
        </p:spPr>
        <p:txBody>
          <a:bodyPr/>
          <a:lstStyle/>
          <a:p>
            <a:r>
              <a:rPr lang="en-US" altLang="ko-KR">
                <a:latin typeface="Helvetica" panose="020B0604020202020204" pitchFamily="34" charset="0"/>
                <a:ea typeface="Gulim" panose="020B0600000101010101" pitchFamily="34" charset="-127"/>
              </a:rPr>
              <a:t>Too Much Milk Solution #2</a:t>
            </a:r>
          </a:p>
        </p:txBody>
      </p:sp>
      <p:sp>
        <p:nvSpPr>
          <p:cNvPr id="430083" name="Rectangle 3"/>
          <p:cNvSpPr>
            <a:spLocks noGrp="1" noChangeArrowheads="1"/>
          </p:cNvSpPr>
          <p:nvPr>
            <p:ph idx="1"/>
          </p:nvPr>
        </p:nvSpPr>
        <p:spPr>
          <a:xfrm>
            <a:off x="533400" y="1516698"/>
            <a:ext cx="8534400" cy="5410200"/>
          </a:xfrm>
        </p:spPr>
        <p:txBody>
          <a:bodyPr>
            <a:normAutofit lnSpcReduction="10000"/>
          </a:bodyPr>
          <a:lstStyle/>
          <a:p>
            <a:pPr>
              <a:lnSpc>
                <a:spcPct val="80000"/>
              </a:lnSpc>
              <a:tabLst>
                <a:tab pos="1377950" algn="l"/>
                <a:tab pos="2116138" algn="ctr"/>
                <a:tab pos="5148263" algn="l"/>
                <a:tab pos="5886450" algn="ctr"/>
              </a:tabLst>
            </a:pPr>
            <a:r>
              <a:rPr lang="en-US" altLang="ko-KR" dirty="0">
                <a:latin typeface="Helvetica" panose="020B0604020202020204" pitchFamily="34" charset="0"/>
                <a:ea typeface="Gulim" panose="020B0600000101010101" pitchFamily="34" charset="-127"/>
              </a:rPr>
              <a:t>How about labeled notes?  </a:t>
            </a:r>
          </a:p>
          <a:p>
            <a:pPr lvl="1">
              <a:lnSpc>
                <a:spcPct val="80000"/>
              </a:lnSpc>
              <a:tabLst>
                <a:tab pos="1377950" algn="l"/>
                <a:tab pos="2116138" algn="ctr"/>
                <a:tab pos="5148263" algn="l"/>
                <a:tab pos="5886450" algn="ctr"/>
              </a:tabLst>
            </a:pPr>
            <a:r>
              <a:rPr lang="en-US" altLang="ko-KR" dirty="0">
                <a:latin typeface="Helvetica" panose="020B0604020202020204" pitchFamily="34" charset="0"/>
                <a:ea typeface="Gulim" panose="020B0600000101010101" pitchFamily="34" charset="-127"/>
              </a:rPr>
              <a:t>Now we can leave note before checking</a:t>
            </a:r>
          </a:p>
          <a:p>
            <a:pPr>
              <a:lnSpc>
                <a:spcPct val="80000"/>
              </a:lnSpc>
              <a:tabLst>
                <a:tab pos="1377950" algn="l"/>
                <a:tab pos="2116138" algn="ctr"/>
                <a:tab pos="5148263" algn="l"/>
                <a:tab pos="5886450" algn="ctr"/>
              </a:tabLst>
            </a:pPr>
            <a:endParaRPr lang="en-US" altLang="ko-KR" dirty="0">
              <a:latin typeface="Helvetica" panose="020B0604020202020204" pitchFamily="34" charset="0"/>
              <a:ea typeface="Gulim" panose="020B0600000101010101" pitchFamily="34" charset="-127"/>
            </a:endParaRPr>
          </a:p>
          <a:p>
            <a:pPr>
              <a:lnSpc>
                <a:spcPct val="80000"/>
              </a:lnSpc>
              <a:tabLst>
                <a:tab pos="1377950" algn="l"/>
                <a:tab pos="2116138" algn="ctr"/>
                <a:tab pos="5148263" algn="l"/>
                <a:tab pos="5886450" algn="ctr"/>
              </a:tabLst>
            </a:pPr>
            <a:r>
              <a:rPr lang="en-US" altLang="ko-KR" dirty="0">
                <a:latin typeface="Helvetica" panose="020B0604020202020204" pitchFamily="34" charset="0"/>
                <a:ea typeface="Gulim" panose="020B0600000101010101" pitchFamily="34" charset="-127"/>
              </a:rPr>
              <a:t>Algorithm looks like this:</a:t>
            </a:r>
          </a:p>
          <a:p>
            <a:pPr>
              <a:lnSpc>
                <a:spcPct val="80000"/>
              </a:lnSpc>
              <a:buFontTx/>
              <a:buNone/>
              <a:tabLst>
                <a:tab pos="1377950" algn="l"/>
                <a:tab pos="2116138" algn="ctr"/>
                <a:tab pos="5148263" algn="l"/>
                <a:tab pos="5886450" algn="ctr"/>
              </a:tabLst>
            </a:pPr>
            <a:r>
              <a:rPr lang="en-US" altLang="ko-KR" dirty="0">
                <a:latin typeface="Helvetica" panose="020B0604020202020204" pitchFamily="34" charset="0"/>
                <a:ea typeface="Gulim" panose="020B0600000101010101" pitchFamily="34" charset="-127"/>
              </a:rPr>
              <a:t>	</a:t>
            </a:r>
          </a:p>
          <a:p>
            <a:pPr>
              <a:lnSpc>
                <a:spcPct val="80000"/>
              </a:lnSpc>
              <a:buFontTx/>
              <a:buNone/>
              <a:tabLst>
                <a:tab pos="1377950" algn="l"/>
                <a:tab pos="2116138" algn="ctr"/>
                <a:tab pos="5148263" algn="l"/>
                <a:tab pos="5886450" algn="ctr"/>
              </a:tabLst>
            </a:pPr>
            <a:r>
              <a:rPr lang="en-US" altLang="ko-KR" dirty="0">
                <a:latin typeface="Helvetica" panose="020B0604020202020204" pitchFamily="34" charset="0"/>
                <a:ea typeface="Gulim" panose="020B0600000101010101" pitchFamily="34" charset="-127"/>
              </a:rPr>
              <a:t>		</a:t>
            </a:r>
            <a:r>
              <a:rPr lang="en-US" altLang="ko-KR" u="sng" dirty="0">
                <a:latin typeface="Helvetica" panose="020B0604020202020204" pitchFamily="34" charset="0"/>
                <a:ea typeface="Gulim" panose="020B0600000101010101" pitchFamily="34" charset="-127"/>
              </a:rPr>
              <a:t>Thread A</a:t>
            </a:r>
            <a:r>
              <a:rPr lang="en-US" altLang="ko-KR" dirty="0">
                <a:latin typeface="Helvetica" panose="020B0604020202020204" pitchFamily="34" charset="0"/>
                <a:ea typeface="Gulim" panose="020B0600000101010101" pitchFamily="34" charset="-127"/>
              </a:rPr>
              <a:t>		</a:t>
            </a:r>
            <a:r>
              <a:rPr lang="en-US" altLang="ko-KR" u="sng" dirty="0">
                <a:latin typeface="Helvetica" panose="020B0604020202020204" pitchFamily="34" charset="0"/>
                <a:ea typeface="Gulim" panose="020B0600000101010101" pitchFamily="34" charset="-127"/>
              </a:rPr>
              <a:t>Thread B</a:t>
            </a:r>
          </a:p>
          <a:p>
            <a:pPr>
              <a:lnSpc>
                <a:spcPct val="80000"/>
              </a:lnSpc>
              <a:buFontTx/>
              <a:buNone/>
              <a:tabLst>
                <a:tab pos="1377950" algn="l"/>
                <a:tab pos="2116138" algn="ctr"/>
                <a:tab pos="5148263" algn="l"/>
                <a:tab pos="5886450" algn="ctr"/>
              </a:tabLst>
            </a:pPr>
            <a:r>
              <a:rPr lang="en-US" altLang="ko-KR" dirty="0">
                <a:latin typeface="Courier New" panose="02070309020205020404" pitchFamily="49" charset="0"/>
                <a:ea typeface="Gulim" panose="020B0600000101010101" pitchFamily="34" charset="-127"/>
              </a:rPr>
              <a:t>		leave note A;	leave note B;</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if (</a:t>
            </a:r>
            <a:r>
              <a:rPr lang="en-US" altLang="ko-KR" dirty="0" err="1">
                <a:latin typeface="Courier New" panose="02070309020205020404" pitchFamily="49" charset="0"/>
                <a:ea typeface="Gulim" panose="020B0600000101010101" pitchFamily="34" charset="-127"/>
              </a:rPr>
              <a:t>noNote</a:t>
            </a:r>
            <a:r>
              <a:rPr lang="en-US" altLang="ko-KR" dirty="0">
                <a:latin typeface="Courier New" panose="02070309020205020404" pitchFamily="49" charset="0"/>
                <a:ea typeface="Gulim" panose="020B0600000101010101" pitchFamily="34" charset="-127"/>
              </a:rPr>
              <a:t> B) {	if (</a:t>
            </a:r>
            <a:r>
              <a:rPr lang="en-US" altLang="ko-KR" dirty="0" err="1">
                <a:latin typeface="Courier New" panose="02070309020205020404" pitchFamily="49" charset="0"/>
                <a:ea typeface="Gulim" panose="020B0600000101010101" pitchFamily="34" charset="-127"/>
              </a:rPr>
              <a:t>noNote</a:t>
            </a:r>
            <a:r>
              <a:rPr lang="en-US" altLang="ko-KR" dirty="0">
                <a:latin typeface="Courier New" panose="02070309020205020404" pitchFamily="49" charset="0"/>
                <a:ea typeface="Gulim" panose="020B0600000101010101" pitchFamily="34" charset="-127"/>
              </a:rPr>
              <a:t> A) {</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if (</a:t>
            </a:r>
            <a:r>
              <a:rPr lang="en-US" altLang="ko-KR" dirty="0" err="1">
                <a:latin typeface="Courier New" panose="02070309020205020404" pitchFamily="49" charset="0"/>
                <a:ea typeface="Gulim" panose="020B0600000101010101" pitchFamily="34" charset="-127"/>
              </a:rPr>
              <a:t>noMilk</a:t>
            </a:r>
            <a:r>
              <a:rPr lang="en-US" altLang="ko-KR" dirty="0">
                <a:latin typeface="Courier New" panose="02070309020205020404" pitchFamily="49" charset="0"/>
                <a:ea typeface="Gulim" panose="020B0600000101010101" pitchFamily="34" charset="-127"/>
              </a:rPr>
              <a:t>) {	   if (</a:t>
            </a:r>
            <a:r>
              <a:rPr lang="en-US" altLang="ko-KR" dirty="0" err="1">
                <a:latin typeface="Courier New" panose="02070309020205020404" pitchFamily="49" charset="0"/>
                <a:ea typeface="Gulim" panose="020B0600000101010101" pitchFamily="34" charset="-127"/>
              </a:rPr>
              <a:t>noMilk</a:t>
            </a:r>
            <a:r>
              <a:rPr lang="en-US" altLang="ko-KR" dirty="0">
                <a:latin typeface="Courier New" panose="02070309020205020404" pitchFamily="49" charset="0"/>
                <a:ea typeface="Gulim" panose="020B0600000101010101" pitchFamily="34" charset="-127"/>
              </a:rPr>
              <a:t>){</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buy Milk;	      buy Milk;</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		   }</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		}</a:t>
            </a:r>
            <a:br>
              <a:rPr lang="en-US" altLang="ko-KR" dirty="0">
                <a:latin typeface="Courier New" panose="02070309020205020404" pitchFamily="49" charset="0"/>
                <a:ea typeface="Gulim" panose="020B0600000101010101" pitchFamily="34" charset="-127"/>
              </a:rPr>
            </a:br>
            <a:r>
              <a:rPr lang="en-US" altLang="ko-KR" dirty="0">
                <a:latin typeface="Courier New" panose="02070309020205020404" pitchFamily="49" charset="0"/>
                <a:ea typeface="Gulim" panose="020B0600000101010101" pitchFamily="34" charset="-127"/>
              </a:rPr>
              <a:t>	remove note A;	remove note B;</a:t>
            </a:r>
          </a:p>
          <a:p>
            <a:pPr>
              <a:lnSpc>
                <a:spcPct val="80000"/>
              </a:lnSpc>
              <a:tabLst>
                <a:tab pos="1377950" algn="l"/>
                <a:tab pos="2116138" algn="ctr"/>
                <a:tab pos="5148263" algn="l"/>
                <a:tab pos="5886450" algn="ctr"/>
              </a:tabLst>
            </a:pPr>
            <a:endParaRPr lang="en-US" altLang="ko-KR" dirty="0">
              <a:latin typeface="Helvetica" panose="020B0604020202020204" pitchFamily="34" charset="0"/>
              <a:ea typeface="Gulim" panose="020B0600000101010101" pitchFamily="34" charset="-127"/>
            </a:endParaRPr>
          </a:p>
          <a:p>
            <a:pPr>
              <a:lnSpc>
                <a:spcPct val="80000"/>
              </a:lnSpc>
              <a:tabLst>
                <a:tab pos="1377950" algn="l"/>
                <a:tab pos="2116138" algn="ctr"/>
                <a:tab pos="5148263" algn="l"/>
                <a:tab pos="5886450" algn="ctr"/>
              </a:tabLst>
            </a:pPr>
            <a:r>
              <a:rPr lang="en-US" altLang="ko-KR" dirty="0">
                <a:latin typeface="Helvetica" panose="020B0604020202020204" pitchFamily="34" charset="0"/>
                <a:ea typeface="Gulim" panose="020B0600000101010101" pitchFamily="34" charset="-127"/>
              </a:rPr>
              <a:t>Does this work?</a:t>
            </a:r>
          </a:p>
        </p:txBody>
      </p:sp>
      <p:sp>
        <p:nvSpPr>
          <p:cNvPr id="2" name="Date Placeholder 1"/>
          <p:cNvSpPr>
            <a:spLocks noGrp="1"/>
          </p:cNvSpPr>
          <p:nvPr>
            <p:ph type="dt" sz="half" idx="10"/>
          </p:nvPr>
        </p:nvSpPr>
        <p:spPr>
          <a:xfrm>
            <a:off x="822961" y="6459786"/>
            <a:ext cx="1854203" cy="365125"/>
          </a:xfrm>
        </p:spPr>
        <p:txBody>
          <a:bodyPr/>
          <a:lstStyle/>
          <a:p>
            <a:fld id="{BAF8D5FC-0573-4D7D-80C2-B44439C90956}" type="datetime1">
              <a:rPr lang="en-US" smtClean="0"/>
              <a:t>3/25/2018</a:t>
            </a:fld>
            <a:endParaRPr lang="en-US" dirty="0"/>
          </a:p>
        </p:txBody>
      </p:sp>
    </p:spTree>
    <p:extLst>
      <p:ext uri="{BB962C8B-B14F-4D97-AF65-F5344CB8AC3E}">
        <p14:creationId xmlns:p14="http://schemas.microsoft.com/office/powerpoint/2010/main" val="41434090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0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0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12"/>
          <p:cNvSpPr/>
          <p:nvPr/>
        </p:nvSpPr>
        <p:spPr bwMode="auto">
          <a:xfrm>
            <a:off x="457200" y="2209800"/>
            <a:ext cx="8382000" cy="381000"/>
          </a:xfrm>
          <a:prstGeom prst="rect">
            <a:avLst/>
          </a:prstGeom>
          <a:solidFill>
            <a:schemeClr val="accent1">
              <a:lumMod val="40000"/>
              <a:lumOff val="60000"/>
            </a:schemeClr>
          </a:solidFill>
          <a:ln w="38100" cap="flat" cmpd="sng" algn="ctr">
            <a:noFill/>
            <a:prstDash val="solid"/>
            <a:round/>
            <a:headEnd type="stealth" w="med" len="med"/>
            <a:tailEnd type="stealth" w="med" len="med"/>
          </a:ln>
          <a:effectLst/>
        </p:spPr>
        <p:txBody>
          <a:bodyPr vert="eaVert" wrap="none" anchor="ctr"/>
          <a:lstStyle/>
          <a:p>
            <a:pPr>
              <a:defRPr/>
            </a:pPr>
            <a:endParaRPr lang="en-US">
              <a:latin typeface="Comic Sans MS" charset="0"/>
              <a:ea typeface="+mn-ea"/>
            </a:endParaRPr>
          </a:p>
        </p:txBody>
      </p:sp>
      <p:sp>
        <p:nvSpPr>
          <p:cNvPr id="14" name="Rectangle 13"/>
          <p:cNvSpPr/>
          <p:nvPr/>
        </p:nvSpPr>
        <p:spPr bwMode="auto">
          <a:xfrm>
            <a:off x="457200" y="3962400"/>
            <a:ext cx="8382000" cy="1143000"/>
          </a:xfrm>
          <a:prstGeom prst="rect">
            <a:avLst/>
          </a:prstGeom>
          <a:solidFill>
            <a:schemeClr val="accent1">
              <a:lumMod val="40000"/>
              <a:lumOff val="60000"/>
            </a:schemeClr>
          </a:solidFill>
          <a:ln w="38100" cap="flat" cmpd="sng" algn="ctr">
            <a:noFill/>
            <a:prstDash val="solid"/>
            <a:round/>
            <a:headEnd type="stealth" w="med" len="med"/>
            <a:tailEnd type="stealth" w="med" len="med"/>
          </a:ln>
          <a:effectLst/>
        </p:spPr>
        <p:txBody>
          <a:bodyPr vert="eaVert" wrap="none" anchor="ctr"/>
          <a:lstStyle/>
          <a:p>
            <a:pPr>
              <a:defRPr/>
            </a:pPr>
            <a:endParaRPr lang="en-US">
              <a:latin typeface="Comic Sans MS" charset="0"/>
              <a:ea typeface="+mn-ea"/>
            </a:endParaRPr>
          </a:p>
        </p:txBody>
      </p:sp>
      <p:sp>
        <p:nvSpPr>
          <p:cNvPr id="61444" name="Rectangle 2"/>
          <p:cNvSpPr>
            <a:spLocks noGrp="1" noChangeArrowheads="1"/>
          </p:cNvSpPr>
          <p:nvPr>
            <p:ph type="title"/>
          </p:nvPr>
        </p:nvSpPr>
        <p:spPr>
          <a:xfrm>
            <a:off x="822959" y="263527"/>
            <a:ext cx="7543800" cy="879473"/>
          </a:xfrm>
        </p:spPr>
        <p:txBody>
          <a:bodyPr/>
          <a:lstStyle/>
          <a:p>
            <a:r>
              <a:rPr lang="en-US" altLang="ko-KR">
                <a:latin typeface="Helvetica" panose="020B0604020202020204" pitchFamily="34" charset="0"/>
                <a:ea typeface="Gulim" panose="020B0600000101010101" pitchFamily="34" charset="-127"/>
              </a:rPr>
              <a:t>Too Much Milk Solution #2</a:t>
            </a:r>
          </a:p>
        </p:txBody>
      </p:sp>
      <p:sp>
        <p:nvSpPr>
          <p:cNvPr id="2" name="Date Placeholder 1"/>
          <p:cNvSpPr>
            <a:spLocks noGrp="1"/>
          </p:cNvSpPr>
          <p:nvPr>
            <p:ph type="dt" sz="half" idx="10"/>
          </p:nvPr>
        </p:nvSpPr>
        <p:spPr>
          <a:xfrm>
            <a:off x="822961" y="6459786"/>
            <a:ext cx="1854203" cy="365125"/>
          </a:xfrm>
        </p:spPr>
        <p:txBody>
          <a:bodyPr/>
          <a:lstStyle/>
          <a:p>
            <a:fld id="{10AD02D8-8A1C-4531-A190-AE2FB2165513}" type="datetime1">
              <a:rPr lang="en-US" smtClean="0"/>
              <a:t>3/25/2018</a:t>
            </a:fld>
            <a:endParaRPr lang="en-US" dirty="0"/>
          </a:p>
        </p:txBody>
      </p:sp>
      <p:sp>
        <p:nvSpPr>
          <p:cNvPr id="12" name="Rectangle 3"/>
          <p:cNvSpPr txBox="1">
            <a:spLocks noChangeArrowheads="1"/>
          </p:cNvSpPr>
          <p:nvPr/>
        </p:nvSpPr>
        <p:spPr bwMode="auto">
          <a:xfrm>
            <a:off x="381000" y="1600200"/>
            <a:ext cx="8534400" cy="4778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har char="–"/>
              <a:defRPr>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har char="»"/>
              <a:defRPr>
                <a:solidFill>
                  <a:schemeClr val="tx1"/>
                </a:solidFill>
                <a:latin typeface="+mn-lt"/>
                <a:ea typeface="MS PGothic" pitchFamily="34" charset="-128"/>
                <a:cs typeface="MS PGothic" charset="0"/>
              </a:defRPr>
            </a:lvl5pPr>
            <a:lvl6pPr marL="2514600" indent="-228600" algn="l" rtl="0" eaLnBrk="0" fontAlgn="base" hangingPunct="0">
              <a:spcBef>
                <a:spcPct val="20000"/>
              </a:spcBef>
              <a:spcAft>
                <a:spcPct val="0"/>
              </a:spcAft>
              <a:buChar char="»"/>
              <a:defRPr>
                <a:solidFill>
                  <a:schemeClr val="tx1"/>
                </a:solidFill>
                <a:latin typeface="+mn-lt"/>
                <a:ea typeface="ＭＳ Ｐゴシック" pitchFamily="86" charset="-128"/>
              </a:defRPr>
            </a:lvl6pPr>
            <a:lvl7pPr marL="2971800" indent="-228600" algn="l" rtl="0" eaLnBrk="0" fontAlgn="base" hangingPunct="0">
              <a:spcBef>
                <a:spcPct val="20000"/>
              </a:spcBef>
              <a:spcAft>
                <a:spcPct val="0"/>
              </a:spcAft>
              <a:buChar char="»"/>
              <a:defRPr>
                <a:solidFill>
                  <a:schemeClr val="tx1"/>
                </a:solidFill>
                <a:latin typeface="+mn-lt"/>
                <a:ea typeface="ＭＳ Ｐゴシック" pitchFamily="86" charset="-128"/>
              </a:defRPr>
            </a:lvl7pPr>
            <a:lvl8pPr marL="3429000" indent="-228600" algn="l" rtl="0" eaLnBrk="0" fontAlgn="base" hangingPunct="0">
              <a:spcBef>
                <a:spcPct val="20000"/>
              </a:spcBef>
              <a:spcAft>
                <a:spcPct val="0"/>
              </a:spcAft>
              <a:buChar char="»"/>
              <a:defRPr>
                <a:solidFill>
                  <a:schemeClr val="tx1"/>
                </a:solidFill>
                <a:latin typeface="+mn-lt"/>
                <a:ea typeface="ＭＳ Ｐゴシック" pitchFamily="86" charset="-128"/>
              </a:defRPr>
            </a:lvl8pPr>
            <a:lvl9pPr marL="3886200" indent="-228600" algn="l" rtl="0" eaLnBrk="0" fontAlgn="base" hangingPunct="0">
              <a:spcBef>
                <a:spcPct val="20000"/>
              </a:spcBef>
              <a:spcAft>
                <a:spcPct val="0"/>
              </a:spcAft>
              <a:buChar char="»"/>
              <a:defRPr>
                <a:solidFill>
                  <a:schemeClr val="tx1"/>
                </a:solidFill>
                <a:latin typeface="+mn-lt"/>
                <a:ea typeface="ＭＳ Ｐゴシック" pitchFamily="86" charset="-128"/>
              </a:defRPr>
            </a:lvl9pPr>
          </a:lstStyle>
          <a:p>
            <a:pPr>
              <a:lnSpc>
                <a:spcPct val="80000"/>
              </a:lnSpc>
              <a:buFont typeface="Wingdings" panose="05000000000000000000" pitchFamily="2" charset="2"/>
              <a:buChar char="q"/>
              <a:tabLst>
                <a:tab pos="1377950" algn="l"/>
                <a:tab pos="2116138" algn="ctr"/>
                <a:tab pos="5148263" algn="l"/>
                <a:tab pos="5886450" algn="ctr"/>
              </a:tabLst>
            </a:pPr>
            <a:r>
              <a:rPr lang="en-US" altLang="ko-KR" kern="0" dirty="0">
                <a:latin typeface="Helvetica" panose="020B0604020202020204" pitchFamily="34" charset="0"/>
                <a:ea typeface="Gulim" panose="020B0600000101010101" pitchFamily="34" charset="-127"/>
              </a:rPr>
              <a:t>Possible for neither thread to buy milk!</a:t>
            </a:r>
          </a:p>
          <a:p>
            <a:pPr>
              <a:lnSpc>
                <a:spcPct val="80000"/>
              </a:lnSpc>
              <a:buFontTx/>
              <a:buNone/>
              <a:tabLst>
                <a:tab pos="1377950" algn="l"/>
                <a:tab pos="2116138" algn="ctr"/>
                <a:tab pos="5148263" algn="l"/>
                <a:tab pos="5886450" algn="ctr"/>
              </a:tabLst>
            </a:pPr>
            <a:r>
              <a:rPr lang="en-US" altLang="ko-KR" kern="0" dirty="0">
                <a:latin typeface="Helvetica" panose="020B0604020202020204" pitchFamily="34" charset="0"/>
                <a:ea typeface="Gulim" panose="020B0600000101010101" pitchFamily="34" charset="-127"/>
              </a:rPr>
              <a:t>			</a:t>
            </a:r>
            <a:r>
              <a:rPr lang="en-US" altLang="ko-KR" u="sng" kern="0" dirty="0">
                <a:latin typeface="Helvetica" panose="020B0604020202020204" pitchFamily="34" charset="0"/>
                <a:ea typeface="Gulim" panose="020B0600000101010101" pitchFamily="34" charset="-127"/>
              </a:rPr>
              <a:t>Thread A</a:t>
            </a:r>
            <a:r>
              <a:rPr lang="en-US" altLang="ko-KR" kern="0" dirty="0">
                <a:latin typeface="Helvetica" panose="020B0604020202020204" pitchFamily="34" charset="0"/>
                <a:ea typeface="Gulim" panose="020B0600000101010101" pitchFamily="34" charset="-127"/>
              </a:rPr>
              <a:t>		</a:t>
            </a:r>
            <a:r>
              <a:rPr lang="en-US" altLang="ko-KR" u="sng" kern="0" dirty="0">
                <a:latin typeface="Helvetica" panose="020B0604020202020204" pitchFamily="34" charset="0"/>
                <a:ea typeface="Gulim" panose="020B0600000101010101" pitchFamily="34" charset="-127"/>
              </a:rPr>
              <a:t>Thread B</a:t>
            </a:r>
          </a:p>
          <a:p>
            <a:pPr>
              <a:lnSpc>
                <a:spcPct val="80000"/>
              </a:lnSpc>
              <a:buFontTx/>
              <a:buNone/>
              <a:tabLst>
                <a:tab pos="1377950" algn="l"/>
                <a:tab pos="2116138" algn="ctr"/>
                <a:tab pos="5148263" algn="l"/>
                <a:tab pos="5886450" algn="ctr"/>
              </a:tabLst>
            </a:pPr>
            <a:r>
              <a:rPr lang="en-US" altLang="ko-KR" kern="0" dirty="0">
                <a:latin typeface="Courier New" panose="02070309020205020404" pitchFamily="49" charset="0"/>
                <a:ea typeface="Gulim" panose="020B0600000101010101" pitchFamily="34" charset="-127"/>
              </a:rPr>
              <a:t>		leave note A;	</a:t>
            </a:r>
          </a:p>
          <a:p>
            <a:pPr>
              <a:lnSpc>
                <a:spcPct val="80000"/>
              </a:lnSpc>
              <a:buFontTx/>
              <a:buNone/>
              <a:tabLst>
                <a:tab pos="1377950" algn="l"/>
                <a:tab pos="2116138" algn="ctr"/>
                <a:tab pos="5148263" algn="l"/>
                <a:tab pos="5886450" algn="ctr"/>
              </a:tabLst>
            </a:pPr>
            <a:r>
              <a:rPr lang="en-US" altLang="ko-KR" kern="0" dirty="0">
                <a:latin typeface="Courier New" panose="02070309020205020404" pitchFamily="49" charset="0"/>
                <a:ea typeface="Gulim" panose="020B0600000101010101" pitchFamily="34" charset="-127"/>
              </a:rPr>
              <a:t>                                  leave note B;</a:t>
            </a:r>
            <a:br>
              <a:rPr lang="en-US" altLang="ko-KR" kern="0" dirty="0">
                <a:latin typeface="Courier New" panose="02070309020205020404" pitchFamily="49" charset="0"/>
                <a:ea typeface="Gulim" panose="020B0600000101010101" pitchFamily="34" charset="-127"/>
              </a:rPr>
            </a:br>
            <a:r>
              <a:rPr lang="en-US" altLang="ko-KR" kern="0" dirty="0">
                <a:latin typeface="Courier New" panose="02070309020205020404" pitchFamily="49" charset="0"/>
                <a:ea typeface="Gulim" panose="020B0600000101010101" pitchFamily="34" charset="-127"/>
              </a:rPr>
              <a:t>		                         if (</a:t>
            </a:r>
            <a:r>
              <a:rPr lang="en-US" altLang="ko-KR" kern="0" dirty="0" err="1">
                <a:latin typeface="Courier New" panose="02070309020205020404" pitchFamily="49" charset="0"/>
                <a:ea typeface="Gulim" panose="020B0600000101010101" pitchFamily="34" charset="-127"/>
              </a:rPr>
              <a:t>noNote</a:t>
            </a:r>
            <a:r>
              <a:rPr lang="en-US" altLang="ko-KR" kern="0" dirty="0">
                <a:latin typeface="Courier New" panose="02070309020205020404" pitchFamily="49" charset="0"/>
                <a:ea typeface="Gulim" panose="020B0600000101010101" pitchFamily="34" charset="-127"/>
              </a:rPr>
              <a:t> A) {</a:t>
            </a:r>
            <a:br>
              <a:rPr lang="en-US" altLang="ko-KR" kern="0" dirty="0">
                <a:latin typeface="Courier New" panose="02070309020205020404" pitchFamily="49" charset="0"/>
                <a:ea typeface="Gulim" panose="020B0600000101010101" pitchFamily="34" charset="-127"/>
              </a:rPr>
            </a:br>
            <a:r>
              <a:rPr lang="en-US" altLang="ko-KR" kern="0" dirty="0">
                <a:latin typeface="Courier New" panose="02070309020205020404" pitchFamily="49" charset="0"/>
                <a:ea typeface="Gulim" panose="020B0600000101010101" pitchFamily="34" charset="-127"/>
              </a:rPr>
              <a:t>		                            if (</a:t>
            </a:r>
            <a:r>
              <a:rPr lang="en-US" altLang="ko-KR" kern="0" dirty="0" err="1">
                <a:latin typeface="Courier New" panose="02070309020205020404" pitchFamily="49" charset="0"/>
                <a:ea typeface="Gulim" panose="020B0600000101010101" pitchFamily="34" charset="-127"/>
              </a:rPr>
              <a:t>noMilk</a:t>
            </a:r>
            <a:r>
              <a:rPr lang="en-US" altLang="ko-KR" kern="0" dirty="0">
                <a:latin typeface="Courier New" panose="02070309020205020404" pitchFamily="49" charset="0"/>
                <a:ea typeface="Gulim" panose="020B0600000101010101" pitchFamily="34" charset="-127"/>
              </a:rPr>
              <a:t>) {</a:t>
            </a:r>
            <a:br>
              <a:rPr lang="en-US" altLang="ko-KR" kern="0" dirty="0">
                <a:latin typeface="Courier New" panose="02070309020205020404" pitchFamily="49" charset="0"/>
                <a:ea typeface="Gulim" panose="020B0600000101010101" pitchFamily="34" charset="-127"/>
              </a:rPr>
            </a:br>
            <a:r>
              <a:rPr lang="en-US" altLang="ko-KR" kern="0" dirty="0">
                <a:latin typeface="Courier New" panose="02070309020205020404" pitchFamily="49" charset="0"/>
                <a:ea typeface="Gulim" panose="020B0600000101010101" pitchFamily="34" charset="-127"/>
              </a:rPr>
              <a:t>		                              buy Milk;</a:t>
            </a:r>
            <a:br>
              <a:rPr lang="en-US" altLang="ko-KR" kern="0" dirty="0">
                <a:latin typeface="Courier New" panose="02070309020205020404" pitchFamily="49" charset="0"/>
                <a:ea typeface="Gulim" panose="020B0600000101010101" pitchFamily="34" charset="-127"/>
              </a:rPr>
            </a:br>
            <a:r>
              <a:rPr lang="en-US" altLang="ko-KR" kern="0" dirty="0">
                <a:latin typeface="Courier New" panose="02070309020205020404" pitchFamily="49" charset="0"/>
                <a:ea typeface="Gulim" panose="020B0600000101010101" pitchFamily="34" charset="-127"/>
              </a:rPr>
              <a:t>			   }</a:t>
            </a:r>
            <a:br>
              <a:rPr lang="en-US" altLang="ko-KR" kern="0" dirty="0">
                <a:latin typeface="Courier New" panose="02070309020205020404" pitchFamily="49" charset="0"/>
                <a:ea typeface="Gulim" panose="020B0600000101010101" pitchFamily="34" charset="-127"/>
              </a:rPr>
            </a:br>
            <a:r>
              <a:rPr lang="en-US" altLang="ko-KR" kern="0" dirty="0">
                <a:latin typeface="Courier New" panose="02070309020205020404" pitchFamily="49" charset="0"/>
                <a:ea typeface="Gulim" panose="020B0600000101010101" pitchFamily="34" charset="-127"/>
              </a:rPr>
              <a:t>			}</a:t>
            </a:r>
          </a:p>
          <a:p>
            <a:pPr>
              <a:lnSpc>
                <a:spcPct val="80000"/>
              </a:lnSpc>
              <a:buFontTx/>
              <a:buNone/>
              <a:tabLst>
                <a:tab pos="1377950" algn="l"/>
                <a:tab pos="2116138" algn="ctr"/>
                <a:tab pos="5148263" algn="l"/>
                <a:tab pos="5886450" algn="ctr"/>
              </a:tabLst>
            </a:pPr>
            <a:r>
              <a:rPr lang="en-US" altLang="ko-KR" kern="0" dirty="0">
                <a:latin typeface="Courier New" panose="02070309020205020404" pitchFamily="49" charset="0"/>
                <a:ea typeface="Gulim" panose="020B0600000101010101" pitchFamily="34" charset="-127"/>
              </a:rPr>
              <a:t>         if (</a:t>
            </a:r>
            <a:r>
              <a:rPr lang="en-US" altLang="ko-KR" kern="0" dirty="0" err="1">
                <a:latin typeface="Courier New" panose="02070309020205020404" pitchFamily="49" charset="0"/>
                <a:ea typeface="Gulim" panose="020B0600000101010101" pitchFamily="34" charset="-127"/>
              </a:rPr>
              <a:t>noNote</a:t>
            </a:r>
            <a:r>
              <a:rPr lang="en-US" altLang="ko-KR" kern="0" dirty="0">
                <a:latin typeface="Courier New" panose="02070309020205020404" pitchFamily="49" charset="0"/>
                <a:ea typeface="Gulim" panose="020B0600000101010101" pitchFamily="34" charset="-127"/>
              </a:rPr>
              <a:t> B) {</a:t>
            </a:r>
          </a:p>
          <a:p>
            <a:pPr>
              <a:lnSpc>
                <a:spcPct val="80000"/>
              </a:lnSpc>
              <a:buFontTx/>
              <a:buNone/>
              <a:tabLst>
                <a:tab pos="1377950" algn="l"/>
                <a:tab pos="2116138" algn="ctr"/>
                <a:tab pos="5148263" algn="l"/>
                <a:tab pos="5886450" algn="ctr"/>
              </a:tabLst>
            </a:pPr>
            <a:r>
              <a:rPr lang="en-US" altLang="ko-KR" kern="0" dirty="0">
                <a:latin typeface="Courier New" panose="02070309020205020404" pitchFamily="49" charset="0"/>
                <a:ea typeface="Gulim" panose="020B0600000101010101" pitchFamily="34" charset="-127"/>
              </a:rPr>
              <a:t>            if (</a:t>
            </a:r>
            <a:r>
              <a:rPr lang="en-US" altLang="ko-KR" kern="0" dirty="0" err="1">
                <a:latin typeface="Courier New" panose="02070309020205020404" pitchFamily="49" charset="0"/>
                <a:ea typeface="Gulim" panose="020B0600000101010101" pitchFamily="34" charset="-127"/>
              </a:rPr>
              <a:t>noMilk</a:t>
            </a:r>
            <a:r>
              <a:rPr lang="en-US" altLang="ko-KR" kern="0" dirty="0">
                <a:latin typeface="Courier New" panose="02070309020205020404" pitchFamily="49" charset="0"/>
                <a:ea typeface="Gulim" panose="020B0600000101010101" pitchFamily="34" charset="-127"/>
              </a:rPr>
              <a:t>) {</a:t>
            </a:r>
          </a:p>
          <a:p>
            <a:pPr>
              <a:lnSpc>
                <a:spcPct val="80000"/>
              </a:lnSpc>
              <a:buFontTx/>
              <a:buNone/>
              <a:tabLst>
                <a:tab pos="1377950" algn="l"/>
                <a:tab pos="2116138" algn="ctr"/>
                <a:tab pos="5148263" algn="l"/>
                <a:tab pos="5886450" algn="ctr"/>
              </a:tabLst>
            </a:pPr>
            <a:r>
              <a:rPr lang="en-US" altLang="ko-KR" kern="0" dirty="0">
                <a:latin typeface="Courier New" panose="02070309020205020404" pitchFamily="49" charset="0"/>
                <a:ea typeface="Gulim" panose="020B0600000101010101" pitchFamily="34" charset="-127"/>
              </a:rPr>
              <a:t>              buy Milk;             </a:t>
            </a:r>
          </a:p>
          <a:p>
            <a:pPr>
              <a:lnSpc>
                <a:spcPct val="80000"/>
              </a:lnSpc>
              <a:buFontTx/>
              <a:buNone/>
              <a:tabLst>
                <a:tab pos="1377950" algn="l"/>
                <a:tab pos="2116138" algn="ctr"/>
                <a:tab pos="5148263" algn="l"/>
                <a:tab pos="5886450" algn="ctr"/>
              </a:tabLst>
            </a:pPr>
            <a:r>
              <a:rPr lang="en-US" altLang="ko-KR" kern="0" dirty="0">
                <a:latin typeface="Courier New" panose="02070309020205020404" pitchFamily="49" charset="0"/>
                <a:ea typeface="Gulim" panose="020B0600000101010101" pitchFamily="34" charset="-127"/>
              </a:rPr>
              <a:t>              …</a:t>
            </a:r>
          </a:p>
          <a:p>
            <a:pPr>
              <a:lnSpc>
                <a:spcPct val="80000"/>
              </a:lnSpc>
              <a:buFontTx/>
              <a:buNone/>
              <a:tabLst>
                <a:tab pos="1377950" algn="l"/>
                <a:tab pos="2116138" algn="ctr"/>
                <a:tab pos="5148263" algn="l"/>
                <a:tab pos="5886450" algn="ctr"/>
              </a:tabLst>
            </a:pPr>
            <a:r>
              <a:rPr lang="en-US" altLang="ko-KR" kern="0" dirty="0">
                <a:latin typeface="Courier New" panose="02070309020205020404" pitchFamily="49" charset="0"/>
                <a:ea typeface="Gulim" panose="020B0600000101010101" pitchFamily="34" charset="-127"/>
              </a:rPr>
              <a:t>                                  remove note B;</a:t>
            </a:r>
            <a:endParaRPr lang="en-US" altLang="ko-KR" kern="0" dirty="0">
              <a:latin typeface="Helvetica" panose="020B0604020202020204" pitchFamily="34" charset="0"/>
              <a:ea typeface="Gulim" panose="020B0600000101010101" pitchFamily="34" charset="-127"/>
            </a:endParaRPr>
          </a:p>
          <a:p>
            <a:pPr>
              <a:lnSpc>
                <a:spcPct val="80000"/>
              </a:lnSpc>
              <a:buFont typeface="Wingdings" panose="05000000000000000000" pitchFamily="2" charset="2"/>
              <a:buChar char="q"/>
              <a:tabLst>
                <a:tab pos="1377950" algn="l"/>
                <a:tab pos="2116138" algn="ctr"/>
                <a:tab pos="5148263" algn="l"/>
                <a:tab pos="5886450" algn="ctr"/>
              </a:tabLst>
            </a:pPr>
            <a:r>
              <a:rPr lang="en-US" altLang="ko-KR" kern="0" dirty="0">
                <a:latin typeface="Helvetica" panose="020B0604020202020204" pitchFamily="34" charset="0"/>
                <a:ea typeface="Gulim" panose="020B0600000101010101" pitchFamily="34" charset="-127"/>
              </a:rPr>
              <a:t>Really insidious: </a:t>
            </a:r>
          </a:p>
          <a:p>
            <a:pPr lvl="1">
              <a:lnSpc>
                <a:spcPct val="80000"/>
              </a:lnSpc>
              <a:tabLst>
                <a:tab pos="1377950" algn="l"/>
                <a:tab pos="2116138" algn="ctr"/>
                <a:tab pos="5148263" algn="l"/>
                <a:tab pos="5886450" algn="ctr"/>
              </a:tabLst>
            </a:pPr>
            <a:r>
              <a:rPr lang="en-US" altLang="ko-KR" kern="0" dirty="0">
                <a:latin typeface="Helvetica" panose="020B0604020202020204" pitchFamily="34" charset="0"/>
                <a:ea typeface="Gulim" panose="020B0600000101010101" pitchFamily="34" charset="-127"/>
              </a:rPr>
              <a:t>Unlikely that this would happen, but will at worse possible time</a:t>
            </a:r>
          </a:p>
        </p:txBody>
      </p:sp>
    </p:spTree>
    <p:extLst>
      <p:ext uri="{BB962C8B-B14F-4D97-AF65-F5344CB8AC3E}">
        <p14:creationId xmlns:p14="http://schemas.microsoft.com/office/powerpoint/2010/main" val="3000854076"/>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12648" y="228600"/>
            <a:ext cx="8455152" cy="990600"/>
          </a:xfrm>
        </p:spPr>
        <p:txBody>
          <a:bodyPr>
            <a:normAutofit fontScale="90000"/>
          </a:bodyPr>
          <a:lstStyle/>
          <a:p>
            <a:r>
              <a:rPr lang="en-US" altLang="ko-KR" dirty="0">
                <a:latin typeface="Helvetica" panose="020B0604020202020204" pitchFamily="34" charset="0"/>
                <a:ea typeface="Gulim" panose="020B0600000101010101" pitchFamily="34" charset="-127"/>
              </a:rPr>
              <a:t>Too Much Milk Solution #2: problem!</a:t>
            </a:r>
          </a:p>
        </p:txBody>
      </p:sp>
      <p:sp>
        <p:nvSpPr>
          <p:cNvPr id="433155" name="Rectangle 3"/>
          <p:cNvSpPr>
            <a:spLocks noGrp="1" noChangeArrowheads="1"/>
          </p:cNvSpPr>
          <p:nvPr>
            <p:ph idx="1"/>
          </p:nvPr>
        </p:nvSpPr>
        <p:spPr>
          <a:xfrm>
            <a:off x="762000" y="5458791"/>
            <a:ext cx="7010400" cy="1295400"/>
          </a:xfrm>
        </p:spPr>
        <p:txBody>
          <a:bodyPr/>
          <a:lstStyle/>
          <a:p>
            <a:r>
              <a:rPr lang="en-US" altLang="ko-KR" i="1" dirty="0">
                <a:latin typeface="Helvetica" panose="020B0604020202020204" pitchFamily="34" charset="0"/>
                <a:ea typeface="Gulim" panose="020B0600000101010101" pitchFamily="34" charset="-127"/>
              </a:rPr>
              <a:t>I’m</a:t>
            </a:r>
            <a:r>
              <a:rPr lang="en-US" altLang="ko-KR" dirty="0">
                <a:latin typeface="Helvetica" panose="020B0604020202020204" pitchFamily="34" charset="0"/>
                <a:ea typeface="Gulim" panose="020B0600000101010101" pitchFamily="34" charset="-127"/>
              </a:rPr>
              <a:t> not getting milk, </a:t>
            </a:r>
            <a:r>
              <a:rPr lang="en-US" altLang="ko-KR" i="1" dirty="0">
                <a:latin typeface="Helvetica" panose="020B0604020202020204" pitchFamily="34" charset="0"/>
                <a:ea typeface="Gulim" panose="020B0600000101010101" pitchFamily="34" charset="-127"/>
              </a:rPr>
              <a:t>You’re</a:t>
            </a:r>
            <a:r>
              <a:rPr lang="en-US" altLang="ko-KR" dirty="0">
                <a:latin typeface="Helvetica" panose="020B0604020202020204" pitchFamily="34" charset="0"/>
                <a:ea typeface="Gulim" panose="020B0600000101010101" pitchFamily="34" charset="-127"/>
              </a:rPr>
              <a:t> getting milk</a:t>
            </a:r>
          </a:p>
          <a:p>
            <a:r>
              <a:rPr lang="en-US" altLang="ko-KR" dirty="0">
                <a:latin typeface="Helvetica" panose="020B0604020202020204" pitchFamily="34" charset="0"/>
                <a:ea typeface="Gulim" panose="020B0600000101010101" pitchFamily="34" charset="-127"/>
              </a:rPr>
              <a:t>This kind of lockup is called “starvation!”</a:t>
            </a:r>
          </a:p>
        </p:txBody>
      </p:sp>
      <p:sp>
        <p:nvSpPr>
          <p:cNvPr id="2" name="Date Placeholder 1"/>
          <p:cNvSpPr>
            <a:spLocks noGrp="1"/>
          </p:cNvSpPr>
          <p:nvPr>
            <p:ph type="dt" sz="half" idx="10"/>
          </p:nvPr>
        </p:nvSpPr>
        <p:spPr>
          <a:xfrm>
            <a:off x="822961" y="6459786"/>
            <a:ext cx="1854203" cy="365125"/>
          </a:xfrm>
        </p:spPr>
        <p:txBody>
          <a:bodyPr/>
          <a:lstStyle/>
          <a:p>
            <a:fld id="{81CF09A1-5293-4204-A502-D6C3DC27B8FD}" type="datetime1">
              <a:rPr lang="en-US" smtClean="0"/>
              <a:t>3/25/2018</a:t>
            </a:fld>
            <a:endParaRPr lang="en-US" dirty="0"/>
          </a:p>
        </p:txBody>
      </p:sp>
      <p:grpSp>
        <p:nvGrpSpPr>
          <p:cNvPr id="63492" name="Group 4"/>
          <p:cNvGrpSpPr>
            <a:grpSpLocks/>
          </p:cNvGrpSpPr>
          <p:nvPr/>
        </p:nvGrpSpPr>
        <p:grpSpPr bwMode="auto">
          <a:xfrm>
            <a:off x="5562600" y="1295400"/>
            <a:ext cx="2514600" cy="2438400"/>
            <a:chOff x="3504" y="1584"/>
            <a:chExt cx="1056" cy="947"/>
          </a:xfrm>
        </p:grpSpPr>
        <p:pic>
          <p:nvPicPr>
            <p:cNvPr id="63497" name="Picture 5" descr="MCHH01153_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1631329"/>
            <a:ext cx="4256892" cy="2381250"/>
          </a:xfrm>
          <a:prstGeom prst="rect">
            <a:avLst/>
          </a:prstGeom>
        </p:spPr>
      </p:pic>
    </p:spTree>
    <p:extLst>
      <p:ext uri="{BB962C8B-B14F-4D97-AF65-F5344CB8AC3E}">
        <p14:creationId xmlns:p14="http://schemas.microsoft.com/office/powerpoint/2010/main" val="1598007124"/>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22959" y="263527"/>
            <a:ext cx="7543800" cy="879473"/>
          </a:xfrm>
        </p:spPr>
        <p:txBody>
          <a:bodyPr/>
          <a:lstStyle/>
          <a:p>
            <a:r>
              <a:rPr lang="en-US" altLang="ko-KR">
                <a:latin typeface="Helvetica" panose="020B0604020202020204" pitchFamily="34" charset="0"/>
                <a:ea typeface="Gulim" panose="020B0600000101010101" pitchFamily="34" charset="-127"/>
              </a:rPr>
              <a:t>Too Much Milk Solution #3</a:t>
            </a:r>
          </a:p>
        </p:txBody>
      </p:sp>
      <p:sp>
        <p:nvSpPr>
          <p:cNvPr id="45059" name="Rectangle 3"/>
          <p:cNvSpPr>
            <a:spLocks noGrp="1" noChangeArrowheads="1"/>
          </p:cNvSpPr>
          <p:nvPr>
            <p:ph idx="1"/>
          </p:nvPr>
        </p:nvSpPr>
        <p:spPr>
          <a:xfrm>
            <a:off x="457200" y="1490663"/>
            <a:ext cx="8686800" cy="5519737"/>
          </a:xfrm>
        </p:spPr>
        <p:txBody>
          <a:bodyPr>
            <a:noAutofit/>
          </a:bodyPr>
          <a:lstStyle/>
          <a:p>
            <a:pPr>
              <a:lnSpc>
                <a:spcPct val="80000"/>
              </a:lnSpc>
              <a:tabLst>
                <a:tab pos="1139825" algn="l"/>
                <a:tab pos="1828800" algn="ctr"/>
                <a:tab pos="4684713" algn="l"/>
                <a:tab pos="5548313" algn="ctr"/>
              </a:tabLst>
            </a:pPr>
            <a:r>
              <a:rPr lang="en-US" altLang="ko-KR" sz="2000" dirty="0">
                <a:latin typeface="Helvetica" panose="020B0604020202020204" pitchFamily="34" charset="0"/>
                <a:ea typeface="Gulim" panose="020B0600000101010101" pitchFamily="34" charset="-127"/>
              </a:rPr>
              <a:t>Here is a possible two-note solution:</a:t>
            </a:r>
          </a:p>
          <a:p>
            <a:pPr>
              <a:lnSpc>
                <a:spcPct val="80000"/>
              </a:lnSpc>
              <a:buFontTx/>
              <a:buNone/>
              <a:tabLst>
                <a:tab pos="1139825" algn="l"/>
                <a:tab pos="1828800" algn="ctr"/>
                <a:tab pos="4684713" algn="l"/>
                <a:tab pos="5548313" algn="ctr"/>
              </a:tabLst>
            </a:pPr>
            <a:r>
              <a:rPr lang="en-US" altLang="ko-KR" sz="2000" dirty="0">
                <a:latin typeface="Helvetica" panose="020B0604020202020204" pitchFamily="34" charset="0"/>
                <a:ea typeface="Gulim" panose="020B0600000101010101" pitchFamily="34" charset="-127"/>
              </a:rPr>
              <a:t>			</a:t>
            </a:r>
            <a:r>
              <a:rPr lang="en-US" altLang="ko-KR" sz="2000" u="sng" dirty="0">
                <a:latin typeface="Helvetica" panose="020B0604020202020204" pitchFamily="34" charset="0"/>
                <a:ea typeface="Gulim" panose="020B0600000101010101" pitchFamily="34" charset="-127"/>
              </a:rPr>
              <a:t>Thread A</a:t>
            </a:r>
            <a:r>
              <a:rPr lang="en-US" altLang="ko-KR" sz="2000" dirty="0">
                <a:latin typeface="Helvetica" panose="020B0604020202020204" pitchFamily="34" charset="0"/>
                <a:ea typeface="Gulim" panose="020B0600000101010101" pitchFamily="34" charset="-127"/>
              </a:rPr>
              <a:t>		</a:t>
            </a:r>
            <a:r>
              <a:rPr lang="en-US" altLang="ko-KR" sz="2000" u="sng" dirty="0">
                <a:latin typeface="Helvetica" panose="020B0604020202020204" pitchFamily="34" charset="0"/>
                <a:ea typeface="Gulim" panose="020B0600000101010101" pitchFamily="34" charset="-127"/>
              </a:rPr>
              <a:t>Thread B</a:t>
            </a:r>
          </a:p>
          <a:p>
            <a:pPr>
              <a:lnSpc>
                <a:spcPct val="80000"/>
              </a:lnSpc>
              <a:buFontTx/>
              <a:buNone/>
              <a:tabLst>
                <a:tab pos="1139825" algn="l"/>
                <a:tab pos="1828800" algn="ctr"/>
                <a:tab pos="4684713" algn="l"/>
                <a:tab pos="5548313" algn="ctr"/>
              </a:tabLst>
            </a:pPr>
            <a:r>
              <a:rPr lang="en-US" altLang="ko-KR" sz="2000" dirty="0">
                <a:latin typeface="Courier New" panose="02070309020205020404" pitchFamily="49" charset="0"/>
                <a:ea typeface="Gulim" panose="020B0600000101010101" pitchFamily="34" charset="-127"/>
              </a:rPr>
              <a:t>		leave note A;	leave note B;</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while (note B) {\\X 	if (</a:t>
            </a:r>
            <a:r>
              <a:rPr lang="en-US" altLang="ko-KR" sz="2000" dirty="0" err="1">
                <a:latin typeface="Courier New" panose="02070309020205020404" pitchFamily="49" charset="0"/>
                <a:ea typeface="Gulim" panose="020B0600000101010101" pitchFamily="34" charset="-127"/>
              </a:rPr>
              <a:t>noNote</a:t>
            </a:r>
            <a:r>
              <a:rPr lang="en-US" altLang="ko-KR" sz="2000" dirty="0">
                <a:latin typeface="Courier New" panose="02070309020205020404" pitchFamily="49" charset="0"/>
                <a:ea typeface="Gulim" panose="020B0600000101010101" pitchFamily="34" charset="-127"/>
              </a:rPr>
              <a:t> A) {\\Y</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do nothing;	   if (</a:t>
            </a:r>
            <a:r>
              <a:rPr lang="en-US" altLang="ko-KR" sz="2000" dirty="0" err="1">
                <a:latin typeface="Courier New" panose="02070309020205020404" pitchFamily="49" charset="0"/>
                <a:ea typeface="Gulim" panose="020B0600000101010101" pitchFamily="34" charset="-127"/>
              </a:rPr>
              <a:t>noMilk</a:t>
            </a:r>
            <a:r>
              <a:rPr lang="en-US" altLang="ko-KR" sz="2000" dirty="0">
                <a:latin typeface="Courier New" panose="02070309020205020404" pitchFamily="49" charset="0"/>
                <a:ea typeface="Gulim" panose="020B0600000101010101" pitchFamily="34" charset="-127"/>
              </a:rPr>
              <a:t>) {</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		      buy milk;</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if (</a:t>
            </a:r>
            <a:r>
              <a:rPr lang="en-US" altLang="ko-KR" sz="2000" dirty="0" err="1">
                <a:latin typeface="Courier New" panose="02070309020205020404" pitchFamily="49" charset="0"/>
                <a:ea typeface="Gulim" panose="020B0600000101010101" pitchFamily="34" charset="-127"/>
              </a:rPr>
              <a:t>noMilk</a:t>
            </a:r>
            <a:r>
              <a:rPr lang="en-US" altLang="ko-KR" sz="2000" dirty="0">
                <a:latin typeface="Courier New" panose="02070309020205020404" pitchFamily="49" charset="0"/>
                <a:ea typeface="Gulim" panose="020B0600000101010101" pitchFamily="34" charset="-127"/>
              </a:rPr>
              <a:t>) {	   }</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buy milk;	}</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		remove note B;</a:t>
            </a:r>
            <a:br>
              <a:rPr lang="en-US" altLang="ko-KR" sz="2000" dirty="0">
                <a:latin typeface="Courier New" panose="02070309020205020404" pitchFamily="49" charset="0"/>
                <a:ea typeface="Gulim" panose="020B0600000101010101" pitchFamily="34" charset="-127"/>
              </a:rPr>
            </a:br>
            <a:r>
              <a:rPr lang="en-US" altLang="ko-KR" sz="2000" dirty="0">
                <a:latin typeface="Courier New" panose="02070309020205020404" pitchFamily="49" charset="0"/>
                <a:ea typeface="Gulim" panose="020B0600000101010101" pitchFamily="34" charset="-127"/>
              </a:rPr>
              <a:t>	remove note A;</a:t>
            </a:r>
            <a:endParaRPr lang="en-US" altLang="ko-KR" sz="2000" dirty="0">
              <a:latin typeface="Helvetica" panose="020B0604020202020204" pitchFamily="34" charset="0"/>
              <a:ea typeface="Gulim" panose="020B0600000101010101" pitchFamily="34" charset="-127"/>
            </a:endParaRPr>
          </a:p>
          <a:p>
            <a:pPr>
              <a:lnSpc>
                <a:spcPct val="80000"/>
              </a:lnSpc>
              <a:tabLst>
                <a:tab pos="1139825" algn="l"/>
                <a:tab pos="1828800" algn="ctr"/>
                <a:tab pos="4684713" algn="l"/>
                <a:tab pos="5548313" algn="ctr"/>
              </a:tabLst>
            </a:pPr>
            <a:r>
              <a:rPr lang="en-US" altLang="ko-KR" sz="2000" dirty="0">
                <a:latin typeface="Helvetica" panose="020B0604020202020204" pitchFamily="34" charset="0"/>
                <a:ea typeface="Gulim" panose="020B0600000101010101" pitchFamily="34" charset="-127"/>
              </a:rPr>
              <a:t>Does this work? Yes. Both can guarantee that: </a:t>
            </a:r>
          </a:p>
          <a:p>
            <a:pPr lvl="1">
              <a:lnSpc>
                <a:spcPct val="80000"/>
              </a:lnSpc>
              <a:tabLst>
                <a:tab pos="1139825" algn="l"/>
                <a:tab pos="1828800" algn="ctr"/>
                <a:tab pos="4684713" algn="l"/>
                <a:tab pos="5548313" algn="ctr"/>
              </a:tabLst>
            </a:pPr>
            <a:r>
              <a:rPr lang="en-US" altLang="ko-KR" sz="1800" dirty="0">
                <a:latin typeface="Helvetica" panose="020B0604020202020204" pitchFamily="34" charset="0"/>
                <a:ea typeface="Gulim" panose="020B0600000101010101" pitchFamily="34" charset="-127"/>
              </a:rPr>
              <a:t>It is safe to buy, or</a:t>
            </a:r>
          </a:p>
          <a:p>
            <a:pPr lvl="1">
              <a:lnSpc>
                <a:spcPct val="80000"/>
              </a:lnSpc>
              <a:tabLst>
                <a:tab pos="1139825" algn="l"/>
                <a:tab pos="1828800" algn="ctr"/>
                <a:tab pos="4684713" algn="l"/>
                <a:tab pos="5548313" algn="ctr"/>
              </a:tabLst>
            </a:pPr>
            <a:r>
              <a:rPr lang="en-US" altLang="ko-KR" sz="1800" dirty="0">
                <a:latin typeface="Helvetica" panose="020B0604020202020204" pitchFamily="34" charset="0"/>
                <a:ea typeface="Gulim" panose="020B0600000101010101" pitchFamily="34" charset="-127"/>
              </a:rPr>
              <a:t>Other will buy, ok to quit</a:t>
            </a:r>
          </a:p>
          <a:p>
            <a:pPr>
              <a:lnSpc>
                <a:spcPct val="80000"/>
              </a:lnSpc>
              <a:tabLst>
                <a:tab pos="1139825" algn="l"/>
                <a:tab pos="1828800" algn="ctr"/>
                <a:tab pos="4684713" algn="l"/>
                <a:tab pos="5548313" algn="ctr"/>
              </a:tabLst>
            </a:pPr>
            <a:r>
              <a:rPr lang="en-US" altLang="ko-KR" sz="2000" dirty="0">
                <a:latin typeface="Helvetica" panose="020B0604020202020204" pitchFamily="34" charset="0"/>
                <a:ea typeface="Gulim" panose="020B0600000101010101" pitchFamily="34" charset="-127"/>
              </a:rPr>
              <a:t>At X: </a:t>
            </a:r>
          </a:p>
          <a:p>
            <a:pPr lvl="1">
              <a:lnSpc>
                <a:spcPct val="80000"/>
              </a:lnSpc>
              <a:tabLst>
                <a:tab pos="1139825" algn="l"/>
                <a:tab pos="1828800" algn="ctr"/>
                <a:tab pos="4684713" algn="l"/>
                <a:tab pos="5548313" algn="ctr"/>
              </a:tabLst>
            </a:pPr>
            <a:r>
              <a:rPr lang="en-US" altLang="ko-KR" sz="1800" dirty="0">
                <a:latin typeface="Helvetica" panose="020B0604020202020204" pitchFamily="34" charset="0"/>
                <a:ea typeface="Gulim" panose="020B0600000101010101" pitchFamily="34" charset="-127"/>
              </a:rPr>
              <a:t>if no note B, safe for A to buy, </a:t>
            </a:r>
          </a:p>
          <a:p>
            <a:pPr lvl="1">
              <a:lnSpc>
                <a:spcPct val="80000"/>
              </a:lnSpc>
              <a:tabLst>
                <a:tab pos="1139825" algn="l"/>
                <a:tab pos="1828800" algn="ctr"/>
                <a:tab pos="4684713" algn="l"/>
                <a:tab pos="5548313" algn="ctr"/>
              </a:tabLst>
            </a:pPr>
            <a:r>
              <a:rPr lang="en-US" altLang="ko-KR" sz="1800" dirty="0">
                <a:latin typeface="Helvetica" panose="020B0604020202020204" pitchFamily="34" charset="0"/>
                <a:ea typeface="Gulim" panose="020B0600000101010101" pitchFamily="34" charset="-127"/>
              </a:rPr>
              <a:t>otherwise wait to find out what will happen</a:t>
            </a:r>
          </a:p>
          <a:p>
            <a:pPr>
              <a:lnSpc>
                <a:spcPct val="80000"/>
              </a:lnSpc>
              <a:tabLst>
                <a:tab pos="1139825" algn="l"/>
                <a:tab pos="1828800" algn="ctr"/>
                <a:tab pos="4684713" algn="l"/>
                <a:tab pos="5548313" algn="ctr"/>
              </a:tabLst>
            </a:pPr>
            <a:r>
              <a:rPr lang="en-US" altLang="ko-KR" sz="2000" dirty="0">
                <a:latin typeface="Helvetica" panose="020B0604020202020204" pitchFamily="34" charset="0"/>
                <a:ea typeface="Gulim" panose="020B0600000101010101" pitchFamily="34" charset="-127"/>
              </a:rPr>
              <a:t>At Y: </a:t>
            </a:r>
          </a:p>
          <a:p>
            <a:pPr lvl="1">
              <a:lnSpc>
                <a:spcPct val="80000"/>
              </a:lnSpc>
              <a:tabLst>
                <a:tab pos="1139825" algn="l"/>
                <a:tab pos="1828800" algn="ctr"/>
                <a:tab pos="4684713" algn="l"/>
                <a:tab pos="5548313" algn="ctr"/>
              </a:tabLst>
            </a:pPr>
            <a:r>
              <a:rPr lang="en-US" altLang="ko-KR" sz="1800" dirty="0">
                <a:latin typeface="Helvetica" panose="020B0604020202020204" pitchFamily="34" charset="0"/>
                <a:ea typeface="Gulim" panose="020B0600000101010101" pitchFamily="34" charset="-127"/>
              </a:rPr>
              <a:t>if no note A, safe for B to buy</a:t>
            </a:r>
          </a:p>
          <a:p>
            <a:pPr lvl="1">
              <a:lnSpc>
                <a:spcPct val="80000"/>
              </a:lnSpc>
              <a:tabLst>
                <a:tab pos="1139825" algn="l"/>
                <a:tab pos="1828800" algn="ctr"/>
                <a:tab pos="4684713" algn="l"/>
                <a:tab pos="5548313" algn="ctr"/>
              </a:tabLst>
            </a:pPr>
            <a:r>
              <a:rPr lang="en-US" altLang="ko-KR" sz="1800" dirty="0">
                <a:latin typeface="Helvetica" panose="020B0604020202020204" pitchFamily="34" charset="0"/>
                <a:ea typeface="Gulim" panose="020B0600000101010101" pitchFamily="34" charset="-127"/>
              </a:rPr>
              <a:t>Otherwise, A is either buying or waiting for B to quit</a:t>
            </a:r>
          </a:p>
        </p:txBody>
      </p:sp>
      <p:sp>
        <p:nvSpPr>
          <p:cNvPr id="2" name="Date Placeholder 1"/>
          <p:cNvSpPr>
            <a:spLocks noGrp="1"/>
          </p:cNvSpPr>
          <p:nvPr>
            <p:ph type="dt" sz="half" idx="10"/>
          </p:nvPr>
        </p:nvSpPr>
        <p:spPr>
          <a:xfrm>
            <a:off x="822961" y="6459786"/>
            <a:ext cx="1854203" cy="365125"/>
          </a:xfrm>
        </p:spPr>
        <p:txBody>
          <a:bodyPr/>
          <a:lstStyle/>
          <a:p>
            <a:fld id="{133262D7-0602-4C06-87DE-A30CF3EB1D2B}" type="datetime1">
              <a:rPr lang="en-US" smtClean="0"/>
              <a:t>3/25/2018</a:t>
            </a:fld>
            <a:endParaRPr lang="en-US" dirty="0"/>
          </a:p>
        </p:txBody>
      </p:sp>
    </p:spTree>
    <p:extLst>
      <p:ext uri="{BB962C8B-B14F-4D97-AF65-F5344CB8AC3E}">
        <p14:creationId xmlns:p14="http://schemas.microsoft.com/office/powerpoint/2010/main" val="20737816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 calcmode="lin" valueType="num">
                                      <p:cBhvr additive="base">
                                        <p:cTn id="11"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 calcmode="lin" valueType="num">
                                      <p:cBhvr additive="base">
                                        <p:cTn id="15"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5059">
                                            <p:txEl>
                                              <p:pRg st="3" end="3"/>
                                            </p:txEl>
                                          </p:spTgt>
                                        </p:tgtEl>
                                        <p:attrNameLst>
                                          <p:attrName>style.visibility</p:attrName>
                                        </p:attrNameLst>
                                      </p:cBhvr>
                                      <p:to>
                                        <p:strVal val="visible"/>
                                      </p:to>
                                    </p:set>
                                    <p:anim calcmode="lin" valueType="num">
                                      <p:cBhvr additive="base">
                                        <p:cTn id="21"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5059">
                                            <p:txEl>
                                              <p:pRg st="4" end="4"/>
                                            </p:txEl>
                                          </p:spTgt>
                                        </p:tgtEl>
                                        <p:attrNameLst>
                                          <p:attrName>style.visibility</p:attrName>
                                        </p:attrNameLst>
                                      </p:cBhvr>
                                      <p:to>
                                        <p:strVal val="visible"/>
                                      </p:to>
                                    </p:set>
                                    <p:anim calcmode="lin" valueType="num">
                                      <p:cBhvr additive="base">
                                        <p:cTn id="27"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5059">
                                            <p:txEl>
                                              <p:pRg st="5" end="5"/>
                                            </p:txEl>
                                          </p:spTgt>
                                        </p:tgtEl>
                                        <p:attrNameLst>
                                          <p:attrName>style.visibility</p:attrName>
                                        </p:attrNameLst>
                                      </p:cBhvr>
                                      <p:to>
                                        <p:strVal val="visible"/>
                                      </p:to>
                                    </p:set>
                                    <p:anim calcmode="lin" valueType="num">
                                      <p:cBhvr additive="base">
                                        <p:cTn id="31"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5059">
                                            <p:txEl>
                                              <p:pRg st="6" end="6"/>
                                            </p:txEl>
                                          </p:spTgt>
                                        </p:tgtEl>
                                        <p:attrNameLst>
                                          <p:attrName>style.visibility</p:attrName>
                                        </p:attrNameLst>
                                      </p:cBhvr>
                                      <p:to>
                                        <p:strVal val="visible"/>
                                      </p:to>
                                    </p:set>
                                    <p:anim calcmode="lin" valueType="num">
                                      <p:cBhvr additive="base">
                                        <p:cTn id="35"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505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5059">
                                            <p:txEl>
                                              <p:pRg st="7" end="7"/>
                                            </p:txEl>
                                          </p:spTgt>
                                        </p:tgtEl>
                                        <p:attrNameLst>
                                          <p:attrName>style.visibility</p:attrName>
                                        </p:attrNameLst>
                                      </p:cBhvr>
                                      <p:to>
                                        <p:strVal val="visible"/>
                                      </p:to>
                                    </p:set>
                                    <p:anim calcmode="lin" valueType="num">
                                      <p:cBhvr additive="base">
                                        <p:cTn id="39"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505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5059">
                                            <p:txEl>
                                              <p:pRg st="8" end="8"/>
                                            </p:txEl>
                                          </p:spTgt>
                                        </p:tgtEl>
                                        <p:attrNameLst>
                                          <p:attrName>style.visibility</p:attrName>
                                        </p:attrNameLst>
                                      </p:cBhvr>
                                      <p:to>
                                        <p:strVal val="visible"/>
                                      </p:to>
                                    </p:set>
                                    <p:anim calcmode="lin" valueType="num">
                                      <p:cBhvr additive="base">
                                        <p:cTn id="43" dur="500" fill="hold"/>
                                        <p:tgtEl>
                                          <p:spTgt spid="4505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9">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059">
                                            <p:txEl>
                                              <p:pRg st="9" end="9"/>
                                            </p:txEl>
                                          </p:spTgt>
                                        </p:tgtEl>
                                        <p:attrNameLst>
                                          <p:attrName>style.visibility</p:attrName>
                                        </p:attrNameLst>
                                      </p:cBhvr>
                                      <p:to>
                                        <p:strVal val="visible"/>
                                      </p:to>
                                    </p:set>
                                    <p:anim calcmode="lin" valueType="num">
                                      <p:cBhvr additive="base">
                                        <p:cTn id="47" dur="500" fill="hold"/>
                                        <p:tgtEl>
                                          <p:spTgt spid="4505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5059">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5059">
                                            <p:txEl>
                                              <p:pRg st="10" end="10"/>
                                            </p:txEl>
                                          </p:spTgt>
                                        </p:tgtEl>
                                        <p:attrNameLst>
                                          <p:attrName>style.visibility</p:attrName>
                                        </p:attrNameLst>
                                      </p:cBhvr>
                                      <p:to>
                                        <p:strVal val="visible"/>
                                      </p:to>
                                    </p:set>
                                    <p:anim calcmode="lin" valueType="num">
                                      <p:cBhvr additive="base">
                                        <p:cTn id="51" dur="500" fill="hold"/>
                                        <p:tgtEl>
                                          <p:spTgt spid="4505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5059">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5059">
                                            <p:txEl>
                                              <p:pRg st="11" end="11"/>
                                            </p:txEl>
                                          </p:spTgt>
                                        </p:tgtEl>
                                        <p:attrNameLst>
                                          <p:attrName>style.visibility</p:attrName>
                                        </p:attrNameLst>
                                      </p:cBhvr>
                                      <p:to>
                                        <p:strVal val="visible"/>
                                      </p:to>
                                    </p:set>
                                    <p:anim calcmode="lin" valueType="num">
                                      <p:cBhvr additive="base">
                                        <p:cTn id="55" dur="500" fill="hold"/>
                                        <p:tgtEl>
                                          <p:spTgt spid="45059">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50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22959" y="263527"/>
            <a:ext cx="7543800" cy="879473"/>
          </a:xfrm>
        </p:spPr>
        <p:txBody>
          <a:bodyPr/>
          <a:lstStyle/>
          <a:p>
            <a:r>
              <a:rPr lang="en-US" altLang="ko-KR">
                <a:latin typeface="Helvetica" panose="020B0604020202020204" pitchFamily="34" charset="0"/>
                <a:ea typeface="Gulim" panose="020B0600000101010101" pitchFamily="34" charset="-127"/>
              </a:rPr>
              <a:t>Solution #3 discussion</a:t>
            </a:r>
          </a:p>
        </p:txBody>
      </p:sp>
      <p:sp>
        <p:nvSpPr>
          <p:cNvPr id="46083" name="Rectangle 3"/>
          <p:cNvSpPr>
            <a:spLocks noGrp="1" noChangeArrowheads="1"/>
          </p:cNvSpPr>
          <p:nvPr>
            <p:ph idx="1"/>
          </p:nvPr>
        </p:nvSpPr>
        <p:spPr>
          <a:xfrm>
            <a:off x="304800" y="1498600"/>
            <a:ext cx="8839200" cy="5359400"/>
          </a:xfrm>
        </p:spPr>
        <p:txBody>
          <a:bodyPr>
            <a:normAutofit lnSpcReduction="10000"/>
          </a:bodyPr>
          <a:lstStyle/>
          <a:p>
            <a:pPr>
              <a:lnSpc>
                <a:spcPct val="80000"/>
              </a:lnSpc>
            </a:pPr>
            <a:r>
              <a:rPr lang="en-US" altLang="ko-KR" sz="2400" dirty="0">
                <a:latin typeface="Helvetica" panose="020B0604020202020204" pitchFamily="34" charset="0"/>
                <a:ea typeface="Gulim" panose="020B0600000101010101" pitchFamily="34" charset="-127"/>
              </a:rPr>
              <a:t>Our solution protects a single “Critical-Section” piece of code for each thread:</a:t>
            </a:r>
          </a:p>
          <a:p>
            <a:pPr>
              <a:lnSpc>
                <a:spcPct val="80000"/>
              </a:lnSpc>
              <a:buFontTx/>
              <a:buNone/>
            </a:pPr>
            <a:r>
              <a:rPr lang="en-US" altLang="ko-KR" sz="2400" dirty="0">
                <a:latin typeface="Courier New" panose="02070309020205020404" pitchFamily="49" charset="0"/>
                <a:ea typeface="Gulim" panose="020B0600000101010101" pitchFamily="34" charset="-127"/>
              </a:rPr>
              <a:t>			if (</a:t>
            </a:r>
            <a:r>
              <a:rPr lang="en-US" altLang="ko-KR" sz="2400" dirty="0" err="1">
                <a:latin typeface="Courier New" panose="02070309020205020404" pitchFamily="49" charset="0"/>
                <a:ea typeface="Gulim" panose="020B0600000101010101" pitchFamily="34" charset="-127"/>
              </a:rPr>
              <a:t>noMilk</a:t>
            </a:r>
            <a:r>
              <a:rPr lang="en-US" altLang="ko-KR" sz="2400" dirty="0">
                <a:latin typeface="Courier New" panose="02070309020205020404" pitchFamily="49" charset="0"/>
                <a:ea typeface="Gulim" panose="020B0600000101010101" pitchFamily="34" charset="-127"/>
              </a:rPr>
              <a:t>) {	</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   		   buy milk;	</a:t>
            </a:r>
            <a:br>
              <a:rPr lang="en-US" altLang="ko-KR" sz="2400" dirty="0">
                <a:latin typeface="Courier New" panose="02070309020205020404" pitchFamily="49" charset="0"/>
                <a:ea typeface="Gulim" panose="020B0600000101010101" pitchFamily="34" charset="-127"/>
              </a:rPr>
            </a:br>
            <a:r>
              <a:rPr lang="en-US" altLang="ko-KR" sz="2400" dirty="0">
                <a:latin typeface="Courier New" panose="02070309020205020404" pitchFamily="49" charset="0"/>
                <a:ea typeface="Gulim" panose="020B0600000101010101" pitchFamily="34" charset="-127"/>
              </a:rPr>
              <a:t>		}		</a:t>
            </a:r>
            <a:endParaRPr lang="en-US" altLang="ko-KR" sz="2400" dirty="0">
              <a:latin typeface="Helvetica" panose="020B0604020202020204" pitchFamily="34" charset="0"/>
              <a:ea typeface="Gulim" panose="020B0600000101010101" pitchFamily="34" charset="-127"/>
            </a:endParaRPr>
          </a:p>
          <a:p>
            <a:pPr>
              <a:lnSpc>
                <a:spcPct val="80000"/>
              </a:lnSpc>
            </a:pPr>
            <a:r>
              <a:rPr lang="en-US" altLang="ko-KR" sz="2400" dirty="0">
                <a:latin typeface="Helvetica" panose="020B0604020202020204" pitchFamily="34" charset="0"/>
                <a:ea typeface="Gulim" panose="020B0600000101010101" pitchFamily="34" charset="-127"/>
              </a:rPr>
              <a:t>Solution #3 works, but it’s really unsatisfactory</a:t>
            </a:r>
          </a:p>
          <a:p>
            <a:pPr lvl="1">
              <a:lnSpc>
                <a:spcPct val="80000"/>
              </a:lnSpc>
            </a:pPr>
            <a:r>
              <a:rPr lang="en-US" altLang="ko-KR" sz="2000" dirty="0">
                <a:latin typeface="Helvetica" panose="020B0604020202020204" pitchFamily="34" charset="0"/>
                <a:ea typeface="Gulim" panose="020B0600000101010101" pitchFamily="34" charset="-127"/>
              </a:rPr>
              <a:t>Really complex – even for this simple an example</a:t>
            </a:r>
          </a:p>
          <a:p>
            <a:pPr lvl="2">
              <a:lnSpc>
                <a:spcPct val="80000"/>
              </a:lnSpc>
            </a:pPr>
            <a:r>
              <a:rPr lang="en-US" altLang="ko-KR" sz="1800" dirty="0">
                <a:latin typeface="Helvetica" panose="020B0604020202020204" pitchFamily="34" charset="0"/>
                <a:ea typeface="Gulim" panose="020B0600000101010101" pitchFamily="34" charset="-127"/>
              </a:rPr>
              <a:t>Hard to convince yourself that this really works</a:t>
            </a:r>
          </a:p>
          <a:p>
            <a:pPr lvl="1">
              <a:lnSpc>
                <a:spcPct val="80000"/>
              </a:lnSpc>
            </a:pPr>
            <a:r>
              <a:rPr lang="en-US" altLang="ko-KR" sz="2000" dirty="0">
                <a:latin typeface="Helvetica" panose="020B0604020202020204" pitchFamily="34" charset="0"/>
                <a:ea typeface="Gulim" panose="020B0600000101010101" pitchFamily="34" charset="-127"/>
              </a:rPr>
              <a:t>A’s code is different from B’s – what if lots of threads?</a:t>
            </a:r>
          </a:p>
          <a:p>
            <a:pPr lvl="2">
              <a:lnSpc>
                <a:spcPct val="80000"/>
              </a:lnSpc>
            </a:pPr>
            <a:r>
              <a:rPr lang="en-US" altLang="ko-KR" sz="1800" dirty="0">
                <a:latin typeface="Helvetica" panose="020B0604020202020204" pitchFamily="34" charset="0"/>
                <a:ea typeface="Gulim" panose="020B0600000101010101" pitchFamily="34" charset="-127"/>
              </a:rPr>
              <a:t>Code would have to be slightly different for each thread</a:t>
            </a:r>
          </a:p>
          <a:p>
            <a:pPr lvl="1">
              <a:lnSpc>
                <a:spcPct val="80000"/>
              </a:lnSpc>
            </a:pPr>
            <a:r>
              <a:rPr lang="en-US" altLang="ko-KR" sz="2000" dirty="0">
                <a:latin typeface="Helvetica" panose="020B0604020202020204" pitchFamily="34" charset="0"/>
                <a:ea typeface="Gulim" panose="020B0600000101010101" pitchFamily="34" charset="-127"/>
              </a:rPr>
              <a:t>While A is waiting, it is consuming CPU time</a:t>
            </a:r>
          </a:p>
          <a:p>
            <a:pPr lvl="2">
              <a:lnSpc>
                <a:spcPct val="80000"/>
              </a:lnSpc>
            </a:pPr>
            <a:r>
              <a:rPr lang="en-US" altLang="ko-KR" sz="1800" dirty="0">
                <a:latin typeface="Helvetica" panose="020B0604020202020204" pitchFamily="34" charset="0"/>
                <a:ea typeface="Gulim" panose="020B0600000101010101" pitchFamily="34" charset="-127"/>
              </a:rPr>
              <a:t>This is called “busy-waiting”</a:t>
            </a:r>
          </a:p>
          <a:p>
            <a:pPr>
              <a:lnSpc>
                <a:spcPct val="80000"/>
              </a:lnSpc>
            </a:pPr>
            <a:r>
              <a:rPr lang="en-US" altLang="ko-KR" sz="2400" dirty="0">
                <a:latin typeface="Helvetica" panose="020B0604020202020204" pitchFamily="34" charset="0"/>
                <a:ea typeface="Gulim" panose="020B0600000101010101" pitchFamily="34" charset="-127"/>
              </a:rPr>
              <a:t>There’s a better way</a:t>
            </a:r>
          </a:p>
          <a:p>
            <a:pPr lvl="1">
              <a:lnSpc>
                <a:spcPct val="80000"/>
              </a:lnSpc>
            </a:pPr>
            <a:r>
              <a:rPr lang="en-US" altLang="ko-KR" sz="2000" dirty="0">
                <a:latin typeface="Helvetica" panose="020B0604020202020204" pitchFamily="34" charset="0"/>
                <a:ea typeface="Gulim" panose="020B0600000101010101" pitchFamily="34" charset="-127"/>
              </a:rPr>
              <a:t>Have hardware provide better (higher-level) primitives than atomic load and store</a:t>
            </a:r>
          </a:p>
          <a:p>
            <a:pPr lvl="1">
              <a:lnSpc>
                <a:spcPct val="80000"/>
              </a:lnSpc>
            </a:pPr>
            <a:r>
              <a:rPr lang="en-US" altLang="ko-KR" sz="2000" dirty="0">
                <a:latin typeface="Helvetica" panose="020B0604020202020204" pitchFamily="34" charset="0"/>
                <a:ea typeface="Gulim" panose="020B0600000101010101" pitchFamily="34" charset="-127"/>
              </a:rPr>
              <a:t>Build even higher-level programming abstractions on this new hardware support</a:t>
            </a:r>
          </a:p>
        </p:txBody>
      </p:sp>
      <p:sp>
        <p:nvSpPr>
          <p:cNvPr id="2" name="Date Placeholder 1"/>
          <p:cNvSpPr>
            <a:spLocks noGrp="1"/>
          </p:cNvSpPr>
          <p:nvPr>
            <p:ph type="dt" sz="half" idx="10"/>
          </p:nvPr>
        </p:nvSpPr>
        <p:spPr>
          <a:xfrm>
            <a:off x="822961" y="6459786"/>
            <a:ext cx="1854203" cy="365125"/>
          </a:xfrm>
        </p:spPr>
        <p:txBody>
          <a:bodyPr/>
          <a:lstStyle/>
          <a:p>
            <a:fld id="{A043AAA3-D343-4AA7-A751-5A77D0DD4232}" type="datetime1">
              <a:rPr lang="en-US" smtClean="0"/>
              <a:t>3/25/2018</a:t>
            </a:fld>
            <a:endParaRPr lang="en-US" dirty="0"/>
          </a:p>
        </p:txBody>
      </p:sp>
    </p:spTree>
    <p:extLst>
      <p:ext uri="{BB962C8B-B14F-4D97-AF65-F5344CB8AC3E}">
        <p14:creationId xmlns:p14="http://schemas.microsoft.com/office/powerpoint/2010/main" val="30602331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08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22959" y="263527"/>
            <a:ext cx="7543800" cy="879473"/>
          </a:xfrm>
        </p:spPr>
        <p:txBody>
          <a:bodyPr/>
          <a:lstStyle/>
          <a:p>
            <a:r>
              <a:rPr lang="en-US" altLang="ko-KR">
                <a:latin typeface="Helvetica" panose="020B0604020202020204" pitchFamily="34" charset="0"/>
                <a:ea typeface="Gulim" panose="020B0600000101010101" pitchFamily="34" charset="-127"/>
              </a:rPr>
              <a:t>Atomic Operations</a:t>
            </a:r>
          </a:p>
        </p:txBody>
      </p:sp>
      <p:sp>
        <p:nvSpPr>
          <p:cNvPr id="39939" name="Rectangle 3"/>
          <p:cNvSpPr>
            <a:spLocks noGrp="1" noChangeArrowheads="1"/>
          </p:cNvSpPr>
          <p:nvPr>
            <p:ph idx="1"/>
          </p:nvPr>
        </p:nvSpPr>
        <p:spPr>
          <a:xfrm>
            <a:off x="457200" y="1828800"/>
            <a:ext cx="8153400" cy="4343400"/>
          </a:xfrm>
        </p:spPr>
        <p:txBody>
          <a:bodyPr/>
          <a:lstStyle/>
          <a:p>
            <a:pPr>
              <a:lnSpc>
                <a:spcPct val="80000"/>
              </a:lnSpc>
              <a:defRPr/>
            </a:pPr>
            <a:r>
              <a:rPr lang="en-US" altLang="ko-KR" sz="2400" dirty="0">
                <a:ea typeface="Gulim" panose="020B0600000101010101" pitchFamily="34" charset="-127"/>
              </a:rPr>
              <a:t>To understand a concurrent program, we need to know what the underlying atomic operations are!</a:t>
            </a:r>
          </a:p>
          <a:p>
            <a:pPr>
              <a:lnSpc>
                <a:spcPct val="80000"/>
              </a:lnSpc>
              <a:defRPr/>
            </a:pPr>
            <a:r>
              <a:rPr lang="en-US" altLang="ko-KR" sz="2400" b="1" dirty="0">
                <a:ea typeface="Gulim" panose="020B0600000101010101" pitchFamily="34" charset="-127"/>
              </a:rPr>
              <a:t>Atomic Operation</a:t>
            </a:r>
            <a:r>
              <a:rPr lang="en-US" altLang="ko-KR" sz="2400" dirty="0">
                <a:ea typeface="Gulim" panose="020B0600000101010101" pitchFamily="34" charset="-127"/>
              </a:rPr>
              <a:t>: an operation that always runs to completion or not at all</a:t>
            </a:r>
          </a:p>
          <a:p>
            <a:pPr lvl="1">
              <a:lnSpc>
                <a:spcPct val="80000"/>
              </a:lnSpc>
              <a:defRPr/>
            </a:pPr>
            <a:r>
              <a:rPr lang="en-US" altLang="ko-KR" sz="2400" dirty="0">
                <a:ea typeface="Gulim" panose="020B0600000101010101" pitchFamily="34" charset="-127"/>
              </a:rPr>
              <a:t>It is </a:t>
            </a:r>
            <a:r>
              <a:rPr lang="en-US" altLang="ko-KR" sz="2400" i="1" dirty="0">
                <a:ea typeface="Gulim" panose="020B0600000101010101" pitchFamily="34" charset="-127"/>
              </a:rPr>
              <a:t>indivisible: </a:t>
            </a:r>
            <a:r>
              <a:rPr lang="en-US" altLang="ko-KR" sz="2400" dirty="0">
                <a:ea typeface="Gulim" panose="020B0600000101010101" pitchFamily="34" charset="-127"/>
              </a:rPr>
              <a:t>it cannot be stopped in the middle and state cannot be modified by someone else in the middle</a:t>
            </a:r>
          </a:p>
          <a:p>
            <a:pPr lvl="1">
              <a:lnSpc>
                <a:spcPct val="80000"/>
              </a:lnSpc>
              <a:defRPr/>
            </a:pPr>
            <a:r>
              <a:rPr lang="en-US" altLang="ko-KR" sz="2400" dirty="0">
                <a:ea typeface="Gulim" panose="020B0600000101010101" pitchFamily="34" charset="-127"/>
              </a:rPr>
              <a:t>Fundamental building block – if no atomic operations, then have no way for threads to work together</a:t>
            </a:r>
          </a:p>
          <a:p>
            <a:pPr>
              <a:lnSpc>
                <a:spcPct val="80000"/>
              </a:lnSpc>
              <a:defRPr/>
            </a:pPr>
            <a:r>
              <a:rPr lang="en-US" altLang="ko-KR" sz="2400" dirty="0">
                <a:ea typeface="Gulim" panose="020B0600000101010101" pitchFamily="34" charset="-127"/>
              </a:rPr>
              <a:t>On most machines, memory references and assignments (i.e. loads and stores) of words are atomic</a:t>
            </a:r>
          </a:p>
          <a:p>
            <a:pPr>
              <a:lnSpc>
                <a:spcPct val="80000"/>
              </a:lnSpc>
              <a:defRPr/>
            </a:pPr>
            <a:endParaRPr lang="ko-KR" altLang="en-US" sz="2400" dirty="0">
              <a:ea typeface="Gulim" panose="020B0600000101010101" pitchFamily="34" charset="-127"/>
            </a:endParaRPr>
          </a:p>
        </p:txBody>
      </p:sp>
      <p:sp>
        <p:nvSpPr>
          <p:cNvPr id="2" name="Date Placeholder 1"/>
          <p:cNvSpPr>
            <a:spLocks noGrp="1"/>
          </p:cNvSpPr>
          <p:nvPr>
            <p:ph type="dt" sz="half" idx="10"/>
          </p:nvPr>
        </p:nvSpPr>
        <p:spPr>
          <a:xfrm>
            <a:off x="822961" y="6459786"/>
            <a:ext cx="1854203" cy="365125"/>
          </a:xfrm>
        </p:spPr>
        <p:txBody>
          <a:bodyPr/>
          <a:lstStyle/>
          <a:p>
            <a:fld id="{EF1C7D7E-0972-411D-867D-B8F1DCD8C622}" type="datetime1">
              <a:rPr lang="en-US" smtClean="0"/>
              <a:t>3/25/2018</a:t>
            </a:fld>
            <a:endParaRPr lang="en-US" dirty="0"/>
          </a:p>
        </p:txBody>
      </p:sp>
    </p:spTree>
    <p:extLst>
      <p:ext uri="{BB962C8B-B14F-4D97-AF65-F5344CB8AC3E}">
        <p14:creationId xmlns:p14="http://schemas.microsoft.com/office/powerpoint/2010/main" val="1196306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728663" y="1295400"/>
            <a:ext cx="7958137" cy="5459412"/>
          </a:xfrm>
          <a:prstGeom prst="rect">
            <a:avLst/>
          </a:prstGeom>
          <a:gradFill>
            <a:gsLst>
              <a:gs pos="2000">
                <a:schemeClr val="tx2">
                  <a:lumMod val="20000"/>
                  <a:lumOff val="80000"/>
                </a:schemeClr>
              </a:gs>
              <a:gs pos="100000">
                <a:schemeClr val="accent6">
                  <a:lumMod val="40000"/>
                  <a:lumOff val="60000"/>
                </a:schemeClr>
              </a:gs>
            </a:gsLst>
            <a:lin ang="606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035" name="Title 1"/>
          <p:cNvSpPr>
            <a:spLocks noGrp="1"/>
          </p:cNvSpPr>
          <p:nvPr>
            <p:ph type="title"/>
          </p:nvPr>
        </p:nvSpPr>
        <p:spPr>
          <a:xfrm>
            <a:off x="822959" y="263527"/>
            <a:ext cx="7543800" cy="879473"/>
          </a:xfrm>
        </p:spPr>
        <p:txBody>
          <a:bodyPr>
            <a:normAutofit fontScale="90000"/>
          </a:bodyPr>
          <a:lstStyle/>
          <a:p>
            <a:r>
              <a:rPr lang="en-US" dirty="0"/>
              <a:t>Concurrency Coordination Landscape</a:t>
            </a:r>
          </a:p>
        </p:txBody>
      </p:sp>
      <p:sp>
        <p:nvSpPr>
          <p:cNvPr id="2" name="Date Placeholder 1"/>
          <p:cNvSpPr>
            <a:spLocks noGrp="1"/>
          </p:cNvSpPr>
          <p:nvPr>
            <p:ph type="dt" sz="half" idx="10"/>
          </p:nvPr>
        </p:nvSpPr>
        <p:spPr>
          <a:xfrm>
            <a:off x="822961" y="6459786"/>
            <a:ext cx="1854203" cy="365125"/>
          </a:xfrm>
        </p:spPr>
        <p:txBody>
          <a:bodyPr/>
          <a:lstStyle/>
          <a:p>
            <a:fld id="{905B51AD-28F2-4F9A-928D-B8893379805B}" type="datetime1">
              <a:rPr lang="en-US" smtClean="0"/>
              <a:t>3/25/2018</a:t>
            </a:fld>
            <a:endParaRPr lang="en-US" dirty="0"/>
          </a:p>
        </p:txBody>
      </p:sp>
      <p:sp>
        <p:nvSpPr>
          <p:cNvPr id="44036" name="TextBox 4"/>
          <p:cNvSpPr txBox="1">
            <a:spLocks noChangeArrowheads="1"/>
          </p:cNvSpPr>
          <p:nvPr/>
        </p:nvSpPr>
        <p:spPr bwMode="auto">
          <a:xfrm>
            <a:off x="3049588" y="1439862"/>
            <a:ext cx="3241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Concurrent Applications</a:t>
            </a:r>
          </a:p>
        </p:txBody>
      </p:sp>
      <p:cxnSp>
        <p:nvCxnSpPr>
          <p:cNvPr id="7" name="Straight Connector 6"/>
          <p:cNvCxnSpPr/>
          <p:nvPr/>
        </p:nvCxnSpPr>
        <p:spPr>
          <a:xfrm>
            <a:off x="985838" y="2190750"/>
            <a:ext cx="6858000" cy="0"/>
          </a:xfrm>
          <a:prstGeom prst="line">
            <a:avLst/>
          </a:prstGeom>
        </p:spPr>
        <p:style>
          <a:lnRef idx="2">
            <a:schemeClr val="accent1"/>
          </a:lnRef>
          <a:fillRef idx="0">
            <a:schemeClr val="accent1"/>
          </a:fillRef>
          <a:effectRef idx="1">
            <a:schemeClr val="accent1"/>
          </a:effectRef>
          <a:fontRef idx="minor">
            <a:schemeClr val="tx1"/>
          </a:fontRef>
        </p:style>
      </p:cxnSp>
      <p:sp>
        <p:nvSpPr>
          <p:cNvPr id="44038" name="TextBox 7"/>
          <p:cNvSpPr txBox="1">
            <a:spLocks noChangeArrowheads="1"/>
          </p:cNvSpPr>
          <p:nvPr/>
        </p:nvSpPr>
        <p:spPr bwMode="auto">
          <a:xfrm>
            <a:off x="2844800" y="2311400"/>
            <a:ext cx="373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Shared Coordinated Objects</a:t>
            </a:r>
          </a:p>
        </p:txBody>
      </p:sp>
      <p:sp>
        <p:nvSpPr>
          <p:cNvPr id="44039" name="TextBox 8"/>
          <p:cNvSpPr txBox="1">
            <a:spLocks noChangeArrowheads="1"/>
          </p:cNvSpPr>
          <p:nvPr/>
        </p:nvSpPr>
        <p:spPr bwMode="auto">
          <a:xfrm>
            <a:off x="2743200" y="3429000"/>
            <a:ext cx="3473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Synchronization Variables</a:t>
            </a:r>
          </a:p>
        </p:txBody>
      </p:sp>
      <p:sp>
        <p:nvSpPr>
          <p:cNvPr id="44040" name="TextBox 9"/>
          <p:cNvSpPr txBox="1">
            <a:spLocks noChangeArrowheads="1"/>
          </p:cNvSpPr>
          <p:nvPr/>
        </p:nvSpPr>
        <p:spPr bwMode="auto">
          <a:xfrm>
            <a:off x="3321050" y="4419600"/>
            <a:ext cx="2589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400" i="1"/>
              <a:t>Atomic Operations</a:t>
            </a:r>
          </a:p>
        </p:txBody>
      </p:sp>
      <p:sp>
        <p:nvSpPr>
          <p:cNvPr id="44041" name="TextBox 10"/>
          <p:cNvSpPr txBox="1">
            <a:spLocks noChangeArrowheads="1"/>
          </p:cNvSpPr>
          <p:nvPr/>
        </p:nvSpPr>
        <p:spPr bwMode="auto">
          <a:xfrm>
            <a:off x="3773488" y="5419725"/>
            <a:ext cx="1282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sz="2000" i="1"/>
              <a:t>Hardware</a:t>
            </a:r>
          </a:p>
        </p:txBody>
      </p:sp>
      <p:cxnSp>
        <p:nvCxnSpPr>
          <p:cNvPr id="12" name="Straight Connector 11"/>
          <p:cNvCxnSpPr/>
          <p:nvPr/>
        </p:nvCxnSpPr>
        <p:spPr>
          <a:xfrm>
            <a:off x="985838" y="3429000"/>
            <a:ext cx="685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43000" y="4430712"/>
            <a:ext cx="685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985838" y="5422900"/>
            <a:ext cx="6858000" cy="0"/>
          </a:xfrm>
          <a:prstGeom prst="line">
            <a:avLst/>
          </a:prstGeom>
        </p:spPr>
        <p:style>
          <a:lnRef idx="2">
            <a:schemeClr val="accent1"/>
          </a:lnRef>
          <a:fillRef idx="0">
            <a:schemeClr val="accent1"/>
          </a:fillRef>
          <a:effectRef idx="1">
            <a:schemeClr val="accent1"/>
          </a:effectRef>
          <a:fontRef idx="minor">
            <a:schemeClr val="tx1"/>
          </a:fontRef>
        </p:style>
      </p:cxnSp>
      <p:sp>
        <p:nvSpPr>
          <p:cNvPr id="44045" name="TextBox 14"/>
          <p:cNvSpPr txBox="1">
            <a:spLocks noChangeArrowheads="1"/>
          </p:cNvSpPr>
          <p:nvPr/>
        </p:nvSpPr>
        <p:spPr bwMode="auto">
          <a:xfrm flipH="1">
            <a:off x="1604169" y="2911475"/>
            <a:ext cx="1744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solidFill>
                  <a:srgbClr val="FF0000"/>
                </a:solidFill>
              </a:rPr>
              <a:t>Bounded Queue</a:t>
            </a:r>
          </a:p>
        </p:txBody>
      </p:sp>
      <p:sp>
        <p:nvSpPr>
          <p:cNvPr id="44046" name="TextBox 15"/>
          <p:cNvSpPr txBox="1">
            <a:spLocks noChangeArrowheads="1"/>
          </p:cNvSpPr>
          <p:nvPr/>
        </p:nvSpPr>
        <p:spPr bwMode="auto">
          <a:xfrm flipH="1">
            <a:off x="3311525" y="2921000"/>
            <a:ext cx="1744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Ordered List</a:t>
            </a:r>
          </a:p>
        </p:txBody>
      </p:sp>
      <p:sp>
        <p:nvSpPr>
          <p:cNvPr id="44047" name="TextBox 16"/>
          <p:cNvSpPr txBox="1">
            <a:spLocks noChangeArrowheads="1"/>
          </p:cNvSpPr>
          <p:nvPr/>
        </p:nvSpPr>
        <p:spPr bwMode="auto">
          <a:xfrm flipH="1">
            <a:off x="4681538" y="2921000"/>
            <a:ext cx="174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solidFill>
                  <a:srgbClr val="FF0000"/>
                </a:solidFill>
              </a:rPr>
              <a:t>Dictionary</a:t>
            </a:r>
          </a:p>
        </p:txBody>
      </p:sp>
      <p:sp>
        <p:nvSpPr>
          <p:cNvPr id="44048" name="TextBox 17"/>
          <p:cNvSpPr txBox="1">
            <a:spLocks noChangeArrowheads="1"/>
          </p:cNvSpPr>
          <p:nvPr/>
        </p:nvSpPr>
        <p:spPr bwMode="auto">
          <a:xfrm flipH="1">
            <a:off x="6216650" y="2921000"/>
            <a:ext cx="1744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Barrier</a:t>
            </a:r>
          </a:p>
        </p:txBody>
      </p:sp>
      <p:sp>
        <p:nvSpPr>
          <p:cNvPr id="44049" name="TextBox 18"/>
          <p:cNvSpPr txBox="1">
            <a:spLocks noChangeArrowheads="1"/>
          </p:cNvSpPr>
          <p:nvPr/>
        </p:nvSpPr>
        <p:spPr bwMode="auto">
          <a:xfrm>
            <a:off x="1136650" y="3890962"/>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Locks</a:t>
            </a:r>
          </a:p>
        </p:txBody>
      </p:sp>
      <p:sp>
        <p:nvSpPr>
          <p:cNvPr id="44050" name="TextBox 19"/>
          <p:cNvSpPr txBox="1">
            <a:spLocks noChangeArrowheads="1"/>
          </p:cNvSpPr>
          <p:nvPr/>
        </p:nvSpPr>
        <p:spPr bwMode="auto">
          <a:xfrm>
            <a:off x="4043363" y="3890962"/>
            <a:ext cx="1260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Semaphore</a:t>
            </a:r>
          </a:p>
        </p:txBody>
      </p:sp>
      <p:sp>
        <p:nvSpPr>
          <p:cNvPr id="44051" name="TextBox 20"/>
          <p:cNvSpPr txBox="1">
            <a:spLocks noChangeArrowheads="1"/>
          </p:cNvSpPr>
          <p:nvPr/>
        </p:nvSpPr>
        <p:spPr bwMode="auto">
          <a:xfrm>
            <a:off x="1892300" y="3890962"/>
            <a:ext cx="201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Condition Variables</a:t>
            </a:r>
          </a:p>
        </p:txBody>
      </p:sp>
      <p:sp>
        <p:nvSpPr>
          <p:cNvPr id="44052" name="TextBox 21"/>
          <p:cNvSpPr txBox="1">
            <a:spLocks noChangeArrowheads="1"/>
          </p:cNvSpPr>
          <p:nvPr/>
        </p:nvSpPr>
        <p:spPr bwMode="auto">
          <a:xfrm>
            <a:off x="5414963" y="3890962"/>
            <a:ext cx="1047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Monitors</a:t>
            </a:r>
          </a:p>
        </p:txBody>
      </p:sp>
      <p:sp>
        <p:nvSpPr>
          <p:cNvPr id="44053" name="TextBox 22"/>
          <p:cNvSpPr txBox="1">
            <a:spLocks noChangeArrowheads="1"/>
          </p:cNvSpPr>
          <p:nvPr/>
        </p:nvSpPr>
        <p:spPr bwMode="auto">
          <a:xfrm>
            <a:off x="1187450" y="4881562"/>
            <a:ext cx="2578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Interrupt Disable/Enable</a:t>
            </a:r>
          </a:p>
        </p:txBody>
      </p:sp>
      <p:sp>
        <p:nvSpPr>
          <p:cNvPr id="44054" name="TextBox 23"/>
          <p:cNvSpPr txBox="1">
            <a:spLocks noChangeArrowheads="1"/>
          </p:cNvSpPr>
          <p:nvPr/>
        </p:nvSpPr>
        <p:spPr bwMode="auto">
          <a:xfrm>
            <a:off x="5383213" y="4910137"/>
            <a:ext cx="137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Test-and-Set</a:t>
            </a:r>
          </a:p>
        </p:txBody>
      </p:sp>
      <p:sp>
        <p:nvSpPr>
          <p:cNvPr id="44055" name="TextBox 24"/>
          <p:cNvSpPr txBox="1">
            <a:spLocks noChangeArrowheads="1"/>
          </p:cNvSpPr>
          <p:nvPr/>
        </p:nvSpPr>
        <p:spPr bwMode="auto">
          <a:xfrm>
            <a:off x="1187450" y="5940425"/>
            <a:ext cx="1128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Interrupts</a:t>
            </a:r>
          </a:p>
        </p:txBody>
      </p:sp>
      <p:sp>
        <p:nvSpPr>
          <p:cNvPr id="44056" name="TextBox 25"/>
          <p:cNvSpPr txBox="1">
            <a:spLocks noChangeArrowheads="1"/>
          </p:cNvSpPr>
          <p:nvPr/>
        </p:nvSpPr>
        <p:spPr bwMode="auto">
          <a:xfrm>
            <a:off x="2438400" y="5957887"/>
            <a:ext cx="122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Controllers</a:t>
            </a:r>
          </a:p>
        </p:txBody>
      </p:sp>
      <p:sp>
        <p:nvSpPr>
          <p:cNvPr id="44057" name="TextBox 26"/>
          <p:cNvSpPr txBox="1">
            <a:spLocks noChangeArrowheads="1"/>
          </p:cNvSpPr>
          <p:nvPr/>
        </p:nvSpPr>
        <p:spPr bwMode="auto">
          <a:xfrm>
            <a:off x="3733800" y="5940425"/>
            <a:ext cx="2033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Multiple Processors</a:t>
            </a:r>
          </a:p>
        </p:txBody>
      </p:sp>
      <p:sp>
        <p:nvSpPr>
          <p:cNvPr id="44058" name="TextBox 27"/>
          <p:cNvSpPr txBox="1">
            <a:spLocks noChangeArrowheads="1"/>
          </p:cNvSpPr>
          <p:nvPr/>
        </p:nvSpPr>
        <p:spPr bwMode="auto">
          <a:xfrm>
            <a:off x="6627813" y="5756275"/>
            <a:ext cx="123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cmp&amp;swap</a:t>
            </a:r>
          </a:p>
        </p:txBody>
      </p:sp>
      <p:sp>
        <p:nvSpPr>
          <p:cNvPr id="44059" name="TextBox 28"/>
          <p:cNvSpPr txBox="1">
            <a:spLocks noChangeArrowheads="1"/>
          </p:cNvSpPr>
          <p:nvPr/>
        </p:nvSpPr>
        <p:spPr bwMode="auto">
          <a:xfrm>
            <a:off x="5791200" y="5570537"/>
            <a:ext cx="733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xchng</a:t>
            </a:r>
          </a:p>
        </p:txBody>
      </p:sp>
      <p:sp>
        <p:nvSpPr>
          <p:cNvPr id="44060" name="TextBox 29"/>
          <p:cNvSpPr txBox="1">
            <a:spLocks noChangeArrowheads="1"/>
          </p:cNvSpPr>
          <p:nvPr/>
        </p:nvSpPr>
        <p:spPr bwMode="auto">
          <a:xfrm>
            <a:off x="6011863" y="6276975"/>
            <a:ext cx="1095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fetch&amp;inc</a:t>
            </a:r>
          </a:p>
        </p:txBody>
      </p:sp>
      <p:sp>
        <p:nvSpPr>
          <p:cNvPr id="44061" name="TextBox 30"/>
          <p:cNvSpPr txBox="1">
            <a:spLocks noChangeArrowheads="1"/>
          </p:cNvSpPr>
          <p:nvPr/>
        </p:nvSpPr>
        <p:spPr bwMode="auto">
          <a:xfrm>
            <a:off x="7243763" y="6161087"/>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FF0000"/>
                </a:solidFill>
              </a:rPr>
              <a:t>LL + SC</a:t>
            </a:r>
          </a:p>
        </p:txBody>
      </p:sp>
      <p:sp>
        <p:nvSpPr>
          <p:cNvPr id="44062" name="TextBox 31"/>
          <p:cNvSpPr txBox="1">
            <a:spLocks noChangeArrowheads="1"/>
          </p:cNvSpPr>
          <p:nvPr/>
        </p:nvSpPr>
        <p:spPr bwMode="auto">
          <a:xfrm flipH="1">
            <a:off x="961232" y="2911475"/>
            <a:ext cx="1744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dirty="0">
                <a:solidFill>
                  <a:srgbClr val="FF0000"/>
                </a:solidFill>
              </a:rPr>
              <a:t>Flag</a:t>
            </a:r>
          </a:p>
        </p:txBody>
      </p:sp>
      <p:sp>
        <p:nvSpPr>
          <p:cNvPr id="44063" name="TextBox 32"/>
          <p:cNvSpPr txBox="1">
            <a:spLocks noChangeArrowheads="1"/>
          </p:cNvSpPr>
          <p:nvPr/>
        </p:nvSpPr>
        <p:spPr bwMode="auto">
          <a:xfrm>
            <a:off x="6557963" y="3871912"/>
            <a:ext cx="16208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halkboard" charset="0"/>
                <a:ea typeface="MS PGothic" panose="020B0600070205080204" pitchFamily="34" charset="-128"/>
              </a:defRPr>
            </a:lvl1pPr>
            <a:lvl2pPr marL="742950" indent="-285750">
              <a:defRPr>
                <a:solidFill>
                  <a:schemeClr val="tx1"/>
                </a:solidFill>
                <a:latin typeface="Chalkboard" charset="0"/>
                <a:ea typeface="MS PGothic" panose="020B0600070205080204" pitchFamily="34" charset="-128"/>
              </a:defRPr>
            </a:lvl2pPr>
            <a:lvl3pPr marL="1143000" indent="-228600">
              <a:defRPr>
                <a:solidFill>
                  <a:schemeClr val="tx1"/>
                </a:solidFill>
                <a:latin typeface="Chalkboard" charset="0"/>
                <a:ea typeface="MS PGothic" panose="020B0600070205080204" pitchFamily="34" charset="-128"/>
              </a:defRPr>
            </a:lvl3pPr>
            <a:lvl4pPr marL="1600200" indent="-228600">
              <a:defRPr>
                <a:solidFill>
                  <a:schemeClr val="tx1"/>
                </a:solidFill>
                <a:latin typeface="Chalkboard" charset="0"/>
                <a:ea typeface="MS PGothic" panose="020B0600070205080204" pitchFamily="34" charset="-128"/>
              </a:defRPr>
            </a:lvl4pPr>
            <a:lvl5pPr marL="2057400" indent="-228600">
              <a:defRPr>
                <a:solidFill>
                  <a:schemeClr val="tx1"/>
                </a:solidFill>
                <a:latin typeface="Chalkboard"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halkboard" charset="0"/>
                <a:ea typeface="MS PGothic" panose="020B0600070205080204" pitchFamily="34" charset="-128"/>
              </a:defRPr>
            </a:lvl9pPr>
          </a:lstStyle>
          <a:p>
            <a:r>
              <a:rPr lang="en-US">
                <a:solidFill>
                  <a:srgbClr val="3366FF"/>
                </a:solidFill>
              </a:rPr>
              <a:t>Send/Receive</a:t>
            </a:r>
          </a:p>
        </p:txBody>
      </p:sp>
    </p:spTree>
    <p:extLst>
      <p:ext uri="{BB962C8B-B14F-4D97-AF65-F5344CB8AC3E}">
        <p14:creationId xmlns:p14="http://schemas.microsoft.com/office/powerpoint/2010/main" val="388583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F74B-2D26-4438-846A-C0B6E162D952}"/>
              </a:ext>
            </a:extLst>
          </p:cNvPr>
          <p:cNvSpPr>
            <a:spLocks noGrp="1"/>
          </p:cNvSpPr>
          <p:nvPr>
            <p:ph type="title"/>
          </p:nvPr>
        </p:nvSpPr>
        <p:spPr>
          <a:xfrm>
            <a:off x="800100" y="458279"/>
            <a:ext cx="7543800" cy="879473"/>
          </a:xfrm>
        </p:spPr>
        <p:txBody>
          <a:bodyPr>
            <a:normAutofit fontScale="90000"/>
          </a:bodyPr>
          <a:lstStyle/>
          <a:p>
            <a:r>
              <a:rPr lang="en-US" dirty="0"/>
              <a:t>Synchronization Variable – Lock to Provide Mutual Exclusion</a:t>
            </a:r>
          </a:p>
        </p:txBody>
      </p:sp>
      <p:sp>
        <p:nvSpPr>
          <p:cNvPr id="4" name="Content Placeholder 3">
            <a:extLst>
              <a:ext uri="{FF2B5EF4-FFF2-40B4-BE49-F238E27FC236}">
                <a16:creationId xmlns:a16="http://schemas.microsoft.com/office/drawing/2014/main" id="{E1F5F48C-5340-47DF-B124-A3B5616D8D31}"/>
              </a:ext>
            </a:extLst>
          </p:cNvPr>
          <p:cNvSpPr>
            <a:spLocks noGrp="1"/>
          </p:cNvSpPr>
          <p:nvPr>
            <p:ph idx="1"/>
          </p:nvPr>
        </p:nvSpPr>
        <p:spPr/>
        <p:txBody>
          <a:bodyPr/>
          <a:lstStyle/>
          <a:p>
            <a:r>
              <a:rPr lang="en-US" dirty="0"/>
              <a:t>First step towards making shared data thread-safe</a:t>
            </a:r>
          </a:p>
          <a:p>
            <a:r>
              <a:rPr lang="en-US" dirty="0"/>
              <a:t>The idea is to make instructions atomic to stop context switch from happening</a:t>
            </a:r>
          </a:p>
          <a:p>
            <a:r>
              <a:rPr lang="en-US" dirty="0"/>
              <a:t>General Idea:</a:t>
            </a:r>
          </a:p>
          <a:p>
            <a:endParaRPr lang="en-US" dirty="0"/>
          </a:p>
        </p:txBody>
      </p:sp>
      <p:sp>
        <p:nvSpPr>
          <p:cNvPr id="3" name="Date Placeholder 2">
            <a:extLst>
              <a:ext uri="{FF2B5EF4-FFF2-40B4-BE49-F238E27FC236}">
                <a16:creationId xmlns:a16="http://schemas.microsoft.com/office/drawing/2014/main" id="{F0EE96B3-C7B8-4CB2-8336-386FD4367965}"/>
              </a:ext>
            </a:extLst>
          </p:cNvPr>
          <p:cNvSpPr>
            <a:spLocks noGrp="1"/>
          </p:cNvSpPr>
          <p:nvPr>
            <p:ph type="dt" sz="half" idx="10"/>
          </p:nvPr>
        </p:nvSpPr>
        <p:spPr>
          <a:xfrm>
            <a:off x="822961" y="6459786"/>
            <a:ext cx="1854203" cy="365125"/>
          </a:xfrm>
        </p:spPr>
        <p:txBody>
          <a:bodyPr/>
          <a:lstStyle/>
          <a:p>
            <a:fld id="{A9C67C56-123A-4566-B4EA-7511B2248030}" type="datetime1">
              <a:rPr lang="en-US" smtClean="0"/>
              <a:t>3/25/2018</a:t>
            </a:fld>
            <a:endParaRPr lang="en-US" dirty="0"/>
          </a:p>
        </p:txBody>
      </p:sp>
      <p:sp>
        <p:nvSpPr>
          <p:cNvPr id="5" name="TextBox 6">
            <a:extLst>
              <a:ext uri="{FF2B5EF4-FFF2-40B4-BE49-F238E27FC236}">
                <a16:creationId xmlns:a16="http://schemas.microsoft.com/office/drawing/2014/main" id="{7D9A745B-5776-4400-9CB4-907591FD6110}"/>
              </a:ext>
            </a:extLst>
          </p:cNvPr>
          <p:cNvSpPr txBox="1">
            <a:spLocks noChangeArrowheads="1"/>
          </p:cNvSpPr>
          <p:nvPr/>
        </p:nvSpPr>
        <p:spPr bwMode="auto">
          <a:xfrm>
            <a:off x="853084" y="3657600"/>
            <a:ext cx="1829396" cy="147732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Chalkboard" charset="0"/>
                <a:ea typeface="MS PGothic" panose="020B0600070205080204" pitchFamily="34" charset="-128"/>
              </a:defRPr>
            </a:lvl1pPr>
            <a:lvl2pPr>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lvl="1">
              <a:spcBef>
                <a:spcPct val="0"/>
              </a:spcBef>
              <a:buFontTx/>
              <a:buNone/>
            </a:pPr>
            <a:r>
              <a:rPr lang="en-US" sz="1800" i="1" dirty="0"/>
              <a:t>Lock();</a:t>
            </a:r>
          </a:p>
          <a:p>
            <a:pPr lvl="1">
              <a:spcBef>
                <a:spcPct val="0"/>
              </a:spcBef>
              <a:buFontTx/>
              <a:buNone/>
            </a:pPr>
            <a:r>
              <a:rPr lang="en-US" sz="1800" i="1" dirty="0"/>
              <a:t>load r, x</a:t>
            </a:r>
          </a:p>
          <a:p>
            <a:pPr lvl="1">
              <a:spcBef>
                <a:spcPct val="0"/>
              </a:spcBef>
              <a:buFontTx/>
              <a:buNone/>
            </a:pPr>
            <a:r>
              <a:rPr lang="en-US" sz="1800" i="1" dirty="0"/>
              <a:t>add r, r, 1</a:t>
            </a:r>
          </a:p>
          <a:p>
            <a:pPr lvl="1">
              <a:spcBef>
                <a:spcPct val="0"/>
              </a:spcBef>
              <a:buFontTx/>
              <a:buNone/>
            </a:pPr>
            <a:r>
              <a:rPr lang="en-US" sz="1800" i="1" dirty="0"/>
              <a:t>store x, r</a:t>
            </a:r>
          </a:p>
          <a:p>
            <a:pPr lvl="1">
              <a:spcBef>
                <a:spcPct val="0"/>
              </a:spcBef>
              <a:buFontTx/>
              <a:buNone/>
            </a:pPr>
            <a:r>
              <a:rPr lang="en-US" sz="1800" i="1" dirty="0"/>
              <a:t>Unlock();</a:t>
            </a:r>
          </a:p>
        </p:txBody>
      </p:sp>
      <p:grpSp>
        <p:nvGrpSpPr>
          <p:cNvPr id="8" name="Group 7">
            <a:extLst>
              <a:ext uri="{FF2B5EF4-FFF2-40B4-BE49-F238E27FC236}">
                <a16:creationId xmlns:a16="http://schemas.microsoft.com/office/drawing/2014/main" id="{F36596D2-7DB6-4A58-8336-F7FAC3711E39}"/>
              </a:ext>
            </a:extLst>
          </p:cNvPr>
          <p:cNvGrpSpPr/>
          <p:nvPr/>
        </p:nvGrpSpPr>
        <p:grpSpPr>
          <a:xfrm>
            <a:off x="1981200" y="3939857"/>
            <a:ext cx="3200400" cy="912813"/>
            <a:chOff x="1981200" y="3939857"/>
            <a:chExt cx="3200400" cy="912813"/>
          </a:xfrm>
        </p:grpSpPr>
        <p:sp>
          <p:nvSpPr>
            <p:cNvPr id="6" name="Oval 5">
              <a:extLst>
                <a:ext uri="{FF2B5EF4-FFF2-40B4-BE49-F238E27FC236}">
                  <a16:creationId xmlns:a16="http://schemas.microsoft.com/office/drawing/2014/main" id="{3CEC1685-F677-4F95-979C-7337B83174AF}"/>
                </a:ext>
              </a:extLst>
            </p:cNvPr>
            <p:cNvSpPr/>
            <p:nvPr/>
          </p:nvSpPr>
          <p:spPr>
            <a:xfrm>
              <a:off x="2893062" y="3939857"/>
              <a:ext cx="2288538" cy="912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 Section </a:t>
              </a:r>
              <a:br>
                <a:rPr lang="en-US" dirty="0"/>
              </a:br>
              <a:r>
                <a:rPr lang="en-US" dirty="0"/>
                <a:t>(No Context Switch)</a:t>
              </a:r>
            </a:p>
          </p:txBody>
        </p:sp>
        <p:sp>
          <p:nvSpPr>
            <p:cNvPr id="7" name="Right Brace 6">
              <a:extLst>
                <a:ext uri="{FF2B5EF4-FFF2-40B4-BE49-F238E27FC236}">
                  <a16:creationId xmlns:a16="http://schemas.microsoft.com/office/drawing/2014/main" id="{BF70540B-7AB5-4F8B-9CB9-EC160F770479}"/>
                </a:ext>
              </a:extLst>
            </p:cNvPr>
            <p:cNvSpPr/>
            <p:nvPr/>
          </p:nvSpPr>
          <p:spPr>
            <a:xfrm>
              <a:off x="1981200" y="3977164"/>
              <a:ext cx="911862" cy="838200"/>
            </a:xfrm>
            <a:prstGeom prst="rightBrace">
              <a:avLst>
                <a:gd name="adj1" fmla="val 8333"/>
                <a:gd name="adj2" fmla="val 525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p:grpSp>
      <p:grpSp>
        <p:nvGrpSpPr>
          <p:cNvPr id="19" name="Group 18">
            <a:extLst>
              <a:ext uri="{FF2B5EF4-FFF2-40B4-BE49-F238E27FC236}">
                <a16:creationId xmlns:a16="http://schemas.microsoft.com/office/drawing/2014/main" id="{7BE7AFE1-582F-42DD-AF0E-8FE5179BF865}"/>
              </a:ext>
            </a:extLst>
          </p:cNvPr>
          <p:cNvGrpSpPr/>
          <p:nvPr/>
        </p:nvGrpSpPr>
        <p:grpSpPr>
          <a:xfrm>
            <a:off x="5562600" y="3794760"/>
            <a:ext cx="3210803" cy="1920240"/>
            <a:chOff x="5181600" y="2918143"/>
            <a:chExt cx="3210803" cy="1920240"/>
          </a:xfrm>
        </p:grpSpPr>
        <p:sp>
          <p:nvSpPr>
            <p:cNvPr id="10" name="TextBox 9">
              <a:extLst>
                <a:ext uri="{FF2B5EF4-FFF2-40B4-BE49-F238E27FC236}">
                  <a16:creationId xmlns:a16="http://schemas.microsoft.com/office/drawing/2014/main" id="{6230E6F7-33E1-4D15-954C-B5323A98089A}"/>
                </a:ext>
              </a:extLst>
            </p:cNvPr>
            <p:cNvSpPr txBox="1"/>
            <p:nvPr/>
          </p:nvSpPr>
          <p:spPr>
            <a:xfrm>
              <a:off x="5181600" y="2967335"/>
              <a:ext cx="1322798" cy="923330"/>
            </a:xfrm>
            <a:prstGeom prst="rect">
              <a:avLst/>
            </a:prstGeom>
            <a:solidFill>
              <a:schemeClr val="accent1">
                <a:lumMod val="40000"/>
                <a:lumOff val="60000"/>
              </a:schemeClr>
            </a:solidFill>
          </p:spPr>
          <p:txBody>
            <a:bodyPr wrap="none">
              <a:spAutoFit/>
            </a:bodyPr>
            <a:lstStyle/>
            <a:p>
              <a:pPr>
                <a:defRPr/>
              </a:pPr>
              <a:r>
                <a:rPr lang="en-US" i="1" dirty="0"/>
                <a:t>load r1, x</a:t>
              </a:r>
            </a:p>
            <a:p>
              <a:pPr>
                <a:defRPr/>
              </a:pPr>
              <a:r>
                <a:rPr lang="en-US" i="1" dirty="0"/>
                <a:t>add r1, r1, 1</a:t>
              </a:r>
            </a:p>
            <a:p>
              <a:pPr>
                <a:defRPr/>
              </a:pPr>
              <a:r>
                <a:rPr lang="en-US" i="1" dirty="0"/>
                <a:t>store x, r1</a:t>
              </a:r>
            </a:p>
          </p:txBody>
        </p:sp>
        <p:sp>
          <p:nvSpPr>
            <p:cNvPr id="11" name="TextBox 10">
              <a:extLst>
                <a:ext uri="{FF2B5EF4-FFF2-40B4-BE49-F238E27FC236}">
                  <a16:creationId xmlns:a16="http://schemas.microsoft.com/office/drawing/2014/main" id="{472098DF-867E-46E1-BE67-495E0569321E}"/>
                </a:ext>
              </a:extLst>
            </p:cNvPr>
            <p:cNvSpPr txBox="1"/>
            <p:nvPr/>
          </p:nvSpPr>
          <p:spPr>
            <a:xfrm>
              <a:off x="6512662" y="3861411"/>
              <a:ext cx="1322798" cy="923330"/>
            </a:xfrm>
            <a:prstGeom prst="rect">
              <a:avLst/>
            </a:prstGeom>
            <a:solidFill>
              <a:schemeClr val="accent1">
                <a:lumMod val="20000"/>
                <a:lumOff val="80000"/>
              </a:schemeClr>
            </a:solidFill>
          </p:spPr>
          <p:txBody>
            <a:bodyPr wrap="none">
              <a:spAutoFit/>
            </a:bodyPr>
            <a:lstStyle/>
            <a:p>
              <a:pPr>
                <a:defRPr/>
              </a:pPr>
              <a:r>
                <a:rPr lang="en-US" i="1" dirty="0"/>
                <a:t>load r2, x</a:t>
              </a:r>
            </a:p>
            <a:p>
              <a:pPr>
                <a:defRPr/>
              </a:pPr>
              <a:r>
                <a:rPr lang="en-US" i="1" dirty="0"/>
                <a:t>add r2, r2, 2</a:t>
              </a:r>
            </a:p>
            <a:p>
              <a:pPr>
                <a:defRPr/>
              </a:pPr>
              <a:r>
                <a:rPr lang="en-US" i="1" dirty="0"/>
                <a:t>store x, r2</a:t>
              </a:r>
            </a:p>
          </p:txBody>
        </p:sp>
        <p:grpSp>
          <p:nvGrpSpPr>
            <p:cNvPr id="18" name="Group 17">
              <a:extLst>
                <a:ext uri="{FF2B5EF4-FFF2-40B4-BE49-F238E27FC236}">
                  <a16:creationId xmlns:a16="http://schemas.microsoft.com/office/drawing/2014/main" id="{7A2D77C4-7A00-4EAE-848A-921E7B5B76E7}"/>
                </a:ext>
              </a:extLst>
            </p:cNvPr>
            <p:cNvGrpSpPr/>
            <p:nvPr/>
          </p:nvGrpSpPr>
          <p:grpSpPr>
            <a:xfrm>
              <a:off x="5181600" y="2918143"/>
              <a:ext cx="3210803" cy="1920240"/>
              <a:chOff x="5181600" y="2918143"/>
              <a:chExt cx="3210803" cy="1920240"/>
            </a:xfrm>
          </p:grpSpPr>
          <p:sp>
            <p:nvSpPr>
              <p:cNvPr id="12" name="TextBox 14">
                <a:extLst>
                  <a:ext uri="{FF2B5EF4-FFF2-40B4-BE49-F238E27FC236}">
                    <a16:creationId xmlns:a16="http://schemas.microsoft.com/office/drawing/2014/main" id="{27882311-2848-4F0E-9501-5D62D2B392C6}"/>
                  </a:ext>
                </a:extLst>
              </p:cNvPr>
              <p:cNvSpPr txBox="1">
                <a:spLocks noChangeArrowheads="1"/>
              </p:cNvSpPr>
              <p:nvPr/>
            </p:nvSpPr>
            <p:spPr bwMode="auto">
              <a:xfrm>
                <a:off x="7848593" y="3262057"/>
                <a:ext cx="543810" cy="333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spcBef>
                    <a:spcPct val="0"/>
                  </a:spcBef>
                  <a:buFontTx/>
                  <a:buNone/>
                </a:pPr>
                <a:r>
                  <a:rPr lang="en-US" sz="1800" dirty="0"/>
                  <a:t>X=3</a:t>
                </a:r>
              </a:p>
            </p:txBody>
          </p:sp>
          <p:sp>
            <p:nvSpPr>
              <p:cNvPr id="13" name="Rectangle 15">
                <a:extLst>
                  <a:ext uri="{FF2B5EF4-FFF2-40B4-BE49-F238E27FC236}">
                    <a16:creationId xmlns:a16="http://schemas.microsoft.com/office/drawing/2014/main" id="{A40278DE-164F-4EE4-9266-3B0647E1674F}"/>
                  </a:ext>
                </a:extLst>
              </p:cNvPr>
              <p:cNvSpPr>
                <a:spLocks noChangeArrowheads="1"/>
              </p:cNvSpPr>
              <p:nvPr/>
            </p:nvSpPr>
            <p:spPr bwMode="auto">
              <a:xfrm>
                <a:off x="5181600" y="2918143"/>
                <a:ext cx="2653861" cy="1920240"/>
              </a:xfrm>
              <a:prstGeom prst="rect">
                <a:avLst/>
              </a:prstGeom>
              <a:noFill/>
              <a:ln w="38100"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2000">
                    <a:solidFill>
                      <a:schemeClr val="tx1"/>
                    </a:solidFill>
                    <a:latin typeface="Chalkboard" charset="0"/>
                    <a:ea typeface="MS PGothic" panose="020B0600070205080204" pitchFamily="34" charset="-128"/>
                  </a:defRPr>
                </a:lvl1pPr>
                <a:lvl2pPr marL="742950" indent="-285750">
                  <a:spcBef>
                    <a:spcPct val="20000"/>
                  </a:spcBef>
                  <a:buChar char="–"/>
                  <a:defRPr sz="2000">
                    <a:solidFill>
                      <a:schemeClr val="tx1"/>
                    </a:solidFill>
                    <a:latin typeface="Chalkboard" charset="0"/>
                    <a:ea typeface="MS PGothic" panose="020B0600070205080204" pitchFamily="34" charset="-128"/>
                  </a:defRPr>
                </a:lvl2pPr>
                <a:lvl3pPr marL="1143000" indent="-228600">
                  <a:spcBef>
                    <a:spcPct val="20000"/>
                  </a:spcBef>
                  <a:buChar char="•"/>
                  <a:defRPr sz="2000">
                    <a:solidFill>
                      <a:schemeClr val="tx1"/>
                    </a:solidFill>
                    <a:latin typeface="Chalkboard" charset="0"/>
                    <a:ea typeface="MS PGothic" panose="020B0600070205080204" pitchFamily="34" charset="-128"/>
                  </a:defRPr>
                </a:lvl3pPr>
                <a:lvl4pPr marL="1600200" indent="-228600">
                  <a:spcBef>
                    <a:spcPct val="20000"/>
                  </a:spcBef>
                  <a:buChar char="–"/>
                  <a:defRPr>
                    <a:solidFill>
                      <a:schemeClr val="tx1"/>
                    </a:solidFill>
                    <a:latin typeface="Chalkboard" charset="0"/>
                    <a:ea typeface="MS PGothic" panose="020B0600070205080204" pitchFamily="34" charset="-128"/>
                  </a:defRPr>
                </a:lvl4pPr>
                <a:lvl5pPr marL="2057400" indent="-228600">
                  <a:spcBef>
                    <a:spcPct val="20000"/>
                  </a:spcBef>
                  <a:buChar char="»"/>
                  <a:defRPr>
                    <a:solidFill>
                      <a:schemeClr val="tx1"/>
                    </a:solidFill>
                    <a:latin typeface="Chalkboard"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Chalkboard" charset="0"/>
                    <a:ea typeface="MS PGothic" panose="020B0600070205080204" pitchFamily="34" charset="-128"/>
                  </a:defRPr>
                </a:lvl9pPr>
              </a:lstStyle>
              <a:p>
                <a:pPr algn="ctr">
                  <a:spcBef>
                    <a:spcPct val="0"/>
                  </a:spcBef>
                  <a:buFontTx/>
                  <a:buNone/>
                </a:pPr>
                <a:endParaRPr lang="en-US" sz="1800"/>
              </a:p>
            </p:txBody>
          </p:sp>
        </p:grpSp>
      </p:grpSp>
    </p:spTree>
    <p:extLst>
      <p:ext uri="{BB962C8B-B14F-4D97-AF65-F5344CB8AC3E}">
        <p14:creationId xmlns:p14="http://schemas.microsoft.com/office/powerpoint/2010/main" val="1848514192"/>
      </p:ext>
    </p:extLst>
  </p:cSld>
  <p:clrMapOvr>
    <a:masterClrMapping/>
  </p:clrMapOvr>
</p:sld>
</file>

<file path=ppt/theme/theme1.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4011</Words>
  <Application>Microsoft Office PowerPoint</Application>
  <PresentationFormat>On-screen Show (4:3)</PresentationFormat>
  <Paragraphs>935</Paragraphs>
  <Slides>66</Slides>
  <Notes>37</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66</vt:i4>
      </vt:variant>
    </vt:vector>
  </HeadingPairs>
  <TitlesOfParts>
    <vt:vector size="86" baseType="lpstr">
      <vt:lpstr>MS PGothic</vt:lpstr>
      <vt:lpstr>MS PGothic</vt:lpstr>
      <vt:lpstr>Arial</vt:lpstr>
      <vt:lpstr>Arial</vt:lpstr>
      <vt:lpstr>Arial Narrow</vt:lpstr>
      <vt:lpstr>Calibri</vt:lpstr>
      <vt:lpstr>Calibri Light</vt:lpstr>
      <vt:lpstr>Chalkboard</vt:lpstr>
      <vt:lpstr>Comic Sans MS</vt:lpstr>
      <vt:lpstr>Courier New</vt:lpstr>
      <vt:lpstr>Gulim</vt:lpstr>
      <vt:lpstr>Gulim</vt:lpstr>
      <vt:lpstr>Helvetica</vt:lpstr>
      <vt:lpstr>Impact</vt:lpstr>
      <vt:lpstr>Neo Sans Intel</vt:lpstr>
      <vt:lpstr>Neo Sans Intel Medium</vt:lpstr>
      <vt:lpstr>Symbol</vt:lpstr>
      <vt:lpstr>Wingdings</vt:lpstr>
      <vt:lpstr>Intel dark blue background</vt:lpstr>
      <vt:lpstr>Retrospect</vt:lpstr>
      <vt:lpstr>Process and Thread Synchronization</vt:lpstr>
      <vt:lpstr>Outline</vt:lpstr>
      <vt:lpstr>Motivation</vt:lpstr>
      <vt:lpstr>Goals for This Lecture</vt:lpstr>
      <vt:lpstr>Race Condition</vt:lpstr>
      <vt:lpstr>Race Condition</vt:lpstr>
      <vt:lpstr>Atomic Operations</vt:lpstr>
      <vt:lpstr>Concurrency Coordination Landscape</vt:lpstr>
      <vt:lpstr>Synchronization Variable – Lock to Provide Mutual Exclusion</vt:lpstr>
      <vt:lpstr>Synchronization Variable – Lock to Provide Mutual Exclusion</vt:lpstr>
      <vt:lpstr>POSIX Lock/Unlock Functions</vt:lpstr>
      <vt:lpstr>PA3’s Thread-Safety with POSIX Locks</vt:lpstr>
      <vt:lpstr>Producer-consumer with a bounded buffer</vt:lpstr>
      <vt:lpstr>Correctness constraints for solution</vt:lpstr>
      <vt:lpstr>Implementing BoundedBuffer</vt:lpstr>
      <vt:lpstr>BounderBuffer – Take 2</vt:lpstr>
      <vt:lpstr>Take 3</vt:lpstr>
      <vt:lpstr>Condition Variables</vt:lpstr>
      <vt:lpstr>Condition Variables</vt:lpstr>
      <vt:lpstr>Semaphores</vt:lpstr>
      <vt:lpstr>Semaphores Like Integers Except</vt:lpstr>
      <vt:lpstr>Two Uses of Semaphores</vt:lpstr>
      <vt:lpstr>Full Solution to Bounded Buffer</vt:lpstr>
      <vt:lpstr>Thoughts</vt:lpstr>
      <vt:lpstr>More Thoughts</vt:lpstr>
      <vt:lpstr>More Thoughts</vt:lpstr>
      <vt:lpstr>More Thoughts</vt:lpstr>
      <vt:lpstr>More Thoughts</vt:lpstr>
      <vt:lpstr>Definitions and Quick Recap</vt:lpstr>
      <vt:lpstr>More Definitions</vt:lpstr>
      <vt:lpstr>Implementing a Lock</vt:lpstr>
      <vt:lpstr>Naïve use of Interrupt Enable/Disable: Problems</vt:lpstr>
      <vt:lpstr>Better Implementation of Locks by Disabling Interrupts</vt:lpstr>
      <vt:lpstr>Over-All Idea</vt:lpstr>
      <vt:lpstr>New Lock Discussion</vt:lpstr>
      <vt:lpstr>Who Enables Interrupts then?</vt:lpstr>
      <vt:lpstr>An Execution Trace</vt:lpstr>
      <vt:lpstr>Interrupt Re-enable in Going to Sleep</vt:lpstr>
      <vt:lpstr>Summary So Far</vt:lpstr>
      <vt:lpstr>Atomic Read-Modify-Write instructions</vt:lpstr>
      <vt:lpstr>Examples of Read-Modify-Write </vt:lpstr>
      <vt:lpstr>Implementing Locks with test&amp;set</vt:lpstr>
      <vt:lpstr>Problem: Busy-Waiting for Lock</vt:lpstr>
      <vt:lpstr>Better Locks using test&amp;set</vt:lpstr>
      <vt:lpstr>Locks using test&amp;set vs. Interrupts</vt:lpstr>
      <vt:lpstr>Recap: Locks</vt:lpstr>
      <vt:lpstr>Recap: Locks</vt:lpstr>
      <vt:lpstr>Some Classic Synchronization Problems</vt:lpstr>
      <vt:lpstr>Readers-Writers Problem</vt:lpstr>
      <vt:lpstr>Readers-Writers</vt:lpstr>
      <vt:lpstr>Readers-Writers Notes</vt:lpstr>
      <vt:lpstr>How about a more Specific Reader-Writer problem?</vt:lpstr>
      <vt:lpstr>Monkeys-Crossing-River Problem</vt:lpstr>
      <vt:lpstr>Follow-Up</vt:lpstr>
      <vt:lpstr>Monkeys Crossing with Directions</vt:lpstr>
      <vt:lpstr>Dining-Philosopher Problem</vt:lpstr>
      <vt:lpstr>Additional Discussion – A World without Locks</vt:lpstr>
      <vt:lpstr>World Without Locks</vt:lpstr>
      <vt:lpstr>Too Much Milk: Solution #1</vt:lpstr>
      <vt:lpstr>Too Much Milk: Solution #1</vt:lpstr>
      <vt:lpstr>Too Much Milk: Solution #1½ </vt:lpstr>
      <vt:lpstr>Too Much Milk Solution #2</vt:lpstr>
      <vt:lpstr>Too Much Milk Solution #2</vt:lpstr>
      <vt:lpstr>Too Much Milk Solution #2: problem!</vt:lpstr>
      <vt:lpstr>Too Much Milk Solution #3</vt:lpstr>
      <vt:lpstr>Solution #3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2018-03-26T06:17:07Z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