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4"/>
  </p:notesMasterIdLst>
  <p:handoutMasterIdLst>
    <p:handoutMasterId r:id="rId35"/>
  </p:handoutMasterIdLst>
  <p:sldIdLst>
    <p:sldId id="339" r:id="rId2"/>
    <p:sldId id="311" r:id="rId3"/>
    <p:sldId id="394" r:id="rId4"/>
    <p:sldId id="428" r:id="rId5"/>
    <p:sldId id="475" r:id="rId6"/>
    <p:sldId id="476" r:id="rId7"/>
    <p:sldId id="458" r:id="rId8"/>
    <p:sldId id="477" r:id="rId9"/>
    <p:sldId id="459" r:id="rId10"/>
    <p:sldId id="460" r:id="rId11"/>
    <p:sldId id="472" r:id="rId12"/>
    <p:sldId id="468" r:id="rId13"/>
    <p:sldId id="469" r:id="rId14"/>
    <p:sldId id="478" r:id="rId15"/>
    <p:sldId id="470" r:id="rId16"/>
    <p:sldId id="479" r:id="rId17"/>
    <p:sldId id="461" r:id="rId18"/>
    <p:sldId id="480" r:id="rId19"/>
    <p:sldId id="462" r:id="rId20"/>
    <p:sldId id="481" r:id="rId21"/>
    <p:sldId id="482" r:id="rId22"/>
    <p:sldId id="463" r:id="rId23"/>
    <p:sldId id="483" r:id="rId24"/>
    <p:sldId id="484" r:id="rId25"/>
    <p:sldId id="464" r:id="rId26"/>
    <p:sldId id="465" r:id="rId27"/>
    <p:sldId id="466" r:id="rId28"/>
    <p:sldId id="485" r:id="rId29"/>
    <p:sldId id="473" r:id="rId30"/>
    <p:sldId id="474" r:id="rId31"/>
    <p:sldId id="457" r:id="rId32"/>
    <p:sldId id="42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344">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da Wirth Federico" initials="HWF" lastIdx="10" clrIdx="0"/>
  <p:cmAuthor id="1" name="Sarah Evans" initials="SE" lastIdx="11" clrIdx="1"/>
  <p:cmAuthor id="2" name="LD" initials="LD"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8"/>
    <a:srgbClr val="005A94"/>
    <a:srgbClr val="2F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99829" autoAdjust="0"/>
  </p:normalViewPr>
  <p:slideViewPr>
    <p:cSldViewPr>
      <p:cViewPr varScale="1">
        <p:scale>
          <a:sx n="120" d="100"/>
          <a:sy n="120" d="100"/>
        </p:scale>
        <p:origin x="-104" y="-440"/>
      </p:cViewPr>
      <p:guideLst>
        <p:guide orient="horz" pos="2448"/>
        <p:guide orient="horz" pos="960"/>
        <p:guide pos="2880"/>
      </p:guideLst>
    </p:cSldViewPr>
  </p:slideViewPr>
  <p:notesTextViewPr>
    <p:cViewPr>
      <p:scale>
        <a:sx n="1" d="1"/>
        <a:sy n="1" d="1"/>
      </p:scale>
      <p:origin x="0" y="0"/>
    </p:cViewPr>
  </p:notesTextViewPr>
  <p:sorterViewPr>
    <p:cViewPr>
      <p:scale>
        <a:sx n="150" d="100"/>
        <a:sy n="150" d="100"/>
      </p:scale>
      <p:origin x="0" y="3684"/>
    </p:cViewPr>
  </p:sorterViewPr>
  <p:notesViewPr>
    <p:cSldViewPr showGuides="1">
      <p:cViewPr varScale="1">
        <p:scale>
          <a:sx n="84" d="100"/>
          <a:sy n="84" d="100"/>
        </p:scale>
        <p:origin x="1908" y="9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0A32D9-69CE-44E6-A32E-26B53CBA73E4}" type="datetimeFigureOut">
              <a:rPr lang="en-US" smtClean="0"/>
              <a:t>1/13/16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BADA2B-4AE0-4433-A9A4-651CA052FE95}" type="slidenum">
              <a:rPr lang="en-US" smtClean="0"/>
              <a:t>‹#›</a:t>
            </a:fld>
            <a:endParaRPr lang="en-US"/>
          </a:p>
        </p:txBody>
      </p:sp>
    </p:spTree>
    <p:extLst>
      <p:ext uri="{BB962C8B-B14F-4D97-AF65-F5344CB8AC3E}">
        <p14:creationId xmlns:p14="http://schemas.microsoft.com/office/powerpoint/2010/main" val="620985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5BF25-40BE-405D-88E7-C5FB6E60947B}" type="datetimeFigureOut">
              <a:rPr lang="en-US" smtClean="0"/>
              <a:pPr/>
              <a:t>1/13/16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E2621-405C-4F83-9120-2E9601611C17}" type="slidenum">
              <a:rPr lang="en-US" smtClean="0"/>
              <a:pPr/>
              <a:t>‹#›</a:t>
            </a:fld>
            <a:endParaRPr lang="en-US"/>
          </a:p>
        </p:txBody>
      </p:sp>
    </p:spTree>
    <p:extLst>
      <p:ext uri="{BB962C8B-B14F-4D97-AF65-F5344CB8AC3E}">
        <p14:creationId xmlns:p14="http://schemas.microsoft.com/office/powerpoint/2010/main" val="250651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74A99-83C4-8E4B-B940-0C99FB64B107}" type="slidenum">
              <a:rPr lang="en-US" smtClean="0"/>
              <a:t>0</a:t>
            </a:fld>
            <a:endParaRPr lang="en-US"/>
          </a:p>
        </p:txBody>
      </p:sp>
    </p:spTree>
    <p:extLst>
      <p:ext uri="{BB962C8B-B14F-4D97-AF65-F5344CB8AC3E}">
        <p14:creationId xmlns:p14="http://schemas.microsoft.com/office/powerpoint/2010/main" val="177451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a:t>
            </a:fld>
            <a:endParaRPr lang="en-US"/>
          </a:p>
        </p:txBody>
      </p:sp>
    </p:spTree>
    <p:extLst>
      <p:ext uri="{BB962C8B-B14F-4D97-AF65-F5344CB8AC3E}">
        <p14:creationId xmlns:p14="http://schemas.microsoft.com/office/powerpoint/2010/main" val="329616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lang="en-US" sz="4400" kern="12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8978698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0754247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Copyright © 2013 Pearson Education, Inc. Publishing as Prentice Hall</a:t>
            </a:r>
            <a:endParaRPr lang="en-US"/>
          </a:p>
        </p:txBody>
      </p:sp>
      <p:sp>
        <p:nvSpPr>
          <p:cNvPr id="7" name="Slide Number Placeholder 6"/>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2355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Copyright © 2013 Pearson Education, Inc. Publishing as Prentice Hall</a:t>
            </a:r>
            <a:endParaRPr lang="en-US"/>
          </a:p>
        </p:txBody>
      </p:sp>
      <p:sp>
        <p:nvSpPr>
          <p:cNvPr id="9" name="Slide Number Placeholder 8"/>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73829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 2013 Pearson Education, Inc. Publishing as Prentice Hall</a:t>
            </a:r>
            <a:endParaRPr lang="en-US"/>
          </a:p>
        </p:txBody>
      </p:sp>
      <p:sp>
        <p:nvSpPr>
          <p:cNvPr id="5" name="Slide Number Placeholder 4"/>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39111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33400" y="6400800"/>
            <a:ext cx="6400800" cy="274320"/>
          </a:xfrm>
          <a:prstGeom prst="rect">
            <a:avLst/>
          </a:prstGeom>
        </p:spPr>
        <p:txBody>
          <a:bodyPr vert="horz" lIns="91440" tIns="45720" rIns="91440" bIns="45720" rtlCol="0" anchor="ctr"/>
          <a:lstStyle>
            <a:lvl1pPr algn="l">
              <a:defRPr sz="1200">
                <a:solidFill>
                  <a:schemeClr val="tx1">
                    <a:tint val="75000"/>
                  </a:schemeClr>
                </a:solidFill>
                <a:latin typeface="+mj-lt"/>
                <a:cs typeface="Arial" pitchFamily="34" charset="0"/>
              </a:defRPr>
            </a:lvl1pPr>
          </a:lstStyle>
          <a:p>
            <a:r>
              <a:rPr lang="en-US" dirty="0" smtClean="0"/>
              <a:t>Copyright © 2013 Pearson Education, Inc. Publishing as Prentice Hall</a:t>
            </a:r>
            <a:endParaRPr lang="en-US" dirty="0"/>
          </a:p>
        </p:txBody>
      </p:sp>
      <p:sp>
        <p:nvSpPr>
          <p:cNvPr id="6" name="Slide Number Placeholder 5"/>
          <p:cNvSpPr>
            <a:spLocks noGrp="1"/>
          </p:cNvSpPr>
          <p:nvPr>
            <p:ph type="sldNum" sz="quarter" idx="4"/>
          </p:nvPr>
        </p:nvSpPr>
        <p:spPr>
          <a:xfrm>
            <a:off x="7315200" y="6400800"/>
            <a:ext cx="1371600" cy="274320"/>
          </a:xfrm>
          <a:prstGeom prst="rect">
            <a:avLst/>
          </a:prstGeom>
        </p:spPr>
        <p:txBody>
          <a:bodyPr vert="horz" lIns="91440" tIns="45720" rIns="91440" bIns="45720" rtlCol="0" anchor="ctr"/>
          <a:lstStyle>
            <a:lvl1pPr algn="r">
              <a:defRPr sz="1400">
                <a:solidFill>
                  <a:schemeClr val="tx1">
                    <a:tint val="75000"/>
                  </a:schemeClr>
                </a:solidFill>
                <a:latin typeface="Arial" pitchFamily="34" charset="0"/>
                <a:cs typeface="Arial" pitchFamily="34" charset="0"/>
              </a:defRPr>
            </a:lvl1pPr>
          </a:lstStyle>
          <a:p>
            <a:fld id="{3C5A0288-DE65-4327-81AA-3D0ED474C7D0}" type="slidenum">
              <a:rPr lang="en-US" smtClean="0"/>
              <a:pPr/>
              <a:t>‹#›</a:t>
            </a:fld>
            <a:endParaRPr lang="en-US" dirty="0"/>
          </a:p>
        </p:txBody>
      </p:sp>
      <p:sp>
        <p:nvSpPr>
          <p:cNvPr id="7" name="Rectangle 14"/>
          <p:cNvSpPr>
            <a:spLocks noChangeArrowheads="1"/>
          </p:cNvSpPr>
          <p:nvPr userDrawn="1"/>
        </p:nvSpPr>
        <p:spPr bwMode="auto">
          <a:xfrm>
            <a:off x="0" y="0"/>
            <a:ext cx="250825" cy="6858000"/>
          </a:xfrm>
          <a:prstGeom prst="rect">
            <a:avLst/>
          </a:prstGeom>
          <a:solidFill>
            <a:srgbClr val="005A94"/>
          </a:solidFill>
          <a:ln w="9525">
            <a:solidFill>
              <a:srgbClr val="008000"/>
            </a:solidFill>
            <a:miter lim="800000"/>
            <a:headEnd/>
            <a:tailEnd/>
          </a:ln>
        </p:spPr>
        <p:txBody>
          <a:bodyPr wrap="none" anchor="ctr"/>
          <a:lstStyle/>
          <a:p>
            <a:pPr fontAlgn="base">
              <a:spcBef>
                <a:spcPct val="0"/>
              </a:spcBef>
              <a:spcAft>
                <a:spcPct val="0"/>
              </a:spcAft>
              <a:defRPr/>
            </a:pPr>
            <a:endParaRPr lang="en-US" dirty="0">
              <a:solidFill>
                <a:srgbClr val="000000"/>
              </a:solidFill>
            </a:endParaRPr>
          </a:p>
        </p:txBody>
      </p:sp>
    </p:spTree>
    <p:extLst>
      <p:ext uri="{BB962C8B-B14F-4D97-AF65-F5344CB8AC3E}">
        <p14:creationId xmlns:p14="http://schemas.microsoft.com/office/powerpoint/2010/main" val="196767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4400" kern="1200">
          <a:solidFill>
            <a:srgbClr val="004578"/>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j0_isrXqoT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rc.nist.gov/publications/nistpubs/800-38D/SP-800-38D.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rfc/rfc3610.tx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rc.nist.gov/publications/nistpubs/800-38a/sp800-38a.pdf" TargetMode="External"/><Relationship Id="rId3" Type="http://schemas.openxmlformats.org/officeDocument/2006/relationships/hyperlink" Target="https://youtu.be/0UHk1QVK5M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0"/>
            <a:ext cx="8229600" cy="1066800"/>
          </a:xfrm>
        </p:spPr>
        <p:txBody>
          <a:bodyPr>
            <a:normAutofit fontScale="77500" lnSpcReduction="20000"/>
          </a:bodyPr>
          <a:lstStyle/>
          <a:p>
            <a:pPr marL="2286000" lvl="5" indent="0">
              <a:buNone/>
            </a:pPr>
            <a:r>
              <a:rPr lang="en-US" dirty="0" smtClean="0"/>
              <a:t>		</a:t>
            </a:r>
            <a:r>
              <a:rPr lang="en-US" i="1" dirty="0" smtClean="0"/>
              <a:t> </a:t>
            </a:r>
            <a:r>
              <a:rPr lang="en-US" dirty="0"/>
              <a:t/>
            </a:r>
            <a:br>
              <a:rPr lang="en-US" dirty="0"/>
            </a:br>
            <a: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Phone: 509-542-4697</a:t>
            </a:r>
            <a:b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br>
            <a: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Email: mboehnke@columbiabasin.edu</a:t>
            </a:r>
            <a:b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br>
            <a: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Office hours: </a:t>
            </a:r>
            <a:r>
              <a:rPr lang="en-US" sz="2600" dirty="0" smtClean="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2-3pm </a:t>
            </a:r>
            <a:r>
              <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M-</a:t>
            </a:r>
            <a:r>
              <a:rPr lang="en-US" sz="2600" dirty="0" err="1">
                <a:solidFill>
                  <a:srgbClr val="004578"/>
                </a:solidFill>
                <a:effectLst>
                  <a:outerShdw blurRad="38100" dist="38100" dir="2700000" algn="tl">
                    <a:srgbClr val="000000">
                      <a:alpha val="43137"/>
                    </a:srgbClr>
                  </a:outerShdw>
                </a:effectLst>
                <a:latin typeface="Arial" pitchFamily="34" charset="0"/>
                <a:ea typeface="+mj-ea"/>
                <a:cs typeface="Arial" pitchFamily="34" charset="0"/>
              </a:rPr>
              <a:t>Th</a:t>
            </a:r>
            <a:endParaRPr lang="en-US" sz="2600" dirty="0">
              <a:solidFill>
                <a:srgbClr val="004578"/>
              </a:solidFill>
              <a:effectLst>
                <a:outerShdw blurRad="38100" dist="38100" dir="2700000" algn="tl">
                  <a:srgbClr val="000000">
                    <a:alpha val="43137"/>
                  </a:srgbClr>
                </a:outerShdw>
              </a:effectLst>
              <a:latin typeface="Arial" pitchFamily="34" charset="0"/>
              <a:ea typeface="+mj-ea"/>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724400"/>
            <a:ext cx="8458200" cy="1676400"/>
          </a:xfrm>
          <a:prstGeom prst="rect">
            <a:avLst/>
          </a:prstGeom>
        </p:spPr>
      </p:pic>
      <p:sp>
        <p:nvSpPr>
          <p:cNvPr id="5" name="Title 4"/>
          <p:cNvSpPr>
            <a:spLocks noGrp="1"/>
          </p:cNvSpPr>
          <p:nvPr>
            <p:ph type="title"/>
          </p:nvPr>
        </p:nvSpPr>
        <p:spPr>
          <a:xfrm>
            <a:off x="457200" y="1219200"/>
            <a:ext cx="8229600" cy="2285999"/>
          </a:xfrm>
        </p:spPr>
        <p:txBody>
          <a:bodyPr>
            <a:normAutofit/>
          </a:bodyPr>
          <a:lstStyle/>
          <a:p>
            <a:r>
              <a:rPr lang="en-US" dirty="0" smtClean="0"/>
              <a:t>Matt Boehnke</a:t>
            </a:r>
            <a:br>
              <a:rPr lang="en-US" dirty="0" smtClean="0"/>
            </a:br>
            <a:r>
              <a:rPr lang="en-US" sz="2400" dirty="0" smtClean="0"/>
              <a:t>Computer Science</a:t>
            </a:r>
            <a:br>
              <a:rPr lang="en-US" sz="2400" dirty="0" smtClean="0"/>
            </a:br>
            <a:r>
              <a:rPr lang="en-US" sz="2400" dirty="0" smtClean="0"/>
              <a:t>Assistant Professor, Cyber Security</a:t>
            </a:r>
            <a:endParaRPr lang="en-US" sz="2400" dirty="0"/>
          </a:p>
        </p:txBody>
      </p:sp>
      <p:sp>
        <p:nvSpPr>
          <p:cNvPr id="6" name="Rectangle 5"/>
          <p:cNvSpPr/>
          <p:nvPr/>
        </p:nvSpPr>
        <p:spPr>
          <a:xfrm>
            <a:off x="457200" y="6431280"/>
            <a:ext cx="4572000" cy="30480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3956339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One of the most widely used</a:t>
            </a:r>
          </a:p>
          <a:p>
            <a:pPr lvl="1"/>
            <a:r>
              <a:rPr lang="en-US" sz="2400" dirty="0" smtClean="0"/>
              <a:t>Problems: </a:t>
            </a:r>
          </a:p>
          <a:p>
            <a:pPr lvl="1"/>
            <a:r>
              <a:rPr lang="en-US" sz="2400" dirty="0" smtClean="0"/>
              <a:t>Solved by:</a:t>
            </a:r>
          </a:p>
          <a:p>
            <a:pPr lvl="2"/>
            <a:r>
              <a:rPr lang="en-US" sz="2000" dirty="0" err="1" smtClean="0"/>
              <a:t>XORing</a:t>
            </a:r>
            <a:r>
              <a:rPr lang="en-US" sz="2000" dirty="0" smtClean="0"/>
              <a:t> each plaintext block with previous ciphertext block.</a:t>
            </a:r>
          </a:p>
          <a:p>
            <a:pPr lvl="2"/>
            <a:r>
              <a:rPr lang="en-US" sz="2000" dirty="0" smtClean="0"/>
              <a:t>“randomizing” the plaintext using the previous ciphertext block</a:t>
            </a:r>
          </a:p>
          <a:p>
            <a:pPr lvl="2"/>
            <a:r>
              <a:rPr lang="en-US" sz="2000" dirty="0" smtClean="0"/>
              <a:t>Equal plaintext blocks will encrypt to different ciphertext blocks, significantly reducing the information available to an attacker.  </a:t>
            </a:r>
          </a:p>
          <a:p>
            <a:pPr lvl="1"/>
            <a:r>
              <a:rPr lang="en-US" dirty="0" smtClean="0"/>
              <a:t>Left: which value to use for C</a:t>
            </a:r>
            <a:r>
              <a:rPr lang="en-US" baseline="-25000" dirty="0" smtClean="0"/>
              <a:t>0</a:t>
            </a:r>
          </a:p>
          <a:p>
            <a:pPr lvl="1"/>
            <a:r>
              <a:rPr lang="en-US" dirty="0" smtClean="0"/>
              <a:t>Initialization Vector (IV)</a:t>
            </a:r>
          </a:p>
        </p:txBody>
      </p:sp>
    </p:spTree>
    <p:extLst>
      <p:ext uri="{BB962C8B-B14F-4D97-AF65-F5344CB8AC3E}">
        <p14:creationId xmlns:p14="http://schemas.microsoft.com/office/powerpoint/2010/main" val="8094987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a:t>Initialization Vector (IV)</a:t>
            </a:r>
          </a:p>
          <a:p>
            <a:pPr lvl="2"/>
            <a:r>
              <a:rPr lang="en-US" sz="1600" dirty="0"/>
              <a:t>or </a:t>
            </a:r>
            <a:r>
              <a:rPr lang="en-US" sz="1600" b="1" dirty="0"/>
              <a:t>starting variable</a:t>
            </a:r>
            <a:r>
              <a:rPr lang="en-US" sz="1600" dirty="0"/>
              <a:t> (</a:t>
            </a:r>
            <a:r>
              <a:rPr lang="en-US" sz="1600" b="1" dirty="0" err="1"/>
              <a:t>SV</a:t>
            </a:r>
            <a:r>
              <a:rPr lang="en-US" sz="1600" dirty="0"/>
              <a:t>)</a:t>
            </a:r>
            <a:r>
              <a:rPr lang="en-US" sz="1600" baseline="30000" dirty="0"/>
              <a:t>[1]</a:t>
            </a:r>
            <a:r>
              <a:rPr lang="en-US" sz="1600" dirty="0"/>
              <a:t> is a fixed-size input to a </a:t>
            </a:r>
            <a:r>
              <a:rPr lang="en-US" sz="1600" dirty="0" smtClean="0"/>
              <a:t>cryptographic primitive that is typically required to be random or pseudorandom.  </a:t>
            </a:r>
          </a:p>
          <a:p>
            <a:pPr lvl="2"/>
            <a:r>
              <a:rPr lang="en-US" sz="1600" dirty="0" smtClean="0"/>
              <a:t>Randomization is crucial for encryption schemes to achieve semantic security, a property whereby repeated usage of the scheme under the same key does NOT allow an attacker to infer relationships between segments of the encrypted message.  </a:t>
            </a:r>
          </a:p>
          <a:p>
            <a:pPr lvl="2"/>
            <a:r>
              <a:rPr lang="en-US" sz="1600" dirty="0" smtClean="0"/>
              <a:t>For block ciphers, the use of an IV is described by so-called modes of operation.  Randomization is also required for other primitives, such as universal has functions and message authentication codes based thereof.</a:t>
            </a:r>
            <a:endParaRPr lang="en-US" sz="1600" dirty="0" smtClean="0"/>
          </a:p>
          <a:p>
            <a:pPr lvl="1"/>
            <a:r>
              <a:rPr lang="en-US" sz="2400" dirty="0" smtClean="0"/>
              <a:t>Fixed IV</a:t>
            </a:r>
          </a:p>
          <a:p>
            <a:pPr lvl="2"/>
            <a:r>
              <a:rPr lang="en-US" sz="1600" dirty="0" smtClean="0"/>
              <a:t>Should NOT use</a:t>
            </a:r>
          </a:p>
          <a:p>
            <a:pPr lvl="2"/>
            <a:r>
              <a:rPr lang="en-US" sz="1600" dirty="0" smtClean="0"/>
              <a:t>Introduces </a:t>
            </a:r>
            <a:r>
              <a:rPr lang="en-US" sz="1600" dirty="0" err="1" smtClean="0"/>
              <a:t>ECB</a:t>
            </a:r>
            <a:r>
              <a:rPr lang="en-US" sz="1600" dirty="0" smtClean="0"/>
              <a:t> problem for the first block of each message</a:t>
            </a:r>
          </a:p>
          <a:p>
            <a:pPr lvl="2"/>
            <a:r>
              <a:rPr lang="en-US" sz="1600" dirty="0" smtClean="0"/>
              <a:t>Real life, starts with similar or identical blocks; don’t want an attacker to detect this</a:t>
            </a:r>
          </a:p>
          <a:p>
            <a:pPr lvl="2"/>
            <a:endParaRPr lang="en-US" sz="1600" dirty="0" smtClean="0"/>
          </a:p>
        </p:txBody>
      </p:sp>
    </p:spTree>
    <p:extLst>
      <p:ext uri="{BB962C8B-B14F-4D97-AF65-F5344CB8AC3E}">
        <p14:creationId xmlns:p14="http://schemas.microsoft.com/office/powerpoint/2010/main" val="2869009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Counter IV</a:t>
            </a:r>
          </a:p>
          <a:p>
            <a:pPr lvl="2"/>
            <a:r>
              <a:rPr lang="en-US" sz="2000" dirty="0" smtClean="0"/>
              <a:t>Alternative</a:t>
            </a:r>
          </a:p>
          <a:p>
            <a:pPr lvl="2"/>
            <a:r>
              <a:rPr lang="en-US" sz="2000" dirty="0" smtClean="0"/>
              <a:t>Use IV = 0, IV = 1, </a:t>
            </a:r>
            <a:r>
              <a:rPr lang="en-US" sz="2000" dirty="0" err="1" smtClean="0"/>
              <a:t>etc</a:t>
            </a:r>
            <a:endParaRPr lang="en-US" sz="2000" dirty="0" smtClean="0"/>
          </a:p>
          <a:p>
            <a:pPr lvl="2"/>
            <a:r>
              <a:rPr lang="en-US" sz="2000" dirty="0" smtClean="0"/>
              <a:t>Not a good idea</a:t>
            </a:r>
          </a:p>
          <a:p>
            <a:pPr lvl="2"/>
            <a:r>
              <a:rPr lang="en-US" sz="2000" dirty="0" smtClean="0"/>
              <a:t>Could cancel </a:t>
            </a:r>
            <a:r>
              <a:rPr lang="en-US" sz="2000" dirty="0" err="1" smtClean="0"/>
              <a:t>XORing</a:t>
            </a:r>
            <a:r>
              <a:rPr lang="en-US" sz="2000" dirty="0" smtClean="0"/>
              <a:t> and create identical ones again</a:t>
            </a:r>
          </a:p>
          <a:p>
            <a:pPr lvl="2"/>
            <a:r>
              <a:rPr lang="en-US" sz="2000" dirty="0" smtClean="0"/>
              <a:t>Easy for an attacker to draw conclusion about the differences between the two messages, should not allow this</a:t>
            </a:r>
          </a:p>
          <a:p>
            <a:pPr lvl="2"/>
            <a:endParaRPr lang="en-US" sz="2000" dirty="0" smtClean="0"/>
          </a:p>
        </p:txBody>
      </p:sp>
    </p:spTree>
    <p:extLst>
      <p:ext uri="{BB962C8B-B14F-4D97-AF65-F5344CB8AC3E}">
        <p14:creationId xmlns:p14="http://schemas.microsoft.com/office/powerpoint/2010/main" val="16759161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Random IV</a:t>
            </a:r>
          </a:p>
          <a:p>
            <a:pPr lvl="2"/>
            <a:r>
              <a:rPr lang="en-US" sz="2000" dirty="0" smtClean="0"/>
              <a:t>Random is good, but….</a:t>
            </a:r>
          </a:p>
          <a:p>
            <a:pPr lvl="2"/>
            <a:r>
              <a:rPr lang="en-US" sz="2000" dirty="0" smtClean="0"/>
              <a:t>Procedures:</a:t>
            </a:r>
            <a:endParaRPr lang="en-US" sz="1600" dirty="0"/>
          </a:p>
          <a:p>
            <a:pPr lvl="2"/>
            <a:r>
              <a:rPr lang="en-US" sz="1600" dirty="0" smtClean="0"/>
              <a:t>1. Choose random IV and send it as a first block before the rest of the encrypted message.</a:t>
            </a:r>
          </a:p>
          <a:p>
            <a:pPr lvl="2"/>
            <a:endParaRPr lang="en-US" sz="1600" dirty="0"/>
          </a:p>
          <a:p>
            <a:pPr lvl="2"/>
            <a:endParaRPr lang="en-US" sz="1600" dirty="0" smtClean="0"/>
          </a:p>
          <a:p>
            <a:pPr lvl="2"/>
            <a:endParaRPr lang="en-US" sz="1600" dirty="0"/>
          </a:p>
          <a:p>
            <a:pPr lvl="2"/>
            <a:endParaRPr lang="en-US" sz="1600" dirty="0" smtClean="0"/>
          </a:p>
          <a:p>
            <a:pPr lvl="2"/>
            <a:endParaRPr lang="en-US" sz="1600" dirty="0"/>
          </a:p>
        </p:txBody>
      </p:sp>
      <p:pic>
        <p:nvPicPr>
          <p:cNvPr id="4" name="Picture 3" descr="IMG_5296 cop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327" y="4343400"/>
            <a:ext cx="7581673" cy="1219200"/>
          </a:xfrm>
          <a:prstGeom prst="rect">
            <a:avLst/>
          </a:prstGeom>
        </p:spPr>
      </p:pic>
    </p:spTree>
    <p:extLst>
      <p:ext uri="{BB962C8B-B14F-4D97-AF65-F5344CB8AC3E}">
        <p14:creationId xmlns:p14="http://schemas.microsoft.com/office/powerpoint/2010/main" val="31486858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Random IV</a:t>
            </a:r>
          </a:p>
          <a:p>
            <a:pPr lvl="2"/>
            <a:r>
              <a:rPr lang="en-US" sz="1600" dirty="0" smtClean="0"/>
              <a:t>Decryption: </a:t>
            </a:r>
          </a:p>
          <a:p>
            <a:pPr lvl="2"/>
            <a:endParaRPr lang="en-US" sz="1600" dirty="0"/>
          </a:p>
          <a:p>
            <a:pPr lvl="2"/>
            <a:endParaRPr lang="en-US" sz="1600" dirty="0" smtClean="0"/>
          </a:p>
          <a:p>
            <a:pPr lvl="2"/>
            <a:endParaRPr lang="en-US" sz="1600" dirty="0"/>
          </a:p>
          <a:p>
            <a:pPr lvl="2"/>
            <a:endParaRPr lang="en-US" sz="1600" dirty="0" smtClean="0"/>
          </a:p>
          <a:p>
            <a:pPr lvl="2"/>
            <a:r>
              <a:rPr lang="en-US" sz="1600" dirty="0" smtClean="0"/>
              <a:t>Principal Disadvantage: the cipher text is one block longer than the plaintext.</a:t>
            </a:r>
          </a:p>
          <a:p>
            <a:pPr lvl="2"/>
            <a:r>
              <a:rPr lang="en-US" sz="1600" dirty="0" smtClean="0"/>
              <a:t>Short messages, results in a significant message expansion, which is always undesirable.</a:t>
            </a:r>
          </a:p>
          <a:p>
            <a:pPr lvl="2"/>
            <a:endParaRPr lang="en-US" sz="2000" dirty="0" smtClean="0"/>
          </a:p>
        </p:txBody>
      </p:sp>
      <p:pic>
        <p:nvPicPr>
          <p:cNvPr id="5" name="Picture 4" descr="IMG_5296 copy.jpg"/>
          <p:cNvPicPr>
            <a:picLocks noChangeAspect="1"/>
          </p:cNvPicPr>
          <p:nvPr/>
        </p:nvPicPr>
        <p:blipFill rotWithShape="1">
          <a:blip r:embed="rId2">
            <a:extLst>
              <a:ext uri="{28A0092B-C50C-407E-A947-70E740481C1C}">
                <a14:useLocalDpi xmlns:a14="http://schemas.microsoft.com/office/drawing/2010/main" val="0"/>
              </a:ext>
            </a:extLst>
          </a:blip>
          <a:srcRect t="33861"/>
          <a:stretch/>
        </p:blipFill>
        <p:spPr>
          <a:xfrm>
            <a:off x="533400" y="2895600"/>
            <a:ext cx="8153400" cy="752451"/>
          </a:xfrm>
          <a:prstGeom prst="rect">
            <a:avLst/>
          </a:prstGeom>
        </p:spPr>
      </p:pic>
    </p:spTree>
    <p:extLst>
      <p:ext uri="{BB962C8B-B14F-4D97-AF65-F5344CB8AC3E}">
        <p14:creationId xmlns:p14="http://schemas.microsoft.com/office/powerpoint/2010/main" val="167507748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Nonce-Generated IV</a:t>
            </a:r>
          </a:p>
          <a:p>
            <a:pPr lvl="2"/>
            <a:r>
              <a:rPr lang="en-US" sz="2000" dirty="0"/>
              <a:t>The term nonce is most often used to refer to a “random” number in a challenge-response protocol, but the required randomness properties </a:t>
            </a:r>
            <a:r>
              <a:rPr lang="en-US" sz="2000" dirty="0" smtClean="0"/>
              <a:t>vary.</a:t>
            </a:r>
          </a:p>
          <a:p>
            <a:pPr lvl="2"/>
            <a:endParaRPr lang="en-US" sz="2000" dirty="0" smtClean="0"/>
          </a:p>
          <a:p>
            <a:pPr lvl="2"/>
            <a:r>
              <a:rPr lang="en-US" sz="2000" dirty="0" smtClean="0"/>
              <a:t>A </a:t>
            </a:r>
            <a:r>
              <a:rPr lang="en-US" sz="2000" dirty="0"/>
              <a:t>nonce is a value used no more than once for the same purpose. It typically serves to prevent (undetectable) replay</a:t>
            </a:r>
            <a:r>
              <a:rPr lang="en-US" sz="2000" dirty="0" smtClean="0"/>
              <a:t>.</a:t>
            </a:r>
          </a:p>
          <a:p>
            <a:pPr lvl="2"/>
            <a:endParaRPr lang="en-US" sz="2000" dirty="0" smtClean="0"/>
          </a:p>
          <a:p>
            <a:pPr lvl="2"/>
            <a:r>
              <a:rPr lang="en-US" sz="2000" dirty="0" smtClean="0"/>
              <a:t>However</a:t>
            </a:r>
            <a:r>
              <a:rPr lang="en-US" sz="2000" dirty="0"/>
              <a:t>, in certain settings stronger requirements are put on the </a:t>
            </a:r>
            <a:r>
              <a:rPr lang="en-US" sz="2000" dirty="0" err="1"/>
              <a:t>nonces</a:t>
            </a:r>
            <a:r>
              <a:rPr lang="en-US" sz="2000" dirty="0"/>
              <a:t>; like for instance in the CBC-mode of operation for block ciphers the IV (nonce) needs to be unpredictable (a requirement, when not followed, actually have led to real-life problems in the SSL/TLS-</a:t>
            </a:r>
            <a:r>
              <a:rPr lang="en-US" sz="2000" dirty="0" smtClean="0"/>
              <a:t>protocol</a:t>
            </a:r>
          </a:p>
        </p:txBody>
      </p:sp>
    </p:spTree>
    <p:extLst>
      <p:ext uri="{BB962C8B-B14F-4D97-AF65-F5344CB8AC3E}">
        <p14:creationId xmlns:p14="http://schemas.microsoft.com/office/powerpoint/2010/main" val="36441256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CBC (Cipher Block Chaining)</a:t>
            </a:r>
          </a:p>
          <a:p>
            <a:pPr lvl="1"/>
            <a:r>
              <a:rPr lang="en-US" sz="2400" dirty="0" smtClean="0"/>
              <a:t>Nonce-Generated IV</a:t>
            </a:r>
          </a:p>
          <a:p>
            <a:pPr lvl="2"/>
            <a:r>
              <a:rPr lang="en-US" sz="2000" dirty="0" smtClean="0"/>
              <a:t>IV necessary for CBC encryption is generated by encrypting the nonce.</a:t>
            </a:r>
          </a:p>
          <a:p>
            <a:pPr lvl="2"/>
            <a:r>
              <a:rPr lang="en-US" sz="2000" dirty="0" smtClean="0"/>
              <a:t>Sender numbers the messages consecutively and includes the message number in each transmission</a:t>
            </a:r>
          </a:p>
          <a:p>
            <a:pPr lvl="3"/>
            <a:r>
              <a:rPr lang="en-US" sz="1600" dirty="0" smtClean="0"/>
              <a:t>1. Assign a message number</a:t>
            </a:r>
          </a:p>
          <a:p>
            <a:pPr lvl="3"/>
            <a:r>
              <a:rPr lang="en-US" sz="1600" dirty="0" smtClean="0"/>
              <a:t>2. Use the message number to construct a unique nonce (Nonce should be as large as a single block of the block cipher</a:t>
            </a:r>
          </a:p>
          <a:p>
            <a:pPr lvl="3"/>
            <a:r>
              <a:rPr lang="en-US" sz="1600" dirty="0" smtClean="0"/>
              <a:t>3. Encrypt the nonce with the block cipher to generate the IV</a:t>
            </a:r>
          </a:p>
          <a:p>
            <a:pPr lvl="3"/>
            <a:r>
              <a:rPr lang="en-US" sz="1600" dirty="0" smtClean="0"/>
              <a:t>4. Encrypt the message in CBC mode using this IV</a:t>
            </a:r>
          </a:p>
          <a:p>
            <a:pPr lvl="3"/>
            <a:r>
              <a:rPr lang="en-US" sz="1600" dirty="0" smtClean="0"/>
              <a:t>5. Add enough information to the ciphertext to ensure that the receiver can reconstruct the nonce. (Adding message numbers just in front of the cipher text; making the message number implicit)</a:t>
            </a:r>
          </a:p>
        </p:txBody>
      </p:sp>
    </p:spTree>
    <p:extLst>
      <p:ext uri="{BB962C8B-B14F-4D97-AF65-F5344CB8AC3E}">
        <p14:creationId xmlns:p14="http://schemas.microsoft.com/office/powerpoint/2010/main" val="38824008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460814"/>
            <a:ext cx="8229600" cy="5016186"/>
          </a:xfrm>
        </p:spPr>
        <p:txBody>
          <a:bodyPr numCol="1">
            <a:noAutofit/>
          </a:bodyPr>
          <a:lstStyle/>
          <a:p>
            <a:r>
              <a:rPr lang="en-US" sz="2800" dirty="0" err="1" smtClean="0"/>
              <a:t>OFB</a:t>
            </a:r>
            <a:r>
              <a:rPr lang="en-US" sz="2800" dirty="0" smtClean="0"/>
              <a:t> (Output FeedBack)</a:t>
            </a:r>
          </a:p>
          <a:p>
            <a:pPr lvl="1"/>
            <a:r>
              <a:rPr lang="en-US" sz="2400" dirty="0" smtClean="0"/>
              <a:t>Is different from the rest</a:t>
            </a:r>
          </a:p>
          <a:p>
            <a:pPr lvl="1"/>
            <a:r>
              <a:rPr lang="en-US" sz="2400" dirty="0" smtClean="0"/>
              <a:t>The message itself is never used as an input to the block cipher. Instead, the block cipher is used to generate a pseudorandom stream of bytes (</a:t>
            </a:r>
            <a:r>
              <a:rPr lang="en-US" sz="2400" i="1" dirty="0" smtClean="0"/>
              <a:t>Key Stream</a:t>
            </a:r>
            <a:r>
              <a:rPr lang="en-US" sz="2400" dirty="0" smtClean="0"/>
              <a:t>)</a:t>
            </a:r>
          </a:p>
          <a:p>
            <a:pPr lvl="1"/>
            <a:r>
              <a:rPr lang="en-US" sz="2400" dirty="0" smtClean="0"/>
              <a:t>In turn is </a:t>
            </a:r>
            <a:r>
              <a:rPr lang="en-US" sz="2400" dirty="0" err="1" smtClean="0"/>
              <a:t>XORed</a:t>
            </a:r>
            <a:r>
              <a:rPr lang="en-US" sz="2400" dirty="0" smtClean="0"/>
              <a:t> with the plaintext to generate the ciphertext</a:t>
            </a:r>
          </a:p>
          <a:p>
            <a:pPr lvl="1"/>
            <a:r>
              <a:rPr lang="en-US" sz="2400" dirty="0" smtClean="0"/>
              <a:t>Encryption scheme that generates such a random key stream is </a:t>
            </a:r>
            <a:r>
              <a:rPr lang="en-US" sz="2400" i="1" dirty="0" smtClean="0"/>
              <a:t>Stream Cipher</a:t>
            </a:r>
          </a:p>
          <a:p>
            <a:pPr lvl="1"/>
            <a:r>
              <a:rPr lang="en-US" sz="2400" dirty="0" smtClean="0"/>
              <a:t>SC – good; extremely useful but do NOT reuse nonce</a:t>
            </a:r>
            <a:endParaRPr lang="en-US" sz="2000" dirty="0"/>
          </a:p>
          <a:p>
            <a:r>
              <a:rPr lang="en-US" sz="2000" dirty="0" smtClean="0">
                <a:hlinkClick r:id="rId2"/>
              </a:rPr>
              <a:t>Cipher Feedback Mode</a:t>
            </a:r>
            <a:r>
              <a:rPr lang="en-US" sz="2000" dirty="0" smtClean="0"/>
              <a:t> (Encrypt and Decrypt)</a:t>
            </a:r>
            <a:endParaRPr lang="en-US" sz="2000" dirty="0" smtClean="0">
              <a:hlinkClick r:id="rId2"/>
            </a:endParaRPr>
          </a:p>
          <a:p>
            <a:r>
              <a:rPr lang="en-US" sz="2000" dirty="0" smtClean="0">
                <a:hlinkClick r:id="rId2"/>
              </a:rPr>
              <a:t>OFB Cipher Block </a:t>
            </a:r>
            <a:endParaRPr lang="en-US" sz="2000" dirty="0" smtClean="0"/>
          </a:p>
          <a:p>
            <a:endParaRPr lang="en-US" sz="2000" dirty="0" smtClean="0"/>
          </a:p>
        </p:txBody>
      </p:sp>
    </p:spTree>
    <p:extLst>
      <p:ext uri="{BB962C8B-B14F-4D97-AF65-F5344CB8AC3E}">
        <p14:creationId xmlns:p14="http://schemas.microsoft.com/office/powerpoint/2010/main" val="37188797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460814"/>
            <a:ext cx="8229600" cy="5016186"/>
          </a:xfrm>
        </p:spPr>
        <p:txBody>
          <a:bodyPr numCol="1">
            <a:noAutofit/>
          </a:bodyPr>
          <a:lstStyle/>
          <a:p>
            <a:r>
              <a:rPr lang="en-US" sz="2800" dirty="0" err="1" smtClean="0"/>
              <a:t>OFB</a:t>
            </a:r>
            <a:r>
              <a:rPr lang="en-US" sz="2800" dirty="0" smtClean="0"/>
              <a:t> (Output FeedBack)</a:t>
            </a:r>
          </a:p>
          <a:p>
            <a:pPr lvl="1"/>
            <a:r>
              <a:rPr lang="en-US" sz="2400" dirty="0" smtClean="0"/>
              <a:t>Advantages</a:t>
            </a:r>
          </a:p>
          <a:p>
            <a:pPr lvl="2"/>
            <a:r>
              <a:rPr lang="en-US" sz="2000" dirty="0" smtClean="0"/>
              <a:t>Decryption is exactly the same operation as encryption; saves on implementation effort. </a:t>
            </a:r>
          </a:p>
          <a:p>
            <a:pPr lvl="2"/>
            <a:r>
              <a:rPr lang="en-US" sz="2000" dirty="0" smtClean="0"/>
              <a:t>Don’t need any padding; reduces overhead</a:t>
            </a:r>
            <a:endParaRPr lang="en-US" sz="1600" dirty="0" smtClean="0"/>
          </a:p>
          <a:p>
            <a:pPr lvl="2"/>
            <a:endParaRPr lang="en-US" sz="1600" dirty="0" smtClean="0"/>
          </a:p>
          <a:p>
            <a:pPr lvl="1"/>
            <a:r>
              <a:rPr lang="en-US" sz="2400" dirty="0" smtClean="0"/>
              <a:t>Disadvantages</a:t>
            </a:r>
          </a:p>
          <a:p>
            <a:pPr lvl="2"/>
            <a:r>
              <a:rPr lang="en-US" sz="2000" dirty="0" smtClean="0"/>
              <a:t>If use Stream Cipher and use same IV for two different messages, they will be encrypted with the same key stream</a:t>
            </a:r>
          </a:p>
          <a:p>
            <a:pPr lvl="3"/>
            <a:r>
              <a:rPr lang="en-US" sz="1600" dirty="0" smtClean="0"/>
              <a:t>Allows attacker to compute difference b/w two plaintexts</a:t>
            </a:r>
          </a:p>
          <a:p>
            <a:pPr lvl="2"/>
            <a:r>
              <a:rPr lang="en-US" sz="2000" dirty="0" smtClean="0"/>
              <a:t>Unlucky and repeat a key block value, repeating </a:t>
            </a:r>
            <a:r>
              <a:rPr lang="en-US" sz="2000" dirty="0" err="1" smtClean="0"/>
              <a:t>seq</a:t>
            </a:r>
            <a:r>
              <a:rPr lang="en-US" sz="2000" dirty="0" smtClean="0"/>
              <a:t> blocks</a:t>
            </a:r>
          </a:p>
          <a:p>
            <a:pPr lvl="3"/>
            <a:r>
              <a:rPr lang="en-US" sz="1600" dirty="0" smtClean="0"/>
              <a:t>IV may be the same as a key block halfway through the 2d message</a:t>
            </a:r>
          </a:p>
          <a:p>
            <a:pPr lvl="3"/>
            <a:r>
              <a:rPr lang="en-US" sz="1600" dirty="0" smtClean="0"/>
              <a:t>Collision attack (but 2</a:t>
            </a:r>
            <a:r>
              <a:rPr lang="en-US" sz="1600" baseline="30000" dirty="0" smtClean="0"/>
              <a:t>64</a:t>
            </a:r>
            <a:r>
              <a:rPr lang="en-US" sz="1600" dirty="0" smtClean="0"/>
              <a:t> blocks of data before you expect this)</a:t>
            </a:r>
          </a:p>
        </p:txBody>
      </p:sp>
    </p:spTree>
    <p:extLst>
      <p:ext uri="{BB962C8B-B14F-4D97-AF65-F5344CB8AC3E}">
        <p14:creationId xmlns:p14="http://schemas.microsoft.com/office/powerpoint/2010/main" val="40757905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err="1" smtClean="0"/>
              <a:t>CTR</a:t>
            </a:r>
            <a:r>
              <a:rPr lang="en-US" sz="2800" dirty="0" smtClean="0"/>
              <a:t> (Counter)</a:t>
            </a:r>
          </a:p>
          <a:p>
            <a:pPr lvl="1"/>
            <a:r>
              <a:rPr lang="en-US" sz="1800" dirty="0" smtClean="0"/>
              <a:t>Makes </a:t>
            </a:r>
            <a:r>
              <a:rPr lang="en-US" sz="1800" dirty="0"/>
              <a:t>block ciphers' way of working similar to stream ciphers' way of working. </a:t>
            </a:r>
            <a:r>
              <a:rPr lang="en-US" sz="1800" dirty="0" smtClean="0"/>
              <a:t> </a:t>
            </a:r>
          </a:p>
          <a:p>
            <a:pPr lvl="1"/>
            <a:r>
              <a:rPr lang="en-US" sz="1800" dirty="0" smtClean="0"/>
              <a:t>As </a:t>
            </a:r>
            <a:r>
              <a:rPr lang="en-US" sz="1800" dirty="0"/>
              <a:t>in the </a:t>
            </a:r>
            <a:r>
              <a:rPr lang="en-US" sz="1800" dirty="0" err="1"/>
              <a:t>OFB</a:t>
            </a:r>
            <a:r>
              <a:rPr lang="en-US" sz="1800" dirty="0"/>
              <a:t> mode, </a:t>
            </a:r>
            <a:r>
              <a:rPr lang="en-US" sz="1800" dirty="0" err="1"/>
              <a:t>keystream</a:t>
            </a:r>
            <a:r>
              <a:rPr lang="en-US" sz="1800" dirty="0"/>
              <a:t> bits are created regardless of content of encrypted data blocks. </a:t>
            </a:r>
            <a:endParaRPr lang="en-US" sz="1800" dirty="0" smtClean="0"/>
          </a:p>
          <a:p>
            <a:pPr lvl="1"/>
            <a:r>
              <a:rPr lang="en-US" sz="1800" dirty="0" smtClean="0"/>
              <a:t>In </a:t>
            </a:r>
            <a:r>
              <a:rPr lang="en-US" sz="1800" dirty="0"/>
              <a:t>this mode, subsequent values of an increasing counter are added to a nonce value and the results are encrypted as usual. The nonce plays the same role as initialization vectors in the previous modes.</a:t>
            </a:r>
          </a:p>
          <a:p>
            <a:endParaRPr lang="en-US" sz="1800" i="1" dirty="0"/>
          </a:p>
          <a:p>
            <a:r>
              <a:rPr lang="en-US" sz="1800" i="1" dirty="0"/>
              <a:t>Encryption in </a:t>
            </a:r>
            <a:r>
              <a:rPr lang="en-US" sz="1800" i="1" dirty="0" err="1"/>
              <a:t>CTR</a:t>
            </a:r>
            <a:r>
              <a:rPr lang="en-US" sz="1800" i="1" dirty="0"/>
              <a:t> mode</a:t>
            </a:r>
          </a:p>
          <a:p>
            <a:endParaRPr lang="en-US" sz="1800" i="1" dirty="0"/>
          </a:p>
          <a:p>
            <a:r>
              <a:rPr lang="en-US" sz="1800" i="1" dirty="0"/>
              <a:t>Decryption in </a:t>
            </a:r>
            <a:r>
              <a:rPr lang="en-US" sz="1800" i="1" dirty="0" err="1"/>
              <a:t>CTR</a:t>
            </a:r>
            <a:r>
              <a:rPr lang="en-US" sz="1800" i="1" dirty="0"/>
              <a:t> mode</a:t>
            </a:r>
          </a:p>
          <a:p>
            <a:r>
              <a:rPr lang="en-US" sz="1800" dirty="0"/>
              <a:t>It is one of the most popular block ciphers modes of operation. Both encryption and decryption can be performed using many threads at the same time.</a:t>
            </a:r>
          </a:p>
          <a:p>
            <a:r>
              <a:rPr lang="en-US" sz="1800" dirty="0"/>
              <a:t>If one bit of a plaintext or ciphertext message is damaged, only one corresponding output bit is damaged as well. Thus, it is possible to use various correction algorithms to restore the previous value of damaged parts of received messages.</a:t>
            </a:r>
            <a:endParaRPr lang="en-US" sz="1800" dirty="0" smtClean="0"/>
          </a:p>
          <a:p>
            <a:pPr lvl="2"/>
            <a:endParaRPr lang="en-US" sz="1800" dirty="0" smtClean="0"/>
          </a:p>
          <a:p>
            <a:pPr lvl="1"/>
            <a:endParaRPr lang="en-US" sz="1800" dirty="0" smtClean="0"/>
          </a:p>
          <a:p>
            <a:pPr lvl="1"/>
            <a:endParaRPr lang="en-US" sz="1800" dirty="0" smtClean="0"/>
          </a:p>
        </p:txBody>
      </p:sp>
    </p:spTree>
    <p:extLst>
      <p:ext uri="{BB962C8B-B14F-4D97-AF65-F5344CB8AC3E}">
        <p14:creationId xmlns:p14="http://schemas.microsoft.com/office/powerpoint/2010/main" val="7944706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pPr>
              <a:spcBef>
                <a:spcPct val="50000"/>
              </a:spcBef>
              <a:spcAft>
                <a:spcPts val="3600"/>
              </a:spcAft>
            </a:pPr>
            <a:r>
              <a:rPr lang="en-US" b="1" i="1" dirty="0">
                <a:solidFill>
                  <a:srgbClr val="003B78"/>
                </a:solidFill>
              </a:rPr>
              <a:t>CSIA </a:t>
            </a:r>
            <a:r>
              <a:rPr lang="en-US" b="1" i="1" dirty="0" smtClean="0">
                <a:solidFill>
                  <a:srgbClr val="003B78"/>
                </a:solidFill>
              </a:rPr>
              <a:t>410-Cryptography </a:t>
            </a:r>
            <a:endParaRPr lang="en-US" b="1" i="1" dirty="0">
              <a:solidFill>
                <a:srgbClr val="003B78"/>
              </a:solidFill>
            </a:endParaRPr>
          </a:p>
        </p:txBody>
      </p:sp>
      <p:sp>
        <p:nvSpPr>
          <p:cNvPr id="3" name="Subtitle 2"/>
          <p:cNvSpPr>
            <a:spLocks noGrp="1"/>
          </p:cNvSpPr>
          <p:nvPr>
            <p:ph type="subTitle" idx="1"/>
          </p:nvPr>
        </p:nvSpPr>
        <p:spPr>
          <a:xfrm>
            <a:off x="1371600" y="3505200"/>
            <a:ext cx="6400800" cy="1752600"/>
          </a:xfrm>
        </p:spPr>
        <p:txBody>
          <a:bodyPr>
            <a:normAutofit/>
          </a:bodyPr>
          <a:lstStyle/>
          <a:p>
            <a:r>
              <a:rPr lang="en-US" dirty="0" smtClean="0">
                <a:solidFill>
                  <a:schemeClr val="tx1"/>
                </a:solidFill>
              </a:rPr>
              <a:t>Part 2 – Message Security</a:t>
            </a:r>
          </a:p>
          <a:p>
            <a:r>
              <a:rPr lang="en-US" dirty="0" smtClean="0">
                <a:solidFill>
                  <a:schemeClr val="tx1"/>
                </a:solidFill>
              </a:rPr>
              <a:t>Chapter </a:t>
            </a:r>
            <a:r>
              <a:rPr lang="en-US" dirty="0" smtClean="0">
                <a:solidFill>
                  <a:schemeClr val="tx1"/>
                </a:solidFill>
              </a:rPr>
              <a:t>4 </a:t>
            </a:r>
            <a:r>
              <a:rPr lang="en-US" dirty="0" smtClean="0">
                <a:solidFill>
                  <a:schemeClr val="tx1"/>
                </a:solidFill>
              </a:rPr>
              <a:t>– Block </a:t>
            </a:r>
            <a:r>
              <a:rPr lang="en-US" dirty="0" smtClean="0">
                <a:solidFill>
                  <a:schemeClr val="tx1"/>
                </a:solidFill>
              </a:rPr>
              <a:t>Cipher Modes</a:t>
            </a:r>
            <a:endParaRPr lang="en-US" dirty="0"/>
          </a:p>
        </p:txBody>
      </p:sp>
    </p:spTree>
    <p:extLst>
      <p:ext uri="{BB962C8B-B14F-4D97-AF65-F5344CB8AC3E}">
        <p14:creationId xmlns:p14="http://schemas.microsoft.com/office/powerpoint/2010/main" val="40933452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err="1" smtClean="0"/>
              <a:t>CTR</a:t>
            </a:r>
            <a:r>
              <a:rPr lang="en-US" sz="2800" dirty="0" smtClean="0"/>
              <a:t> (Counter)</a:t>
            </a:r>
          </a:p>
          <a:p>
            <a:pPr lvl="1"/>
            <a:r>
              <a:rPr lang="en-US" sz="2400" i="1" dirty="0" smtClean="0"/>
              <a:t>Encryption </a:t>
            </a:r>
            <a:r>
              <a:rPr lang="en-US" sz="2400" i="1" dirty="0"/>
              <a:t>in </a:t>
            </a:r>
            <a:r>
              <a:rPr lang="en-US" sz="2400" i="1" dirty="0" err="1"/>
              <a:t>CTR</a:t>
            </a:r>
            <a:r>
              <a:rPr lang="en-US" sz="2400" i="1" dirty="0"/>
              <a:t> mode</a:t>
            </a:r>
          </a:p>
          <a:p>
            <a:endParaRPr lang="en-US" sz="1800" i="1" dirty="0"/>
          </a:p>
          <a:p>
            <a:pPr lvl="2"/>
            <a:endParaRPr lang="en-US" sz="1800" dirty="0" smtClean="0"/>
          </a:p>
          <a:p>
            <a:pPr lvl="1"/>
            <a:endParaRPr lang="en-US" sz="1800" dirty="0" smtClean="0"/>
          </a:p>
          <a:p>
            <a:pPr lvl="1"/>
            <a:endParaRPr lang="en-US" sz="1800" dirty="0" smtClean="0"/>
          </a:p>
        </p:txBody>
      </p:sp>
      <p:pic>
        <p:nvPicPr>
          <p:cNvPr id="4" name="Picture 3" descr="CTR_encryp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895600"/>
            <a:ext cx="8458200" cy="2571463"/>
          </a:xfrm>
          <a:prstGeom prst="rect">
            <a:avLst/>
          </a:prstGeom>
        </p:spPr>
      </p:pic>
    </p:spTree>
    <p:extLst>
      <p:ext uri="{BB962C8B-B14F-4D97-AF65-F5344CB8AC3E}">
        <p14:creationId xmlns:p14="http://schemas.microsoft.com/office/powerpoint/2010/main" val="28066599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err="1" smtClean="0"/>
              <a:t>CTR</a:t>
            </a:r>
            <a:r>
              <a:rPr lang="en-US" sz="2800" dirty="0" smtClean="0"/>
              <a:t> (Counter)</a:t>
            </a:r>
          </a:p>
          <a:p>
            <a:pPr lvl="1"/>
            <a:r>
              <a:rPr lang="en-US" sz="1800" i="1" dirty="0" smtClean="0"/>
              <a:t>Decryption </a:t>
            </a:r>
            <a:r>
              <a:rPr lang="en-US" sz="1800" i="1" dirty="0"/>
              <a:t>in </a:t>
            </a:r>
            <a:r>
              <a:rPr lang="en-US" sz="1800" i="1" dirty="0" err="1"/>
              <a:t>CTR</a:t>
            </a:r>
            <a:r>
              <a:rPr lang="en-US" sz="1800" i="1" dirty="0"/>
              <a:t> </a:t>
            </a:r>
            <a:r>
              <a:rPr lang="en-US" sz="1800" i="1" dirty="0" smtClean="0"/>
              <a:t>mode</a:t>
            </a:r>
          </a:p>
          <a:p>
            <a:endParaRPr lang="en-US" sz="1800" i="1"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It </a:t>
            </a:r>
            <a:r>
              <a:rPr lang="en-US" sz="1800" dirty="0"/>
              <a:t>is one of the most popular block ciphers modes of operation. Both encryption and decryption can be performed using many threads at the same time.</a:t>
            </a:r>
          </a:p>
          <a:p>
            <a:r>
              <a:rPr lang="en-US" sz="1800" dirty="0"/>
              <a:t>If one bit of a plaintext or ciphertext message is damaged, only one corresponding output bit is damaged as well. Thus, it is possible to use various correction algorithms to restore the previous value of damaged parts of received messages.</a:t>
            </a:r>
            <a:endParaRPr lang="en-US" sz="1800" dirty="0" smtClean="0"/>
          </a:p>
          <a:p>
            <a:pPr lvl="2"/>
            <a:endParaRPr lang="en-US" sz="1800" dirty="0" smtClean="0"/>
          </a:p>
          <a:p>
            <a:pPr lvl="1"/>
            <a:endParaRPr lang="en-US" sz="1800" dirty="0" smtClean="0"/>
          </a:p>
          <a:p>
            <a:pPr lvl="1"/>
            <a:endParaRPr lang="en-US" sz="1800" dirty="0" smtClean="0"/>
          </a:p>
        </p:txBody>
      </p:sp>
      <p:pic>
        <p:nvPicPr>
          <p:cNvPr id="4" name="Picture 3" descr="CTR_decryp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514600"/>
            <a:ext cx="7239000" cy="2200802"/>
          </a:xfrm>
          <a:prstGeom prst="rect">
            <a:avLst/>
          </a:prstGeom>
        </p:spPr>
      </p:pic>
    </p:spTree>
    <p:extLst>
      <p:ext uri="{BB962C8B-B14F-4D97-AF65-F5344CB8AC3E}">
        <p14:creationId xmlns:p14="http://schemas.microsoft.com/office/powerpoint/2010/main" val="37447933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Combined Encryption and Authentication</a:t>
            </a:r>
          </a:p>
          <a:p>
            <a:pPr lvl="1"/>
            <a:r>
              <a:rPr lang="en-US" sz="2400" dirty="0" smtClean="0"/>
              <a:t>All modes discussed so far date back to 1970s.</a:t>
            </a:r>
          </a:p>
          <a:p>
            <a:pPr lvl="1"/>
            <a:r>
              <a:rPr lang="en-US" dirty="0" smtClean="0"/>
              <a:t>NIST recently chosen to standardize two:</a:t>
            </a:r>
          </a:p>
          <a:p>
            <a:pPr lvl="2"/>
            <a:r>
              <a:rPr lang="en-US" dirty="0" err="1" smtClean="0"/>
              <a:t>CCM</a:t>
            </a:r>
            <a:r>
              <a:rPr lang="en-US" dirty="0" smtClean="0"/>
              <a:t> &amp; </a:t>
            </a:r>
            <a:r>
              <a:rPr lang="en-US" dirty="0" err="1" smtClean="0"/>
              <a:t>GCM</a:t>
            </a:r>
            <a:endParaRPr lang="en-US" dirty="0" smtClean="0"/>
          </a:p>
          <a:p>
            <a:pPr lvl="2"/>
            <a:r>
              <a:rPr lang="en-US" dirty="0" smtClean="0">
                <a:hlinkClick r:id="rId2"/>
              </a:rPr>
              <a:t>NIST 800-38D</a:t>
            </a:r>
            <a:r>
              <a:rPr lang="en-US" dirty="0" smtClean="0"/>
              <a:t>, Recommendation for Block Cipher Modes of Operation: Galois/Counter Mode (</a:t>
            </a:r>
            <a:r>
              <a:rPr lang="en-US" dirty="0" err="1" smtClean="0"/>
              <a:t>GCM</a:t>
            </a:r>
            <a:r>
              <a:rPr lang="en-US" dirty="0" smtClean="0"/>
              <a:t>) and GMAC</a:t>
            </a:r>
          </a:p>
        </p:txBody>
      </p:sp>
    </p:spTree>
    <p:extLst>
      <p:ext uri="{BB962C8B-B14F-4D97-AF65-F5344CB8AC3E}">
        <p14:creationId xmlns:p14="http://schemas.microsoft.com/office/powerpoint/2010/main" val="4965309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Combined Encryption and Authentication</a:t>
            </a:r>
          </a:p>
          <a:p>
            <a:pPr lvl="1"/>
            <a:r>
              <a:rPr lang="en-US" dirty="0" err="1" smtClean="0"/>
              <a:t>CCM</a:t>
            </a:r>
            <a:endParaRPr lang="en-US" dirty="0" smtClean="0"/>
          </a:p>
          <a:p>
            <a:pPr lvl="2"/>
            <a:r>
              <a:rPr lang="en-US" dirty="0" err="1" smtClean="0"/>
              <a:t>CCM</a:t>
            </a:r>
            <a:r>
              <a:rPr lang="en-US" dirty="0" smtClean="0"/>
              <a:t> – (Counter with CBC-MAC) is an authenticated encryption algorithm designed to provide both authentication and confidentiality.</a:t>
            </a:r>
          </a:p>
          <a:p>
            <a:pPr lvl="2"/>
            <a:r>
              <a:rPr lang="en-US" dirty="0" err="1" smtClean="0"/>
              <a:t>CCM</a:t>
            </a:r>
            <a:r>
              <a:rPr lang="en-US" dirty="0" smtClean="0"/>
              <a:t> Mode is only defined for Block Ciphers with a block length of 128 bits.  </a:t>
            </a:r>
            <a:r>
              <a:rPr lang="en-US" dirty="0" smtClean="0">
                <a:hlinkClick r:id="rId2"/>
              </a:rPr>
              <a:t>RFC 3610</a:t>
            </a:r>
            <a:r>
              <a:rPr lang="en-US" dirty="0" smtClean="0"/>
              <a:t>, it is defined for use with AES. </a:t>
            </a:r>
          </a:p>
          <a:p>
            <a:pPr lvl="2"/>
            <a:r>
              <a:rPr lang="en-US" dirty="0" err="1" smtClean="0"/>
              <a:t>CCM</a:t>
            </a:r>
            <a:r>
              <a:rPr lang="en-US" dirty="0" smtClean="0"/>
              <a:t> IV must be chose to never be used more than once for a given key.  This is due to a derivation of </a:t>
            </a:r>
            <a:r>
              <a:rPr lang="en-US" dirty="0" err="1" smtClean="0"/>
              <a:t>CTR</a:t>
            </a:r>
            <a:r>
              <a:rPr lang="en-US" dirty="0" smtClean="0"/>
              <a:t> mode and the latter is effectively a stream cipher.</a:t>
            </a:r>
            <a:endParaRPr lang="en-US" dirty="0" smtClean="0"/>
          </a:p>
        </p:txBody>
      </p:sp>
    </p:spTree>
    <p:extLst>
      <p:ext uri="{BB962C8B-B14F-4D97-AF65-F5344CB8AC3E}">
        <p14:creationId xmlns:p14="http://schemas.microsoft.com/office/powerpoint/2010/main" val="293674748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Combined Encryption and Authentication</a:t>
            </a:r>
          </a:p>
          <a:p>
            <a:pPr lvl="1"/>
            <a:r>
              <a:rPr lang="en-US" dirty="0" err="1" smtClean="0"/>
              <a:t>GCM</a:t>
            </a:r>
            <a:endParaRPr lang="en-US" dirty="0" smtClean="0"/>
          </a:p>
          <a:p>
            <a:pPr lvl="2"/>
            <a:r>
              <a:rPr lang="en-US" dirty="0" smtClean="0"/>
              <a:t>Mode of operation for symmetric key block cipher</a:t>
            </a:r>
          </a:p>
          <a:p>
            <a:pPr lvl="2"/>
            <a:r>
              <a:rPr lang="en-US" dirty="0" smtClean="0"/>
              <a:t>Widely adopted due to its efficiency and performance</a:t>
            </a:r>
          </a:p>
          <a:p>
            <a:pPr lvl="2"/>
            <a:r>
              <a:rPr lang="en-US" dirty="0" smtClean="0"/>
              <a:t>Throughput rates for state of the art, high speed communications channels can be achieved with reasonable hardware resources.</a:t>
            </a:r>
          </a:p>
          <a:p>
            <a:pPr lvl="2"/>
            <a:r>
              <a:rPr lang="en-US" dirty="0" smtClean="0"/>
              <a:t>Authenticated encryption algorithm designed to provide both data authenticity (integrity) and confidentiality</a:t>
            </a:r>
          </a:p>
          <a:p>
            <a:pPr lvl="2"/>
            <a:r>
              <a:rPr lang="en-US" dirty="0" smtClean="0"/>
              <a:t>Block size of 128 bits</a:t>
            </a:r>
            <a:endParaRPr lang="en-US" dirty="0" smtClean="0"/>
          </a:p>
          <a:p>
            <a:pPr lvl="1"/>
            <a:endParaRPr lang="en-US" dirty="0" smtClean="0"/>
          </a:p>
        </p:txBody>
      </p:sp>
    </p:spTree>
    <p:extLst>
      <p:ext uri="{BB962C8B-B14F-4D97-AF65-F5344CB8AC3E}">
        <p14:creationId xmlns:p14="http://schemas.microsoft.com/office/powerpoint/2010/main" val="12918413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Which Mode Should I use?</a:t>
            </a:r>
          </a:p>
          <a:p>
            <a:pPr lvl="1"/>
            <a:r>
              <a:rPr lang="en-US" sz="2400" dirty="0" smtClean="0"/>
              <a:t>Only two to use: CBC and </a:t>
            </a:r>
            <a:r>
              <a:rPr lang="en-US" sz="2400" dirty="0" err="1" smtClean="0"/>
              <a:t>CTR</a:t>
            </a:r>
            <a:endParaRPr lang="en-US" sz="2400" dirty="0" smtClean="0"/>
          </a:p>
          <a:p>
            <a:pPr lvl="1"/>
            <a:r>
              <a:rPr lang="en-US" sz="2400" dirty="0" smtClean="0"/>
              <a:t>Recommend CBC with random IV</a:t>
            </a:r>
          </a:p>
          <a:p>
            <a:pPr lvl="1"/>
            <a:r>
              <a:rPr lang="en-US" sz="2400" dirty="0" smtClean="0"/>
              <a:t>Too many application that ar</a:t>
            </a:r>
            <a:r>
              <a:rPr lang="en-US" sz="2400" dirty="0" smtClean="0"/>
              <a:t>e insecure because they do NOT generate the nonce correctly</a:t>
            </a:r>
          </a:p>
          <a:p>
            <a:pPr lvl="1"/>
            <a:r>
              <a:rPr lang="en-US" sz="2400" dirty="0" err="1" smtClean="0"/>
              <a:t>CTR</a:t>
            </a:r>
            <a:r>
              <a:rPr lang="en-US" sz="2400" dirty="0" smtClean="0"/>
              <a:t>: good if app can guarantee the nonce is unique</a:t>
            </a:r>
          </a:p>
          <a:p>
            <a:pPr lvl="1"/>
            <a:r>
              <a:rPr lang="en-US" sz="2400" dirty="0" smtClean="0"/>
              <a:t>CBC with random IV has disadvantages</a:t>
            </a:r>
          </a:p>
          <a:p>
            <a:pPr lvl="2"/>
            <a:r>
              <a:rPr lang="en-US" sz="2000" dirty="0" smtClean="0"/>
              <a:t>Ciphertext is larger</a:t>
            </a:r>
          </a:p>
          <a:p>
            <a:pPr lvl="2"/>
            <a:r>
              <a:rPr lang="en-US" sz="2000" dirty="0" smtClean="0"/>
              <a:t>Plaintext needs padding</a:t>
            </a:r>
          </a:p>
          <a:p>
            <a:pPr lvl="2"/>
            <a:r>
              <a:rPr lang="en-US" sz="2000" dirty="0" smtClean="0"/>
              <a:t>System needs a random number generator</a:t>
            </a:r>
          </a:p>
          <a:p>
            <a:pPr lvl="2"/>
            <a:r>
              <a:rPr lang="en-US" sz="2000" dirty="0" smtClean="0"/>
              <a:t>But robust and stands up to abuse!</a:t>
            </a:r>
          </a:p>
        </p:txBody>
      </p:sp>
    </p:spTree>
    <p:extLst>
      <p:ext uri="{BB962C8B-B14F-4D97-AF65-F5344CB8AC3E}">
        <p14:creationId xmlns:p14="http://schemas.microsoft.com/office/powerpoint/2010/main" val="29204712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Which Mode Should I use?</a:t>
            </a:r>
          </a:p>
          <a:p>
            <a:pPr lvl="1"/>
            <a:r>
              <a:rPr lang="en-US" sz="2400" dirty="0" smtClean="0"/>
              <a:t>Always remember, encryption mode only provides confidentiality against eavesdroppers</a:t>
            </a:r>
          </a:p>
          <a:p>
            <a:pPr lvl="1"/>
            <a:r>
              <a:rPr lang="en-US" sz="2400" dirty="0" smtClean="0"/>
              <a:t>Attacker can still change the data and find </a:t>
            </a:r>
            <a:r>
              <a:rPr lang="en-US" sz="2400" i="1" dirty="0" smtClean="0"/>
              <a:t>Traffic Analysis</a:t>
            </a:r>
            <a:r>
              <a:rPr lang="en-US" sz="2400" dirty="0" smtClean="0"/>
              <a:t>:</a:t>
            </a:r>
          </a:p>
          <a:p>
            <a:pPr lvl="2"/>
            <a:r>
              <a:rPr lang="en-US" sz="2000" dirty="0" smtClean="0"/>
              <a:t>That you are communicating</a:t>
            </a:r>
          </a:p>
          <a:p>
            <a:pPr lvl="2"/>
            <a:r>
              <a:rPr lang="en-US" sz="2000" dirty="0" smtClean="0"/>
              <a:t>When you are communicating</a:t>
            </a:r>
          </a:p>
          <a:p>
            <a:pPr lvl="2"/>
            <a:r>
              <a:rPr lang="en-US" sz="2000" dirty="0" smtClean="0"/>
              <a:t>Whom you are communicating with</a:t>
            </a:r>
          </a:p>
          <a:p>
            <a:pPr lvl="2"/>
            <a:endParaRPr lang="en-US" sz="2000" dirty="0"/>
          </a:p>
          <a:p>
            <a:pPr lvl="2"/>
            <a:endParaRPr lang="en-US" sz="2000" dirty="0" smtClean="0"/>
          </a:p>
          <a:p>
            <a:pPr lvl="1"/>
            <a:endParaRPr lang="en-US" sz="1100" dirty="0" smtClean="0"/>
          </a:p>
          <a:p>
            <a:pPr lvl="1"/>
            <a:endParaRPr lang="en-US" sz="1100" dirty="0" smtClean="0"/>
          </a:p>
        </p:txBody>
      </p:sp>
    </p:spTree>
    <p:extLst>
      <p:ext uri="{BB962C8B-B14F-4D97-AF65-F5344CB8AC3E}">
        <p14:creationId xmlns:p14="http://schemas.microsoft.com/office/powerpoint/2010/main" val="28492082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Information Leakage</a:t>
            </a:r>
          </a:p>
          <a:p>
            <a:pPr lvl="1"/>
            <a:r>
              <a:rPr lang="en-US" sz="2400" dirty="0" smtClean="0"/>
              <a:t>Dark secret; all leak data</a:t>
            </a:r>
          </a:p>
          <a:p>
            <a:pPr lvl="1"/>
            <a:r>
              <a:rPr lang="en-US" sz="2400" dirty="0" smtClean="0"/>
              <a:t>Due to equalities and inequalities of ciphertext and plaintext blocks</a:t>
            </a:r>
          </a:p>
          <a:p>
            <a:pPr lvl="1"/>
            <a:r>
              <a:rPr lang="en-US" sz="2400" dirty="0" err="1" smtClean="0"/>
              <a:t>ECB</a:t>
            </a:r>
            <a:r>
              <a:rPr lang="en-US" sz="2400" dirty="0" smtClean="0"/>
              <a:t>: dismissed due to this; non random equal plaintext blocks occur far more frequently than random and cipher text blocks reveal this structure</a:t>
            </a:r>
          </a:p>
          <a:p>
            <a:pPr lvl="1"/>
            <a:r>
              <a:rPr lang="en-US" sz="2400" dirty="0" smtClean="0"/>
              <a:t>CBC mode: contains enough information to recover both plaintext blocks</a:t>
            </a:r>
          </a:p>
          <a:p>
            <a:pPr lvl="1"/>
            <a:r>
              <a:rPr lang="en-US" sz="2400" dirty="0" err="1" smtClean="0"/>
              <a:t>CTR</a:t>
            </a:r>
            <a:r>
              <a:rPr lang="en-US" sz="2400" dirty="0" smtClean="0"/>
              <a:t>: similar; no collisions though</a:t>
            </a:r>
            <a:r>
              <a:rPr lang="en-US" sz="2400" dirty="0" smtClean="0"/>
              <a:t> </a:t>
            </a:r>
          </a:p>
          <a:p>
            <a:pPr lvl="1"/>
            <a:r>
              <a:rPr lang="en-US" sz="2400" dirty="0" err="1" smtClean="0"/>
              <a:t>OFB</a:t>
            </a:r>
            <a:r>
              <a:rPr lang="en-US" sz="2400" dirty="0" smtClean="0"/>
              <a:t> is worse than CBC or </a:t>
            </a:r>
            <a:r>
              <a:rPr lang="en-US" sz="2400" dirty="0" err="1" smtClean="0"/>
              <a:t>CTR</a:t>
            </a:r>
            <a:r>
              <a:rPr lang="en-US" sz="2400" dirty="0" smtClean="0"/>
              <a:t>; disaster</a:t>
            </a:r>
            <a:endParaRPr lang="en-US" dirty="0" smtClean="0"/>
          </a:p>
        </p:txBody>
      </p:sp>
    </p:spTree>
    <p:extLst>
      <p:ext uri="{BB962C8B-B14F-4D97-AF65-F5344CB8AC3E}">
        <p14:creationId xmlns:p14="http://schemas.microsoft.com/office/powerpoint/2010/main" val="37295860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Information Leakage</a:t>
            </a:r>
          </a:p>
          <a:p>
            <a:pPr lvl="1"/>
            <a:r>
              <a:rPr lang="en-US" dirty="0" smtClean="0"/>
              <a:t>Chances of a Collision</a:t>
            </a:r>
          </a:p>
          <a:p>
            <a:pPr lvl="2"/>
            <a:r>
              <a:rPr lang="en-US" dirty="0" smtClean="0"/>
              <a:t>What are the chances of Two ciphertext blocks are equal? </a:t>
            </a:r>
          </a:p>
          <a:p>
            <a:pPr lvl="2"/>
            <a:r>
              <a:rPr lang="en-US" dirty="0" smtClean="0"/>
              <a:t>All that counts is the </a:t>
            </a:r>
            <a:r>
              <a:rPr lang="en-US" dirty="0" smtClean="0"/>
              <a:t>total number of blocks</a:t>
            </a:r>
          </a:p>
          <a:p>
            <a:pPr lvl="2"/>
            <a:r>
              <a:rPr lang="en-US" dirty="0" smtClean="0"/>
              <a:t>When you encrypt about 2</a:t>
            </a:r>
            <a:r>
              <a:rPr lang="en-US" baseline="30000" dirty="0" smtClean="0"/>
              <a:t>n/2</a:t>
            </a:r>
            <a:r>
              <a:rPr lang="en-US" dirty="0" smtClean="0"/>
              <a:t> blocks, you can expect to get two ciphertext blocks that are equal</a:t>
            </a:r>
          </a:p>
          <a:p>
            <a:pPr lvl="2"/>
            <a:r>
              <a:rPr lang="en-US" dirty="0" smtClean="0"/>
              <a:t>Birthday attack: block size of n = 128 bits, expect first duplicate at 2</a:t>
            </a:r>
            <a:r>
              <a:rPr lang="en-US" baseline="30000" dirty="0" smtClean="0"/>
              <a:t>64</a:t>
            </a:r>
            <a:r>
              <a:rPr lang="en-US" dirty="0" smtClean="0"/>
              <a:t> blocks of data. </a:t>
            </a:r>
            <a:endParaRPr lang="en-US" dirty="0" smtClean="0"/>
          </a:p>
        </p:txBody>
      </p:sp>
    </p:spTree>
    <p:extLst>
      <p:ext uri="{BB962C8B-B14F-4D97-AF65-F5344CB8AC3E}">
        <p14:creationId xmlns:p14="http://schemas.microsoft.com/office/powerpoint/2010/main" val="21623751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Information Leakage</a:t>
            </a:r>
          </a:p>
          <a:p>
            <a:pPr lvl="1"/>
            <a:r>
              <a:rPr lang="en-US" dirty="0" smtClean="0"/>
              <a:t>How to Deal with Leakage</a:t>
            </a:r>
          </a:p>
          <a:p>
            <a:pPr lvl="2"/>
            <a:r>
              <a:rPr lang="en-US" dirty="0" smtClean="0"/>
              <a:t>Get close to our design security level and limit the damage</a:t>
            </a:r>
          </a:p>
          <a:p>
            <a:pPr lvl="2"/>
            <a:r>
              <a:rPr lang="en-US" dirty="0" err="1" smtClean="0"/>
              <a:t>CTR</a:t>
            </a:r>
            <a:r>
              <a:rPr lang="en-US" dirty="0" smtClean="0"/>
              <a:t>: leaks very little data</a:t>
            </a:r>
          </a:p>
          <a:p>
            <a:pPr lvl="2"/>
            <a:r>
              <a:rPr lang="en-US" dirty="0" smtClean="0"/>
              <a:t>CBC mode: be more restrictive (leaks 128 bits)</a:t>
            </a:r>
          </a:p>
          <a:p>
            <a:pPr lvl="2"/>
            <a:r>
              <a:rPr lang="en-US" dirty="0" smtClean="0"/>
              <a:t>Limits are on total amount of information encrypted using a single key</a:t>
            </a:r>
          </a:p>
          <a:p>
            <a:pPr lvl="2"/>
            <a:r>
              <a:rPr lang="en-US" dirty="0" smtClean="0"/>
              <a:t>Use </a:t>
            </a:r>
            <a:r>
              <a:rPr lang="en-US" dirty="0" err="1" smtClean="0"/>
              <a:t>CTR</a:t>
            </a:r>
            <a:r>
              <a:rPr lang="en-US" dirty="0" smtClean="0"/>
              <a:t> or CBC and Limit the amount of data you process with ANY one key (Key negotiation protocol)</a:t>
            </a:r>
          </a:p>
          <a:p>
            <a:pPr lvl="2"/>
            <a:endParaRPr lang="en-US" dirty="0" smtClean="0"/>
          </a:p>
        </p:txBody>
      </p:sp>
    </p:spTree>
    <p:extLst>
      <p:ext uri="{BB962C8B-B14F-4D97-AF65-F5344CB8AC3E}">
        <p14:creationId xmlns:p14="http://schemas.microsoft.com/office/powerpoint/2010/main" val="24543915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a:r>
            <a:r>
              <a:rPr lang="en-US" dirty="0"/>
              <a:t>Individual science fiction stories may seem as trivial as ever to the blinder critics and philosophers of today - but the core of science fiction, its essence has become crucial to our salvation if we are to be saved at all.</a:t>
            </a:r>
            <a:r>
              <a:rPr lang="en-US" dirty="0" smtClean="0"/>
              <a:t>” </a:t>
            </a:r>
            <a:endParaRPr lang="en-US" dirty="0"/>
          </a:p>
          <a:p>
            <a:pPr marL="0" indent="0">
              <a:buNone/>
            </a:pPr>
            <a:r>
              <a:rPr lang="en-US" dirty="0" smtClean="0"/>
              <a:t>				-</a:t>
            </a:r>
            <a:r>
              <a:rPr lang="en-US" dirty="0" smtClean="0"/>
              <a:t>-</a:t>
            </a:r>
            <a:r>
              <a:rPr lang="en-US" b="1" dirty="0"/>
              <a:t>Isaac </a:t>
            </a:r>
            <a:r>
              <a:rPr lang="en-US" b="1" dirty="0" smtClean="0"/>
              <a:t>Asimov</a:t>
            </a:r>
            <a:endParaRPr lang="en-US" sz="2000" dirty="0"/>
          </a:p>
        </p:txBody>
      </p:sp>
    </p:spTree>
    <p:extLst>
      <p:ext uri="{BB962C8B-B14F-4D97-AF65-F5344CB8AC3E}">
        <p14:creationId xmlns:p14="http://schemas.microsoft.com/office/powerpoint/2010/main" val="92573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Information Leakage</a:t>
            </a:r>
          </a:p>
          <a:p>
            <a:pPr lvl="1"/>
            <a:r>
              <a:rPr lang="en-US" dirty="0" smtClean="0"/>
              <a:t>About Our Math</a:t>
            </a:r>
          </a:p>
          <a:p>
            <a:pPr lvl="2"/>
            <a:r>
              <a:rPr lang="en-US" dirty="0" smtClean="0"/>
              <a:t>Cryptographic values typically behave very randomly</a:t>
            </a:r>
          </a:p>
          <a:p>
            <a:pPr lvl="2"/>
            <a:r>
              <a:rPr lang="en-US" dirty="0" smtClean="0"/>
              <a:t>Go to grea</a:t>
            </a:r>
            <a:r>
              <a:rPr lang="en-US" dirty="0" smtClean="0"/>
              <a:t>t lengths to absolutely destroy all patterns, as patterns lead to attacks</a:t>
            </a:r>
          </a:p>
          <a:p>
            <a:pPr lvl="2"/>
            <a:r>
              <a:rPr lang="en-US" dirty="0" smtClean="0"/>
              <a:t>Approximations are preferred</a:t>
            </a:r>
            <a:endParaRPr lang="en-US" dirty="0" smtClean="0"/>
          </a:p>
        </p:txBody>
      </p:sp>
    </p:spTree>
    <p:extLst>
      <p:ext uri="{BB962C8B-B14F-4D97-AF65-F5344CB8AC3E}">
        <p14:creationId xmlns:p14="http://schemas.microsoft.com/office/powerpoint/2010/main" val="146130350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Summary</a:t>
            </a:r>
            <a:endParaRPr lang="en-US" dirty="0"/>
          </a:p>
        </p:txBody>
      </p:sp>
      <p:sp>
        <p:nvSpPr>
          <p:cNvPr id="3" name="Content Placeholder 2"/>
          <p:cNvSpPr>
            <a:spLocks noGrp="1"/>
          </p:cNvSpPr>
          <p:nvPr>
            <p:ph idx="1"/>
          </p:nvPr>
        </p:nvSpPr>
        <p:spPr>
          <a:xfrm>
            <a:off x="457200" y="1613214"/>
            <a:ext cx="8229600" cy="5016186"/>
          </a:xfrm>
        </p:spPr>
        <p:txBody>
          <a:bodyPr numCol="2">
            <a:noAutofit/>
          </a:bodyPr>
          <a:lstStyle/>
          <a:p>
            <a:r>
              <a:rPr lang="en-US" sz="2000" dirty="0" smtClean="0"/>
              <a:t>Padding</a:t>
            </a:r>
          </a:p>
          <a:p>
            <a:r>
              <a:rPr lang="en-US" sz="2000" dirty="0" err="1" smtClean="0"/>
              <a:t>ECB</a:t>
            </a:r>
            <a:r>
              <a:rPr lang="en-US" sz="2000" dirty="0" smtClean="0"/>
              <a:t> (Electronic Code Book)</a:t>
            </a:r>
          </a:p>
          <a:p>
            <a:r>
              <a:rPr lang="en-US" sz="2000" dirty="0" smtClean="0"/>
              <a:t>CBC (Cipher Block Chaining)</a:t>
            </a:r>
          </a:p>
          <a:p>
            <a:pPr lvl="1"/>
            <a:r>
              <a:rPr lang="en-US" sz="1600" dirty="0" smtClean="0"/>
              <a:t>Fixed IV</a:t>
            </a:r>
          </a:p>
          <a:p>
            <a:pPr lvl="1"/>
            <a:r>
              <a:rPr lang="en-US" sz="1600" dirty="0" smtClean="0"/>
              <a:t>Counter IV</a:t>
            </a:r>
          </a:p>
          <a:p>
            <a:pPr lvl="1"/>
            <a:r>
              <a:rPr lang="en-US" sz="1600" dirty="0" smtClean="0"/>
              <a:t>Random IV</a:t>
            </a:r>
          </a:p>
          <a:p>
            <a:pPr lvl="1"/>
            <a:r>
              <a:rPr lang="en-US" sz="1600" dirty="0" smtClean="0"/>
              <a:t>Nonce-Generated IV</a:t>
            </a:r>
          </a:p>
          <a:p>
            <a:r>
              <a:rPr lang="en-US" sz="2000" dirty="0" err="1" smtClean="0"/>
              <a:t>OFB</a:t>
            </a:r>
            <a:r>
              <a:rPr lang="en-US" sz="2000" dirty="0" smtClean="0"/>
              <a:t> (Output FeedBack)</a:t>
            </a:r>
          </a:p>
          <a:p>
            <a:r>
              <a:rPr lang="en-US" sz="2000" dirty="0" err="1" smtClean="0"/>
              <a:t>CTR</a:t>
            </a:r>
            <a:r>
              <a:rPr lang="en-US" sz="2000" dirty="0" smtClean="0"/>
              <a:t> (Counter)</a:t>
            </a:r>
          </a:p>
          <a:p>
            <a:r>
              <a:rPr lang="en-US" sz="2000" dirty="0" smtClean="0"/>
              <a:t>Combined Encryption and Authentication</a:t>
            </a:r>
          </a:p>
          <a:p>
            <a:r>
              <a:rPr lang="en-US" sz="2000" dirty="0" smtClean="0"/>
              <a:t>Which Mode Should I use?</a:t>
            </a:r>
          </a:p>
          <a:p>
            <a:r>
              <a:rPr lang="en-US" sz="2000" dirty="0" smtClean="0"/>
              <a:t>Information Leakage</a:t>
            </a:r>
          </a:p>
          <a:p>
            <a:pPr lvl="1"/>
            <a:r>
              <a:rPr lang="en-US" sz="1600" dirty="0" smtClean="0"/>
              <a:t>Changes of a Collision</a:t>
            </a:r>
          </a:p>
          <a:p>
            <a:pPr lvl="1"/>
            <a:r>
              <a:rPr lang="en-US" sz="1600" dirty="0" smtClean="0"/>
              <a:t>How to Deal with Leakage</a:t>
            </a:r>
          </a:p>
          <a:p>
            <a:pPr lvl="1"/>
            <a:r>
              <a:rPr lang="en-US" sz="1600" dirty="0" smtClean="0"/>
              <a:t>About Our Math</a:t>
            </a:r>
            <a:endParaRPr lang="en-US" sz="1100" dirty="0" smtClean="0"/>
          </a:p>
          <a:p>
            <a:pPr lvl="1"/>
            <a:endParaRPr lang="en-US" sz="1100" dirty="0" smtClean="0"/>
          </a:p>
        </p:txBody>
      </p:sp>
    </p:spTree>
    <p:extLst>
      <p:ext uri="{BB962C8B-B14F-4D97-AF65-F5344CB8AC3E}">
        <p14:creationId xmlns:p14="http://schemas.microsoft.com/office/powerpoint/2010/main" val="13111371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smtClean="0"/>
              <a:t>Questions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438400"/>
            <a:ext cx="4953000" cy="3519237"/>
          </a:xfrm>
          <a:prstGeom prst="rect">
            <a:avLst/>
          </a:prstGeom>
        </p:spPr>
      </p:pic>
    </p:spTree>
    <p:extLst>
      <p:ext uri="{BB962C8B-B14F-4D97-AF65-F5344CB8AC3E}">
        <p14:creationId xmlns:p14="http://schemas.microsoft.com/office/powerpoint/2010/main" val="389441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2">
            <a:noAutofit/>
          </a:bodyPr>
          <a:lstStyle/>
          <a:p>
            <a:r>
              <a:rPr lang="en-US" sz="2000" dirty="0" smtClean="0"/>
              <a:t>Padding</a:t>
            </a:r>
          </a:p>
          <a:p>
            <a:r>
              <a:rPr lang="en-US" sz="2000" dirty="0" err="1" smtClean="0"/>
              <a:t>ECB</a:t>
            </a:r>
            <a:r>
              <a:rPr lang="en-US" sz="2000" dirty="0" smtClean="0"/>
              <a:t> (Electronic Code Book)</a:t>
            </a:r>
          </a:p>
          <a:p>
            <a:r>
              <a:rPr lang="en-US" sz="2000" dirty="0" smtClean="0"/>
              <a:t>CBC (Cipher Block Chaining)</a:t>
            </a:r>
          </a:p>
          <a:p>
            <a:pPr lvl="1"/>
            <a:r>
              <a:rPr lang="en-US" sz="1600" dirty="0" smtClean="0"/>
              <a:t>Fixed IV</a:t>
            </a:r>
          </a:p>
          <a:p>
            <a:pPr lvl="1"/>
            <a:r>
              <a:rPr lang="en-US" sz="1600" dirty="0" smtClean="0"/>
              <a:t>Counter IV</a:t>
            </a:r>
          </a:p>
          <a:p>
            <a:pPr lvl="1"/>
            <a:r>
              <a:rPr lang="en-US" sz="1600" dirty="0" smtClean="0"/>
              <a:t>Random IV</a:t>
            </a:r>
          </a:p>
          <a:p>
            <a:pPr lvl="1"/>
            <a:r>
              <a:rPr lang="en-US" sz="1600" dirty="0" smtClean="0"/>
              <a:t>Nonce-Generated IV</a:t>
            </a:r>
          </a:p>
          <a:p>
            <a:r>
              <a:rPr lang="en-US" sz="2000" dirty="0" err="1" smtClean="0"/>
              <a:t>OFB</a:t>
            </a:r>
            <a:r>
              <a:rPr lang="en-US" sz="2000" dirty="0" smtClean="0"/>
              <a:t> (Output FeedBack)</a:t>
            </a:r>
          </a:p>
          <a:p>
            <a:r>
              <a:rPr lang="en-US" sz="2000" dirty="0" err="1" smtClean="0"/>
              <a:t>CTR</a:t>
            </a:r>
            <a:r>
              <a:rPr lang="en-US" sz="2000" dirty="0" smtClean="0"/>
              <a:t> (Counter)</a:t>
            </a:r>
          </a:p>
          <a:p>
            <a:r>
              <a:rPr lang="en-US" sz="2000" dirty="0" smtClean="0"/>
              <a:t>Combined Encryption and Authentication</a:t>
            </a:r>
          </a:p>
          <a:p>
            <a:r>
              <a:rPr lang="en-US" sz="2000" dirty="0" smtClean="0"/>
              <a:t>Which Mode Should I use?</a:t>
            </a:r>
          </a:p>
          <a:p>
            <a:r>
              <a:rPr lang="en-US" sz="2000" dirty="0" smtClean="0"/>
              <a:t>Information Leakage</a:t>
            </a:r>
          </a:p>
          <a:p>
            <a:pPr lvl="1"/>
            <a:r>
              <a:rPr lang="en-US" sz="1600" dirty="0" smtClean="0"/>
              <a:t>Changes of a Collision</a:t>
            </a:r>
          </a:p>
          <a:p>
            <a:pPr lvl="1"/>
            <a:r>
              <a:rPr lang="en-US" sz="1600" dirty="0" smtClean="0"/>
              <a:t>How to Deal with Leakage</a:t>
            </a:r>
          </a:p>
          <a:p>
            <a:pPr lvl="1"/>
            <a:r>
              <a:rPr lang="en-US" sz="1600" dirty="0" smtClean="0"/>
              <a:t>About Our Math</a:t>
            </a:r>
          </a:p>
          <a:p>
            <a:r>
              <a:rPr lang="en-US" sz="2000" dirty="0" smtClean="0"/>
              <a:t>Summary</a:t>
            </a:r>
            <a:endParaRPr lang="en-US" sz="2000" dirty="0" smtClean="0"/>
          </a:p>
          <a:p>
            <a:r>
              <a:rPr lang="en-US" sz="2000" dirty="0" smtClean="0"/>
              <a:t>Questions</a:t>
            </a:r>
          </a:p>
          <a:p>
            <a:pPr lvl="2"/>
            <a:endParaRPr lang="en-US" sz="700" dirty="0" smtClean="0"/>
          </a:p>
          <a:p>
            <a:pPr lvl="1"/>
            <a:endParaRPr lang="en-US" sz="1100" dirty="0" smtClean="0"/>
          </a:p>
          <a:p>
            <a:pPr lvl="1"/>
            <a:endParaRPr lang="en-US" sz="1100" dirty="0" smtClean="0"/>
          </a:p>
        </p:txBody>
      </p:sp>
    </p:spTree>
    <p:extLst>
      <p:ext uri="{BB962C8B-B14F-4D97-AF65-F5344CB8AC3E}">
        <p14:creationId xmlns:p14="http://schemas.microsoft.com/office/powerpoint/2010/main" val="15776670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400" dirty="0" smtClean="0"/>
              <a:t>NIST Special Publication 800-38A, Recommendation for Block Cipher Modes of Operation, Methods and Techniques</a:t>
            </a:r>
            <a:endParaRPr lang="en-US" sz="2400" dirty="0" smtClean="0"/>
          </a:p>
          <a:p>
            <a:r>
              <a:rPr lang="en-US" sz="1400" dirty="0">
                <a:hlinkClick r:id="rId2"/>
              </a:rPr>
              <a:t>http://csrc.nist.gov/publications/nistpubs/800-38a/sp800-</a:t>
            </a:r>
            <a:r>
              <a:rPr lang="en-US" sz="1400" dirty="0" smtClean="0">
                <a:hlinkClick r:id="rId2"/>
              </a:rPr>
              <a:t>38a.pdf</a:t>
            </a:r>
            <a:endParaRPr lang="en-US" sz="1400" dirty="0" smtClean="0"/>
          </a:p>
          <a:p>
            <a:endParaRPr lang="en-US" sz="1800" dirty="0" smtClean="0"/>
          </a:p>
          <a:p>
            <a:r>
              <a:rPr lang="en-US" sz="1800" dirty="0" smtClean="0"/>
              <a:t>Defines </a:t>
            </a:r>
            <a:r>
              <a:rPr lang="en-US" sz="1800" u="sng" dirty="0" smtClean="0"/>
              <a:t>five </a:t>
            </a:r>
            <a:r>
              <a:rPr lang="en-US" sz="1800" u="sng" dirty="0"/>
              <a:t>confidentiality modes of operation for use with an underlying symmetric key block cipher algorithm:</a:t>
            </a:r>
            <a:r>
              <a:rPr lang="en-US" sz="1800" dirty="0"/>
              <a:t> </a:t>
            </a:r>
            <a:endParaRPr lang="en-US" sz="1800" dirty="0" smtClean="0"/>
          </a:p>
          <a:p>
            <a:pPr lvl="1"/>
            <a:r>
              <a:rPr lang="en-US" sz="1400" dirty="0" smtClean="0"/>
              <a:t>Electronic </a:t>
            </a:r>
            <a:r>
              <a:rPr lang="en-US" sz="1400" dirty="0"/>
              <a:t>Codebook (</a:t>
            </a:r>
            <a:r>
              <a:rPr lang="en-US" sz="1400" dirty="0" err="1"/>
              <a:t>ECB</a:t>
            </a:r>
            <a:r>
              <a:rPr lang="en-US" sz="1400" dirty="0"/>
              <a:t>), </a:t>
            </a:r>
            <a:endParaRPr lang="en-US" sz="1400" dirty="0" smtClean="0"/>
          </a:p>
          <a:p>
            <a:pPr lvl="1"/>
            <a:r>
              <a:rPr lang="en-US" sz="1400" dirty="0" smtClean="0"/>
              <a:t>Cipher </a:t>
            </a:r>
            <a:r>
              <a:rPr lang="en-US" sz="1400" dirty="0"/>
              <a:t>Block Chaining (CBC), </a:t>
            </a:r>
            <a:endParaRPr lang="en-US" sz="1400" dirty="0" smtClean="0"/>
          </a:p>
          <a:p>
            <a:pPr lvl="1"/>
            <a:r>
              <a:rPr lang="en-US" sz="1400" dirty="0" smtClean="0"/>
              <a:t>Cipher </a:t>
            </a:r>
            <a:r>
              <a:rPr lang="en-US" sz="1400" dirty="0"/>
              <a:t>Feedback (</a:t>
            </a:r>
            <a:r>
              <a:rPr lang="en-US" sz="1400" dirty="0" err="1"/>
              <a:t>CFB</a:t>
            </a:r>
            <a:r>
              <a:rPr lang="en-US" sz="1400" dirty="0"/>
              <a:t>), </a:t>
            </a:r>
            <a:endParaRPr lang="en-US" sz="1400" dirty="0" smtClean="0"/>
          </a:p>
          <a:p>
            <a:pPr lvl="1"/>
            <a:r>
              <a:rPr lang="en-US" sz="1400" dirty="0" smtClean="0"/>
              <a:t>Output </a:t>
            </a:r>
            <a:r>
              <a:rPr lang="en-US" sz="1400" dirty="0"/>
              <a:t>Feedback (</a:t>
            </a:r>
            <a:r>
              <a:rPr lang="en-US" sz="1400" dirty="0" err="1"/>
              <a:t>OFB</a:t>
            </a:r>
            <a:r>
              <a:rPr lang="en-US" sz="1400" dirty="0"/>
              <a:t>), and </a:t>
            </a:r>
            <a:endParaRPr lang="en-US" sz="1400" dirty="0" smtClean="0"/>
          </a:p>
          <a:p>
            <a:pPr lvl="1"/>
            <a:r>
              <a:rPr lang="en-US" sz="1400" dirty="0" smtClean="0"/>
              <a:t>Counter </a:t>
            </a:r>
            <a:r>
              <a:rPr lang="en-US" sz="1400" dirty="0"/>
              <a:t>(</a:t>
            </a:r>
            <a:r>
              <a:rPr lang="en-US" sz="1400" dirty="0" err="1"/>
              <a:t>CTR</a:t>
            </a:r>
            <a:r>
              <a:rPr lang="en-US" sz="1400" dirty="0"/>
              <a:t>). </a:t>
            </a:r>
            <a:endParaRPr lang="en-US" sz="1400" dirty="0" smtClean="0"/>
          </a:p>
          <a:p>
            <a:pPr lvl="1"/>
            <a:r>
              <a:rPr lang="en-US" sz="1400" dirty="0" smtClean="0"/>
              <a:t>Used </a:t>
            </a:r>
            <a:r>
              <a:rPr lang="en-US" sz="1400" dirty="0"/>
              <a:t>with an underlying block cipher algorithm that is approved in a Federal Information Processing Standard (</a:t>
            </a:r>
            <a:r>
              <a:rPr lang="en-US" sz="1400" dirty="0" err="1"/>
              <a:t>FIPS</a:t>
            </a:r>
            <a:r>
              <a:rPr lang="en-US" sz="1400" dirty="0"/>
              <a:t>), these modes can provide cryptographic protection for sensitive, but unclassified, computer data. </a:t>
            </a:r>
            <a:endParaRPr lang="en-US" sz="1400" dirty="0" smtClean="0"/>
          </a:p>
          <a:p>
            <a:pPr lvl="1"/>
            <a:endParaRPr lang="en-US" sz="1400" dirty="0" smtClean="0"/>
          </a:p>
          <a:p>
            <a:r>
              <a:rPr lang="en-US" sz="2400" dirty="0">
                <a:hlinkClick r:id="rId3"/>
              </a:rPr>
              <a:t>Block Cipher Encryption Intro</a:t>
            </a:r>
            <a:endParaRPr lang="en-US" sz="2400" dirty="0"/>
          </a:p>
          <a:p>
            <a:pPr lvl="1"/>
            <a:endParaRPr lang="en-US" sz="1400" dirty="0"/>
          </a:p>
          <a:p>
            <a:endParaRPr lang="en-US" dirty="0" smtClean="0"/>
          </a:p>
        </p:txBody>
      </p:sp>
    </p:spTree>
    <p:extLst>
      <p:ext uri="{BB962C8B-B14F-4D97-AF65-F5344CB8AC3E}">
        <p14:creationId xmlns:p14="http://schemas.microsoft.com/office/powerpoint/2010/main" val="6895774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400" dirty="0" smtClean="0"/>
              <a:t>Intro</a:t>
            </a:r>
          </a:p>
          <a:p>
            <a:pPr lvl="1"/>
            <a:r>
              <a:rPr lang="en-US" sz="2400" dirty="0" smtClean="0"/>
              <a:t>How is it used? </a:t>
            </a:r>
            <a:r>
              <a:rPr lang="en-US" sz="2400" dirty="0" smtClean="0"/>
              <a:t>If you want to encrypt something that isn’t exactly one block long.</a:t>
            </a:r>
          </a:p>
          <a:p>
            <a:pPr lvl="1"/>
            <a:r>
              <a:rPr lang="en-US" sz="2400" dirty="0" smtClean="0"/>
              <a:t>Why? To prevent an eavesdropper from reading the traffic.</a:t>
            </a:r>
          </a:p>
          <a:p>
            <a:pPr lvl="1"/>
            <a:r>
              <a:rPr lang="en-US" sz="2400" dirty="0" smtClean="0"/>
              <a:t>It does NOT provide any authentication, so attacker can still change the message. </a:t>
            </a:r>
          </a:p>
          <a:p>
            <a:pPr lvl="1"/>
            <a:r>
              <a:rPr lang="en-US" sz="2400" dirty="0" smtClean="0"/>
              <a:t>Therefore, you should ALWAYS combine encryption with authentication!!</a:t>
            </a:r>
          </a:p>
          <a:p>
            <a:pPr lvl="1"/>
            <a:r>
              <a:rPr lang="en-US" sz="2400" dirty="0" smtClean="0"/>
              <a:t>Modes discussed will be combined with separate authentication functions, in chapter 6.</a:t>
            </a:r>
          </a:p>
          <a:p>
            <a:pPr lvl="1"/>
            <a:endParaRPr lang="en-US" sz="2400" dirty="0" smtClean="0"/>
          </a:p>
          <a:p>
            <a:pPr lvl="1"/>
            <a:endParaRPr lang="en-US" sz="2400" dirty="0" smtClean="0"/>
          </a:p>
        </p:txBody>
      </p:sp>
    </p:spTree>
    <p:extLst>
      <p:ext uri="{BB962C8B-B14F-4D97-AF65-F5344CB8AC3E}">
        <p14:creationId xmlns:p14="http://schemas.microsoft.com/office/powerpoint/2010/main" val="38000456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Padding </a:t>
            </a:r>
            <a:r>
              <a:rPr lang="en-US" sz="2400" dirty="0" smtClean="0"/>
              <a:t>(</a:t>
            </a:r>
            <a:r>
              <a:rPr lang="en-US" sz="2400" dirty="0"/>
              <a:t>refers to a number of distinct </a:t>
            </a:r>
            <a:r>
              <a:rPr lang="en-US" sz="2400" dirty="0" smtClean="0"/>
              <a:t>practices)</a:t>
            </a:r>
            <a:endParaRPr lang="en-US" sz="2800" dirty="0" smtClean="0"/>
          </a:p>
          <a:p>
            <a:pPr lvl="1"/>
            <a:r>
              <a:rPr lang="en-US" sz="2400" dirty="0" smtClean="0"/>
              <a:t>Block cipher encrypts plaintext </a:t>
            </a:r>
            <a:r>
              <a:rPr lang="en-US" sz="2400" i="1" dirty="0" smtClean="0"/>
              <a:t>P</a:t>
            </a:r>
            <a:r>
              <a:rPr lang="en-US" sz="2400" dirty="0" smtClean="0"/>
              <a:t> to a ciphertext</a:t>
            </a:r>
            <a:r>
              <a:rPr lang="en-US" sz="2400" i="1" dirty="0" smtClean="0"/>
              <a:t> C, </a:t>
            </a:r>
            <a:r>
              <a:rPr lang="en-US" sz="2400" dirty="0" smtClean="0"/>
              <a:t>where the plaintext and ciphertext are of an arbitrary length. </a:t>
            </a:r>
          </a:p>
          <a:p>
            <a:pPr lvl="1"/>
            <a:r>
              <a:rPr lang="en-US" sz="2400" dirty="0" smtClean="0"/>
              <a:t>Requires length of plaintext to be an exact multiple of block size. </a:t>
            </a:r>
          </a:p>
          <a:p>
            <a:pPr lvl="1"/>
            <a:r>
              <a:rPr lang="en-US" sz="2400" dirty="0" smtClean="0"/>
              <a:t>Therefore we need </a:t>
            </a:r>
            <a:r>
              <a:rPr lang="en-US" sz="2400" u="sng" dirty="0" smtClean="0"/>
              <a:t>Padding.</a:t>
            </a:r>
            <a:endParaRPr lang="en-US" sz="2400" u="sng" dirty="0" smtClean="0"/>
          </a:p>
          <a:p>
            <a:pPr lvl="1"/>
            <a:r>
              <a:rPr lang="en-US" sz="2400" dirty="0" smtClean="0"/>
              <a:t>So How do we PAD?</a:t>
            </a:r>
            <a:endParaRPr lang="en-US" sz="2400" dirty="0" smtClean="0"/>
          </a:p>
        </p:txBody>
      </p:sp>
    </p:spTree>
    <p:extLst>
      <p:ext uri="{BB962C8B-B14F-4D97-AF65-F5344CB8AC3E}">
        <p14:creationId xmlns:p14="http://schemas.microsoft.com/office/powerpoint/2010/main" val="42240132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sz="2800" dirty="0" smtClean="0"/>
              <a:t>Padding </a:t>
            </a:r>
            <a:r>
              <a:rPr lang="en-US" sz="2400" dirty="0" smtClean="0"/>
              <a:t>(</a:t>
            </a:r>
            <a:r>
              <a:rPr lang="en-US" sz="2400" dirty="0"/>
              <a:t>refers to a number of distinct </a:t>
            </a:r>
            <a:r>
              <a:rPr lang="en-US" sz="2400" dirty="0" smtClean="0"/>
              <a:t>practices)</a:t>
            </a:r>
            <a:endParaRPr lang="en-US" sz="2800" dirty="0" smtClean="0"/>
          </a:p>
          <a:p>
            <a:pPr lvl="1"/>
            <a:r>
              <a:rPr lang="en-US" sz="2400" dirty="0" smtClean="0"/>
              <a:t>1: Sometimes </a:t>
            </a:r>
            <a:r>
              <a:rPr lang="en-US" sz="2400" dirty="0" smtClean="0"/>
              <a:t>simple, appending zeros until length is suitable (not advised; not reversible)</a:t>
            </a:r>
          </a:p>
          <a:p>
            <a:pPr lvl="1"/>
            <a:r>
              <a:rPr lang="en-US" sz="2400" dirty="0" smtClean="0"/>
              <a:t>2: Determine the number of padding bytes required. </a:t>
            </a:r>
          </a:p>
          <a:p>
            <a:pPr lvl="1"/>
            <a:r>
              <a:rPr lang="en-US" sz="2400" dirty="0" smtClean="0"/>
              <a:t>Some messages can be lengthened by any reversible padding scheme</a:t>
            </a:r>
          </a:p>
          <a:p>
            <a:pPr lvl="1"/>
            <a:r>
              <a:rPr lang="en-US" sz="2400" dirty="0" smtClean="0"/>
              <a:t>In practice, ALL padding rules add a minimum of one byte to the length of the plaintext.</a:t>
            </a:r>
          </a:p>
          <a:p>
            <a:pPr lvl="1"/>
            <a:r>
              <a:rPr lang="en-US" sz="2400" dirty="0" smtClean="0"/>
              <a:t>No Cryptographic ramifications to padding. </a:t>
            </a:r>
          </a:p>
          <a:p>
            <a:pPr lvl="1"/>
            <a:endParaRPr lang="en-US" sz="2400" dirty="0" smtClean="0"/>
          </a:p>
        </p:txBody>
      </p:sp>
    </p:spTree>
    <p:extLst>
      <p:ext uri="{BB962C8B-B14F-4D97-AF65-F5344CB8AC3E}">
        <p14:creationId xmlns:p14="http://schemas.microsoft.com/office/powerpoint/2010/main" val="5341131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a:t>
            </a:r>
            <a:r>
              <a:rPr lang="en-US" dirty="0" smtClean="0"/>
              <a:t>4:</a:t>
            </a:r>
            <a:r>
              <a:rPr lang="en-US" dirty="0" smtClean="0"/>
              <a:t/>
            </a:r>
            <a:br>
              <a:rPr lang="en-US" dirty="0" smtClean="0"/>
            </a:br>
            <a:r>
              <a:rPr lang="en-US" dirty="0" smtClean="0"/>
              <a:t> Block </a:t>
            </a:r>
            <a:r>
              <a:rPr lang="en-US" dirty="0" smtClean="0"/>
              <a:t>Cipher Modes</a:t>
            </a:r>
            <a:endParaRPr lang="en-US" dirty="0"/>
          </a:p>
        </p:txBody>
      </p:sp>
      <p:sp>
        <p:nvSpPr>
          <p:cNvPr id="3" name="Content Placeholder 2"/>
          <p:cNvSpPr>
            <a:spLocks noGrp="1"/>
          </p:cNvSpPr>
          <p:nvPr>
            <p:ph idx="1"/>
          </p:nvPr>
        </p:nvSpPr>
        <p:spPr>
          <a:xfrm>
            <a:off x="457200" y="1613214"/>
            <a:ext cx="8229600" cy="5016186"/>
          </a:xfrm>
        </p:spPr>
        <p:txBody>
          <a:bodyPr numCol="1">
            <a:noAutofit/>
          </a:bodyPr>
          <a:lstStyle/>
          <a:p>
            <a:r>
              <a:rPr lang="en-US" dirty="0" err="1" smtClean="0"/>
              <a:t>ECB</a:t>
            </a:r>
            <a:r>
              <a:rPr lang="en-US" dirty="0" smtClean="0"/>
              <a:t> (Electronic Code Book)</a:t>
            </a:r>
          </a:p>
          <a:p>
            <a:pPr lvl="1"/>
            <a:r>
              <a:rPr lang="en-US" sz="2400" dirty="0" smtClean="0"/>
              <a:t>Simplest method to encrypt a longer plaintext</a:t>
            </a:r>
          </a:p>
          <a:p>
            <a:pPr lvl="1"/>
            <a:r>
              <a:rPr lang="en-US" sz="2400" dirty="0" smtClean="0"/>
              <a:t>Encrypt each block of the message separately. </a:t>
            </a:r>
          </a:p>
          <a:p>
            <a:pPr lvl="1"/>
            <a:r>
              <a:rPr lang="en-US" sz="2400" dirty="0" smtClean="0"/>
              <a:t>Do NOT use </a:t>
            </a:r>
            <a:r>
              <a:rPr lang="en-US" sz="2400" dirty="0" err="1" smtClean="0"/>
              <a:t>ECB</a:t>
            </a:r>
            <a:r>
              <a:rPr lang="en-US" sz="2400" dirty="0" smtClean="0"/>
              <a:t> for anything, Serious weaknesses</a:t>
            </a:r>
          </a:p>
          <a:p>
            <a:pPr lvl="1"/>
            <a:r>
              <a:rPr lang="en-US" sz="2400" dirty="0" smtClean="0"/>
              <a:t>2 plaintexts are the same, then corresponding ciphertext blocks will be identical, and is visible to attacker.  Can leak a lot to an attacker.</a:t>
            </a:r>
          </a:p>
          <a:p>
            <a:pPr lvl="1"/>
            <a:endParaRPr lang="en-US" sz="2400" dirty="0" smtClean="0"/>
          </a:p>
          <a:p>
            <a:pPr lvl="1"/>
            <a:endParaRPr lang="en-US" sz="2400" dirty="0" smtClean="0"/>
          </a:p>
        </p:txBody>
      </p:sp>
    </p:spTree>
    <p:extLst>
      <p:ext uri="{BB962C8B-B14F-4D97-AF65-F5344CB8AC3E}">
        <p14:creationId xmlns:p14="http://schemas.microsoft.com/office/powerpoint/2010/main" val="41013649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28958</TotalTime>
  <Words>1977</Words>
  <Application>Microsoft Macintosh PowerPoint</Application>
  <PresentationFormat>On-screen Show (4:3)</PresentationFormat>
  <Paragraphs>269</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Matt Boehnke Computer Science Assistant Professor, Cyber Security</vt:lpstr>
      <vt:lpstr>CSIA 410-Cryptography </vt:lpstr>
      <vt:lpstr>PowerPoint Presentation</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Block Cipher Modes</vt:lpstr>
      <vt:lpstr>Chapter 4: 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Technology In Action</dc:creator>
  <cp:lastModifiedBy>Matt Boehnke</cp:lastModifiedBy>
  <cp:revision>244</cp:revision>
  <dcterms:created xsi:type="dcterms:W3CDTF">2011-08-19T00:37:13Z</dcterms:created>
  <dcterms:modified xsi:type="dcterms:W3CDTF">2016-01-14T05:13:41Z</dcterms:modified>
</cp:coreProperties>
</file>