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89"/>
  </p:notesMasterIdLst>
  <p:handoutMasterIdLst>
    <p:handoutMasterId r:id="rId90"/>
  </p:handoutMasterIdLst>
  <p:sldIdLst>
    <p:sldId id="273" r:id="rId2"/>
    <p:sldId id="463" r:id="rId3"/>
    <p:sldId id="338" r:id="rId4"/>
    <p:sldId id="462" r:id="rId5"/>
    <p:sldId id="448" r:id="rId6"/>
    <p:sldId id="445" r:id="rId7"/>
    <p:sldId id="446" r:id="rId8"/>
    <p:sldId id="431" r:id="rId9"/>
    <p:sldId id="278" r:id="rId10"/>
    <p:sldId id="430" r:id="rId11"/>
    <p:sldId id="508" r:id="rId12"/>
    <p:sldId id="506" r:id="rId13"/>
    <p:sldId id="509" r:id="rId14"/>
    <p:sldId id="457" r:id="rId15"/>
    <p:sldId id="387" r:id="rId16"/>
    <p:sldId id="385" r:id="rId17"/>
    <p:sldId id="425" r:id="rId18"/>
    <p:sldId id="512" r:id="rId19"/>
    <p:sldId id="513" r:id="rId20"/>
    <p:sldId id="494" r:id="rId21"/>
    <p:sldId id="442" r:id="rId22"/>
    <p:sldId id="510" r:id="rId23"/>
    <p:sldId id="359" r:id="rId24"/>
    <p:sldId id="466" r:id="rId25"/>
    <p:sldId id="495" r:id="rId26"/>
    <p:sldId id="492" r:id="rId27"/>
    <p:sldId id="467" r:id="rId28"/>
    <p:sldId id="364" r:id="rId29"/>
    <p:sldId id="409" r:id="rId30"/>
    <p:sldId id="410" r:id="rId31"/>
    <p:sldId id="458" r:id="rId32"/>
    <p:sldId id="497" r:id="rId33"/>
    <p:sldId id="411" r:id="rId34"/>
    <p:sldId id="496" r:id="rId35"/>
    <p:sldId id="468" r:id="rId36"/>
    <p:sldId id="475" r:id="rId37"/>
    <p:sldId id="469" r:id="rId38"/>
    <p:sldId id="470" r:id="rId39"/>
    <p:sldId id="471" r:id="rId40"/>
    <p:sldId id="472" r:id="rId41"/>
    <p:sldId id="473" r:id="rId42"/>
    <p:sldId id="498" r:id="rId43"/>
    <p:sldId id="474" r:id="rId44"/>
    <p:sldId id="499" r:id="rId45"/>
    <p:sldId id="476" r:id="rId46"/>
    <p:sldId id="485" r:id="rId47"/>
    <p:sldId id="477" r:id="rId48"/>
    <p:sldId id="478" r:id="rId49"/>
    <p:sldId id="479" r:id="rId50"/>
    <p:sldId id="480" r:id="rId51"/>
    <p:sldId id="486" r:id="rId52"/>
    <p:sldId id="482" r:id="rId53"/>
    <p:sldId id="483" r:id="rId54"/>
    <p:sldId id="500" r:id="rId55"/>
    <p:sldId id="484" r:id="rId56"/>
    <p:sldId id="501" r:id="rId57"/>
    <p:sldId id="487" r:id="rId58"/>
    <p:sldId id="488" r:id="rId59"/>
    <p:sldId id="433" r:id="rId60"/>
    <p:sldId id="368" r:id="rId61"/>
    <p:sldId id="369" r:id="rId62"/>
    <p:sldId id="502" r:id="rId63"/>
    <p:sldId id="370" r:id="rId64"/>
    <p:sldId id="503" r:id="rId65"/>
    <p:sldId id="440" r:id="rId66"/>
    <p:sldId id="489" r:id="rId67"/>
    <p:sldId id="493" r:id="rId68"/>
    <p:sldId id="436" r:id="rId69"/>
    <p:sldId id="362" r:id="rId70"/>
    <p:sldId id="379" r:id="rId71"/>
    <p:sldId id="396" r:id="rId72"/>
    <p:sldId id="504" r:id="rId73"/>
    <p:sldId id="401" r:id="rId74"/>
    <p:sldId id="505" r:id="rId75"/>
    <p:sldId id="514" r:id="rId76"/>
    <p:sldId id="515" r:id="rId77"/>
    <p:sldId id="516" r:id="rId78"/>
    <p:sldId id="517" r:id="rId79"/>
    <p:sldId id="518" r:id="rId80"/>
    <p:sldId id="519" r:id="rId81"/>
    <p:sldId id="520" r:id="rId82"/>
    <p:sldId id="521" r:id="rId83"/>
    <p:sldId id="522" r:id="rId84"/>
    <p:sldId id="525" r:id="rId85"/>
    <p:sldId id="523" r:id="rId86"/>
    <p:sldId id="524" r:id="rId87"/>
    <p:sldId id="459" r:id="rId8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99"/>
    <a:srgbClr val="99CC00"/>
    <a:srgbClr val="FF9900"/>
    <a:srgbClr val="66FF33"/>
    <a:srgbClr val="CCFF66"/>
    <a:srgbClr val="0099B0"/>
    <a:srgbClr val="90061A"/>
    <a:srgbClr val="FF4B21"/>
    <a:srgbClr val="FF6600"/>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74" autoAdjust="0"/>
  </p:normalViewPr>
  <p:slideViewPr>
    <p:cSldViewPr showGuides="1">
      <p:cViewPr varScale="1">
        <p:scale>
          <a:sx n="98" d="100"/>
          <a:sy n="98" d="100"/>
        </p:scale>
        <p:origin x="354" y="72"/>
      </p:cViewPr>
      <p:guideLst>
        <p:guide orient="horz" pos="2160"/>
        <p:guide pos="2880"/>
      </p:guideLst>
    </p:cSldViewPr>
  </p:slideViewPr>
  <p:outlineViewPr>
    <p:cViewPr>
      <p:scale>
        <a:sx n="33" d="100"/>
        <a:sy n="33" d="100"/>
      </p:scale>
      <p:origin x="0" y="3024"/>
    </p:cViewPr>
  </p:outlineViewPr>
  <p:notesTextViewPr>
    <p:cViewPr>
      <p:scale>
        <a:sx n="100" d="100"/>
        <a:sy n="100" d="100"/>
      </p:scale>
      <p:origin x="0" y="0"/>
    </p:cViewPr>
  </p:notesTextViewPr>
  <p:sorterViewPr>
    <p:cViewPr>
      <p:scale>
        <a:sx n="200" d="100"/>
        <a:sy n="200" d="100"/>
      </p:scale>
      <p:origin x="0" y="1092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pitchFamily="1" charset="0"/>
                <a:ea typeface="ＭＳ Ｐゴシック" pitchFamily="1" charset="-128"/>
                <a:cs typeface="ＭＳ Ｐゴシック" pitchFamily="1"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E05576-293B-4C6E-9C7F-D65A7A5B56DE}" type="datetime1">
              <a:rPr lang="en-US" altLang="en-US"/>
              <a:pPr/>
              <a:t>1/15/2019</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pitchFamily="1" charset="0"/>
                <a:ea typeface="ＭＳ Ｐゴシック" pitchFamily="1" charset="-128"/>
                <a:cs typeface="ＭＳ Ｐゴシック" pitchFamily="1"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23185F8-5D6E-479C-B644-B2018098528D}" type="slidenum">
              <a:rPr lang="en-US" altLang="en-US"/>
              <a:pPr/>
              <a:t>‹#›</a:t>
            </a:fld>
            <a:endParaRPr lang="en-US" altLang="en-US"/>
          </a:p>
        </p:txBody>
      </p:sp>
    </p:spTree>
    <p:extLst>
      <p:ext uri="{BB962C8B-B14F-4D97-AF65-F5344CB8AC3E}">
        <p14:creationId xmlns:p14="http://schemas.microsoft.com/office/powerpoint/2010/main" val="18234587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 charset="0"/>
                <a:ea typeface="ＭＳ Ｐゴシック" pitchFamily="1" charset="-128"/>
                <a:cs typeface="ＭＳ Ｐゴシック" pitchFamily="1" charset="-128"/>
              </a:defRPr>
            </a:lvl1pPr>
          </a:lstStyle>
          <a:p>
            <a:pPr>
              <a:defRPr/>
            </a:pPr>
            <a:endParaRPr lang="en-US"/>
          </a:p>
        </p:txBody>
      </p:sp>
      <p:sp>
        <p:nvSpPr>
          <p:cNvPr id="2355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 charset="0"/>
                <a:ea typeface="ＭＳ Ｐゴシック" pitchFamily="1" charset="-128"/>
                <a:cs typeface="ＭＳ Ｐゴシック" pitchFamily="1" charset="-128"/>
              </a:defRPr>
            </a:lvl1pPr>
          </a:lstStyle>
          <a:p>
            <a:pPr>
              <a:defRPr/>
            </a:pPr>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55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 charset="0"/>
                <a:ea typeface="ＭＳ Ｐゴシック" pitchFamily="1" charset="-128"/>
                <a:cs typeface="ＭＳ Ｐゴシック" pitchFamily="1" charset="-128"/>
              </a:defRPr>
            </a:lvl1pPr>
          </a:lstStyle>
          <a:p>
            <a:pPr>
              <a:defRPr/>
            </a:pPr>
            <a:endParaRPr lang="en-US"/>
          </a:p>
        </p:txBody>
      </p:sp>
      <p:sp>
        <p:nvSpPr>
          <p:cNvPr id="2355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C9C4195-52D2-4C25-B95C-6A13D6A7207D}" type="slidenum">
              <a:rPr lang="en-US" altLang="en-US"/>
              <a:pPr/>
              <a:t>‹#›</a:t>
            </a:fld>
            <a:endParaRPr lang="en-US" altLang="en-US"/>
          </a:p>
        </p:txBody>
      </p:sp>
    </p:spTree>
    <p:extLst>
      <p:ext uri="{BB962C8B-B14F-4D97-AF65-F5344CB8AC3E}">
        <p14:creationId xmlns:p14="http://schemas.microsoft.com/office/powerpoint/2010/main" val="198232676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en.wikipedia.org/wiki/Ariane_5_Flight_501"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www.dcs.ed.ac.uk/home/pxs/Book/ariane5rep.html"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1E0A23E-5613-45AE-9A35-A34116C622E2}" type="slidenum">
              <a:rPr lang="en-US" altLang="en-US" sz="1200"/>
              <a:pPr eaLnBrk="1" hangingPunct="1"/>
              <a:t>1</a:t>
            </a:fld>
            <a:endParaRPr lang="en-US" altLang="en-US" sz="1200"/>
          </a:p>
        </p:txBody>
      </p:sp>
      <p:sp>
        <p:nvSpPr>
          <p:cNvPr id="10243" name="Rectangle 2"/>
          <p:cNvSpPr>
            <a:spLocks noGrp="1" noRot="1" noChangeAspect="1" noChangeArrowheads="1"/>
          </p:cNvSpPr>
          <p:nvPr>
            <p:ph type="sldImg"/>
          </p:nvPr>
        </p:nvSpPr>
        <p:spPr>
          <a:solidFill>
            <a:srgbClr val="FFFFFF"/>
          </a:solidFill>
          <a:ln/>
        </p:spPr>
      </p:sp>
      <p:sp>
        <p:nvSpPr>
          <p:cNvPr id="102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576894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anose="020B0604020202020204" pitchFamily="34" charset="0"/>
              <a:ea typeface="ＭＳ Ｐゴシック" panose="020B0600070205080204" pitchFamily="34" charset="-128"/>
            </a:endParaRPr>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53E42DB-2F0C-41A9-B005-89232529CC17}" type="slidenum">
              <a:rPr lang="en-US" altLang="en-US" sz="1200">
                <a:solidFill>
                  <a:srgbClr val="000000"/>
                </a:solidFill>
              </a:rPr>
              <a:pPr eaLnBrk="1" hangingPunct="1"/>
              <a:t>18</a:t>
            </a:fld>
            <a:endParaRPr lang="en-US" altLang="en-US" sz="1200">
              <a:solidFill>
                <a:srgbClr val="000000"/>
              </a:solidFill>
            </a:endParaRPr>
          </a:p>
        </p:txBody>
      </p:sp>
    </p:spTree>
    <p:extLst>
      <p:ext uri="{BB962C8B-B14F-4D97-AF65-F5344CB8AC3E}">
        <p14:creationId xmlns:p14="http://schemas.microsoft.com/office/powerpoint/2010/main" val="2743694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anose="020B0604020202020204" pitchFamily="34" charset="0"/>
              <a:ea typeface="ＭＳ Ｐゴシック" panose="020B0600070205080204" pitchFamily="34" charset="-128"/>
            </a:endParaRP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1ACC06E-9F26-4B5B-87D7-021A2ED78CE6}" type="slidenum">
              <a:rPr lang="en-US" altLang="en-US" sz="1200">
                <a:solidFill>
                  <a:srgbClr val="000000"/>
                </a:solidFill>
              </a:rPr>
              <a:pPr eaLnBrk="1" hangingPunct="1"/>
              <a:t>19</a:t>
            </a:fld>
            <a:endParaRPr lang="en-US" altLang="en-US" sz="1200">
              <a:solidFill>
                <a:srgbClr val="000000"/>
              </a:solidFill>
            </a:endParaRPr>
          </a:p>
        </p:txBody>
      </p:sp>
    </p:spTree>
    <p:extLst>
      <p:ext uri="{BB962C8B-B14F-4D97-AF65-F5344CB8AC3E}">
        <p14:creationId xmlns:p14="http://schemas.microsoft.com/office/powerpoint/2010/main" val="1629455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84195EF-7909-4F4B-A024-A76D8C53A0E0}" type="slidenum">
              <a:rPr lang="en-US" altLang="en-US" sz="1200"/>
              <a:pPr eaLnBrk="1" hangingPunct="1"/>
              <a:t>21</a:t>
            </a:fld>
            <a:endParaRPr lang="en-US" altLang="en-US" sz="1200"/>
          </a:p>
        </p:txBody>
      </p:sp>
      <p:sp>
        <p:nvSpPr>
          <p:cNvPr id="48131" name="Rectangle 2"/>
          <p:cNvSpPr>
            <a:spLocks noGrp="1" noRot="1" noChangeAspect="1" noChangeArrowheads="1"/>
          </p:cNvSpPr>
          <p:nvPr>
            <p:ph type="sldImg"/>
          </p:nvPr>
        </p:nvSpPr>
        <p:spPr>
          <a:solidFill>
            <a:srgbClr val="FFFFFF"/>
          </a:solidFill>
          <a:ln/>
        </p:spPr>
      </p:sp>
      <p:sp>
        <p:nvSpPr>
          <p:cNvPr id="4813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smtClean="0">
                <a:latin typeface="Arial" panose="020B0604020202020204" pitchFamily="34" charset="0"/>
                <a:ea typeface="ＭＳ Ｐゴシック" panose="020B0600070205080204" pitchFamily="34" charset="-128"/>
              </a:rPr>
              <a:t>Very popular topics</a:t>
            </a:r>
          </a:p>
        </p:txBody>
      </p:sp>
    </p:spTree>
    <p:extLst>
      <p:ext uri="{BB962C8B-B14F-4D97-AF65-F5344CB8AC3E}">
        <p14:creationId xmlns:p14="http://schemas.microsoft.com/office/powerpoint/2010/main" val="4138745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Software Engineer ranks No. 1, followed by Actuary, Human Resources Manager, Dental Hygienist and Financial Planner.</a:t>
            </a:r>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A6CFF40-7285-4E0F-AAD2-0911FE2ABA7A}" type="slidenum">
              <a:rPr lang="en-US" altLang="en-US" sz="1200"/>
              <a:pPr eaLnBrk="1" hangingPunct="1"/>
              <a:t>22</a:t>
            </a:fld>
            <a:endParaRPr lang="en-US" altLang="en-US" sz="1200"/>
          </a:p>
        </p:txBody>
      </p:sp>
    </p:spTree>
    <p:extLst>
      <p:ext uri="{BB962C8B-B14F-4D97-AF65-F5344CB8AC3E}">
        <p14:creationId xmlns:p14="http://schemas.microsoft.com/office/powerpoint/2010/main" val="3877729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err="1" smtClean="0">
                <a:latin typeface="Arial" panose="020B0604020202020204" pitchFamily="34" charset="0"/>
                <a:ea typeface="ＭＳ Ｐゴシック" panose="020B0600070205080204" pitchFamily="34" charset="-128"/>
              </a:rPr>
              <a:t>Decollage</a:t>
            </a:r>
            <a:r>
              <a:rPr lang="en-US" altLang="en-US" b="1" dirty="0" smtClean="0">
                <a:latin typeface="Arial" panose="020B0604020202020204" pitchFamily="34" charset="0"/>
                <a:ea typeface="ＭＳ Ｐゴシック" panose="020B0600070205080204" pitchFamily="34" charset="-128"/>
              </a:rPr>
              <a:t> = takeoff in French; $350M of satellites; save memory -</a:t>
            </a:r>
            <a:r>
              <a:rPr lang="en-US" altLang="en-US" b="1" baseline="0" dirty="0" smtClean="0">
                <a:latin typeface="Arial" panose="020B0604020202020204" pitchFamily="34" charset="0"/>
                <a:ea typeface="ＭＳ Ｐゴシック" panose="020B0600070205080204" pitchFamily="34" charset="-128"/>
              </a:rPr>
              <a:t> </a:t>
            </a:r>
            <a:r>
              <a:rPr lang="en-US" altLang="en-US" b="1" dirty="0" smtClean="0">
                <a:latin typeface="Arial" panose="020B0604020202020204" pitchFamily="34" charset="0"/>
                <a:ea typeface="ＭＳ Ｐゴシック" panose="020B0600070205080204" pitchFamily="34" charset="-128"/>
              </a:rPr>
              <a:t>16 bit numbers</a:t>
            </a:r>
          </a:p>
          <a:p>
            <a:endParaRPr lang="en-US" altLang="en-US" b="1" dirty="0" smtClean="0">
              <a:latin typeface="Arial" panose="020B0604020202020204" pitchFamily="34" charset="0"/>
              <a:ea typeface="ＭＳ Ｐゴシック" panose="020B0600070205080204" pitchFamily="34" charset="-128"/>
            </a:endParaRPr>
          </a:p>
          <a:p>
            <a:r>
              <a:rPr lang="en-US" altLang="en-US" b="1" dirty="0" smtClean="0">
                <a:latin typeface="Arial" panose="020B0604020202020204" pitchFamily="34" charset="0"/>
                <a:ea typeface="ＭＳ Ｐゴシック" panose="020B0600070205080204" pitchFamily="34" charset="-128"/>
              </a:rPr>
              <a:t>June 4, 1996 -- </a:t>
            </a:r>
            <a:r>
              <a:rPr lang="en-US" altLang="en-US" b="1" dirty="0" err="1" smtClean="0">
                <a:latin typeface="Arial" panose="020B0604020202020204" pitchFamily="34" charset="0"/>
                <a:ea typeface="ＭＳ Ｐゴシック" panose="020B0600070205080204" pitchFamily="34" charset="-128"/>
              </a:rPr>
              <a:t>Ariane</a:t>
            </a:r>
            <a:r>
              <a:rPr lang="en-US" altLang="en-US" b="1" dirty="0" smtClean="0">
                <a:latin typeface="Arial" panose="020B0604020202020204" pitchFamily="34" charset="0"/>
                <a:ea typeface="ＭＳ Ｐゴシック" panose="020B0600070205080204" pitchFamily="34" charset="-128"/>
              </a:rPr>
              <a:t> 5 Flight 501.</a:t>
            </a:r>
            <a:r>
              <a:rPr lang="en-US" altLang="en-US" dirty="0" smtClean="0">
                <a:latin typeface="Arial" panose="020B0604020202020204" pitchFamily="34" charset="0"/>
                <a:ea typeface="ＭＳ Ｐゴシック" panose="020B0600070205080204" pitchFamily="34" charset="-128"/>
              </a:rPr>
              <a:t> Working code for the </a:t>
            </a:r>
            <a:r>
              <a:rPr lang="en-US" altLang="en-US" dirty="0" err="1" smtClean="0">
                <a:latin typeface="Arial" panose="020B0604020202020204" pitchFamily="34" charset="0"/>
                <a:ea typeface="ＭＳ Ｐゴシック" panose="020B0600070205080204" pitchFamily="34" charset="-128"/>
              </a:rPr>
              <a:t>Ariane</a:t>
            </a:r>
            <a:r>
              <a:rPr lang="en-US" altLang="en-US" dirty="0" smtClean="0">
                <a:latin typeface="Arial" panose="020B0604020202020204" pitchFamily="34" charset="0"/>
                <a:ea typeface="ＭＳ Ｐゴシック" panose="020B0600070205080204" pitchFamily="34" charset="-128"/>
              </a:rPr>
              <a:t> 4 rocket is reused in the </a:t>
            </a:r>
            <a:r>
              <a:rPr lang="en-US" altLang="en-US" dirty="0" err="1" smtClean="0">
                <a:latin typeface="Arial" panose="020B0604020202020204" pitchFamily="34" charset="0"/>
                <a:ea typeface="ＭＳ Ｐゴシック" panose="020B0600070205080204" pitchFamily="34" charset="-128"/>
              </a:rPr>
              <a:t>Ariane</a:t>
            </a:r>
            <a:r>
              <a:rPr lang="en-US" altLang="en-US" dirty="0" smtClean="0">
                <a:latin typeface="Arial" panose="020B0604020202020204" pitchFamily="34" charset="0"/>
                <a:ea typeface="ＭＳ Ｐゴシック" panose="020B0600070205080204" pitchFamily="34" charset="-128"/>
              </a:rPr>
              <a:t> 5, but the </a:t>
            </a:r>
            <a:r>
              <a:rPr lang="en-US" altLang="en-US" dirty="0" err="1" smtClean="0">
                <a:latin typeface="Arial" panose="020B0604020202020204" pitchFamily="34" charset="0"/>
                <a:ea typeface="ＭＳ Ｐゴシック" panose="020B0600070205080204" pitchFamily="34" charset="-128"/>
              </a:rPr>
              <a:t>Ariane</a:t>
            </a:r>
            <a:r>
              <a:rPr lang="en-US" altLang="en-US" dirty="0" smtClean="0">
                <a:latin typeface="Arial" panose="020B0604020202020204" pitchFamily="34" charset="0"/>
                <a:ea typeface="ＭＳ Ｐゴシック" panose="020B0600070205080204" pitchFamily="34" charset="-128"/>
              </a:rPr>
              <a:t> 5's faster engines trigger a bug in an arithmetic routine inside the rocket's flight computer. The error is in the code that converts a 64-bit floating-point number to a 16-bit signed integer. The faster engines cause the 64-bit numbers to be larger in the </a:t>
            </a:r>
            <a:r>
              <a:rPr lang="en-US" altLang="en-US" dirty="0" err="1" smtClean="0">
                <a:latin typeface="Arial" panose="020B0604020202020204" pitchFamily="34" charset="0"/>
                <a:ea typeface="ＭＳ Ｐゴシック" panose="020B0600070205080204" pitchFamily="34" charset="-128"/>
              </a:rPr>
              <a:t>Ariane</a:t>
            </a:r>
            <a:r>
              <a:rPr lang="en-US" altLang="en-US" dirty="0" smtClean="0">
                <a:latin typeface="Arial" panose="020B0604020202020204" pitchFamily="34" charset="0"/>
                <a:ea typeface="ＭＳ Ｐゴシック" panose="020B0600070205080204" pitchFamily="34" charset="-128"/>
              </a:rPr>
              <a:t> 5 than in the </a:t>
            </a:r>
            <a:r>
              <a:rPr lang="en-US" altLang="en-US" dirty="0" err="1" smtClean="0">
                <a:latin typeface="Arial" panose="020B0604020202020204" pitchFamily="34" charset="0"/>
                <a:ea typeface="ＭＳ Ｐゴシック" panose="020B0600070205080204" pitchFamily="34" charset="-128"/>
              </a:rPr>
              <a:t>Ariane</a:t>
            </a:r>
            <a:r>
              <a:rPr lang="en-US" altLang="en-US" dirty="0" smtClean="0">
                <a:latin typeface="Arial" panose="020B0604020202020204" pitchFamily="34" charset="0"/>
                <a:ea typeface="ＭＳ Ｐゴシック" panose="020B0600070205080204" pitchFamily="34" charset="-128"/>
              </a:rPr>
              <a:t> 4, triggering an overflow condition that results in the flight computer crashing.</a:t>
            </a:r>
          </a:p>
          <a:p>
            <a:r>
              <a:rPr lang="en-US" altLang="en-US" dirty="0" smtClean="0">
                <a:latin typeface="Arial" panose="020B0604020202020204" pitchFamily="34" charset="0"/>
                <a:ea typeface="ＭＳ Ｐゴシック" panose="020B0600070205080204" pitchFamily="34" charset="-128"/>
              </a:rPr>
              <a:t>First Flight 501's backup computer crashes, followed 0.05 seconds later by a crash of the primary computer. As a result of these </a:t>
            </a:r>
            <a:r>
              <a:rPr lang="en-US" altLang="en-US" dirty="0" smtClean="0">
                <a:latin typeface="Arial" panose="020B0604020202020204" pitchFamily="34" charset="0"/>
                <a:ea typeface="ＭＳ Ｐゴシック" panose="020B0600070205080204" pitchFamily="34" charset="-128"/>
                <a:hlinkClick r:id="rId3"/>
              </a:rPr>
              <a:t>crashed computers</a:t>
            </a:r>
            <a:r>
              <a:rPr lang="en-US" altLang="en-US" dirty="0" smtClean="0">
                <a:latin typeface="Arial" panose="020B0604020202020204" pitchFamily="34" charset="0"/>
                <a:ea typeface="ＭＳ Ｐゴシック" panose="020B0600070205080204" pitchFamily="34" charset="-128"/>
              </a:rPr>
              <a:t>, the rocket's primary processor overpowers the rocket's engines and causes the rocket to </a:t>
            </a:r>
            <a:r>
              <a:rPr lang="en-US" altLang="en-US" dirty="0" smtClean="0">
                <a:latin typeface="Arial" panose="020B0604020202020204" pitchFamily="34" charset="0"/>
                <a:ea typeface="ＭＳ Ｐゴシック" panose="020B0600070205080204" pitchFamily="34" charset="-128"/>
                <a:hlinkClick r:id="rId4"/>
              </a:rPr>
              <a:t>disintegrate</a:t>
            </a:r>
            <a:r>
              <a:rPr lang="en-US" altLang="en-US" dirty="0" smtClean="0">
                <a:latin typeface="Arial" panose="020B0604020202020204" pitchFamily="34" charset="0"/>
                <a:ea typeface="ＭＳ Ｐゴシック" panose="020B0600070205080204" pitchFamily="34" charset="-128"/>
              </a:rPr>
              <a:t> 40 seconds after launch.</a:t>
            </a:r>
          </a:p>
          <a:p>
            <a:r>
              <a:rPr lang="en-US" altLang="en-US" dirty="0" smtClean="0">
                <a:latin typeface="Arial" panose="020B0604020202020204" pitchFamily="34" charset="0"/>
                <a:ea typeface="ＭＳ Ｐゴシック" panose="020B0600070205080204" pitchFamily="34" charset="-128"/>
              </a:rPr>
              <a:t>From wired Magazine, </a:t>
            </a:r>
            <a:r>
              <a:rPr lang="en-US" altLang="en-US" b="1" dirty="0" smtClean="0">
                <a:latin typeface="Arial" panose="020B0604020202020204" pitchFamily="34" charset="0"/>
                <a:ea typeface="ＭＳ Ｐゴシック" panose="020B0600070205080204" pitchFamily="34" charset="-128"/>
              </a:rPr>
              <a:t>History's Worst Software Bugs, 2005, http://www.wired.com/software/coolapps/news/2005/11/69355?currentPage=2</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French for </a:t>
            </a:r>
            <a:r>
              <a:rPr lang="ja-JP" altLang="en-US" dirty="0" smtClean="0">
                <a:latin typeface="Arial" panose="020B0604020202020204" pitchFamily="34" charset="0"/>
                <a:ea typeface="ＭＳ Ｐゴシック" panose="020B0600070205080204" pitchFamily="34" charset="-128"/>
              </a:rPr>
              <a:t>“</a:t>
            </a:r>
            <a:r>
              <a:rPr lang="en-US" altLang="ja-JP" dirty="0" smtClean="0">
                <a:latin typeface="Arial" panose="020B0604020202020204" pitchFamily="34" charset="0"/>
                <a:ea typeface="ＭＳ Ｐゴシック" panose="020B0600070205080204" pitchFamily="34" charset="-128"/>
              </a:rPr>
              <a:t>take off</a:t>
            </a:r>
            <a:r>
              <a:rPr lang="ja-JP" altLang="en-US" dirty="0" smtClean="0">
                <a:latin typeface="Arial" panose="020B0604020202020204" pitchFamily="34" charset="0"/>
                <a:ea typeface="ＭＳ Ｐゴシック" panose="020B0600070205080204" pitchFamily="34" charset="-128"/>
              </a:rPr>
              <a:t>”</a:t>
            </a:r>
            <a:r>
              <a:rPr lang="en-US" altLang="ja-JP" dirty="0" smtClean="0">
                <a:latin typeface="Arial" panose="020B0604020202020204" pitchFamily="34" charset="0"/>
                <a:ea typeface="ＭＳ Ｐゴシック" panose="020B0600070205080204" pitchFamily="34" charset="-128"/>
              </a:rPr>
              <a:t> </a:t>
            </a:r>
            <a:r>
              <a:rPr lang="en-US" altLang="ja-JP" dirty="0" err="1" smtClean="0">
                <a:latin typeface="Arial" panose="020B0604020202020204" pitchFamily="34" charset="0"/>
                <a:ea typeface="ＭＳ Ｐゴシック" panose="020B0600070205080204" pitchFamily="34" charset="-128"/>
              </a:rPr>
              <a:t>decollage</a:t>
            </a:r>
            <a:r>
              <a:rPr lang="en-US" altLang="ja-JP" dirty="0" smtClean="0">
                <a:latin typeface="Arial" panose="020B0604020202020204" pitchFamily="34" charset="0"/>
                <a:ea typeface="ＭＳ Ｐゴシック" panose="020B0600070205080204" pitchFamily="34" charset="-128"/>
              </a:rPr>
              <a:t>, applause</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That is what a SW bug looks like</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Worked in </a:t>
            </a:r>
            <a:r>
              <a:rPr lang="en-US" altLang="en-US" dirty="0" err="1" smtClean="0">
                <a:latin typeface="Arial" panose="020B0604020202020204" pitchFamily="34" charset="0"/>
                <a:ea typeface="ＭＳ Ｐゴシック" panose="020B0600070205080204" pitchFamily="34" charset="-128"/>
              </a:rPr>
              <a:t>Ariane</a:t>
            </a:r>
            <a:r>
              <a:rPr lang="en-US" altLang="en-US" dirty="0" smtClean="0">
                <a:latin typeface="Arial" panose="020B0604020202020204" pitchFamily="34" charset="0"/>
                <a:ea typeface="ＭＳ Ｐゴシック" panose="020B0600070205080204" pitchFamily="34" charset="-128"/>
              </a:rPr>
              <a:t> 4. Went faster, higher speed, arithmetic overflow: 64bit FP to 16bit integer</a:t>
            </a:r>
          </a:p>
          <a:p>
            <a:endParaRPr lang="en-US" altLang="en-US" dirty="0" smtClean="0">
              <a:latin typeface="Arial" panose="020B0604020202020204" pitchFamily="34" charset="0"/>
              <a:ea typeface="ＭＳ Ｐゴシック" panose="020B0600070205080204" pitchFamily="34" charset="-128"/>
            </a:endParaRPr>
          </a:p>
          <a:p>
            <a:endParaRPr lang="en-US" altLang="en-US" dirty="0" smtClean="0">
              <a:latin typeface="Arial" panose="020B0604020202020204" pitchFamily="34" charset="0"/>
              <a:ea typeface="ＭＳ Ｐゴシック" panose="020B0600070205080204" pitchFamily="34" charset="-128"/>
            </a:endParaRPr>
          </a:p>
          <a:p>
            <a:endParaRPr lang="en-US" altLang="en-US" dirty="0" smtClean="0">
              <a:latin typeface="Arial" panose="020B0604020202020204" pitchFamily="34" charset="0"/>
              <a:ea typeface="ＭＳ Ｐゴシック" panose="020B0600070205080204" pitchFamily="34" charset="-128"/>
            </a:endParaRP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4A5CF0D-50D8-412C-A1AF-71F27F6C69E6}" type="slidenum">
              <a:rPr lang="en-US" altLang="en-US" sz="1200"/>
              <a:pPr eaLnBrk="1" hangingPunct="1"/>
              <a:t>23</a:t>
            </a:fld>
            <a:endParaRPr lang="en-US" altLang="en-US" sz="1200"/>
          </a:p>
        </p:txBody>
      </p:sp>
    </p:spTree>
    <p:extLst>
      <p:ext uri="{BB962C8B-B14F-4D97-AF65-F5344CB8AC3E}">
        <p14:creationId xmlns:p14="http://schemas.microsoft.com/office/powerpoint/2010/main" val="3536244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7A3DE5E-C515-4916-80DF-7557F1993ACE}" type="slidenum">
              <a:rPr lang="en-US" altLang="en-US" sz="1200"/>
              <a:pPr eaLnBrk="1" hangingPunct="1"/>
              <a:t>26</a:t>
            </a:fld>
            <a:endParaRPr lang="en-US" altLang="en-US" sz="1200"/>
          </a:p>
        </p:txBody>
      </p:sp>
      <p:sp>
        <p:nvSpPr>
          <p:cNvPr id="56323" name="Rectangle 2"/>
          <p:cNvSpPr>
            <a:spLocks noGrp="1" noRot="1" noChangeAspect="1" noChangeArrowheads="1"/>
          </p:cNvSpPr>
          <p:nvPr>
            <p:ph type="sldImg"/>
          </p:nvPr>
        </p:nvSpPr>
        <p:spPr>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dirty="0" smtClean="0">
                <a:latin typeface="Arial" panose="020B0604020202020204" pitchFamily="34" charset="0"/>
                <a:ea typeface="ＭＳ Ｐゴシック" panose="020B0600070205080204" pitchFamily="34" charset="-128"/>
              </a:rPr>
              <a:t>Rent</a:t>
            </a:r>
            <a:r>
              <a:rPr lang="en-US" altLang="en-US" baseline="0" dirty="0" smtClean="0">
                <a:latin typeface="Arial" panose="020B0604020202020204" pitchFamily="34" charset="0"/>
                <a:ea typeface="ＭＳ Ｐゴシック" panose="020B0600070205080204" pitchFamily="34" charset="-128"/>
              </a:rPr>
              <a:t> cloud – like laundromat</a:t>
            </a:r>
          </a:p>
          <a:p>
            <a:pPr eaLnBrk="1" hangingPunct="1"/>
            <a:r>
              <a:rPr lang="en-US" altLang="en-US" baseline="0" dirty="0" smtClean="0">
                <a:latin typeface="Arial" panose="020B0604020202020204" pitchFamily="34" charset="0"/>
                <a:ea typeface="ＭＳ Ｐゴシック" panose="020B0600070205080204" pitchFamily="34" charset="-128"/>
              </a:rPr>
              <a:t>Rent service – like dropping off laundry, they wash, dry, fold; maybe pick up and drop off too</a:t>
            </a:r>
          </a:p>
          <a:p>
            <a:pPr eaLnBrk="1" hangingPunct="1"/>
            <a:endParaRPr lang="en-US" altLang="en-US" dirty="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812743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May change SW industry by 2020, switch of leaders and followers – already Google,</a:t>
            </a:r>
            <a:r>
              <a:rPr lang="en-US" altLang="en-US" baseline="0" dirty="0" smtClean="0">
                <a:latin typeface="Arial" panose="020B0604020202020204" pitchFamily="34" charset="0"/>
                <a:ea typeface="ＭＳ Ｐゴシック" panose="020B0600070205080204" pitchFamily="34" charset="-128"/>
              </a:rPr>
              <a:t> Facebook, Amazon, etc. are huge</a:t>
            </a:r>
          </a:p>
          <a:p>
            <a:endParaRPr lang="en-US" altLang="en-US" dirty="0" smtClean="0">
              <a:latin typeface="Arial" panose="020B0604020202020204" pitchFamily="34" charset="0"/>
              <a:ea typeface="ＭＳ Ｐゴシック" panose="020B0600070205080204" pitchFamily="34" charset="-128"/>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A2048D4-73D4-4596-BE5F-57E4DB7D6DB2}" type="slidenum">
              <a:rPr lang="en-US" altLang="en-US" sz="1200"/>
              <a:pPr eaLnBrk="1" hangingPunct="1"/>
              <a:t>28</a:t>
            </a:fld>
            <a:endParaRPr lang="en-US" altLang="en-US" sz="1200"/>
          </a:p>
        </p:txBody>
      </p:sp>
    </p:spTree>
    <p:extLst>
      <p:ext uri="{BB962C8B-B14F-4D97-AF65-F5344CB8AC3E}">
        <p14:creationId xmlns:p14="http://schemas.microsoft.com/office/powerpoint/2010/main" val="2128531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Is laptop backed up? Lose my cellphone?</a:t>
            </a:r>
          </a:p>
          <a:p>
            <a:r>
              <a:rPr lang="en-US" altLang="en-US" dirty="0" smtClean="0">
                <a:latin typeface="Arial" panose="020B0604020202020204" pitchFamily="34" charset="0"/>
                <a:ea typeface="ＭＳ Ｐゴシック" panose="020B0600070205080204" pitchFamily="34" charset="-128"/>
              </a:rPr>
              <a:t>6 means SW changes all the time with more features</a:t>
            </a:r>
          </a:p>
          <a:p>
            <a:r>
              <a:rPr lang="en-US" altLang="en-US" dirty="0" smtClean="0">
                <a:latin typeface="Arial" panose="020B0604020202020204" pitchFamily="34" charset="0"/>
                <a:ea typeface="ＭＳ Ｐゴシック" panose="020B0600070205080204" pitchFamily="34" charset="-128"/>
              </a:rPr>
              <a:t>Continuously being asked to upgrade my software on my laptop</a:t>
            </a: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233D5E4-2DD9-439D-AD27-D3994F9C338D}" type="slidenum">
              <a:rPr lang="en-US" altLang="en-US" sz="1200"/>
              <a:pPr eaLnBrk="1" hangingPunct="1"/>
              <a:t>29</a:t>
            </a:fld>
            <a:endParaRPr lang="en-US" altLang="en-US" sz="1200"/>
          </a:p>
        </p:txBody>
      </p:sp>
    </p:spTree>
    <p:extLst>
      <p:ext uri="{BB962C8B-B14F-4D97-AF65-F5344CB8AC3E}">
        <p14:creationId xmlns:p14="http://schemas.microsoft.com/office/powerpoint/2010/main" val="40671005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Dozens of options, </a:t>
            </a:r>
          </a:p>
          <a:p>
            <a:r>
              <a:rPr lang="en-US" altLang="en-US" dirty="0" smtClean="0">
                <a:latin typeface="Arial" panose="020B0604020202020204" pitchFamily="34" charset="0"/>
                <a:ea typeface="ＭＳ Ｐゴシック" panose="020B0600070205080204" pitchFamily="34" charset="-128"/>
              </a:rPr>
              <a:t>Why Rails designer picked Ruby</a:t>
            </a: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4EC1E28-FC22-482F-9A00-9C9E3E91D3E6}" type="slidenum">
              <a:rPr lang="en-US" altLang="en-US" sz="1200"/>
              <a:pPr eaLnBrk="1" hangingPunct="1"/>
              <a:t>30</a:t>
            </a:fld>
            <a:endParaRPr lang="en-US" altLang="en-US" sz="1200"/>
          </a:p>
        </p:txBody>
      </p:sp>
    </p:spTree>
    <p:extLst>
      <p:ext uri="{BB962C8B-B14F-4D97-AF65-F5344CB8AC3E}">
        <p14:creationId xmlns:p14="http://schemas.microsoft.com/office/powerpoint/2010/main" val="1206031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3 weeks full time</a:t>
            </a:r>
          </a:p>
          <a:p>
            <a:r>
              <a:rPr lang="en-US" altLang="en-US" dirty="0" smtClean="0">
                <a:latin typeface="Arial" panose="020B0604020202020204" pitchFamily="34" charset="0"/>
                <a:ea typeface="ＭＳ Ｐゴシック" panose="020B0600070205080204" pitchFamily="34" charset="-128"/>
              </a:rPr>
              <a:t>SW Engineer – lifelong learning</a:t>
            </a: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51A0B39-9225-48D0-A8C7-E7EE66B1A8E8}" type="slidenum">
              <a:rPr lang="en-US" altLang="en-US" sz="1200"/>
              <a:pPr eaLnBrk="1" hangingPunct="1"/>
              <a:t>31</a:t>
            </a:fld>
            <a:endParaRPr lang="en-US" altLang="en-US" sz="1200"/>
          </a:p>
        </p:txBody>
      </p:sp>
    </p:spTree>
    <p:extLst>
      <p:ext uri="{BB962C8B-B14F-4D97-AF65-F5344CB8AC3E}">
        <p14:creationId xmlns:p14="http://schemas.microsoft.com/office/powerpoint/2010/main" val="4060614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Proactive helping with correct and helpful answers in Piazza to help class</a:t>
            </a:r>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5B717EB-AA0E-4184-B17E-D3DF78E5825A}" type="slidenum">
              <a:rPr lang="en-US" altLang="en-US" sz="1200"/>
              <a:pPr eaLnBrk="1" hangingPunct="1"/>
              <a:t>8</a:t>
            </a:fld>
            <a:endParaRPr lang="en-US" altLang="en-US" sz="1200"/>
          </a:p>
        </p:txBody>
      </p:sp>
    </p:spTree>
    <p:extLst>
      <p:ext uri="{BB962C8B-B14F-4D97-AF65-F5344CB8AC3E}">
        <p14:creationId xmlns:p14="http://schemas.microsoft.com/office/powerpoint/2010/main" val="2282327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True, but can back up phone/laptop</a:t>
            </a:r>
          </a:p>
          <a:p>
            <a:r>
              <a:rPr lang="en-US" altLang="en-US" dirty="0" smtClean="0">
                <a:latin typeface="Arial" panose="020B0604020202020204" pitchFamily="34" charset="0"/>
                <a:ea typeface="ＭＳ Ｐゴシック" panose="020B0600070205080204" pitchFamily="34" charset="-128"/>
              </a:rPr>
              <a:t>True,</a:t>
            </a:r>
            <a:r>
              <a:rPr lang="en-US" altLang="en-US" baseline="0" dirty="0" smtClean="0">
                <a:latin typeface="Arial" panose="020B0604020202020204" pitchFamily="34" charset="0"/>
                <a:ea typeface="ＭＳ Ｐゴシック" panose="020B0600070205080204" pitchFamily="34" charset="-128"/>
              </a:rPr>
              <a:t> but can share via file server</a:t>
            </a:r>
          </a:p>
          <a:p>
            <a:r>
              <a:rPr lang="en-US" altLang="en-US" baseline="0" dirty="0" smtClean="0">
                <a:latin typeface="Arial" panose="020B0604020202020204" pitchFamily="34" charset="0"/>
                <a:ea typeface="ＭＳ Ｐゴシック" panose="020B0600070205080204" pitchFamily="34" charset="-128"/>
              </a:rPr>
              <a:t>True, </a:t>
            </a:r>
            <a:r>
              <a:rPr lang="en-US" altLang="en-US" baseline="0" dirty="0" err="1" smtClean="0">
                <a:latin typeface="Arial" panose="020B0604020202020204" pitchFamily="34" charset="0"/>
                <a:ea typeface="ＭＳ Ｐゴシック" panose="020B0600070205080204" pitchFamily="34" charset="-128"/>
              </a:rPr>
              <a:t>exabytes</a:t>
            </a:r>
            <a:r>
              <a:rPr lang="en-US" altLang="en-US" baseline="0" dirty="0" smtClean="0">
                <a:latin typeface="Arial" panose="020B0604020202020204" pitchFamily="34" charset="0"/>
                <a:ea typeface="ＭＳ Ｐゴシック" panose="020B0600070205080204" pitchFamily="34" charset="-128"/>
              </a:rPr>
              <a:t> in YouTube</a:t>
            </a:r>
          </a:p>
          <a:p>
            <a:r>
              <a:rPr lang="en-US" altLang="en-US" baseline="0" dirty="0" smtClean="0">
                <a:latin typeface="Arial" panose="020B0604020202020204" pitchFamily="34" charset="0"/>
                <a:ea typeface="ＭＳ Ｐゴシック" panose="020B0600070205080204" pitchFamily="34" charset="-128"/>
              </a:rPr>
              <a:t>True, do not have to push, Search needs huge data too</a:t>
            </a:r>
          </a:p>
          <a:p>
            <a:endParaRPr lang="en-US" altLang="en-US" baseline="0" dirty="0" smtClean="0">
              <a:latin typeface="Arial" panose="020B0604020202020204" pitchFamily="34" charset="0"/>
              <a:ea typeface="ＭＳ Ｐゴシック" panose="020B0600070205080204" pitchFamily="34" charset="-128"/>
            </a:endParaRPr>
          </a:p>
          <a:p>
            <a:r>
              <a:rPr lang="en-US" altLang="en-US" baseline="0" dirty="0" smtClean="0">
                <a:latin typeface="Arial" panose="020B0604020202020204" pitchFamily="34" charset="0"/>
                <a:ea typeface="ＭＳ Ｐゴシック" panose="020B0600070205080204" pitchFamily="34" charset="-128"/>
              </a:rPr>
              <a:t>Strongest argument is data set</a:t>
            </a:r>
          </a:p>
          <a:p>
            <a:r>
              <a:rPr lang="en-US" altLang="en-US" baseline="0" dirty="0" smtClean="0">
                <a:latin typeface="Arial" panose="020B0604020202020204" pitchFamily="34" charset="0"/>
                <a:ea typeface="ＭＳ Ｐゴシック" panose="020B0600070205080204" pitchFamily="34" charset="-128"/>
              </a:rPr>
              <a:t>Weakest is probably backup</a:t>
            </a:r>
          </a:p>
          <a:p>
            <a:endParaRPr lang="en-US" altLang="en-US" dirty="0" smtClean="0">
              <a:latin typeface="Arial" panose="020B0604020202020204" pitchFamily="34" charset="0"/>
              <a:ea typeface="ＭＳ Ｐゴシック" panose="020B0600070205080204" pitchFamily="34" charset="-128"/>
            </a:endParaRP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EFDBB31-03D5-491D-A90D-9B74D06F09AB}" type="slidenum">
              <a:rPr lang="en-US" altLang="en-US" sz="1200">
                <a:solidFill>
                  <a:srgbClr val="000000"/>
                </a:solidFill>
              </a:rPr>
              <a:pPr eaLnBrk="1" hangingPunct="1"/>
              <a:t>33</a:t>
            </a:fld>
            <a:endParaRPr lang="en-US" altLang="en-US" sz="1200">
              <a:solidFill>
                <a:srgbClr val="000000"/>
              </a:solidFill>
            </a:endParaRPr>
          </a:p>
        </p:txBody>
      </p:sp>
    </p:spTree>
    <p:extLst>
      <p:ext uri="{BB962C8B-B14F-4D97-AF65-F5344CB8AC3E}">
        <p14:creationId xmlns:p14="http://schemas.microsoft.com/office/powerpoint/2010/main" val="3972328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930A8C2-A6DC-445E-8E3E-6A1B9727C71B}" type="slidenum">
              <a:rPr lang="en-US" altLang="en-US" sz="1200"/>
              <a:pPr eaLnBrk="1" hangingPunct="1"/>
              <a:t>35</a:t>
            </a:fld>
            <a:endParaRPr lang="en-US" altLang="en-US" sz="1200"/>
          </a:p>
        </p:txBody>
      </p:sp>
      <p:sp>
        <p:nvSpPr>
          <p:cNvPr id="71683" name="Rectangle 2"/>
          <p:cNvSpPr>
            <a:spLocks noGrp="1" noRot="1" noChangeAspect="1" noChangeArrowheads="1"/>
          </p:cNvSpPr>
          <p:nvPr>
            <p:ph type="sldImg"/>
          </p:nvPr>
        </p:nvSpPr>
        <p:spPr>
          <a:solidFill>
            <a:srgbClr val="FFFFFF"/>
          </a:solidFill>
          <a:ln/>
        </p:spPr>
      </p:sp>
      <p:sp>
        <p:nvSpPr>
          <p:cNvPr id="7168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dirty="0" smtClean="0">
                <a:latin typeface="Arial" panose="020B0604020202020204" pitchFamily="34" charset="0"/>
                <a:ea typeface="ＭＳ Ｐゴシック" panose="020B0600070205080204" pitchFamily="34" charset="-128"/>
              </a:rPr>
              <a:t>Technical idea that almost died because people could</a:t>
            </a:r>
            <a:r>
              <a:rPr lang="en-US" altLang="en-US" baseline="0" dirty="0" smtClean="0">
                <a:latin typeface="Arial" panose="020B0604020202020204" pitchFamily="34" charset="0"/>
                <a:ea typeface="ＭＳ Ｐゴシック" panose="020B0600070205080204" pitchFamily="34" charset="-128"/>
              </a:rPr>
              <a:t> not</a:t>
            </a:r>
            <a:r>
              <a:rPr lang="en-US" altLang="ja-JP" dirty="0" smtClean="0">
                <a:latin typeface="Arial" panose="020B0604020202020204" pitchFamily="34" charset="0"/>
                <a:ea typeface="ＭＳ Ｐゴシック" panose="020B0600070205080204" pitchFamily="34" charset="-128"/>
              </a:rPr>
              <a:t> agree on what SOA means (too inclusive)</a:t>
            </a:r>
            <a:endParaRPr lang="en-US" altLang="en-US" dirty="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4477583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Simply, every component can be a service. We</a:t>
            </a:r>
            <a:r>
              <a:rPr lang="ja-JP" altLang="en-US" dirty="0" smtClean="0">
                <a:latin typeface="Arial" panose="020B0604020202020204" pitchFamily="34" charset="0"/>
                <a:ea typeface="ＭＳ Ｐゴシック" panose="020B0600070205080204" pitchFamily="34" charset="-128"/>
              </a:rPr>
              <a:t>’</a:t>
            </a:r>
            <a:r>
              <a:rPr lang="en-US" altLang="ja-JP" dirty="0" err="1" smtClean="0">
                <a:latin typeface="Arial" panose="020B0604020202020204" pitchFamily="34" charset="0"/>
                <a:ea typeface="ＭＳ Ｐゴシック" panose="020B0600070205080204" pitchFamily="34" charset="-128"/>
              </a:rPr>
              <a:t>ll</a:t>
            </a:r>
            <a:r>
              <a:rPr lang="en-US" altLang="ja-JP" dirty="0" smtClean="0">
                <a:latin typeface="Arial" panose="020B0604020202020204" pitchFamily="34" charset="0"/>
                <a:ea typeface="ＭＳ Ｐゴシック" panose="020B0600070205080204" pitchFamily="34" charset="-128"/>
              </a:rPr>
              <a:t> do examples of what is and what </a:t>
            </a:r>
            <a:r>
              <a:rPr lang="en-US" altLang="ja-JP" dirty="0" err="1" smtClean="0">
                <a:latin typeface="Arial" panose="020B0604020202020204" pitchFamily="34" charset="0"/>
                <a:ea typeface="ＭＳ Ｐゴシック" panose="020B0600070205080204" pitchFamily="34" charset="-128"/>
              </a:rPr>
              <a:t>isn</a:t>
            </a:r>
            <a:r>
              <a:rPr lang="ja-JP" altLang="en-US" dirty="0" smtClean="0">
                <a:latin typeface="Arial" panose="020B0604020202020204" pitchFamily="34" charset="0"/>
                <a:ea typeface="ＭＳ Ｐゴシック" panose="020B0600070205080204" pitchFamily="34" charset="-128"/>
              </a:rPr>
              <a:t>’</a:t>
            </a:r>
            <a:r>
              <a:rPr lang="en-US" altLang="ja-JP" dirty="0" smtClean="0">
                <a:latin typeface="Arial" panose="020B0604020202020204" pitchFamily="34" charset="0"/>
                <a:ea typeface="ＭＳ Ｐゴシック" panose="020B0600070205080204" pitchFamily="34" charset="-128"/>
              </a:rPr>
              <a:t>t.</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Combine services into new apps – tailored service is easy</a:t>
            </a:r>
          </a:p>
          <a:p>
            <a:r>
              <a:rPr lang="en-US" altLang="en-US" dirty="0" smtClean="0">
                <a:latin typeface="Arial" panose="020B0604020202020204" pitchFamily="34" charset="0"/>
                <a:ea typeface="ＭＳ Ｐゴシック" panose="020B0600070205080204" pitchFamily="34" charset="-128"/>
              </a:rPr>
              <a:t>Easier to repair, so easy to replace components</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In contrast to monolithic behind a firewall</a:t>
            </a: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8301400-566F-458E-ABED-85FAF63E63B1}" type="slidenum">
              <a:rPr lang="en-US" altLang="en-US" sz="1200"/>
              <a:pPr eaLnBrk="1" hangingPunct="1"/>
              <a:t>37</a:t>
            </a:fld>
            <a:endParaRPr lang="en-US" altLang="en-US" sz="1200"/>
          </a:p>
        </p:txBody>
      </p:sp>
    </p:spTree>
    <p:extLst>
      <p:ext uri="{BB962C8B-B14F-4D97-AF65-F5344CB8AC3E}">
        <p14:creationId xmlns:p14="http://schemas.microsoft.com/office/powerpoint/2010/main" val="34550003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Blogger at Google used to be at Amazon</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Internal blog, for Google rant how screwed up company was</a:t>
            </a:r>
          </a:p>
          <a:p>
            <a:r>
              <a:rPr lang="en-US" altLang="en-US" dirty="0" smtClean="0">
                <a:latin typeface="Arial" panose="020B0604020202020204" pitchFamily="34" charset="0"/>
                <a:ea typeface="ＭＳ Ｐゴシック" panose="020B0600070205080204" pitchFamily="34" charset="-128"/>
              </a:rPr>
              <a:t>External blog for public</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Mixed them up, and we put it into the book before he deleted entry</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Amazon for all its weaknesses, does SOA</a:t>
            </a:r>
          </a:p>
          <a:p>
            <a:r>
              <a:rPr lang="en-US" altLang="en-US" dirty="0" smtClean="0">
                <a:latin typeface="Arial" panose="020B0604020202020204" pitchFamily="34" charset="0"/>
                <a:ea typeface="ＭＳ Ｐゴシック" panose="020B0600070205080204" pitchFamily="34" charset="-128"/>
              </a:rPr>
              <a:t>Google, for all its strengths, </a:t>
            </a:r>
            <a:r>
              <a:rPr lang="en-US" altLang="en-US" dirty="0" err="1" smtClean="0">
                <a:latin typeface="Arial" panose="020B0604020202020204" pitchFamily="34" charset="0"/>
                <a:ea typeface="ＭＳ Ｐゴシック" panose="020B0600070205080204" pitchFamily="34" charset="-128"/>
              </a:rPr>
              <a:t>doesn</a:t>
            </a:r>
            <a:r>
              <a:rPr lang="ja-JP" altLang="en-US" dirty="0" smtClean="0">
                <a:latin typeface="Arial" panose="020B0604020202020204" pitchFamily="34" charset="0"/>
                <a:ea typeface="ＭＳ Ｐゴシック" panose="020B0600070205080204" pitchFamily="34" charset="-128"/>
              </a:rPr>
              <a:t>’</a:t>
            </a:r>
            <a:r>
              <a:rPr lang="en-US" altLang="ja-JP" dirty="0" smtClean="0">
                <a:latin typeface="Arial" panose="020B0604020202020204" pitchFamily="34" charset="0"/>
                <a:ea typeface="ＭＳ Ｐゴシック" panose="020B0600070205080204" pitchFamily="34" charset="-128"/>
              </a:rPr>
              <a:t>t get SOA</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Amazon</a:t>
            </a:r>
            <a:r>
              <a:rPr lang="en-US" altLang="en-US" baseline="0" dirty="0" smtClean="0">
                <a:latin typeface="Arial" panose="020B0604020202020204" pitchFamily="34" charset="0"/>
                <a:ea typeface="ＭＳ Ｐゴシック" panose="020B0600070205080204" pitchFamily="34" charset="-128"/>
              </a:rPr>
              <a:t> s</a:t>
            </a:r>
            <a:r>
              <a:rPr lang="en-US" altLang="en-US" dirty="0" smtClean="0">
                <a:latin typeface="Arial" panose="020B0604020202020204" pitchFamily="34" charset="0"/>
                <a:ea typeface="ＭＳ Ｐゴシック" panose="020B0600070205080204" pitchFamily="34" charset="-128"/>
              </a:rPr>
              <a:t>tarted as silo</a:t>
            </a:r>
            <a:r>
              <a:rPr lang="ja-JP" altLang="en-US" dirty="0" smtClean="0">
                <a:latin typeface="Arial" panose="020B0604020202020204" pitchFamily="34" charset="0"/>
                <a:ea typeface="ＭＳ Ｐゴシック" panose="020B0600070205080204" pitchFamily="34" charset="-128"/>
              </a:rPr>
              <a:t>’</a:t>
            </a:r>
            <a:r>
              <a:rPr lang="en-US" altLang="ja-JP" dirty="0" smtClean="0">
                <a:latin typeface="Arial" panose="020B0604020202020204" pitchFamily="34" charset="0"/>
                <a:ea typeface="ＭＳ Ｐゴシック" panose="020B0600070205080204" pitchFamily="34" charset="-128"/>
              </a:rPr>
              <a:t>d SW in 1995, then 7 years later switched to SOA via directive from Bezos, CEO and founder of Amazon,</a:t>
            </a:r>
            <a:r>
              <a:rPr lang="en-US" altLang="ja-JP" baseline="0" dirty="0" smtClean="0">
                <a:latin typeface="Arial" panose="020B0604020202020204" pitchFamily="34" charset="0"/>
                <a:ea typeface="ＭＳ Ｐゴシック" panose="020B0600070205080204" pitchFamily="34" charset="-128"/>
              </a:rPr>
              <a:t> </a:t>
            </a:r>
            <a:r>
              <a:rPr lang="en-US" altLang="en-US" dirty="0" smtClean="0">
                <a:latin typeface="Arial" panose="020B0604020202020204" pitchFamily="34" charset="0"/>
                <a:ea typeface="ＭＳ Ｐゴシック" panose="020B0600070205080204" pitchFamily="34" charset="-128"/>
              </a:rPr>
              <a:t>BS in EECS Princeton</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Blogger claims one of 7 points is false; we</a:t>
            </a:r>
            <a:r>
              <a:rPr lang="ja-JP" altLang="en-US" dirty="0" smtClean="0">
                <a:latin typeface="Arial" panose="020B0604020202020204" pitchFamily="34" charset="0"/>
                <a:ea typeface="ＭＳ Ｐゴシック" panose="020B0600070205080204" pitchFamily="34" charset="-128"/>
              </a:rPr>
              <a:t>’</a:t>
            </a:r>
            <a:r>
              <a:rPr lang="en-US" altLang="ja-JP" dirty="0" err="1" smtClean="0">
                <a:latin typeface="Arial" panose="020B0604020202020204" pitchFamily="34" charset="0"/>
                <a:ea typeface="ＭＳ Ｐゴシック" panose="020B0600070205080204" pitchFamily="34" charset="-128"/>
              </a:rPr>
              <a:t>ll</a:t>
            </a:r>
            <a:r>
              <a:rPr lang="en-US" altLang="ja-JP" dirty="0" smtClean="0">
                <a:latin typeface="Arial" panose="020B0604020202020204" pitchFamily="34" charset="0"/>
                <a:ea typeface="ＭＳ Ｐゴシック" panose="020B0600070205080204" pitchFamily="34" charset="-128"/>
              </a:rPr>
              <a:t> figure out which at end of course</a:t>
            </a:r>
          </a:p>
          <a:p>
            <a:endParaRPr lang="en-US" altLang="ja-JP" dirty="0" smtClean="0">
              <a:latin typeface="Arial" panose="020B0604020202020204" pitchFamily="34" charset="0"/>
              <a:ea typeface="ＭＳ Ｐゴシック" panose="020B0600070205080204" pitchFamily="34" charset="-128"/>
            </a:endParaRPr>
          </a:p>
          <a:p>
            <a:r>
              <a:rPr lang="en-US" altLang="ja-JP" dirty="0" smtClean="0">
                <a:latin typeface="Arial" panose="020B0604020202020204" pitchFamily="34" charset="0"/>
                <a:ea typeface="ＭＳ Ｐゴシック" panose="020B0600070205080204" pitchFamily="34" charset="-128"/>
              </a:rPr>
              <a:t>Email from CEO</a:t>
            </a:r>
          </a:p>
          <a:p>
            <a:endParaRPr lang="en-US" altLang="ja-JP" dirty="0" smtClean="0">
              <a:latin typeface="Arial" panose="020B0604020202020204" pitchFamily="34" charset="0"/>
              <a:ea typeface="ＭＳ Ｐゴシック" panose="020B0600070205080204" pitchFamily="34" charset="-128"/>
            </a:endParaRPr>
          </a:p>
          <a:p>
            <a:endParaRPr lang="en-US" altLang="ja-JP" dirty="0" smtClean="0">
              <a:latin typeface="Arial" panose="020B0604020202020204" pitchFamily="34" charset="0"/>
              <a:ea typeface="ＭＳ Ｐゴシック" panose="020B0600070205080204" pitchFamily="34" charset="-128"/>
            </a:endParaRPr>
          </a:p>
          <a:p>
            <a:endParaRPr lang="en-US" altLang="en-US" dirty="0" smtClean="0">
              <a:latin typeface="Arial" panose="020B0604020202020204" pitchFamily="34" charset="0"/>
              <a:ea typeface="ＭＳ Ｐゴシック" panose="020B0600070205080204" pitchFamily="34" charset="-128"/>
            </a:endParaRPr>
          </a:p>
          <a:p>
            <a:endParaRPr lang="en-US" altLang="en-US" dirty="0" smtClean="0">
              <a:latin typeface="Arial" panose="020B0604020202020204" pitchFamily="34" charset="0"/>
              <a:ea typeface="ＭＳ Ｐゴシック" panose="020B0600070205080204" pitchFamily="34" charset="-128"/>
            </a:endParaRP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EB6B05B-ACCE-462F-9F9C-07DE8562825C}" type="slidenum">
              <a:rPr lang="en-US" altLang="en-US" sz="1200"/>
              <a:pPr eaLnBrk="1" hangingPunct="1"/>
              <a:t>38</a:t>
            </a:fld>
            <a:endParaRPr lang="en-US" altLang="en-US" sz="1200"/>
          </a:p>
        </p:txBody>
      </p:sp>
    </p:spTree>
    <p:extLst>
      <p:ext uri="{BB962C8B-B14F-4D97-AF65-F5344CB8AC3E}">
        <p14:creationId xmlns:p14="http://schemas.microsoft.com/office/powerpoint/2010/main" val="41397823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Why should listen to CEO? What does he know? Don</a:t>
            </a:r>
            <a:r>
              <a:rPr lang="ja-JP" altLang="en-US" dirty="0" smtClean="0">
                <a:latin typeface="Arial" panose="020B0604020202020204" pitchFamily="34" charset="0"/>
                <a:ea typeface="ＭＳ Ｐゴシック" panose="020B0600070205080204" pitchFamily="34" charset="-128"/>
              </a:rPr>
              <a:t>’</a:t>
            </a:r>
            <a:r>
              <a:rPr lang="en-US" altLang="ja-JP" dirty="0" smtClean="0">
                <a:latin typeface="Arial" panose="020B0604020202020204" pitchFamily="34" charset="0"/>
                <a:ea typeface="ＭＳ Ｐゴシック" panose="020B0600070205080204" pitchFamily="34" charset="-128"/>
              </a:rPr>
              <a:t>t you read Dilbert? I</a:t>
            </a:r>
            <a:r>
              <a:rPr lang="ja-JP" altLang="en-US" dirty="0" smtClean="0">
                <a:latin typeface="Arial" panose="020B0604020202020204" pitchFamily="34" charset="0"/>
                <a:ea typeface="ＭＳ Ｐゴシック" panose="020B0600070205080204" pitchFamily="34" charset="-128"/>
              </a:rPr>
              <a:t>’</a:t>
            </a:r>
            <a:r>
              <a:rPr lang="en-US" altLang="ja-JP" dirty="0" smtClean="0">
                <a:latin typeface="Arial" panose="020B0604020202020204" pitchFamily="34" charset="0"/>
                <a:ea typeface="ＭＳ Ｐゴシック" panose="020B0600070205080204" pitchFamily="34" charset="-128"/>
              </a:rPr>
              <a:t>m smarter than the CEO. Why should I follow this email? Bezos has EECS degree from Princeton.</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False was 7. Bezos </a:t>
            </a:r>
            <a:r>
              <a:rPr lang="en-US" altLang="en-US" dirty="0" err="1" smtClean="0">
                <a:latin typeface="Arial" panose="020B0604020202020204" pitchFamily="34" charset="0"/>
                <a:ea typeface="ＭＳ Ｐゴシック" panose="020B0600070205080204" pitchFamily="34" charset="-128"/>
              </a:rPr>
              <a:t>doesn</a:t>
            </a:r>
            <a:r>
              <a:rPr lang="ja-JP" altLang="en-US" dirty="0" smtClean="0">
                <a:latin typeface="Arial" panose="020B0604020202020204" pitchFamily="34" charset="0"/>
                <a:ea typeface="ＭＳ Ｐゴシック" panose="020B0600070205080204" pitchFamily="34" charset="-128"/>
              </a:rPr>
              <a:t>’</a:t>
            </a:r>
            <a:r>
              <a:rPr lang="en-US" altLang="ja-JP" dirty="0" smtClean="0">
                <a:latin typeface="Arial" panose="020B0604020202020204" pitchFamily="34" charset="0"/>
                <a:ea typeface="ＭＳ Ｐゴシック" panose="020B0600070205080204" pitchFamily="34" charset="-128"/>
              </a:rPr>
              <a:t>t care about your day. He got them with </a:t>
            </a:r>
            <a:r>
              <a:rPr lang="ja-JP" altLang="en-US" dirty="0" smtClean="0">
                <a:latin typeface="Arial" panose="020B0604020202020204" pitchFamily="34" charset="0"/>
                <a:ea typeface="ＭＳ Ｐゴシック" panose="020B0600070205080204" pitchFamily="34" charset="-128"/>
              </a:rPr>
              <a:t>“</a:t>
            </a:r>
            <a:r>
              <a:rPr lang="en-US" altLang="ja-JP" dirty="0" smtClean="0">
                <a:latin typeface="Arial" panose="020B0604020202020204" pitchFamily="34" charset="0"/>
                <a:ea typeface="ＭＳ Ｐゴシック" panose="020B0600070205080204" pitchFamily="34" charset="-128"/>
              </a:rPr>
              <a:t>fired</a:t>
            </a:r>
            <a:r>
              <a:rPr lang="ja-JP" altLang="en-US" dirty="0" smtClean="0">
                <a:latin typeface="Arial" panose="020B0604020202020204" pitchFamily="34" charset="0"/>
                <a:ea typeface="ＭＳ Ｐゴシック" panose="020B0600070205080204" pitchFamily="34" charset="-128"/>
              </a:rPr>
              <a:t>”</a:t>
            </a:r>
            <a:endParaRPr lang="en-US" altLang="ja-JP" dirty="0" smtClean="0">
              <a:latin typeface="Arial" panose="020B0604020202020204" pitchFamily="34" charset="0"/>
              <a:ea typeface="ＭＳ Ｐゴシック" panose="020B0600070205080204" pitchFamily="34" charset="-128"/>
            </a:endParaRP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5 points is one of best descriptions of SOA; everything must use API</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Facebook too; Facebook platform 3 years later, switched from monolithic </a:t>
            </a:r>
            <a:r>
              <a:rPr lang="en-US" altLang="en-US" dirty="0" err="1" smtClean="0">
                <a:latin typeface="Arial" panose="020B0604020202020204" pitchFamily="34" charset="0"/>
                <a:ea typeface="ＭＳ Ｐゴシック" panose="020B0600070205080204" pitchFamily="34" charset="-128"/>
              </a:rPr>
              <a:t>silo’d</a:t>
            </a:r>
            <a:r>
              <a:rPr lang="en-US" altLang="en-US" dirty="0" smtClean="0">
                <a:latin typeface="Arial" panose="020B0604020202020204" pitchFamily="34" charset="0"/>
                <a:ea typeface="ＭＳ Ｐゴシック" panose="020B0600070205080204" pitchFamily="34" charset="-128"/>
              </a:rPr>
              <a:t> to </a:t>
            </a:r>
            <a:r>
              <a:rPr lang="en-US" altLang="en-US" dirty="0" err="1" smtClean="0">
                <a:latin typeface="Arial" panose="020B0604020202020204" pitchFamily="34" charset="0"/>
                <a:ea typeface="ＭＳ Ｐゴシック" panose="020B0600070205080204" pitchFamily="34" charset="-128"/>
              </a:rPr>
              <a:t>facebook</a:t>
            </a:r>
            <a:r>
              <a:rPr lang="en-US" altLang="en-US" dirty="0" smtClean="0">
                <a:latin typeface="Arial" panose="020B0604020202020204" pitchFamily="34" charset="0"/>
                <a:ea typeface="ＭＳ Ｐゴシック" panose="020B0600070205080204" pitchFamily="34" charset="-128"/>
              </a:rPr>
              <a:t> (Facebook Platform)</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(Google </a:t>
            </a:r>
            <a:r>
              <a:rPr lang="en-US" altLang="en-US" dirty="0" err="1" smtClean="0">
                <a:latin typeface="Arial" panose="020B0604020202020204" pitchFamily="34" charset="0"/>
                <a:ea typeface="ＭＳ Ｐゴシック" panose="020B0600070205080204" pitchFamily="34" charset="-128"/>
              </a:rPr>
              <a:t>doesn</a:t>
            </a:r>
            <a:r>
              <a:rPr lang="ja-JP" altLang="en-US" dirty="0" smtClean="0">
                <a:latin typeface="Arial" panose="020B0604020202020204" pitchFamily="34" charset="0"/>
                <a:ea typeface="ＭＳ Ｐゴシック" panose="020B0600070205080204" pitchFamily="34" charset="-128"/>
              </a:rPr>
              <a:t>’</a:t>
            </a:r>
            <a:r>
              <a:rPr lang="en-US" altLang="ja-JP" dirty="0" smtClean="0">
                <a:latin typeface="Arial" panose="020B0604020202020204" pitchFamily="34" charset="0"/>
                <a:ea typeface="ＭＳ Ｐゴシック" panose="020B0600070205080204" pitchFamily="34" charset="-128"/>
              </a:rPr>
              <a:t>t get it – Google Groups could only watch what others could do)</a:t>
            </a:r>
          </a:p>
          <a:p>
            <a:endParaRPr lang="en-US" altLang="en-US" dirty="0" smtClean="0">
              <a:latin typeface="Arial" panose="020B0604020202020204" pitchFamily="34" charset="0"/>
              <a:ea typeface="ＭＳ Ｐゴシック" panose="020B0600070205080204" pitchFamily="34" charset="-128"/>
            </a:endParaRPr>
          </a:p>
          <a:p>
            <a:endParaRPr lang="en-US" altLang="en-US" dirty="0" smtClean="0">
              <a:latin typeface="Arial" panose="020B0604020202020204" pitchFamily="34" charset="0"/>
              <a:ea typeface="ＭＳ Ｐゴシック" panose="020B0600070205080204" pitchFamily="34" charset="-128"/>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3B288D6-65BB-4C07-BE2D-92D72DE4D113}" type="slidenum">
              <a:rPr lang="en-US" altLang="en-US" sz="1200"/>
              <a:pPr eaLnBrk="1" hangingPunct="1"/>
              <a:t>39</a:t>
            </a:fld>
            <a:endParaRPr lang="en-US" altLang="en-US" sz="1200"/>
          </a:p>
        </p:txBody>
      </p:sp>
    </p:spTree>
    <p:extLst>
      <p:ext uri="{BB962C8B-B14F-4D97-AF65-F5344CB8AC3E}">
        <p14:creationId xmlns:p14="http://schemas.microsoft.com/office/powerpoint/2010/main" val="31071431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Start with Silo’d version – natural to do</a:t>
            </a:r>
          </a:p>
          <a:p>
            <a:endParaRPr lang="en-US" altLang="en-US" smtClean="0">
              <a:latin typeface="Arial" panose="020B0604020202020204" pitchFamily="34" charset="0"/>
              <a:ea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rPr>
              <a:t>Shared memory, no extra overhead</a:t>
            </a:r>
          </a:p>
          <a:p>
            <a:endParaRPr lang="en-US" altLang="en-US" smtClean="0">
              <a:latin typeface="Arial" panose="020B0604020202020204" pitchFamily="34" charset="0"/>
              <a:ea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rPr>
              <a:t>the reviews subsystem can get user profile info out of the users subsystem</a:t>
            </a:r>
          </a:p>
          <a:p>
            <a:endParaRPr lang="en-US" altLang="en-US" smtClean="0">
              <a:latin typeface="Arial" panose="020B0604020202020204" pitchFamily="34" charset="0"/>
              <a:ea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rPr>
              <a:t>3 independent services inside the silo</a:t>
            </a: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AC06649-CDAF-4F5F-B549-F6A636A4ADB8}" type="slidenum">
              <a:rPr lang="en-US" altLang="en-US" sz="1200"/>
              <a:pPr eaLnBrk="1" hangingPunct="1"/>
              <a:t>40</a:t>
            </a:fld>
            <a:endParaRPr lang="en-US" altLang="en-US" sz="1200"/>
          </a:p>
        </p:txBody>
      </p:sp>
    </p:spTree>
    <p:extLst>
      <p:ext uri="{BB962C8B-B14F-4D97-AF65-F5344CB8AC3E}">
        <p14:creationId xmlns:p14="http://schemas.microsoft.com/office/powerpoint/2010/main" val="41748657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Creates another app – group</a:t>
            </a:r>
            <a:r>
              <a:rPr lang="ja-JP" altLang="en-US" dirty="0" smtClean="0">
                <a:latin typeface="Arial" panose="020B0604020202020204" pitchFamily="34" charset="0"/>
                <a:ea typeface="ＭＳ Ｐゴシック" panose="020B0600070205080204" pitchFamily="34" charset="-128"/>
              </a:rPr>
              <a:t>’</a:t>
            </a:r>
            <a:r>
              <a:rPr lang="en-US" altLang="ja-JP" dirty="0" smtClean="0">
                <a:latin typeface="Arial" panose="020B0604020202020204" pitchFamily="34" charset="0"/>
                <a:ea typeface="ＭＳ Ｐゴシック" panose="020B0600070205080204" pitchFamily="34" charset="-128"/>
              </a:rPr>
              <a:t>s favorite books app from standard bookstore just another combination</a:t>
            </a:r>
          </a:p>
          <a:p>
            <a:r>
              <a:rPr lang="en-US" altLang="en-US" dirty="0" smtClean="0">
                <a:latin typeface="Arial" panose="020B0604020202020204" pitchFamily="34" charset="0"/>
                <a:ea typeface="ＭＳ Ｐゴシック" panose="020B0600070205080204" pitchFamily="34" charset="-128"/>
              </a:rPr>
              <a:t>Even though all inside same datacenter, SW written as if in different ones</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No service can access another services data – must go through API of service</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Note not a layered model of software, but a network connection</a:t>
            </a:r>
          </a:p>
          <a:p>
            <a:endParaRPr lang="en-US" altLang="en-US" dirty="0" smtClean="0">
              <a:latin typeface="Arial" panose="020B0604020202020204" pitchFamily="34" charset="0"/>
              <a:ea typeface="ＭＳ Ｐゴシック" panose="020B0600070205080204" pitchFamily="34" charset="-128"/>
            </a:endParaRPr>
          </a:p>
          <a:p>
            <a:endParaRPr lang="en-US" altLang="en-US" dirty="0" smtClean="0">
              <a:latin typeface="Arial" panose="020B0604020202020204" pitchFamily="34" charset="0"/>
              <a:ea typeface="ＭＳ Ｐゴシック" panose="020B0600070205080204" pitchFamily="34" charset="-128"/>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EB9F532-C006-491C-97E8-F5FED99E23A3}" type="slidenum">
              <a:rPr lang="en-US" altLang="en-US" sz="1200"/>
              <a:pPr eaLnBrk="1" hangingPunct="1"/>
              <a:t>41</a:t>
            </a:fld>
            <a:endParaRPr lang="en-US" altLang="en-US" sz="1200"/>
          </a:p>
        </p:txBody>
      </p:sp>
    </p:spTree>
    <p:extLst>
      <p:ext uri="{BB962C8B-B14F-4D97-AF65-F5344CB8AC3E}">
        <p14:creationId xmlns:p14="http://schemas.microsoft.com/office/powerpoint/2010/main" val="34462742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SOA does not affect performance – False, higher cost of network</a:t>
            </a:r>
            <a:r>
              <a:rPr lang="en-US" altLang="en-US" baseline="0" dirty="0" smtClean="0">
                <a:latin typeface="Arial" panose="020B0604020202020204" pitchFamily="34" charset="0"/>
                <a:ea typeface="ＭＳ Ｐゴシック" panose="020B0600070205080204" pitchFamily="34" charset="-128"/>
              </a:rPr>
              <a:t> software stack</a:t>
            </a:r>
            <a:endParaRPr lang="en-US" altLang="en-US" dirty="0" smtClean="0">
              <a:latin typeface="Arial" panose="020B0604020202020204" pitchFamily="34" charset="0"/>
              <a:ea typeface="ＭＳ Ｐゴシック" panose="020B0600070205080204" pitchFamily="34" charset="-128"/>
            </a:endParaRPr>
          </a:p>
          <a:p>
            <a:r>
              <a:rPr lang="en-US" altLang="en-US" dirty="0" err="1" smtClean="0">
                <a:latin typeface="Arial" panose="020B0604020202020204" pitchFamily="34" charset="0"/>
                <a:ea typeface="ＭＳ Ｐゴシック" panose="020B0600070205080204" pitchFamily="34" charset="-128"/>
              </a:rPr>
              <a:t>Silo’ed</a:t>
            </a:r>
            <a:r>
              <a:rPr lang="en-US" altLang="en-US" baseline="0" dirty="0" smtClean="0">
                <a:latin typeface="Arial" panose="020B0604020202020204" pitchFamily="34" charset="0"/>
                <a:ea typeface="ＭＳ Ｐゴシック" panose="020B0600070205080204" pitchFamily="34" charset="-128"/>
              </a:rPr>
              <a:t> systems are likely completely down – True</a:t>
            </a:r>
          </a:p>
          <a:p>
            <a:r>
              <a:rPr lang="en-US" altLang="en-US" baseline="0" dirty="0" smtClean="0">
                <a:latin typeface="Arial" panose="020B0604020202020204" pitchFamily="34" charset="0"/>
                <a:ea typeface="ＭＳ Ｐゴシック" panose="020B0600070205080204" pitchFamily="34" charset="-128"/>
              </a:rPr>
              <a:t>SOA improves productivity – True</a:t>
            </a:r>
          </a:p>
          <a:p>
            <a:r>
              <a:rPr lang="en-US" altLang="en-US" baseline="0" dirty="0" smtClean="0">
                <a:latin typeface="Arial" panose="020B0604020202020204" pitchFamily="34" charset="0"/>
                <a:ea typeface="ＭＳ Ｐゴシック" panose="020B0600070205080204" pitchFamily="34" charset="-128"/>
              </a:rPr>
              <a:t>SOA must use API – True</a:t>
            </a:r>
          </a:p>
          <a:p>
            <a:endParaRPr lang="en-US" altLang="en-US" dirty="0" smtClean="0">
              <a:latin typeface="Arial" panose="020B0604020202020204" pitchFamily="34" charset="0"/>
              <a:ea typeface="ＭＳ Ｐゴシック" panose="020B0600070205080204" pitchFamily="34" charset="-128"/>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22AAC00-4011-4242-9108-18A66F66BBB8}" type="slidenum">
              <a:rPr lang="en-US" altLang="en-US" sz="1200">
                <a:solidFill>
                  <a:srgbClr val="000000"/>
                </a:solidFill>
              </a:rPr>
              <a:pPr eaLnBrk="1" hangingPunct="1"/>
              <a:t>43</a:t>
            </a:fld>
            <a:endParaRPr lang="en-US" altLang="en-US" sz="1200">
              <a:solidFill>
                <a:srgbClr val="000000"/>
              </a:solidFill>
            </a:endParaRPr>
          </a:p>
        </p:txBody>
      </p:sp>
    </p:spTree>
    <p:extLst>
      <p:ext uri="{BB962C8B-B14F-4D97-AF65-F5344CB8AC3E}">
        <p14:creationId xmlns:p14="http://schemas.microsoft.com/office/powerpoint/2010/main" val="38833999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31842E0-28D8-49E9-98E7-AF69107A93B2}" type="slidenum">
              <a:rPr lang="en-US" altLang="en-US" sz="1200"/>
              <a:pPr eaLnBrk="1" hangingPunct="1"/>
              <a:t>45</a:t>
            </a:fld>
            <a:endParaRPr lang="en-US" altLang="en-US" sz="1200"/>
          </a:p>
        </p:txBody>
      </p:sp>
      <p:sp>
        <p:nvSpPr>
          <p:cNvPr id="89091" name="Rectangle 2"/>
          <p:cNvSpPr>
            <a:spLocks noGrp="1" noRot="1" noChangeAspect="1" noChangeArrowheads="1"/>
          </p:cNvSpPr>
          <p:nvPr>
            <p:ph type="sldImg"/>
          </p:nvPr>
        </p:nvSpPr>
        <p:spPr>
          <a:solidFill>
            <a:srgbClr val="FFFFFF"/>
          </a:solidFill>
          <a:ln/>
        </p:spPr>
      </p:sp>
      <p:sp>
        <p:nvSpPr>
          <p:cNvPr id="890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5658218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Scalability for demand</a:t>
            </a:r>
            <a:r>
              <a:rPr lang="en-US" altLang="en-US" baseline="0" dirty="0" smtClean="0">
                <a:latin typeface="Arial" panose="020B0604020202020204" pitchFamily="34" charset="0"/>
                <a:ea typeface="ＭＳ Ｐゴシック" panose="020B0600070205080204" pitchFamily="34" charset="-128"/>
              </a:rPr>
              <a:t> spikes – holidays, Mother’s Day, wild popularity, etc.</a:t>
            </a:r>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Has to work all the time – since only in one place (or one virtual place)</a:t>
            </a:r>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1D67645-A725-444E-BA39-62C07119302B}" type="slidenum">
              <a:rPr lang="en-US" altLang="en-US" sz="1200"/>
              <a:pPr eaLnBrk="1" hangingPunct="1"/>
              <a:t>47</a:t>
            </a:fld>
            <a:endParaRPr lang="en-US" altLang="en-US" sz="1200"/>
          </a:p>
        </p:txBody>
      </p:sp>
    </p:spTree>
    <p:extLst>
      <p:ext uri="{BB962C8B-B14F-4D97-AF65-F5344CB8AC3E}">
        <p14:creationId xmlns:p14="http://schemas.microsoft.com/office/powerpoint/2010/main" val="1681447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5D48CEB-2D49-448C-B1EE-E69B770FD0B8}" type="slidenum">
              <a:rPr lang="en-US" altLang="en-US" sz="1200"/>
              <a:pPr eaLnBrk="1" hangingPunct="1"/>
              <a:t>9</a:t>
            </a:fld>
            <a:endParaRPr lang="en-US" altLang="en-US" sz="1200"/>
          </a:p>
        </p:txBody>
      </p:sp>
      <p:sp>
        <p:nvSpPr>
          <p:cNvPr id="20483" name="Rectangle 2"/>
          <p:cNvSpPr>
            <a:spLocks noGrp="1" noRot="1" noChangeAspect="1" noChangeArrowheads="1"/>
          </p:cNvSpPr>
          <p:nvPr>
            <p:ph type="sldImg"/>
          </p:nvPr>
        </p:nvSpPr>
        <p:spPr>
          <a:solidFill>
            <a:srgbClr val="FFFFFF"/>
          </a:solidFill>
          <a:ln/>
        </p:spPr>
      </p:sp>
      <p:sp>
        <p:nvSpPr>
          <p:cNvPr id="204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dirty="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9825089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Originally clusters were clusters of minicomputers or mainframes</a:t>
            </a:r>
          </a:p>
          <a:p>
            <a:r>
              <a:rPr lang="en-US" altLang="en-US" dirty="0" smtClean="0">
                <a:latin typeface="Arial" panose="020B0604020202020204" pitchFamily="34" charset="0"/>
                <a:ea typeface="ＭＳ Ｐゴシック" panose="020B0600070205080204" pitchFamily="34" charset="-128"/>
              </a:rPr>
              <a:t>Difficult to scale network</a:t>
            </a:r>
            <a:r>
              <a:rPr lang="en-US" altLang="en-US" baseline="0" dirty="0" smtClean="0">
                <a:latin typeface="Arial" panose="020B0604020202020204" pitchFamily="34" charset="0"/>
                <a:ea typeface="ＭＳ Ｐゴシック" panose="020B0600070205080204" pitchFamily="34" charset="-128"/>
              </a:rPr>
              <a:t> of the day</a:t>
            </a:r>
          </a:p>
          <a:p>
            <a:r>
              <a:rPr lang="en-US" altLang="en-US" baseline="0" dirty="0" smtClean="0">
                <a:latin typeface="Arial" panose="020B0604020202020204" pitchFamily="34" charset="0"/>
                <a:ea typeface="ＭＳ Ｐゴシック" panose="020B0600070205080204" pitchFamily="34" charset="-128"/>
              </a:rPr>
              <a:t>Still needed redundancy for failures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anose="020B0604020202020204" pitchFamily="34" charset="0"/>
                <a:ea typeface="ＭＳ Ｐゴシック" panose="020B0600070205080204" pitchFamily="34" charset="-128"/>
              </a:rPr>
              <a:t>Commodity computers 20x cheaper, so use 2-3X</a:t>
            </a:r>
            <a:r>
              <a:rPr lang="en-US" altLang="en-US" baseline="0" dirty="0" smtClean="0">
                <a:latin typeface="Arial" panose="020B0604020202020204" pitchFamily="34" charset="0"/>
                <a:ea typeface="ＭＳ Ｐゴシック" panose="020B0600070205080204" pitchFamily="34" charset="-128"/>
              </a:rPr>
              <a:t> </a:t>
            </a:r>
            <a:r>
              <a:rPr lang="en-US" altLang="en-US" dirty="0" smtClean="0">
                <a:latin typeface="Arial" panose="020B0604020202020204" pitchFamily="34" charset="0"/>
                <a:ea typeface="ＭＳ Ｐゴシック" panose="020B0600070205080204" pitchFamily="34" charset="-128"/>
              </a:rPr>
              <a:t>as many copies, SW handles failure</a:t>
            </a:r>
          </a:p>
          <a:p>
            <a:r>
              <a:rPr lang="en-US" altLang="en-US" dirty="0" smtClean="0">
                <a:latin typeface="Arial" panose="020B0604020202020204" pitchFamily="34" charset="0"/>
                <a:ea typeface="ＭＳ Ｐゴシック" panose="020B0600070205080204" pitchFamily="34" charset="-128"/>
              </a:rPr>
              <a:t>VM helps in managing software across cluster</a:t>
            </a:r>
          </a:p>
          <a:p>
            <a:r>
              <a:rPr lang="en-US" altLang="en-US" dirty="0" smtClean="0">
                <a:latin typeface="Arial" panose="020B0604020202020204" pitchFamily="34" charset="0"/>
                <a:ea typeface="ＭＳ Ｐゴシック" panose="020B0600070205080204" pitchFamily="34" charset="-128"/>
              </a:rPr>
              <a:t>Big savings in operating staff, overall facilities</a:t>
            </a:r>
          </a:p>
          <a:p>
            <a:endParaRPr lang="en-US" altLang="en-US" dirty="0" smtClean="0">
              <a:latin typeface="Arial" panose="020B0604020202020204" pitchFamily="34" charset="0"/>
              <a:ea typeface="ＭＳ Ｐゴシック" panose="020B0600070205080204" pitchFamily="34" charset="-128"/>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B7AB0D0-19E1-48CB-9EE3-91E8D944D072}" type="slidenum">
              <a:rPr lang="en-US" altLang="en-US" sz="1200"/>
              <a:pPr eaLnBrk="1" hangingPunct="1"/>
              <a:t>48</a:t>
            </a:fld>
            <a:endParaRPr lang="en-US" altLang="en-US" sz="1200"/>
          </a:p>
        </p:txBody>
      </p:sp>
    </p:spTree>
    <p:extLst>
      <p:ext uri="{BB962C8B-B14F-4D97-AF65-F5344CB8AC3E}">
        <p14:creationId xmlns:p14="http://schemas.microsoft.com/office/powerpoint/2010/main" val="4814041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Services got popular, so had to keep scaling (100X)</a:t>
            </a:r>
          </a:p>
          <a:p>
            <a:r>
              <a:rPr lang="en-US" altLang="en-US" dirty="0" smtClean="0">
                <a:latin typeface="Arial" panose="020B0604020202020204" pitchFamily="34" charset="0"/>
                <a:ea typeface="ＭＳ Ｐゴシック" panose="020B0600070205080204" pitchFamily="34" charset="-128"/>
              </a:rPr>
              <a:t>House – build own customer warehouse, so cheaper</a:t>
            </a:r>
          </a:p>
          <a:p>
            <a:r>
              <a:rPr lang="en-US" altLang="en-US" dirty="0" smtClean="0">
                <a:latin typeface="Arial" panose="020B0604020202020204" pitchFamily="34" charset="0"/>
                <a:ea typeface="ＭＳ Ｐゴシック" panose="020B0600070205080204" pitchFamily="34" charset="-128"/>
              </a:rPr>
              <a:t>Network Bandwidth</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Consolidate 100 companies into one datacenter</a:t>
            </a:r>
          </a:p>
          <a:p>
            <a:r>
              <a:rPr lang="en-US" altLang="en-US" dirty="0" smtClean="0">
                <a:latin typeface="Arial" panose="020B0604020202020204" pitchFamily="34" charset="0"/>
                <a:ea typeface="ＭＳ Ｐゴシック" panose="020B0600070205080204" pitchFamily="34" charset="-128"/>
              </a:rPr>
              <a:t>2006 Bezos said should be able to sell spare cycles</a:t>
            </a:r>
            <a:r>
              <a:rPr lang="en-US" altLang="en-US" baseline="0" dirty="0" smtClean="0">
                <a:latin typeface="Arial" panose="020B0604020202020204" pitchFamily="34" charset="0"/>
                <a:ea typeface="ＭＳ Ｐゴシック" panose="020B0600070205080204" pitchFamily="34" charset="-128"/>
              </a:rPr>
              <a:t> </a:t>
            </a:r>
            <a:r>
              <a:rPr lang="en-US" altLang="en-US" dirty="0" smtClean="0">
                <a:latin typeface="Arial" panose="020B0604020202020204" pitchFamily="34" charset="0"/>
                <a:ea typeface="ＭＳ Ｐゴシック" panose="020B0600070205080204" pitchFamily="34" charset="-128"/>
              </a:rPr>
              <a:t>– AWS Elastic Computing Cloud (EC2)</a:t>
            </a:r>
            <a:br>
              <a:rPr lang="en-US" altLang="en-US" dirty="0" smtClean="0">
                <a:latin typeface="Arial" panose="020B0604020202020204" pitchFamily="34" charset="0"/>
                <a:ea typeface="ＭＳ Ｐゴシック" panose="020B0600070205080204" pitchFamily="34" charset="-128"/>
              </a:rPr>
            </a:br>
            <a:r>
              <a:rPr lang="en-US" altLang="en-US" dirty="0" smtClean="0">
                <a:latin typeface="Arial" panose="020B0604020202020204" pitchFamily="34" charset="0"/>
                <a:ea typeface="ＭＳ Ｐゴシック" panose="020B0600070205080204" pitchFamily="34" charset="-128"/>
              </a:rPr>
              <a:t>Original argument was underutilized 11 months of the year (not Christmas) – spare cycles, became so popular</a:t>
            </a:r>
          </a:p>
          <a:p>
            <a:r>
              <a:rPr lang="en-US" altLang="en-US" dirty="0" smtClean="0">
                <a:latin typeface="Arial" panose="020B0604020202020204" pitchFamily="34" charset="0"/>
                <a:ea typeface="ＭＳ Ｐゴシック" panose="020B0600070205080204" pitchFamily="34" charset="-128"/>
              </a:rPr>
              <a:t>Today it is reversed – Amazon now runs on Amazon Web Services</a:t>
            </a:r>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93B8C56-DC0E-43A5-8AC1-D569A2ECFC69}" type="slidenum">
              <a:rPr lang="en-US" altLang="en-US" sz="1200"/>
              <a:pPr eaLnBrk="1" hangingPunct="1"/>
              <a:t>49</a:t>
            </a:fld>
            <a:endParaRPr lang="en-US" altLang="en-US" sz="1200"/>
          </a:p>
        </p:txBody>
      </p:sp>
    </p:spTree>
    <p:extLst>
      <p:ext uri="{BB962C8B-B14F-4D97-AF65-F5344CB8AC3E}">
        <p14:creationId xmlns:p14="http://schemas.microsoft.com/office/powerpoint/2010/main" val="1911225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No premium for scale is striking – usually much more expensive to scale</a:t>
            </a:r>
          </a:p>
          <a:p>
            <a:r>
              <a:rPr lang="en-US" altLang="en-US" dirty="0" smtClean="0">
                <a:latin typeface="Arial" panose="020B0604020202020204" pitchFamily="34" charset="0"/>
                <a:ea typeface="ＭＳ Ｐゴシック" panose="020B0600070205080204" pitchFamily="34" charset="-128"/>
              </a:rPr>
              <a:t>Key limitation – transaction processing. Does not work when large cross-section bandwidth is</a:t>
            </a:r>
            <a:r>
              <a:rPr lang="en-US" altLang="en-US" baseline="0" dirty="0" smtClean="0">
                <a:latin typeface="Arial" panose="020B0604020202020204" pitchFamily="34" charset="0"/>
                <a:ea typeface="ＭＳ Ｐゴシック" panose="020B0600070205080204" pitchFamily="34" charset="-128"/>
              </a:rPr>
              <a:t> required, as in supercomputing. But can try to reorganize software to use cloud</a:t>
            </a:r>
          </a:p>
          <a:p>
            <a:endParaRPr lang="en-US" altLang="en-US" dirty="0" smtClean="0">
              <a:latin typeface="Arial" panose="020B0604020202020204" pitchFamily="34" charset="0"/>
              <a:ea typeface="ＭＳ Ｐゴシック" panose="020B0600070205080204" pitchFamily="34" charset="-128"/>
            </a:endParaRP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B0D5415-9C6A-40FB-B442-EA9F815BEA74}" type="slidenum">
              <a:rPr lang="en-US" altLang="en-US" sz="1200"/>
              <a:pPr eaLnBrk="1" hangingPunct="1"/>
              <a:t>50</a:t>
            </a:fld>
            <a:endParaRPr lang="en-US" altLang="en-US" sz="1200"/>
          </a:p>
        </p:txBody>
      </p:sp>
    </p:spTree>
    <p:extLst>
      <p:ext uri="{BB962C8B-B14F-4D97-AF65-F5344CB8AC3E}">
        <p14:creationId xmlns:p14="http://schemas.microsoft.com/office/powerpoint/2010/main" val="19992730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17 options – vary in cost 75:1, vary in performance 90:1, vary in memory size 150:1, vary in storage 300:1 (EBS =</a:t>
            </a:r>
            <a:r>
              <a:rPr lang="en-US" altLang="en-US" baseline="0" dirty="0" smtClean="0">
                <a:latin typeface="Arial" panose="020B0604020202020204" pitchFamily="34" charset="0"/>
                <a:ea typeface="ＭＳ Ｐゴシック" panose="020B0600070205080204" pitchFamily="34" charset="-128"/>
              </a:rPr>
              <a:t> Elastic Block Store)</a:t>
            </a:r>
            <a:endParaRPr lang="en-US" altLang="en-US" dirty="0" smtClean="0">
              <a:latin typeface="Arial" panose="020B0604020202020204" pitchFamily="34" charset="0"/>
              <a:ea typeface="ＭＳ Ｐゴシック" panose="020B0600070205080204" pitchFamily="34" charset="-128"/>
            </a:endParaRP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Pay by the hour</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2006 for $0.10, 2013 for $0.06</a:t>
            </a:r>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F51005F-4559-43D0-9719-AB1722F29FDE}" type="slidenum">
              <a:rPr lang="en-US" altLang="en-US" sz="1200"/>
              <a:pPr eaLnBrk="1" hangingPunct="1"/>
              <a:t>51</a:t>
            </a:fld>
            <a:endParaRPr lang="en-US" altLang="en-US" sz="1200"/>
          </a:p>
        </p:txBody>
      </p:sp>
    </p:spTree>
    <p:extLst>
      <p:ext uri="{BB962C8B-B14F-4D97-AF65-F5344CB8AC3E}">
        <p14:creationId xmlns:p14="http://schemas.microsoft.com/office/powerpoint/2010/main" val="30603181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altLang="en-US" dirty="0" smtClean="0">
                <a:latin typeface="Arial" panose="020B0604020202020204" pitchFamily="34" charset="0"/>
                <a:ea typeface="ＭＳ Ｐゴシック" panose="020B0600070205080204" pitchFamily="34" charset="-128"/>
              </a:rPr>
              <a:t>CC2 = Cluster Compute Eight Extra Large</a:t>
            </a:r>
          </a:p>
          <a:p>
            <a:pPr marL="0" lvl="1"/>
            <a:endParaRPr lang="en-US" altLang="en-US" dirty="0" smtClean="0">
              <a:latin typeface="Arial" panose="020B0604020202020204" pitchFamily="34" charset="0"/>
              <a:ea typeface="ＭＳ Ｐゴシック" panose="020B0600070205080204" pitchFamily="34" charset="-128"/>
            </a:endParaRPr>
          </a:p>
          <a:p>
            <a:pPr marL="0" lvl="1"/>
            <a:r>
              <a:rPr lang="en-US" altLang="en-US" dirty="0" err="1" smtClean="0">
                <a:latin typeface="Arial" panose="020B0604020202020204" pitchFamily="34" charset="0"/>
                <a:ea typeface="ＭＳ Ｐゴシック" panose="020B0600070205080204" pitchFamily="34" charset="-128"/>
              </a:rPr>
              <a:t>Zygna</a:t>
            </a:r>
            <a:r>
              <a:rPr lang="en-US" altLang="en-US" dirty="0" smtClean="0">
                <a:latin typeface="Arial" panose="020B0604020202020204" pitchFamily="34" charset="0"/>
                <a:ea typeface="ＭＳ Ｐゴシック" panose="020B0600070205080204" pitchFamily="34" charset="-128"/>
              </a:rPr>
              <a:t> runs Farmville on AWS</a:t>
            </a:r>
          </a:p>
          <a:p>
            <a:pPr marL="0" lvl="1"/>
            <a:r>
              <a:rPr lang="en-US" altLang="en-US" dirty="0" smtClean="0">
                <a:latin typeface="Arial" panose="020B0604020202020204" pitchFamily="34" charset="0"/>
                <a:ea typeface="ＭＳ Ｐゴシック" panose="020B0600070205080204" pitchFamily="34" charset="-128"/>
              </a:rPr>
              <a:t>Biggest game in world; too big, too much $</a:t>
            </a:r>
          </a:p>
          <a:p>
            <a:pPr marL="0" lvl="1"/>
            <a:endParaRPr lang="en-US" altLang="en-US" dirty="0" smtClean="0">
              <a:latin typeface="Arial" panose="020B0604020202020204" pitchFamily="34" charset="0"/>
              <a:ea typeface="ＭＳ Ｐゴシック" panose="020B0600070205080204" pitchFamily="34" charset="-128"/>
            </a:endParaRPr>
          </a:p>
          <a:p>
            <a:pPr marL="0" lvl="1"/>
            <a:r>
              <a:rPr lang="en-US" altLang="en-US" dirty="0" smtClean="0">
                <a:latin typeface="Arial" panose="020B0604020202020204" pitchFamily="34" charset="0"/>
                <a:ea typeface="ＭＳ Ｐゴシック" panose="020B0600070205080204" pitchFamily="34" charset="-128"/>
              </a:rPr>
              <a:t>Calling Dell to add capacity, can take 6 months</a:t>
            </a:r>
            <a:r>
              <a:rPr lang="en-US" altLang="en-US" baseline="0" dirty="0" smtClean="0">
                <a:latin typeface="Arial" panose="020B0604020202020204" pitchFamily="34" charset="0"/>
                <a:ea typeface="ＭＳ Ｐゴシック" panose="020B0600070205080204" pitchFamily="34" charset="-128"/>
              </a:rPr>
              <a:t> to bring online</a:t>
            </a:r>
            <a:endParaRPr lang="en-US" altLang="en-US" dirty="0" smtClean="0">
              <a:latin typeface="Arial" panose="020B0604020202020204" pitchFamily="34" charset="0"/>
              <a:ea typeface="ＭＳ Ｐゴシック" panose="020B0600070205080204" pitchFamily="34" charset="-128"/>
            </a:endParaRPr>
          </a:p>
          <a:p>
            <a:pPr marL="0" lvl="1"/>
            <a:r>
              <a:rPr lang="en-US" altLang="en-US" dirty="0" smtClean="0">
                <a:latin typeface="Arial" panose="020B0604020202020204" pitchFamily="34" charset="0"/>
                <a:ea typeface="ＭＳ Ｐゴシック" panose="020B0600070205080204" pitchFamily="34" charset="-128"/>
              </a:rPr>
              <a:t>AWS scale with demand</a:t>
            </a:r>
          </a:p>
          <a:p>
            <a:pPr marL="0" lvl="1"/>
            <a:endParaRPr lang="en-US" altLang="en-US" dirty="0" smtClean="0">
              <a:latin typeface="Arial" panose="020B0604020202020204" pitchFamily="34" charset="0"/>
              <a:ea typeface="ＭＳ Ｐゴシック" panose="020B0600070205080204" pitchFamily="34" charset="-128"/>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anose="020B0604020202020204" pitchFamily="34" charset="0"/>
                <a:ea typeface="ＭＳ Ｐゴシック" panose="020B0600070205080204" pitchFamily="34" charset="-128"/>
              </a:rPr>
              <a:t>Key limitation – transaction processing. Does not work when large cross-section bandwidth is</a:t>
            </a:r>
            <a:r>
              <a:rPr lang="en-US" altLang="en-US" baseline="0" dirty="0" smtClean="0">
                <a:latin typeface="Arial" panose="020B0604020202020204" pitchFamily="34" charset="0"/>
                <a:ea typeface="ＭＳ Ｐゴシック" panose="020B0600070205080204" pitchFamily="34" charset="-128"/>
              </a:rPr>
              <a:t> required, as in supercomputing. But can try to reorganize software to use cloud</a:t>
            </a:r>
          </a:p>
          <a:p>
            <a:pPr marL="0" lvl="1"/>
            <a:endParaRPr lang="en-US" altLang="en-US" dirty="0" smtClean="0">
              <a:latin typeface="Arial" panose="020B0604020202020204" pitchFamily="34" charset="0"/>
              <a:ea typeface="ＭＳ Ｐゴシック" panose="020B0600070205080204" pitchFamily="34" charset="-128"/>
            </a:endParaRPr>
          </a:p>
          <a:p>
            <a:endParaRPr lang="en-US" altLang="en-US" dirty="0" smtClean="0">
              <a:latin typeface="Arial" panose="020B0604020202020204" pitchFamily="34" charset="0"/>
              <a:ea typeface="ＭＳ Ｐゴシック" panose="020B0600070205080204" pitchFamily="34" charset="-128"/>
            </a:endParaRPr>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1159798-0B98-4EAB-AC9E-BCA9665648BE}" type="slidenum">
              <a:rPr lang="en-US" altLang="en-US" sz="1200"/>
              <a:pPr eaLnBrk="1" hangingPunct="1"/>
              <a:t>52</a:t>
            </a:fld>
            <a:endParaRPr lang="en-US" altLang="en-US" sz="1200"/>
          </a:p>
        </p:txBody>
      </p:sp>
    </p:spTree>
    <p:extLst>
      <p:ext uri="{BB962C8B-B14F-4D97-AF65-F5344CB8AC3E}">
        <p14:creationId xmlns:p14="http://schemas.microsoft.com/office/powerpoint/2010/main" val="1033803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Same rate as lawyers and accountants. 32 cores/IBM</a:t>
            </a:r>
            <a:r>
              <a:rPr lang="en-US" altLang="en-US" baseline="0" dirty="0" smtClean="0">
                <a:latin typeface="Arial" panose="020B0604020202020204" pitchFamily="34" charset="0"/>
                <a:ea typeface="ＭＳ Ｐゴシック" panose="020B0600070205080204" pitchFamily="34" charset="-128"/>
              </a:rPr>
              <a:t> server (2880 cores total), so cost $800/hour.</a:t>
            </a:r>
            <a:endParaRPr lang="en-US" altLang="en-US" dirty="0" smtClean="0">
              <a:latin typeface="Arial" panose="020B0604020202020204" pitchFamily="34" charset="0"/>
              <a:ea typeface="ＭＳ Ｐゴシック" panose="020B0600070205080204" pitchFamily="34" charset="-128"/>
            </a:endParaRP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What is this going to mean down the road?</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Might want to talk this over wine with your friends majoring in law or accounting</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Great jobs for us; what about future of rest of society; ML is delivering</a:t>
            </a:r>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9EDB029-F415-424C-A83D-37CA5FC8489B}" type="slidenum">
              <a:rPr lang="en-US" altLang="en-US" sz="1200"/>
              <a:pPr eaLnBrk="1" hangingPunct="1"/>
              <a:t>53</a:t>
            </a:fld>
            <a:endParaRPr lang="en-US" altLang="en-US" sz="1200"/>
          </a:p>
        </p:txBody>
      </p:sp>
    </p:spTree>
    <p:extLst>
      <p:ext uri="{BB962C8B-B14F-4D97-AF65-F5344CB8AC3E}">
        <p14:creationId xmlns:p14="http://schemas.microsoft.com/office/powerpoint/2010/main" val="14260458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Clusters</a:t>
            </a:r>
            <a:r>
              <a:rPr lang="en-US" altLang="en-US" baseline="0" dirty="0" smtClean="0">
                <a:latin typeface="Arial" panose="020B0604020202020204" pitchFamily="34" charset="0"/>
                <a:ea typeface="ＭＳ Ｐゴシック" panose="020B0600070205080204" pitchFamily="34" charset="-128"/>
              </a:rPr>
              <a:t> are commodity servers and switches – True</a:t>
            </a:r>
          </a:p>
          <a:p>
            <a:r>
              <a:rPr lang="en-US" altLang="en-US" baseline="0" dirty="0" smtClean="0">
                <a:latin typeface="Arial" panose="020B0604020202020204" pitchFamily="34" charset="0"/>
                <a:ea typeface="ＭＳ Ｐゴシック" panose="020B0600070205080204" pitchFamily="34" charset="-128"/>
              </a:rPr>
              <a:t>Internet supplies </a:t>
            </a:r>
            <a:r>
              <a:rPr lang="en-US" altLang="en-US" baseline="0" dirty="0" err="1" smtClean="0">
                <a:latin typeface="Arial" panose="020B0604020202020204" pitchFamily="34" charset="0"/>
                <a:ea typeface="ＭＳ Ｐゴシック" panose="020B0600070205080204" pitchFamily="34" charset="-128"/>
              </a:rPr>
              <a:t>comm</a:t>
            </a:r>
            <a:r>
              <a:rPr lang="en-US" altLang="en-US" baseline="0" dirty="0" smtClean="0">
                <a:latin typeface="Arial" panose="020B0604020202020204" pitchFamily="34" charset="0"/>
                <a:ea typeface="ＭＳ Ｐゴシック" panose="020B0600070205080204" pitchFamily="34" charset="-128"/>
              </a:rPr>
              <a:t> for SAAS – True</a:t>
            </a:r>
          </a:p>
          <a:p>
            <a:r>
              <a:rPr lang="en-US" altLang="en-US" baseline="0" dirty="0" smtClean="0">
                <a:latin typeface="Arial" panose="020B0604020202020204" pitchFamily="34" charset="0"/>
                <a:ea typeface="ＭＳ Ｐゴシック" panose="020B0600070205080204" pitchFamily="34" charset="-128"/>
              </a:rPr>
              <a:t>Cloud uses HW clusters + SW for dependability – True</a:t>
            </a:r>
          </a:p>
          <a:p>
            <a:r>
              <a:rPr lang="en-US" altLang="en-US" baseline="0" dirty="0" smtClean="0">
                <a:latin typeface="Arial" panose="020B0604020202020204" pitchFamily="34" charset="0"/>
                <a:ea typeface="ＭＳ Ｐゴシック" panose="020B0600070205080204" pitchFamily="34" charset="-128"/>
              </a:rPr>
              <a:t>Private data centers could match cost – False. They do not have the economy of scale</a:t>
            </a:r>
            <a:endParaRPr lang="en-US" altLang="en-US" dirty="0" smtClean="0">
              <a:latin typeface="Arial" panose="020B0604020202020204" pitchFamily="34" charset="0"/>
              <a:ea typeface="ＭＳ Ｐゴシック" panose="020B0600070205080204" pitchFamily="34" charset="-128"/>
            </a:endParaRPr>
          </a:p>
          <a:p>
            <a:endParaRPr lang="en-US" altLang="en-US" dirty="0" smtClean="0">
              <a:latin typeface="Arial" panose="020B0604020202020204" pitchFamily="34" charset="0"/>
              <a:ea typeface="ＭＳ Ｐゴシック" panose="020B0600070205080204" pitchFamily="34" charset="-128"/>
            </a:endParaRPr>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C25CFA8-F1A8-4773-A29F-66984FE04078}" type="slidenum">
              <a:rPr lang="en-US" altLang="en-US" sz="1200">
                <a:solidFill>
                  <a:srgbClr val="000000"/>
                </a:solidFill>
              </a:rPr>
              <a:pPr eaLnBrk="1" hangingPunct="1"/>
              <a:t>55</a:t>
            </a:fld>
            <a:endParaRPr lang="en-US" altLang="en-US" sz="1200">
              <a:solidFill>
                <a:srgbClr val="000000"/>
              </a:solidFill>
            </a:endParaRPr>
          </a:p>
        </p:txBody>
      </p:sp>
    </p:spTree>
    <p:extLst>
      <p:ext uri="{BB962C8B-B14F-4D97-AF65-F5344CB8AC3E}">
        <p14:creationId xmlns:p14="http://schemas.microsoft.com/office/powerpoint/2010/main" val="6328001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B16EB44-F7A0-4BA4-9D95-5EC8929F56C3}" type="slidenum">
              <a:rPr lang="en-US" altLang="en-US" sz="1200"/>
              <a:pPr eaLnBrk="1" hangingPunct="1"/>
              <a:t>57</a:t>
            </a:fld>
            <a:endParaRPr lang="en-US" altLang="en-US" sz="1200"/>
          </a:p>
        </p:txBody>
      </p:sp>
      <p:sp>
        <p:nvSpPr>
          <p:cNvPr id="110595" name="Rectangle 2"/>
          <p:cNvSpPr>
            <a:spLocks noGrp="1" noRot="1" noChangeAspect="1" noChangeArrowheads="1"/>
          </p:cNvSpPr>
          <p:nvPr>
            <p:ph type="sldImg"/>
          </p:nvPr>
        </p:nvSpPr>
        <p:spPr>
          <a:solidFill>
            <a:srgbClr val="FFFFFF"/>
          </a:solidFill>
          <a:ln/>
        </p:spPr>
      </p:sp>
      <p:sp>
        <p:nvSpPr>
          <p:cNvPr id="1105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9796862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Will anyone else ever look at your code? Will I look at my code a long time from now?</a:t>
            </a:r>
            <a:endParaRPr lang="en-US" dirty="0"/>
          </a:p>
        </p:txBody>
      </p:sp>
      <p:sp>
        <p:nvSpPr>
          <p:cNvPr id="4" name="Slide Number Placeholder 3"/>
          <p:cNvSpPr>
            <a:spLocks noGrp="1"/>
          </p:cNvSpPr>
          <p:nvPr>
            <p:ph type="sldNum" sz="quarter" idx="10"/>
          </p:nvPr>
        </p:nvSpPr>
        <p:spPr/>
        <p:txBody>
          <a:bodyPr/>
          <a:lstStyle/>
          <a:p>
            <a:fld id="{BC9C4195-52D2-4C25-B95C-6A13D6A7207D}" type="slidenum">
              <a:rPr lang="en-US" altLang="en-US" smtClean="0"/>
              <a:pPr/>
              <a:t>58</a:t>
            </a:fld>
            <a:endParaRPr lang="en-US" altLang="en-US"/>
          </a:p>
        </p:txBody>
      </p:sp>
    </p:spTree>
    <p:extLst>
      <p:ext uri="{BB962C8B-B14F-4D97-AF65-F5344CB8AC3E}">
        <p14:creationId xmlns:p14="http://schemas.microsoft.com/office/powerpoint/2010/main" val="34740488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60% SW maintenance </a:t>
            </a:r>
          </a:p>
          <a:p>
            <a:r>
              <a:rPr lang="en-US" altLang="en-US" dirty="0" smtClean="0">
                <a:latin typeface="Arial" panose="020B0604020202020204" pitchFamily="34" charset="0"/>
                <a:ea typeface="ＭＳ Ｐゴシック" panose="020B0600070205080204" pitchFamily="34" charset="-128"/>
              </a:rPr>
              <a:t>17% fixing bugs </a:t>
            </a:r>
          </a:p>
          <a:p>
            <a:pPr marL="0" lvl="1"/>
            <a:r>
              <a:rPr lang="en-US" altLang="en-US" dirty="0" smtClean="0">
                <a:latin typeface="Arial" panose="020B0604020202020204" pitchFamily="34" charset="0"/>
                <a:ea typeface="ＭＳ Ｐゴシック" panose="020B0600070205080204" pitchFamily="34" charset="-128"/>
              </a:rPr>
              <a:t>Failure: Unexpectedly short-lived code</a:t>
            </a:r>
          </a:p>
          <a:p>
            <a:pPr marL="0" lvl="1"/>
            <a:endParaRPr lang="en-US" altLang="en-US" dirty="0" smtClean="0">
              <a:latin typeface="Arial" panose="020B0604020202020204" pitchFamily="34" charset="0"/>
              <a:ea typeface="ＭＳ Ｐゴシック" panose="020B0600070205080204" pitchFamily="34" charset="-128"/>
            </a:endParaRPr>
          </a:p>
          <a:p>
            <a:pPr marL="0" lvl="1"/>
            <a:r>
              <a:rPr lang="en-US" altLang="en-US" dirty="0" smtClean="0">
                <a:latin typeface="Arial" panose="020B0604020202020204" pitchFamily="34" charset="0"/>
                <a:ea typeface="ＭＳ Ｐゴシック" panose="020B0600070205080204" pitchFamily="34" charset="-128"/>
              </a:rPr>
              <a:t>Example in book of program used for 50 years</a:t>
            </a:r>
          </a:p>
          <a:p>
            <a:pPr marL="0" lvl="1"/>
            <a:endParaRPr lang="en-US" altLang="en-US" dirty="0" smtClean="0">
              <a:latin typeface="Arial" panose="020B0604020202020204" pitchFamily="34" charset="0"/>
              <a:ea typeface="ＭＳ Ｐゴシック" panose="020B0600070205080204" pitchFamily="34" charset="-128"/>
            </a:endParaRPr>
          </a:p>
          <a:p>
            <a:pPr marL="0" lvl="1"/>
            <a:r>
              <a:rPr lang="en-US" altLang="en-US" dirty="0" smtClean="0">
                <a:latin typeface="Arial" panose="020B0604020202020204" pitchFamily="34" charset="0"/>
                <a:ea typeface="ＭＳ Ｐゴシック" panose="020B0600070205080204" pitchFamily="34" charset="-128"/>
              </a:rPr>
              <a:t>Yet Legacy SW is successful SW</a:t>
            </a:r>
          </a:p>
          <a:p>
            <a:pPr marL="0" lvl="1"/>
            <a:endParaRPr lang="en-US" altLang="en-US" dirty="0" smtClean="0">
              <a:latin typeface="Arial" panose="020B0604020202020204" pitchFamily="34" charset="0"/>
              <a:ea typeface="ＭＳ Ｐゴシック" panose="020B0600070205080204" pitchFamily="34" charset="-128"/>
            </a:endParaRPr>
          </a:p>
          <a:p>
            <a:pPr marL="0" lvl="1"/>
            <a:r>
              <a:rPr lang="en-US" altLang="en-US" dirty="0" smtClean="0">
                <a:latin typeface="Arial" panose="020B0604020202020204" pitchFamily="34" charset="0"/>
                <a:ea typeface="ＭＳ Ｐゴシック" panose="020B0600070205080204" pitchFamily="34" charset="-128"/>
              </a:rPr>
              <a:t>If connotation of antiquated, old-fashioned</a:t>
            </a:r>
          </a:p>
          <a:p>
            <a:pPr marL="0" lvl="1"/>
            <a:endParaRPr lang="en-US" altLang="en-US" dirty="0" smtClean="0">
              <a:latin typeface="Arial" panose="020B0604020202020204" pitchFamily="34" charset="0"/>
              <a:ea typeface="ＭＳ Ｐゴシック" panose="020B0600070205080204" pitchFamily="34" charset="-128"/>
            </a:endParaRPr>
          </a:p>
          <a:p>
            <a:pPr marL="0" lvl="1"/>
            <a:r>
              <a:rPr lang="en-US" altLang="en-US" dirty="0" smtClean="0">
                <a:latin typeface="Arial" panose="020B0604020202020204" pitchFamily="34" charset="0"/>
                <a:ea typeface="ＭＳ Ｐゴシック" panose="020B0600070205080204" pitchFamily="34" charset="-128"/>
              </a:rPr>
              <a:t>What is contrast to legacy code</a:t>
            </a:r>
          </a:p>
          <a:p>
            <a:pPr marL="0" lvl="1"/>
            <a:r>
              <a:rPr lang="en-US" altLang="en-US" dirty="0" smtClean="0">
                <a:latin typeface="Arial" panose="020B0604020202020204" pitchFamily="34" charset="0"/>
                <a:ea typeface="ＭＳ Ｐゴシック" panose="020B0600070205080204" pitchFamily="34" charset="-128"/>
              </a:rPr>
              <a:t/>
            </a:r>
            <a:br>
              <a:rPr lang="en-US" altLang="en-US" dirty="0" smtClean="0">
                <a:latin typeface="Arial" panose="020B0604020202020204" pitchFamily="34" charset="0"/>
                <a:ea typeface="ＭＳ Ｐゴシック" panose="020B0600070205080204" pitchFamily="34" charset="-128"/>
              </a:rPr>
            </a:br>
            <a:r>
              <a:rPr lang="en-US" altLang="en-US" dirty="0" smtClean="0">
                <a:latin typeface="Arial" panose="020B0604020202020204" pitchFamily="34" charset="0"/>
                <a:ea typeface="ＭＳ Ｐゴシック" panose="020B0600070205080204" pitchFamily="34" charset="-128"/>
              </a:rPr>
              <a:t>Easy to evolve; evolution to</a:t>
            </a:r>
          </a:p>
          <a:p>
            <a:endParaRPr lang="en-US" altLang="en-US" dirty="0" smtClean="0">
              <a:latin typeface="Arial" panose="020B0604020202020204" pitchFamily="34" charset="0"/>
              <a:ea typeface="ＭＳ Ｐゴシック" panose="020B0600070205080204" pitchFamily="34" charset="-128"/>
            </a:endParaRPr>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D4A801C-5274-4637-95BE-231195D53AF1}" type="slidenum">
              <a:rPr lang="en-US" altLang="en-US" sz="1200"/>
              <a:pPr eaLnBrk="1" hangingPunct="1"/>
              <a:t>59</a:t>
            </a:fld>
            <a:endParaRPr lang="en-US" altLang="en-US" sz="1200"/>
          </a:p>
        </p:txBody>
      </p:sp>
    </p:spTree>
    <p:extLst>
      <p:ext uri="{BB962C8B-B14F-4D97-AF65-F5344CB8AC3E}">
        <p14:creationId xmlns:p14="http://schemas.microsoft.com/office/powerpoint/2010/main" val="2908249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ja-JP" dirty="0" smtClean="0">
              <a:latin typeface="Arial" panose="020B0604020202020204" pitchFamily="34" charset="0"/>
              <a:ea typeface="ＭＳ Ｐゴシック" panose="020B0600070205080204" pitchFamily="34" charset="-128"/>
            </a:endParaRPr>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F785DDB-FFB9-4B77-AB14-AA42E1C4CDB2}" type="slidenum">
              <a:rPr lang="en-US" altLang="en-US" sz="1200"/>
              <a:pPr eaLnBrk="1" hangingPunct="1"/>
              <a:t>10</a:t>
            </a:fld>
            <a:endParaRPr lang="en-US" altLang="en-US" sz="1200"/>
          </a:p>
        </p:txBody>
      </p:sp>
    </p:spTree>
    <p:extLst>
      <p:ext uri="{BB962C8B-B14F-4D97-AF65-F5344CB8AC3E}">
        <p14:creationId xmlns:p14="http://schemas.microsoft.com/office/powerpoint/2010/main" val="26219520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60% SW maintenance </a:t>
            </a:r>
          </a:p>
          <a:p>
            <a:r>
              <a:rPr lang="en-US" altLang="en-US" smtClean="0">
                <a:latin typeface="Arial" panose="020B0604020202020204" pitchFamily="34" charset="0"/>
                <a:ea typeface="ＭＳ Ｐゴシック" panose="020B0600070205080204" pitchFamily="34" charset="-128"/>
              </a:rPr>
              <a:t>17% fixing bugs </a:t>
            </a:r>
          </a:p>
          <a:p>
            <a:pPr marL="0" lvl="1"/>
            <a:r>
              <a:rPr lang="en-US" altLang="en-US" smtClean="0">
                <a:latin typeface="Arial" panose="020B0604020202020204" pitchFamily="34" charset="0"/>
                <a:ea typeface="ＭＳ Ｐゴシック" panose="020B0600070205080204" pitchFamily="34" charset="-128"/>
              </a:rPr>
              <a:t>Failure: Unexpectedly short-lived code</a:t>
            </a:r>
          </a:p>
          <a:p>
            <a:pPr marL="0" lvl="1"/>
            <a:endParaRPr lang="en-US" altLang="en-US" smtClean="0">
              <a:latin typeface="Arial" panose="020B0604020202020204" pitchFamily="34" charset="0"/>
              <a:ea typeface="ＭＳ Ｐゴシック" panose="020B0600070205080204" pitchFamily="34" charset="-128"/>
            </a:endParaRPr>
          </a:p>
          <a:p>
            <a:pPr marL="0" lvl="1"/>
            <a:r>
              <a:rPr lang="en-US" altLang="en-US" smtClean="0">
                <a:latin typeface="Arial" panose="020B0604020202020204" pitchFamily="34" charset="0"/>
                <a:ea typeface="ＭＳ Ｐゴシック" panose="020B0600070205080204" pitchFamily="34" charset="-128"/>
              </a:rPr>
              <a:t>Yet Legacy SW is successful SW</a:t>
            </a:r>
          </a:p>
          <a:p>
            <a:pPr marL="0" lvl="1"/>
            <a:endParaRPr lang="en-US" altLang="en-US" smtClean="0">
              <a:latin typeface="Arial" panose="020B0604020202020204" pitchFamily="34" charset="0"/>
              <a:ea typeface="ＭＳ Ｐゴシック" panose="020B0600070205080204" pitchFamily="34" charset="-128"/>
            </a:endParaRPr>
          </a:p>
          <a:p>
            <a:endParaRPr lang="en-US" altLang="en-US" smtClean="0">
              <a:latin typeface="Arial" panose="020B0604020202020204" pitchFamily="34" charset="0"/>
              <a:ea typeface="ＭＳ Ｐゴシック" panose="020B0600070205080204" pitchFamily="34" charset="-128"/>
            </a:endParaRPr>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D0ADE41-B254-4912-8424-E12AB6865CA9}" type="slidenum">
              <a:rPr lang="en-US" altLang="en-US" sz="1200"/>
              <a:pPr eaLnBrk="1" hangingPunct="1"/>
              <a:t>60</a:t>
            </a:fld>
            <a:endParaRPr lang="en-US" altLang="en-US" sz="1200"/>
          </a:p>
        </p:txBody>
      </p:sp>
    </p:spTree>
    <p:extLst>
      <p:ext uri="{BB962C8B-B14F-4D97-AF65-F5344CB8AC3E}">
        <p14:creationId xmlns:p14="http://schemas.microsoft.com/office/powerpoint/2010/main" val="26292973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Our</a:t>
            </a:r>
            <a:r>
              <a:rPr lang="en-US" altLang="en-US" baseline="0" dirty="0" smtClean="0">
                <a:latin typeface="Arial" panose="020B0604020202020204" pitchFamily="34" charset="0"/>
                <a:ea typeface="ＭＳ Ｐゴシック" panose="020B0600070205080204" pitchFamily="34" charset="-128"/>
              </a:rPr>
              <a:t> paychecks delivered with Cobol</a:t>
            </a:r>
            <a:endParaRPr lang="en-US" altLang="en-US" dirty="0" smtClean="0">
              <a:latin typeface="Arial" panose="020B0604020202020204" pitchFamily="34" charset="0"/>
              <a:ea typeface="ＭＳ Ｐゴシック" panose="020B0600070205080204" pitchFamily="34" charset="-128"/>
            </a:endParaRPr>
          </a:p>
          <a:p>
            <a:endParaRPr lang="en-US" altLang="en-US" dirty="0" smtClean="0">
              <a:latin typeface="Arial" panose="020B0604020202020204" pitchFamily="34" charset="0"/>
              <a:ea typeface="ＭＳ Ｐゴシック" panose="020B0600070205080204" pitchFamily="34" charset="-128"/>
            </a:endParaRPr>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E3D7930-01E2-4923-BC39-AFBB65B55450}" type="slidenum">
              <a:rPr lang="en-US" altLang="en-US" sz="1200"/>
              <a:pPr eaLnBrk="1" hangingPunct="1"/>
              <a:t>61</a:t>
            </a:fld>
            <a:endParaRPr lang="en-US" altLang="en-US" sz="1200"/>
          </a:p>
        </p:txBody>
      </p:sp>
    </p:spTree>
    <p:extLst>
      <p:ext uri="{BB962C8B-B14F-4D97-AF65-F5344CB8AC3E}">
        <p14:creationId xmlns:p14="http://schemas.microsoft.com/office/powerpoint/2010/main" val="29564728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altLang="en-US" dirty="0" smtClean="0">
                <a:latin typeface="Arial" panose="020B0604020202020204" pitchFamily="34" charset="0"/>
                <a:ea typeface="ＭＳ Ｐゴシック" panose="020B0600070205080204" pitchFamily="34" charset="-128"/>
              </a:rPr>
              <a:t>Beautiful</a:t>
            </a:r>
            <a:r>
              <a:rPr lang="en-US" altLang="en-US" baseline="0" dirty="0" smtClean="0">
                <a:latin typeface="Arial" panose="020B0604020202020204" pitchFamily="34" charset="0"/>
                <a:ea typeface="ＭＳ Ｐゴシック" panose="020B0600070205080204" pitchFamily="34" charset="-128"/>
              </a:rPr>
              <a:t> code – False</a:t>
            </a:r>
          </a:p>
          <a:p>
            <a:pPr marL="0" lvl="1"/>
            <a:r>
              <a:rPr lang="en-US" altLang="en-US" baseline="0" dirty="0" smtClean="0">
                <a:latin typeface="Arial" panose="020B0604020202020204" pitchFamily="34" charset="0"/>
                <a:ea typeface="ＭＳ Ｐゴシック" panose="020B0600070205080204" pitchFamily="34" charset="-128"/>
              </a:rPr>
              <a:t>Legacy code – False, it was successful, so became legacy</a:t>
            </a:r>
          </a:p>
          <a:p>
            <a:pPr marL="0" lvl="1"/>
            <a:r>
              <a:rPr lang="en-US" altLang="en-US" baseline="0" dirty="0" smtClean="0">
                <a:latin typeface="Arial" panose="020B0604020202020204" pitchFamily="34" charset="0"/>
                <a:ea typeface="ＭＳ Ｐゴシック" panose="020B0600070205080204" pitchFamily="34" charset="-128"/>
              </a:rPr>
              <a:t>Unexpectedly short-lived code – True. Short but expected (e.g. script) is okay</a:t>
            </a:r>
          </a:p>
          <a:p>
            <a:pPr marL="0" lvl="1"/>
            <a:r>
              <a:rPr lang="en-US" altLang="en-US" baseline="0" dirty="0" smtClean="0">
                <a:latin typeface="Arial" panose="020B0604020202020204" pitchFamily="34" charset="0"/>
                <a:ea typeface="ＭＳ Ｐゴシック" panose="020B0600070205080204" pitchFamily="34" charset="-128"/>
              </a:rPr>
              <a:t>Both legacy and unexpected – False. Legacy is not a failure</a:t>
            </a:r>
            <a:endParaRPr lang="en-US" altLang="en-US" dirty="0" smtClean="0">
              <a:latin typeface="Arial" panose="020B0604020202020204" pitchFamily="34" charset="0"/>
              <a:ea typeface="ＭＳ Ｐゴシック" panose="020B0600070205080204" pitchFamily="34" charset="-128"/>
            </a:endParaRPr>
          </a:p>
        </p:txBody>
      </p:sp>
      <p:sp>
        <p:nvSpPr>
          <p:cNvPr id="1208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F2280AE-D557-4192-86E7-6D56446D6A42}" type="slidenum">
              <a:rPr lang="en-US" altLang="en-US" sz="1200">
                <a:solidFill>
                  <a:srgbClr val="000000"/>
                </a:solidFill>
              </a:rPr>
              <a:pPr eaLnBrk="1" hangingPunct="1"/>
              <a:t>63</a:t>
            </a:fld>
            <a:endParaRPr lang="en-US" altLang="en-US" sz="1200">
              <a:solidFill>
                <a:srgbClr val="000000"/>
              </a:solidFill>
            </a:endParaRPr>
          </a:p>
        </p:txBody>
      </p:sp>
    </p:spTree>
    <p:extLst>
      <p:ext uri="{BB962C8B-B14F-4D97-AF65-F5344CB8AC3E}">
        <p14:creationId xmlns:p14="http://schemas.microsoft.com/office/powerpoint/2010/main" val="6712894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97AF4B7-1D42-4E14-8F3C-CE5B27ED4AD3}" type="slidenum">
              <a:rPr lang="en-US" altLang="en-US" sz="1200"/>
              <a:pPr eaLnBrk="1" hangingPunct="1"/>
              <a:t>65</a:t>
            </a:fld>
            <a:endParaRPr lang="en-US" altLang="en-US" sz="1200"/>
          </a:p>
        </p:txBody>
      </p:sp>
      <p:sp>
        <p:nvSpPr>
          <p:cNvPr id="123907" name="Rectangle 2"/>
          <p:cNvSpPr>
            <a:spLocks noGrp="1" noRot="1" noChangeAspect="1" noChangeArrowheads="1"/>
          </p:cNvSpPr>
          <p:nvPr>
            <p:ph type="sldImg"/>
          </p:nvPr>
        </p:nvSpPr>
        <p:spPr>
          <a:solidFill>
            <a:srgbClr val="FFFFFF"/>
          </a:solidFill>
          <a:ln/>
        </p:spPr>
      </p:sp>
      <p:sp>
        <p:nvSpPr>
          <p:cNvPr id="1239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6177619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HW on verification –</a:t>
            </a:r>
            <a:r>
              <a:rPr lang="en-US" altLang="en-US" baseline="0" dirty="0" smtClean="0">
                <a:latin typeface="Arial" panose="020B0604020202020204" pitchFamily="34" charset="0"/>
                <a:ea typeface="ＭＳ Ｐゴシック" panose="020B0600070205080204" pitchFamily="34" charset="-128"/>
              </a:rPr>
              <a:t> we have a specification to check against</a:t>
            </a:r>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SW on validation – no specification</a:t>
            </a:r>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FD8AE83-0B53-4D2A-A6BC-9B898F407833}" type="slidenum">
              <a:rPr lang="en-US" altLang="en-US" sz="1200"/>
              <a:pPr eaLnBrk="1" hangingPunct="1"/>
              <a:t>68</a:t>
            </a:fld>
            <a:endParaRPr lang="en-US" altLang="en-US" sz="1200"/>
          </a:p>
        </p:txBody>
      </p:sp>
    </p:spTree>
    <p:extLst>
      <p:ext uri="{BB962C8B-B14F-4D97-AF65-F5344CB8AC3E}">
        <p14:creationId xmlns:p14="http://schemas.microsoft.com/office/powerpoint/2010/main" val="7434921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p:cNvSpPr>
          <p:nvPr>
            <p:ph type="sldImg"/>
          </p:nvPr>
        </p:nvSpPr>
        <p:spPr>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HW on verification –</a:t>
            </a:r>
            <a:r>
              <a:rPr lang="en-US" altLang="en-US" baseline="0" dirty="0" smtClean="0">
                <a:latin typeface="Arial" panose="020B0604020202020204" pitchFamily="34" charset="0"/>
                <a:ea typeface="ＭＳ Ｐゴシック" panose="020B0600070205080204" pitchFamily="34" charset="-128"/>
              </a:rPr>
              <a:t> we have a specification to check against</a:t>
            </a:r>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SW on validation – no specification</a:t>
            </a:r>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CFE16CE-8436-4785-89A2-FFEEA9F12E79}" type="slidenum">
              <a:rPr lang="en-US" altLang="en-US" sz="1200"/>
              <a:pPr eaLnBrk="1" hangingPunct="1"/>
              <a:t>69</a:t>
            </a:fld>
            <a:endParaRPr lang="en-US" altLang="en-US" sz="1200"/>
          </a:p>
        </p:txBody>
      </p:sp>
    </p:spTree>
    <p:extLst>
      <p:ext uri="{BB962C8B-B14F-4D97-AF65-F5344CB8AC3E}">
        <p14:creationId xmlns:p14="http://schemas.microsoft.com/office/powerpoint/2010/main" val="25781378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p:cNvSpPr>
          <p:nvPr>
            <p:ph type="sldImg"/>
          </p:nvPr>
        </p:nvSpPr>
        <p:spPr>
          <a:ln/>
        </p:spPr>
      </p:sp>
      <p:sp>
        <p:nvSpPr>
          <p:cNvPr id="132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1 ns test, 64-bit variable, 2^64 ns = 500 years!</a:t>
            </a:r>
          </a:p>
          <a:p>
            <a:endParaRPr lang="en-US" altLang="en-US" smtClean="0">
              <a:latin typeface="Arial" panose="020B0604020202020204" pitchFamily="34" charset="0"/>
              <a:ea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rPr>
              <a:t>e.g., unit testing works within a single class and functional testing works across classes</a:t>
            </a:r>
          </a:p>
          <a:p>
            <a:endParaRPr lang="en-US" altLang="en-US" smtClean="0">
              <a:latin typeface="Arial" panose="020B0604020202020204" pitchFamily="34" charset="0"/>
              <a:ea typeface="ＭＳ Ｐゴシック" panose="020B0600070205080204" pitchFamily="34" charset="-128"/>
            </a:endParaRPr>
          </a:p>
          <a:p>
            <a:r>
              <a:rPr lang="en-US" altLang="en-US" smtClean="0">
                <a:solidFill>
                  <a:srgbClr val="3366FF"/>
                </a:solidFill>
                <a:latin typeface="Arial" panose="020B0604020202020204" pitchFamily="34" charset="0"/>
                <a:ea typeface="ＭＳ Ｐゴシック" panose="020B0600070205080204" pitchFamily="34" charset="-128"/>
              </a:rPr>
              <a:t>Unit test</a:t>
            </a:r>
            <a:r>
              <a:rPr lang="en-US" altLang="en-US" smtClean="0">
                <a:latin typeface="Arial" panose="020B0604020202020204" pitchFamily="34" charset="0"/>
                <a:ea typeface="ＭＳ Ｐゴシック" panose="020B0600070205080204" pitchFamily="34" charset="-128"/>
              </a:rPr>
              <a:t>: single method does what was expected</a:t>
            </a:r>
          </a:p>
          <a:p>
            <a:endParaRPr lang="en-US" altLang="en-US" smtClean="0">
              <a:latin typeface="Arial" panose="020B0604020202020204" pitchFamily="34" charset="0"/>
              <a:ea typeface="ＭＳ Ｐゴシック" panose="020B0600070205080204" pitchFamily="34" charset="-128"/>
            </a:endParaRPr>
          </a:p>
          <a:p>
            <a:r>
              <a:rPr lang="en-US" altLang="en-US" smtClean="0">
                <a:solidFill>
                  <a:srgbClr val="3366FF"/>
                </a:solidFill>
                <a:latin typeface="Arial" panose="020B0604020202020204" pitchFamily="34" charset="0"/>
                <a:ea typeface="ＭＳ Ｐゴシック" panose="020B0600070205080204" pitchFamily="34" charset="-128"/>
              </a:rPr>
              <a:t>Module </a:t>
            </a:r>
            <a:r>
              <a:rPr lang="en-US" altLang="en-US" smtClean="0">
                <a:solidFill>
                  <a:srgbClr val="000000"/>
                </a:solidFill>
                <a:latin typeface="Arial" panose="020B0604020202020204" pitchFamily="34" charset="0"/>
                <a:ea typeface="ＭＳ Ｐゴシック" panose="020B0600070205080204" pitchFamily="34" charset="-128"/>
              </a:rPr>
              <a:t>or </a:t>
            </a:r>
            <a:r>
              <a:rPr lang="en-US" altLang="en-US" smtClean="0">
                <a:solidFill>
                  <a:srgbClr val="3366FF"/>
                </a:solidFill>
                <a:latin typeface="Arial" panose="020B0604020202020204" pitchFamily="34" charset="0"/>
                <a:ea typeface="ＭＳ Ｐゴシック" panose="020B0600070205080204" pitchFamily="34" charset="-128"/>
              </a:rPr>
              <a:t>functional test: </a:t>
            </a:r>
            <a:r>
              <a:rPr lang="en-US" altLang="en-US" smtClean="0">
                <a:latin typeface="Arial" panose="020B0604020202020204" pitchFamily="34" charset="0"/>
                <a:ea typeface="ＭＳ Ｐゴシック" panose="020B0600070205080204" pitchFamily="34" charset="-128"/>
              </a:rPr>
              <a:t>across individual units (within a class)</a:t>
            </a:r>
          </a:p>
          <a:p>
            <a:endParaRPr lang="en-US" altLang="en-US" smtClean="0">
              <a:latin typeface="Arial" panose="020B0604020202020204" pitchFamily="34" charset="0"/>
              <a:ea typeface="ＭＳ Ｐゴシック" panose="020B0600070205080204" pitchFamily="34" charset="-128"/>
            </a:endParaRPr>
          </a:p>
          <a:p>
            <a:endParaRPr lang="en-US" altLang="en-US" smtClean="0">
              <a:solidFill>
                <a:schemeClr val="accent2"/>
              </a:solidFill>
              <a:latin typeface="Arial" panose="020B0604020202020204" pitchFamily="34" charset="0"/>
              <a:ea typeface="ＭＳ Ｐゴシック" panose="020B0600070205080204" pitchFamily="34" charset="-128"/>
            </a:endParaRPr>
          </a:p>
          <a:p>
            <a:r>
              <a:rPr lang="en-US" altLang="en-US" smtClean="0">
                <a:solidFill>
                  <a:srgbClr val="0000FF"/>
                </a:solidFill>
                <a:latin typeface="Arial" panose="020B0604020202020204" pitchFamily="34" charset="0"/>
                <a:ea typeface="ＭＳ Ｐゴシック" panose="020B0600070205080204" pitchFamily="34" charset="-128"/>
              </a:rPr>
              <a:t>Integration test</a:t>
            </a:r>
            <a:r>
              <a:rPr lang="en-US" altLang="en-US" smtClean="0">
                <a:latin typeface="Arial" panose="020B0604020202020204" pitchFamily="34" charset="0"/>
                <a:ea typeface="ＭＳ Ｐゴシック" panose="020B0600070205080204" pitchFamily="34" charset="-128"/>
              </a:rPr>
              <a:t>: interfaces between units have consistent assumptions, communicate correctly</a:t>
            </a:r>
          </a:p>
          <a:p>
            <a:endParaRPr lang="en-US" altLang="en-US" smtClean="0">
              <a:latin typeface="Arial" panose="020B0604020202020204" pitchFamily="34" charset="0"/>
              <a:ea typeface="ＭＳ Ｐゴシック" panose="020B0600070205080204" pitchFamily="34" charset="-128"/>
            </a:endParaRPr>
          </a:p>
          <a:p>
            <a:endParaRPr lang="en-US" altLang="en-US" smtClean="0">
              <a:latin typeface="Arial" panose="020B0604020202020204" pitchFamily="34" charset="0"/>
              <a:ea typeface="ＭＳ Ｐゴシック" panose="020B0600070205080204" pitchFamily="34" charset="-128"/>
            </a:endParaRPr>
          </a:p>
          <a:p>
            <a:r>
              <a:rPr lang="en-US" altLang="en-US" smtClean="0">
                <a:solidFill>
                  <a:srgbClr val="0000FF"/>
                </a:solidFill>
                <a:latin typeface="Arial" panose="020B0604020202020204" pitchFamily="34" charset="0"/>
                <a:ea typeface="ＭＳ Ｐゴシック" panose="020B0600070205080204" pitchFamily="34" charset="-128"/>
              </a:rPr>
              <a:t>System </a:t>
            </a:r>
            <a:r>
              <a:rPr lang="en-US" altLang="en-US" smtClean="0">
                <a:solidFill>
                  <a:srgbClr val="333399"/>
                </a:solidFill>
                <a:latin typeface="Arial" panose="020B0604020202020204" pitchFamily="34" charset="0"/>
                <a:ea typeface="ＭＳ Ｐゴシック" panose="020B0600070205080204" pitchFamily="34" charset="-128"/>
              </a:rPr>
              <a:t>or </a:t>
            </a:r>
            <a:r>
              <a:rPr lang="en-US" altLang="en-US" smtClean="0">
                <a:solidFill>
                  <a:srgbClr val="0000FF"/>
                </a:solidFill>
                <a:latin typeface="Arial" panose="020B0604020202020204" pitchFamily="34" charset="0"/>
                <a:ea typeface="ＭＳ Ｐゴシック" panose="020B0600070205080204" pitchFamily="34" charset="-128"/>
              </a:rPr>
              <a:t>acceptance test: </a:t>
            </a:r>
            <a:r>
              <a:rPr lang="en-US" altLang="en-US" smtClean="0">
                <a:solidFill>
                  <a:schemeClr val="accent2"/>
                </a:solidFill>
                <a:latin typeface="Arial" panose="020B0604020202020204" pitchFamily="34" charset="0"/>
                <a:ea typeface="ＭＳ Ｐゴシック" panose="020B0600070205080204" pitchFamily="34" charset="-128"/>
              </a:rPr>
              <a:t>integrated program meets its specifications</a:t>
            </a:r>
          </a:p>
          <a:p>
            <a:endParaRPr lang="en-US" altLang="en-US" smtClean="0">
              <a:latin typeface="Arial" panose="020B0604020202020204" pitchFamily="34" charset="0"/>
              <a:ea typeface="ＭＳ Ｐゴシック" panose="020B0600070205080204" pitchFamily="34" charset="-128"/>
            </a:endParaRPr>
          </a:p>
          <a:p>
            <a:endParaRPr lang="en-US" altLang="en-US" smtClean="0">
              <a:latin typeface="Arial" panose="020B0604020202020204" pitchFamily="34" charset="0"/>
              <a:ea typeface="ＭＳ Ｐゴシック" panose="020B0600070205080204" pitchFamily="34" charset="-128"/>
            </a:endParaRPr>
          </a:p>
          <a:p>
            <a:endParaRPr lang="en-US" altLang="en-US" smtClean="0">
              <a:latin typeface="Arial" panose="020B0604020202020204" pitchFamily="34" charset="0"/>
              <a:ea typeface="ＭＳ Ｐゴシック" panose="020B0600070205080204" pitchFamily="34" charset="-128"/>
            </a:endParaRPr>
          </a:p>
          <a:p>
            <a:endParaRPr lang="en-US" altLang="en-US" smtClean="0">
              <a:latin typeface="Arial" panose="020B0604020202020204" pitchFamily="34" charset="0"/>
              <a:ea typeface="ＭＳ Ｐゴシック" panose="020B0600070205080204" pitchFamily="34" charset="-128"/>
            </a:endParaRPr>
          </a:p>
          <a:p>
            <a:endParaRPr lang="en-US" altLang="en-US" smtClean="0">
              <a:latin typeface="Arial" panose="020B0604020202020204" pitchFamily="34" charset="0"/>
              <a:ea typeface="ＭＳ Ｐゴシック" panose="020B0600070205080204" pitchFamily="34" charset="-128"/>
            </a:endParaRPr>
          </a:p>
          <a:p>
            <a:endParaRPr lang="en-US" altLang="en-US" smtClean="0">
              <a:solidFill>
                <a:schemeClr val="accent2"/>
              </a:solidFill>
              <a:latin typeface="Arial" panose="020B0604020202020204" pitchFamily="34" charset="0"/>
              <a:ea typeface="ＭＳ Ｐゴシック" panose="020B0600070205080204" pitchFamily="34" charset="-128"/>
            </a:endParaRPr>
          </a:p>
          <a:p>
            <a:endParaRPr lang="en-US" altLang="en-US" smtClean="0">
              <a:latin typeface="Arial" panose="020B0604020202020204" pitchFamily="34" charset="0"/>
              <a:ea typeface="ＭＳ Ｐゴシック" panose="020B0600070205080204" pitchFamily="34" charset="-128"/>
            </a:endParaRPr>
          </a:p>
        </p:txBody>
      </p:sp>
      <p:sp>
        <p:nvSpPr>
          <p:cNvPr id="132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B410E68-3622-459E-BEF6-CC35D2363D42}" type="slidenum">
              <a:rPr lang="en-US" altLang="en-US" sz="1200"/>
              <a:pPr eaLnBrk="1" hangingPunct="1"/>
              <a:t>70</a:t>
            </a:fld>
            <a:endParaRPr lang="en-US" altLang="en-US" sz="1200"/>
          </a:p>
        </p:txBody>
      </p:sp>
    </p:spTree>
    <p:extLst>
      <p:ext uri="{BB962C8B-B14F-4D97-AF65-F5344CB8AC3E}">
        <p14:creationId xmlns:p14="http://schemas.microsoft.com/office/powerpoint/2010/main" val="8907820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Conditional variables</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Evolve over time; run every night </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Modern service –</a:t>
            </a:r>
            <a:r>
              <a:rPr lang="en-US" altLang="en-US" baseline="0" dirty="0" smtClean="0">
                <a:latin typeface="Arial" panose="020B0604020202020204" pitchFamily="34" charset="0"/>
                <a:ea typeface="ＭＳ Ｐゴシック" panose="020B0600070205080204" pitchFamily="34" charset="-128"/>
              </a:rPr>
              <a:t> run </a:t>
            </a:r>
            <a:r>
              <a:rPr lang="en-US" altLang="en-US" dirty="0" smtClean="0">
                <a:latin typeface="Arial" panose="020B0604020202020204" pitchFamily="34" charset="0"/>
                <a:ea typeface="ＭＳ Ｐゴシック" panose="020B0600070205080204" pitchFamily="34" charset="-128"/>
              </a:rPr>
              <a:t>continuous tests as service evolves</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TDD (test-driven</a:t>
            </a:r>
            <a:r>
              <a:rPr lang="en-US" altLang="en-US" baseline="0" dirty="0" smtClean="0">
                <a:latin typeface="Arial" panose="020B0604020202020204" pitchFamily="34" charset="0"/>
                <a:ea typeface="ＭＳ Ｐゴシック" panose="020B0600070205080204" pitchFamily="34" charset="-128"/>
              </a:rPr>
              <a:t> development) </a:t>
            </a:r>
            <a:r>
              <a:rPr lang="en-US" altLang="en-US" dirty="0" smtClean="0">
                <a:latin typeface="Arial" panose="020B0604020202020204" pitchFamily="34" charset="0"/>
                <a:ea typeface="ＭＳ Ｐゴシック" panose="020B0600070205080204" pitchFamily="34" charset="-128"/>
              </a:rPr>
              <a:t>seems unnatural</a:t>
            </a:r>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E8FEB3D-DABE-49B5-BEF3-D010073521ED}" type="slidenum">
              <a:rPr lang="en-US" altLang="en-US" sz="1200"/>
              <a:pPr eaLnBrk="1" hangingPunct="1"/>
              <a:t>71</a:t>
            </a:fld>
            <a:endParaRPr lang="en-US" altLang="en-US" sz="1200"/>
          </a:p>
        </p:txBody>
      </p:sp>
    </p:spTree>
    <p:extLst>
      <p:ext uri="{BB962C8B-B14F-4D97-AF65-F5344CB8AC3E}">
        <p14:creationId xmlns:p14="http://schemas.microsoft.com/office/powerpoint/2010/main" val="19823390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p:cNvSpPr>
          <p:nvPr>
            <p:ph type="sldImg"/>
          </p:nvPr>
        </p:nvSpPr>
        <p:spPr>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solidFill>
                  <a:srgbClr val="408000"/>
                </a:solidFill>
                <a:latin typeface="Arial" panose="020B0604020202020204" pitchFamily="34" charset="0"/>
                <a:ea typeface="ＭＳ Ｐゴシック" panose="020B0600070205080204" pitchFamily="34" charset="-128"/>
              </a:rPr>
              <a:t>Better test coverage catches more faults – True</a:t>
            </a:r>
          </a:p>
          <a:p>
            <a:r>
              <a:rPr lang="en-US" altLang="en-US" dirty="0" smtClean="0">
                <a:solidFill>
                  <a:srgbClr val="408000"/>
                </a:solidFill>
                <a:latin typeface="Arial" panose="020B0604020202020204" pitchFamily="34" charset="0"/>
                <a:ea typeface="ＭＳ Ｐゴシック" panose="020B0600070205080204" pitchFamily="34" charset="-128"/>
              </a:rPr>
              <a:t>100% test</a:t>
            </a:r>
            <a:r>
              <a:rPr lang="en-US" altLang="en-US" baseline="0" dirty="0" smtClean="0">
                <a:solidFill>
                  <a:srgbClr val="408000"/>
                </a:solidFill>
                <a:latin typeface="Arial" panose="020B0604020202020204" pitchFamily="34" charset="0"/>
                <a:ea typeface="ＭＳ Ｐゴシック" panose="020B0600070205080204" pitchFamily="34" charset="-128"/>
              </a:rPr>
              <a:t> coverage insures reliability – False, </a:t>
            </a:r>
            <a:r>
              <a:rPr lang="en-US" altLang="en-US" baseline="0" dirty="0" smtClean="0">
                <a:solidFill>
                  <a:schemeClr val="tx1"/>
                </a:solidFill>
                <a:latin typeface="Arial" panose="020B0604020202020204" pitchFamily="34" charset="0"/>
                <a:ea typeface="ＭＳ Ｐゴシック" panose="020B0600070205080204" pitchFamily="34" charset="-128"/>
              </a:rPr>
              <a:t>cannot achieve it</a:t>
            </a:r>
          </a:p>
          <a:p>
            <a:r>
              <a:rPr lang="en-US" altLang="en-US" baseline="0" dirty="0" smtClean="0">
                <a:solidFill>
                  <a:schemeClr val="tx1"/>
                </a:solidFill>
                <a:latin typeface="Arial" panose="020B0604020202020204" pitchFamily="34" charset="0"/>
                <a:ea typeface="ＭＳ Ｐゴシック" panose="020B0600070205080204" pitchFamily="34" charset="-128"/>
              </a:rPr>
              <a:t>Higher level test delegates – True, abstraction</a:t>
            </a:r>
          </a:p>
          <a:p>
            <a:r>
              <a:rPr lang="en-US" altLang="en-US" baseline="0" dirty="0" smtClean="0">
                <a:solidFill>
                  <a:schemeClr val="tx1"/>
                </a:solidFill>
                <a:latin typeface="Arial" panose="020B0604020202020204" pitchFamily="34" charset="0"/>
                <a:ea typeface="ＭＳ Ｐゴシック" panose="020B0600070205080204" pitchFamily="34" charset="-128"/>
              </a:rPr>
              <a:t>Unit test within class – True, generally</a:t>
            </a:r>
          </a:p>
          <a:p>
            <a:endParaRPr lang="en-US" altLang="en-US" dirty="0" smtClean="0">
              <a:solidFill>
                <a:srgbClr val="408000"/>
              </a:solidFill>
              <a:latin typeface="Arial" panose="020B0604020202020204" pitchFamily="34" charset="0"/>
              <a:ea typeface="ＭＳ Ｐゴシック" panose="020B0600070205080204" pitchFamily="34" charset="-128"/>
            </a:endParaRPr>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175A1E2-40F4-4ECA-8176-B64B43FC39FC}" type="slidenum">
              <a:rPr lang="en-US" altLang="en-US" sz="1200">
                <a:solidFill>
                  <a:srgbClr val="000000"/>
                </a:solidFill>
              </a:rPr>
              <a:pPr eaLnBrk="1" hangingPunct="1"/>
              <a:t>73</a:t>
            </a:fld>
            <a:endParaRPr lang="en-US" altLang="en-US" sz="1200">
              <a:solidFill>
                <a:srgbClr val="000000"/>
              </a:solidFill>
            </a:endParaRPr>
          </a:p>
        </p:txBody>
      </p:sp>
    </p:spTree>
    <p:extLst>
      <p:ext uri="{BB962C8B-B14F-4D97-AF65-F5344CB8AC3E}">
        <p14:creationId xmlns:p14="http://schemas.microsoft.com/office/powerpoint/2010/main" val="18760481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4A33DAA-A471-48D2-A05C-A4B23D5B8CBE}" type="slidenum">
              <a:rPr lang="en-US" altLang="en-US" sz="1200"/>
              <a:pPr eaLnBrk="1" hangingPunct="1"/>
              <a:t>75</a:t>
            </a:fld>
            <a:endParaRPr lang="en-US" altLang="en-US" sz="1200"/>
          </a:p>
        </p:txBody>
      </p:sp>
      <p:sp>
        <p:nvSpPr>
          <p:cNvPr id="140291" name="Rectangle 2"/>
          <p:cNvSpPr>
            <a:spLocks noGrp="1" noRot="1" noChangeAspect="1" noChangeArrowheads="1"/>
          </p:cNvSpPr>
          <p:nvPr>
            <p:ph type="sldImg"/>
          </p:nvPr>
        </p:nvSpPr>
        <p:spPr>
          <a:solidFill>
            <a:srgbClr val="FFFFFF"/>
          </a:solidFill>
          <a:ln/>
        </p:spPr>
      </p:sp>
      <p:sp>
        <p:nvSpPr>
          <p:cNvPr id="1402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395481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anose="020B0604020202020204" pitchFamily="34" charset="0"/>
              <a:ea typeface="ＭＳ Ｐゴシック" panose="020B0600070205080204" pitchFamily="34" charset="-128"/>
            </a:endParaRPr>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58E6159-BE15-45EE-80E2-BF29AED80A4F}" type="slidenum">
              <a:rPr lang="en-US" altLang="en-US" sz="1200"/>
              <a:pPr eaLnBrk="1" hangingPunct="1"/>
              <a:t>12</a:t>
            </a:fld>
            <a:endParaRPr lang="en-US" altLang="en-US" sz="1200"/>
          </a:p>
        </p:txBody>
      </p:sp>
    </p:spTree>
    <p:extLst>
      <p:ext uri="{BB962C8B-B14F-4D97-AF65-F5344CB8AC3E}">
        <p14:creationId xmlns:p14="http://schemas.microsoft.com/office/powerpoint/2010/main" val="4464263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p:cNvSpPr>
          <p:nvPr>
            <p:ph type="sldImg"/>
          </p:nvPr>
        </p:nvSpPr>
        <p:spPr>
          <a:ln/>
        </p:spPr>
      </p:sp>
      <p:sp>
        <p:nvSpPr>
          <p:cNvPr id="143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Courier New" panose="02070309020205020404" pitchFamily="49" charset="0"/>
                <a:ea typeface="ＭＳ Ｐゴシック" panose="020B0600070205080204" pitchFamily="34" charset="-128"/>
              </a:rPr>
              <a:t>a.should be ≥ 7</a:t>
            </a:r>
          </a:p>
          <a:p>
            <a:endParaRPr lang="en-US" altLang="en-US" smtClean="0">
              <a:latin typeface="Courier New" panose="02070309020205020404" pitchFamily="49" charset="0"/>
              <a:ea typeface="ＭＳ Ｐゴシック" panose="020B0600070205080204" pitchFamily="34" charset="-128"/>
            </a:endParaRPr>
          </a:p>
          <a:p>
            <a:r>
              <a:rPr lang="en-US" altLang="en-US" smtClean="0">
                <a:latin typeface="Courier New" panose="02070309020205020404" pitchFamily="49" charset="0"/>
                <a:ea typeface="ＭＳ Ｐゴシック" panose="020B0600070205080204" pitchFamily="34" charset="-128"/>
              </a:rPr>
              <a:t>Bad syntax is hard to read!</a:t>
            </a:r>
          </a:p>
          <a:p>
            <a:endParaRPr lang="en-US" altLang="en-US" smtClean="0">
              <a:latin typeface="Courier New" panose="02070309020205020404" pitchFamily="49" charset="0"/>
              <a:ea typeface="ＭＳ Ｐゴシック" panose="020B0600070205080204" pitchFamily="34" charset="-128"/>
            </a:endParaRPr>
          </a:p>
          <a:p>
            <a:r>
              <a:rPr lang="en-US" altLang="en-US" smtClean="0">
                <a:latin typeface="Courier New" panose="02070309020205020404" pitchFamily="49" charset="0"/>
                <a:ea typeface="ＭＳ Ｐゴシック" panose="020B0600070205080204" pitchFamily="34" charset="-128"/>
              </a:rPr>
              <a:t>Legal Ruby code!</a:t>
            </a:r>
            <a:endParaRPr lang="en-US" altLang="en-US" smtClean="0">
              <a:latin typeface="Arial" panose="020B0604020202020204" pitchFamily="34" charset="0"/>
              <a:ea typeface="ＭＳ Ｐゴシック" panose="020B0600070205080204" pitchFamily="34" charset="-128"/>
            </a:endParaRPr>
          </a:p>
        </p:txBody>
      </p:sp>
      <p:sp>
        <p:nvSpPr>
          <p:cNvPr id="143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E44AA58-D79A-47C4-8A88-6750D4778A24}" type="slidenum">
              <a:rPr lang="en-US" altLang="en-US" sz="1200"/>
              <a:pPr eaLnBrk="1" hangingPunct="1"/>
              <a:t>77</a:t>
            </a:fld>
            <a:endParaRPr lang="en-US" altLang="en-US" sz="1200"/>
          </a:p>
        </p:txBody>
      </p:sp>
    </p:spTree>
    <p:extLst>
      <p:ext uri="{BB962C8B-B14F-4D97-AF65-F5344CB8AC3E}">
        <p14:creationId xmlns:p14="http://schemas.microsoft.com/office/powerpoint/2010/main" val="28305416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p:cNvSpPr>
          <p:nvPr>
            <p:ph type="sldImg"/>
          </p:nvPr>
        </p:nvSpPr>
        <p:spPr>
          <a:ln/>
        </p:spPr>
      </p:sp>
      <p:sp>
        <p:nvSpPr>
          <p:cNvPr id="145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Courier New" panose="02070309020205020404" pitchFamily="49" charset="0"/>
                <a:ea typeface="ＭＳ Ｐゴシック" panose="020B0600070205080204" pitchFamily="34" charset="-128"/>
              </a:rPr>
              <a:t>a.should be ≥ 7</a:t>
            </a:r>
            <a:endParaRPr lang="en-US" altLang="en-US" smtClean="0">
              <a:latin typeface="Arial" panose="020B0604020202020204" pitchFamily="34" charset="0"/>
              <a:ea typeface="ＭＳ Ｐゴシック" panose="020B0600070205080204" pitchFamily="34" charset="-128"/>
            </a:endParaRPr>
          </a:p>
        </p:txBody>
      </p:sp>
      <p:sp>
        <p:nvSpPr>
          <p:cNvPr id="145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100ADBC-C8AC-4F9C-BBB8-D06EF1E0B7BF}" type="slidenum">
              <a:rPr lang="en-US" altLang="en-US" sz="1200"/>
              <a:pPr eaLnBrk="1" hangingPunct="1"/>
              <a:t>78</a:t>
            </a:fld>
            <a:endParaRPr lang="en-US" altLang="en-US" sz="1200"/>
          </a:p>
        </p:txBody>
      </p:sp>
    </p:spTree>
    <p:extLst>
      <p:ext uri="{BB962C8B-B14F-4D97-AF65-F5344CB8AC3E}">
        <p14:creationId xmlns:p14="http://schemas.microsoft.com/office/powerpoint/2010/main" val="22334797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p:cNvSpPr>
          <p:nvPr>
            <p:ph type="sldImg"/>
          </p:nvPr>
        </p:nvSpPr>
        <p:spPr>
          <a:ln/>
        </p:spPr>
      </p:sp>
      <p:sp>
        <p:nvSpPr>
          <p:cNvPr id="148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Big productivity gain</a:t>
            </a:r>
          </a:p>
          <a:p>
            <a:r>
              <a:rPr lang="en-US" altLang="en-US" dirty="0" smtClean="0">
                <a:latin typeface="Arial" panose="020B0604020202020204" pitchFamily="34" charset="0"/>
                <a:ea typeface="ＭＳ Ｐゴシック" panose="020B0600070205080204" pitchFamily="34" charset="-128"/>
              </a:rPr>
              <a:t>Libraries</a:t>
            </a:r>
          </a:p>
          <a:p>
            <a:r>
              <a:rPr lang="en-US" altLang="en-US" dirty="0" smtClean="0">
                <a:latin typeface="Arial" panose="020B0604020202020204" pitchFamily="34" charset="0"/>
                <a:ea typeface="ＭＳ Ｐゴシック" panose="020B0600070205080204" pitchFamily="34" charset="-128"/>
              </a:rPr>
              <a:t>Procedures/functions in application</a:t>
            </a:r>
          </a:p>
          <a:p>
            <a:endParaRPr lang="en-US" altLang="en-US" dirty="0" smtClean="0">
              <a:latin typeface="Arial" panose="020B0604020202020204" pitchFamily="34" charset="0"/>
              <a:ea typeface="ＭＳ Ｐゴシック" panose="020B0600070205080204" pitchFamily="34" charset="-128"/>
            </a:endParaRPr>
          </a:p>
        </p:txBody>
      </p:sp>
      <p:sp>
        <p:nvSpPr>
          <p:cNvPr id="148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58813DE-3BE7-4BF7-95A8-C186B376D583}" type="slidenum">
              <a:rPr lang="en-US" altLang="en-US" sz="1200"/>
              <a:pPr eaLnBrk="1" hangingPunct="1"/>
              <a:t>80</a:t>
            </a:fld>
            <a:endParaRPr lang="en-US" altLang="en-US" sz="1200"/>
          </a:p>
        </p:txBody>
      </p:sp>
    </p:spTree>
    <p:extLst>
      <p:ext uri="{BB962C8B-B14F-4D97-AF65-F5344CB8AC3E}">
        <p14:creationId xmlns:p14="http://schemas.microsoft.com/office/powerpoint/2010/main" val="1570802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p:cNvSpPr>
          <p:nvPr>
            <p:ph type="sldImg"/>
          </p:nvPr>
        </p:nvSpPr>
        <p:spPr>
          <a:ln/>
        </p:spPr>
      </p:sp>
      <p:sp>
        <p:nvSpPr>
          <p:cNvPr id="152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Copy and paste good</a:t>
            </a:r>
            <a:r>
              <a:rPr lang="en-US" altLang="en-US" baseline="0" dirty="0" smtClean="0">
                <a:latin typeface="Arial" panose="020B0604020202020204" pitchFamily="34" charset="0"/>
                <a:ea typeface="ＭＳ Ｐゴシック" panose="020B0600070205080204" pitchFamily="34" charset="-128"/>
              </a:rPr>
              <a:t> for reuse – False</a:t>
            </a:r>
          </a:p>
          <a:p>
            <a:r>
              <a:rPr lang="en-US" altLang="en-US" baseline="0" dirty="0" smtClean="0">
                <a:latin typeface="Arial" panose="020B0604020202020204" pitchFamily="34" charset="0"/>
                <a:ea typeface="ＭＳ Ｐゴシック" panose="020B0600070205080204" pitchFamily="34" charset="-128"/>
              </a:rPr>
              <a:t>Metaprogramming – True, program synthesis</a:t>
            </a:r>
          </a:p>
          <a:p>
            <a:r>
              <a:rPr lang="en-US" altLang="en-US" baseline="0" dirty="0" smtClean="0">
                <a:latin typeface="Arial" panose="020B0604020202020204" pitchFamily="34" charset="0"/>
                <a:ea typeface="ＭＳ Ｐゴシック" panose="020B0600070205080204" pitchFamily="34" charset="-128"/>
              </a:rPr>
              <a:t>HLL reuse – True, raises level of abstraction, it does synthesis</a:t>
            </a:r>
          </a:p>
          <a:p>
            <a:r>
              <a:rPr lang="en-US" altLang="en-US" dirty="0" smtClean="0">
                <a:solidFill>
                  <a:srgbClr val="408000"/>
                </a:solidFill>
                <a:latin typeface="Symbol" panose="05050102010706020507" pitchFamily="18" charset="2"/>
                <a:ea typeface="ＭＳ Ｐゴシック" panose="020B0600070205080204" pitchFamily="34" charset="-128"/>
              </a:rPr>
              <a:t>Concise – True, how many doing something, vs. giving intent of what going to do, rate</a:t>
            </a:r>
            <a:r>
              <a:rPr lang="en-US" altLang="en-US" baseline="0" dirty="0" smtClean="0">
                <a:solidFill>
                  <a:srgbClr val="408000"/>
                </a:solidFill>
                <a:latin typeface="Symbol" panose="05050102010706020507" pitchFamily="18" charset="2"/>
                <a:ea typeface="ＭＳ Ｐゴシック" panose="020B0600070205080204" pitchFamily="34" charset="-128"/>
              </a:rPr>
              <a:t> of writing code roughly constant independent of conciseness. </a:t>
            </a:r>
            <a:r>
              <a:rPr lang="en-US" altLang="en-US" dirty="0" smtClean="0">
                <a:solidFill>
                  <a:srgbClr val="408000"/>
                </a:solidFill>
                <a:latin typeface="Symbol" panose="05050102010706020507" pitchFamily="18" charset="2"/>
                <a:ea typeface="ＭＳ Ｐゴシック" panose="020B0600070205080204" pitchFamily="34" charset="-128"/>
              </a:rPr>
              <a:t>(not APL/Perl – too concise to be understandable)</a:t>
            </a:r>
          </a:p>
          <a:p>
            <a:endParaRPr lang="en-US" altLang="en-US" dirty="0" smtClean="0">
              <a:solidFill>
                <a:srgbClr val="408000"/>
              </a:solidFill>
              <a:latin typeface="Symbol" panose="05050102010706020507" pitchFamily="18" charset="2"/>
              <a:ea typeface="ＭＳ Ｐゴシック" panose="020B0600070205080204" pitchFamily="34" charset="-128"/>
            </a:endParaRPr>
          </a:p>
          <a:p>
            <a:endParaRPr lang="en-US" altLang="en-US" dirty="0" smtClean="0">
              <a:solidFill>
                <a:srgbClr val="408000"/>
              </a:solidFill>
              <a:latin typeface="Symbol" panose="05050102010706020507" pitchFamily="18" charset="2"/>
              <a:ea typeface="ＭＳ Ｐゴシック" panose="020B0600070205080204" pitchFamily="34" charset="-128"/>
            </a:endParaRPr>
          </a:p>
          <a:p>
            <a:endParaRPr lang="en-US" altLang="en-US" dirty="0" smtClean="0">
              <a:latin typeface="Arial" panose="020B0604020202020204" pitchFamily="34" charset="0"/>
              <a:ea typeface="ＭＳ Ｐゴシック" panose="020B0600070205080204" pitchFamily="34" charset="-128"/>
            </a:endParaRPr>
          </a:p>
        </p:txBody>
      </p:sp>
      <p:sp>
        <p:nvSpPr>
          <p:cNvPr id="152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274AF96-6E80-4B50-9B08-4F007C861B59}" type="slidenum">
              <a:rPr lang="en-US" altLang="en-US" sz="1200">
                <a:solidFill>
                  <a:srgbClr val="000000"/>
                </a:solidFill>
              </a:rPr>
              <a:pPr eaLnBrk="1" hangingPunct="1"/>
              <a:t>83</a:t>
            </a:fld>
            <a:endParaRPr lang="en-US" altLang="en-US" sz="1200">
              <a:solidFill>
                <a:srgbClr val="000000"/>
              </a:solidFill>
            </a:endParaRPr>
          </a:p>
        </p:txBody>
      </p:sp>
    </p:spTree>
    <p:extLst>
      <p:ext uri="{BB962C8B-B14F-4D97-AF65-F5344CB8AC3E}">
        <p14:creationId xmlns:p14="http://schemas.microsoft.com/office/powerpoint/2010/main" val="16000239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p:cNvSpPr>
          <p:nvPr>
            <p:ph type="sldImg"/>
          </p:nvPr>
        </p:nvSpPr>
        <p:spPr>
          <a:ln/>
        </p:spPr>
      </p:sp>
      <p:sp>
        <p:nvSpPr>
          <p:cNvPr id="154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54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372AA06-AC43-4D8E-BD33-A206EDAFFEC0}" type="slidenum">
              <a:rPr lang="en-US" altLang="en-US" sz="1200"/>
              <a:pPr eaLnBrk="1" hangingPunct="1"/>
              <a:t>85</a:t>
            </a:fld>
            <a:endParaRPr lang="en-US" altLang="en-US" sz="1200"/>
          </a:p>
        </p:txBody>
      </p:sp>
    </p:spTree>
    <p:extLst>
      <p:ext uri="{BB962C8B-B14F-4D97-AF65-F5344CB8AC3E}">
        <p14:creationId xmlns:p14="http://schemas.microsoft.com/office/powerpoint/2010/main" val="6455887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p:cNvSpPr>
          <p:nvPr>
            <p:ph type="sldImg"/>
          </p:nvPr>
        </p:nvSpPr>
        <p:spPr>
          <a:ln/>
        </p:spPr>
      </p:sp>
      <p:sp>
        <p:nvSpPr>
          <p:cNvPr id="157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anose="020B0604020202020204" pitchFamily="34" charset="0"/>
              <a:ea typeface="ＭＳ Ｐゴシック" panose="020B0600070205080204" pitchFamily="34" charset="-128"/>
            </a:endParaRPr>
          </a:p>
        </p:txBody>
      </p:sp>
      <p:sp>
        <p:nvSpPr>
          <p:cNvPr id="157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301F009-F5C2-42EA-ADA4-D4CDF9EF0BE6}" type="slidenum">
              <a:rPr lang="en-US" altLang="en-US" sz="1200"/>
              <a:pPr eaLnBrk="1" hangingPunct="1"/>
              <a:t>87</a:t>
            </a:fld>
            <a:endParaRPr lang="en-US" altLang="en-US" sz="1200"/>
          </a:p>
        </p:txBody>
      </p:sp>
    </p:spTree>
    <p:extLst>
      <p:ext uri="{BB962C8B-B14F-4D97-AF65-F5344CB8AC3E}">
        <p14:creationId xmlns:p14="http://schemas.microsoft.com/office/powerpoint/2010/main" val="89023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anose="020B0604020202020204" pitchFamily="34" charset="0"/>
              <a:ea typeface="ＭＳ Ｐゴシック" panose="020B0600070205080204" pitchFamily="34" charset="-128"/>
            </a:endParaRPr>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0ED7D5F-9EF2-45E2-9DBC-D9E56271BF95}" type="slidenum">
              <a:rPr lang="en-US" altLang="en-US" sz="1200"/>
              <a:pPr eaLnBrk="1" hangingPunct="1"/>
              <a:t>13</a:t>
            </a:fld>
            <a:endParaRPr lang="en-US" altLang="en-US" sz="1200"/>
          </a:p>
        </p:txBody>
      </p:sp>
    </p:spTree>
    <p:extLst>
      <p:ext uri="{BB962C8B-B14F-4D97-AF65-F5344CB8AC3E}">
        <p14:creationId xmlns:p14="http://schemas.microsoft.com/office/powerpoint/2010/main" val="3673899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Research on productivity when multitasking, you don</a:t>
            </a:r>
            <a:r>
              <a:rPr lang="ja-JP" altLang="en-US" dirty="0" smtClean="0">
                <a:latin typeface="Arial" panose="020B0604020202020204" pitchFamily="34" charset="0"/>
                <a:ea typeface="ＭＳ Ｐゴシック" panose="020B0600070205080204" pitchFamily="34" charset="-128"/>
              </a:rPr>
              <a:t>’</a:t>
            </a:r>
            <a:r>
              <a:rPr lang="en-US" altLang="ja-JP" dirty="0" smtClean="0">
                <a:latin typeface="Arial" panose="020B0604020202020204" pitchFamily="34" charset="0"/>
                <a:ea typeface="ＭＳ Ｐゴシック" panose="020B0600070205080204" pitchFamily="34" charset="-128"/>
              </a:rPr>
              <a:t>t understand anything you do.</a:t>
            </a:r>
          </a:p>
          <a:p>
            <a:r>
              <a:rPr lang="en-US" altLang="en-US" dirty="0" smtClean="0">
                <a:latin typeface="Arial" panose="020B0604020202020204" pitchFamily="34" charset="0"/>
                <a:ea typeface="ＭＳ Ｐゴシック" panose="020B0600070205080204" pitchFamily="34" charset="-128"/>
              </a:rPr>
              <a:t>Harder to concentrate</a:t>
            </a:r>
          </a:p>
          <a:p>
            <a:r>
              <a:rPr lang="en-US" altLang="en-US" dirty="0" smtClean="0">
                <a:latin typeface="Arial" panose="020B0604020202020204" pitchFamily="34" charset="0"/>
                <a:ea typeface="ＭＳ Ｐゴシック" panose="020B0600070205080204" pitchFamily="34" charset="-128"/>
              </a:rPr>
              <a:t>As we will see this week ; real companies like Pivotal Labs with Pair Programming – work 9 to 5, but concentrate during day, catch up with email at tables without chairs</a:t>
            </a:r>
          </a:p>
          <a:p>
            <a:endParaRPr lang="en-US" altLang="en-US" dirty="0" smtClean="0">
              <a:latin typeface="Arial" panose="020B0604020202020204" pitchFamily="34" charset="0"/>
              <a:ea typeface="ＭＳ Ｐゴシック" panose="020B0600070205080204" pitchFamily="34" charset="-128"/>
            </a:endParaRPr>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76B6AF0-32B5-42CC-BDCC-EBCE29602E04}" type="slidenum">
              <a:rPr lang="en-US" altLang="en-US" sz="1200"/>
              <a:pPr eaLnBrk="1" hangingPunct="1"/>
              <a:t>15</a:t>
            </a:fld>
            <a:endParaRPr lang="en-US" altLang="en-US" sz="1200"/>
          </a:p>
        </p:txBody>
      </p:sp>
    </p:spTree>
    <p:extLst>
      <p:ext uri="{BB962C8B-B14F-4D97-AF65-F5344CB8AC3E}">
        <p14:creationId xmlns:p14="http://schemas.microsoft.com/office/powerpoint/2010/main" val="172986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9C4195-52D2-4C25-B95C-6A13D6A7207D}" type="slidenum">
              <a:rPr lang="en-US" altLang="en-US" smtClean="0"/>
              <a:pPr/>
              <a:t>16</a:t>
            </a:fld>
            <a:endParaRPr lang="en-US" altLang="en-US"/>
          </a:p>
        </p:txBody>
      </p:sp>
    </p:spTree>
    <p:extLst>
      <p:ext uri="{BB962C8B-B14F-4D97-AF65-F5344CB8AC3E}">
        <p14:creationId xmlns:p14="http://schemas.microsoft.com/office/powerpoint/2010/main" val="1998783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157288" y="587375"/>
            <a:ext cx="4556125" cy="3416300"/>
          </a:xfrm>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963517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vmlDrawing" Target="../drawings/vmlDrawing5.v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3"/>
          <p:cNvSpPr>
            <a:spLocks noChangeArrowheads="1"/>
          </p:cNvSpPr>
          <p:nvPr/>
        </p:nvSpPr>
        <p:spPr bwMode="auto">
          <a:xfrm>
            <a:off x="2286000" y="6705600"/>
            <a:ext cx="4419600" cy="152400"/>
          </a:xfrm>
          <a:prstGeom prst="rect">
            <a:avLst/>
          </a:prstGeom>
          <a:gradFill rotWithShape="1">
            <a:gsLst>
              <a:gs pos="0">
                <a:srgbClr val="00204E"/>
              </a:gs>
              <a:gs pos="50000">
                <a:schemeClr val="bg1"/>
              </a:gs>
              <a:gs pos="100000">
                <a:srgbClr val="00204E"/>
              </a:gs>
            </a:gsLst>
            <a:lin ang="0" scaled="1"/>
          </a:gradFill>
          <a:ln w="9525">
            <a:noFill/>
            <a:miter lim="800000"/>
            <a:headEnd/>
            <a:tailEnd/>
          </a:ln>
          <a:effectLst/>
        </p:spPr>
        <p:txBody>
          <a:bodyPr wrap="none" anchor="ctr"/>
          <a:lstStyle/>
          <a:p>
            <a:pPr>
              <a:defRPr/>
            </a:pPr>
            <a:endParaRPr lang="en-US" dirty="0">
              <a:latin typeface="Arial" pitchFamily="1" charset="0"/>
              <a:ea typeface="ＭＳ Ｐゴシック" pitchFamily="1" charset="-128"/>
              <a:cs typeface="ＭＳ Ｐゴシック" pitchFamily="1" charset="-128"/>
            </a:endParaRPr>
          </a:p>
        </p:txBody>
      </p:sp>
      <p:sp>
        <p:nvSpPr>
          <p:cNvPr id="5" name="Rectangle 14"/>
          <p:cNvSpPr>
            <a:spLocks noChangeArrowheads="1"/>
          </p:cNvSpPr>
          <p:nvPr/>
        </p:nvSpPr>
        <p:spPr bwMode="auto">
          <a:xfrm>
            <a:off x="0" y="6705600"/>
            <a:ext cx="2286000" cy="152400"/>
          </a:xfrm>
          <a:prstGeom prst="rect">
            <a:avLst/>
          </a:prstGeom>
          <a:solidFill>
            <a:srgbClr val="00204E"/>
          </a:solidFill>
          <a:ln w="9525">
            <a:noFill/>
            <a:miter lim="800000"/>
            <a:headEnd/>
            <a:tailEnd/>
          </a:ln>
        </p:spPr>
        <p:txBody>
          <a:bodyPr wrap="none" anchor="ctr"/>
          <a:lstStyle/>
          <a:p>
            <a:pPr>
              <a:defRPr/>
            </a:pPr>
            <a:endParaRPr lang="en-US">
              <a:latin typeface="Arial" charset="0"/>
              <a:ea typeface="ＭＳ Ｐゴシック" charset="-128"/>
              <a:cs typeface="ＭＳ Ｐゴシック" charset="-128"/>
            </a:endParaRPr>
          </a:p>
        </p:txBody>
      </p:sp>
      <p:sp>
        <p:nvSpPr>
          <p:cNvPr id="6" name="Rectangle 15"/>
          <p:cNvSpPr>
            <a:spLocks noChangeArrowheads="1"/>
          </p:cNvSpPr>
          <p:nvPr/>
        </p:nvSpPr>
        <p:spPr bwMode="auto">
          <a:xfrm>
            <a:off x="6705600" y="6705600"/>
            <a:ext cx="2438400" cy="152400"/>
          </a:xfrm>
          <a:prstGeom prst="rect">
            <a:avLst/>
          </a:prstGeom>
          <a:solidFill>
            <a:srgbClr val="00204E"/>
          </a:solidFill>
          <a:ln w="9525">
            <a:noFill/>
            <a:miter lim="800000"/>
            <a:headEnd/>
            <a:tailEnd/>
          </a:ln>
        </p:spPr>
        <p:txBody>
          <a:bodyPr wrap="none" anchor="ctr"/>
          <a:lstStyle/>
          <a:p>
            <a:pPr>
              <a:defRPr/>
            </a:pPr>
            <a:endParaRPr lang="en-US">
              <a:latin typeface="Arial" charset="0"/>
              <a:ea typeface="ＭＳ Ｐゴシック" charset="-128"/>
              <a:cs typeface="ＭＳ Ｐゴシック" charset="-128"/>
            </a:endParaRPr>
          </a:p>
        </p:txBody>
      </p:sp>
      <p:sp>
        <p:nvSpPr>
          <p:cNvPr id="8195" name="Rectangle 3"/>
          <p:cNvSpPr>
            <a:spLocks noGrp="1" noChangeArrowheads="1"/>
          </p:cNvSpPr>
          <p:nvPr>
            <p:ph type="ctrTitle"/>
          </p:nvPr>
        </p:nvSpPr>
        <p:spPr>
          <a:xfrm>
            <a:off x="685800" y="2130425"/>
            <a:ext cx="7772400" cy="1470025"/>
          </a:xfrm>
        </p:spPr>
        <p:txBody>
          <a:bodyPr/>
          <a:lstStyle>
            <a:lvl1pPr>
              <a:defRPr>
                <a:solidFill>
                  <a:srgbClr val="00204E"/>
                </a:solidFill>
              </a:defRPr>
            </a:lvl1pPr>
          </a:lstStyle>
          <a:p>
            <a:r>
              <a:rPr lang="en-US"/>
              <a:t>Click to edit Master title style</a:t>
            </a:r>
          </a:p>
        </p:txBody>
      </p:sp>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9" name="Rectangle 5"/>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Helvetica" pitchFamily="1" charset="0"/>
                <a:ea typeface="ＭＳ Ｐゴシック" pitchFamily="1" charset="-128"/>
                <a:cs typeface="ＭＳ Ｐゴシック" pitchFamily="1" charset="-128"/>
              </a:defRPr>
            </a:lvl1pPr>
          </a:lstStyle>
          <a:p>
            <a:pPr>
              <a:defRPr/>
            </a:pPr>
            <a:endParaRPr lang="en-US"/>
          </a:p>
        </p:txBody>
      </p:sp>
      <p:sp>
        <p:nvSpPr>
          <p:cNvPr id="10" name="Rectangle 6"/>
          <p:cNvSpPr>
            <a:spLocks noGrp="1" noChangeArrowheads="1"/>
          </p:cNvSpPr>
          <p:nvPr>
            <p:ph type="ftr" sz="quarter" idx="11"/>
          </p:nvPr>
        </p:nvSpPr>
        <p:spPr/>
        <p:txBody>
          <a:bodyPr/>
          <a:lstStyle>
            <a:lvl1pPr>
              <a:defRPr/>
            </a:lvl1pPr>
          </a:lstStyle>
          <a:p>
            <a:pPr>
              <a:defRPr/>
            </a:pPr>
            <a:endParaRPr lang="en-US"/>
          </a:p>
        </p:txBody>
      </p:sp>
      <p:sp>
        <p:nvSpPr>
          <p:cNvPr id="11" name="Rectangle 7"/>
          <p:cNvSpPr>
            <a:spLocks noGrp="1" noChangeArrowheads="1"/>
          </p:cNvSpPr>
          <p:nvPr>
            <p:ph type="sldNum" sz="quarter" idx="12"/>
          </p:nvPr>
        </p:nvSpPr>
        <p:spPr/>
        <p:txBody>
          <a:bodyPr/>
          <a:lstStyle>
            <a:lvl1pPr>
              <a:defRPr/>
            </a:lvl1pPr>
          </a:lstStyle>
          <a:p>
            <a:fld id="{8B8607A4-79E1-4B23-A08C-37096983C3FF}" type="slidenum">
              <a:rPr lang="en-US" altLang="en-US"/>
              <a:pPr/>
              <a:t>‹#›</a:t>
            </a:fld>
            <a:endParaRPr lang="en-US" altLang="en-US"/>
          </a:p>
        </p:txBody>
      </p:sp>
    </p:spTree>
    <p:extLst>
      <p:ext uri="{BB962C8B-B14F-4D97-AF65-F5344CB8AC3E}">
        <p14:creationId xmlns:p14="http://schemas.microsoft.com/office/powerpoint/2010/main" val="388702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9"/>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164042"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7" name="Straight Connector 6"/>
          <p:cNvCxnSpPr>
            <a:cxnSpLocks noChangeShapeType="1"/>
          </p:cNvCxnSpPr>
          <p:nvPr/>
        </p:nvCxnSpPr>
        <p:spPr bwMode="auto">
          <a:xfrm>
            <a:off x="0" y="1220788"/>
            <a:ext cx="9144000" cy="0"/>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a:xfrm>
            <a:off x="0" y="0"/>
            <a:ext cx="9144000" cy="11430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3"/>
          <p:cNvSpPr>
            <a:spLocks noGrp="1"/>
          </p:cNvSpPr>
          <p:nvPr>
            <p:ph type="ftr" sz="quarter" idx="10"/>
          </p:nvPr>
        </p:nvSpPr>
        <p:spPr/>
        <p:txBody>
          <a:bodyPr/>
          <a:lstStyle>
            <a:lvl1pPr>
              <a:defRPr/>
            </a:lvl1pPr>
          </a:lstStyle>
          <a:p>
            <a:pPr>
              <a:defRPr/>
            </a:pPr>
            <a:endParaRPr lang="en-US"/>
          </a:p>
        </p:txBody>
      </p:sp>
      <p:sp>
        <p:nvSpPr>
          <p:cNvPr id="9" name="Slide Number Placeholder 4"/>
          <p:cNvSpPr>
            <a:spLocks noGrp="1"/>
          </p:cNvSpPr>
          <p:nvPr>
            <p:ph type="sldNum" sz="quarter" idx="11"/>
          </p:nvPr>
        </p:nvSpPr>
        <p:spPr/>
        <p:txBody>
          <a:bodyPr/>
          <a:lstStyle>
            <a:lvl1pPr>
              <a:defRPr/>
            </a:lvl1pPr>
          </a:lstStyle>
          <a:p>
            <a:fld id="{D4845521-438D-41DF-A5A5-C9B4B3055342}" type="slidenum">
              <a:rPr lang="en-US" altLang="en-US"/>
              <a:pPr/>
              <a:t>‹#›</a:t>
            </a:fld>
            <a:endParaRPr lang="en-US" altLang="en-US"/>
          </a:p>
        </p:txBody>
      </p:sp>
    </p:spTree>
    <p:extLst>
      <p:ext uri="{BB962C8B-B14F-4D97-AF65-F5344CB8AC3E}">
        <p14:creationId xmlns:p14="http://schemas.microsoft.com/office/powerpoint/2010/main" val="12966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165066"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5" name="Straight Connector 4"/>
          <p:cNvCxnSpPr>
            <a:cxnSpLocks noChangeShapeType="1"/>
          </p:cNvCxnSpPr>
          <p:nvPr/>
        </p:nvCxnSpPr>
        <p:spPr bwMode="auto">
          <a:xfrm>
            <a:off x="0" y="1220788"/>
            <a:ext cx="9144000" cy="0"/>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6" name="Footer Placeholder 1"/>
          <p:cNvSpPr>
            <a:spLocks noGrp="1"/>
          </p:cNvSpPr>
          <p:nvPr>
            <p:ph type="ftr" sz="quarter" idx="10"/>
          </p:nvPr>
        </p:nvSpPr>
        <p:spPr/>
        <p:txBody>
          <a:bodyPr/>
          <a:lstStyle>
            <a:lvl1pPr>
              <a:defRPr/>
            </a:lvl1pPr>
          </a:lstStyle>
          <a:p>
            <a:pPr>
              <a:defRPr/>
            </a:pPr>
            <a:endParaRPr lang="en-US"/>
          </a:p>
        </p:txBody>
      </p:sp>
      <p:sp>
        <p:nvSpPr>
          <p:cNvPr id="7" name="Slide Number Placeholder 2"/>
          <p:cNvSpPr>
            <a:spLocks noGrp="1"/>
          </p:cNvSpPr>
          <p:nvPr>
            <p:ph type="sldNum" sz="quarter" idx="11"/>
          </p:nvPr>
        </p:nvSpPr>
        <p:spPr/>
        <p:txBody>
          <a:bodyPr/>
          <a:lstStyle>
            <a:lvl1pPr>
              <a:defRPr/>
            </a:lvl1pPr>
          </a:lstStyle>
          <a:p>
            <a:fld id="{34AD0DED-3CBA-4162-934D-A3C65FEB76D4}" type="slidenum">
              <a:rPr lang="en-US" altLang="en-US"/>
              <a:pPr/>
              <a:t>‹#›</a:t>
            </a:fld>
            <a:endParaRPr lang="en-US" altLang="en-US"/>
          </a:p>
        </p:txBody>
      </p:sp>
    </p:spTree>
    <p:extLst>
      <p:ext uri="{BB962C8B-B14F-4D97-AF65-F5344CB8AC3E}">
        <p14:creationId xmlns:p14="http://schemas.microsoft.com/office/powerpoint/2010/main" val="1663890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graphicFrame>
        <p:nvGraphicFramePr>
          <p:cNvPr id="5"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166090"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8" name="Straight Connector 7"/>
          <p:cNvCxnSpPr>
            <a:cxnSpLocks noChangeShapeType="1"/>
          </p:cNvCxnSpPr>
          <p:nvPr/>
        </p:nvCxnSpPr>
        <p:spPr bwMode="auto">
          <a:xfrm>
            <a:off x="0" y="1220788"/>
            <a:ext cx="9144000" cy="0"/>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a:xfrm>
            <a:off x="0" y="0"/>
            <a:ext cx="9144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1DEFF521-2367-40E7-B38C-BBE8B6B45CAC}" type="datetime1">
              <a:rPr lang="en-US" altLang="en-US"/>
              <a:pPr/>
              <a:t>1/15/2019</a:t>
            </a:fld>
            <a:endParaRPr lang="en-US" altLang="en-US"/>
          </a:p>
        </p:txBody>
      </p:sp>
      <p:sp>
        <p:nvSpPr>
          <p:cNvPr id="10" name="Footer Placeholder 5"/>
          <p:cNvSpPr>
            <a:spLocks noGrp="1"/>
          </p:cNvSpPr>
          <p:nvPr>
            <p:ph type="ftr" sz="quarter" idx="11"/>
          </p:nvPr>
        </p:nvSpPr>
        <p:spPr/>
        <p:txBody>
          <a:bodyPr/>
          <a:lstStyle>
            <a:lvl1pPr>
              <a:defRPr/>
            </a:lvl1pPr>
          </a:lstStyle>
          <a:p>
            <a:pPr>
              <a:defRPr/>
            </a:pPr>
            <a:r>
              <a:rPr lang="en-US"/>
              <a:t>Apeinf 2011 -- Lecture #2</a:t>
            </a:r>
          </a:p>
        </p:txBody>
      </p:sp>
      <p:sp>
        <p:nvSpPr>
          <p:cNvPr id="11" name="Slide Number Placeholder 6"/>
          <p:cNvSpPr>
            <a:spLocks noGrp="1"/>
          </p:cNvSpPr>
          <p:nvPr>
            <p:ph type="sldNum" sz="quarter" idx="12"/>
          </p:nvPr>
        </p:nvSpPr>
        <p:spPr/>
        <p:txBody>
          <a:bodyPr/>
          <a:lstStyle>
            <a:lvl1pPr>
              <a:defRPr/>
            </a:lvl1pPr>
          </a:lstStyle>
          <a:p>
            <a:fld id="{1268DA65-A6EB-4DEE-9CDB-7E2618FDEF70}" type="slidenum">
              <a:rPr lang="en-US" altLang="en-US"/>
              <a:pPr/>
              <a:t>‹#›</a:t>
            </a:fld>
            <a:endParaRPr lang="en-US" altLang="en-US"/>
          </a:p>
        </p:txBody>
      </p:sp>
    </p:spTree>
    <p:extLst>
      <p:ext uri="{BB962C8B-B14F-4D97-AF65-F5344CB8AC3E}">
        <p14:creationId xmlns:p14="http://schemas.microsoft.com/office/powerpoint/2010/main" val="1482319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167114"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5" name="Slide Number Placeholder 3"/>
          <p:cNvSpPr>
            <a:spLocks noGrp="1"/>
          </p:cNvSpPr>
          <p:nvPr>
            <p:ph type="sldNum" sz="quarter" idx="10"/>
          </p:nvPr>
        </p:nvSpPr>
        <p:spPr/>
        <p:txBody>
          <a:bodyPr/>
          <a:lstStyle>
            <a:lvl1pPr>
              <a:defRPr/>
            </a:lvl1pPr>
          </a:lstStyle>
          <a:p>
            <a:fld id="{6A2C504F-8743-4727-83D2-0F603258FE5F}" type="slidenum">
              <a:rPr lang="en-US" altLang="en-US"/>
              <a:pPr/>
              <a:t>‹#›</a:t>
            </a:fld>
            <a:endParaRPr lang="en-US" altLang="en-US"/>
          </a:p>
        </p:txBody>
      </p:sp>
    </p:spTree>
    <p:extLst>
      <p:ext uri="{BB962C8B-B14F-4D97-AF65-F5344CB8AC3E}">
        <p14:creationId xmlns:p14="http://schemas.microsoft.com/office/powerpoint/2010/main" val="485716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1219200" y="0"/>
            <a:ext cx="7924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304800" y="1371600"/>
            <a:ext cx="85344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Grp="1" noChangeArrowheads="1"/>
          </p:cNvSpPr>
          <p:nvPr>
            <p:ph type="ftr" sz="quarter" idx="3"/>
          </p:nvPr>
        </p:nvSpPr>
        <p:spPr bwMode="auto">
          <a:xfrm>
            <a:off x="31242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bg2"/>
                </a:solidFill>
                <a:latin typeface="Helvetica" pitchFamily="1" charset="0"/>
                <a:ea typeface="ＭＳ Ｐゴシック" pitchFamily="1" charset="-128"/>
                <a:cs typeface="ＭＳ Ｐゴシック" pitchFamily="1" charset="-128"/>
              </a:defRPr>
            </a:lvl1pPr>
          </a:lstStyle>
          <a:p>
            <a:pPr>
              <a:defRPr/>
            </a:pPr>
            <a:endParaRPr lang="en-US"/>
          </a:p>
        </p:txBody>
      </p:sp>
      <p:sp>
        <p:nvSpPr>
          <p:cNvPr id="1030" name="Rectangle 6"/>
          <p:cNvSpPr>
            <a:spLocks noGrp="1" noChangeArrowheads="1"/>
          </p:cNvSpPr>
          <p:nvPr>
            <p:ph type="sldNum" sz="quarter" idx="4"/>
          </p:nvPr>
        </p:nvSpPr>
        <p:spPr bwMode="auto">
          <a:xfrm>
            <a:off x="7010400" y="64008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Helvetica" panose="020B0604020202020204" pitchFamily="34" charset="0"/>
              </a:defRPr>
            </a:lvl1pPr>
          </a:lstStyle>
          <a:p>
            <a:fld id="{7C2B1E29-50A8-478E-A5E9-5C155E9E8109}" type="slidenum">
              <a:rPr lang="en-US" altLang="en-US"/>
              <a:pPr/>
              <a:t>‹#›</a:t>
            </a:fld>
            <a:endParaRPr lang="en-US" altLang="en-US"/>
          </a:p>
        </p:txBody>
      </p:sp>
      <p:graphicFrame>
        <p:nvGraphicFramePr>
          <p:cNvPr id="1026" name="Object 2"/>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1234" name="Image" r:id="rId8" imgW="10057143" imgH="1269841" progId="Photoshop.Image.7">
                  <p:embed/>
                </p:oleObj>
              </mc:Choice>
              <mc:Fallback>
                <p:oleObj name="Image" r:id="rId8" imgW="10057143" imgH="1269841" progId="Photoshop.Image.7">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12" name="Straight Connector 11"/>
          <p:cNvCxnSpPr>
            <a:cxnSpLocks noChangeShapeType="1"/>
          </p:cNvCxnSpPr>
          <p:nvPr/>
        </p:nvCxnSpPr>
        <p:spPr bwMode="auto">
          <a:xfrm>
            <a:off x="914400" y="1219200"/>
            <a:ext cx="8229600" cy="1588"/>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1032" name="Picture 8"/>
          <p:cNvPicPr>
            <a:picLocks noChangeAspect="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0"/>
            <a:ext cx="990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9"/>
          <p:cNvPicPr>
            <a:picLocks noChangeAspect="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0" y="831850"/>
            <a:ext cx="9906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Lst>
  <p:hf hdr="0" ftr="0" dt="0"/>
  <p:txStyles>
    <p:titleStyle>
      <a:lvl1pPr algn="ctr" rtl="0" eaLnBrk="0" fontAlgn="base" hangingPunct="0">
        <a:spcBef>
          <a:spcPct val="0"/>
        </a:spcBef>
        <a:spcAft>
          <a:spcPct val="0"/>
        </a:spcAft>
        <a:defRPr sz="4400">
          <a:solidFill>
            <a:srgbClr val="2D2D8A"/>
          </a:solidFill>
          <a:latin typeface="+mj-lt"/>
          <a:ea typeface="ＭＳ Ｐゴシック" pitchFamily="-65" charset="-128"/>
          <a:cs typeface="ＭＳ Ｐゴシック" pitchFamily="-65" charset="-128"/>
        </a:defRPr>
      </a:lvl1pPr>
      <a:lvl2pPr algn="ctr" rtl="0" eaLnBrk="0" fontAlgn="base" hangingPunct="0">
        <a:spcBef>
          <a:spcPct val="0"/>
        </a:spcBef>
        <a:spcAft>
          <a:spcPct val="0"/>
        </a:spcAft>
        <a:defRPr sz="4400">
          <a:solidFill>
            <a:srgbClr val="2D2D8A"/>
          </a:solidFill>
          <a:latin typeface="Helvetica" pitchFamily="-65" charset="0"/>
          <a:ea typeface="ＭＳ Ｐゴシック" pitchFamily="-65" charset="-128"/>
          <a:cs typeface="ＭＳ Ｐゴシック" pitchFamily="-65" charset="-128"/>
        </a:defRPr>
      </a:lvl2pPr>
      <a:lvl3pPr algn="ctr" rtl="0" eaLnBrk="0" fontAlgn="base" hangingPunct="0">
        <a:spcBef>
          <a:spcPct val="0"/>
        </a:spcBef>
        <a:spcAft>
          <a:spcPct val="0"/>
        </a:spcAft>
        <a:defRPr sz="4400">
          <a:solidFill>
            <a:srgbClr val="2D2D8A"/>
          </a:solidFill>
          <a:latin typeface="Helvetica" pitchFamily="-65" charset="0"/>
          <a:ea typeface="ＭＳ Ｐゴシック" pitchFamily="-65" charset="-128"/>
          <a:cs typeface="ＭＳ Ｐゴシック" pitchFamily="-65" charset="-128"/>
        </a:defRPr>
      </a:lvl3pPr>
      <a:lvl4pPr algn="ctr" rtl="0" eaLnBrk="0" fontAlgn="base" hangingPunct="0">
        <a:spcBef>
          <a:spcPct val="0"/>
        </a:spcBef>
        <a:spcAft>
          <a:spcPct val="0"/>
        </a:spcAft>
        <a:defRPr sz="4400">
          <a:solidFill>
            <a:srgbClr val="2D2D8A"/>
          </a:solidFill>
          <a:latin typeface="Helvetica" pitchFamily="-65" charset="0"/>
          <a:ea typeface="ＭＳ Ｐゴシック" pitchFamily="-65" charset="-128"/>
          <a:cs typeface="ＭＳ Ｐゴシック" pitchFamily="-65" charset="-128"/>
        </a:defRPr>
      </a:lvl4pPr>
      <a:lvl5pPr algn="ctr" rtl="0" eaLnBrk="0" fontAlgn="base" hangingPunct="0">
        <a:spcBef>
          <a:spcPct val="0"/>
        </a:spcBef>
        <a:spcAft>
          <a:spcPct val="0"/>
        </a:spcAft>
        <a:defRPr sz="4400">
          <a:solidFill>
            <a:srgbClr val="2D2D8A"/>
          </a:solidFill>
          <a:latin typeface="Helvetica" pitchFamily="-65" charset="0"/>
          <a:ea typeface="ＭＳ Ｐゴシック" pitchFamily="-65" charset="-128"/>
          <a:cs typeface="ＭＳ Ｐゴシック" pitchFamily="-65" charset="-128"/>
        </a:defRPr>
      </a:lvl5pPr>
      <a:lvl6pPr marL="457200" algn="ctr" rtl="0" eaLnBrk="1" fontAlgn="base" hangingPunct="1">
        <a:spcBef>
          <a:spcPct val="0"/>
        </a:spcBef>
        <a:spcAft>
          <a:spcPct val="0"/>
        </a:spcAft>
        <a:defRPr sz="4400">
          <a:solidFill>
            <a:srgbClr val="FFCC33"/>
          </a:solidFill>
          <a:latin typeface="Helvetica" pitchFamily="-65" charset="0"/>
        </a:defRPr>
      </a:lvl6pPr>
      <a:lvl7pPr marL="914400" algn="ctr" rtl="0" eaLnBrk="1" fontAlgn="base" hangingPunct="1">
        <a:spcBef>
          <a:spcPct val="0"/>
        </a:spcBef>
        <a:spcAft>
          <a:spcPct val="0"/>
        </a:spcAft>
        <a:defRPr sz="4400">
          <a:solidFill>
            <a:srgbClr val="FFCC33"/>
          </a:solidFill>
          <a:latin typeface="Helvetica" pitchFamily="-65" charset="0"/>
        </a:defRPr>
      </a:lvl7pPr>
      <a:lvl8pPr marL="1371600" algn="ctr" rtl="0" eaLnBrk="1" fontAlgn="base" hangingPunct="1">
        <a:spcBef>
          <a:spcPct val="0"/>
        </a:spcBef>
        <a:spcAft>
          <a:spcPct val="0"/>
        </a:spcAft>
        <a:defRPr sz="4400">
          <a:solidFill>
            <a:srgbClr val="FFCC33"/>
          </a:solidFill>
          <a:latin typeface="Helvetica" pitchFamily="-65" charset="0"/>
        </a:defRPr>
      </a:lvl8pPr>
      <a:lvl9pPr marL="1828800" algn="ctr" rtl="0" eaLnBrk="1" fontAlgn="base" hangingPunct="1">
        <a:spcBef>
          <a:spcPct val="0"/>
        </a:spcBef>
        <a:spcAft>
          <a:spcPct val="0"/>
        </a:spcAft>
        <a:defRPr sz="4400">
          <a:solidFill>
            <a:srgbClr val="FFCC33"/>
          </a:solidFill>
          <a:latin typeface="Helvetica" pitchFamily="-65"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ws.amazon.com/cloud9"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education.github.com/" TargetMode="External"/><Relationship Id="rId4" Type="http://schemas.openxmlformats.org/officeDocument/2006/relationships/hyperlink" Target="http://www.saasbook.info/bookware-vm-instruction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zhaogang92@tamu.edu"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saasbook.info/studen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www.youtube.com/watch?v=kYUrqdUyEpI"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vimeo.com/46770083" TargetMode="External"/><Relationship Id="rId2" Type="http://schemas.openxmlformats.org/officeDocument/2006/relationships/hyperlink" Target="https://vimeo.com/44837891"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eaLnBrk="1" hangingPunct="1"/>
            <a:r>
              <a:rPr lang="en-US" altLang="en-US" dirty="0" smtClean="0">
                <a:ea typeface="ＭＳ Ｐゴシック" panose="020B0600070205080204" pitchFamily="34" charset="-128"/>
              </a:rPr>
              <a:t>CSCE 606</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Software Engineering</a:t>
            </a:r>
          </a:p>
        </p:txBody>
      </p:sp>
      <p:sp>
        <p:nvSpPr>
          <p:cNvPr id="9219" name="Rectangle 3"/>
          <p:cNvSpPr>
            <a:spLocks noGrp="1" noChangeArrowheads="1"/>
          </p:cNvSpPr>
          <p:nvPr>
            <p:ph type="subTitle" idx="1"/>
          </p:nvPr>
        </p:nvSpPr>
        <p:spPr>
          <a:xfrm>
            <a:off x="609600" y="4343400"/>
            <a:ext cx="7924800" cy="609600"/>
          </a:xfrm>
        </p:spPr>
        <p:txBody>
          <a:bodyPr/>
          <a:lstStyle/>
          <a:p>
            <a:pPr eaLnBrk="1" hangingPunct="1"/>
            <a:r>
              <a:rPr lang="en-US" altLang="en-US" dirty="0" smtClean="0">
                <a:ea typeface="ＭＳ Ｐゴシック" panose="020B0600070205080204" pitchFamily="34" charset="-128"/>
              </a:rPr>
              <a:t>Hank Walker</a:t>
            </a:r>
          </a:p>
        </p:txBody>
      </p:sp>
      <p:sp>
        <p:nvSpPr>
          <p:cNvPr id="92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74FC645-C756-4E76-96B2-A802DC5D8596}" type="slidenum">
              <a:rPr lang="en-US" altLang="en-US" sz="1400">
                <a:latin typeface="Helvetica" panose="020B0604020202020204" pitchFamily="34" charset="0"/>
              </a:rPr>
              <a:pPr eaLnBrk="1" hangingPunct="1"/>
              <a:t>1</a:t>
            </a:fld>
            <a:endParaRPr lang="en-US" altLang="en-US" sz="1400">
              <a:latin typeface="Helvetica" panose="020B0604020202020204" pitchFamily="34" charset="0"/>
            </a:endParaRPr>
          </a:p>
        </p:txBody>
      </p:sp>
      <p:sp>
        <p:nvSpPr>
          <p:cNvPr id="9221" name="TextBox 5"/>
          <p:cNvSpPr txBox="1">
            <a:spLocks noChangeArrowheads="1"/>
          </p:cNvSpPr>
          <p:nvPr/>
        </p:nvSpPr>
        <p:spPr bwMode="auto">
          <a:xfrm>
            <a:off x="2743200" y="6248400"/>
            <a:ext cx="3657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a:latin typeface="Arial Narrow" panose="020B0606020202030204" pitchFamily="34" charset="0"/>
              </a:rPr>
              <a:t>© 2013 Armando Fox &amp; David Patterson, all rights reserved</a:t>
            </a:r>
          </a:p>
        </p:txBody>
      </p:sp>
      <p:sp>
        <p:nvSpPr>
          <p:cNvPr id="2" name="TextBox 1"/>
          <p:cNvSpPr txBox="1"/>
          <p:nvPr/>
        </p:nvSpPr>
        <p:spPr>
          <a:xfrm>
            <a:off x="414932" y="5695950"/>
            <a:ext cx="8314136" cy="461665"/>
          </a:xfrm>
          <a:prstGeom prst="rect">
            <a:avLst/>
          </a:prstGeom>
          <a:noFill/>
        </p:spPr>
        <p:txBody>
          <a:bodyPr wrap="none" rtlCol="0">
            <a:spAutoFit/>
          </a:bodyPr>
          <a:lstStyle/>
          <a:p>
            <a:r>
              <a:rPr lang="en-US" dirty="0" smtClean="0"/>
              <a:t>Based on materials from Armando Fox and David Patterson</a:t>
            </a:r>
            <a:endParaRPr lang="en-US" dirty="0"/>
          </a:p>
        </p:txBody>
      </p:sp>
      <p:pic>
        <p:nvPicPr>
          <p:cNvPr id="7" name="Picture 4"/>
          <p:cNvPicPr>
            <a:picLocks noChangeAspect="1"/>
          </p:cNvPicPr>
          <p:nvPr/>
        </p:nvPicPr>
        <p:blipFill>
          <a:blip r:embed="rId3">
            <a:extLst>
              <a:ext uri="{28A0092B-C50C-407E-A947-70E740481C1C}">
                <a14:useLocalDpi xmlns:a14="http://schemas.microsoft.com/office/drawing/2010/main" val="0"/>
              </a:ext>
            </a:extLst>
          </a:blip>
          <a:srcRect t="32170" b="34920"/>
          <a:stretch>
            <a:fillRect/>
          </a:stretch>
        </p:blipFill>
        <p:spPr bwMode="auto">
          <a:xfrm>
            <a:off x="2190750" y="0"/>
            <a:ext cx="47625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smtClean="0">
                <a:ea typeface="ＭＳ Ｐゴシック" panose="020B0600070205080204" pitchFamily="34" charset="-128"/>
              </a:rPr>
              <a:t>Programming Homework</a:t>
            </a:r>
          </a:p>
        </p:txBody>
      </p:sp>
      <p:sp>
        <p:nvSpPr>
          <p:cNvPr id="21507" name="Content Placeholder 2"/>
          <p:cNvSpPr>
            <a:spLocks noGrp="1"/>
          </p:cNvSpPr>
          <p:nvPr>
            <p:ph idx="1"/>
          </p:nvPr>
        </p:nvSpPr>
        <p:spPr/>
        <p:txBody>
          <a:bodyPr/>
          <a:lstStyle/>
          <a:p>
            <a:r>
              <a:rPr lang="en-US" altLang="en-US" sz="2400" dirty="0" smtClean="0">
                <a:ea typeface="ＭＳ Ｐゴシック" panose="020B0600070205080204" pitchFamily="34" charset="-128"/>
              </a:rPr>
              <a:t>Programming homework done on your own</a:t>
            </a:r>
          </a:p>
          <a:p>
            <a:r>
              <a:rPr lang="en-US" altLang="en-US" sz="2400" dirty="0" smtClean="0">
                <a:ea typeface="ＭＳ Ｐゴシック" panose="020B0600070205080204" pitchFamily="34" charset="-128"/>
              </a:rPr>
              <a:t>Late </a:t>
            </a:r>
            <a:r>
              <a:rPr lang="en-US" altLang="en-US" sz="2400" dirty="0" smtClean="0">
                <a:ea typeface="ＭＳ Ｐゴシック" panose="020B0600070205080204" pitchFamily="34" charset="-128"/>
              </a:rPr>
              <a:t>policy (without good excuse)</a:t>
            </a:r>
            <a:endParaRPr lang="en-US" altLang="en-US" sz="2400" dirty="0" smtClean="0">
              <a:ea typeface="ＭＳ Ｐゴシック" panose="020B0600070205080204" pitchFamily="34" charset="-128"/>
            </a:endParaRPr>
          </a:p>
          <a:p>
            <a:pPr lvl="1"/>
            <a:r>
              <a:rPr lang="en-US" altLang="en-US" sz="1800" dirty="0" smtClean="0">
                <a:ea typeface="ＭＳ Ｐゴシック" panose="020B0600070205080204" pitchFamily="34" charset="-128"/>
              </a:rPr>
              <a:t>¾ credit if 1 day late, ½ credit if 2 days late, 0 if later</a:t>
            </a:r>
          </a:p>
          <a:p>
            <a:r>
              <a:rPr lang="en-US" altLang="en-US" sz="2400" dirty="0" smtClean="0">
                <a:ea typeface="ＭＳ Ｐゴシック" panose="020B0600070205080204" pitchFamily="34" charset="-128"/>
              </a:rPr>
              <a:t>Assignments</a:t>
            </a:r>
            <a:r>
              <a:rPr lang="en-US" altLang="ja-JP" sz="2400" dirty="0" smtClean="0">
                <a:ea typeface="ＭＳ Ｐゴシック" panose="020B0600070205080204" pitchFamily="34" charset="-128"/>
              </a:rPr>
              <a:t> </a:t>
            </a:r>
            <a:r>
              <a:rPr lang="en-US" altLang="ja-JP" sz="2400" dirty="0" smtClean="0">
                <a:ea typeface="ＭＳ Ｐゴシック" panose="020B0600070205080204" pitchFamily="34" charset="-128"/>
              </a:rPr>
              <a:t>and project will be deployed using cloud computing and evaluated there</a:t>
            </a:r>
          </a:p>
          <a:p>
            <a:r>
              <a:rPr lang="en-US" altLang="ja-JP" sz="2400" dirty="0" smtClean="0">
                <a:ea typeface="ＭＳ Ｐゴシック" panose="020B0600070205080204" pitchFamily="34" charset="-128"/>
              </a:rPr>
              <a:t>AWS Cloud9 development environment – sign up for free account, must give them your CC</a:t>
            </a:r>
          </a:p>
          <a:p>
            <a:pPr lvl="1"/>
            <a:r>
              <a:rPr lang="en-US" altLang="ja-JP" sz="2000" dirty="0" smtClean="0">
                <a:ea typeface="ＭＳ Ｐゴシック" panose="020B0600070205080204" pitchFamily="34" charset="-128"/>
                <a:hlinkClick r:id="rId3"/>
              </a:rPr>
              <a:t>https://aws.amazon.com/cloud9</a:t>
            </a:r>
            <a:r>
              <a:rPr lang="en-US" altLang="ja-JP" sz="2000" dirty="0" smtClean="0">
                <a:ea typeface="ＭＳ Ｐゴシック" panose="020B0600070205080204" pitchFamily="34" charset="-128"/>
              </a:rPr>
              <a:t> </a:t>
            </a:r>
          </a:p>
          <a:p>
            <a:pPr lvl="1"/>
            <a:r>
              <a:rPr lang="en-US" altLang="en-US" sz="2000" dirty="0">
                <a:ea typeface="ＭＳ Ｐゴシック" panose="020B0600070205080204" pitchFamily="34" charset="-128"/>
                <a:hlinkClick r:id="rId4"/>
              </a:rPr>
              <a:t>http://www.saasbook.info/bookware-vm-instructions</a:t>
            </a:r>
            <a:r>
              <a:rPr lang="en-US" altLang="en-US" sz="2000" dirty="0">
                <a:ea typeface="ＭＳ Ｐゴシック" panose="020B0600070205080204" pitchFamily="34" charset="-128"/>
              </a:rPr>
              <a:t> </a:t>
            </a:r>
            <a:endParaRPr lang="en-US" altLang="ja-JP" sz="2000" dirty="0" smtClean="0">
              <a:ea typeface="ＭＳ Ｐゴシック" panose="020B0600070205080204" pitchFamily="34" charset="-128"/>
            </a:endParaRPr>
          </a:p>
          <a:p>
            <a:r>
              <a:rPr lang="en-US" altLang="en-US" sz="2400" dirty="0" smtClean="0">
                <a:ea typeface="ＭＳ Ｐゴシック" panose="020B0600070205080204" pitchFamily="34" charset="-128"/>
              </a:rPr>
              <a:t>GitHub: Get a Free Micro Account for Students for use in this class (not TAMU GitHub)</a:t>
            </a:r>
          </a:p>
          <a:p>
            <a:pPr lvl="1"/>
            <a:r>
              <a:rPr lang="en-US" altLang="en-US" sz="2000" dirty="0" smtClean="0">
                <a:ea typeface="ＭＳ Ｐゴシック" panose="020B0600070205080204" pitchFamily="34" charset="-128"/>
                <a:hlinkClick r:id="rId5"/>
              </a:rPr>
              <a:t>http://education.github.com</a:t>
            </a:r>
            <a:r>
              <a:rPr lang="en-US" altLang="en-US" sz="2000" dirty="0" smtClean="0">
                <a:ea typeface="ＭＳ Ｐゴシック" panose="020B0600070205080204" pitchFamily="34" charset="-128"/>
              </a:rPr>
              <a:t> </a:t>
            </a:r>
          </a:p>
          <a:p>
            <a:pPr lvl="1"/>
            <a:r>
              <a:rPr lang="en-US" altLang="en-US" sz="2000" dirty="0" smtClean="0">
                <a:ea typeface="ＭＳ Ｐゴシック" panose="020B0600070205080204" pitchFamily="34" charset="-128"/>
              </a:rPr>
              <a:t>We will use many other free open source tools</a:t>
            </a:r>
          </a:p>
        </p:txBody>
      </p:sp>
      <p:sp>
        <p:nvSpPr>
          <p:cNvPr id="2150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D59539F-F7CC-4743-99E2-D9DBB79359F8}" type="slidenum">
              <a:rPr lang="en-US" altLang="en-US" sz="1400">
                <a:latin typeface="Helvetica" panose="020B0604020202020204" pitchFamily="34" charset="0"/>
              </a:rPr>
              <a:pPr eaLnBrk="1" hangingPunct="1"/>
              <a:t>10</a:t>
            </a:fld>
            <a:endParaRPr lang="en-US" altLang="en-US" sz="1400">
              <a:latin typeface="Helvetica" panose="020B0604020202020204" pitchFamily="34"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mtClean="0">
                <a:ea typeface="ＭＳ Ｐゴシック" panose="020B0600070205080204" pitchFamily="34" charset="-128"/>
              </a:rPr>
              <a:t>Honor Code</a:t>
            </a:r>
          </a:p>
        </p:txBody>
      </p:sp>
      <p:sp>
        <p:nvSpPr>
          <p:cNvPr id="3" name="Content Placeholder 2"/>
          <p:cNvSpPr>
            <a:spLocks noGrp="1"/>
          </p:cNvSpPr>
          <p:nvPr>
            <p:ph idx="1"/>
          </p:nvPr>
        </p:nvSpPr>
        <p:spPr>
          <a:xfrm>
            <a:off x="304800" y="1371600"/>
            <a:ext cx="8686800" cy="4754563"/>
          </a:xfrm>
        </p:spPr>
        <p:txBody>
          <a:bodyPr/>
          <a:lstStyle/>
          <a:p>
            <a:r>
              <a:rPr lang="en-US" altLang="en-US" dirty="0" smtClean="0">
                <a:ea typeface="ＭＳ Ｐゴシック" panose="020B0600070205080204" pitchFamily="34" charset="-128"/>
              </a:rPr>
              <a:t>The Aggie Honor Code: </a:t>
            </a:r>
          </a:p>
          <a:p>
            <a:pPr>
              <a:buFontTx/>
              <a:buNone/>
            </a:pPr>
            <a:r>
              <a:rPr lang="en-US" altLang="en-US" dirty="0" smtClean="0">
                <a:ea typeface="ＭＳ Ｐゴシック" panose="020B0600070205080204" pitchFamily="34" charset="-128"/>
              </a:rPr>
              <a:t>	“An Aggie does not lie, cheat, or steal or tolerate those who do.”</a:t>
            </a:r>
          </a:p>
          <a:p>
            <a:r>
              <a:rPr lang="en-US" altLang="en-US" dirty="0" smtClean="0">
                <a:ea typeface="ＭＳ Ｐゴシック" panose="020B0600070205080204" pitchFamily="34" charset="-128"/>
              </a:rPr>
              <a:t>If you wouldn’t want fellow students, parents, or professors to know about it, then stop it!</a:t>
            </a:r>
          </a:p>
          <a:p>
            <a:r>
              <a:rPr lang="en-US" altLang="en-US" dirty="0" smtClean="0">
                <a:ea typeface="ＭＳ Ｐゴシック" panose="020B0600070205080204" pitchFamily="34" charset="-128"/>
              </a:rPr>
              <a:t>Your instructors join you in pledging to adhere to this code</a:t>
            </a:r>
          </a:p>
          <a:p>
            <a:r>
              <a:rPr lang="en-US" altLang="en-US" dirty="0" smtClean="0">
                <a:ea typeface="ＭＳ Ｐゴシック" panose="020B0600070205080204" pitchFamily="34" charset="-128"/>
              </a:rPr>
              <a:t>It is easy to lose your reputation and very hard to regain it!</a:t>
            </a:r>
          </a:p>
        </p:txBody>
      </p:sp>
      <p:sp>
        <p:nvSpPr>
          <p:cNvPr id="2355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9D35B35-E215-4289-9E32-0701267A51FB}" type="slidenum">
              <a:rPr lang="en-US" altLang="en-US" sz="1400">
                <a:latin typeface="Helvetica" panose="020B0604020202020204" pitchFamily="34" charset="0"/>
              </a:rPr>
              <a:pPr eaLnBrk="1" hangingPunct="1"/>
              <a:t>11</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smtClean="0">
                <a:ea typeface="ＭＳ Ｐゴシック" panose="020B0600070205080204" pitchFamily="34" charset="-128"/>
              </a:rPr>
              <a:t>Textbook</a:t>
            </a:r>
          </a:p>
        </p:txBody>
      </p:sp>
      <p:sp>
        <p:nvSpPr>
          <p:cNvPr id="2560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9625460-5923-4719-A733-CDB83A917EF3}" type="slidenum">
              <a:rPr lang="en-US" altLang="en-US" sz="1400">
                <a:latin typeface="Helvetica" panose="020B0604020202020204" pitchFamily="34" charset="0"/>
              </a:rPr>
              <a:pPr eaLnBrk="1" hangingPunct="1"/>
              <a:t>12</a:t>
            </a:fld>
            <a:endParaRPr lang="en-US" altLang="en-US" sz="1400">
              <a:latin typeface="Helvetica" panose="020B0604020202020204" pitchFamily="34" charset="0"/>
            </a:endParaRPr>
          </a:p>
        </p:txBody>
      </p:sp>
      <p:sp>
        <p:nvSpPr>
          <p:cNvPr id="25604" name="Content Placeholder 13"/>
          <p:cNvSpPr>
            <a:spLocks noGrp="1"/>
          </p:cNvSpPr>
          <p:nvPr>
            <p:ph idx="1"/>
          </p:nvPr>
        </p:nvSpPr>
        <p:spPr>
          <a:xfrm>
            <a:off x="304800" y="1371600"/>
            <a:ext cx="4724400" cy="4754563"/>
          </a:xfrm>
        </p:spPr>
        <p:txBody>
          <a:bodyPr/>
          <a:lstStyle/>
          <a:p>
            <a:r>
              <a:rPr lang="en-US" altLang="en-US" dirty="0" smtClean="0">
                <a:ea typeface="ＭＳ Ｐゴシック" panose="020B0600070205080204" pitchFamily="34" charset="-128"/>
              </a:rPr>
              <a:t>http://saasbook.info</a:t>
            </a:r>
          </a:p>
          <a:p>
            <a:r>
              <a:rPr lang="en-US" altLang="en-US" dirty="0" smtClean="0">
                <a:ea typeface="ＭＳ Ｐゴシック" panose="020B0600070205080204" pitchFamily="34" charset="-128"/>
              </a:rPr>
              <a:t>1</a:t>
            </a:r>
            <a:r>
              <a:rPr lang="en-US" altLang="en-US" baseline="30000" dirty="0" smtClean="0">
                <a:ea typeface="ＭＳ Ｐゴシック" panose="020B0600070205080204" pitchFamily="34" charset="-128"/>
              </a:rPr>
              <a:t>st</a:t>
            </a:r>
            <a:r>
              <a:rPr lang="en-US" altLang="en-US" dirty="0" smtClean="0">
                <a:ea typeface="ＭＳ Ｐゴシック" panose="020B0600070205080204" pitchFamily="34" charset="-128"/>
              </a:rPr>
              <a:t> edition </a:t>
            </a:r>
            <a:r>
              <a:rPr lang="en-US" altLang="en-US" dirty="0" smtClean="0">
                <a:ea typeface="ＭＳ Ｐゴシック" panose="020B0600070205080204" pitchFamily="34" charset="-128"/>
              </a:rPr>
              <a:t>(v1.2.2)</a:t>
            </a:r>
            <a:endParaRPr lang="en-US" altLang="en-US" dirty="0">
              <a:ea typeface="ＭＳ Ｐゴシック" panose="020B0600070205080204" pitchFamily="34" charset="-128"/>
            </a:endParaRPr>
          </a:p>
          <a:p>
            <a:r>
              <a:rPr lang="en-US" altLang="en-US" dirty="0" smtClean="0">
                <a:ea typeface="ＭＳ Ｐゴシック" panose="020B0600070205080204" pitchFamily="34" charset="-128"/>
              </a:rPr>
              <a:t>Available </a:t>
            </a:r>
            <a:r>
              <a:rPr lang="en-US" altLang="en-US" dirty="0" smtClean="0">
                <a:ea typeface="ＭＳ Ｐゴシック" panose="020B0600070205080204" pitchFamily="34" charset="-128"/>
              </a:rPr>
              <a:t>from Amazon</a:t>
            </a:r>
          </a:p>
          <a:p>
            <a:pPr lvl="1"/>
            <a:r>
              <a:rPr lang="en-US" altLang="en-US" dirty="0" err="1" smtClean="0">
                <a:ea typeface="ＭＳ Ｐゴシック" panose="020B0600070205080204" pitchFamily="34" charset="-128"/>
              </a:rPr>
              <a:t>Ebook</a:t>
            </a:r>
            <a:r>
              <a:rPr lang="en-US" altLang="en-US" dirty="0" smtClean="0">
                <a:ea typeface="ＭＳ Ｐゴシック" panose="020B0600070205080204" pitchFamily="34" charset="-128"/>
              </a:rPr>
              <a:t> ($10)</a:t>
            </a:r>
          </a:p>
          <a:p>
            <a:pPr lvl="2"/>
            <a:r>
              <a:rPr lang="en-US" altLang="en-US" dirty="0" smtClean="0">
                <a:ea typeface="ＭＳ Ｐゴシック" panose="020B0600070205080204" pitchFamily="34" charset="-128"/>
              </a:rPr>
              <a:t>Kindle format</a:t>
            </a:r>
          </a:p>
          <a:p>
            <a:pPr lvl="2"/>
            <a:r>
              <a:rPr lang="en-US" altLang="en-US" dirty="0" smtClean="0">
                <a:ea typeface="ＭＳ Ｐゴシック" panose="020B0600070205080204" pitchFamily="34" charset="-128"/>
              </a:rPr>
              <a:t>Kept up-to-date</a:t>
            </a:r>
          </a:p>
          <a:p>
            <a:pPr lvl="2"/>
            <a:r>
              <a:rPr lang="en-US" altLang="en-US" dirty="0" smtClean="0">
                <a:ea typeface="ＭＳ Ｐゴシック" panose="020B0600070205080204" pitchFamily="34" charset="-128"/>
              </a:rPr>
              <a:t>Live links</a:t>
            </a:r>
          </a:p>
          <a:p>
            <a:pPr lvl="1"/>
            <a:r>
              <a:rPr lang="en-US" altLang="en-US" dirty="0" smtClean="0">
                <a:ea typeface="ＭＳ Ｐゴシック" panose="020B0600070205080204" pitchFamily="34" charset="-128"/>
              </a:rPr>
              <a:t>Print book ($38)</a:t>
            </a:r>
          </a:p>
        </p:txBody>
      </p:sp>
      <p:pic>
        <p:nvPicPr>
          <p:cNvPr id="25605"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486400" y="1371600"/>
            <a:ext cx="3243681"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dirty="0" smtClean="0">
                <a:ea typeface="ＭＳ Ｐゴシック" panose="020B0600070205080204" pitchFamily="34" charset="-128"/>
              </a:rPr>
              <a:t>Teaching Assistant</a:t>
            </a:r>
          </a:p>
        </p:txBody>
      </p:sp>
      <p:sp>
        <p:nvSpPr>
          <p:cNvPr id="31747" name="Content Placeholder 2"/>
          <p:cNvSpPr>
            <a:spLocks noGrp="1"/>
          </p:cNvSpPr>
          <p:nvPr>
            <p:ph idx="1"/>
          </p:nvPr>
        </p:nvSpPr>
        <p:spPr/>
        <p:txBody>
          <a:bodyPr/>
          <a:lstStyle/>
          <a:p>
            <a:r>
              <a:rPr lang="en-US" altLang="en-US" dirty="0" smtClean="0">
                <a:ea typeface="ＭＳ Ｐゴシック" panose="020B0600070205080204" pitchFamily="34" charset="-128"/>
              </a:rPr>
              <a:t>Gang Zhao</a:t>
            </a:r>
            <a:endParaRPr lang="en-US" altLang="en-US" dirty="0" smtClean="0">
              <a:ea typeface="ＭＳ Ｐゴシック" panose="020B0600070205080204" pitchFamily="34" charset="-128"/>
            </a:endParaRPr>
          </a:p>
          <a:p>
            <a:pPr lvl="1"/>
            <a:r>
              <a:rPr lang="en-US" altLang="en-US" dirty="0" smtClean="0">
                <a:ea typeface="ＭＳ Ｐゴシック" panose="020B0600070205080204" pitchFamily="34" charset="-128"/>
                <a:hlinkClick r:id="rId3"/>
              </a:rPr>
              <a:t>zhaogang92@tamu.edu</a:t>
            </a:r>
            <a:endParaRPr lang="en-US" altLang="en-US" dirty="0" smtClean="0">
              <a:ea typeface="ＭＳ Ｐゴシック" panose="020B0600070205080204" pitchFamily="34" charset="-128"/>
            </a:endParaRPr>
          </a:p>
          <a:p>
            <a:pPr lvl="1"/>
            <a:r>
              <a:rPr lang="en-US" altLang="en-US" dirty="0" smtClean="0">
                <a:ea typeface="ＭＳ Ｐゴシック" panose="020B0600070205080204" pitchFamily="34" charset="-128"/>
              </a:rPr>
              <a:t>HRBB 419C</a:t>
            </a:r>
            <a:endParaRPr lang="en-US" altLang="en-US" dirty="0" smtClean="0">
              <a:ea typeface="ＭＳ Ｐゴシック" panose="020B0600070205080204" pitchFamily="34" charset="-128"/>
            </a:endParaRPr>
          </a:p>
          <a:p>
            <a:r>
              <a:rPr lang="en-US" altLang="en-US" dirty="0" smtClean="0">
                <a:ea typeface="ＭＳ Ｐゴシック" panose="020B0600070205080204" pitchFamily="34" charset="-128"/>
              </a:rPr>
              <a:t>Once project starts, hold weekly meetings with him to discuss project status, problems </a:t>
            </a:r>
          </a:p>
        </p:txBody>
      </p:sp>
      <p:sp>
        <p:nvSpPr>
          <p:cNvPr id="3174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68B8B0A-EF55-4CD3-B0F7-3C83C6E9361C}" type="slidenum">
              <a:rPr lang="en-US" altLang="en-US" sz="1400">
                <a:latin typeface="Helvetica" panose="020B0604020202020204" pitchFamily="34" charset="0"/>
              </a:rPr>
              <a:pPr eaLnBrk="1" hangingPunct="1"/>
              <a:t>13</a:t>
            </a:fld>
            <a:endParaRPr lang="en-US" altLang="en-US" sz="1400">
              <a:latin typeface="Helvetica" panose="020B0604020202020204" pitchFamily="34"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smtClean="0">
                <a:ea typeface="ＭＳ Ｐゴシック" panose="020B0600070205080204" pitchFamily="34" charset="-128"/>
              </a:rPr>
              <a:t>Online Resources</a:t>
            </a:r>
          </a:p>
        </p:txBody>
      </p:sp>
      <p:sp>
        <p:nvSpPr>
          <p:cNvPr id="33795" name="Content Placeholder 2"/>
          <p:cNvSpPr>
            <a:spLocks noGrp="1"/>
          </p:cNvSpPr>
          <p:nvPr>
            <p:ph idx="1"/>
          </p:nvPr>
        </p:nvSpPr>
        <p:spPr/>
        <p:txBody>
          <a:bodyPr/>
          <a:lstStyle/>
          <a:p>
            <a:pPr>
              <a:defRPr/>
            </a:pPr>
            <a:r>
              <a:rPr lang="en-US" dirty="0">
                <a:ea typeface="ＭＳ Ｐゴシック" charset="0"/>
                <a:cs typeface="ＭＳ Ｐゴシック" charset="0"/>
                <a:hlinkClick r:id="rId2"/>
              </a:rPr>
              <a:t>http://</a:t>
            </a:r>
            <a:r>
              <a:rPr lang="en-US" dirty="0" smtClean="0">
                <a:ea typeface="ＭＳ Ｐゴシック" charset="0"/>
                <a:cs typeface="ＭＳ Ｐゴシック" charset="0"/>
                <a:hlinkClick r:id="rId2"/>
              </a:rPr>
              <a:t>www.saasbook.info/students</a:t>
            </a:r>
            <a:r>
              <a:rPr lang="en-US" dirty="0" smtClean="0">
                <a:ea typeface="ＭＳ Ｐゴシック" charset="0"/>
                <a:cs typeface="ＭＳ Ｐゴシック" charset="0"/>
              </a:rPr>
              <a:t> </a:t>
            </a:r>
            <a:endParaRPr lang="en-US" dirty="0">
              <a:ea typeface="ＭＳ Ｐゴシック" charset="0"/>
              <a:cs typeface="ＭＳ Ｐゴシック" charset="0"/>
            </a:endParaRPr>
          </a:p>
          <a:p>
            <a:pPr>
              <a:defRPr/>
            </a:pPr>
            <a:r>
              <a:rPr lang="en-US" dirty="0" smtClean="0">
                <a:ea typeface="ＭＳ Ｐゴシック" charset="0"/>
                <a:cs typeface="ＭＳ Ｐゴシック" charset="0"/>
              </a:rPr>
              <a:t>Online “get started” </a:t>
            </a:r>
            <a:r>
              <a:rPr lang="en-US" dirty="0">
                <a:ea typeface="ＭＳ Ｐゴシック" charset="0"/>
                <a:cs typeface="ＭＳ Ｐゴシック" charset="0"/>
              </a:rPr>
              <a:t>tutorials on </a:t>
            </a:r>
            <a:r>
              <a:rPr lang="en-US" dirty="0" smtClean="0">
                <a:ea typeface="ＭＳ Ｐゴシック" charset="0"/>
                <a:cs typeface="ＭＳ Ｐゴシック" charset="0"/>
              </a:rPr>
              <a:t>Ruby </a:t>
            </a:r>
            <a:r>
              <a:rPr lang="en-US" dirty="0">
                <a:ea typeface="ＭＳ Ｐゴシック" charset="0"/>
                <a:cs typeface="ＭＳ Ｐゴシック" charset="0"/>
              </a:rPr>
              <a:t>in case </a:t>
            </a:r>
            <a:r>
              <a:rPr lang="en-US" dirty="0" smtClean="0">
                <a:ea typeface="ＭＳ Ｐゴシック" charset="0"/>
                <a:cs typeface="ＭＳ Ｐゴシック" charset="0"/>
              </a:rPr>
              <a:t>you want </a:t>
            </a:r>
            <a:r>
              <a:rPr lang="en-US" dirty="0">
                <a:ea typeface="ＭＳ Ｐゴシック" charset="0"/>
                <a:cs typeface="ＭＳ Ｐゴシック" charset="0"/>
              </a:rPr>
              <a:t>to </a:t>
            </a:r>
            <a:r>
              <a:rPr lang="en-US" dirty="0" smtClean="0">
                <a:ea typeface="ＭＳ Ｐゴシック" charset="0"/>
                <a:cs typeface="ＭＳ Ｐゴシック" charset="0"/>
              </a:rPr>
              <a:t>start on Ruby now</a:t>
            </a:r>
            <a:endParaRPr lang="en-US" dirty="0">
              <a:ea typeface="ＭＳ Ｐゴシック" charset="0"/>
              <a:cs typeface="ＭＳ Ｐゴシック" charset="0"/>
            </a:endParaRPr>
          </a:p>
          <a:p>
            <a:pPr>
              <a:defRPr/>
            </a:pPr>
            <a:r>
              <a:rPr lang="en-US" dirty="0">
                <a:ea typeface="ＭＳ Ｐゴシック" charset="0"/>
                <a:cs typeface="ＭＳ Ｐゴシック" charset="0"/>
              </a:rPr>
              <a:t>Pointers to online HTML/CSS tutorials </a:t>
            </a:r>
            <a:r>
              <a:rPr lang="en-US" dirty="0" smtClean="0">
                <a:ea typeface="ＭＳ Ｐゴシック" charset="0"/>
                <a:cs typeface="ＭＳ Ｐゴシック" charset="0"/>
              </a:rPr>
              <a:t>in </a:t>
            </a:r>
            <a:r>
              <a:rPr lang="en-US" dirty="0">
                <a:ea typeface="ＭＳ Ｐゴシック" charset="0"/>
                <a:cs typeface="ＭＳ Ｐゴシック" charset="0"/>
              </a:rPr>
              <a:t>case </a:t>
            </a:r>
            <a:r>
              <a:rPr lang="en-US" dirty="0" smtClean="0">
                <a:ea typeface="ＭＳ Ｐゴシック" charset="0"/>
                <a:cs typeface="ＭＳ Ｐゴシック" charset="0"/>
              </a:rPr>
              <a:t>you want start on Rails now</a:t>
            </a:r>
            <a:endParaRPr lang="en-US" dirty="0">
              <a:ea typeface="ＭＳ Ｐゴシック" charset="0"/>
              <a:cs typeface="ＭＳ Ｐゴシック" charset="0"/>
            </a:endParaRPr>
          </a:p>
          <a:p>
            <a:pPr>
              <a:defRPr/>
            </a:pPr>
            <a:r>
              <a:rPr lang="en-US" dirty="0">
                <a:ea typeface="ＭＳ Ｐゴシック" charset="0"/>
                <a:cs typeface="ＭＳ Ｐゴシック" charset="0"/>
              </a:rPr>
              <a:t>Tutorials on other tools (GitHub, </a:t>
            </a:r>
            <a:r>
              <a:rPr lang="en-US" dirty="0" smtClean="0">
                <a:ea typeface="ＭＳ Ｐゴシック" charset="0"/>
                <a:cs typeface="ＭＳ Ｐゴシック" charset="0"/>
              </a:rPr>
              <a:t>c9, etc</a:t>
            </a:r>
            <a:r>
              <a:rPr lang="en-US" dirty="0">
                <a:ea typeface="ＭＳ Ｐゴシック" charset="0"/>
                <a:cs typeface="ＭＳ Ｐゴシック" charset="0"/>
              </a:rPr>
              <a:t>.)</a:t>
            </a:r>
          </a:p>
          <a:p>
            <a:pPr>
              <a:defRPr/>
            </a:pPr>
            <a:r>
              <a:rPr lang="en-US" dirty="0">
                <a:ea typeface="ＭＳ Ｐゴシック" charset="0"/>
                <a:cs typeface="ＭＳ Ｐゴシック" charset="0"/>
              </a:rPr>
              <a:t>Feel free to suggest more on Piazza</a:t>
            </a:r>
          </a:p>
        </p:txBody>
      </p:sp>
      <p:sp>
        <p:nvSpPr>
          <p:cNvPr id="3379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4B71973-5670-4E8F-81F6-D18DD5A9E839}" type="slidenum">
              <a:rPr lang="en-US" altLang="en-US" sz="1400">
                <a:latin typeface="Helvetica" panose="020B0604020202020204" pitchFamily="34" charset="0"/>
              </a:rPr>
              <a:pPr eaLnBrk="1" hangingPunct="1"/>
              <a:t>14</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sz="3200" dirty="0" smtClean="0">
                <a:ea typeface="ＭＳ Ｐゴシック" panose="020B0600070205080204" pitchFamily="34" charset="-128"/>
              </a:rPr>
              <a:t>YOUR BRAIN ON COMPUTERS; Hooked on Gadgets, and Paying a Mental Price </a:t>
            </a:r>
          </a:p>
        </p:txBody>
      </p:sp>
      <p:sp>
        <p:nvSpPr>
          <p:cNvPr id="34819" name="Content Placeholder 6"/>
          <p:cNvSpPr>
            <a:spLocks noGrp="1"/>
          </p:cNvSpPr>
          <p:nvPr>
            <p:ph sz="half" idx="1"/>
          </p:nvPr>
        </p:nvSpPr>
        <p:spPr>
          <a:xfrm>
            <a:off x="439738" y="1379538"/>
            <a:ext cx="4038600" cy="4919662"/>
          </a:xfrm>
        </p:spPr>
        <p:txBody>
          <a:bodyPr/>
          <a:lstStyle/>
          <a:p>
            <a:pPr marL="0" indent="0">
              <a:buFontTx/>
              <a:buNone/>
            </a:pPr>
            <a:r>
              <a:rPr lang="en-US" altLang="en-US" sz="1200" dirty="0" smtClean="0">
                <a:ea typeface="ＭＳ Ｐゴシック" panose="020B0600070205080204" pitchFamily="34" charset="-128"/>
              </a:rPr>
              <a:t>NY Times, June 7, 2010, by Matt </a:t>
            </a:r>
            <a:r>
              <a:rPr lang="en-US" altLang="en-US" sz="1200" dirty="0" err="1" smtClean="0">
                <a:ea typeface="ＭＳ Ｐゴシック" panose="020B0600070205080204" pitchFamily="34" charset="-128"/>
              </a:rPr>
              <a:t>Richtel</a:t>
            </a:r>
            <a:endParaRPr lang="en-US" altLang="en-US" sz="1200" dirty="0" smtClean="0">
              <a:ea typeface="ＭＳ Ｐゴシック" panose="020B0600070205080204" pitchFamily="34" charset="-128"/>
            </a:endParaRPr>
          </a:p>
          <a:p>
            <a:pPr marL="0" indent="0">
              <a:buFontTx/>
              <a:buNone/>
            </a:pPr>
            <a:r>
              <a:rPr lang="en-US" altLang="en-US" sz="1200" dirty="0" smtClean="0">
                <a:ea typeface="ＭＳ Ｐゴシック" panose="020B0600070205080204" pitchFamily="34" charset="-128"/>
              </a:rPr>
              <a:t>SAN FRANCISCO -- When one of the most important e-mail messages of his life landed in his in-box a few years ago, </a:t>
            </a:r>
            <a:r>
              <a:rPr lang="en-US" altLang="en-US" sz="1200" dirty="0" err="1" smtClean="0">
                <a:ea typeface="ＭＳ Ｐゴシック" panose="020B0600070205080204" pitchFamily="34" charset="-128"/>
              </a:rPr>
              <a:t>Kord</a:t>
            </a:r>
            <a:r>
              <a:rPr lang="en-US" altLang="en-US" sz="1200" dirty="0" smtClean="0">
                <a:ea typeface="ＭＳ Ｐゴシック" panose="020B0600070205080204" pitchFamily="34" charset="-128"/>
              </a:rPr>
              <a:t> Campbell overlooked it. </a:t>
            </a:r>
          </a:p>
          <a:p>
            <a:pPr marL="0" indent="0">
              <a:buFontTx/>
              <a:buNone/>
            </a:pPr>
            <a:r>
              <a:rPr lang="en-US" altLang="en-US" sz="1200" dirty="0" smtClean="0">
                <a:ea typeface="ＭＳ Ｐゴシック" panose="020B0600070205080204" pitchFamily="34" charset="-128"/>
              </a:rPr>
              <a:t>Not just for a day or two, but 12 days. He finally saw it while sifting through old messages: a big company wanted to buy his Internet start-up. </a:t>
            </a:r>
          </a:p>
          <a:p>
            <a:pPr marL="0" indent="0">
              <a:buFontTx/>
              <a:buNone/>
            </a:pPr>
            <a:r>
              <a:rPr lang="en-US" altLang="en-US" sz="1200" dirty="0" smtClean="0">
                <a:ea typeface="ＭＳ Ｐゴシック" panose="020B0600070205080204" pitchFamily="34" charset="-128"/>
              </a:rPr>
              <a:t>''I stood up from my desk and said, 'Oh my God, oh my God, oh my God,' '' Mr. Campbell said. ''It's kind of hard to miss an e-mail like that, but I did.'' </a:t>
            </a:r>
          </a:p>
          <a:p>
            <a:pPr marL="0" indent="0">
              <a:buFontTx/>
              <a:buNone/>
            </a:pPr>
            <a:r>
              <a:rPr lang="en-US" altLang="en-US" sz="1200" dirty="0" smtClean="0">
                <a:ea typeface="ＭＳ Ｐゴシック" panose="020B0600070205080204" pitchFamily="34" charset="-128"/>
              </a:rPr>
              <a:t>The message had slipped by him amid an electronic flood: two computer screens alive with e-mail, instant messages, online chats, a Web browser and the computer code he was writing. </a:t>
            </a:r>
          </a:p>
          <a:p>
            <a:pPr marL="0" indent="0">
              <a:buFontTx/>
              <a:buNone/>
            </a:pPr>
            <a:r>
              <a:rPr lang="en-US" altLang="en-US" sz="1200" dirty="0" smtClean="0">
                <a:ea typeface="ＭＳ Ｐゴシック" panose="020B0600070205080204" pitchFamily="34" charset="-128"/>
              </a:rPr>
              <a:t>While he managed to salvage the $1.3 million deal after apologizing to his suitor, Mr. Campbell continues to struggle with the effects of the deluge of data. Even after he unplugs, he craves the stimulation he gets from his electronic gadgets. He forgets things like dinner plans, and he has trouble focusing on his family. His wife, Brenda, complains, </a:t>
            </a:r>
            <a:r>
              <a:rPr lang="en-US" altLang="en-US" sz="1200" dirty="0" smtClean="0">
                <a:solidFill>
                  <a:srgbClr val="0000FF"/>
                </a:solidFill>
                <a:ea typeface="ＭＳ Ｐゴシック" panose="020B0600070205080204" pitchFamily="34" charset="-128"/>
              </a:rPr>
              <a:t>'</a:t>
            </a:r>
            <a:r>
              <a:rPr lang="en-US" altLang="en-US" sz="1600" dirty="0" smtClean="0">
                <a:solidFill>
                  <a:srgbClr val="0000FF"/>
                </a:solidFill>
                <a:ea typeface="ＭＳ Ｐゴシック" panose="020B0600070205080204" pitchFamily="34" charset="-128"/>
              </a:rPr>
              <a:t>'It seems like he can no longer be fully in the moment.</a:t>
            </a:r>
            <a:r>
              <a:rPr lang="en-US" altLang="en-US" sz="1600" dirty="0" smtClean="0">
                <a:ea typeface="ＭＳ Ｐゴシック" panose="020B0600070205080204" pitchFamily="34" charset="-128"/>
              </a:rPr>
              <a:t>'' </a:t>
            </a:r>
            <a:endParaRPr lang="en-US" altLang="en-US" sz="1200" dirty="0" smtClean="0">
              <a:ea typeface="ＭＳ Ｐゴシック" panose="020B0600070205080204" pitchFamily="34" charset="-128"/>
            </a:endParaRPr>
          </a:p>
          <a:p>
            <a:pPr marL="0" indent="0">
              <a:buFontTx/>
              <a:buNone/>
            </a:pPr>
            <a:endParaRPr lang="en-US" altLang="en-US" sz="1200" dirty="0" smtClean="0">
              <a:ea typeface="ＭＳ Ｐゴシック" panose="020B0600070205080204" pitchFamily="34" charset="-128"/>
            </a:endParaRPr>
          </a:p>
          <a:p>
            <a:pPr marL="0" indent="0">
              <a:buFontTx/>
              <a:buNone/>
            </a:pPr>
            <a:endParaRPr lang="en-US" altLang="en-US" sz="1200" dirty="0" smtClean="0">
              <a:ea typeface="ＭＳ Ｐゴシック" panose="020B0600070205080204" pitchFamily="34" charset="-128"/>
            </a:endParaRPr>
          </a:p>
        </p:txBody>
      </p:sp>
      <p:sp>
        <p:nvSpPr>
          <p:cNvPr id="34820" name="Content Placeholder 7"/>
          <p:cNvSpPr>
            <a:spLocks noGrp="1"/>
          </p:cNvSpPr>
          <p:nvPr>
            <p:ph sz="half" idx="2"/>
          </p:nvPr>
        </p:nvSpPr>
        <p:spPr>
          <a:xfrm>
            <a:off x="4614863" y="1379538"/>
            <a:ext cx="4529137" cy="4919662"/>
          </a:xfrm>
        </p:spPr>
        <p:txBody>
          <a:bodyPr/>
          <a:lstStyle/>
          <a:p>
            <a:pPr marL="0" indent="0">
              <a:buFontTx/>
              <a:buNone/>
            </a:pPr>
            <a:r>
              <a:rPr lang="en-US" altLang="en-US" sz="1200" dirty="0" smtClean="0">
                <a:ea typeface="ＭＳ Ｐゴシック" panose="020B0600070205080204" pitchFamily="34" charset="-128"/>
              </a:rPr>
              <a:t>This is your brain on computers. </a:t>
            </a:r>
          </a:p>
          <a:p>
            <a:pPr marL="0" indent="0">
              <a:buFontTx/>
              <a:buNone/>
            </a:pPr>
            <a:r>
              <a:rPr lang="en-US" altLang="en-US" sz="1200" dirty="0" smtClean="0">
                <a:ea typeface="ＭＳ Ｐゴシック" panose="020B0600070205080204" pitchFamily="34" charset="-128"/>
              </a:rPr>
              <a:t>Scientists say juggling e-mail, phone calls and other incoming information can change how people think and behave. They say our ability to focus is being undermined by bursts of information. </a:t>
            </a:r>
          </a:p>
          <a:p>
            <a:pPr marL="0" indent="0">
              <a:buFontTx/>
              <a:buNone/>
            </a:pPr>
            <a:r>
              <a:rPr lang="en-US" altLang="en-US" sz="1600" dirty="0" smtClean="0">
                <a:solidFill>
                  <a:srgbClr val="0000FF"/>
                </a:solidFill>
                <a:ea typeface="ＭＳ Ｐゴシック" panose="020B0600070205080204" pitchFamily="34" charset="-128"/>
              </a:rPr>
              <a:t>These play to a primitive impulse to respond to immediate opportunities and threats. The stimulation provokes excitement -- a dopamine squirt -- that researchers say can be addictive. In its absence, people feel bored</a:t>
            </a:r>
            <a:r>
              <a:rPr lang="en-US" altLang="en-US" sz="1600" dirty="0" smtClean="0">
                <a:solidFill>
                  <a:srgbClr val="3366FF"/>
                </a:solidFill>
                <a:ea typeface="ＭＳ Ｐゴシック" panose="020B0600070205080204" pitchFamily="34" charset="-128"/>
              </a:rPr>
              <a:t>. </a:t>
            </a:r>
          </a:p>
          <a:p>
            <a:pPr marL="0" indent="0">
              <a:buFontTx/>
              <a:buNone/>
            </a:pPr>
            <a:r>
              <a:rPr lang="en-US" altLang="en-US" sz="1200" dirty="0" smtClean="0">
                <a:ea typeface="ＭＳ Ｐゴシック" panose="020B0600070205080204" pitchFamily="34" charset="-128"/>
              </a:rPr>
              <a:t>The resulting distractions can have deadly consequences, as when cellphone-wielding drivers and train engineers cause wrecks. And for millions of people like Mr. Campbell, these urges can inflict nicks and cuts on creativity and deep thought, interrupting work and family life. </a:t>
            </a:r>
          </a:p>
          <a:p>
            <a:pPr marL="0" indent="0">
              <a:buFontTx/>
              <a:buNone/>
            </a:pPr>
            <a:r>
              <a:rPr lang="en-US" altLang="en-US" sz="1200" dirty="0" smtClean="0">
                <a:ea typeface="ＭＳ Ｐゴシック" panose="020B0600070205080204" pitchFamily="34" charset="-128"/>
              </a:rPr>
              <a:t>While many people say multitasking makes them more productive, research shows otherwise. </a:t>
            </a:r>
            <a:r>
              <a:rPr lang="en-US" altLang="en-US" sz="1600" dirty="0" smtClean="0">
                <a:solidFill>
                  <a:srgbClr val="0000FF"/>
                </a:solidFill>
                <a:ea typeface="ＭＳ Ｐゴシック" panose="020B0600070205080204" pitchFamily="34" charset="-128"/>
              </a:rPr>
              <a:t>Heavy multitaskers actually have more trouble focusing and shutting out irrelevant information, scientists say, and they experience more stress. </a:t>
            </a:r>
          </a:p>
          <a:p>
            <a:pPr marL="0" indent="0">
              <a:buFontTx/>
              <a:buNone/>
            </a:pPr>
            <a:r>
              <a:rPr lang="en-US" altLang="en-US" sz="1600" dirty="0" smtClean="0">
                <a:solidFill>
                  <a:srgbClr val="0000FF"/>
                </a:solidFill>
                <a:ea typeface="ＭＳ Ｐゴシック" panose="020B0600070205080204" pitchFamily="34" charset="-128"/>
              </a:rPr>
              <a:t>And scientists are discovering that even after the multitasking ends, fractured thinking and lack of focus persist. In other words, this is also your brain off computers</a:t>
            </a:r>
            <a:r>
              <a:rPr lang="en-US" altLang="en-US" sz="1600" dirty="0" smtClean="0">
                <a:ea typeface="ＭＳ Ｐゴシック" panose="020B0600070205080204" pitchFamily="34" charset="-128"/>
              </a:rPr>
              <a:t>. </a:t>
            </a:r>
          </a:p>
          <a:p>
            <a:pPr marL="0" indent="0">
              <a:buFontTx/>
              <a:buNone/>
            </a:pPr>
            <a:endParaRPr lang="en-US" altLang="en-US" sz="1000" dirty="0" smtClean="0">
              <a:ea typeface="ＭＳ Ｐゴシック" panose="020B0600070205080204" pitchFamily="34" charset="-128"/>
            </a:endParaRPr>
          </a:p>
        </p:txBody>
      </p:sp>
      <p:sp>
        <p:nvSpPr>
          <p:cNvPr id="348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0DDD0A5-AB71-4B01-9F74-F5AC114ABE68}" type="slidenum">
              <a:rPr lang="en-US" altLang="en-US" sz="1400">
                <a:latin typeface="Helvetica" panose="020B0604020202020204" pitchFamily="34" charset="0"/>
              </a:rPr>
              <a:pPr eaLnBrk="1" hangingPunct="1"/>
              <a:t>15</a:t>
            </a:fld>
            <a:endParaRPr lang="en-US" altLang="en-US" sz="1400">
              <a:latin typeface="Helvetica" panose="020B0604020202020204" pitchFamily="34"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988" y="2586038"/>
            <a:ext cx="3398837" cy="312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fontScale="90000"/>
          </a:bodyPr>
          <a:lstStyle/>
          <a:p>
            <a:pPr>
              <a:defRPr/>
            </a:pPr>
            <a:r>
              <a:rPr lang="en-US" dirty="0" smtClean="0">
                <a:ea typeface="ＭＳ Ｐゴシック" pitchFamily="1" charset="-128"/>
                <a:cs typeface="ＭＳ Ｐゴシック" pitchFamily="1" charset="-128"/>
              </a:rPr>
              <a:t>The Rules</a:t>
            </a:r>
            <a:r>
              <a:rPr lang="en-US" sz="3600" dirty="0" smtClean="0">
                <a:ea typeface="ＭＳ Ｐゴシック" pitchFamily="1" charset="-128"/>
                <a:cs typeface="ＭＳ Ｐゴシック" pitchFamily="1" charset="-128"/>
              </a:rPr>
              <a:t/>
            </a:r>
            <a:br>
              <a:rPr lang="en-US" sz="3600" dirty="0" smtClean="0">
                <a:ea typeface="ＭＳ Ｐゴシック" pitchFamily="1" charset="-128"/>
                <a:cs typeface="ＭＳ Ｐゴシック" pitchFamily="1" charset="-128"/>
              </a:rPr>
            </a:br>
            <a:r>
              <a:rPr lang="en-US" sz="3600" dirty="0" smtClean="0">
                <a:ea typeface="ＭＳ Ｐゴシック" pitchFamily="1" charset="-128"/>
                <a:cs typeface="ＭＳ Ｐゴシック" pitchFamily="1" charset="-128"/>
              </a:rPr>
              <a:t>(and I really mean it!)</a:t>
            </a:r>
          </a:p>
        </p:txBody>
      </p:sp>
      <p:sp>
        <p:nvSpPr>
          <p:cNvPr id="36868" name="Slide Number Placeholder 3"/>
          <p:cNvSpPr>
            <a:spLocks noGrp="1"/>
          </p:cNvSpPr>
          <p:nvPr>
            <p:ph type="sldNum" sz="quarter" idx="11"/>
          </p:nvPr>
        </p:nvSpPr>
        <p:spPr>
          <a:xfrm>
            <a:off x="6553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59F025D-91F4-4CF5-8152-2E00F2C985E7}" type="slidenum">
              <a:rPr lang="en-US" altLang="en-US" sz="1400">
                <a:latin typeface="Helvetica" panose="020B0604020202020204" pitchFamily="34" charset="0"/>
              </a:rPr>
              <a:pPr eaLnBrk="1" hangingPunct="1"/>
              <a:t>16</a:t>
            </a:fld>
            <a:endParaRPr lang="en-US" altLang="en-US" sz="1400">
              <a:latin typeface="Helvetica" panose="020B0604020202020204" pitchFamily="34" charset="0"/>
            </a:endParaRPr>
          </a:p>
        </p:txBody>
      </p:sp>
      <p:sp>
        <p:nvSpPr>
          <p:cNvPr id="36871" name="Date Placeholder 13"/>
          <p:cNvSpPr>
            <a:spLocks noGrp="1"/>
          </p:cNvSpPr>
          <p:nvPr>
            <p:ph type="dt" sz="quarter" idx="4294967295"/>
          </p:nvPr>
        </p:nvSpPr>
        <p:spPr bwMode="auto">
          <a:xfrm>
            <a:off x="3124200" y="6461125"/>
            <a:ext cx="28956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fld id="{0980E2C1-C76F-4496-BA4D-98BAE7A1BAAA}" type="datetime1">
              <a:rPr lang="en-US" altLang="en-US" sz="1400">
                <a:solidFill>
                  <a:schemeClr val="bg2"/>
                </a:solidFill>
                <a:latin typeface="Helvetica" panose="020B0604020202020204" pitchFamily="34" charset="0"/>
              </a:rPr>
              <a:pPr algn="ctr" eaLnBrk="1" hangingPunct="1"/>
              <a:t>1/15/2019</a:t>
            </a:fld>
            <a:endParaRPr lang="en-US" altLang="en-US" sz="1400">
              <a:solidFill>
                <a:schemeClr val="bg2"/>
              </a:solidFill>
              <a:latin typeface="Helvetica" panose="020B0604020202020204" pitchFamily="34" charset="0"/>
            </a:endParaRPr>
          </a:p>
        </p:txBody>
      </p:sp>
      <p:pic>
        <p:nvPicPr>
          <p:cNvPr id="4" name="Picture 3"/>
          <p:cNvPicPr>
            <a:picLocks noChangeAspect="1"/>
          </p:cNvPicPr>
          <p:nvPr/>
        </p:nvPicPr>
        <p:blipFill>
          <a:blip r:embed="rId4"/>
          <a:stretch>
            <a:fillRect/>
          </a:stretch>
        </p:blipFill>
        <p:spPr>
          <a:xfrm>
            <a:off x="4940300" y="2722562"/>
            <a:ext cx="3725862" cy="2425831"/>
          </a:xfrm>
          <a:prstGeom prst="rect">
            <a:avLst/>
          </a:prstGeom>
        </p:spPr>
      </p:pic>
      <p:grpSp>
        <p:nvGrpSpPr>
          <p:cNvPr id="3" name="Group 17"/>
          <p:cNvGrpSpPr>
            <a:grpSpLocks/>
          </p:cNvGrpSpPr>
          <p:nvPr/>
        </p:nvGrpSpPr>
        <p:grpSpPr bwMode="auto">
          <a:xfrm>
            <a:off x="741363" y="2209800"/>
            <a:ext cx="7697787" cy="3498850"/>
            <a:chOff x="740868" y="2209822"/>
            <a:chExt cx="7698972" cy="3499427"/>
          </a:xfrm>
        </p:grpSpPr>
        <p:grpSp>
          <p:nvGrpSpPr>
            <p:cNvPr id="36872" name="Group 13"/>
            <p:cNvGrpSpPr>
              <a:grpSpLocks/>
            </p:cNvGrpSpPr>
            <p:nvPr/>
          </p:nvGrpSpPr>
          <p:grpSpPr bwMode="auto">
            <a:xfrm>
              <a:off x="740868" y="2209822"/>
              <a:ext cx="3499427" cy="3499427"/>
              <a:chOff x="987828" y="2198668"/>
              <a:chExt cx="3499427" cy="3499427"/>
            </a:xfrm>
          </p:grpSpPr>
          <p:sp>
            <p:nvSpPr>
              <p:cNvPr id="7" name="Oval 6"/>
              <p:cNvSpPr/>
              <p:nvPr/>
            </p:nvSpPr>
            <p:spPr>
              <a:xfrm>
                <a:off x="987828" y="2198668"/>
                <a:ext cx="3499389" cy="3499427"/>
              </a:xfrm>
              <a:prstGeom prst="ellipse">
                <a:avLst/>
              </a:prstGeom>
              <a:noFill/>
              <a:ln w="15240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ea typeface="ＭＳ Ｐゴシック" pitchFamily="1" charset="-128"/>
                  <a:cs typeface="ＭＳ Ｐゴシック" pitchFamily="1" charset="-128"/>
                </a:endParaRPr>
              </a:p>
            </p:txBody>
          </p:sp>
          <p:cxnSp>
            <p:nvCxnSpPr>
              <p:cNvPr id="9" name="Straight Connector 8"/>
              <p:cNvCxnSpPr>
                <a:stCxn id="7" idx="1"/>
                <a:endCxn id="7" idx="5"/>
              </p:cNvCxnSpPr>
              <p:nvPr/>
            </p:nvCxnSpPr>
            <p:spPr>
              <a:xfrm rot="16200000" flipH="1">
                <a:off x="1500656" y="2711529"/>
                <a:ext cx="2473733" cy="2473706"/>
              </a:xfrm>
              <a:prstGeom prst="line">
                <a:avLst/>
              </a:prstGeom>
              <a:ln w="152400">
                <a:solidFill>
                  <a:srgbClr val="FF0000"/>
                </a:solidFill>
              </a:ln>
              <a:effectLst/>
            </p:spPr>
            <p:style>
              <a:lnRef idx="2">
                <a:schemeClr val="accent1"/>
              </a:lnRef>
              <a:fillRef idx="0">
                <a:schemeClr val="accent1"/>
              </a:fillRef>
              <a:effectRef idx="1">
                <a:schemeClr val="accent1"/>
              </a:effectRef>
              <a:fontRef idx="minor">
                <a:schemeClr val="tx1"/>
              </a:fontRef>
            </p:style>
          </p:cxnSp>
        </p:grpSp>
        <p:grpSp>
          <p:nvGrpSpPr>
            <p:cNvPr id="36873" name="Group 14"/>
            <p:cNvGrpSpPr>
              <a:grpSpLocks/>
            </p:cNvGrpSpPr>
            <p:nvPr/>
          </p:nvGrpSpPr>
          <p:grpSpPr bwMode="auto">
            <a:xfrm>
              <a:off x="4940413" y="2209822"/>
              <a:ext cx="3499427" cy="3499427"/>
              <a:chOff x="987828" y="2198668"/>
              <a:chExt cx="3499427" cy="3499427"/>
            </a:xfrm>
          </p:grpSpPr>
          <p:sp>
            <p:nvSpPr>
              <p:cNvPr id="16" name="Oval 15"/>
              <p:cNvSpPr/>
              <p:nvPr/>
            </p:nvSpPr>
            <p:spPr>
              <a:xfrm>
                <a:off x="987866" y="2198668"/>
                <a:ext cx="3499389" cy="3499427"/>
              </a:xfrm>
              <a:prstGeom prst="ellipse">
                <a:avLst/>
              </a:prstGeom>
              <a:noFill/>
              <a:ln w="15240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ea typeface="ＭＳ Ｐゴシック" pitchFamily="1" charset="-128"/>
                  <a:cs typeface="ＭＳ Ｐゴシック" pitchFamily="1" charset="-128"/>
                </a:endParaRPr>
              </a:p>
            </p:txBody>
          </p:sp>
          <p:cxnSp>
            <p:nvCxnSpPr>
              <p:cNvPr id="17" name="Straight Connector 16"/>
              <p:cNvCxnSpPr>
                <a:stCxn id="16" idx="1"/>
                <a:endCxn id="16" idx="5"/>
              </p:cNvCxnSpPr>
              <p:nvPr/>
            </p:nvCxnSpPr>
            <p:spPr>
              <a:xfrm rot="16200000" flipH="1">
                <a:off x="1500695" y="2711529"/>
                <a:ext cx="2473733" cy="2473706"/>
              </a:xfrm>
              <a:prstGeom prst="line">
                <a:avLst/>
              </a:prstGeom>
              <a:ln w="152400">
                <a:solidFill>
                  <a:srgbClr val="FF0000"/>
                </a:solidFill>
              </a:ln>
              <a:effectLst/>
            </p:spPr>
            <p:style>
              <a:lnRef idx="2">
                <a:schemeClr val="accent1"/>
              </a:lnRef>
              <a:fillRef idx="0">
                <a:schemeClr val="accent1"/>
              </a:fillRef>
              <a:effectRef idx="1">
                <a:schemeClr val="accent1"/>
              </a:effectRef>
              <a:fontRef idx="minor">
                <a:schemeClr val="tx1"/>
              </a:fontRef>
            </p:style>
          </p:cxn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Peer Instruction Questions</a:t>
            </a:r>
          </a:p>
        </p:txBody>
      </p:sp>
      <p:sp>
        <p:nvSpPr>
          <p:cNvPr id="39939" name="Rectangle 3"/>
          <p:cNvSpPr>
            <a:spLocks noGrp="1" noChangeArrowheads="1"/>
          </p:cNvSpPr>
          <p:nvPr>
            <p:ph idx="1"/>
          </p:nvPr>
        </p:nvSpPr>
        <p:spPr>
          <a:xfrm>
            <a:off x="304800" y="1371600"/>
            <a:ext cx="6477000" cy="4754563"/>
          </a:xfrm>
        </p:spPr>
        <p:txBody>
          <a:bodyPr/>
          <a:lstStyle/>
          <a:p>
            <a:r>
              <a:rPr lang="en-US" altLang="en-US" sz="2800" dirty="0" smtClean="0">
                <a:ea typeface="ＭＳ Ｐゴシック" panose="020B0600070205080204" pitchFamily="34" charset="-128"/>
              </a:rPr>
              <a:t>Increase real-time learning in lecture, test understanding of concepts vs. details</a:t>
            </a:r>
          </a:p>
          <a:p>
            <a:r>
              <a:rPr lang="en-US" altLang="en-US" sz="2800" dirty="0" smtClean="0">
                <a:ea typeface="ＭＳ Ｐゴシック" panose="020B0600070205080204" pitchFamily="34" charset="-128"/>
              </a:rPr>
              <a:t>As complete a </a:t>
            </a:r>
            <a:r>
              <a:rPr lang="ja-JP" altLang="en-US" sz="2800" dirty="0" smtClean="0">
                <a:ea typeface="ＭＳ Ｐゴシック" panose="020B0600070205080204" pitchFamily="34" charset="-128"/>
              </a:rPr>
              <a:t>“</a:t>
            </a:r>
            <a:r>
              <a:rPr lang="en-US" altLang="ja-JP" sz="2800" dirty="0" smtClean="0">
                <a:ea typeface="ＭＳ Ｐゴシック" panose="020B0600070205080204" pitchFamily="34" charset="-128"/>
              </a:rPr>
              <a:t>segment</a:t>
            </a:r>
            <a:r>
              <a:rPr lang="ja-JP" altLang="en-US" sz="2800" dirty="0" smtClean="0">
                <a:ea typeface="ＭＳ Ｐゴシック" panose="020B0600070205080204" pitchFamily="34" charset="-128"/>
              </a:rPr>
              <a:t>”</a:t>
            </a:r>
            <a:r>
              <a:rPr lang="en-US" altLang="ja-JP" sz="2800" dirty="0" smtClean="0">
                <a:ea typeface="ＭＳ Ｐゴシック" panose="020B0600070205080204" pitchFamily="34" charset="-128"/>
              </a:rPr>
              <a:t> </a:t>
            </a:r>
            <a:br>
              <a:rPr lang="en-US" altLang="ja-JP" sz="2800" dirty="0" smtClean="0">
                <a:ea typeface="ＭＳ Ｐゴシック" panose="020B0600070205080204" pitchFamily="34" charset="-128"/>
              </a:rPr>
            </a:br>
            <a:r>
              <a:rPr lang="en-US" altLang="ja-JP" sz="2800" dirty="0" smtClean="0">
                <a:ea typeface="ＭＳ Ｐゴシック" panose="020B0600070205080204" pitchFamily="34" charset="-128"/>
              </a:rPr>
              <a:t>ask multiple choice question</a:t>
            </a:r>
          </a:p>
          <a:p>
            <a:pPr lvl="1"/>
            <a:r>
              <a:rPr lang="en-US" altLang="en-US" sz="2400" dirty="0" smtClean="0">
                <a:ea typeface="ＭＳ Ｐゴシック" panose="020B0600070205080204" pitchFamily="34" charset="-128"/>
              </a:rPr>
              <a:t>&lt;1 minute: decide yourself, vote</a:t>
            </a:r>
          </a:p>
          <a:p>
            <a:pPr lvl="1"/>
            <a:r>
              <a:rPr lang="en-US" altLang="en-US" sz="2400" dirty="0" smtClean="0">
                <a:ea typeface="ＭＳ Ｐゴシック" panose="020B0600070205080204" pitchFamily="34" charset="-128"/>
              </a:rPr>
              <a:t>&lt;2 minutes: discuss in pairs, </a:t>
            </a:r>
            <a:br>
              <a:rPr lang="en-US" altLang="en-US" sz="2400" dirty="0" smtClean="0">
                <a:ea typeface="ＭＳ Ｐゴシック" panose="020B0600070205080204" pitchFamily="34" charset="-128"/>
              </a:rPr>
            </a:br>
            <a:r>
              <a:rPr lang="en-US" altLang="en-US" sz="2400" dirty="0" smtClean="0">
                <a:ea typeface="ＭＳ Ｐゴシック" panose="020B0600070205080204" pitchFamily="34" charset="-128"/>
              </a:rPr>
              <a:t>then team vote; flash card to pick answer</a:t>
            </a:r>
          </a:p>
          <a:p>
            <a:pPr lvl="2"/>
            <a:r>
              <a:rPr lang="en-US" altLang="en-US" sz="2000" dirty="0" smtClean="0">
                <a:ea typeface="ＭＳ Ｐゴシック" panose="020B0600070205080204" pitchFamily="34" charset="-128"/>
              </a:rPr>
              <a:t>Try to convince partner; learn by teaching</a:t>
            </a:r>
          </a:p>
          <a:p>
            <a:r>
              <a:rPr lang="en-US" altLang="en-US" dirty="0" smtClean="0">
                <a:ea typeface="ＭＳ Ｐゴシック" panose="020B0600070205080204" pitchFamily="34" charset="-128"/>
              </a:rPr>
              <a:t>Mark and save flash cards</a:t>
            </a:r>
          </a:p>
        </p:txBody>
      </p:sp>
      <p:pic>
        <p:nvPicPr>
          <p:cNvPr id="3994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1524000"/>
            <a:ext cx="2159000"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7200" y="3352800"/>
            <a:ext cx="20542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1676400" y="6096000"/>
            <a:ext cx="914400" cy="533400"/>
          </a:xfrm>
          <a:prstGeom prst="rect">
            <a:avLst/>
          </a:prstGeom>
          <a:solidFill>
            <a:srgbClr val="FF9900"/>
          </a:solidFill>
          <a:ln>
            <a:noFill/>
          </a:ln>
          <a:effectLst>
            <a:outerShdw blurRad="40000" dist="23000" dir="5400000" rotWithShape="0">
              <a:srgbClr val="808080">
                <a:alpha val="34999"/>
              </a:srgbClr>
            </a:outerShdw>
          </a:effectLst>
          <a:extLst/>
        </p:spPr>
        <p:txBody>
          <a:bodyPr anchor="ctr"/>
          <a:lstStyle/>
          <a:p>
            <a:pPr algn="ctr">
              <a:defRPr/>
            </a:pPr>
            <a:r>
              <a:rPr lang="en-US" dirty="0">
                <a:solidFill>
                  <a:srgbClr val="000000"/>
                </a:solidFill>
                <a:latin typeface="+mn-lt"/>
                <a:ea typeface="ＭＳ Ｐゴシック" pitchFamily="1" charset="-128"/>
                <a:cs typeface="ＭＳ Ｐゴシック" pitchFamily="1" charset="-128"/>
              </a:rPr>
              <a:t>1</a:t>
            </a:r>
          </a:p>
        </p:txBody>
      </p:sp>
      <p:sp>
        <p:nvSpPr>
          <p:cNvPr id="7" name="Rectangle 6"/>
          <p:cNvSpPr>
            <a:spLocks noChangeArrowheads="1"/>
          </p:cNvSpPr>
          <p:nvPr/>
        </p:nvSpPr>
        <p:spPr bwMode="auto">
          <a:xfrm>
            <a:off x="2667000" y="6096000"/>
            <a:ext cx="914400" cy="533400"/>
          </a:xfrm>
          <a:prstGeom prst="rect">
            <a:avLst/>
          </a:prstGeom>
          <a:solidFill>
            <a:srgbClr val="66FF33"/>
          </a:solidFill>
          <a:ln w="9525">
            <a:solidFill>
              <a:schemeClr val="tx1"/>
            </a:solidFill>
            <a:miter lim="800000"/>
            <a:headEnd/>
            <a:tailEnd/>
          </a:ln>
          <a:effectLst>
            <a:outerShdw blurRad="40000" dist="23000" dir="5400000" rotWithShape="0">
              <a:srgbClr val="808080">
                <a:alpha val="34999"/>
              </a:srgbClr>
            </a:outerShdw>
          </a:effectLst>
          <a:extLst/>
        </p:spPr>
        <p:txBody>
          <a:bodyPr anchor="ctr"/>
          <a:lstStyle/>
          <a:p>
            <a:pPr algn="ctr">
              <a:defRPr/>
            </a:pPr>
            <a:r>
              <a:rPr lang="en-US" dirty="0">
                <a:latin typeface="+mn-lt"/>
                <a:ea typeface="ＭＳ Ｐゴシック" pitchFamily="1" charset="-128"/>
                <a:cs typeface="ＭＳ Ｐゴシック" pitchFamily="1" charset="-128"/>
              </a:rPr>
              <a:t>2</a:t>
            </a:r>
          </a:p>
        </p:txBody>
      </p:sp>
      <p:sp>
        <p:nvSpPr>
          <p:cNvPr id="8" name="Rectangle 7"/>
          <p:cNvSpPr>
            <a:spLocks noChangeArrowheads="1"/>
          </p:cNvSpPr>
          <p:nvPr/>
        </p:nvSpPr>
        <p:spPr bwMode="auto">
          <a:xfrm>
            <a:off x="3657600" y="6096000"/>
            <a:ext cx="914400" cy="533400"/>
          </a:xfrm>
          <a:prstGeom prst="rect">
            <a:avLst/>
          </a:prstGeom>
          <a:solidFill>
            <a:srgbClr val="99CC00"/>
          </a:solidFill>
          <a:ln>
            <a:noFill/>
          </a:ln>
          <a:effectLst>
            <a:outerShdw blurRad="40000" dist="23000" dir="5400000" rotWithShape="0">
              <a:srgbClr val="808080">
                <a:alpha val="34999"/>
              </a:srgbClr>
            </a:outerShdw>
          </a:effectLst>
          <a:extLst/>
        </p:spPr>
        <p:txBody>
          <a:bodyPr anchor="ctr"/>
          <a:lstStyle/>
          <a:p>
            <a:pPr algn="ctr">
              <a:defRPr/>
            </a:pPr>
            <a:r>
              <a:rPr lang="en-US" dirty="0">
                <a:solidFill>
                  <a:srgbClr val="FFFFFF"/>
                </a:solidFill>
                <a:latin typeface="+mn-lt"/>
                <a:ea typeface="ＭＳ Ｐゴシック" pitchFamily="1" charset="-128"/>
                <a:cs typeface="ＭＳ Ｐゴシック" pitchFamily="1" charset="-128"/>
              </a:rPr>
              <a:t>3</a:t>
            </a:r>
          </a:p>
        </p:txBody>
      </p:sp>
      <p:sp>
        <p:nvSpPr>
          <p:cNvPr id="9" name="Rectangle 8"/>
          <p:cNvSpPr>
            <a:spLocks noChangeArrowheads="1"/>
          </p:cNvSpPr>
          <p:nvPr/>
        </p:nvSpPr>
        <p:spPr bwMode="auto">
          <a:xfrm>
            <a:off x="4648200" y="6096000"/>
            <a:ext cx="914400" cy="533400"/>
          </a:xfrm>
          <a:prstGeom prst="rect">
            <a:avLst/>
          </a:prstGeom>
          <a:solidFill>
            <a:srgbClr val="FF6699"/>
          </a:solidFill>
          <a:ln>
            <a:noFill/>
          </a:ln>
          <a:effectLst>
            <a:outerShdw blurRad="40000" dist="23000" dir="5400000" rotWithShape="0">
              <a:srgbClr val="808080">
                <a:alpha val="34999"/>
              </a:srgbClr>
            </a:outerShdw>
          </a:effectLst>
          <a:extLst/>
        </p:spPr>
        <p:txBody>
          <a:bodyPr anchor="ctr"/>
          <a:lstStyle/>
          <a:p>
            <a:pPr algn="ctr">
              <a:defRPr/>
            </a:pPr>
            <a:r>
              <a:rPr lang="en-US" dirty="0">
                <a:solidFill>
                  <a:srgbClr val="FFFFFF"/>
                </a:solidFill>
                <a:latin typeface="+mn-lt"/>
                <a:ea typeface="ＭＳ Ｐゴシック" pitchFamily="1" charset="-128"/>
                <a:cs typeface="ＭＳ Ｐゴシック" pitchFamily="1" charset="-128"/>
              </a:rPr>
              <a:t>4</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3"/>
          <p:cNvSpPr txBox="1">
            <a:spLocks noChangeArrowheads="1"/>
          </p:cNvSpPr>
          <p:nvPr/>
        </p:nvSpPr>
        <p:spPr bwMode="auto">
          <a:xfrm>
            <a:off x="1371600" y="3240088"/>
            <a:ext cx="67056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dirty="0">
                <a:ln>
                  <a:solidFill>
                    <a:schemeClr val="tx1"/>
                  </a:solidFill>
                </a:ln>
                <a:solidFill>
                  <a:srgbClr val="66FF33"/>
                </a:solidFill>
              </a:rPr>
              <a:t>No, I have not used GitHub</a:t>
            </a:r>
            <a:endParaRPr lang="en-US" altLang="en-US" sz="2800" b="1" dirty="0">
              <a:ln>
                <a:solidFill>
                  <a:schemeClr val="tx1"/>
                </a:solidFill>
              </a:ln>
              <a:solidFill>
                <a:srgbClr val="66FF33"/>
              </a:solidFill>
              <a:latin typeface="Symbol" panose="05050102010706020507" pitchFamily="18" charset="2"/>
            </a:endParaRPr>
          </a:p>
        </p:txBody>
      </p:sp>
      <p:sp>
        <p:nvSpPr>
          <p:cNvPr id="41987" name="TextBox 4"/>
          <p:cNvSpPr txBox="1">
            <a:spLocks noChangeArrowheads="1"/>
          </p:cNvSpPr>
          <p:nvPr/>
        </p:nvSpPr>
        <p:spPr bwMode="auto">
          <a:xfrm>
            <a:off x="1371600" y="4154488"/>
            <a:ext cx="67056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dirty="0">
                <a:solidFill>
                  <a:srgbClr val="99CC00"/>
                </a:solidFill>
              </a:rPr>
              <a:t>What is GitHub?</a:t>
            </a:r>
            <a:endParaRPr lang="en-US" altLang="en-US" sz="2800" b="1" dirty="0">
              <a:solidFill>
                <a:srgbClr val="99CC00"/>
              </a:solidFill>
              <a:latin typeface="Symbol" panose="05050102010706020507" pitchFamily="18" charset="2"/>
            </a:endParaRPr>
          </a:p>
        </p:txBody>
      </p:sp>
      <p:sp>
        <p:nvSpPr>
          <p:cNvPr id="41988" name="TextBox 5"/>
          <p:cNvSpPr txBox="1">
            <a:spLocks noChangeArrowheads="1"/>
          </p:cNvSpPr>
          <p:nvPr/>
        </p:nvSpPr>
        <p:spPr bwMode="auto">
          <a:xfrm>
            <a:off x="1371600" y="5068888"/>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dirty="0">
                <a:solidFill>
                  <a:srgbClr val="FF6699"/>
                </a:solidFill>
              </a:rPr>
              <a:t>I’ve already lost my </a:t>
            </a:r>
            <a:r>
              <a:rPr lang="en-US" altLang="en-US" sz="2800" b="1" dirty="0" smtClean="0">
                <a:solidFill>
                  <a:srgbClr val="FF6699"/>
                </a:solidFill>
              </a:rPr>
              <a:t>yellow 3x5 </a:t>
            </a:r>
            <a:r>
              <a:rPr lang="en-US" altLang="en-US" sz="2800" b="1" dirty="0">
                <a:solidFill>
                  <a:srgbClr val="FF6699"/>
                </a:solidFill>
              </a:rPr>
              <a:t>card</a:t>
            </a:r>
            <a:endParaRPr lang="en-US" altLang="en-US" sz="2800" b="1" dirty="0">
              <a:solidFill>
                <a:srgbClr val="FF6699"/>
              </a:solidFill>
              <a:latin typeface="Symbol" panose="05050102010706020507" pitchFamily="18" charset="2"/>
            </a:endParaRPr>
          </a:p>
        </p:txBody>
      </p:sp>
      <p:grpSp>
        <p:nvGrpSpPr>
          <p:cNvPr id="2" name="Group 10"/>
          <p:cNvGrpSpPr>
            <a:grpSpLocks/>
          </p:cNvGrpSpPr>
          <p:nvPr/>
        </p:nvGrpSpPr>
        <p:grpSpPr bwMode="auto">
          <a:xfrm>
            <a:off x="960438" y="2325689"/>
            <a:ext cx="7116762" cy="522287"/>
            <a:chOff x="960651" y="1743728"/>
            <a:chExt cx="7116549" cy="392414"/>
          </a:xfrm>
        </p:grpSpPr>
        <p:sp>
          <p:nvSpPr>
            <p:cNvPr id="41995" name="TextBox 2"/>
            <p:cNvSpPr txBox="1">
              <a:spLocks noChangeArrowheads="1"/>
            </p:cNvSpPr>
            <p:nvPr/>
          </p:nvSpPr>
          <p:spPr bwMode="auto">
            <a:xfrm>
              <a:off x="1371600" y="1743728"/>
              <a:ext cx="6705600" cy="39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dirty="0">
                  <a:solidFill>
                    <a:srgbClr val="FF9900"/>
                  </a:solidFill>
                </a:rPr>
                <a:t>Yes, I have used GitHub</a:t>
              </a:r>
              <a:endParaRPr lang="en-US" altLang="en-US" sz="2800" b="1" dirty="0">
                <a:solidFill>
                  <a:srgbClr val="FF9900"/>
                </a:solidFill>
                <a:latin typeface="Symbol" panose="05050102010706020507" pitchFamily="18" charset="2"/>
              </a:endParaRPr>
            </a:p>
          </p:txBody>
        </p:sp>
        <p:sp>
          <p:nvSpPr>
            <p:cNvPr id="41996" name="Rectangle 6"/>
            <p:cNvSpPr>
              <a:spLocks noChangeArrowheads="1"/>
            </p:cNvSpPr>
            <p:nvPr/>
          </p:nvSpPr>
          <p:spPr bwMode="auto">
            <a:xfrm>
              <a:off x="960651" y="1809750"/>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ＭＳ ゴシック" panose="020B0609070205080204" pitchFamily="49" charset="-128"/>
                  <a:ea typeface="ＭＳ ゴシック" panose="020B0609070205080204" pitchFamily="49" charset="-128"/>
                </a:rPr>
                <a:t>☐</a:t>
              </a:r>
              <a:endParaRPr lang="en-US" altLang="en-US"/>
            </a:p>
          </p:txBody>
        </p:sp>
      </p:grpSp>
      <p:sp>
        <p:nvSpPr>
          <p:cNvPr id="41990" name="Rectangle 7"/>
          <p:cNvSpPr>
            <a:spLocks noChangeArrowheads="1"/>
          </p:cNvSpPr>
          <p:nvPr/>
        </p:nvSpPr>
        <p:spPr bwMode="auto">
          <a:xfrm>
            <a:off x="960438" y="33432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ＭＳ ゴシック" panose="020B0609070205080204" pitchFamily="49" charset="-128"/>
                <a:ea typeface="ＭＳ ゴシック" panose="020B0609070205080204" pitchFamily="49" charset="-128"/>
              </a:rPr>
              <a:t>☐</a:t>
            </a:r>
            <a:endParaRPr lang="en-US" altLang="en-US"/>
          </a:p>
        </p:txBody>
      </p:sp>
      <p:sp>
        <p:nvSpPr>
          <p:cNvPr id="41991" name="Rectangle 8"/>
          <p:cNvSpPr>
            <a:spLocks noChangeArrowheads="1"/>
          </p:cNvSpPr>
          <p:nvPr/>
        </p:nvSpPr>
        <p:spPr bwMode="auto">
          <a:xfrm>
            <a:off x="960438" y="42576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ＭＳ ゴシック" panose="020B0609070205080204" pitchFamily="49" charset="-128"/>
                <a:ea typeface="ＭＳ ゴシック" panose="020B0609070205080204" pitchFamily="49" charset="-128"/>
              </a:rPr>
              <a:t>☐</a:t>
            </a:r>
            <a:endParaRPr lang="en-US" altLang="en-US"/>
          </a:p>
        </p:txBody>
      </p:sp>
      <p:sp>
        <p:nvSpPr>
          <p:cNvPr id="41992" name="Rectangle 9"/>
          <p:cNvSpPr>
            <a:spLocks noChangeArrowheads="1"/>
          </p:cNvSpPr>
          <p:nvPr/>
        </p:nvSpPr>
        <p:spPr bwMode="auto">
          <a:xfrm>
            <a:off x="947738" y="51562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ＭＳ ゴシック" panose="020B0609070205080204" pitchFamily="49" charset="-128"/>
                <a:ea typeface="ＭＳ ゴシック" panose="020B0609070205080204" pitchFamily="49" charset="-128"/>
              </a:rPr>
              <a:t>☐</a:t>
            </a:r>
            <a:endParaRPr lang="en-US" altLang="en-US"/>
          </a:p>
        </p:txBody>
      </p:sp>
      <p:sp>
        <p:nvSpPr>
          <p:cNvPr id="3" name="Title 2"/>
          <p:cNvSpPr>
            <a:spLocks noGrp="1"/>
          </p:cNvSpPr>
          <p:nvPr>
            <p:ph type="title"/>
          </p:nvPr>
        </p:nvSpPr>
        <p:spPr/>
        <p:txBody>
          <a:bodyPr/>
          <a:lstStyle/>
          <a:p>
            <a:r>
              <a:rPr lang="en-US" dirty="0" smtClean="0"/>
              <a:t>Have You Used GitHub?</a:t>
            </a:r>
            <a:endParaRPr lang="en-US" dirty="0"/>
          </a:p>
        </p:txBody>
      </p:sp>
      <p:sp>
        <p:nvSpPr>
          <p:cNvPr id="41993" name="Slide Number Placeholder 1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C7AA7B5-0A48-4DD7-B436-77E62A04C36D}" type="slidenum">
              <a:rPr lang="en-US" altLang="en-US" sz="1400">
                <a:latin typeface="Helvetica" panose="020B0604020202020204" pitchFamily="34" charset="0"/>
              </a:rPr>
              <a:pPr eaLnBrk="1" hangingPunct="1"/>
              <a:t>18</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9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8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9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98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9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p:bldP spid="41987" grpId="0"/>
      <p:bldP spid="41988" grpId="0"/>
      <p:bldP spid="41990" grpId="0"/>
      <p:bldP spid="41991" grpId="0"/>
      <p:bldP spid="4199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3"/>
          <p:cNvSpPr txBox="1">
            <a:spLocks noChangeArrowheads="1"/>
          </p:cNvSpPr>
          <p:nvPr/>
        </p:nvSpPr>
        <p:spPr bwMode="auto">
          <a:xfrm>
            <a:off x="1371600" y="2819400"/>
            <a:ext cx="70866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dirty="0">
                <a:ln>
                  <a:solidFill>
                    <a:schemeClr val="tx1"/>
                  </a:solidFill>
                </a:ln>
                <a:solidFill>
                  <a:srgbClr val="66FF33"/>
                </a:solidFill>
              </a:rPr>
              <a:t>I can leave for </a:t>
            </a:r>
            <a:r>
              <a:rPr lang="en-US" altLang="en-US" sz="2800" b="1" dirty="0" smtClean="0">
                <a:ln>
                  <a:solidFill>
                    <a:schemeClr val="tx1"/>
                  </a:solidFill>
                </a:ln>
                <a:solidFill>
                  <a:srgbClr val="66FF33"/>
                </a:solidFill>
              </a:rPr>
              <a:t>Christmas early </a:t>
            </a:r>
            <a:r>
              <a:rPr lang="en-US" altLang="en-US" sz="2800" b="1" dirty="0">
                <a:ln>
                  <a:solidFill>
                    <a:schemeClr val="tx1"/>
                  </a:solidFill>
                </a:ln>
                <a:solidFill>
                  <a:srgbClr val="66FF33"/>
                </a:solidFill>
              </a:rPr>
              <a:t>since </a:t>
            </a:r>
            <a:r>
              <a:rPr lang="en-US" altLang="en-US" sz="2800" b="1" dirty="0" smtClean="0">
                <a:ln>
                  <a:solidFill>
                    <a:schemeClr val="tx1"/>
                  </a:solidFill>
                </a:ln>
                <a:solidFill>
                  <a:srgbClr val="66FF33"/>
                </a:solidFill>
              </a:rPr>
              <a:t>the project poster/demo </a:t>
            </a:r>
            <a:r>
              <a:rPr lang="en-US" altLang="en-US" sz="2800" b="1" dirty="0">
                <a:ln>
                  <a:solidFill>
                    <a:schemeClr val="tx1"/>
                  </a:solidFill>
                </a:ln>
                <a:solidFill>
                  <a:srgbClr val="66FF33"/>
                </a:solidFill>
              </a:rPr>
              <a:t>session </a:t>
            </a:r>
            <a:r>
              <a:rPr lang="en-US" altLang="en-US" sz="2800" b="1" dirty="0" smtClean="0">
                <a:ln>
                  <a:solidFill>
                    <a:schemeClr val="tx1"/>
                  </a:solidFill>
                </a:ln>
                <a:solidFill>
                  <a:srgbClr val="66FF33"/>
                </a:solidFill>
              </a:rPr>
              <a:t>is </a:t>
            </a:r>
            <a:r>
              <a:rPr lang="en-US" altLang="en-US" sz="2800" b="1" dirty="0">
                <a:ln>
                  <a:solidFill>
                    <a:schemeClr val="tx1"/>
                  </a:solidFill>
                </a:ln>
                <a:solidFill>
                  <a:srgbClr val="66FF33"/>
                </a:solidFill>
              </a:rPr>
              <a:t>optional</a:t>
            </a:r>
          </a:p>
        </p:txBody>
      </p:sp>
      <p:sp>
        <p:nvSpPr>
          <p:cNvPr id="41987" name="TextBox 4"/>
          <p:cNvSpPr txBox="1">
            <a:spLocks noChangeArrowheads="1"/>
          </p:cNvSpPr>
          <p:nvPr/>
        </p:nvSpPr>
        <p:spPr bwMode="auto">
          <a:xfrm>
            <a:off x="1371600" y="3962400"/>
            <a:ext cx="69342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dirty="0" smtClean="0">
                <a:solidFill>
                  <a:srgbClr val="99CC00"/>
                </a:solidFill>
              </a:rPr>
              <a:t>Prof. Walker doesn’t </a:t>
            </a:r>
            <a:r>
              <a:rPr lang="en-US" altLang="en-US" sz="2800" b="1" dirty="0">
                <a:solidFill>
                  <a:srgbClr val="99CC00"/>
                </a:solidFill>
              </a:rPr>
              <a:t>mind if I </a:t>
            </a:r>
            <a:r>
              <a:rPr lang="en-US" altLang="en-US" sz="2800" b="1" dirty="0" smtClean="0">
                <a:solidFill>
                  <a:srgbClr val="99CC00"/>
                </a:solidFill>
              </a:rPr>
              <a:t>read email or use Facebook </a:t>
            </a:r>
            <a:r>
              <a:rPr lang="en-US" altLang="en-US" sz="2800" b="1" dirty="0">
                <a:solidFill>
                  <a:srgbClr val="99CC00"/>
                </a:solidFill>
              </a:rPr>
              <a:t>during lecture on my </a:t>
            </a:r>
            <a:r>
              <a:rPr lang="en-US" altLang="en-US" sz="2800" b="1" dirty="0" smtClean="0">
                <a:solidFill>
                  <a:srgbClr val="99CC00"/>
                </a:solidFill>
              </a:rPr>
              <a:t>cell/laptop. He does it too.</a:t>
            </a:r>
            <a:endParaRPr lang="en-US" altLang="en-US" sz="2800" b="1" dirty="0">
              <a:solidFill>
                <a:srgbClr val="99CC00"/>
              </a:solidFill>
              <a:latin typeface="Symbol" panose="05050102010706020507" pitchFamily="18" charset="2"/>
            </a:endParaRPr>
          </a:p>
        </p:txBody>
      </p:sp>
      <p:sp>
        <p:nvSpPr>
          <p:cNvPr id="41988" name="TextBox 5"/>
          <p:cNvSpPr txBox="1">
            <a:spLocks noChangeArrowheads="1"/>
          </p:cNvSpPr>
          <p:nvPr/>
        </p:nvSpPr>
        <p:spPr bwMode="auto">
          <a:xfrm>
            <a:off x="1371600" y="5370493"/>
            <a:ext cx="67056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dirty="0">
                <a:solidFill>
                  <a:srgbClr val="FF6699"/>
                </a:solidFill>
              </a:rPr>
              <a:t>You project team needs to </a:t>
            </a:r>
            <a:r>
              <a:rPr lang="en-US" altLang="en-US" sz="2800" b="1" dirty="0" smtClean="0">
                <a:solidFill>
                  <a:srgbClr val="FF6699"/>
                </a:solidFill>
              </a:rPr>
              <a:t>hold weekly meetings with the TA</a:t>
            </a:r>
            <a:endParaRPr lang="en-US" altLang="en-US" sz="2800" b="1" dirty="0">
              <a:solidFill>
                <a:srgbClr val="FF6699"/>
              </a:solidFill>
              <a:latin typeface="Symbol" panose="05050102010706020507" pitchFamily="18" charset="2"/>
            </a:endParaRPr>
          </a:p>
        </p:txBody>
      </p:sp>
      <p:grpSp>
        <p:nvGrpSpPr>
          <p:cNvPr id="2" name="Group 10"/>
          <p:cNvGrpSpPr>
            <a:grpSpLocks/>
          </p:cNvGrpSpPr>
          <p:nvPr/>
        </p:nvGrpSpPr>
        <p:grpSpPr bwMode="auto">
          <a:xfrm>
            <a:off x="960438" y="1752600"/>
            <a:ext cx="7802562" cy="954107"/>
            <a:chOff x="960651" y="1743727"/>
            <a:chExt cx="7116549" cy="716873"/>
          </a:xfrm>
        </p:grpSpPr>
        <p:sp>
          <p:nvSpPr>
            <p:cNvPr id="44043" name="TextBox 2"/>
            <p:cNvSpPr txBox="1">
              <a:spLocks noChangeArrowheads="1"/>
            </p:cNvSpPr>
            <p:nvPr/>
          </p:nvSpPr>
          <p:spPr bwMode="auto">
            <a:xfrm>
              <a:off x="1371600" y="1743727"/>
              <a:ext cx="6705600" cy="716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dirty="0">
                  <a:solidFill>
                    <a:srgbClr val="FF9900"/>
                  </a:solidFill>
                </a:rPr>
                <a:t>I can leave for </a:t>
              </a:r>
              <a:r>
                <a:rPr lang="en-US" altLang="en-US" sz="2800" b="1" dirty="0" smtClean="0">
                  <a:solidFill>
                    <a:srgbClr val="FF9900"/>
                  </a:solidFill>
                </a:rPr>
                <a:t>Spring Break early since we won’t have a lecture the week before</a:t>
              </a:r>
              <a:endParaRPr lang="en-US" altLang="en-US" sz="2800" b="1" dirty="0">
                <a:solidFill>
                  <a:srgbClr val="FF9900"/>
                </a:solidFill>
                <a:latin typeface="Symbol" panose="05050102010706020507" pitchFamily="18" charset="2"/>
              </a:endParaRPr>
            </a:p>
          </p:txBody>
        </p:sp>
        <p:sp>
          <p:nvSpPr>
            <p:cNvPr id="44044" name="Rectangle 6"/>
            <p:cNvSpPr>
              <a:spLocks noChangeArrowheads="1"/>
            </p:cNvSpPr>
            <p:nvPr/>
          </p:nvSpPr>
          <p:spPr bwMode="auto">
            <a:xfrm>
              <a:off x="960651" y="1809750"/>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latin typeface="ＭＳ ゴシック" panose="020B0609070205080204" pitchFamily="49" charset="-128"/>
                  <a:ea typeface="ＭＳ ゴシック" panose="020B0609070205080204" pitchFamily="49" charset="-128"/>
                </a:rPr>
                <a:t>☐</a:t>
              </a:r>
              <a:endParaRPr lang="en-US" altLang="en-US" dirty="0"/>
            </a:p>
          </p:txBody>
        </p:sp>
      </p:grpSp>
      <p:sp>
        <p:nvSpPr>
          <p:cNvPr id="41990" name="Rectangle 7"/>
          <p:cNvSpPr>
            <a:spLocks noChangeArrowheads="1"/>
          </p:cNvSpPr>
          <p:nvPr/>
        </p:nvSpPr>
        <p:spPr bwMode="auto">
          <a:xfrm>
            <a:off x="960438" y="2922587"/>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latin typeface="ＭＳ ゴシック" panose="020B0609070205080204" pitchFamily="49" charset="-128"/>
                <a:ea typeface="ＭＳ ゴシック" panose="020B0609070205080204" pitchFamily="49" charset="-128"/>
              </a:rPr>
              <a:t>☐</a:t>
            </a:r>
            <a:endParaRPr lang="en-US" altLang="en-US" dirty="0"/>
          </a:p>
        </p:txBody>
      </p:sp>
      <p:sp>
        <p:nvSpPr>
          <p:cNvPr id="41991" name="Rectangle 8"/>
          <p:cNvSpPr>
            <a:spLocks noChangeArrowheads="1"/>
          </p:cNvSpPr>
          <p:nvPr/>
        </p:nvSpPr>
        <p:spPr bwMode="auto">
          <a:xfrm>
            <a:off x="960438" y="4065587"/>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ＭＳ ゴシック" panose="020B0609070205080204" pitchFamily="49" charset="-128"/>
                <a:ea typeface="ＭＳ ゴシック" panose="020B0609070205080204" pitchFamily="49" charset="-128"/>
              </a:rPr>
              <a:t>☐</a:t>
            </a:r>
            <a:endParaRPr lang="en-US" altLang="en-US"/>
          </a:p>
        </p:txBody>
      </p:sp>
      <p:sp>
        <p:nvSpPr>
          <p:cNvPr id="41992" name="Rectangle 9"/>
          <p:cNvSpPr>
            <a:spLocks noChangeArrowheads="1"/>
          </p:cNvSpPr>
          <p:nvPr/>
        </p:nvSpPr>
        <p:spPr bwMode="auto">
          <a:xfrm>
            <a:off x="947738" y="5421293"/>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ＭＳ ゴシック" panose="020B0609070205080204" pitchFamily="49" charset="-128"/>
                <a:ea typeface="ＭＳ ゴシック" panose="020B0609070205080204" pitchFamily="49" charset="-128"/>
              </a:rPr>
              <a:t>☐</a:t>
            </a:r>
            <a:endParaRPr lang="en-US" altLang="en-US"/>
          </a:p>
        </p:txBody>
      </p:sp>
      <p:sp>
        <p:nvSpPr>
          <p:cNvPr id="3" name="Title 2"/>
          <p:cNvSpPr>
            <a:spLocks noGrp="1"/>
          </p:cNvSpPr>
          <p:nvPr>
            <p:ph type="title"/>
          </p:nvPr>
        </p:nvSpPr>
        <p:spPr/>
        <p:txBody>
          <a:bodyPr/>
          <a:lstStyle/>
          <a:p>
            <a:r>
              <a:rPr lang="en-US" dirty="0" smtClean="0"/>
              <a:t>Which is True About CSCE 606 Schedule?</a:t>
            </a:r>
            <a:endParaRPr lang="en-US" dirty="0"/>
          </a:p>
        </p:txBody>
      </p:sp>
      <p:sp>
        <p:nvSpPr>
          <p:cNvPr id="44041" name="Slide Number Placeholder 1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7AFA153-59E3-421E-8848-09E0DADA6CA8}" type="slidenum">
              <a:rPr lang="en-US" altLang="en-US" sz="1400">
                <a:latin typeface="Helvetica" panose="020B0604020202020204" pitchFamily="34" charset="0"/>
              </a:rPr>
              <a:pPr eaLnBrk="1" hangingPunct="1"/>
              <a:t>19</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9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8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9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98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9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p:bldP spid="41987" grpId="0"/>
      <p:bldP spid="41988" grpId="0"/>
      <p:bldP spid="41990" grpId="0"/>
      <p:bldP spid="41991" grpId="0"/>
      <p:bldP spid="4199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smtClean="0">
                <a:ea typeface="ＭＳ Ｐゴシック" panose="020B0600070205080204" pitchFamily="34" charset="-128"/>
              </a:rPr>
              <a:t>Outline</a:t>
            </a:r>
          </a:p>
        </p:txBody>
      </p:sp>
      <p:sp>
        <p:nvSpPr>
          <p:cNvPr id="11267" name="Content Placeholder 2"/>
          <p:cNvSpPr>
            <a:spLocks noGrp="1"/>
          </p:cNvSpPr>
          <p:nvPr>
            <p:ph idx="1"/>
          </p:nvPr>
        </p:nvSpPr>
        <p:spPr/>
        <p:txBody>
          <a:bodyPr/>
          <a:lstStyle/>
          <a:p>
            <a:pPr>
              <a:buFontTx/>
              <a:buNone/>
            </a:pPr>
            <a:r>
              <a:rPr lang="en-US" altLang="en-US" dirty="0" smtClean="0">
                <a:ea typeface="ＭＳ Ｐゴシック" panose="020B0600070205080204" pitchFamily="34" charset="-128"/>
              </a:rPr>
              <a:t>Class Organization</a:t>
            </a:r>
          </a:p>
          <a:p>
            <a:pPr>
              <a:buFontTx/>
              <a:buNone/>
            </a:pPr>
            <a:r>
              <a:rPr lang="en-US" altLang="en-US" dirty="0" smtClean="0">
                <a:ea typeface="ＭＳ Ｐゴシック" panose="020B0600070205080204" pitchFamily="34" charset="-128"/>
              </a:rPr>
              <a:t>§1.1 Introduction to Software Engineering</a:t>
            </a:r>
          </a:p>
          <a:p>
            <a:pPr>
              <a:buFontTx/>
              <a:buNone/>
            </a:pPr>
            <a:r>
              <a:rPr lang="en-US" altLang="en-US" dirty="0" smtClean="0">
                <a:ea typeface="ＭＳ Ｐゴシック" panose="020B0600070205080204" pitchFamily="34" charset="-128"/>
              </a:rPr>
              <a:t>§1.5 Software as a Service</a:t>
            </a:r>
          </a:p>
          <a:p>
            <a:pPr>
              <a:buFontTx/>
              <a:buNone/>
            </a:pPr>
            <a:r>
              <a:rPr lang="en-US" altLang="en-US" dirty="0" smtClean="0">
                <a:ea typeface="ＭＳ Ｐゴシック" panose="020B0600070205080204" pitchFamily="34" charset="-128"/>
              </a:rPr>
              <a:t>§1.4 Service Oriented Architecture</a:t>
            </a:r>
          </a:p>
          <a:p>
            <a:pPr>
              <a:buFontTx/>
              <a:buNone/>
            </a:pPr>
            <a:r>
              <a:rPr lang="en-US" altLang="en-US" dirty="0" smtClean="0">
                <a:ea typeface="ＭＳ Ｐゴシック" panose="020B0600070205080204" pitchFamily="34" charset="-128"/>
              </a:rPr>
              <a:t>§1.6 Cloud Computing </a:t>
            </a:r>
          </a:p>
          <a:p>
            <a:pPr>
              <a:buFontTx/>
              <a:buNone/>
            </a:pPr>
            <a:r>
              <a:rPr lang="en-US" altLang="en-US" dirty="0" smtClean="0">
                <a:ea typeface="ＭＳ Ｐゴシック" panose="020B0600070205080204" pitchFamily="34" charset="-128"/>
              </a:rPr>
              <a:t>§1.7 Beautiful vs. Legacy Code</a:t>
            </a:r>
          </a:p>
          <a:p>
            <a:pPr>
              <a:buFontTx/>
              <a:buNone/>
            </a:pPr>
            <a:r>
              <a:rPr lang="en-US" altLang="en-US" dirty="0" smtClean="0">
                <a:ea typeface="ＭＳ Ｐゴシック" panose="020B0600070205080204" pitchFamily="34" charset="-128"/>
              </a:rPr>
              <a:t>§1.8 Software Quality Assurance: Testing</a:t>
            </a:r>
          </a:p>
          <a:p>
            <a:pPr>
              <a:buFontTx/>
              <a:buNone/>
            </a:pPr>
            <a:r>
              <a:rPr lang="en-US" altLang="en-US" dirty="0" smtClean="0">
                <a:ea typeface="ＭＳ Ｐゴシック" panose="020B0600070205080204" pitchFamily="34" charset="-128"/>
              </a:rPr>
              <a:t>§1.9 Productivity: Clarity via Conciseness, </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	Synthesis, Reuse, &amp; Tools </a:t>
            </a:r>
          </a:p>
          <a:p>
            <a:pPr>
              <a:buFontTx/>
              <a:buNone/>
            </a:pPr>
            <a:endParaRPr lang="en-US" altLang="en-US" dirty="0" smtClean="0">
              <a:ea typeface="ＭＳ Ｐゴシック" panose="020B0600070205080204" pitchFamily="34" charset="-128"/>
            </a:endParaRPr>
          </a:p>
          <a:p>
            <a:pPr>
              <a:buFontTx/>
              <a:buNone/>
            </a:pPr>
            <a:endParaRPr lang="en-US" altLang="en-US" dirty="0" smtClean="0">
              <a:ea typeface="ＭＳ Ｐゴシック" panose="020B0600070205080204" pitchFamily="34" charset="-128"/>
            </a:endParaRPr>
          </a:p>
        </p:txBody>
      </p:sp>
      <p:sp>
        <p:nvSpPr>
          <p:cNvPr id="1126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0350DF4-390A-4531-9CCC-BF65276A053B}" type="slidenum">
              <a:rPr lang="en-US" altLang="en-US" sz="1400">
                <a:latin typeface="Helvetica" panose="020B0604020202020204" pitchFamily="34" charset="0"/>
              </a:rPr>
              <a:pPr eaLnBrk="1" hangingPunct="1"/>
              <a:t>2</a:t>
            </a:fld>
            <a:endParaRPr lang="en-US" altLang="en-US" sz="14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992DC7E-9225-41F5-A2A1-1E208B0C4C61}" type="slidenum">
              <a:rPr lang="en-US" altLang="en-US" sz="1400">
                <a:latin typeface="Helvetica" panose="020B0604020202020204" pitchFamily="34" charset="0"/>
              </a:rPr>
              <a:pPr eaLnBrk="1" hangingPunct="1"/>
              <a:t>20</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23900" dirty="0">
                <a:solidFill>
                  <a:schemeClr val="bg1"/>
                </a:solidFill>
                <a:latin typeface="Arial Black"/>
                <a:ea typeface="+mn-ea"/>
                <a:cs typeface="Arial Black"/>
              </a:rPr>
              <a:t>END</a:t>
            </a:r>
          </a:p>
        </p:txBody>
      </p:sp>
      <p:sp>
        <p:nvSpPr>
          <p:cNvPr id="46084" name="Title 7"/>
          <p:cNvSpPr>
            <a:spLocks noGrp="1"/>
          </p:cNvSpPr>
          <p:nvPr>
            <p:ph type="ctrTitle"/>
          </p:nvPr>
        </p:nvSpPr>
        <p:spPr/>
        <p:txBody>
          <a:bodyPr/>
          <a:lstStyle/>
          <a:p>
            <a:endParaRPr lang="en-US" altLang="en-US"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p:nvPr>
        </p:nvSpPr>
        <p:spPr>
          <a:xfrm>
            <a:off x="838200" y="1447800"/>
            <a:ext cx="7772400" cy="2746375"/>
          </a:xfrm>
        </p:spPr>
        <p:txBody>
          <a:bodyPr/>
          <a:lstStyle/>
          <a:p>
            <a:pPr eaLnBrk="1" hangingPunct="1"/>
            <a:r>
              <a:rPr lang="en-US" altLang="en-US" sz="4000" smtClean="0">
                <a:ea typeface="ＭＳ Ｐゴシック" panose="020B0600070205080204" pitchFamily="34" charset="-128"/>
              </a:rPr>
              <a:t>Introduction to Software Engineering</a:t>
            </a:r>
            <a:br>
              <a:rPr lang="en-US" altLang="en-US" sz="4000" smtClean="0">
                <a:ea typeface="ＭＳ Ｐゴシック" panose="020B0600070205080204" pitchFamily="34" charset="-128"/>
              </a:rPr>
            </a:br>
            <a:r>
              <a:rPr lang="en-US" altLang="en-US" sz="4000" smtClean="0">
                <a:ea typeface="ＭＳ Ｐゴシック" panose="020B0600070205080204" pitchFamily="34" charset="-128"/>
              </a:rPr>
              <a:t/>
            </a:r>
            <a:br>
              <a:rPr lang="en-US" altLang="en-US" sz="4000" smtClean="0">
                <a:ea typeface="ＭＳ Ｐゴシック" panose="020B0600070205080204" pitchFamily="34" charset="-128"/>
              </a:rPr>
            </a:br>
            <a:r>
              <a:rPr lang="en-US" altLang="en-US" sz="4000" smtClean="0">
                <a:ea typeface="ＭＳ Ｐゴシック" panose="020B0600070205080204" pitchFamily="34" charset="-128"/>
              </a:rPr>
              <a:t/>
            </a:r>
            <a:br>
              <a:rPr lang="en-US" altLang="en-US" sz="4000" smtClean="0">
                <a:ea typeface="ＭＳ Ｐゴシック" panose="020B0600070205080204" pitchFamily="34" charset="-128"/>
              </a:rPr>
            </a:br>
            <a:r>
              <a:rPr lang="en-US" altLang="en-US" sz="4000" smtClean="0">
                <a:ea typeface="ＭＳ Ｐゴシック" panose="020B0600070205080204" pitchFamily="34" charset="-128"/>
              </a:rPr>
              <a:t/>
            </a:r>
            <a:br>
              <a:rPr lang="en-US" altLang="en-US" sz="4000" smtClean="0">
                <a:ea typeface="ＭＳ Ｐゴシック" panose="020B0600070205080204" pitchFamily="34" charset="-128"/>
              </a:rPr>
            </a:br>
            <a:r>
              <a:rPr lang="en-US" altLang="en-US" sz="4000" smtClean="0">
                <a:ea typeface="ＭＳ Ｐゴシック" panose="020B0600070205080204" pitchFamily="34" charset="-128"/>
              </a:rPr>
              <a:t/>
            </a:r>
            <a:br>
              <a:rPr lang="en-US" altLang="en-US" sz="4000" smtClean="0">
                <a:ea typeface="ＭＳ Ｐゴシック" panose="020B0600070205080204" pitchFamily="34" charset="-128"/>
              </a:rPr>
            </a:br>
            <a:endParaRPr lang="en-US" altLang="en-US" sz="4000" smtClean="0">
              <a:ea typeface="ＭＳ Ｐゴシック" panose="020B0600070205080204" pitchFamily="34" charset="-128"/>
            </a:endParaRPr>
          </a:p>
        </p:txBody>
      </p:sp>
      <p:sp>
        <p:nvSpPr>
          <p:cNvPr id="4710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E1E97C2-9E73-42BC-B779-20B5FEB19DEF}" type="slidenum">
              <a:rPr lang="en-US" altLang="en-US" sz="1400">
                <a:latin typeface="Helvetica" panose="020B0604020202020204" pitchFamily="34" charset="0"/>
              </a:rPr>
              <a:pPr eaLnBrk="1" hangingPunct="1"/>
              <a:t>21</a:t>
            </a:fld>
            <a:endParaRPr lang="en-US" altLang="en-US" sz="1400">
              <a:latin typeface="Helvetica" panose="020B0604020202020204" pitchFamily="34" charset="0"/>
            </a:endParaRPr>
          </a:p>
        </p:txBody>
      </p:sp>
      <p:sp>
        <p:nvSpPr>
          <p:cNvPr id="47109" name="Rectangle 4"/>
          <p:cNvSpPr>
            <a:spLocks noChangeArrowheads="1"/>
          </p:cNvSpPr>
          <p:nvPr/>
        </p:nvSpPr>
        <p:spPr bwMode="auto">
          <a:xfrm>
            <a:off x="1304919" y="5179367"/>
            <a:ext cx="65341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t>(</a:t>
            </a:r>
            <a:r>
              <a:rPr lang="en-US" altLang="en-US" i="1" dirty="0"/>
              <a:t>Engineering Software as a Service </a:t>
            </a:r>
            <a:r>
              <a:rPr lang="en-US" altLang="en-US" dirty="0"/>
              <a:t>§</a:t>
            </a:r>
            <a:r>
              <a:rPr lang="en-US" altLang="en-US" dirty="0" smtClean="0"/>
              <a:t>1.1, 1.5)</a:t>
            </a:r>
            <a:endParaRPr lang="en-US" altLang="en-US" dirty="0"/>
          </a:p>
        </p:txBody>
      </p:sp>
      <p:pic>
        <p:nvPicPr>
          <p:cNvPr id="47110" name="Picture 8" descr="aqueduct.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20963" y="1965325"/>
            <a:ext cx="3902075" cy="292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smtClean="0">
                <a:ea typeface="ＭＳ Ｐゴシック" panose="020B0600070205080204" pitchFamily="34" charset="-128"/>
              </a:rPr>
              <a:t>Ranking Top 200 Jobs (2012)</a:t>
            </a:r>
          </a:p>
        </p:txBody>
      </p:sp>
      <p:sp>
        <p:nvSpPr>
          <p:cNvPr id="45059" name="Content Placeholder 2"/>
          <p:cNvSpPr>
            <a:spLocks noGrp="1"/>
          </p:cNvSpPr>
          <p:nvPr>
            <p:ph sz="half" idx="1"/>
          </p:nvPr>
        </p:nvSpPr>
        <p:spPr>
          <a:xfrm>
            <a:off x="457200" y="1600200"/>
            <a:ext cx="4114800" cy="4525963"/>
          </a:xfrm>
        </p:spPr>
        <p:txBody>
          <a:bodyPr/>
          <a:lstStyle/>
          <a:p>
            <a:pPr>
              <a:buFontTx/>
              <a:buNone/>
            </a:pPr>
            <a:endParaRPr lang="en-US" altLang="en-US" smtClean="0">
              <a:ea typeface="ＭＳ Ｐゴシック" panose="020B0600070205080204" pitchFamily="34" charset="-128"/>
            </a:endParaRPr>
          </a:p>
          <a:p>
            <a:pPr>
              <a:buFontTx/>
              <a:buNone/>
            </a:pPr>
            <a:r>
              <a:rPr lang="en-US" altLang="en-US" smtClean="0">
                <a:ea typeface="ＭＳ Ｐゴシック" panose="020B0600070205080204" pitchFamily="34" charset="-128"/>
              </a:rPr>
              <a:t>28. Civil Engineer</a:t>
            </a:r>
          </a:p>
          <a:p>
            <a:pPr>
              <a:buFontTx/>
              <a:buNone/>
            </a:pPr>
            <a:r>
              <a:rPr lang="en-US" altLang="en-US" smtClean="0">
                <a:ea typeface="ＭＳ Ｐゴシック" panose="020B0600070205080204" pitchFamily="34" charset="-128"/>
              </a:rPr>
              <a:t>38. Nurse</a:t>
            </a:r>
          </a:p>
          <a:p>
            <a:pPr>
              <a:buFontTx/>
              <a:buNone/>
            </a:pPr>
            <a:r>
              <a:rPr lang="en-US" altLang="en-US" smtClean="0">
                <a:ea typeface="ＭＳ Ｐゴシック" panose="020B0600070205080204" pitchFamily="34" charset="-128"/>
              </a:rPr>
              <a:t>40. Physician</a:t>
            </a:r>
          </a:p>
          <a:p>
            <a:pPr>
              <a:buFontTx/>
              <a:buNone/>
            </a:pPr>
            <a:r>
              <a:rPr lang="en-US" altLang="en-US" smtClean="0">
                <a:ea typeface="ＭＳ Ｐゴシック" panose="020B0600070205080204" pitchFamily="34" charset="-128"/>
              </a:rPr>
              <a:t>47. Accountant </a:t>
            </a:r>
          </a:p>
          <a:p>
            <a:pPr>
              <a:buFontTx/>
              <a:buNone/>
            </a:pPr>
            <a:r>
              <a:rPr lang="en-US" altLang="en-US" smtClean="0">
                <a:ea typeface="ＭＳ Ｐゴシック" panose="020B0600070205080204" pitchFamily="34" charset="-128"/>
              </a:rPr>
              <a:t>60. Mechanical Engineer</a:t>
            </a:r>
          </a:p>
          <a:p>
            <a:pPr>
              <a:buFontTx/>
              <a:buNone/>
            </a:pPr>
            <a:r>
              <a:rPr lang="en-US" altLang="en-US" smtClean="0">
                <a:ea typeface="ＭＳ Ｐゴシック" panose="020B0600070205080204" pitchFamily="34" charset="-128"/>
              </a:rPr>
              <a:t>73. Electrical Engineer</a:t>
            </a:r>
          </a:p>
          <a:p>
            <a:pPr>
              <a:buFontTx/>
              <a:buNone/>
            </a:pPr>
            <a:r>
              <a:rPr lang="en-US" altLang="en-US" smtClean="0">
                <a:ea typeface="ＭＳ Ｐゴシック" panose="020B0600070205080204" pitchFamily="34" charset="-128"/>
              </a:rPr>
              <a:t>87. Attorney</a:t>
            </a:r>
          </a:p>
          <a:p>
            <a:pPr>
              <a:buFontTx/>
              <a:buNone/>
            </a:pPr>
            <a:endParaRPr lang="en-US" altLang="en-US" smtClean="0">
              <a:ea typeface="ＭＳ Ｐゴシック" panose="020B0600070205080204" pitchFamily="34" charset="-128"/>
            </a:endParaRPr>
          </a:p>
        </p:txBody>
      </p:sp>
      <p:sp>
        <p:nvSpPr>
          <p:cNvPr id="45060" name="Content Placeholder 4"/>
          <p:cNvSpPr>
            <a:spLocks noGrp="1"/>
          </p:cNvSpPr>
          <p:nvPr>
            <p:ph sz="half" idx="2"/>
          </p:nvPr>
        </p:nvSpPr>
        <p:spPr>
          <a:xfrm>
            <a:off x="4648200" y="1600200"/>
            <a:ext cx="4495800" cy="4525963"/>
          </a:xfrm>
        </p:spPr>
        <p:txBody>
          <a:bodyPr/>
          <a:lstStyle/>
          <a:p>
            <a:pPr>
              <a:buFontTx/>
              <a:buNone/>
            </a:pPr>
            <a:r>
              <a:rPr lang="en-US" altLang="en-US" smtClean="0">
                <a:ea typeface="ＭＳ Ｐゴシック" panose="020B0600070205080204" pitchFamily="34" charset="-128"/>
              </a:rPr>
              <a:t>104. Airline Pilot</a:t>
            </a:r>
          </a:p>
          <a:p>
            <a:pPr>
              <a:buFontTx/>
              <a:buNone/>
            </a:pPr>
            <a:r>
              <a:rPr lang="en-US" altLang="en-US" smtClean="0">
                <a:ea typeface="ＭＳ Ｐゴシック" panose="020B0600070205080204" pitchFamily="34" charset="-128"/>
              </a:rPr>
              <a:t>133. Fashion Designer</a:t>
            </a:r>
          </a:p>
          <a:p>
            <a:pPr>
              <a:buFontTx/>
              <a:buNone/>
            </a:pPr>
            <a:r>
              <a:rPr lang="en-US" altLang="en-US" smtClean="0">
                <a:ea typeface="ＭＳ Ｐゴシック" panose="020B0600070205080204" pitchFamily="34" charset="-128"/>
              </a:rPr>
              <a:t>137. High School Teacher</a:t>
            </a:r>
          </a:p>
          <a:p>
            <a:pPr>
              <a:buFontTx/>
              <a:buNone/>
            </a:pPr>
            <a:r>
              <a:rPr lang="en-US" altLang="en-US" smtClean="0">
                <a:ea typeface="ＭＳ Ｐゴシック" panose="020B0600070205080204" pitchFamily="34" charset="-128"/>
              </a:rPr>
              <a:t>163. Police Officer</a:t>
            </a:r>
          </a:p>
          <a:p>
            <a:pPr>
              <a:buFontTx/>
              <a:buNone/>
            </a:pPr>
            <a:r>
              <a:rPr lang="en-US" altLang="en-US" smtClean="0">
                <a:ea typeface="ＭＳ Ｐゴシック" panose="020B0600070205080204" pitchFamily="34" charset="-128"/>
              </a:rPr>
              <a:t>173. Flight Attendant</a:t>
            </a:r>
          </a:p>
          <a:p>
            <a:pPr>
              <a:buFontTx/>
              <a:buNone/>
            </a:pPr>
            <a:r>
              <a:rPr lang="en-US" altLang="en-US" smtClean="0">
                <a:ea typeface="ＭＳ Ｐゴシック" panose="020B0600070205080204" pitchFamily="34" charset="-128"/>
              </a:rPr>
              <a:t>185. Firefighter</a:t>
            </a:r>
          </a:p>
          <a:p>
            <a:pPr>
              <a:buFontTx/>
              <a:buNone/>
            </a:pPr>
            <a:r>
              <a:rPr lang="en-US" altLang="en-US" smtClean="0">
                <a:ea typeface="ＭＳ Ｐゴシック" panose="020B0600070205080204" pitchFamily="34" charset="-128"/>
              </a:rPr>
              <a:t>196. Newspaper Reporter</a:t>
            </a:r>
          </a:p>
          <a:p>
            <a:pPr>
              <a:buFontTx/>
              <a:buNone/>
            </a:pPr>
            <a:r>
              <a:rPr lang="en-US" altLang="en-US" smtClean="0">
                <a:ea typeface="ＭＳ Ｐゴシック" panose="020B0600070205080204" pitchFamily="34" charset="-128"/>
              </a:rPr>
              <a:t>200. Lumberjack</a:t>
            </a:r>
          </a:p>
        </p:txBody>
      </p:sp>
      <p:sp>
        <p:nvSpPr>
          <p:cNvPr id="4915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65DECDC-737E-4C21-B565-204DD352A8C5}" type="slidenum">
              <a:rPr lang="en-US" altLang="en-US" sz="1400">
                <a:latin typeface="Helvetica" panose="020B0604020202020204" pitchFamily="34" charset="0"/>
              </a:rPr>
              <a:pPr eaLnBrk="1" hangingPunct="1"/>
              <a:t>22</a:t>
            </a:fld>
            <a:endParaRPr lang="en-US" altLang="en-US" sz="1400">
              <a:latin typeface="Helvetica" panose="020B0604020202020204" pitchFamily="34" charset="0"/>
            </a:endParaRPr>
          </a:p>
        </p:txBody>
      </p:sp>
      <p:sp>
        <p:nvSpPr>
          <p:cNvPr id="49158" name="TextBox 5"/>
          <p:cNvSpPr txBox="1">
            <a:spLocks noChangeArrowheads="1"/>
          </p:cNvSpPr>
          <p:nvPr/>
        </p:nvSpPr>
        <p:spPr bwMode="auto">
          <a:xfrm>
            <a:off x="228600" y="5943600"/>
            <a:ext cx="8915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lvl="1" eaLnBrk="1" hangingPunct="1"/>
            <a:r>
              <a:rPr lang="en-US" altLang="en-US" sz="2000" i="1"/>
              <a:t>InformationWeek</a:t>
            </a:r>
            <a:r>
              <a:rPr lang="en-US" altLang="en-US" sz="2000"/>
              <a:t> 5/15/12. Based on salary, stress levels, hiring outlook, physical demands, and work environment </a:t>
            </a:r>
            <a:r>
              <a:rPr lang="en-US" altLang="en-US" sz="2000" i="1"/>
              <a:t> </a:t>
            </a:r>
            <a:r>
              <a:rPr lang="en-US" altLang="en-US" sz="2000"/>
              <a:t>(www.careercast.com)</a:t>
            </a:r>
          </a:p>
          <a:p>
            <a:pPr eaLnBrk="1" hangingPunct="1"/>
            <a:endParaRPr lang="en-US" altLang="en-US" sz="2000"/>
          </a:p>
        </p:txBody>
      </p:sp>
      <p:sp>
        <p:nvSpPr>
          <p:cNvPr id="7" name="TextBox 6"/>
          <p:cNvSpPr txBox="1">
            <a:spLocks noChangeArrowheads="1"/>
          </p:cNvSpPr>
          <p:nvPr/>
        </p:nvSpPr>
        <p:spPr bwMode="auto">
          <a:xfrm>
            <a:off x="682625" y="1600200"/>
            <a:ext cx="37369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a:solidFill>
                  <a:srgbClr val="FF0000"/>
                </a:solidFill>
              </a:rPr>
              <a:t>1. Software Engineer</a:t>
            </a:r>
            <a:endParaRPr lang="en-US"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60">
                                            <p:txEl>
                                              <p:pRg st="7" end="7"/>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60">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60">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6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060">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060">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060">
                                            <p:txEl>
                                              <p:pRg st="1" end="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060">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059">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5059">
                                            <p:txEl>
                                              <p:pRg st="6" end="6"/>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5059">
                                            <p:txEl>
                                              <p:pRg st="5" end="5"/>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5059">
                                            <p:txEl>
                                              <p:pRg st="4" end="4"/>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rev="1"/>
      <p:bldP spid="45060" grpId="0" build="p" rev="1"/>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dirty="0" smtClean="0">
                <a:ea typeface="ＭＳ Ｐゴシック" panose="020B0600070205080204" pitchFamily="34" charset="-128"/>
              </a:rPr>
              <a:t>If SW Engineering </a:t>
            </a:r>
            <a:r>
              <a:rPr lang="en-US" altLang="en-US" dirty="0">
                <a:ea typeface="ＭＳ Ｐゴシック" panose="020B0600070205080204" pitchFamily="34" charset="-128"/>
              </a:rPr>
              <a:t>S</a:t>
            </a:r>
            <a:r>
              <a:rPr lang="en-US" altLang="en-US" dirty="0" smtClean="0">
                <a:ea typeface="ＭＳ Ｐゴシック" panose="020B0600070205080204" pitchFamily="34" charset="-128"/>
              </a:rPr>
              <a:t>o </a:t>
            </a:r>
            <a:r>
              <a:rPr lang="en-US" altLang="en-US" dirty="0">
                <a:ea typeface="ＭＳ Ｐゴシック" panose="020B0600070205080204" pitchFamily="34" charset="-128"/>
              </a:rPr>
              <a:t>P</a:t>
            </a:r>
            <a:r>
              <a:rPr lang="en-US" altLang="en-US" dirty="0" smtClean="0">
                <a:ea typeface="ＭＳ Ｐゴシック" panose="020B0600070205080204" pitchFamily="34" charset="-128"/>
              </a:rPr>
              <a:t>opular,</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Why </a:t>
            </a:r>
            <a:r>
              <a:rPr lang="en-US" altLang="en-US" dirty="0">
                <a:ea typeface="ＭＳ Ｐゴシック" panose="020B0600070205080204" pitchFamily="34" charset="-128"/>
              </a:rPr>
              <a:t>S</a:t>
            </a:r>
            <a:r>
              <a:rPr lang="en-US" altLang="en-US" dirty="0" smtClean="0">
                <a:ea typeface="ＭＳ Ｐゴシック" panose="020B0600070205080204" pitchFamily="34" charset="-128"/>
              </a:rPr>
              <a:t>o </a:t>
            </a:r>
            <a:r>
              <a:rPr lang="en-US" altLang="en-US" dirty="0">
                <a:ea typeface="ＭＳ Ｐゴシック" panose="020B0600070205080204" pitchFamily="34" charset="-128"/>
              </a:rPr>
              <a:t>M</a:t>
            </a:r>
            <a:r>
              <a:rPr lang="en-US" altLang="en-US" dirty="0" smtClean="0">
                <a:ea typeface="ＭＳ Ｐゴシック" panose="020B0600070205080204" pitchFamily="34" charset="-128"/>
              </a:rPr>
              <a:t>any SWE Disasters? </a:t>
            </a:r>
          </a:p>
        </p:txBody>
      </p:sp>
      <p:sp>
        <p:nvSpPr>
          <p:cNvPr id="3" name="Content Placeholder 2"/>
          <p:cNvSpPr>
            <a:spLocks noGrp="1"/>
          </p:cNvSpPr>
          <p:nvPr>
            <p:ph idx="1"/>
          </p:nvPr>
        </p:nvSpPr>
        <p:spPr/>
        <p:txBody>
          <a:bodyPr/>
          <a:lstStyle/>
          <a:p>
            <a:r>
              <a:rPr lang="en-US" altLang="en-US" sz="2800" dirty="0" smtClean="0">
                <a:ea typeface="ＭＳ Ｐゴシック" panose="020B0600070205080204" pitchFamily="34" charset="-128"/>
              </a:rPr>
              <a:t>Therac-25 lethal radiation overdose</a:t>
            </a:r>
          </a:p>
          <a:p>
            <a:pPr lvl="1"/>
            <a:r>
              <a:rPr lang="en-US" altLang="en-US" sz="2400" dirty="0" smtClean="0">
                <a:ea typeface="ＭＳ Ｐゴシック" panose="020B0600070205080204" pitchFamily="34" charset="-128"/>
              </a:rPr>
              <a:t>1985: Reused SW from machine with HW interlock on machine without it:  SW bug =&gt; 3+ died</a:t>
            </a:r>
          </a:p>
          <a:p>
            <a:r>
              <a:rPr lang="en-US" altLang="en-US" sz="2800" dirty="0" smtClean="0">
                <a:ea typeface="ＭＳ Ｐゴシック" panose="020B0600070205080204" pitchFamily="34" charset="-128"/>
              </a:rPr>
              <a:t>Mars Climate Orbiter disintegration</a:t>
            </a:r>
          </a:p>
          <a:p>
            <a:pPr lvl="1"/>
            <a:r>
              <a:rPr lang="en-US" altLang="en-US" sz="2400" dirty="0" smtClean="0">
                <a:ea typeface="ＭＳ Ｐゴシック" panose="020B0600070205080204" pitchFamily="34" charset="-128"/>
              </a:rPr>
              <a:t>1999: SW used wrong units (pound-seconds vs. newton-seconds) =&gt; wasted $325M</a:t>
            </a:r>
          </a:p>
          <a:p>
            <a:r>
              <a:rPr lang="en-US" altLang="en-US" sz="2800" dirty="0" smtClean="0">
                <a:ea typeface="ＭＳ Ｐゴシック" panose="020B0600070205080204" pitchFamily="34" charset="-128"/>
              </a:rPr>
              <a:t>FBI Virtual Case File project abandonment</a:t>
            </a:r>
          </a:p>
          <a:p>
            <a:pPr lvl="1"/>
            <a:r>
              <a:rPr lang="en-US" altLang="en-US" sz="2400" dirty="0" smtClean="0">
                <a:ea typeface="ＭＳ Ｐゴシック" panose="020B0600070205080204" pitchFamily="34" charset="-128"/>
              </a:rPr>
              <a:t>2005: give up after 5 years of work =&gt; wasted $170M</a:t>
            </a:r>
          </a:p>
          <a:p>
            <a:r>
              <a:rPr lang="en-US" altLang="en-US" sz="2800" dirty="0" err="1" smtClean="0">
                <a:ea typeface="ＭＳ Ｐゴシック" panose="020B0600070205080204" pitchFamily="34" charset="-128"/>
                <a:hlinkClick r:id="rId3"/>
              </a:rPr>
              <a:t>Ariane</a:t>
            </a:r>
            <a:r>
              <a:rPr lang="en-US" altLang="en-US" sz="2800" dirty="0" smtClean="0">
                <a:ea typeface="ＭＳ Ｐゴシック" panose="020B0600070205080204" pitchFamily="34" charset="-128"/>
                <a:hlinkClick r:id="rId3"/>
              </a:rPr>
              <a:t> 5 rocket explosion</a:t>
            </a:r>
            <a:endParaRPr lang="en-US" altLang="en-US" sz="2800" dirty="0" smtClean="0">
              <a:ea typeface="ＭＳ Ｐゴシック" panose="020B0600070205080204" pitchFamily="34" charset="-128"/>
            </a:endParaRPr>
          </a:p>
          <a:p>
            <a:pPr lvl="1"/>
            <a:r>
              <a:rPr lang="en-US" altLang="en-US" sz="2400" dirty="0" smtClean="0">
                <a:ea typeface="ＭＳ Ｐゴシック" panose="020B0600070205080204" pitchFamily="34" charset="-128"/>
              </a:rPr>
              <a:t>1996 =&gt; wasted $370M</a:t>
            </a:r>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p:txBody>
      </p:sp>
      <p:sp>
        <p:nvSpPr>
          <p:cNvPr id="51204"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25917BD-96F4-40BB-B57D-12DDD8369085}" type="slidenum">
              <a:rPr lang="en-US" altLang="en-US" sz="1400">
                <a:latin typeface="Helvetica" panose="020B0604020202020204" pitchFamily="34" charset="0"/>
              </a:rPr>
              <a:pPr eaLnBrk="1" hangingPunct="1"/>
              <a:t>23</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dirty="0" smtClean="0">
                <a:ea typeface="ＭＳ Ｐゴシック" panose="020B0600070205080204" pitchFamily="34" charset="-128"/>
              </a:rPr>
              <a:t>How Can </a:t>
            </a:r>
            <a:r>
              <a:rPr lang="en-US" altLang="en-US" dirty="0">
                <a:ea typeface="ＭＳ Ｐゴシック" panose="020B0600070205080204" pitchFamily="34" charset="-128"/>
              </a:rPr>
              <a:t>Y</a:t>
            </a:r>
            <a:r>
              <a:rPr lang="en-US" altLang="en-US" dirty="0" smtClean="0">
                <a:ea typeface="ＭＳ Ｐゴシック" panose="020B0600070205080204" pitchFamily="34" charset="-128"/>
              </a:rPr>
              <a:t>ou Avoid </a:t>
            </a:r>
            <a:r>
              <a:rPr lang="en-US" altLang="en-US" dirty="0">
                <a:ea typeface="ＭＳ Ｐゴシック" panose="020B0600070205080204" pitchFamily="34" charset="-128"/>
              </a:rPr>
              <a:t>I</a:t>
            </a:r>
            <a:r>
              <a:rPr lang="en-US" altLang="en-US" dirty="0" smtClean="0">
                <a:ea typeface="ＭＳ Ｐゴシック" panose="020B0600070205080204" pitchFamily="34" charset="-128"/>
              </a:rPr>
              <a:t>nfamy?</a:t>
            </a:r>
          </a:p>
        </p:txBody>
      </p:sp>
      <p:sp>
        <p:nvSpPr>
          <p:cNvPr id="53251" name="Content Placeholder 2"/>
          <p:cNvSpPr>
            <a:spLocks noGrp="1"/>
          </p:cNvSpPr>
          <p:nvPr>
            <p:ph idx="1"/>
          </p:nvPr>
        </p:nvSpPr>
        <p:spPr>
          <a:xfrm>
            <a:off x="304800" y="1371600"/>
            <a:ext cx="8839200" cy="4754563"/>
          </a:xfrm>
        </p:spPr>
        <p:txBody>
          <a:bodyPr/>
          <a:lstStyle/>
          <a:p>
            <a:r>
              <a:rPr lang="en-US" altLang="en-US" dirty="0" smtClean="0">
                <a:ea typeface="ＭＳ Ｐゴシック" panose="020B0600070205080204" pitchFamily="34" charset="-128"/>
              </a:rPr>
              <a:t>Lessons from 60 years of SW development</a:t>
            </a:r>
          </a:p>
          <a:p>
            <a:r>
              <a:rPr lang="en-US" altLang="en-US" dirty="0" smtClean="0">
                <a:ea typeface="ＭＳ Ｐゴシック" panose="020B0600070205080204" pitchFamily="34" charset="-128"/>
              </a:rPr>
              <a:t>This class will review many approaches in lecture, listing pros and cons</a:t>
            </a:r>
          </a:p>
          <a:p>
            <a:r>
              <a:rPr lang="en-US" altLang="en-US" dirty="0" smtClean="0">
                <a:ea typeface="ＭＳ Ｐゴシック" panose="020B0600070205080204" pitchFamily="34" charset="-128"/>
              </a:rPr>
              <a:t>Will get hands on experience with one approach good for Software as a Service</a:t>
            </a:r>
          </a:p>
        </p:txBody>
      </p:sp>
      <p:sp>
        <p:nvSpPr>
          <p:cNvPr id="5325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51B5D8C-896B-463A-8EE1-80495A01B92A}" type="slidenum">
              <a:rPr lang="en-US" altLang="en-US" sz="1400">
                <a:latin typeface="Helvetica" panose="020B0604020202020204" pitchFamily="34" charset="0"/>
              </a:rPr>
              <a:pPr eaLnBrk="1" hangingPunct="1"/>
              <a:t>24</a:t>
            </a:fld>
            <a:endParaRPr lang="en-US" altLang="en-US" sz="14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19E71F4-28AD-49F5-89C6-0D58CDB9061D}" type="slidenum">
              <a:rPr lang="en-US" altLang="en-US" sz="1400">
                <a:latin typeface="Helvetica" panose="020B0604020202020204" pitchFamily="34" charset="0"/>
              </a:rPr>
              <a:pPr eaLnBrk="1" hangingPunct="1"/>
              <a:t>25</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23900" dirty="0">
                <a:solidFill>
                  <a:schemeClr val="bg1"/>
                </a:solidFill>
                <a:latin typeface="Arial Black"/>
                <a:ea typeface="+mn-ea"/>
                <a:cs typeface="Arial Black"/>
              </a:rPr>
              <a:t>END</a:t>
            </a:r>
          </a:p>
        </p:txBody>
      </p:sp>
      <p:sp>
        <p:nvSpPr>
          <p:cNvPr id="54276" name="Title 7"/>
          <p:cNvSpPr>
            <a:spLocks noGrp="1"/>
          </p:cNvSpPr>
          <p:nvPr>
            <p:ph type="ctrTitle"/>
          </p:nvPr>
        </p:nvSpPr>
        <p:spPr/>
        <p:txBody>
          <a:bodyPr/>
          <a:lstStyle/>
          <a:p>
            <a:endParaRPr lang="en-US" altLang="en-US"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ctrTitle"/>
          </p:nvPr>
        </p:nvSpPr>
        <p:spPr>
          <a:xfrm>
            <a:off x="838200" y="1447800"/>
            <a:ext cx="7772400" cy="2746375"/>
          </a:xfrm>
        </p:spPr>
        <p:txBody>
          <a:bodyPr/>
          <a:lstStyle/>
          <a:p>
            <a:pPr eaLnBrk="1" hangingPunct="1"/>
            <a:r>
              <a:rPr lang="en-US" altLang="en-US" sz="4000" smtClean="0">
                <a:ea typeface="ＭＳ Ｐゴシック" panose="020B0600070205080204" pitchFamily="34" charset="-128"/>
              </a:rPr>
              <a:t>Software as a Service</a:t>
            </a:r>
            <a:br>
              <a:rPr lang="en-US" altLang="en-US" sz="4000" smtClean="0">
                <a:ea typeface="ＭＳ Ｐゴシック" panose="020B0600070205080204" pitchFamily="34" charset="-128"/>
              </a:rPr>
            </a:br>
            <a:r>
              <a:rPr lang="en-US" altLang="en-US" sz="4000" smtClean="0">
                <a:ea typeface="ＭＳ Ｐゴシック" panose="020B0600070205080204" pitchFamily="34" charset="-128"/>
              </a:rPr>
              <a:t/>
            </a:r>
            <a:br>
              <a:rPr lang="en-US" altLang="en-US" sz="4000" smtClean="0">
                <a:ea typeface="ＭＳ Ｐゴシック" panose="020B0600070205080204" pitchFamily="34" charset="-128"/>
              </a:rPr>
            </a:br>
            <a:r>
              <a:rPr lang="en-US" altLang="en-US" sz="4000" smtClean="0">
                <a:ea typeface="ＭＳ Ｐゴシック" panose="020B0600070205080204" pitchFamily="34" charset="-128"/>
              </a:rPr>
              <a:t/>
            </a:r>
            <a:br>
              <a:rPr lang="en-US" altLang="en-US" sz="4000" smtClean="0">
                <a:ea typeface="ＭＳ Ｐゴシック" panose="020B0600070205080204" pitchFamily="34" charset="-128"/>
              </a:rPr>
            </a:br>
            <a:r>
              <a:rPr lang="en-US" altLang="en-US" sz="4000" smtClean="0">
                <a:ea typeface="ＭＳ Ｐゴシック" panose="020B0600070205080204" pitchFamily="34" charset="-128"/>
              </a:rPr>
              <a:t/>
            </a:r>
            <a:br>
              <a:rPr lang="en-US" altLang="en-US" sz="4000" smtClean="0">
                <a:ea typeface="ＭＳ Ｐゴシック" panose="020B0600070205080204" pitchFamily="34" charset="-128"/>
              </a:rPr>
            </a:br>
            <a:r>
              <a:rPr lang="en-US" altLang="en-US" sz="4000" smtClean="0">
                <a:ea typeface="ＭＳ Ｐゴシック" panose="020B0600070205080204" pitchFamily="34" charset="-128"/>
              </a:rPr>
              <a:t/>
            </a:r>
            <a:br>
              <a:rPr lang="en-US" altLang="en-US" sz="4000" smtClean="0">
                <a:ea typeface="ＭＳ Ｐゴシック" panose="020B0600070205080204" pitchFamily="34" charset="-128"/>
              </a:rPr>
            </a:br>
            <a:endParaRPr lang="en-US" altLang="en-US" sz="4000" smtClean="0">
              <a:ea typeface="ＭＳ Ｐゴシック" panose="020B0600070205080204" pitchFamily="34" charset="-128"/>
            </a:endParaRPr>
          </a:p>
        </p:txBody>
      </p:sp>
      <p:sp>
        <p:nvSpPr>
          <p:cNvPr id="553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5523EC1-C6D9-4279-A1C1-E04E5D4CE8FF}" type="slidenum">
              <a:rPr lang="en-US" altLang="en-US" sz="1400">
                <a:latin typeface="Helvetica" panose="020B0604020202020204" pitchFamily="34" charset="0"/>
              </a:rPr>
              <a:pPr eaLnBrk="1" hangingPunct="1"/>
              <a:t>26</a:t>
            </a:fld>
            <a:endParaRPr lang="en-US" altLang="en-US" sz="1400">
              <a:latin typeface="Helvetica" panose="020B0604020202020204" pitchFamily="34" charset="0"/>
            </a:endParaRPr>
          </a:p>
        </p:txBody>
      </p:sp>
      <p:sp>
        <p:nvSpPr>
          <p:cNvPr id="55301" name="Rectangle 4"/>
          <p:cNvSpPr>
            <a:spLocks noChangeArrowheads="1"/>
          </p:cNvSpPr>
          <p:nvPr/>
        </p:nvSpPr>
        <p:spPr bwMode="auto">
          <a:xfrm>
            <a:off x="1828800" y="5105400"/>
            <a:ext cx="5795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t>(</a:t>
            </a:r>
            <a:r>
              <a:rPr lang="en-US" altLang="en-US" i="1"/>
              <a:t>Engineering Software as a Service </a:t>
            </a:r>
            <a:r>
              <a:rPr lang="en-US" altLang="en-US"/>
              <a:t>§1.2)</a:t>
            </a:r>
          </a:p>
        </p:txBody>
      </p:sp>
      <p:pic>
        <p:nvPicPr>
          <p:cNvPr id="55302" name="Picture 5" descr="Servic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828800"/>
            <a:ext cx="4419600" cy="315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ubtitle 1"/>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tLang="en-US" smtClean="0">
                <a:ea typeface="ＭＳ Ｐゴシック" panose="020B0600070205080204" pitchFamily="34" charset="-128"/>
              </a:rPr>
              <a:t>Software Targets</a:t>
            </a:r>
          </a:p>
        </p:txBody>
      </p:sp>
      <p:sp>
        <p:nvSpPr>
          <p:cNvPr id="57347" name="Content Placeholder 2"/>
          <p:cNvSpPr>
            <a:spLocks noGrp="1"/>
          </p:cNvSpPr>
          <p:nvPr>
            <p:ph idx="1"/>
          </p:nvPr>
        </p:nvSpPr>
        <p:spPr/>
        <p:txBody>
          <a:bodyPr/>
          <a:lstStyle/>
          <a:p>
            <a:r>
              <a:rPr lang="en-US" altLang="en-US" dirty="0" smtClean="0">
                <a:ea typeface="ＭＳ Ｐゴシック" panose="020B0600070205080204" pitchFamily="34" charset="-128"/>
              </a:rPr>
              <a:t>Traditional SW: binary code installed and runs wholly on client device, which users must upgrade repeatedly</a:t>
            </a:r>
          </a:p>
          <a:p>
            <a:pPr lvl="1"/>
            <a:r>
              <a:rPr lang="en-US" altLang="en-US" dirty="0" smtClean="0">
                <a:ea typeface="ＭＳ Ｐゴシック" panose="020B0600070205080204" pitchFamily="34" charset="-128"/>
              </a:rPr>
              <a:t>Must work with many versions of hardware, OS</a:t>
            </a:r>
          </a:p>
          <a:p>
            <a:pPr lvl="1"/>
            <a:r>
              <a:rPr lang="en-US" altLang="en-US" dirty="0" smtClean="0">
                <a:ea typeface="ＭＳ Ｐゴシック" panose="020B0600070205080204" pitchFamily="34" charset="-128"/>
              </a:rPr>
              <a:t>New versions must go through extensive release cycle to ensure compatibility</a:t>
            </a:r>
          </a:p>
          <a:p>
            <a:r>
              <a:rPr lang="en-US" altLang="en-US" dirty="0" smtClean="0">
                <a:ea typeface="ＭＳ Ｐゴシック" panose="020B0600070205080204" pitchFamily="34" charset="-128"/>
              </a:rPr>
              <a:t>Alternative: develop SW that only needs to work on one HW &amp; OS platform?</a:t>
            </a:r>
          </a:p>
          <a:p>
            <a:pPr lvl="2">
              <a:buFontTx/>
              <a:buNone/>
            </a:pPr>
            <a:r>
              <a:rPr lang="en-US" altLang="en-US" dirty="0" smtClean="0">
                <a:latin typeface="Wingdings" panose="05000000000000000000" pitchFamily="2" charset="2"/>
                <a:ea typeface="ＭＳ Ｐゴシック" panose="020B0600070205080204" pitchFamily="34" charset="-128"/>
              </a:rPr>
              <a:t></a:t>
            </a:r>
            <a:r>
              <a:rPr lang="en-US" altLang="en-US" dirty="0" smtClean="0">
                <a:ea typeface="ＭＳ Ｐゴシック" panose="020B0600070205080204" pitchFamily="34" charset="-128"/>
              </a:rPr>
              <a:t> Quicker release cycle, no user upgrades?</a:t>
            </a:r>
          </a:p>
        </p:txBody>
      </p:sp>
      <p:sp>
        <p:nvSpPr>
          <p:cNvPr id="5734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7AB770F-229B-4DF8-AF1B-7696CDEED505}" type="slidenum">
              <a:rPr lang="en-US" altLang="en-US" sz="1400">
                <a:latin typeface="Helvetica" panose="020B0604020202020204" pitchFamily="34" charset="0"/>
              </a:rPr>
              <a:pPr eaLnBrk="1" hangingPunct="1"/>
              <a:t>27</a:t>
            </a:fld>
            <a:endParaRPr lang="en-US" altLang="en-US" sz="14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tLang="en-US" smtClean="0">
                <a:ea typeface="ＭＳ Ｐゴシック" panose="020B0600070205080204" pitchFamily="34" charset="-128"/>
              </a:rPr>
              <a:t>Software as a Service: SaaS</a:t>
            </a:r>
          </a:p>
        </p:txBody>
      </p:sp>
      <p:sp>
        <p:nvSpPr>
          <p:cNvPr id="66563" name="Content Placeholder 2"/>
          <p:cNvSpPr>
            <a:spLocks noGrp="1"/>
          </p:cNvSpPr>
          <p:nvPr>
            <p:ph idx="1"/>
          </p:nvPr>
        </p:nvSpPr>
        <p:spPr/>
        <p:txBody>
          <a:bodyPr/>
          <a:lstStyle/>
          <a:p>
            <a:r>
              <a:rPr lang="en-US" altLang="en-US" dirty="0" smtClean="0">
                <a:ea typeface="ＭＳ Ｐゴシック" panose="020B0600070205080204" pitchFamily="34" charset="-128"/>
              </a:rPr>
              <a:t>SaaS delivers SW &amp; data as service over Internet via thin program (e.g., browser) running on client device</a:t>
            </a:r>
          </a:p>
          <a:p>
            <a:pPr lvl="1"/>
            <a:r>
              <a:rPr lang="en-US" altLang="en-US" dirty="0" smtClean="0">
                <a:ea typeface="ＭＳ Ｐゴシック" panose="020B0600070205080204" pitchFamily="34" charset="-128"/>
              </a:rPr>
              <a:t>Search, social networking, video </a:t>
            </a:r>
          </a:p>
          <a:p>
            <a:r>
              <a:rPr lang="en-US" altLang="en-US" dirty="0" smtClean="0">
                <a:ea typeface="ＭＳ Ｐゴシック" panose="020B0600070205080204" pitchFamily="34" charset="-128"/>
              </a:rPr>
              <a:t>Now also SaaS version of traditional SW </a:t>
            </a:r>
          </a:p>
          <a:p>
            <a:pPr lvl="1"/>
            <a:r>
              <a:rPr lang="en-US" altLang="en-US" dirty="0" smtClean="0">
                <a:ea typeface="ＭＳ Ｐゴシック" panose="020B0600070205080204" pitchFamily="34" charset="-128"/>
              </a:rPr>
              <a:t>E.g., Microsoft Office 365, TurboTax Online</a:t>
            </a:r>
          </a:p>
          <a:p>
            <a:r>
              <a:rPr lang="en-US" altLang="en-US" dirty="0" smtClean="0">
                <a:ea typeface="ＭＳ Ｐゴシック" panose="020B0600070205080204" pitchFamily="34" charset="-128"/>
              </a:rPr>
              <a:t>Instructors think SaaS is revolutionary, the future of virtually all software</a:t>
            </a:r>
          </a:p>
          <a:p>
            <a:endParaRPr lang="en-US" altLang="en-US" dirty="0" smtClean="0">
              <a:ea typeface="ＭＳ Ｐゴシック" panose="020B0600070205080204" pitchFamily="34" charset="-128"/>
            </a:endParaRPr>
          </a:p>
        </p:txBody>
      </p:sp>
      <p:sp>
        <p:nvSpPr>
          <p:cNvPr id="5837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EDDEC4C-7061-432B-985D-539399E28876}" type="slidenum">
              <a:rPr lang="en-US" altLang="en-US" sz="1400">
                <a:latin typeface="Helvetica" panose="020B0604020202020204" pitchFamily="34" charset="0"/>
              </a:rPr>
              <a:pPr eaLnBrk="1" hangingPunct="1"/>
              <a:t>28</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56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65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56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5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smtClean="0">
                <a:ea typeface="ＭＳ Ｐゴシック" panose="020B0600070205080204" pitchFamily="34" charset="-128"/>
              </a:rPr>
              <a:t>6 Reasons for SaaS</a:t>
            </a:r>
          </a:p>
        </p:txBody>
      </p:sp>
      <p:sp>
        <p:nvSpPr>
          <p:cNvPr id="67587" name="Content Placeholder 2"/>
          <p:cNvSpPr>
            <a:spLocks noGrp="1"/>
          </p:cNvSpPr>
          <p:nvPr>
            <p:ph idx="1"/>
          </p:nvPr>
        </p:nvSpPr>
        <p:spPr/>
        <p:txBody>
          <a:bodyPr/>
          <a:lstStyle/>
          <a:p>
            <a:pPr marL="514350" indent="-514350">
              <a:buFont typeface="Helvetica" panose="020B0604020202020204" pitchFamily="34" charset="0"/>
              <a:buAutoNum type="arabicPeriod"/>
            </a:pPr>
            <a:r>
              <a:rPr lang="en-US" altLang="en-US" dirty="0" smtClean="0">
                <a:ea typeface="ＭＳ Ｐゴシック" panose="020B0600070205080204" pitchFamily="34" charset="-128"/>
              </a:rPr>
              <a:t>No install worries about HW, OS</a:t>
            </a:r>
          </a:p>
          <a:p>
            <a:pPr marL="514350" indent="-514350">
              <a:buFont typeface="Helvetica" panose="020B0604020202020204" pitchFamily="34" charset="0"/>
              <a:buAutoNum type="arabicPeriod"/>
            </a:pPr>
            <a:r>
              <a:rPr lang="en-US" altLang="en-US" dirty="0" smtClean="0">
                <a:ea typeface="ＭＳ Ｐゴシック" panose="020B0600070205080204" pitchFamily="34" charset="-128"/>
              </a:rPr>
              <a:t>No worries about data loss (data is remote)</a:t>
            </a:r>
          </a:p>
          <a:p>
            <a:pPr marL="514350" indent="-514350">
              <a:buFont typeface="Helvetica" panose="020B0604020202020204" pitchFamily="34" charset="0"/>
              <a:buAutoNum type="arabicPeriod"/>
            </a:pPr>
            <a:r>
              <a:rPr lang="en-US" altLang="en-US" dirty="0" smtClean="0">
                <a:ea typeface="ＭＳ Ｐゴシック" panose="020B0600070205080204" pitchFamily="34" charset="-128"/>
              </a:rPr>
              <a:t>Easy for groups to interact with same data</a:t>
            </a:r>
          </a:p>
          <a:p>
            <a:pPr marL="514350" indent="-514350">
              <a:buFont typeface="Helvetica" panose="020B0604020202020204" pitchFamily="34" charset="0"/>
              <a:buAutoNum type="arabicPeriod"/>
            </a:pPr>
            <a:r>
              <a:rPr lang="en-US" altLang="en-US" dirty="0" smtClean="0">
                <a:ea typeface="ＭＳ Ｐゴシック" panose="020B0600070205080204" pitchFamily="34" charset="-128"/>
              </a:rPr>
              <a:t>If data is large or changes frequently, simpler to keep 1 copy at central site</a:t>
            </a:r>
          </a:p>
          <a:p>
            <a:pPr marL="514350" indent="-514350">
              <a:buFont typeface="Helvetica" panose="020B0604020202020204" pitchFamily="34" charset="0"/>
              <a:buAutoNum type="arabicPeriod"/>
            </a:pPr>
            <a:r>
              <a:rPr lang="en-US" altLang="en-US" dirty="0" smtClean="0">
                <a:ea typeface="ＭＳ Ｐゴシック" panose="020B0600070205080204" pitchFamily="34" charset="-128"/>
              </a:rPr>
              <a:t>1 copy of SW, single HW/OS environment =&gt; no compatibility hassles for developers</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=&gt; beta test new features on 1% of users</a:t>
            </a:r>
          </a:p>
          <a:p>
            <a:pPr marL="514350" indent="-514350">
              <a:buFont typeface="Helvetica" panose="020B0604020202020204" pitchFamily="34" charset="0"/>
              <a:buAutoNum type="arabicPeriod"/>
            </a:pPr>
            <a:r>
              <a:rPr lang="en-US" altLang="en-US" dirty="0" smtClean="0">
                <a:ea typeface="ＭＳ Ｐゴシック" panose="020B0600070205080204" pitchFamily="34" charset="-128"/>
              </a:rPr>
              <a:t>1 copy =&gt; simplifies upgrades for developers </a:t>
            </a:r>
            <a:r>
              <a:rPr lang="en-US" altLang="en-US" i="1" dirty="0" smtClean="0">
                <a:ea typeface="ＭＳ Ｐゴシック" panose="020B0600070205080204" pitchFamily="34" charset="-128"/>
              </a:rPr>
              <a:t>and </a:t>
            </a:r>
            <a:r>
              <a:rPr lang="en-US" altLang="en-US" dirty="0" smtClean="0">
                <a:ea typeface="ＭＳ Ｐゴシック" panose="020B0600070205080204" pitchFamily="34" charset="-128"/>
              </a:rPr>
              <a:t>no user upgrades</a:t>
            </a:r>
          </a:p>
        </p:txBody>
      </p:sp>
      <p:sp>
        <p:nvSpPr>
          <p:cNvPr id="6042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049F53E-F321-490F-B8C7-1A064CA4DB91}" type="slidenum">
              <a:rPr lang="en-US" altLang="en-US" sz="1400">
                <a:latin typeface="Helvetica" panose="020B0604020202020204" pitchFamily="34" charset="0"/>
              </a:rPr>
              <a:pPr eaLnBrk="1" hangingPunct="1"/>
              <a:t>29</a:t>
            </a:fld>
            <a:endParaRPr lang="en-US" altLang="en-US" sz="1400" dirty="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5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5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758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75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title"/>
          </p:nvPr>
        </p:nvSpPr>
        <p:spPr/>
        <p:txBody>
          <a:bodyPr/>
          <a:lstStyle/>
          <a:p>
            <a:pPr eaLnBrk="1" hangingPunct="1"/>
            <a:r>
              <a:rPr lang="en-US" altLang="en-US" smtClean="0">
                <a:ea typeface="ＭＳ Ｐゴシック" panose="020B0600070205080204" pitchFamily="34" charset="-128"/>
              </a:rPr>
              <a:t>Course Goals</a:t>
            </a:r>
          </a:p>
        </p:txBody>
      </p:sp>
      <p:sp>
        <p:nvSpPr>
          <p:cNvPr id="12291" name="Content Placeholder 5"/>
          <p:cNvSpPr>
            <a:spLocks noGrp="1"/>
          </p:cNvSpPr>
          <p:nvPr>
            <p:ph idx="1"/>
          </p:nvPr>
        </p:nvSpPr>
        <p:spPr/>
        <p:txBody>
          <a:bodyPr/>
          <a:lstStyle/>
          <a:p>
            <a:pPr eaLnBrk="1" hangingPunct="1"/>
            <a:r>
              <a:rPr lang="en-US" altLang="en-US" smtClean="0">
                <a:ea typeface="ＭＳ Ｐゴシック" panose="020B0600070205080204" pitchFamily="34" charset="-128"/>
              </a:rPr>
              <a:t>Learn Software Engineering Principles by understanding new challenges, opportunities, and open problems of SaaS</a:t>
            </a:r>
          </a:p>
          <a:p>
            <a:pPr eaLnBrk="1" hangingPunct="1"/>
            <a:r>
              <a:rPr lang="en-US" altLang="en-US" smtClean="0">
                <a:ea typeface="ＭＳ Ｐゴシック" panose="020B0600070205080204" pitchFamily="34" charset="-128"/>
              </a:rPr>
              <a:t>Take a SaaS project from conception to public deployment</a:t>
            </a:r>
          </a:p>
          <a:p>
            <a:pPr lvl="1" eaLnBrk="1" hangingPunct="1"/>
            <a:r>
              <a:rPr lang="en-US" altLang="en-US" smtClean="0">
                <a:ea typeface="ＭＳ Ｐゴシック" panose="020B0600070205080204" pitchFamily="34" charset="-128"/>
              </a:rPr>
              <a:t>Solve Non-Technical Customer problem</a:t>
            </a:r>
          </a:p>
          <a:p>
            <a:pPr lvl="1" eaLnBrk="1" hangingPunct="1"/>
            <a:r>
              <a:rPr lang="en-US" altLang="en-US" smtClean="0">
                <a:ea typeface="ＭＳ Ｐゴシック" panose="020B0600070205080204" pitchFamily="34" charset="-128"/>
              </a:rPr>
              <a:t>Server side: Ruby on Rails</a:t>
            </a:r>
          </a:p>
          <a:p>
            <a:pPr lvl="1" eaLnBrk="1" hangingPunct="1"/>
            <a:r>
              <a:rPr lang="en-US" altLang="en-US" smtClean="0">
                <a:ea typeface="ＭＳ Ｐゴシック" panose="020B0600070205080204" pitchFamily="34" charset="-128"/>
              </a:rPr>
              <a:t>Client side: HTML, CSS, AJAX, JavaScript</a:t>
            </a:r>
          </a:p>
          <a:p>
            <a:pPr lvl="1" eaLnBrk="1" hangingPunct="1"/>
            <a:r>
              <a:rPr lang="en-US" altLang="en-US" smtClean="0">
                <a:ea typeface="ＭＳ Ｐゴシック" panose="020B0600070205080204" pitchFamily="34" charset="-128"/>
              </a:rPr>
              <a:t>Deploy using cloud computing</a:t>
            </a:r>
          </a:p>
        </p:txBody>
      </p:sp>
      <p:sp>
        <p:nvSpPr>
          <p:cNvPr id="1229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B93154A-054B-4971-AE45-6440725DF62A}" type="slidenum">
              <a:rPr lang="en-US" altLang="en-US" sz="1400">
                <a:latin typeface="Helvetica" panose="020B0604020202020204" pitchFamily="34" charset="0"/>
              </a:rPr>
              <a:pPr eaLnBrk="1" hangingPunct="1"/>
              <a:t>3</a:t>
            </a:fld>
            <a:endParaRPr lang="en-US" altLang="en-US" sz="1400">
              <a:latin typeface="Helvetica" panose="020B0604020202020204" pitchFamily="34"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ltLang="en-US" smtClean="0">
                <a:ea typeface="ＭＳ Ｐゴシック" panose="020B0600070205080204" pitchFamily="34" charset="-128"/>
              </a:rPr>
              <a:t>SaaS Loves Rails</a:t>
            </a:r>
          </a:p>
        </p:txBody>
      </p:sp>
      <p:sp>
        <p:nvSpPr>
          <p:cNvPr id="68611" name="Content Placeholder 2"/>
          <p:cNvSpPr>
            <a:spLocks noGrp="1"/>
          </p:cNvSpPr>
          <p:nvPr>
            <p:ph idx="1"/>
          </p:nvPr>
        </p:nvSpPr>
        <p:spPr>
          <a:xfrm>
            <a:off x="0" y="1371600"/>
            <a:ext cx="9144000" cy="4754563"/>
          </a:xfrm>
        </p:spPr>
        <p:txBody>
          <a:bodyPr/>
          <a:lstStyle/>
          <a:p>
            <a:r>
              <a:rPr lang="en-US" altLang="en-US" smtClean="0">
                <a:ea typeface="ＭＳ Ｐゴシック" panose="020B0600070205080204" pitchFamily="34" charset="-128"/>
              </a:rPr>
              <a:t>Many frameworks/languages for SaaS</a:t>
            </a:r>
          </a:p>
          <a:p>
            <a:pPr lvl="1"/>
            <a:r>
              <a:rPr lang="en-US" altLang="en-US" smtClean="0">
                <a:ea typeface="ＭＳ Ｐゴシック" panose="020B0600070205080204" pitchFamily="34" charset="-128"/>
              </a:rPr>
              <a:t>Django/Python, Zend/PHP, Spring/Java</a:t>
            </a:r>
          </a:p>
          <a:p>
            <a:r>
              <a:rPr lang="en-US" altLang="en-US" smtClean="0">
                <a:ea typeface="ＭＳ Ｐゴシック" panose="020B0600070205080204" pitchFamily="34" charset="-128"/>
              </a:rPr>
              <a:t>We use Ruby on Rails (</a:t>
            </a:r>
            <a:r>
              <a:rPr lang="ja-JP" altLang="en-US" smtClean="0">
                <a:ea typeface="ＭＳ Ｐゴシック" panose="020B0600070205080204" pitchFamily="34" charset="-128"/>
              </a:rPr>
              <a:t>“</a:t>
            </a:r>
            <a:r>
              <a:rPr lang="en-US" altLang="ja-JP" smtClean="0">
                <a:ea typeface="ＭＳ Ｐゴシック" panose="020B0600070205080204" pitchFamily="34" charset="-128"/>
              </a:rPr>
              <a:t>Rails</a:t>
            </a:r>
            <a:r>
              <a:rPr lang="ja-JP" altLang="en-US" smtClean="0">
                <a:ea typeface="ＭＳ Ｐゴシック" panose="020B0600070205080204" pitchFamily="34" charset="-128"/>
              </a:rPr>
              <a:t>”</a:t>
            </a:r>
            <a:r>
              <a:rPr lang="en-US" altLang="ja-JP" smtClean="0">
                <a:ea typeface="ＭＳ Ｐゴシック" panose="020B0600070205080204" pitchFamily="34" charset="-128"/>
              </a:rPr>
              <a:t>)</a:t>
            </a:r>
          </a:p>
          <a:p>
            <a:r>
              <a:rPr lang="en-US" altLang="en-US" smtClean="0">
                <a:ea typeface="ＭＳ Ｐゴシック" panose="020B0600070205080204" pitchFamily="34" charset="-128"/>
              </a:rPr>
              <a:t>Rails popular programming framework that uses Ruby – e.g., Twitter</a:t>
            </a:r>
          </a:p>
          <a:p>
            <a:r>
              <a:rPr lang="en-US" altLang="en-US" smtClean="0">
                <a:ea typeface="ＭＳ Ｐゴシック" panose="020B0600070205080204" pitchFamily="34" charset="-128"/>
              </a:rPr>
              <a:t>Ruby, a modern scripting language: object oriented, functional, automatic memory management, dynamic types, reuse via mix-ins &amp; closures, synthesis via metaprogramming</a:t>
            </a:r>
          </a:p>
        </p:txBody>
      </p:sp>
      <p:sp>
        <p:nvSpPr>
          <p:cNvPr id="6246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8FFB95E-FDDF-4DD2-B65D-4789E9683F3F}" type="slidenum">
              <a:rPr lang="en-US" altLang="en-US" sz="1400">
                <a:latin typeface="Helvetica" panose="020B0604020202020204" pitchFamily="34" charset="0"/>
              </a:rPr>
              <a:pPr eaLnBrk="1" hangingPunct="1"/>
              <a:t>30</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61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861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861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86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en-US" dirty="0" smtClean="0">
                <a:ea typeface="ＭＳ Ｐゴシック" panose="020B0600070205080204" pitchFamily="34" charset="-128"/>
              </a:rPr>
              <a:t>Why Take </a:t>
            </a:r>
            <a:r>
              <a:rPr lang="en-US" altLang="en-US" dirty="0">
                <a:ea typeface="ＭＳ Ｐゴシック" panose="020B0600070205080204" pitchFamily="34" charset="-128"/>
              </a:rPr>
              <a:t>T</a:t>
            </a:r>
            <a:r>
              <a:rPr lang="en-US" altLang="en-US" dirty="0" smtClean="0">
                <a:ea typeface="ＭＳ Ｐゴシック" panose="020B0600070205080204" pitchFamily="34" charset="-128"/>
              </a:rPr>
              <a:t>ime for Ruby/Rails?</a:t>
            </a:r>
          </a:p>
        </p:txBody>
      </p:sp>
      <p:sp>
        <p:nvSpPr>
          <p:cNvPr id="3" name="Content Placeholder 2"/>
          <p:cNvSpPr>
            <a:spLocks noGrp="1"/>
          </p:cNvSpPr>
          <p:nvPr>
            <p:ph idx="1"/>
          </p:nvPr>
        </p:nvSpPr>
        <p:spPr>
          <a:xfrm>
            <a:off x="304800" y="1295400"/>
            <a:ext cx="8534400" cy="4754563"/>
          </a:xfrm>
        </p:spPr>
        <p:txBody>
          <a:bodyPr/>
          <a:lstStyle/>
          <a:p>
            <a:r>
              <a:rPr lang="en-US" altLang="en-US" dirty="0" smtClean="0">
                <a:ea typeface="ＭＳ Ｐゴシック" panose="020B0600070205080204" pitchFamily="34" charset="-128"/>
              </a:rPr>
              <a:t>14 weeks to learn: </a:t>
            </a:r>
          </a:p>
          <a:p>
            <a:pPr lvl="1"/>
            <a:r>
              <a:rPr lang="en-US" altLang="en-US" dirty="0" smtClean="0">
                <a:ea typeface="ＭＳ Ｐゴシック" panose="020B0600070205080204" pitchFamily="34" charset="-128"/>
              </a:rPr>
              <a:t>SaaS, Agile, Pair Programming, Behavior Driven Design, </a:t>
            </a:r>
            <a:r>
              <a:rPr lang="en-US" altLang="en-US" dirty="0" err="1" smtClean="0">
                <a:ea typeface="ＭＳ Ｐゴシック" panose="020B0600070205080204" pitchFamily="34" charset="-128"/>
              </a:rPr>
              <a:t>LoFi</a:t>
            </a:r>
            <a:r>
              <a:rPr lang="en-US" altLang="en-US" dirty="0" smtClean="0">
                <a:ea typeface="ＭＳ Ｐゴシック" panose="020B0600070205080204" pitchFamily="34" charset="-128"/>
              </a:rPr>
              <a:t> UI, Storyboards, User Stories, Test Driven Development, Enhance Legacy Code, Scrum, Velocity, JavaScript, Design Patterns, UML, Deployment, Security</a:t>
            </a:r>
          </a:p>
          <a:p>
            <a:pPr lvl="1"/>
            <a:r>
              <a:rPr lang="en-US" altLang="en-US" dirty="0" smtClean="0">
                <a:ea typeface="ＭＳ Ｐゴシック" panose="020B0600070205080204" pitchFamily="34" charset="-128"/>
              </a:rPr>
              <a:t>You only work part-time on this class</a:t>
            </a:r>
          </a:p>
          <a:p>
            <a:r>
              <a:rPr lang="en-US" altLang="en-US" dirty="0" smtClean="0">
                <a:ea typeface="ＭＳ Ｐゴシック" panose="020B0600070205080204" pitchFamily="34" charset="-128"/>
              </a:rPr>
              <a:t>Only hope is highly productive language, tools, framework: Rails currently the best</a:t>
            </a:r>
          </a:p>
          <a:p>
            <a:pPr lvl="1"/>
            <a:r>
              <a:rPr lang="en-US" altLang="en-US" dirty="0" smtClean="0">
                <a:ea typeface="ＭＳ Ｐゴシック" panose="020B0600070205080204" pitchFamily="34" charset="-128"/>
              </a:rPr>
              <a:t>See </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Crossing the Software Education Chasm,” A. Fox, D. Patterson, </a:t>
            </a:r>
            <a:r>
              <a:rPr lang="en-US" altLang="ja-JP" i="1" dirty="0" smtClean="0">
                <a:ea typeface="ＭＳ Ｐゴシック" panose="020B0600070205080204" pitchFamily="34" charset="-128"/>
              </a:rPr>
              <a:t>Comm. ACM</a:t>
            </a:r>
            <a:r>
              <a:rPr lang="en-US" altLang="ja-JP" dirty="0" smtClean="0">
                <a:ea typeface="ＭＳ Ｐゴシック" panose="020B0600070205080204" pitchFamily="34" charset="-128"/>
              </a:rPr>
              <a:t>, May 2012 </a:t>
            </a:r>
            <a:endParaRPr lang="en-US" altLang="en-US" dirty="0" smtClean="0">
              <a:ea typeface="ＭＳ Ｐゴシック" panose="020B0600070205080204" pitchFamily="34" charset="-128"/>
            </a:endParaRPr>
          </a:p>
        </p:txBody>
      </p:sp>
      <p:sp>
        <p:nvSpPr>
          <p:cNvPr id="6451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B949059-C553-4004-9330-6C639514DD24}" type="slidenum">
              <a:rPr lang="en-US" altLang="en-US" sz="1400">
                <a:latin typeface="Helvetica" panose="020B0604020202020204" pitchFamily="34" charset="0"/>
              </a:rPr>
              <a:pPr eaLnBrk="1" hangingPunct="1"/>
              <a:t>31</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F05AA8B-FFEA-468C-9899-2C4C6ED7725C}" type="slidenum">
              <a:rPr lang="en-US" altLang="en-US" sz="1400">
                <a:latin typeface="Helvetica" panose="020B0604020202020204" pitchFamily="34" charset="0"/>
              </a:rPr>
              <a:pPr eaLnBrk="1" hangingPunct="1"/>
              <a:t>32</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23900" dirty="0">
                <a:solidFill>
                  <a:schemeClr val="bg1"/>
                </a:solidFill>
                <a:latin typeface="Arial Black"/>
                <a:ea typeface="+mn-ea"/>
                <a:cs typeface="Arial Black"/>
              </a:rPr>
              <a:t>END</a:t>
            </a:r>
          </a:p>
        </p:txBody>
      </p:sp>
      <p:sp>
        <p:nvSpPr>
          <p:cNvPr id="66564" name="Title 7"/>
          <p:cNvSpPr>
            <a:spLocks noGrp="1"/>
          </p:cNvSpPr>
          <p:nvPr>
            <p:ph type="ctrTitle"/>
          </p:nvPr>
        </p:nvSpPr>
        <p:spPr/>
        <p:txBody>
          <a:bodyPr/>
          <a:lstStyle/>
          <a:p>
            <a:endParaRPr lang="en-US" altLang="en-US"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Box 3"/>
          <p:cNvSpPr txBox="1">
            <a:spLocks noChangeArrowheads="1"/>
          </p:cNvSpPr>
          <p:nvPr/>
        </p:nvSpPr>
        <p:spPr bwMode="auto">
          <a:xfrm>
            <a:off x="1371600" y="3240088"/>
            <a:ext cx="67056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dirty="0">
                <a:ln>
                  <a:solidFill>
                    <a:schemeClr val="tx1"/>
                  </a:solidFill>
                </a:ln>
                <a:solidFill>
                  <a:srgbClr val="66FF33"/>
                </a:solidFill>
              </a:rPr>
              <a:t>Cooperating group: Drive</a:t>
            </a:r>
            <a:endParaRPr lang="en-US" altLang="en-US" sz="2800" b="1" dirty="0">
              <a:ln>
                <a:solidFill>
                  <a:schemeClr val="tx1"/>
                </a:solidFill>
              </a:ln>
              <a:solidFill>
                <a:srgbClr val="66FF33"/>
              </a:solidFill>
              <a:latin typeface="Symbol" panose="05050102010706020507" pitchFamily="18" charset="2"/>
            </a:endParaRPr>
          </a:p>
        </p:txBody>
      </p:sp>
      <p:sp>
        <p:nvSpPr>
          <p:cNvPr id="67587" name="TextBox 4"/>
          <p:cNvSpPr txBox="1">
            <a:spLocks noChangeArrowheads="1"/>
          </p:cNvSpPr>
          <p:nvPr/>
        </p:nvSpPr>
        <p:spPr bwMode="auto">
          <a:xfrm>
            <a:off x="1371600" y="4154488"/>
            <a:ext cx="67056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dirty="0">
                <a:solidFill>
                  <a:srgbClr val="99CC00"/>
                </a:solidFill>
              </a:rPr>
              <a:t>Large/Changing Dataset: YouTube</a:t>
            </a:r>
            <a:endParaRPr lang="en-US" altLang="en-US" sz="2800" b="1" dirty="0">
              <a:solidFill>
                <a:srgbClr val="99CC00"/>
              </a:solidFill>
              <a:latin typeface="Symbol" panose="05050102010706020507" pitchFamily="18" charset="2"/>
            </a:endParaRPr>
          </a:p>
        </p:txBody>
      </p:sp>
      <p:sp>
        <p:nvSpPr>
          <p:cNvPr id="67588" name="TextBox 5"/>
          <p:cNvSpPr txBox="1">
            <a:spLocks noChangeArrowheads="1"/>
          </p:cNvSpPr>
          <p:nvPr/>
        </p:nvSpPr>
        <p:spPr bwMode="auto">
          <a:xfrm>
            <a:off x="1371600" y="5068888"/>
            <a:ext cx="67056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dirty="0">
                <a:solidFill>
                  <a:srgbClr val="FF6699"/>
                </a:solidFill>
              </a:rPr>
              <a:t>No field upgrade </a:t>
            </a:r>
            <a:r>
              <a:rPr lang="en-US" altLang="en-US" sz="2800" b="1" dirty="0" smtClean="0">
                <a:solidFill>
                  <a:srgbClr val="FF6699"/>
                </a:solidFill>
              </a:rPr>
              <a:t>to get improved </a:t>
            </a:r>
            <a:r>
              <a:rPr lang="en-US" altLang="en-US" sz="2800" b="1" dirty="0">
                <a:solidFill>
                  <a:srgbClr val="FF6699"/>
                </a:solidFill>
              </a:rPr>
              <a:t>app: Search</a:t>
            </a:r>
            <a:endParaRPr lang="en-US" altLang="en-US" sz="2800" b="1" dirty="0">
              <a:solidFill>
                <a:srgbClr val="FF6699"/>
              </a:solidFill>
              <a:latin typeface="Symbol" panose="05050102010706020507" pitchFamily="18" charset="2"/>
            </a:endParaRPr>
          </a:p>
        </p:txBody>
      </p:sp>
      <p:grpSp>
        <p:nvGrpSpPr>
          <p:cNvPr id="67589" name="Group 10"/>
          <p:cNvGrpSpPr>
            <a:grpSpLocks/>
          </p:cNvGrpSpPr>
          <p:nvPr/>
        </p:nvGrpSpPr>
        <p:grpSpPr bwMode="auto">
          <a:xfrm>
            <a:off x="960438" y="2325686"/>
            <a:ext cx="7116762" cy="549538"/>
            <a:chOff x="960651" y="1743727"/>
            <a:chExt cx="7116549" cy="412889"/>
          </a:xfrm>
        </p:grpSpPr>
        <p:sp>
          <p:nvSpPr>
            <p:cNvPr id="67595" name="TextBox 2"/>
            <p:cNvSpPr txBox="1">
              <a:spLocks noChangeArrowheads="1"/>
            </p:cNvSpPr>
            <p:nvPr/>
          </p:nvSpPr>
          <p:spPr bwMode="auto">
            <a:xfrm>
              <a:off x="1371600" y="1743727"/>
              <a:ext cx="6705600" cy="39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dirty="0" smtClean="0">
                  <a:solidFill>
                    <a:srgbClr val="FF9900"/>
                  </a:solidFill>
                </a:rPr>
                <a:t>Don’t</a:t>
              </a:r>
              <a:r>
                <a:rPr lang="en-US" altLang="ja-JP" sz="2800" b="1" dirty="0" smtClean="0">
                  <a:solidFill>
                    <a:srgbClr val="FF9900"/>
                  </a:solidFill>
                </a:rPr>
                <a:t> </a:t>
              </a:r>
              <a:r>
                <a:rPr lang="en-US" altLang="ja-JP" sz="2800" b="1" dirty="0">
                  <a:solidFill>
                    <a:srgbClr val="FF9900"/>
                  </a:solidFill>
                </a:rPr>
                <a:t>lose data: Gmail</a:t>
              </a:r>
              <a:endParaRPr lang="en-US" altLang="en-US" sz="2800" b="1" dirty="0">
                <a:solidFill>
                  <a:srgbClr val="FF9900"/>
                </a:solidFill>
                <a:latin typeface="Symbol" panose="05050102010706020507" pitchFamily="18" charset="2"/>
              </a:endParaRPr>
            </a:p>
          </p:txBody>
        </p:sp>
        <p:sp>
          <p:nvSpPr>
            <p:cNvPr id="67596" name="Rectangle 6"/>
            <p:cNvSpPr>
              <a:spLocks noChangeArrowheads="1"/>
            </p:cNvSpPr>
            <p:nvPr/>
          </p:nvSpPr>
          <p:spPr bwMode="auto">
            <a:xfrm>
              <a:off x="960651" y="1809750"/>
              <a:ext cx="494031" cy="346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ＭＳ ゴシック" panose="020B0609070205080204" pitchFamily="49" charset="-128"/>
                  <a:ea typeface="ＭＳ ゴシック" panose="020B0609070205080204" pitchFamily="49" charset="-128"/>
                </a:rPr>
                <a:t>☐</a:t>
              </a:r>
              <a:endParaRPr lang="en-US" altLang="en-US"/>
            </a:p>
          </p:txBody>
        </p:sp>
      </p:grpSp>
      <p:sp>
        <p:nvSpPr>
          <p:cNvPr id="67590" name="Rectangle 7"/>
          <p:cNvSpPr>
            <a:spLocks noChangeArrowheads="1"/>
          </p:cNvSpPr>
          <p:nvPr/>
        </p:nvSpPr>
        <p:spPr bwMode="auto">
          <a:xfrm>
            <a:off x="960438" y="3343275"/>
            <a:ext cx="4940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ＭＳ ゴシック" panose="020B0609070205080204" pitchFamily="49" charset="-128"/>
                <a:ea typeface="ＭＳ ゴシック" panose="020B0609070205080204" pitchFamily="49" charset="-128"/>
              </a:rPr>
              <a:t>☐</a:t>
            </a:r>
            <a:endParaRPr lang="en-US" altLang="en-US"/>
          </a:p>
        </p:txBody>
      </p:sp>
      <p:sp>
        <p:nvSpPr>
          <p:cNvPr id="67591" name="Rectangle 8"/>
          <p:cNvSpPr>
            <a:spLocks noChangeArrowheads="1"/>
          </p:cNvSpPr>
          <p:nvPr/>
        </p:nvSpPr>
        <p:spPr bwMode="auto">
          <a:xfrm>
            <a:off x="960438" y="4257675"/>
            <a:ext cx="4940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ＭＳ ゴシック" panose="020B0609070205080204" pitchFamily="49" charset="-128"/>
                <a:ea typeface="ＭＳ ゴシック" panose="020B0609070205080204" pitchFamily="49" charset="-128"/>
              </a:rPr>
              <a:t>☐</a:t>
            </a:r>
            <a:endParaRPr lang="en-US" altLang="en-US"/>
          </a:p>
        </p:txBody>
      </p:sp>
      <p:sp>
        <p:nvSpPr>
          <p:cNvPr id="67592" name="Rectangle 9"/>
          <p:cNvSpPr>
            <a:spLocks noChangeArrowheads="1"/>
          </p:cNvSpPr>
          <p:nvPr/>
        </p:nvSpPr>
        <p:spPr bwMode="auto">
          <a:xfrm>
            <a:off x="947738" y="5156200"/>
            <a:ext cx="4940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ＭＳ ゴシック" panose="020B0609070205080204" pitchFamily="49" charset="-128"/>
                <a:ea typeface="ＭＳ ゴシック" panose="020B0609070205080204" pitchFamily="49" charset="-128"/>
              </a:rPr>
              <a:t>☐</a:t>
            </a:r>
            <a:endParaRPr lang="en-US" altLang="en-US"/>
          </a:p>
        </p:txBody>
      </p:sp>
      <p:sp>
        <p:nvSpPr>
          <p:cNvPr id="2" name="Title 1"/>
          <p:cNvSpPr>
            <a:spLocks noGrp="1"/>
          </p:cNvSpPr>
          <p:nvPr>
            <p:ph type="title"/>
          </p:nvPr>
        </p:nvSpPr>
        <p:spPr/>
        <p:txBody>
          <a:bodyPr/>
          <a:lstStyle/>
          <a:p>
            <a:r>
              <a:rPr lang="en-US" dirty="0" smtClean="0"/>
              <a:t>Which is WEAKEST Argument for a Google App’s </a:t>
            </a:r>
            <a:r>
              <a:rPr lang="en-US" dirty="0"/>
              <a:t>P</a:t>
            </a:r>
            <a:r>
              <a:rPr lang="en-US" dirty="0" smtClean="0"/>
              <a:t>opularity as SaaS?</a:t>
            </a:r>
            <a:endParaRPr lang="en-US" dirty="0"/>
          </a:p>
        </p:txBody>
      </p:sp>
      <p:sp>
        <p:nvSpPr>
          <p:cNvPr id="67593" name="Slide Number Placeholder 1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71C7AE7-3E4F-4DE1-A415-E8A1D3158187}" type="slidenum">
              <a:rPr lang="en-US" altLang="en-US" sz="1400">
                <a:latin typeface="Helvetica" panose="020B0604020202020204" pitchFamily="34" charset="0"/>
              </a:rPr>
              <a:pPr eaLnBrk="1" hangingPunct="1"/>
              <a:t>33</a:t>
            </a:fld>
            <a:endParaRPr lang="en-US" altLang="en-US" sz="14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FC2B4B6-D35C-482E-9E2A-10300F89EBBE}" type="slidenum">
              <a:rPr lang="en-US" altLang="en-US" sz="1400">
                <a:latin typeface="Helvetica" panose="020B0604020202020204" pitchFamily="34" charset="0"/>
              </a:rPr>
              <a:pPr eaLnBrk="1" hangingPunct="1"/>
              <a:t>34</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23900" dirty="0">
                <a:solidFill>
                  <a:schemeClr val="bg1"/>
                </a:solidFill>
                <a:latin typeface="Arial Black"/>
                <a:ea typeface="+mn-ea"/>
                <a:cs typeface="Arial Black"/>
              </a:rPr>
              <a:t>END</a:t>
            </a:r>
          </a:p>
        </p:txBody>
      </p:sp>
      <p:sp>
        <p:nvSpPr>
          <p:cNvPr id="69636" name="Title 7"/>
          <p:cNvSpPr>
            <a:spLocks noGrp="1"/>
          </p:cNvSpPr>
          <p:nvPr>
            <p:ph type="ctrTitle"/>
          </p:nvPr>
        </p:nvSpPr>
        <p:spPr/>
        <p:txBody>
          <a:bodyPr/>
          <a:lstStyle/>
          <a:p>
            <a:endParaRPr lang="en-US" altLang="en-US"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ctrTitle"/>
          </p:nvPr>
        </p:nvSpPr>
        <p:spPr>
          <a:xfrm>
            <a:off x="457200" y="2130425"/>
            <a:ext cx="8153400" cy="1470025"/>
          </a:xfrm>
        </p:spPr>
        <p:txBody>
          <a:bodyPr/>
          <a:lstStyle/>
          <a:p>
            <a:pPr eaLnBrk="1" hangingPunct="1"/>
            <a:r>
              <a:rPr lang="en-US" altLang="en-US" sz="4000" smtClean="0">
                <a:ea typeface="ＭＳ Ｐゴシック" panose="020B0600070205080204" pitchFamily="34" charset="-128"/>
              </a:rPr>
              <a:t>Service Oriented Architecture (SOA)</a:t>
            </a:r>
            <a:br>
              <a:rPr lang="en-US" altLang="en-US" sz="4000" smtClean="0">
                <a:ea typeface="ＭＳ Ｐゴシック" panose="020B0600070205080204" pitchFamily="34" charset="-128"/>
              </a:rPr>
            </a:br>
            <a:r>
              <a:rPr lang="en-US" altLang="en-US" sz="4000" smtClean="0">
                <a:ea typeface="ＭＳ Ｐゴシック" panose="020B0600070205080204" pitchFamily="34" charset="-128"/>
              </a:rPr>
              <a:t/>
            </a:r>
            <a:br>
              <a:rPr lang="en-US" altLang="en-US" sz="4000" smtClean="0">
                <a:ea typeface="ＭＳ Ｐゴシック" panose="020B0600070205080204" pitchFamily="34" charset="-128"/>
              </a:rPr>
            </a:br>
            <a:r>
              <a:rPr lang="en-US" altLang="en-US" sz="4000" smtClean="0">
                <a:ea typeface="ＭＳ Ｐゴシック" panose="020B0600070205080204" pitchFamily="34" charset="-128"/>
              </a:rPr>
              <a:t/>
            </a:r>
            <a:br>
              <a:rPr lang="en-US" altLang="en-US" sz="4000" smtClean="0">
                <a:ea typeface="ＭＳ Ｐゴシック" panose="020B0600070205080204" pitchFamily="34" charset="-128"/>
              </a:rPr>
            </a:br>
            <a:r>
              <a:rPr lang="en-US" altLang="en-US" sz="4000" smtClean="0">
                <a:ea typeface="ＭＳ Ｐゴシック" panose="020B0600070205080204" pitchFamily="34" charset="-128"/>
              </a:rPr>
              <a:t/>
            </a:r>
            <a:br>
              <a:rPr lang="en-US" altLang="en-US" sz="4000" smtClean="0">
                <a:ea typeface="ＭＳ Ｐゴシック" panose="020B0600070205080204" pitchFamily="34" charset="-128"/>
              </a:rPr>
            </a:br>
            <a:r>
              <a:rPr lang="en-US" altLang="en-US" sz="4000" smtClean="0">
                <a:ea typeface="ＭＳ Ｐゴシック" panose="020B0600070205080204" pitchFamily="34" charset="-128"/>
              </a:rPr>
              <a:t/>
            </a:r>
            <a:br>
              <a:rPr lang="en-US" altLang="en-US" sz="4000" smtClean="0">
                <a:ea typeface="ＭＳ Ｐゴシック" panose="020B0600070205080204" pitchFamily="34" charset="-128"/>
              </a:rPr>
            </a:br>
            <a:endParaRPr lang="en-US" altLang="en-US" sz="4000" smtClean="0">
              <a:ea typeface="ＭＳ Ｐゴシック" panose="020B0600070205080204" pitchFamily="34" charset="-128"/>
            </a:endParaRPr>
          </a:p>
        </p:txBody>
      </p:sp>
      <p:sp>
        <p:nvSpPr>
          <p:cNvPr id="7066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0D66EF4-F385-4443-93E7-BA0EB129B555}" type="slidenum">
              <a:rPr lang="en-US" altLang="en-US" sz="1400">
                <a:latin typeface="Helvetica" panose="020B0604020202020204" pitchFamily="34" charset="0"/>
              </a:rPr>
              <a:pPr eaLnBrk="1" hangingPunct="1"/>
              <a:t>35</a:t>
            </a:fld>
            <a:endParaRPr lang="en-US" altLang="en-US" sz="1400">
              <a:latin typeface="Helvetica" panose="020B0604020202020204" pitchFamily="34" charset="0"/>
            </a:endParaRPr>
          </a:p>
        </p:txBody>
      </p:sp>
      <p:sp>
        <p:nvSpPr>
          <p:cNvPr id="70661" name="Rectangle 4"/>
          <p:cNvSpPr>
            <a:spLocks noChangeArrowheads="1"/>
          </p:cNvSpPr>
          <p:nvPr/>
        </p:nvSpPr>
        <p:spPr bwMode="auto">
          <a:xfrm>
            <a:off x="1752600" y="4724400"/>
            <a:ext cx="59362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t>(</a:t>
            </a:r>
            <a:r>
              <a:rPr lang="en-US" altLang="en-US" i="1" dirty="0"/>
              <a:t>Engineering Software as a Service </a:t>
            </a:r>
            <a:r>
              <a:rPr lang="en-US" altLang="en-US" dirty="0"/>
              <a:t>§</a:t>
            </a:r>
            <a:r>
              <a:rPr lang="en-US" altLang="en-US" dirty="0" smtClean="0"/>
              <a:t>1.4)</a:t>
            </a:r>
            <a:endParaRPr lang="en-US" altLang="en-US" dirty="0"/>
          </a:p>
        </p:txBody>
      </p:sp>
      <p:pic>
        <p:nvPicPr>
          <p:cNvPr id="70662" name="Picture 5" descr="SO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057400"/>
            <a:ext cx="36576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smtClean="0">
                <a:ea typeface="ＭＳ Ｐゴシック" panose="020B0600070205080204" pitchFamily="34" charset="-128"/>
              </a:rPr>
              <a:t>Software Architecture</a:t>
            </a:r>
          </a:p>
        </p:txBody>
      </p:sp>
      <p:sp>
        <p:nvSpPr>
          <p:cNvPr id="72707" name="Content Placeholder 2"/>
          <p:cNvSpPr>
            <a:spLocks noGrp="1"/>
          </p:cNvSpPr>
          <p:nvPr>
            <p:ph idx="1"/>
          </p:nvPr>
        </p:nvSpPr>
        <p:spPr/>
        <p:txBody>
          <a:bodyPr/>
          <a:lstStyle/>
          <a:p>
            <a:r>
              <a:rPr lang="en-US" altLang="en-US" smtClean="0">
                <a:ea typeface="ＭＳ Ｐゴシック" panose="020B0600070205080204" pitchFamily="34" charset="-128"/>
              </a:rPr>
              <a:t>Can you design software so that you can recombine independent modules to offer many different apps without a lot of programming?</a:t>
            </a:r>
          </a:p>
        </p:txBody>
      </p:sp>
      <p:sp>
        <p:nvSpPr>
          <p:cNvPr id="7270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678A73F-8827-432C-9CAA-2C1CCD299178}" type="slidenum">
              <a:rPr lang="en-US" altLang="en-US" sz="1400">
                <a:latin typeface="Helvetica" panose="020B0604020202020204" pitchFamily="34" charset="0"/>
              </a:rPr>
              <a:pPr eaLnBrk="1" hangingPunct="1"/>
              <a:t>36</a:t>
            </a:fld>
            <a:endParaRPr lang="en-US" altLang="en-US" sz="14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ltLang="en-US" smtClean="0">
                <a:ea typeface="ＭＳ Ｐゴシック" panose="020B0600070205080204" pitchFamily="34" charset="-128"/>
              </a:rPr>
              <a:t>Service Oriented Architecture</a:t>
            </a:r>
          </a:p>
        </p:txBody>
      </p:sp>
      <p:sp>
        <p:nvSpPr>
          <p:cNvPr id="72707" name="Content Placeholder 2"/>
          <p:cNvSpPr>
            <a:spLocks noGrp="1"/>
          </p:cNvSpPr>
          <p:nvPr>
            <p:ph idx="1"/>
          </p:nvPr>
        </p:nvSpPr>
        <p:spPr/>
        <p:txBody>
          <a:bodyPr/>
          <a:lstStyle/>
          <a:p>
            <a:r>
              <a:rPr lang="en-US" altLang="en-US" smtClean="0">
                <a:ea typeface="ＭＳ Ｐゴシック" panose="020B0600070205080204" pitchFamily="34" charset="-128"/>
              </a:rPr>
              <a:t>SOA: SW architecture where all components are designed to be services</a:t>
            </a:r>
          </a:p>
          <a:p>
            <a:r>
              <a:rPr lang="en-US" altLang="en-US" smtClean="0">
                <a:ea typeface="ＭＳ Ｐゴシック" panose="020B0600070205080204" pitchFamily="34" charset="-128"/>
              </a:rPr>
              <a:t>Apps composed of interoperable services</a:t>
            </a:r>
          </a:p>
          <a:p>
            <a:pPr lvl="1"/>
            <a:r>
              <a:rPr lang="en-US" altLang="en-US" smtClean="0">
                <a:ea typeface="ＭＳ Ｐゴシック" panose="020B0600070205080204" pitchFamily="34" charset="-128"/>
              </a:rPr>
              <a:t>Easy to tailor new version for subset of users</a:t>
            </a:r>
          </a:p>
          <a:p>
            <a:pPr lvl="1"/>
            <a:r>
              <a:rPr lang="en-US" altLang="en-US" smtClean="0">
                <a:ea typeface="ＭＳ Ｐゴシック" panose="020B0600070205080204" pitchFamily="34" charset="-128"/>
              </a:rPr>
              <a:t>Also easier to recover from mistake in design</a:t>
            </a:r>
          </a:p>
          <a:p>
            <a:r>
              <a:rPr lang="en-US" altLang="en-US" smtClean="0">
                <a:ea typeface="ＭＳ Ｐゴシック" panose="020B0600070205080204" pitchFamily="34" charset="-128"/>
              </a:rPr>
              <a:t>Contrast to </a:t>
            </a:r>
            <a:r>
              <a:rPr lang="ja-JP" altLang="en-US" smtClean="0">
                <a:ea typeface="ＭＳ Ｐゴシック" panose="020B0600070205080204" pitchFamily="34" charset="-128"/>
              </a:rPr>
              <a:t>“</a:t>
            </a:r>
            <a:r>
              <a:rPr lang="en-US" altLang="ja-JP" smtClean="0">
                <a:ea typeface="ＭＳ Ｐゴシック" panose="020B0600070205080204" pitchFamily="34" charset="-128"/>
              </a:rPr>
              <a:t>SW silo</a:t>
            </a:r>
            <a:r>
              <a:rPr lang="ja-JP" altLang="en-US" smtClean="0">
                <a:ea typeface="ＭＳ Ｐゴシック" panose="020B0600070205080204" pitchFamily="34" charset="-128"/>
              </a:rPr>
              <a:t>”</a:t>
            </a:r>
            <a:r>
              <a:rPr lang="en-US" altLang="ja-JP" smtClean="0">
                <a:ea typeface="ＭＳ Ｐゴシック" panose="020B0600070205080204" pitchFamily="34" charset="-128"/>
              </a:rPr>
              <a:t> without internal APIs</a:t>
            </a:r>
          </a:p>
          <a:p>
            <a:pPr lvl="1"/>
            <a:endParaRPr lang="en-US" altLang="en-US" smtClean="0">
              <a:ea typeface="ＭＳ Ｐゴシック" panose="020B0600070205080204" pitchFamily="34" charset="-128"/>
            </a:endParaRPr>
          </a:p>
          <a:p>
            <a:endParaRPr lang="en-US" altLang="en-US" smtClean="0">
              <a:ea typeface="ＭＳ Ｐゴシック" panose="020B0600070205080204" pitchFamily="34" charset="-128"/>
            </a:endParaRPr>
          </a:p>
        </p:txBody>
      </p:sp>
      <p:sp>
        <p:nvSpPr>
          <p:cNvPr id="7373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48E0CAE-1ABB-4722-A2AA-4E12F0E52C59}" type="slidenum">
              <a:rPr lang="en-US" altLang="en-US" sz="1400">
                <a:latin typeface="Helvetica" panose="020B0604020202020204" pitchFamily="34" charset="0"/>
              </a:rPr>
              <a:pPr eaLnBrk="1" hangingPunct="1"/>
              <a:t>37</a:t>
            </a:fld>
            <a:endParaRPr lang="en-US" altLang="en-US" sz="1400">
              <a:latin typeface="Helvetica" panose="020B0604020202020204" pitchFamily="34" charset="0"/>
            </a:endParaRPr>
          </a:p>
        </p:txBody>
      </p:sp>
      <p:pic>
        <p:nvPicPr>
          <p:cNvPr id="5" name="Picture 4" descr="Silo.WM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4724400"/>
            <a:ext cx="2654300"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7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7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27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270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smtClean="0">
                <a:ea typeface="ＭＳ Ｐゴシック" panose="020B0600070205080204" pitchFamily="34" charset="-128"/>
              </a:rPr>
              <a:t>CEO: Amazon shall use SOA!</a:t>
            </a:r>
          </a:p>
        </p:txBody>
      </p:sp>
      <p:sp>
        <p:nvSpPr>
          <p:cNvPr id="73731" name="Content Placeholder 2"/>
          <p:cNvSpPr>
            <a:spLocks noGrp="1"/>
          </p:cNvSpPr>
          <p:nvPr>
            <p:ph idx="1"/>
          </p:nvPr>
        </p:nvSpPr>
        <p:spPr/>
        <p:txBody>
          <a:bodyPr/>
          <a:lstStyle/>
          <a:p>
            <a:pPr marL="514350" indent="-514350">
              <a:buFont typeface="Helvetica" panose="020B0604020202020204" pitchFamily="34" charset="0"/>
              <a:buAutoNum type="arabicPeriod"/>
            </a:pPr>
            <a:r>
              <a:rPr lang="ja-JP" altLang="en-US" sz="2800" smtClean="0">
                <a:ea typeface="ＭＳ Ｐゴシック" panose="020B0600070205080204" pitchFamily="34" charset="-128"/>
              </a:rPr>
              <a:t>“</a:t>
            </a:r>
            <a:r>
              <a:rPr lang="en-US" altLang="ja-JP" sz="2800" smtClean="0">
                <a:ea typeface="ＭＳ Ｐゴシック" panose="020B0600070205080204" pitchFamily="34" charset="-128"/>
              </a:rPr>
              <a:t>All teams will henceforth expose their data and functionality through service interfaces.” </a:t>
            </a:r>
          </a:p>
          <a:p>
            <a:pPr marL="514350" indent="-514350">
              <a:buFont typeface="Helvetica" panose="020B0604020202020204" pitchFamily="34" charset="0"/>
              <a:buAutoNum type="arabicPeriod"/>
            </a:pPr>
            <a:r>
              <a:rPr lang="ja-JP" altLang="en-US" sz="2800" smtClean="0">
                <a:ea typeface="ＭＳ Ｐゴシック" panose="020B0600070205080204" pitchFamily="34" charset="-128"/>
              </a:rPr>
              <a:t>“</a:t>
            </a:r>
            <a:r>
              <a:rPr lang="en-US" altLang="ja-JP" sz="2800" smtClean="0">
                <a:ea typeface="ＭＳ Ｐゴシック" panose="020B0600070205080204" pitchFamily="34" charset="-128"/>
              </a:rPr>
              <a:t>Teams must communicate with each other through these interfaces.”</a:t>
            </a:r>
          </a:p>
          <a:p>
            <a:pPr marL="514350" indent="-514350">
              <a:buFont typeface="Helvetica" panose="020B0604020202020204" pitchFamily="34" charset="0"/>
              <a:buAutoNum type="arabicPeriod"/>
            </a:pPr>
            <a:r>
              <a:rPr lang="ja-JP" altLang="en-US" sz="2800" smtClean="0">
                <a:ea typeface="ＭＳ Ｐゴシック" panose="020B0600070205080204" pitchFamily="34" charset="-128"/>
              </a:rPr>
              <a:t>“</a:t>
            </a:r>
            <a:r>
              <a:rPr lang="en-US" altLang="ja-JP" sz="2800" smtClean="0">
                <a:ea typeface="ＭＳ Ｐゴシック" panose="020B0600070205080204" pitchFamily="34" charset="-128"/>
              </a:rPr>
              <a:t>There will be no other form of interprocess communication allowed: no direct linking, no direct reads of another team's data store, no shared-memory model, no back-doors whatsoever. The only communication allowed is via service interface calls over the network.” </a:t>
            </a:r>
            <a:endParaRPr lang="en-US" altLang="en-US" sz="2800" smtClean="0">
              <a:ea typeface="ＭＳ Ｐゴシック" panose="020B0600070205080204" pitchFamily="34" charset="-128"/>
            </a:endParaRPr>
          </a:p>
        </p:txBody>
      </p:sp>
      <p:sp>
        <p:nvSpPr>
          <p:cNvPr id="7578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128DDB0-06AC-4A5C-8F71-20C773E48A41}" type="slidenum">
              <a:rPr lang="en-US" altLang="en-US" sz="1400">
                <a:latin typeface="Helvetica" panose="020B0604020202020204" pitchFamily="34" charset="0"/>
              </a:rPr>
              <a:pPr eaLnBrk="1" hangingPunct="1"/>
              <a:t>38</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altLang="en-US" smtClean="0">
                <a:ea typeface="ＭＳ Ｐゴシック" panose="020B0600070205080204" pitchFamily="34" charset="-128"/>
              </a:rPr>
              <a:t>CEO: Amazon shall use SOA!</a:t>
            </a:r>
          </a:p>
        </p:txBody>
      </p:sp>
      <p:sp>
        <p:nvSpPr>
          <p:cNvPr id="74755" name="Content Placeholder 2"/>
          <p:cNvSpPr>
            <a:spLocks noGrp="1"/>
          </p:cNvSpPr>
          <p:nvPr>
            <p:ph idx="1"/>
          </p:nvPr>
        </p:nvSpPr>
        <p:spPr/>
        <p:txBody>
          <a:bodyPr/>
          <a:lstStyle/>
          <a:p>
            <a:pPr marL="514350" indent="-514350">
              <a:buFont typeface="Helvetica" panose="020B0604020202020204" pitchFamily="34" charset="0"/>
              <a:buAutoNum type="arabicPeriod" startAt="4"/>
            </a:pPr>
            <a:r>
              <a:rPr lang="ja-JP" altLang="en-US" sz="2800" smtClean="0">
                <a:ea typeface="ＭＳ Ｐゴシック" panose="020B0600070205080204" pitchFamily="34" charset="-128"/>
              </a:rPr>
              <a:t>“</a:t>
            </a:r>
            <a:r>
              <a:rPr lang="en-US" altLang="ja-JP" sz="2800" smtClean="0">
                <a:ea typeface="ＭＳ Ｐゴシック" panose="020B0600070205080204" pitchFamily="34" charset="-128"/>
              </a:rPr>
              <a:t>It doesn't matter what [API protocol] technology you use.” </a:t>
            </a:r>
          </a:p>
          <a:p>
            <a:pPr marL="514350" indent="-514350">
              <a:buFont typeface="Helvetica" panose="020B0604020202020204" pitchFamily="34" charset="0"/>
              <a:buAutoNum type="arabicPeriod" startAt="4"/>
            </a:pPr>
            <a:r>
              <a:rPr lang="ja-JP" altLang="en-US" sz="2800" smtClean="0">
                <a:ea typeface="ＭＳ Ｐゴシック" panose="020B0600070205080204" pitchFamily="34" charset="-128"/>
              </a:rPr>
              <a:t>“</a:t>
            </a:r>
            <a:r>
              <a:rPr lang="en-US" altLang="ja-JP" sz="2800" smtClean="0">
                <a:ea typeface="ＭＳ Ｐゴシック" panose="020B0600070205080204" pitchFamily="34" charset="-128"/>
              </a:rPr>
              <a:t>Service interfaces, without exception, must be designed from the ground up to be externalizable. That is to say, the team must plan and design to be able to expose the interface to developers in the outside world. No exceptions.” </a:t>
            </a:r>
          </a:p>
          <a:p>
            <a:pPr marL="514350" indent="-514350">
              <a:buFont typeface="Helvetica" panose="020B0604020202020204" pitchFamily="34" charset="0"/>
              <a:buAutoNum type="arabicPeriod" startAt="4"/>
            </a:pPr>
            <a:r>
              <a:rPr lang="ja-JP" altLang="en-US" sz="2800" smtClean="0">
                <a:ea typeface="ＭＳ Ｐゴシック" panose="020B0600070205080204" pitchFamily="34" charset="-128"/>
              </a:rPr>
              <a:t>“</a:t>
            </a:r>
            <a:r>
              <a:rPr lang="en-US" altLang="ja-JP" sz="2800" smtClean="0">
                <a:ea typeface="ＭＳ Ｐゴシック" panose="020B0600070205080204" pitchFamily="34" charset="-128"/>
              </a:rPr>
              <a:t>Anyone who doesn't do this will be fired.” </a:t>
            </a:r>
          </a:p>
          <a:p>
            <a:pPr marL="514350" indent="-514350">
              <a:buFont typeface="Helvetica" panose="020B0604020202020204" pitchFamily="34" charset="0"/>
              <a:buAutoNum type="arabicPeriod" startAt="4"/>
            </a:pPr>
            <a:r>
              <a:rPr lang="ja-JP" altLang="en-US" sz="2800" smtClean="0">
                <a:ea typeface="ＭＳ Ｐゴシック" panose="020B0600070205080204" pitchFamily="34" charset="-128"/>
              </a:rPr>
              <a:t>“</a:t>
            </a:r>
            <a:r>
              <a:rPr lang="en-US" altLang="ja-JP" sz="2800" smtClean="0">
                <a:ea typeface="ＭＳ Ｐゴシック" panose="020B0600070205080204" pitchFamily="34" charset="-128"/>
              </a:rPr>
              <a:t>Thank you; have a nice day!</a:t>
            </a:r>
            <a:r>
              <a:rPr lang="ja-JP" altLang="en-US" sz="2800" smtClean="0">
                <a:ea typeface="ＭＳ Ｐゴシック" panose="020B0600070205080204" pitchFamily="34" charset="-128"/>
              </a:rPr>
              <a:t>”</a:t>
            </a:r>
            <a:endParaRPr lang="en-US" altLang="en-US" sz="2800" smtClean="0">
              <a:ea typeface="ＭＳ Ｐゴシック" panose="020B0600070205080204" pitchFamily="34" charset="-128"/>
            </a:endParaRPr>
          </a:p>
        </p:txBody>
      </p:sp>
      <p:sp>
        <p:nvSpPr>
          <p:cNvPr id="7782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041761F-9849-4863-9BE4-670310E6BA88}" type="slidenum">
              <a:rPr lang="en-US" altLang="en-US" sz="1400">
                <a:latin typeface="Helvetica" panose="020B0604020202020204" pitchFamily="34" charset="0"/>
              </a:rPr>
              <a:pPr eaLnBrk="1" hangingPunct="1"/>
              <a:t>39</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7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7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mtClean="0">
                <a:ea typeface="ＭＳ Ｐゴシック" panose="020B0600070205080204" pitchFamily="34" charset="-128"/>
              </a:rPr>
              <a:t>Projects for Non-Profits</a:t>
            </a:r>
          </a:p>
        </p:txBody>
      </p:sp>
      <p:sp>
        <p:nvSpPr>
          <p:cNvPr id="13315" name="Content Placeholder 2"/>
          <p:cNvSpPr>
            <a:spLocks noGrp="1"/>
          </p:cNvSpPr>
          <p:nvPr>
            <p:ph idx="1"/>
          </p:nvPr>
        </p:nvSpPr>
        <p:spPr/>
        <p:txBody>
          <a:bodyPr/>
          <a:lstStyle/>
          <a:p>
            <a:r>
              <a:rPr lang="en-US" altLang="en-US" dirty="0" smtClean="0">
                <a:ea typeface="ＭＳ Ｐゴシック" panose="020B0600070205080204" pitchFamily="34" charset="-128"/>
              </a:rPr>
              <a:t>Teams of ~6 students build projects for </a:t>
            </a:r>
            <a:r>
              <a:rPr lang="en-US" altLang="en-US" b="1" dirty="0" smtClean="0">
                <a:ea typeface="ＭＳ Ｐゴシック" panose="020B0600070205080204" pitchFamily="34" charset="-128"/>
              </a:rPr>
              <a:t>non-technical </a:t>
            </a:r>
            <a:r>
              <a:rPr lang="en-US" altLang="en-US" dirty="0" smtClean="0">
                <a:ea typeface="ＭＳ Ｐゴシック" panose="020B0600070205080204" pitchFamily="34" charset="-128"/>
              </a:rPr>
              <a:t>customers from nearby nonprofit organizations, e.g.,</a:t>
            </a:r>
          </a:p>
          <a:p>
            <a:pPr marL="914400" lvl="1" indent="-514350"/>
            <a:r>
              <a:rPr lang="en-US" altLang="en-US" dirty="0" smtClean="0">
                <a:ea typeface="ＭＳ Ｐゴシック" panose="020B0600070205080204" pitchFamily="34" charset="-128"/>
              </a:rPr>
              <a:t>Humane Society Pet Matchmaker</a:t>
            </a:r>
          </a:p>
          <a:p>
            <a:pPr marL="914400" lvl="1" indent="-514350"/>
            <a:r>
              <a:rPr lang="en-US" altLang="en-US" dirty="0" smtClean="0">
                <a:ea typeface="ＭＳ Ｐゴシック" panose="020B0600070205080204" pitchFamily="34" charset="-128"/>
              </a:rPr>
              <a:t>Student Dormitory Package </a:t>
            </a:r>
            <a:r>
              <a:rPr lang="en-US" altLang="en-US" dirty="0" err="1" smtClean="0">
                <a:ea typeface="ＭＳ Ｐゴシック" panose="020B0600070205080204" pitchFamily="34" charset="-128"/>
              </a:rPr>
              <a:t>Notifier</a:t>
            </a:r>
            <a:endParaRPr lang="en-US" altLang="en-US" dirty="0" smtClean="0">
              <a:ea typeface="ＭＳ Ｐゴシック" panose="020B0600070205080204" pitchFamily="34" charset="-128"/>
            </a:endParaRPr>
          </a:p>
          <a:p>
            <a:pPr marL="914400" lvl="1" indent="-514350"/>
            <a:r>
              <a:rPr lang="en-US" altLang="en-US" dirty="0" smtClean="0">
                <a:ea typeface="ＭＳ Ｐゴシック" panose="020B0600070205080204" pitchFamily="34" charset="-128"/>
              </a:rPr>
              <a:t>Minority VC firm Customer Relationship Manager (tracks startup proposals)</a:t>
            </a:r>
          </a:p>
          <a:p>
            <a:pPr marL="914400" lvl="1" indent="-514350"/>
            <a:r>
              <a:rPr lang="en-US" altLang="en-US" dirty="0" smtClean="0">
                <a:ea typeface="ＭＳ Ｐゴシック" panose="020B0600070205080204" pitchFamily="34" charset="-128"/>
              </a:rPr>
              <a:t>Children’</a:t>
            </a:r>
            <a:r>
              <a:rPr lang="en-US" altLang="ja-JP" dirty="0" smtClean="0">
                <a:ea typeface="ＭＳ Ｐゴシック" panose="020B0600070205080204" pitchFamily="34" charset="-128"/>
              </a:rPr>
              <a:t>s Hospital Nurse Vacation Scheduler</a:t>
            </a:r>
          </a:p>
          <a:p>
            <a:r>
              <a:rPr lang="en-US" altLang="ja-JP" dirty="0" smtClean="0">
                <a:ea typeface="ＭＳ Ｐゴシック" panose="020B0600070205080204" pitchFamily="34" charset="-128"/>
              </a:rPr>
              <a:t>Teams meet weekly </a:t>
            </a:r>
            <a:r>
              <a:rPr lang="en-US" altLang="ja-JP" smtClean="0">
                <a:ea typeface="ＭＳ Ｐゴシック" panose="020B0600070205080204" pitchFamily="34" charset="-128"/>
              </a:rPr>
              <a:t>with TA; </a:t>
            </a:r>
            <a:r>
              <a:rPr lang="en-US" altLang="ja-JP" dirty="0" smtClean="0">
                <a:ea typeface="ＭＳ Ｐゴシック" panose="020B0600070205080204" pitchFamily="34" charset="-128"/>
              </a:rPr>
              <a:t>start forming this week!</a:t>
            </a: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p:txBody>
      </p:sp>
      <p:sp>
        <p:nvSpPr>
          <p:cNvPr id="1331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5598218-1810-44DA-BB90-F8213893D2CB}" type="slidenum">
              <a:rPr lang="en-US" altLang="en-US" sz="1400">
                <a:latin typeface="Helvetica" panose="020B0604020202020204" pitchFamily="34" charset="0"/>
              </a:rPr>
              <a:pPr eaLnBrk="1" hangingPunct="1"/>
              <a:t>4</a:t>
            </a:fld>
            <a:endParaRPr lang="en-US" altLang="en-US" sz="14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altLang="en-US" smtClean="0">
                <a:ea typeface="ＭＳ Ｐゴシック" panose="020B0600070205080204" pitchFamily="34" charset="-128"/>
              </a:rPr>
              <a:t>Bookstore: Silo</a:t>
            </a:r>
          </a:p>
        </p:txBody>
      </p:sp>
      <p:sp>
        <p:nvSpPr>
          <p:cNvPr id="79875" name="Content Placeholder 6"/>
          <p:cNvSpPr>
            <a:spLocks noGrp="1"/>
          </p:cNvSpPr>
          <p:nvPr>
            <p:ph sz="half" idx="2"/>
          </p:nvPr>
        </p:nvSpPr>
        <p:spPr/>
        <p:txBody>
          <a:bodyPr/>
          <a:lstStyle/>
          <a:p>
            <a:endParaRPr lang="en-US" altLang="en-US" smtClean="0">
              <a:ea typeface="ＭＳ Ｐゴシック" panose="020B0600070205080204" pitchFamily="34" charset="-128"/>
            </a:endParaRPr>
          </a:p>
        </p:txBody>
      </p:sp>
      <p:sp>
        <p:nvSpPr>
          <p:cNvPr id="7987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CB90F0E-DB81-407F-A249-2EA73A44BFCC}" type="slidenum">
              <a:rPr lang="en-US" altLang="en-US" sz="1400">
                <a:latin typeface="Helvetica" panose="020B0604020202020204" pitchFamily="34" charset="0"/>
              </a:rPr>
              <a:pPr eaLnBrk="1" hangingPunct="1"/>
              <a:t>40</a:t>
            </a:fld>
            <a:endParaRPr lang="en-US" altLang="en-US" sz="1400">
              <a:latin typeface="Helvetica" panose="020B0604020202020204" pitchFamily="34" charset="0"/>
            </a:endParaRPr>
          </a:p>
        </p:txBody>
      </p:sp>
      <p:pic>
        <p:nvPicPr>
          <p:cNvPr id="79877" name="Picture 4" descr="Silo.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87800" y="1371600"/>
            <a:ext cx="5156200" cy="474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8" name="Content Placeholder 5"/>
          <p:cNvSpPr>
            <a:spLocks noGrp="1"/>
          </p:cNvSpPr>
          <p:nvPr>
            <p:ph sz="half" idx="1"/>
          </p:nvPr>
        </p:nvSpPr>
        <p:spPr>
          <a:xfrm>
            <a:off x="76200" y="1600200"/>
            <a:ext cx="4191000" cy="4525963"/>
          </a:xfrm>
        </p:spPr>
        <p:txBody>
          <a:bodyPr/>
          <a:lstStyle/>
          <a:p>
            <a:r>
              <a:rPr lang="en-US" altLang="en-US" dirty="0" smtClean="0">
                <a:ea typeface="ＭＳ Ｐゴシック" panose="020B0600070205080204" pitchFamily="34" charset="-128"/>
              </a:rPr>
              <a:t>Internal subsystems can share data directly</a:t>
            </a:r>
          </a:p>
          <a:p>
            <a:pPr lvl="1"/>
            <a:r>
              <a:rPr lang="en-US" altLang="en-US" dirty="0" smtClean="0">
                <a:ea typeface="ＭＳ Ｐゴシック" panose="020B0600070205080204" pitchFamily="34" charset="-128"/>
              </a:rPr>
              <a:t>Review access user profile</a:t>
            </a:r>
          </a:p>
          <a:p>
            <a:r>
              <a:rPr lang="en-US" altLang="en-US" dirty="0" smtClean="0">
                <a:ea typeface="ＭＳ Ｐゴシック" panose="020B0600070205080204" pitchFamily="34" charset="-128"/>
              </a:rPr>
              <a:t>All subsystems inside single API</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Bookstore</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a:t>
            </a:r>
          </a:p>
          <a:p>
            <a:endParaRPr lang="en-US" altLang="en-US" dirty="0" smtClean="0">
              <a:ea typeface="ＭＳ Ｐゴシック" panose="020B0600070205080204" pitchFamily="34" charset="-128"/>
            </a:endParaRPr>
          </a:p>
        </p:txBody>
      </p:sp>
      <p:sp>
        <p:nvSpPr>
          <p:cNvPr id="79879" name="TextBox 6"/>
          <p:cNvSpPr txBox="1">
            <a:spLocks noChangeArrowheads="1"/>
          </p:cNvSpPr>
          <p:nvPr/>
        </p:nvSpPr>
        <p:spPr bwMode="auto">
          <a:xfrm>
            <a:off x="304800" y="5943600"/>
            <a:ext cx="23622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000" dirty="0"/>
              <a:t>(Figure </a:t>
            </a:r>
            <a:r>
              <a:rPr lang="en-US" altLang="en-US" sz="1000" dirty="0" smtClean="0"/>
              <a:t>1.7, </a:t>
            </a:r>
            <a:r>
              <a:rPr lang="en-US" altLang="en-US" sz="1000" i="1" dirty="0"/>
              <a:t>Engineering Software as a Service</a:t>
            </a:r>
            <a:r>
              <a:rPr lang="en-US" altLang="en-US" sz="1000" dirty="0"/>
              <a:t> by Armando Fox and David Patterson, </a:t>
            </a:r>
            <a:r>
              <a:rPr lang="en-US" altLang="en-US" sz="1000" dirty="0" smtClean="0"/>
              <a:t>1</a:t>
            </a:r>
            <a:r>
              <a:rPr lang="en-US" altLang="en-US" sz="1000" baseline="30000" dirty="0" smtClean="0"/>
              <a:t>st</a:t>
            </a:r>
            <a:r>
              <a:rPr lang="en-US" altLang="en-US" sz="1000" dirty="0" smtClean="0"/>
              <a:t> edition</a:t>
            </a:r>
            <a:r>
              <a:rPr lang="en-US" altLang="en-US" sz="1000" dirty="0"/>
              <a:t>, </a:t>
            </a:r>
            <a:r>
              <a:rPr lang="en-US" altLang="en-US" sz="1000" dirty="0" smtClean="0"/>
              <a:t>2014.)</a:t>
            </a:r>
            <a:endParaRPr lang="en-US" altLang="en-US" sz="10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3" name="Picture 5" descr="SOA.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52738" y="228600"/>
            <a:ext cx="6291262"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4" name="Title 1"/>
          <p:cNvSpPr>
            <a:spLocks noGrp="1"/>
          </p:cNvSpPr>
          <p:nvPr>
            <p:ph type="title"/>
          </p:nvPr>
        </p:nvSpPr>
        <p:spPr/>
        <p:txBody>
          <a:bodyPr/>
          <a:lstStyle/>
          <a:p>
            <a:r>
              <a:rPr lang="en-US" altLang="en-US" dirty="0" smtClean="0">
                <a:ea typeface="ＭＳ Ｐゴシック" panose="020B0600070205080204" pitchFamily="34" charset="-128"/>
              </a:rPr>
              <a:t>Bookstore: SOA</a:t>
            </a:r>
          </a:p>
        </p:txBody>
      </p:sp>
      <p:sp>
        <p:nvSpPr>
          <p:cNvPr id="2" name="Content Placeholder 1"/>
          <p:cNvSpPr>
            <a:spLocks noGrp="1"/>
          </p:cNvSpPr>
          <p:nvPr>
            <p:ph idx="1"/>
          </p:nvPr>
        </p:nvSpPr>
        <p:spPr>
          <a:xfrm>
            <a:off x="152400" y="1371600"/>
            <a:ext cx="2971800" cy="4754563"/>
          </a:xfrm>
        </p:spPr>
        <p:txBody>
          <a:bodyPr/>
          <a:lstStyle/>
          <a:p>
            <a:r>
              <a:rPr lang="en-US" altLang="en-US" sz="2400" dirty="0" smtClean="0">
                <a:latin typeface="Helvetica" panose="020B0604020202020204" pitchFamily="34" charset="0"/>
              </a:rPr>
              <a:t>Subsystems independent, </a:t>
            </a:r>
            <a:br>
              <a:rPr lang="en-US" altLang="en-US" sz="2400" dirty="0" smtClean="0">
                <a:latin typeface="Helvetica" panose="020B0604020202020204" pitchFamily="34" charset="0"/>
              </a:rPr>
            </a:br>
            <a:r>
              <a:rPr lang="en-US" altLang="en-US" sz="2400" dirty="0" smtClean="0">
                <a:latin typeface="Helvetica" panose="020B0604020202020204" pitchFamily="34" charset="0"/>
              </a:rPr>
              <a:t>as if in separate data centers</a:t>
            </a:r>
          </a:p>
          <a:p>
            <a:pPr lvl="1"/>
            <a:r>
              <a:rPr lang="en-US" altLang="en-US" sz="2400" dirty="0" smtClean="0">
                <a:latin typeface="Helvetica" panose="020B0604020202020204" pitchFamily="34" charset="0"/>
              </a:rPr>
              <a:t>Review Service accesses User Profile API</a:t>
            </a:r>
          </a:p>
          <a:p>
            <a:r>
              <a:rPr lang="en-US" altLang="en-US" sz="2400" dirty="0" smtClean="0">
                <a:latin typeface="Helvetica" panose="020B0604020202020204" pitchFamily="34" charset="0"/>
              </a:rPr>
              <a:t>Can recombine to make new service (</a:t>
            </a:r>
            <a:r>
              <a:rPr lang="ja-JP" altLang="en-US" sz="2400" dirty="0" smtClean="0">
                <a:latin typeface="Helvetica" panose="020B0604020202020204" pitchFamily="34" charset="0"/>
              </a:rPr>
              <a:t>“</a:t>
            </a:r>
            <a:r>
              <a:rPr lang="en-US" altLang="ja-JP" sz="2400" dirty="0" smtClean="0">
                <a:latin typeface="Helvetica" panose="020B0604020202020204" pitchFamily="34" charset="0"/>
              </a:rPr>
              <a:t>Favorite Books</a:t>
            </a:r>
            <a:r>
              <a:rPr lang="ja-JP" altLang="en-US" sz="2400" dirty="0" smtClean="0">
                <a:latin typeface="Helvetica" panose="020B0604020202020204" pitchFamily="34" charset="0"/>
              </a:rPr>
              <a:t>”</a:t>
            </a:r>
            <a:r>
              <a:rPr lang="en-US" altLang="ja-JP" sz="2400" dirty="0" smtClean="0">
                <a:latin typeface="Helvetica" panose="020B0604020202020204" pitchFamily="34" charset="0"/>
              </a:rPr>
              <a:t>)</a:t>
            </a:r>
            <a:endParaRPr lang="en-US" altLang="ja-JP" sz="2000" dirty="0" smtClean="0">
              <a:latin typeface="Helvetica" panose="020B0604020202020204" pitchFamily="34" charset="0"/>
            </a:endParaRPr>
          </a:p>
        </p:txBody>
      </p:sp>
      <p:sp>
        <p:nvSpPr>
          <p:cNvPr id="8192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AEC0EA8-03F0-4907-9CD5-27D67FD31327}" type="slidenum">
              <a:rPr lang="en-US" altLang="en-US" sz="1400">
                <a:latin typeface="Helvetica" panose="020B0604020202020204" pitchFamily="34" charset="0"/>
              </a:rPr>
              <a:pPr eaLnBrk="1" hangingPunct="1"/>
              <a:t>41</a:t>
            </a:fld>
            <a:endParaRPr lang="en-US" altLang="en-US" sz="1400">
              <a:latin typeface="Helvetica" panose="020B0604020202020204" pitchFamily="34" charset="0"/>
            </a:endParaRPr>
          </a:p>
        </p:txBody>
      </p:sp>
      <p:sp>
        <p:nvSpPr>
          <p:cNvPr id="81926" name="TextBox 5"/>
          <p:cNvSpPr txBox="1">
            <a:spLocks noChangeArrowheads="1"/>
          </p:cNvSpPr>
          <p:nvPr/>
        </p:nvSpPr>
        <p:spPr bwMode="auto">
          <a:xfrm>
            <a:off x="152400" y="6043613"/>
            <a:ext cx="23622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000" dirty="0"/>
              <a:t>(Figure </a:t>
            </a:r>
            <a:r>
              <a:rPr lang="en-US" altLang="en-US" sz="1000" dirty="0" smtClean="0"/>
              <a:t>1.7, </a:t>
            </a:r>
            <a:r>
              <a:rPr lang="en-US" altLang="en-US" sz="1000" i="1" dirty="0"/>
              <a:t>Engineering Software as a Service</a:t>
            </a:r>
            <a:r>
              <a:rPr lang="en-US" altLang="en-US" sz="1000" dirty="0"/>
              <a:t> by Armando Fox and David Patterson, </a:t>
            </a:r>
            <a:r>
              <a:rPr lang="en-US" altLang="en-US" sz="1000" dirty="0" smtClean="0"/>
              <a:t>1</a:t>
            </a:r>
            <a:r>
              <a:rPr lang="en-US" altLang="en-US" sz="1000" baseline="30000" dirty="0" smtClean="0"/>
              <a:t>st</a:t>
            </a:r>
            <a:r>
              <a:rPr lang="en-US" altLang="en-US" sz="1000" dirty="0" smtClean="0"/>
              <a:t> edition</a:t>
            </a:r>
            <a:r>
              <a:rPr lang="en-US" altLang="en-US" sz="1000" dirty="0"/>
              <a:t>, </a:t>
            </a:r>
            <a:r>
              <a:rPr lang="en-US" altLang="en-US" sz="1000" dirty="0" smtClean="0"/>
              <a:t>2014.)</a:t>
            </a:r>
            <a:endParaRPr lang="en-US" altLang="en-US" sz="10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77DA48E-8FCF-4440-B1D0-CA72F68BB97F}" type="slidenum">
              <a:rPr lang="en-US" altLang="en-US" sz="1400">
                <a:latin typeface="Helvetica" panose="020B0604020202020204" pitchFamily="34" charset="0"/>
              </a:rPr>
              <a:pPr eaLnBrk="1" hangingPunct="1"/>
              <a:t>42</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23900" dirty="0">
                <a:solidFill>
                  <a:schemeClr val="bg1"/>
                </a:solidFill>
                <a:latin typeface="Arial Black"/>
                <a:ea typeface="+mn-ea"/>
                <a:cs typeface="Arial Black"/>
              </a:rPr>
              <a:t>END</a:t>
            </a:r>
          </a:p>
        </p:txBody>
      </p:sp>
      <p:sp>
        <p:nvSpPr>
          <p:cNvPr id="83972" name="Title 7"/>
          <p:cNvSpPr>
            <a:spLocks noGrp="1"/>
          </p:cNvSpPr>
          <p:nvPr>
            <p:ph type="ctrTitle"/>
          </p:nvPr>
        </p:nvSpPr>
        <p:spPr/>
        <p:txBody>
          <a:bodyPr/>
          <a:lstStyle/>
          <a:p>
            <a:endParaRPr lang="en-US" altLang="en-US"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Box 3"/>
          <p:cNvSpPr txBox="1">
            <a:spLocks noChangeArrowheads="1"/>
          </p:cNvSpPr>
          <p:nvPr/>
        </p:nvSpPr>
        <p:spPr bwMode="auto">
          <a:xfrm>
            <a:off x="1371600" y="2590800"/>
            <a:ext cx="72390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dirty="0" err="1" smtClean="0">
                <a:ln w="9525">
                  <a:solidFill>
                    <a:schemeClr val="tx1"/>
                  </a:solidFill>
                </a:ln>
                <a:solidFill>
                  <a:srgbClr val="66FF33"/>
                </a:solidFill>
              </a:rPr>
              <a:t>Silo’e</a:t>
            </a:r>
            <a:r>
              <a:rPr lang="en-US" altLang="ja-JP" sz="2800" b="1" dirty="0" err="1" smtClean="0">
                <a:ln w="9525">
                  <a:solidFill>
                    <a:schemeClr val="tx1"/>
                  </a:solidFill>
                </a:ln>
                <a:solidFill>
                  <a:srgbClr val="66FF33"/>
                </a:solidFill>
              </a:rPr>
              <a:t>d</a:t>
            </a:r>
            <a:r>
              <a:rPr lang="en-US" altLang="ja-JP" sz="2800" b="1" dirty="0" smtClean="0">
                <a:ln w="9525">
                  <a:solidFill>
                    <a:schemeClr val="tx1"/>
                  </a:solidFill>
                </a:ln>
                <a:solidFill>
                  <a:srgbClr val="66FF33"/>
                </a:solidFill>
              </a:rPr>
              <a:t> </a:t>
            </a:r>
            <a:r>
              <a:rPr lang="en-US" altLang="ja-JP" sz="2800" b="1" dirty="0">
                <a:ln w="9525">
                  <a:solidFill>
                    <a:schemeClr val="tx1"/>
                  </a:solidFill>
                </a:ln>
                <a:solidFill>
                  <a:srgbClr val="66FF33"/>
                </a:solidFill>
              </a:rPr>
              <a:t>systems are likely completely down on a failure, SOA must handle partial failures</a:t>
            </a:r>
            <a:endParaRPr lang="en-US" altLang="en-US" sz="2800" b="1" dirty="0">
              <a:ln w="9525">
                <a:solidFill>
                  <a:schemeClr val="tx1"/>
                </a:solidFill>
              </a:ln>
              <a:solidFill>
                <a:srgbClr val="66FF33"/>
              </a:solidFill>
              <a:latin typeface="Symbol" panose="05050102010706020507" pitchFamily="18" charset="2"/>
            </a:endParaRPr>
          </a:p>
        </p:txBody>
      </p:sp>
      <p:sp>
        <p:nvSpPr>
          <p:cNvPr id="84995" name="TextBox 4"/>
          <p:cNvSpPr txBox="1">
            <a:spLocks noChangeArrowheads="1"/>
          </p:cNvSpPr>
          <p:nvPr/>
        </p:nvSpPr>
        <p:spPr bwMode="auto">
          <a:xfrm>
            <a:off x="1371600" y="3998913"/>
            <a:ext cx="6705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dirty="0">
                <a:solidFill>
                  <a:srgbClr val="99CC00"/>
                </a:solidFill>
              </a:rPr>
              <a:t>SOA improves developer productivity primarily through reuse</a:t>
            </a:r>
            <a:endParaRPr lang="en-US" altLang="en-US" sz="2800" b="1" dirty="0">
              <a:solidFill>
                <a:srgbClr val="99CC00"/>
              </a:solidFill>
              <a:latin typeface="Symbol" panose="05050102010706020507" pitchFamily="18" charset="2"/>
            </a:endParaRPr>
          </a:p>
        </p:txBody>
      </p:sp>
      <p:sp>
        <p:nvSpPr>
          <p:cNvPr id="84996" name="TextBox 5"/>
          <p:cNvSpPr txBox="1">
            <a:spLocks noChangeArrowheads="1"/>
          </p:cNvSpPr>
          <p:nvPr/>
        </p:nvSpPr>
        <p:spPr bwMode="auto">
          <a:xfrm>
            <a:off x="1371600" y="5068888"/>
            <a:ext cx="69342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dirty="0">
                <a:solidFill>
                  <a:srgbClr val="FF6699"/>
                </a:solidFill>
              </a:rPr>
              <a:t>No SOA service can name or access another </a:t>
            </a:r>
            <a:r>
              <a:rPr lang="en-US" altLang="en-US" sz="2800" b="1" dirty="0" smtClean="0">
                <a:solidFill>
                  <a:srgbClr val="FF6699"/>
                </a:solidFill>
              </a:rPr>
              <a:t>service’s </a:t>
            </a:r>
            <a:r>
              <a:rPr lang="en-US" altLang="en-US" sz="2800" b="1" dirty="0">
                <a:solidFill>
                  <a:srgbClr val="FF6699"/>
                </a:solidFill>
              </a:rPr>
              <a:t>data; it can only make requests for data thru an external API</a:t>
            </a:r>
            <a:endParaRPr lang="en-US" altLang="en-US" sz="2800" b="1" dirty="0">
              <a:solidFill>
                <a:srgbClr val="FF6699"/>
              </a:solidFill>
              <a:latin typeface="Symbol" panose="05050102010706020507" pitchFamily="18" charset="2"/>
            </a:endParaRPr>
          </a:p>
        </p:txBody>
      </p:sp>
      <p:grpSp>
        <p:nvGrpSpPr>
          <p:cNvPr id="84997" name="Group 10"/>
          <p:cNvGrpSpPr>
            <a:grpSpLocks/>
          </p:cNvGrpSpPr>
          <p:nvPr/>
        </p:nvGrpSpPr>
        <p:grpSpPr bwMode="auto">
          <a:xfrm>
            <a:off x="960438" y="1981200"/>
            <a:ext cx="7116761" cy="522287"/>
            <a:chOff x="960651" y="1743728"/>
            <a:chExt cx="7116548" cy="392414"/>
          </a:xfrm>
        </p:grpSpPr>
        <p:sp>
          <p:nvSpPr>
            <p:cNvPr id="85003" name="TextBox 2"/>
            <p:cNvSpPr txBox="1">
              <a:spLocks noChangeArrowheads="1"/>
            </p:cNvSpPr>
            <p:nvPr/>
          </p:nvSpPr>
          <p:spPr bwMode="auto">
            <a:xfrm>
              <a:off x="1371599" y="1743728"/>
              <a:ext cx="6705600" cy="39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dirty="0">
                  <a:solidFill>
                    <a:srgbClr val="FF9900"/>
                  </a:solidFill>
                </a:rPr>
                <a:t>SOA does not affect performance</a:t>
              </a:r>
              <a:endParaRPr lang="en-US" altLang="en-US" sz="2800" b="1" dirty="0">
                <a:solidFill>
                  <a:srgbClr val="FF9900"/>
                </a:solidFill>
                <a:latin typeface="Symbol" panose="05050102010706020507" pitchFamily="18" charset="2"/>
              </a:endParaRPr>
            </a:p>
          </p:txBody>
        </p:sp>
        <p:sp>
          <p:nvSpPr>
            <p:cNvPr id="85004" name="Rectangle 6"/>
            <p:cNvSpPr>
              <a:spLocks noChangeArrowheads="1"/>
            </p:cNvSpPr>
            <p:nvPr/>
          </p:nvSpPr>
          <p:spPr bwMode="auto">
            <a:xfrm>
              <a:off x="960651" y="1752989"/>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latin typeface="ＭＳ ゴシック" panose="020B0609070205080204" pitchFamily="49" charset="-128"/>
                  <a:ea typeface="ＭＳ ゴシック" panose="020B0609070205080204" pitchFamily="49" charset="-128"/>
                </a:rPr>
                <a:t>☐</a:t>
              </a:r>
              <a:endParaRPr lang="en-US" altLang="en-US" dirty="0"/>
            </a:p>
          </p:txBody>
        </p:sp>
      </p:grpSp>
      <p:sp>
        <p:nvSpPr>
          <p:cNvPr id="84998" name="Rectangle 7"/>
          <p:cNvSpPr>
            <a:spLocks noChangeArrowheads="1"/>
          </p:cNvSpPr>
          <p:nvPr/>
        </p:nvSpPr>
        <p:spPr bwMode="auto">
          <a:xfrm>
            <a:off x="960438" y="3059112"/>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latin typeface="ＭＳ ゴシック" panose="020B0609070205080204" pitchFamily="49" charset="-128"/>
                <a:ea typeface="ＭＳ ゴシック" panose="020B0609070205080204" pitchFamily="49" charset="-128"/>
              </a:rPr>
              <a:t>☐</a:t>
            </a:r>
            <a:endParaRPr lang="en-US" altLang="en-US" dirty="0"/>
          </a:p>
        </p:txBody>
      </p:sp>
      <p:sp>
        <p:nvSpPr>
          <p:cNvPr id="84999" name="Rectangle 8"/>
          <p:cNvSpPr>
            <a:spLocks noChangeArrowheads="1"/>
          </p:cNvSpPr>
          <p:nvPr/>
        </p:nvSpPr>
        <p:spPr bwMode="auto">
          <a:xfrm>
            <a:off x="960438" y="419100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latin typeface="ＭＳ ゴシック" panose="020B0609070205080204" pitchFamily="49" charset="-128"/>
                <a:ea typeface="ＭＳ ゴシック" panose="020B0609070205080204" pitchFamily="49" charset="-128"/>
              </a:rPr>
              <a:t>☐</a:t>
            </a:r>
            <a:endParaRPr lang="en-US" altLang="en-US" dirty="0"/>
          </a:p>
        </p:txBody>
      </p:sp>
      <p:sp>
        <p:nvSpPr>
          <p:cNvPr id="85000" name="Rectangle 9"/>
          <p:cNvSpPr>
            <a:spLocks noChangeArrowheads="1"/>
          </p:cNvSpPr>
          <p:nvPr/>
        </p:nvSpPr>
        <p:spPr bwMode="auto">
          <a:xfrm>
            <a:off x="947738" y="54991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latin typeface="ＭＳ ゴシック" panose="020B0609070205080204" pitchFamily="49" charset="-128"/>
                <a:ea typeface="ＭＳ ゴシック" panose="020B0609070205080204" pitchFamily="49" charset="-128"/>
              </a:rPr>
              <a:t>☐</a:t>
            </a:r>
            <a:endParaRPr lang="en-US" altLang="en-US" dirty="0"/>
          </a:p>
        </p:txBody>
      </p:sp>
      <p:sp>
        <p:nvSpPr>
          <p:cNvPr id="2" name="Title 1"/>
          <p:cNvSpPr>
            <a:spLocks noGrp="1"/>
          </p:cNvSpPr>
          <p:nvPr>
            <p:ph type="title"/>
          </p:nvPr>
        </p:nvSpPr>
        <p:spPr/>
        <p:txBody>
          <a:bodyPr/>
          <a:lstStyle/>
          <a:p>
            <a:r>
              <a:rPr lang="en-US" dirty="0" smtClean="0"/>
              <a:t>Which is NOT True </a:t>
            </a:r>
            <a:r>
              <a:rPr lang="en-US" dirty="0"/>
              <a:t>A</a:t>
            </a:r>
            <a:r>
              <a:rPr lang="en-US" dirty="0" smtClean="0"/>
              <a:t>bout SOA?</a:t>
            </a:r>
            <a:endParaRPr lang="en-US" dirty="0"/>
          </a:p>
        </p:txBody>
      </p:sp>
      <p:sp>
        <p:nvSpPr>
          <p:cNvPr id="85001" name="Slide Number Placeholder 1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B718783-9F91-43B8-9544-FD90D76FBE7E}" type="slidenum">
              <a:rPr lang="en-US" altLang="en-US" sz="1400">
                <a:latin typeface="Helvetica" panose="020B0604020202020204" pitchFamily="34" charset="0"/>
              </a:rPr>
              <a:pPr eaLnBrk="1" hangingPunct="1"/>
              <a:t>43</a:t>
            </a:fld>
            <a:endParaRPr lang="en-US" altLang="en-US" sz="14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3A1FEF4-CB03-4F46-A81E-04AD62C02CC8}" type="slidenum">
              <a:rPr lang="en-US" altLang="en-US" sz="1400">
                <a:latin typeface="Helvetica" panose="020B0604020202020204" pitchFamily="34" charset="0"/>
              </a:rPr>
              <a:pPr eaLnBrk="1" hangingPunct="1"/>
              <a:t>44</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23900" dirty="0">
                <a:solidFill>
                  <a:schemeClr val="bg1"/>
                </a:solidFill>
                <a:latin typeface="Arial Black"/>
                <a:ea typeface="+mn-ea"/>
                <a:cs typeface="Arial Black"/>
              </a:rPr>
              <a:t>END</a:t>
            </a:r>
          </a:p>
        </p:txBody>
      </p:sp>
      <p:sp>
        <p:nvSpPr>
          <p:cNvPr id="87044" name="Title 7"/>
          <p:cNvSpPr>
            <a:spLocks noGrp="1"/>
          </p:cNvSpPr>
          <p:nvPr>
            <p:ph type="ctrTitle"/>
          </p:nvPr>
        </p:nvSpPr>
        <p:spPr/>
        <p:txBody>
          <a:bodyPr/>
          <a:lstStyle/>
          <a:p>
            <a:endParaRPr lang="en-US" altLang="en-US"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ctrTitle"/>
          </p:nvPr>
        </p:nvSpPr>
        <p:spPr/>
        <p:txBody>
          <a:bodyPr/>
          <a:lstStyle/>
          <a:p>
            <a:pPr eaLnBrk="1" hangingPunct="1"/>
            <a:r>
              <a:rPr lang="en-US" altLang="en-US" sz="4000" dirty="0" smtClean="0">
                <a:ea typeface="ＭＳ Ｐゴシック" panose="020B0600070205080204" pitchFamily="34" charset="-128"/>
              </a:rPr>
              <a:t>Cloud Computing</a:t>
            </a:r>
            <a:br>
              <a:rPr lang="en-US" altLang="en-US" sz="4000" dirty="0" smtClean="0">
                <a:ea typeface="ＭＳ Ｐゴシック" panose="020B0600070205080204" pitchFamily="34" charset="-128"/>
              </a:rPr>
            </a:br>
            <a:r>
              <a:rPr lang="en-US" altLang="en-US" sz="4000" dirty="0" smtClean="0">
                <a:ea typeface="ＭＳ Ｐゴシック" panose="020B0600070205080204" pitchFamily="34" charset="-128"/>
              </a:rPr>
              <a:t/>
            </a:r>
            <a:br>
              <a:rPr lang="en-US" altLang="en-US" sz="4000" dirty="0" smtClean="0">
                <a:ea typeface="ＭＳ Ｐゴシック" panose="020B0600070205080204" pitchFamily="34" charset="-128"/>
              </a:rPr>
            </a:br>
            <a:r>
              <a:rPr lang="en-US" altLang="en-US" sz="4000" dirty="0" smtClean="0">
                <a:ea typeface="ＭＳ Ｐゴシック" panose="020B0600070205080204" pitchFamily="34" charset="-128"/>
              </a:rPr>
              <a:t/>
            </a:r>
            <a:br>
              <a:rPr lang="en-US" altLang="en-US" sz="4000" dirty="0" smtClean="0">
                <a:ea typeface="ＭＳ Ｐゴシック" panose="020B0600070205080204" pitchFamily="34" charset="-128"/>
              </a:rPr>
            </a:br>
            <a:r>
              <a:rPr lang="en-US" altLang="en-US" sz="4000" dirty="0" smtClean="0">
                <a:ea typeface="ＭＳ Ｐゴシック" panose="020B0600070205080204" pitchFamily="34" charset="-128"/>
              </a:rPr>
              <a:t/>
            </a:r>
            <a:br>
              <a:rPr lang="en-US" altLang="en-US" sz="4000" dirty="0" smtClean="0">
                <a:ea typeface="ＭＳ Ｐゴシック" panose="020B0600070205080204" pitchFamily="34" charset="-128"/>
              </a:rPr>
            </a:br>
            <a:endParaRPr lang="en-US" altLang="en-US" sz="4000" dirty="0" smtClean="0">
              <a:ea typeface="ＭＳ Ｐゴシック" panose="020B0600070205080204" pitchFamily="34" charset="-128"/>
            </a:endParaRPr>
          </a:p>
        </p:txBody>
      </p:sp>
      <p:sp>
        <p:nvSpPr>
          <p:cNvPr id="8806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DB77694-FE94-4F46-965B-9AF6FECB7E3E}" type="slidenum">
              <a:rPr lang="en-US" altLang="en-US" sz="1400">
                <a:latin typeface="Helvetica" panose="020B0604020202020204" pitchFamily="34" charset="0"/>
              </a:rPr>
              <a:pPr eaLnBrk="1" hangingPunct="1"/>
              <a:t>45</a:t>
            </a:fld>
            <a:endParaRPr lang="en-US" altLang="en-US" sz="1400">
              <a:latin typeface="Helvetica" panose="020B0604020202020204" pitchFamily="34" charset="0"/>
            </a:endParaRPr>
          </a:p>
        </p:txBody>
      </p:sp>
      <p:sp>
        <p:nvSpPr>
          <p:cNvPr id="88069" name="Rectangle 4"/>
          <p:cNvSpPr>
            <a:spLocks noChangeArrowheads="1"/>
          </p:cNvSpPr>
          <p:nvPr/>
        </p:nvSpPr>
        <p:spPr bwMode="auto">
          <a:xfrm>
            <a:off x="1828800" y="5257800"/>
            <a:ext cx="59362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t>(</a:t>
            </a:r>
            <a:r>
              <a:rPr lang="en-US" altLang="en-US" i="1" dirty="0"/>
              <a:t>Engineering Software as a Service </a:t>
            </a:r>
            <a:r>
              <a:rPr lang="en-US" altLang="en-US" dirty="0"/>
              <a:t>§</a:t>
            </a:r>
            <a:r>
              <a:rPr lang="en-US" altLang="en-US" dirty="0" smtClean="0"/>
              <a:t>1.6)</a:t>
            </a:r>
            <a:endParaRPr lang="en-US" altLang="en-US" dirty="0"/>
          </a:p>
        </p:txBody>
      </p:sp>
      <p:pic>
        <p:nvPicPr>
          <p:cNvPr id="88070" name="Picture 5" descr="Clou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94000" y="2333625"/>
            <a:ext cx="3556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altLang="en-US" dirty="0" smtClean="0">
                <a:ea typeface="ＭＳ Ｐゴシック" panose="020B0600070205080204" pitchFamily="34" charset="-128"/>
              </a:rPr>
              <a:t>What is Ideal HW for SaaS?</a:t>
            </a:r>
          </a:p>
        </p:txBody>
      </p:sp>
      <p:sp>
        <p:nvSpPr>
          <p:cNvPr id="90115" name="Content Placeholder 2"/>
          <p:cNvSpPr>
            <a:spLocks noGrp="1"/>
          </p:cNvSpPr>
          <p:nvPr>
            <p:ph idx="1"/>
          </p:nvPr>
        </p:nvSpPr>
        <p:spPr/>
        <p:txBody>
          <a:bodyPr/>
          <a:lstStyle/>
          <a:p>
            <a:r>
              <a:rPr lang="en-US" altLang="en-US" smtClean="0">
                <a:ea typeface="ＭＳ Ｐゴシック" panose="020B0600070205080204" pitchFamily="34" charset="-128"/>
              </a:rPr>
              <a:t>Amazon, Google, Microsoft … developed hardware systems to run SaaS</a:t>
            </a:r>
          </a:p>
          <a:p>
            <a:r>
              <a:rPr lang="en-US" altLang="en-US" smtClean="0">
                <a:ea typeface="ＭＳ Ｐゴシック" panose="020B0600070205080204" pitchFamily="34" charset="-128"/>
              </a:rPr>
              <a:t>What did they use: Mainframes? Supercomputers?</a:t>
            </a:r>
          </a:p>
          <a:p>
            <a:r>
              <a:rPr lang="en-US" altLang="en-US" smtClean="0">
                <a:ea typeface="ＭＳ Ｐゴシック" panose="020B0600070205080204" pitchFamily="34" charset="-128"/>
              </a:rPr>
              <a:t>How can independent SW developers build SaaS apps and compete without similar HW investments to Amazon, Google, Microsoft?</a:t>
            </a:r>
          </a:p>
        </p:txBody>
      </p:sp>
      <p:sp>
        <p:nvSpPr>
          <p:cNvPr id="9011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023D2E1-1BC3-49B5-8238-BAADAFD4EDD4}" type="slidenum">
              <a:rPr lang="en-US" altLang="en-US" sz="1400">
                <a:latin typeface="Helvetica" panose="020B0604020202020204" pitchFamily="34" charset="0"/>
              </a:rPr>
              <a:pPr eaLnBrk="1" hangingPunct="1"/>
              <a:t>46</a:t>
            </a:fld>
            <a:endParaRPr lang="en-US" altLang="en-US" sz="14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altLang="en-US" smtClean="0">
                <a:ea typeface="ＭＳ Ｐゴシック" panose="020B0600070205080204" pitchFamily="34" charset="-128"/>
              </a:rPr>
              <a:t>SaaS Infrastructure?</a:t>
            </a:r>
          </a:p>
        </p:txBody>
      </p:sp>
      <p:sp>
        <p:nvSpPr>
          <p:cNvPr id="80899" name="Content Placeholder 2"/>
          <p:cNvSpPr>
            <a:spLocks noGrp="1"/>
          </p:cNvSpPr>
          <p:nvPr>
            <p:ph idx="1"/>
          </p:nvPr>
        </p:nvSpPr>
        <p:spPr/>
        <p:txBody>
          <a:bodyPr/>
          <a:lstStyle/>
          <a:p>
            <a:r>
              <a:rPr lang="en-US" altLang="en-US" dirty="0" smtClean="0">
                <a:ea typeface="ＭＳ Ｐゴシック" panose="020B0600070205080204" pitchFamily="34" charset="-128"/>
              </a:rPr>
              <a:t>SaaS’</a:t>
            </a:r>
            <a:r>
              <a:rPr lang="en-US" altLang="ja-JP" dirty="0" smtClean="0">
                <a:ea typeface="ＭＳ Ｐゴシック" panose="020B0600070205080204" pitchFamily="34" charset="-128"/>
              </a:rPr>
              <a:t>s 3 demands on infrastructure:</a:t>
            </a:r>
          </a:p>
          <a:p>
            <a:pPr marL="514350" indent="-514350">
              <a:buFont typeface="+mj-lt"/>
              <a:buAutoNum type="arabicPeriod"/>
            </a:pPr>
            <a:r>
              <a:rPr lang="en-US" altLang="en-US" dirty="0" smtClean="0">
                <a:ea typeface="ＭＳ Ｐゴシック" panose="020B0600070205080204" pitchFamily="34" charset="-128"/>
              </a:rPr>
              <a:t> Communication</a:t>
            </a:r>
          </a:p>
          <a:p>
            <a:pPr marL="914400" lvl="1" indent="-514350"/>
            <a:r>
              <a:rPr lang="en-US" altLang="en-US" dirty="0" smtClean="0">
                <a:ea typeface="ＭＳ Ｐゴシック" panose="020B0600070205080204" pitchFamily="34" charset="-128"/>
              </a:rPr>
              <a:t>Allow customers to interact with service</a:t>
            </a:r>
          </a:p>
          <a:p>
            <a:pPr marL="514350" indent="-514350">
              <a:buFont typeface="+mj-lt"/>
              <a:buAutoNum type="arabicPeriod"/>
            </a:pPr>
            <a:r>
              <a:rPr lang="en-US" altLang="en-US" dirty="0" smtClean="0">
                <a:ea typeface="ＭＳ Ｐゴシック" panose="020B0600070205080204" pitchFamily="34" charset="-128"/>
              </a:rPr>
              <a:t> Scalability</a:t>
            </a:r>
          </a:p>
          <a:p>
            <a:pPr marL="914400" lvl="1" indent="-514350"/>
            <a:r>
              <a:rPr lang="en-US" altLang="en-US" dirty="0" smtClean="0">
                <a:ea typeface="ＭＳ Ｐゴシック" panose="020B0600070205080204" pitchFamily="34" charset="-128"/>
              </a:rPr>
              <a:t>Fluctuations in demand during day + new services to add users rapidly</a:t>
            </a:r>
          </a:p>
          <a:p>
            <a:pPr marL="514350" indent="-514350">
              <a:buFont typeface="+mj-lt"/>
              <a:buAutoNum type="arabicPeriod"/>
            </a:pPr>
            <a:r>
              <a:rPr lang="en-US" altLang="en-US" dirty="0" smtClean="0">
                <a:ea typeface="ＭＳ Ｐゴシック" panose="020B0600070205080204" pitchFamily="34" charset="-128"/>
              </a:rPr>
              <a:t> Dependability</a:t>
            </a:r>
          </a:p>
          <a:p>
            <a:pPr marL="914400" lvl="1" indent="-514350"/>
            <a:r>
              <a:rPr lang="en-US" altLang="en-US" dirty="0" smtClean="0">
                <a:ea typeface="ＭＳ Ｐゴシック" panose="020B0600070205080204" pitchFamily="34" charset="-128"/>
              </a:rPr>
              <a:t>Service &amp; communication available 24x7</a:t>
            </a:r>
          </a:p>
        </p:txBody>
      </p:sp>
      <p:sp>
        <p:nvSpPr>
          <p:cNvPr id="9114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D99FCED-2549-4AF1-A543-2901035AB4AA}" type="slidenum">
              <a:rPr lang="en-US" altLang="en-US" sz="1400">
                <a:latin typeface="Helvetica" panose="020B0604020202020204" pitchFamily="34" charset="0"/>
              </a:rPr>
              <a:pPr eaLnBrk="1" hangingPunct="1"/>
              <a:t>47</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089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089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r>
              <a:rPr lang="en-US" altLang="en-US" smtClean="0">
                <a:ea typeface="ＭＳ Ｐゴシック" panose="020B0600070205080204" pitchFamily="34" charset="-128"/>
              </a:rPr>
              <a:t>Services on Clusters</a:t>
            </a:r>
          </a:p>
        </p:txBody>
      </p:sp>
      <p:sp>
        <p:nvSpPr>
          <p:cNvPr id="3" name="Content Placeholder 2"/>
          <p:cNvSpPr>
            <a:spLocks noGrp="1"/>
          </p:cNvSpPr>
          <p:nvPr>
            <p:ph idx="1"/>
          </p:nvPr>
        </p:nvSpPr>
        <p:spPr>
          <a:xfrm>
            <a:off x="304800" y="1219200"/>
            <a:ext cx="8534400" cy="4754563"/>
          </a:xfrm>
        </p:spPr>
        <p:txBody>
          <a:bodyPr/>
          <a:lstStyle/>
          <a:p>
            <a:r>
              <a:rPr lang="en-US" altLang="en-US" dirty="0" smtClean="0">
                <a:ea typeface="ＭＳ Ｐゴシック" panose="020B0600070205080204" pitchFamily="34" charset="-128"/>
              </a:rPr>
              <a:t>Clusters: Commodity computers connected by commodity Ethernet switches</a:t>
            </a:r>
          </a:p>
          <a:p>
            <a:pPr>
              <a:buFont typeface="Helvetica" panose="020B0604020202020204" pitchFamily="34" charset="0"/>
              <a:buAutoNum type="arabicPeriod"/>
            </a:pPr>
            <a:r>
              <a:rPr lang="en-US" altLang="en-US" dirty="0" smtClean="0">
                <a:ea typeface="ＭＳ Ｐゴシック" panose="020B0600070205080204" pitchFamily="34" charset="-128"/>
              </a:rPr>
              <a:t> More scalable than conventional servers</a:t>
            </a:r>
          </a:p>
          <a:p>
            <a:pPr>
              <a:buFont typeface="Helvetica" panose="020B0604020202020204" pitchFamily="34" charset="0"/>
              <a:buAutoNum type="arabicPeriod"/>
            </a:pPr>
            <a:r>
              <a:rPr lang="en-US" altLang="en-US" dirty="0" smtClean="0">
                <a:ea typeface="ＭＳ Ｐゴシック" panose="020B0600070205080204" pitchFamily="34" charset="-128"/>
              </a:rPr>
              <a:t> Much cheaper than conventional servers</a:t>
            </a:r>
          </a:p>
          <a:p>
            <a:pPr marL="914400" lvl="1" indent="-514350"/>
            <a:r>
              <a:rPr lang="en-US" altLang="en-US" dirty="0" smtClean="0">
                <a:ea typeface="ＭＳ Ｐゴシック" panose="020B0600070205080204" pitchFamily="34" charset="-128"/>
              </a:rPr>
              <a:t> 20X for equivalent vs. largest servers</a:t>
            </a:r>
          </a:p>
          <a:p>
            <a:pPr>
              <a:buFont typeface="Helvetica" panose="020B0604020202020204" pitchFamily="34" charset="0"/>
              <a:buAutoNum type="arabicPeriod"/>
            </a:pPr>
            <a:r>
              <a:rPr lang="en-US" altLang="en-US" dirty="0" smtClean="0">
                <a:ea typeface="ＭＳ Ｐゴシック" panose="020B0600070205080204" pitchFamily="34" charset="-128"/>
              </a:rPr>
              <a:t> Dependability via extensive redundancy</a:t>
            </a:r>
          </a:p>
          <a:p>
            <a:pPr>
              <a:buFont typeface="Helvetica" panose="020B0604020202020204" pitchFamily="34" charset="0"/>
              <a:buAutoNum type="arabicPeriod"/>
            </a:pPr>
            <a:r>
              <a:rPr lang="en-US" altLang="en-US" dirty="0" smtClean="0">
                <a:ea typeface="ＭＳ Ｐゴシック" panose="020B0600070205080204" pitchFamily="34" charset="-128"/>
              </a:rPr>
              <a:t> Few operators for 1000s servers</a:t>
            </a:r>
          </a:p>
          <a:p>
            <a:pPr marL="914400" lvl="1" indent="-514350"/>
            <a:r>
              <a:rPr lang="en-US" altLang="en-US" dirty="0" smtClean="0">
                <a:ea typeface="ＭＳ Ｐゴシック" panose="020B0600070205080204" pitchFamily="34" charset="-128"/>
              </a:rPr>
              <a:t>Careful selection of identical HW/SW</a:t>
            </a:r>
          </a:p>
          <a:p>
            <a:pPr marL="914400" lvl="1" indent="-514350"/>
            <a:r>
              <a:rPr lang="en-US" altLang="en-US" dirty="0" smtClean="0">
                <a:ea typeface="ＭＳ Ｐゴシック" panose="020B0600070205080204" pitchFamily="34" charset="-128"/>
              </a:rPr>
              <a:t>Virtual Machine Monitors simplify operation</a:t>
            </a:r>
          </a:p>
          <a:p>
            <a:endParaRPr lang="en-US" altLang="en-US" dirty="0" smtClean="0">
              <a:ea typeface="ＭＳ Ｐゴシック" panose="020B0600070205080204" pitchFamily="34" charset="-128"/>
            </a:endParaRPr>
          </a:p>
        </p:txBody>
      </p:sp>
      <p:sp>
        <p:nvSpPr>
          <p:cNvPr id="9318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10ACAD4-D5E8-455B-8B1E-7F77B6A6D192}" type="slidenum">
              <a:rPr lang="en-US" altLang="en-US" sz="1400">
                <a:latin typeface="Helvetica" panose="020B0604020202020204" pitchFamily="34" charset="0"/>
              </a:rPr>
              <a:pPr eaLnBrk="1" hangingPunct="1"/>
              <a:t>48</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altLang="en-US" smtClean="0">
                <a:ea typeface="ＭＳ Ｐゴシック" panose="020B0600070205080204" pitchFamily="34" charset="-128"/>
              </a:rPr>
              <a:t>Warehouse Scale Computers</a:t>
            </a:r>
          </a:p>
        </p:txBody>
      </p:sp>
      <p:sp>
        <p:nvSpPr>
          <p:cNvPr id="83971" name="Content Placeholder 2"/>
          <p:cNvSpPr>
            <a:spLocks noGrp="1"/>
          </p:cNvSpPr>
          <p:nvPr>
            <p:ph idx="1"/>
          </p:nvPr>
        </p:nvSpPr>
        <p:spPr>
          <a:xfrm>
            <a:off x="304800" y="1371600"/>
            <a:ext cx="8610600" cy="4754563"/>
          </a:xfrm>
        </p:spPr>
        <p:txBody>
          <a:bodyPr/>
          <a:lstStyle/>
          <a:p>
            <a:r>
              <a:rPr lang="en-US" altLang="en-US" dirty="0" smtClean="0">
                <a:ea typeface="ＭＳ Ｐゴシック" panose="020B0600070205080204" pitchFamily="34" charset="-128"/>
              </a:rPr>
              <a:t>Clusters grew from 1000 servers to 100k based on customer demand for SaaS apps</a:t>
            </a:r>
          </a:p>
          <a:p>
            <a:r>
              <a:rPr lang="en-US" altLang="en-US" dirty="0" smtClean="0">
                <a:ea typeface="ＭＳ Ｐゴシック" panose="020B0600070205080204" pitchFamily="34" charset="-128"/>
              </a:rPr>
              <a:t>Economies of scale pushed down cost of largest data center by factors 3X to 8X</a:t>
            </a:r>
          </a:p>
          <a:p>
            <a:pPr lvl="1"/>
            <a:r>
              <a:rPr lang="en-US" altLang="en-US" dirty="0" smtClean="0">
                <a:ea typeface="ＭＳ Ｐゴシック" panose="020B0600070205080204" pitchFamily="34" charset="-128"/>
              </a:rPr>
              <a:t>Purchase, house, operate 100K v. 1K computers</a:t>
            </a:r>
          </a:p>
          <a:p>
            <a:r>
              <a:rPr lang="en-US" altLang="en-US" dirty="0" smtClean="0">
                <a:ea typeface="ＭＳ Ｐゴシック" panose="020B0600070205080204" pitchFamily="34" charset="-128"/>
              </a:rPr>
              <a:t>Traditional data centers utilized 10% - 20%</a:t>
            </a:r>
          </a:p>
          <a:p>
            <a:r>
              <a:rPr lang="en-US" altLang="en-US" dirty="0" smtClean="0">
                <a:ea typeface="ＭＳ Ｐゴシック" panose="020B0600070205080204" pitchFamily="34" charset="-128"/>
              </a:rPr>
              <a:t>Earn $ offering pay-as-you-go use at less than customer’</a:t>
            </a:r>
            <a:r>
              <a:rPr lang="en-US" altLang="ja-JP" dirty="0" smtClean="0">
                <a:ea typeface="ＭＳ Ｐゴシック" panose="020B0600070205080204" pitchFamily="34" charset="-128"/>
              </a:rPr>
              <a:t>s costs for as many computers as customer needs</a:t>
            </a:r>
          </a:p>
          <a:p>
            <a:pPr lvl="1"/>
            <a:endParaRPr lang="en-US" altLang="en-US" dirty="0" smtClean="0">
              <a:ea typeface="ＭＳ Ｐゴシック" panose="020B0600070205080204" pitchFamily="34" charset="-128"/>
            </a:endParaRPr>
          </a:p>
        </p:txBody>
      </p:sp>
      <p:sp>
        <p:nvSpPr>
          <p:cNvPr id="9523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FF81519-EDD5-499A-92B2-5CDFEB954227}" type="slidenum">
              <a:rPr lang="en-US" altLang="en-US" sz="1400">
                <a:latin typeface="Helvetica" panose="020B0604020202020204" pitchFamily="34" charset="0"/>
              </a:rPr>
              <a:pPr eaLnBrk="1" hangingPunct="1"/>
              <a:t>49</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397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397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39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dirty="0" smtClean="0">
                <a:ea typeface="ＭＳ Ｐゴシック" panose="020B0600070205080204" pitchFamily="34" charset="-128"/>
              </a:rPr>
              <a:t>Children’</a:t>
            </a:r>
            <a:r>
              <a:rPr lang="en-US" altLang="ja-JP" dirty="0" smtClean="0">
                <a:ea typeface="ＭＳ Ｐゴシック" panose="020B0600070205080204" pitchFamily="34" charset="-128"/>
              </a:rPr>
              <a:t>s Hospital</a:t>
            </a:r>
            <a:endParaRPr lang="en-US" altLang="en-US" dirty="0" smtClean="0">
              <a:ea typeface="ＭＳ Ｐゴシック" panose="020B0600070205080204" pitchFamily="34" charset="-128"/>
            </a:endParaRPr>
          </a:p>
        </p:txBody>
      </p:sp>
      <p:sp>
        <p:nvSpPr>
          <p:cNvPr id="14339" name="Content Placeholder 2"/>
          <p:cNvSpPr>
            <a:spLocks noGrp="1"/>
          </p:cNvSpPr>
          <p:nvPr>
            <p:ph idx="1"/>
          </p:nvPr>
        </p:nvSpPr>
        <p:spPr/>
        <p:txBody>
          <a:bodyPr/>
          <a:lstStyle/>
          <a:p>
            <a:r>
              <a:rPr lang="en-US" altLang="en-US" dirty="0" smtClean="0">
                <a:ea typeface="ＭＳ Ｐゴシック" panose="020B0600070205080204" pitchFamily="34" charset="-128"/>
              </a:rPr>
              <a:t>Screencast of Spring 2012 UCB CS169 project Nurse Scheduler</a:t>
            </a:r>
            <a:br>
              <a:rPr lang="en-US" altLang="en-US" dirty="0" smtClean="0">
                <a:ea typeface="ＭＳ Ｐゴシック" panose="020B0600070205080204" pitchFamily="34" charset="-128"/>
              </a:rPr>
            </a:br>
            <a:r>
              <a:rPr lang="en-US" altLang="en-US" u="sng" dirty="0" smtClean="0">
                <a:ea typeface="ＭＳ Ｐゴシック" panose="020B0600070205080204" pitchFamily="34" charset="-128"/>
                <a:hlinkClick r:id="rId2"/>
              </a:rPr>
              <a:t>https://vimeo.com/44837891</a:t>
            </a:r>
            <a:endParaRPr lang="en-US" altLang="en-US" u="sng" dirty="0" smtClean="0">
              <a:ea typeface="ＭＳ Ｐゴシック" panose="020B0600070205080204" pitchFamily="34" charset="-128"/>
            </a:endParaRPr>
          </a:p>
          <a:p>
            <a:r>
              <a:rPr lang="en-US" altLang="en-US" dirty="0" smtClean="0">
                <a:ea typeface="ＭＳ Ｐゴシック" panose="020B0600070205080204" pitchFamily="34" charset="-128"/>
              </a:rPr>
              <a:t>Interview with Nurse Managers</a:t>
            </a:r>
            <a:br>
              <a:rPr lang="en-US" altLang="en-US" dirty="0" smtClean="0">
                <a:ea typeface="ＭＳ Ｐゴシック" panose="020B0600070205080204" pitchFamily="34" charset="-128"/>
              </a:rPr>
            </a:br>
            <a:r>
              <a:rPr lang="en-US" altLang="en-US" u="sng" dirty="0" smtClean="0">
                <a:ea typeface="ＭＳ Ｐゴシック" panose="020B0600070205080204" pitchFamily="34" charset="-128"/>
                <a:hlinkClick r:id="rId3"/>
              </a:rPr>
              <a:t>https://vimeo.com/46770083</a:t>
            </a:r>
            <a:endParaRPr lang="en-US" altLang="en-US" u="sng" dirty="0" smtClean="0">
              <a:ea typeface="ＭＳ Ｐゴシック" panose="020B0600070205080204" pitchFamily="34" charset="-128"/>
            </a:endParaRPr>
          </a:p>
          <a:p>
            <a:r>
              <a:rPr lang="en-US" altLang="en-US" dirty="0" smtClean="0">
                <a:ea typeface="ＭＳ Ｐゴシック" panose="020B0600070205080204" pitchFamily="34" charset="-128"/>
              </a:rPr>
              <a:t>Your team will </a:t>
            </a:r>
            <a:r>
              <a:rPr lang="en-US" altLang="ja-JP" dirty="0" smtClean="0">
                <a:ea typeface="ＭＳ Ｐゴシック" panose="020B0600070205080204" pitchFamily="34" charset="-128"/>
              </a:rPr>
              <a:t>record a video interview and screencast for your project</a:t>
            </a:r>
          </a:p>
          <a:p>
            <a:pPr>
              <a:buFontTx/>
              <a:buNone/>
            </a:pPr>
            <a:endParaRPr lang="en-US" altLang="en-US" dirty="0" smtClean="0">
              <a:ea typeface="ＭＳ Ｐゴシック" panose="020B0600070205080204" pitchFamily="34" charset="-128"/>
            </a:endParaRPr>
          </a:p>
        </p:txBody>
      </p:sp>
      <p:sp>
        <p:nvSpPr>
          <p:cNvPr id="1434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DDD438F-2FF9-424D-B642-47BA4210780B}" type="slidenum">
              <a:rPr lang="en-US" altLang="en-US" sz="1400">
                <a:latin typeface="Helvetica" panose="020B0604020202020204" pitchFamily="34" charset="0"/>
              </a:rPr>
              <a:pPr eaLnBrk="1" hangingPunct="1"/>
              <a:t>5</a:t>
            </a:fld>
            <a:endParaRPr lang="en-US" altLang="en-US" sz="14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r>
              <a:rPr lang="en-US" altLang="en-US" smtClean="0">
                <a:ea typeface="ＭＳ Ｐゴシック" panose="020B0600070205080204" pitchFamily="34" charset="-128"/>
              </a:rPr>
              <a:t>Utility Computing / </a:t>
            </a:r>
            <a:br>
              <a:rPr lang="en-US" altLang="en-US" smtClean="0">
                <a:ea typeface="ＭＳ Ｐゴシック" panose="020B0600070205080204" pitchFamily="34" charset="-128"/>
              </a:rPr>
            </a:br>
            <a:r>
              <a:rPr lang="en-US" altLang="en-US" smtClean="0">
                <a:ea typeface="ＭＳ Ｐゴシック" panose="020B0600070205080204" pitchFamily="34" charset="-128"/>
              </a:rPr>
              <a:t>Public Cloud Computing</a:t>
            </a:r>
          </a:p>
        </p:txBody>
      </p:sp>
      <p:sp>
        <p:nvSpPr>
          <p:cNvPr id="84995" name="Content Placeholder 2"/>
          <p:cNvSpPr>
            <a:spLocks noGrp="1"/>
          </p:cNvSpPr>
          <p:nvPr>
            <p:ph idx="1"/>
          </p:nvPr>
        </p:nvSpPr>
        <p:spPr/>
        <p:txBody>
          <a:bodyPr/>
          <a:lstStyle/>
          <a:p>
            <a:r>
              <a:rPr lang="en-US" altLang="en-US" dirty="0" smtClean="0">
                <a:ea typeface="ＭＳ Ｐゴシック" panose="020B0600070205080204" pitchFamily="34" charset="-128"/>
              </a:rPr>
              <a:t>Offers computing, storage, communication at pennies/hour</a:t>
            </a:r>
          </a:p>
          <a:p>
            <a:r>
              <a:rPr lang="en-US" altLang="en-US" dirty="0" smtClean="0">
                <a:ea typeface="ＭＳ Ｐゴシック" panose="020B0600070205080204" pitchFamily="34" charset="-128"/>
              </a:rPr>
              <a:t>No premium to scale:</a:t>
            </a:r>
          </a:p>
          <a:p>
            <a:pPr lvl="1">
              <a:buFontTx/>
              <a:buNone/>
            </a:pPr>
            <a:r>
              <a:rPr lang="en-US" altLang="en-US" dirty="0" smtClean="0">
                <a:ea typeface="ＭＳ Ｐゴシック" panose="020B0600070205080204" pitchFamily="34" charset="-128"/>
              </a:rPr>
              <a:t>      1000 computers @       1 hour </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       1 computer   @ 1000 hours</a:t>
            </a:r>
          </a:p>
          <a:p>
            <a:r>
              <a:rPr lang="en-US" altLang="en-US" dirty="0" smtClean="0">
                <a:ea typeface="ＭＳ Ｐゴシック" panose="020B0600070205080204" pitchFamily="34" charset="-128"/>
              </a:rPr>
              <a:t>Illusion of infinite scalability to cloud user</a:t>
            </a:r>
          </a:p>
          <a:p>
            <a:pPr lvl="1"/>
            <a:r>
              <a:rPr lang="en-US" altLang="en-US" dirty="0" smtClean="0">
                <a:ea typeface="ＭＳ Ｐゴシック" panose="020B0600070205080204" pitchFamily="34" charset="-128"/>
              </a:rPr>
              <a:t>As many computers as you can afford</a:t>
            </a:r>
          </a:p>
          <a:p>
            <a:r>
              <a:rPr lang="en-US" altLang="en-US" dirty="0" smtClean="0">
                <a:ea typeface="ＭＳ Ｐゴシック" panose="020B0600070205080204" pitchFamily="34" charset="-128"/>
              </a:rPr>
              <a:t>Leading examples: Amazon Web Services, Google App Engine, Microsoft Azure</a:t>
            </a:r>
          </a:p>
        </p:txBody>
      </p:sp>
      <p:sp>
        <p:nvSpPr>
          <p:cNvPr id="97284"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BAA0097-433E-4043-9CF9-105635FBFBC6}" type="slidenum">
              <a:rPr lang="en-US" altLang="en-US" sz="1400">
                <a:latin typeface="Helvetica" panose="020B0604020202020204" pitchFamily="34" charset="0"/>
              </a:rPr>
              <a:pPr eaLnBrk="1" hangingPunct="1"/>
              <a:t>50</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499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499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9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r>
              <a:rPr lang="en-US" altLang="en-US" smtClean="0">
                <a:ea typeface="ＭＳ Ｐゴシック" panose="020B0600070205080204" pitchFamily="34" charset="-128"/>
              </a:rPr>
              <a:t>2013 AWS Instances &amp; Prices</a:t>
            </a:r>
          </a:p>
        </p:txBody>
      </p:sp>
      <p:sp>
        <p:nvSpPr>
          <p:cNvPr id="9933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1B22854-E139-4386-8B03-3B0B88C2CFB1}" type="slidenum">
              <a:rPr lang="en-US" altLang="en-US" sz="1400">
                <a:latin typeface="Helvetica" panose="020B0604020202020204" pitchFamily="34" charset="0"/>
              </a:rPr>
              <a:pPr eaLnBrk="1" hangingPunct="1"/>
              <a:t>51</a:t>
            </a:fld>
            <a:endParaRPr lang="en-US" altLang="en-US" sz="1400">
              <a:latin typeface="Helvetica"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423842026"/>
              </p:ext>
            </p:extLst>
          </p:nvPr>
        </p:nvGraphicFramePr>
        <p:xfrm>
          <a:off x="457200" y="1447800"/>
          <a:ext cx="8153400" cy="4824413"/>
        </p:xfrm>
        <a:graphic>
          <a:graphicData uri="http://schemas.openxmlformats.org/drawingml/2006/table">
            <a:tbl>
              <a:tblPr/>
              <a:tblGrid>
                <a:gridCol w="1506538">
                  <a:extLst>
                    <a:ext uri="{9D8B030D-6E8A-4147-A177-3AD203B41FA5}">
                      <a16:colId xmlns:a16="http://schemas.microsoft.com/office/drawing/2014/main" val="20000"/>
                    </a:ext>
                  </a:extLst>
                </a:gridCol>
                <a:gridCol w="682625">
                  <a:extLst>
                    <a:ext uri="{9D8B030D-6E8A-4147-A177-3AD203B41FA5}">
                      <a16:colId xmlns:a16="http://schemas.microsoft.com/office/drawing/2014/main" val="20001"/>
                    </a:ext>
                  </a:extLst>
                </a:gridCol>
                <a:gridCol w="895350">
                  <a:extLst>
                    <a:ext uri="{9D8B030D-6E8A-4147-A177-3AD203B41FA5}">
                      <a16:colId xmlns:a16="http://schemas.microsoft.com/office/drawing/2014/main" val="20002"/>
                    </a:ext>
                  </a:extLst>
                </a:gridCol>
                <a:gridCol w="955675">
                  <a:extLst>
                    <a:ext uri="{9D8B030D-6E8A-4147-A177-3AD203B41FA5}">
                      <a16:colId xmlns:a16="http://schemas.microsoft.com/office/drawing/2014/main" val="20003"/>
                    </a:ext>
                  </a:extLst>
                </a:gridCol>
                <a:gridCol w="1101725">
                  <a:extLst>
                    <a:ext uri="{9D8B030D-6E8A-4147-A177-3AD203B41FA5}">
                      <a16:colId xmlns:a16="http://schemas.microsoft.com/office/drawing/2014/main" val="20004"/>
                    </a:ext>
                  </a:extLst>
                </a:gridCol>
                <a:gridCol w="1258887">
                  <a:extLst>
                    <a:ext uri="{9D8B030D-6E8A-4147-A177-3AD203B41FA5}">
                      <a16:colId xmlns:a16="http://schemas.microsoft.com/office/drawing/2014/main" val="20005"/>
                    </a:ext>
                  </a:extLst>
                </a:gridCol>
                <a:gridCol w="1752600">
                  <a:extLst>
                    <a:ext uri="{9D8B030D-6E8A-4147-A177-3AD203B41FA5}">
                      <a16:colId xmlns:a16="http://schemas.microsoft.com/office/drawing/2014/main" val="20006"/>
                    </a:ext>
                  </a:extLst>
                </a:gridCol>
              </a:tblGrid>
              <a:tr h="439738">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Instance Type</a:t>
                      </a:r>
                    </a:p>
                  </a:txBody>
                  <a:tcPr marL="12700" marR="12700" marT="12697" marB="0" anchor="b"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CC99"/>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 Per Hour</a:t>
                      </a:r>
                    </a:p>
                  </a:txBody>
                  <a:tcPr marL="12700" marR="12700" marT="12697" marB="0" anchor="b"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CC99"/>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Ratio to small</a:t>
                      </a:r>
                    </a:p>
                  </a:txBody>
                  <a:tcPr marL="12700" marR="12700" marT="12697" marB="0" anchor="b"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CC99"/>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Virtual Cores</a:t>
                      </a:r>
                    </a:p>
                  </a:txBody>
                  <a:tcPr marL="12700" marR="12700" marT="12697" marB="0" anchor="b"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CC99"/>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Compute Units</a:t>
                      </a:r>
                    </a:p>
                  </a:txBody>
                  <a:tcPr marL="12700" marR="12700" marT="12697" marB="0" anchor="b"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CC99"/>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Memory (GB) </a:t>
                      </a:r>
                    </a:p>
                  </a:txBody>
                  <a:tcPr marL="12700" marR="12700" marT="12697" marB="0" anchor="b"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CC99"/>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Storage (GB)</a:t>
                      </a:r>
                    </a:p>
                  </a:txBody>
                  <a:tcPr marL="12700" marR="12700" marT="12697" marB="0" anchor="b" horzOverflow="overflow">
                    <a:lnL w="12700" cap="flat" cmpd="sng" algn="ctr">
                      <a:solidFill>
                        <a:srgbClr val="C0C0C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CC99"/>
                    </a:solidFill>
                  </a:tcPr>
                </a:tc>
                <a:extLst>
                  <a:ext uri="{0D108BD9-81ED-4DB2-BD59-A6C34878D82A}">
                    <a16:rowId xmlns:a16="http://schemas.microsoft.com/office/drawing/2014/main" val="10000"/>
                  </a:ext>
                </a:extLst>
              </a:tr>
              <a:tr h="257175">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m1.small</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0.06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1.0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1</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1.0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1.7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1 x 160</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57175">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m1.medium</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0.12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 2.0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1</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2.0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3.8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1 x 410</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r h="257175">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m1.large</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0.24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 4.0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2</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4.0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7.5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2 x 420</a:t>
                      </a:r>
                    </a:p>
                  </a:txBody>
                  <a:tcPr marL="12700" marR="12700" marT="12697" marB="0" horzOverflow="overflow">
                    <a:lnL w="12700" cap="flat" cmpd="sng" algn="ctr">
                      <a:solidFill>
                        <a:srgbClr val="C0C0C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57175">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m1.xlarge</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0.48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8.0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4</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 8.0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 15.0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4 x 420</a:t>
                      </a:r>
                    </a:p>
                  </a:txBody>
                  <a:tcPr marL="12700" marR="12700" marT="12697" marB="0" horzOverflow="overflow">
                    <a:lnL w="12700" cap="flat" cmpd="sng" algn="ctr">
                      <a:solidFill>
                        <a:srgbClr val="C0C0C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4"/>
                  </a:ext>
                </a:extLst>
              </a:tr>
              <a:tr h="257175">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m3.xlarge</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0.50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8.3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4</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13.0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 15.0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EBS</a:t>
                      </a:r>
                    </a:p>
                  </a:txBody>
                  <a:tcPr marL="12700" marR="12700" marT="12697" marB="0" horzOverflow="overflow">
                    <a:lnL w="12700" cap="flat" cmpd="sng" algn="ctr">
                      <a:solidFill>
                        <a:srgbClr val="C0C0C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257175">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m3.2xlarge</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1.00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16.7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8</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26.0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30.0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EBS</a:t>
                      </a:r>
                    </a:p>
                  </a:txBody>
                  <a:tcPr marL="12700" marR="12700" marT="12697" marB="0" horzOverflow="overflow">
                    <a:lnL w="12700" cap="flat" cmpd="sng" algn="ctr">
                      <a:solidFill>
                        <a:srgbClr val="C0C0C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6"/>
                  </a:ext>
                </a:extLst>
              </a:tr>
              <a:tr h="257175">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c1.medium</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0.15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2.5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2</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5.0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1.7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1 x 350</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257175">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c1.xlarge</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0.58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9.7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8</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20.0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7.0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4 x 420</a:t>
                      </a:r>
                    </a:p>
                  </a:txBody>
                  <a:tcPr marL="12700" marR="12700" marT="12697" marB="0" horzOverflow="overflow">
                    <a:lnL w="12700" cap="flat" cmpd="sng" algn="ctr">
                      <a:solidFill>
                        <a:srgbClr val="C0C0C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8"/>
                  </a:ext>
                </a:extLst>
              </a:tr>
              <a:tr h="257175">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cc2.8xlarge</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2.40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40.0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32</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88.0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60.5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4 x 840</a:t>
                      </a:r>
                    </a:p>
                  </a:txBody>
                  <a:tcPr marL="12700" marR="12700" marT="12697" marB="0" horzOverflow="overflow">
                    <a:lnL w="12700" cap="flat" cmpd="sng" algn="ctr">
                      <a:solidFill>
                        <a:srgbClr val="C0C0C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257175">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m2.xlarge</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0.41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6.8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2</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6.5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17.1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1 x 420</a:t>
                      </a:r>
                    </a:p>
                  </a:txBody>
                  <a:tcPr marL="12700" marR="12700" marT="12697" marB="0" horzOverflow="overflow">
                    <a:lnL w="12700" cap="flat" cmpd="sng" algn="ctr">
                      <a:solidFill>
                        <a:srgbClr val="C0C0C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10"/>
                  </a:ext>
                </a:extLst>
              </a:tr>
              <a:tr h="257175">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m2.2xlarge</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0.82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13.7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4</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13.0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34.2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1 x 850</a:t>
                      </a:r>
                    </a:p>
                  </a:txBody>
                  <a:tcPr marL="12700" marR="12700" marT="12697" marB="0" horzOverflow="overflow">
                    <a:lnL w="12700" cap="flat" cmpd="sng" algn="ctr">
                      <a:solidFill>
                        <a:srgbClr val="C0C0C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1"/>
                  </a:ext>
                </a:extLst>
              </a:tr>
              <a:tr h="257175">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m2.4xlarge</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1.64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27.3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8</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26.0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68.4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2 x 840</a:t>
                      </a:r>
                    </a:p>
                  </a:txBody>
                  <a:tcPr marL="12700" marR="12700" marT="12697" marB="0" horzOverflow="overflow">
                    <a:lnL w="12700" cap="flat" cmpd="sng" algn="ctr">
                      <a:solidFill>
                        <a:srgbClr val="C0C0C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12"/>
                  </a:ext>
                </a:extLst>
              </a:tr>
              <a:tr h="257175">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cr1.8xlarge</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3.50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58.3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32</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88.0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244.0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2 x 120 SSD</a:t>
                      </a:r>
                    </a:p>
                  </a:txBody>
                  <a:tcPr marL="12700" marR="12700" marT="12697" marB="0" horzOverflow="overflow">
                    <a:lnL w="12700" cap="flat" cmpd="sng" algn="ctr">
                      <a:solidFill>
                        <a:srgbClr val="C0C0C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3"/>
                  </a:ext>
                </a:extLst>
              </a:tr>
              <a:tr h="269875">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hi1.4xlarge</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3.10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51.7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16</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35.0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60.5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2 x 1024 SSD</a:t>
                      </a:r>
                    </a:p>
                  </a:txBody>
                  <a:tcPr marL="12700" marR="12700" marT="12697" marB="0" horzOverflow="overflow">
                    <a:lnL w="12700" cap="flat" cmpd="sng" algn="ctr">
                      <a:solidFill>
                        <a:srgbClr val="C0C0C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14"/>
                  </a:ext>
                </a:extLst>
              </a:tr>
              <a:tr h="257175">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hs1.8xlarge</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4.60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76.7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16</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35.0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117.0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24 x 2048</a:t>
                      </a:r>
                    </a:p>
                  </a:txBody>
                  <a:tcPr marL="12700" marR="12700" marT="12697" marB="0" horzOverflow="overflow">
                    <a:lnL w="12700" cap="flat" cmpd="sng" algn="ctr">
                      <a:solidFill>
                        <a:srgbClr val="C0C0C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5"/>
                  </a:ext>
                </a:extLst>
              </a:tr>
              <a:tr h="257175">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t1.micro</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0.02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0.3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1</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varies</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0.6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EBS</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16"/>
                  </a:ext>
                </a:extLst>
              </a:tr>
              <a:tr h="257175">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cg1.4xlarge</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2.10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 35.0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16</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33.5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rPr>
                        <a:t> 22.5 </a:t>
                      </a:r>
                    </a:p>
                  </a:txBody>
                  <a:tcPr marL="12700" marR="12700" marT="12697" marB="0"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defTabSz="457200" eaLnBrk="0" hangingPunct="0">
                        <a:spcBef>
                          <a:spcPct val="20000"/>
                        </a:spcBef>
                        <a:defRPr sz="2800">
                          <a:solidFill>
                            <a:schemeClr val="tx1"/>
                          </a:solidFill>
                          <a:latin typeface="Helvetica" panose="020B0604020202020204" pitchFamily="34" charset="0"/>
                          <a:ea typeface="ＭＳ Ｐゴシック" panose="020B0600070205080204" pitchFamily="34" charset="-128"/>
                        </a:defRPr>
                      </a:lvl1pPr>
                      <a:lvl2pPr marL="37931725" indent="-37474525" defTabSz="457200" eaLnBrk="0" hangingPunct="0">
                        <a:spcBef>
                          <a:spcPct val="20000"/>
                        </a:spcBef>
                        <a:defRPr sz="2400">
                          <a:solidFill>
                            <a:schemeClr val="tx1"/>
                          </a:solidFill>
                          <a:latin typeface="Helvetica"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Helvetica"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Helvetica" panose="020B0604020202020204" pitchFamily="34" charset="0"/>
                          <a:ea typeface="ＭＳ Ｐゴシック" panose="020B0600070205080204" pitchFamily="34" charset="-128"/>
                        </a:defRPr>
                      </a:lvl9pPr>
                    </a:lstStyle>
                    <a:p>
                      <a:pPr marL="0" marR="0" lvl="0" indent="0" algn="l" defTabSz="4572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ＭＳ Ｐゴシック" panose="020B0600070205080204" pitchFamily="34" charset="-128"/>
                        </a:rPr>
                        <a:t>2 x 840</a:t>
                      </a:r>
                    </a:p>
                  </a:txBody>
                  <a:tcPr marL="12700" marR="12700" marT="12697" marB="0" horzOverflow="overflow">
                    <a:lnL w="12700" cap="flat" cmpd="sng" algn="ctr">
                      <a:solidFill>
                        <a:srgbClr val="C0C0C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7"/>
                  </a:ext>
                </a:extLst>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r>
              <a:rPr lang="en-US" altLang="en-US" dirty="0" smtClean="0">
                <a:ea typeface="ＭＳ Ｐゴシック" panose="020B0600070205080204" pitchFamily="34" charset="-128"/>
              </a:rPr>
              <a:t>Supercomputer for Hire</a:t>
            </a:r>
          </a:p>
        </p:txBody>
      </p:sp>
      <p:sp>
        <p:nvSpPr>
          <p:cNvPr id="3" name="Content Placeholder 2"/>
          <p:cNvSpPr>
            <a:spLocks noGrp="1"/>
          </p:cNvSpPr>
          <p:nvPr>
            <p:ph idx="1"/>
          </p:nvPr>
        </p:nvSpPr>
        <p:spPr/>
        <p:txBody>
          <a:bodyPr/>
          <a:lstStyle/>
          <a:p>
            <a:r>
              <a:rPr lang="en-US" altLang="en-US" dirty="0" smtClean="0">
                <a:ea typeface="ＭＳ Ｐゴシック" panose="020B0600070205080204" pitchFamily="34" charset="-128"/>
              </a:rPr>
              <a:t>Top 500 supercomputer competition in 2012</a:t>
            </a:r>
          </a:p>
          <a:p>
            <a:r>
              <a:rPr lang="en-US" altLang="en-US" dirty="0" smtClean="0">
                <a:ea typeface="ＭＳ Ｐゴシック" panose="020B0600070205080204" pitchFamily="34" charset="-128"/>
              </a:rPr>
              <a:t>532 8xlarge (@ $2.40/hour), 17000 cores = 240 </a:t>
            </a:r>
            <a:r>
              <a:rPr lang="en-US" altLang="en-US" dirty="0" err="1" smtClean="0">
                <a:ea typeface="ＭＳ Ｐゴシック" panose="020B0600070205080204" pitchFamily="34" charset="-128"/>
              </a:rPr>
              <a:t>TeraFLOPS</a:t>
            </a:r>
            <a:endParaRPr lang="en-US" altLang="en-US" dirty="0" smtClean="0">
              <a:ea typeface="ＭＳ Ｐゴシック" panose="020B0600070205080204" pitchFamily="34" charset="-128"/>
            </a:endParaRPr>
          </a:p>
          <a:p>
            <a:r>
              <a:rPr lang="en-US" altLang="en-US" dirty="0" smtClean="0">
                <a:ea typeface="ＭＳ Ｐゴシック" panose="020B0600070205080204" pitchFamily="34" charset="-128"/>
              </a:rPr>
              <a:t>72</a:t>
            </a:r>
            <a:r>
              <a:rPr lang="en-US" altLang="en-US" baseline="30000" dirty="0" smtClean="0">
                <a:ea typeface="ＭＳ Ｐゴシック" panose="020B0600070205080204" pitchFamily="34" charset="-128"/>
              </a:rPr>
              <a:t>nd</a:t>
            </a:r>
            <a:r>
              <a:rPr lang="en-US" altLang="en-US" dirty="0" smtClean="0">
                <a:ea typeface="ＭＳ Ｐゴシック" panose="020B0600070205080204" pitchFamily="34" charset="-128"/>
              </a:rPr>
              <a:t>/500 supercomputer @ ~$1300 per hour</a:t>
            </a:r>
          </a:p>
          <a:p>
            <a:r>
              <a:rPr lang="en-US" altLang="en-US" dirty="0" smtClean="0">
                <a:ea typeface="ＭＳ Ｐゴシック" panose="020B0600070205080204" pitchFamily="34" charset="-128"/>
              </a:rPr>
              <a:t>Credit card =&gt; can use 1000s computers</a:t>
            </a:r>
          </a:p>
          <a:p>
            <a:r>
              <a:rPr lang="en-US" altLang="en-US" dirty="0" err="1" smtClean="0">
                <a:ea typeface="ＭＳ Ｐゴシック" panose="020B0600070205080204" pitchFamily="34" charset="-128"/>
              </a:rPr>
              <a:t>FarmVille</a:t>
            </a:r>
            <a:r>
              <a:rPr lang="en-US" altLang="en-US" dirty="0" smtClean="0">
                <a:ea typeface="ＭＳ Ｐゴシック" panose="020B0600070205080204" pitchFamily="34" charset="-128"/>
              </a:rPr>
              <a:t> on AWS</a:t>
            </a:r>
          </a:p>
          <a:p>
            <a:pPr lvl="1"/>
            <a:r>
              <a:rPr lang="en-US" altLang="en-US" dirty="0" smtClean="0">
                <a:ea typeface="ＭＳ Ｐゴシック" panose="020B0600070205080204" pitchFamily="34" charset="-128"/>
              </a:rPr>
              <a:t>Prior biggest online game 5M users</a:t>
            </a:r>
          </a:p>
          <a:p>
            <a:pPr lvl="1"/>
            <a:r>
              <a:rPr lang="en-US" altLang="en-US" dirty="0" smtClean="0">
                <a:ea typeface="ＭＳ Ｐゴシック" panose="020B0600070205080204" pitchFamily="34" charset="-128"/>
              </a:rPr>
              <a:t>What if startup had to build data center?</a:t>
            </a:r>
          </a:p>
          <a:p>
            <a:pPr lvl="1"/>
            <a:r>
              <a:rPr lang="en-US" altLang="en-US" dirty="0" smtClean="0">
                <a:ea typeface="ＭＳ Ｐゴシック" panose="020B0600070205080204" pitchFamily="34" charset="-128"/>
              </a:rPr>
              <a:t>4 days =1M; 2 months = 10M; 9 months = 75M</a:t>
            </a: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p:txBody>
      </p:sp>
      <p:sp>
        <p:nvSpPr>
          <p:cNvPr id="10138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AA96EEE-5A07-4154-8F52-A65202E430F2}" type="slidenum">
              <a:rPr lang="en-US" altLang="en-US" sz="1400">
                <a:latin typeface="Helvetica" panose="020B0604020202020204" pitchFamily="34" charset="0"/>
              </a:rPr>
              <a:pPr eaLnBrk="1" hangingPunct="1"/>
              <a:t>52</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r>
              <a:rPr lang="en-US" altLang="en-US" smtClean="0">
                <a:ea typeface="ＭＳ Ｐゴシック" panose="020B0600070205080204" pitchFamily="34" charset="-128"/>
              </a:rPr>
              <a:t>IBM Watson for Hire?</a:t>
            </a:r>
          </a:p>
        </p:txBody>
      </p:sp>
      <p:sp>
        <p:nvSpPr>
          <p:cNvPr id="89091" name="Content Placeholder 2"/>
          <p:cNvSpPr>
            <a:spLocks noGrp="1"/>
          </p:cNvSpPr>
          <p:nvPr>
            <p:ph idx="1"/>
          </p:nvPr>
        </p:nvSpPr>
        <p:spPr/>
        <p:txBody>
          <a:bodyPr/>
          <a:lstStyle/>
          <a:p>
            <a:r>
              <a:rPr lang="en-US" altLang="en-US" dirty="0" smtClean="0">
                <a:ea typeface="ＭＳ Ｐゴシック" panose="020B0600070205080204" pitchFamily="34" charset="-128"/>
              </a:rPr>
              <a:t>Jeopardy Champion IBM Watson</a:t>
            </a:r>
          </a:p>
          <a:p>
            <a:r>
              <a:rPr lang="en-US" altLang="en-US" dirty="0" smtClean="0">
                <a:ea typeface="ＭＳ Ｐゴシック" panose="020B0600070205080204" pitchFamily="34" charset="-128"/>
              </a:rPr>
              <a:t>Hardware: 90 IBM Power 750 servers</a:t>
            </a:r>
          </a:p>
          <a:p>
            <a:pPr lvl="1"/>
            <a:r>
              <a:rPr lang="en-US" altLang="en-US" dirty="0" smtClean="0">
                <a:ea typeface="ＭＳ Ｐゴシック" panose="020B0600070205080204" pitchFamily="34" charset="-128"/>
              </a:rPr>
              <a:t>3.5 GHz 32 cores/server</a:t>
            </a:r>
          </a:p>
          <a:p>
            <a:r>
              <a:rPr lang="en-US" altLang="en-US" dirty="0" smtClean="0">
                <a:ea typeface="ＭＳ Ｐゴシック" panose="020B0600070205080204" pitchFamily="34" charset="-128"/>
              </a:rPr>
              <a:t>360 @~$2.40/hour = ~$800/hour?</a:t>
            </a:r>
          </a:p>
          <a:p>
            <a:r>
              <a:rPr lang="en-US" altLang="en-US" dirty="0" smtClean="0">
                <a:ea typeface="ＭＳ Ｐゴシック" panose="020B0600070205080204" pitchFamily="34" charset="-128"/>
              </a:rPr>
              <a:t>Cost of top human attorney or accountant</a:t>
            </a:r>
          </a:p>
          <a:p>
            <a:r>
              <a:rPr lang="en-US" altLang="en-US" dirty="0" smtClean="0">
                <a:ea typeface="ＭＳ Ｐゴシック" panose="020B0600070205080204" pitchFamily="34" charset="-128"/>
              </a:rPr>
              <a:t>For what tasks could AI be as good as highly trained person @ $800/hour?</a:t>
            </a:r>
          </a:p>
          <a:p>
            <a:r>
              <a:rPr lang="en-US" altLang="en-US" dirty="0" smtClean="0">
                <a:ea typeface="ＭＳ Ｐゴシック" panose="020B0600070205080204" pitchFamily="34" charset="-128"/>
              </a:rPr>
              <a:t>And rapidly falling cost</a:t>
            </a:r>
          </a:p>
          <a:p>
            <a:r>
              <a:rPr lang="en-US" altLang="en-US" dirty="0" smtClean="0">
                <a:ea typeface="ＭＳ Ｐゴシック" panose="020B0600070205080204" pitchFamily="34" charset="-128"/>
              </a:rPr>
              <a:t>What would this mean for society?</a:t>
            </a:r>
          </a:p>
        </p:txBody>
      </p:sp>
      <p:sp>
        <p:nvSpPr>
          <p:cNvPr id="10342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64A1DF2-39C4-46F6-811B-8CF01862C3B8}" type="slidenum">
              <a:rPr lang="en-US" altLang="en-US" sz="1400">
                <a:latin typeface="Helvetica" panose="020B0604020202020204" pitchFamily="34" charset="0"/>
              </a:rPr>
              <a:pPr eaLnBrk="1" hangingPunct="1"/>
              <a:t>53</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0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09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9091">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909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9091">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90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2A7C9E8-6F2B-49A6-AB85-9E7B8C7E924B}" type="slidenum">
              <a:rPr lang="en-US" altLang="en-US" sz="1400">
                <a:latin typeface="Helvetica" panose="020B0604020202020204" pitchFamily="34" charset="0"/>
              </a:rPr>
              <a:pPr eaLnBrk="1" hangingPunct="1"/>
              <a:t>54</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23900" dirty="0">
                <a:solidFill>
                  <a:schemeClr val="bg1"/>
                </a:solidFill>
                <a:latin typeface="Arial Black"/>
                <a:ea typeface="+mn-ea"/>
                <a:cs typeface="Arial Black"/>
              </a:rPr>
              <a:t>END</a:t>
            </a:r>
          </a:p>
        </p:txBody>
      </p:sp>
      <p:sp>
        <p:nvSpPr>
          <p:cNvPr id="105476" name="Title 7"/>
          <p:cNvSpPr>
            <a:spLocks noGrp="1"/>
          </p:cNvSpPr>
          <p:nvPr>
            <p:ph type="ctrTitle"/>
          </p:nvPr>
        </p:nvSpPr>
        <p:spPr/>
        <p:txBody>
          <a:bodyPr/>
          <a:lstStyle/>
          <a:p>
            <a:endParaRPr lang="en-US" altLang="en-US"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Box 3"/>
          <p:cNvSpPr txBox="1">
            <a:spLocks noChangeArrowheads="1"/>
          </p:cNvSpPr>
          <p:nvPr/>
        </p:nvSpPr>
        <p:spPr bwMode="auto">
          <a:xfrm>
            <a:off x="1371600" y="2667000"/>
            <a:ext cx="6705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dirty="0">
                <a:ln>
                  <a:solidFill>
                    <a:schemeClr val="tx1"/>
                  </a:solidFill>
                </a:ln>
                <a:solidFill>
                  <a:srgbClr val="66FF33"/>
                </a:solidFill>
              </a:rPr>
              <a:t>The Internet supplies the communication for SaaS apps</a:t>
            </a:r>
            <a:endParaRPr lang="en-US" altLang="en-US" sz="2800" b="1" dirty="0">
              <a:ln>
                <a:solidFill>
                  <a:schemeClr val="tx1"/>
                </a:solidFill>
              </a:ln>
              <a:solidFill>
                <a:srgbClr val="66FF33"/>
              </a:solidFill>
              <a:latin typeface="Symbol" panose="05050102010706020507" pitchFamily="18" charset="2"/>
            </a:endParaRPr>
          </a:p>
        </p:txBody>
      </p:sp>
      <p:sp>
        <p:nvSpPr>
          <p:cNvPr id="106499" name="TextBox 4"/>
          <p:cNvSpPr txBox="1">
            <a:spLocks noChangeArrowheads="1"/>
          </p:cNvSpPr>
          <p:nvPr/>
        </p:nvSpPr>
        <p:spPr bwMode="auto">
          <a:xfrm>
            <a:off x="1371600" y="3657600"/>
            <a:ext cx="7162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dirty="0">
                <a:solidFill>
                  <a:srgbClr val="99CC00"/>
                </a:solidFill>
              </a:rPr>
              <a:t>Cloud computing uses HW clusters + SW layer using redundancy for dependability</a:t>
            </a:r>
            <a:endParaRPr lang="en-US" altLang="en-US" sz="2800" b="1" dirty="0">
              <a:solidFill>
                <a:srgbClr val="99CC00"/>
              </a:solidFill>
              <a:latin typeface="Symbol" panose="05050102010706020507" pitchFamily="18" charset="2"/>
            </a:endParaRPr>
          </a:p>
        </p:txBody>
      </p:sp>
      <p:sp>
        <p:nvSpPr>
          <p:cNvPr id="106500" name="TextBox 5"/>
          <p:cNvSpPr txBox="1">
            <a:spLocks noChangeArrowheads="1"/>
          </p:cNvSpPr>
          <p:nvPr/>
        </p:nvSpPr>
        <p:spPr bwMode="auto">
          <a:xfrm>
            <a:off x="1371600" y="4634805"/>
            <a:ext cx="73914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dirty="0">
                <a:solidFill>
                  <a:srgbClr val="FF6699"/>
                </a:solidFill>
              </a:rPr>
              <a:t>Private </a:t>
            </a:r>
            <a:r>
              <a:rPr lang="en-US" altLang="en-US" sz="2800" b="1" dirty="0" smtClean="0">
                <a:solidFill>
                  <a:srgbClr val="FF6699"/>
                </a:solidFill>
              </a:rPr>
              <a:t>data centers </a:t>
            </a:r>
            <a:r>
              <a:rPr lang="en-US" altLang="en-US" sz="2800" b="1" dirty="0">
                <a:solidFill>
                  <a:srgbClr val="FF6699"/>
                </a:solidFill>
              </a:rPr>
              <a:t>could match </a:t>
            </a:r>
            <a:r>
              <a:rPr lang="en-US" altLang="en-US" sz="2800" b="1" dirty="0" smtClean="0">
                <a:solidFill>
                  <a:srgbClr val="FF6699"/>
                </a:solidFill>
              </a:rPr>
              <a:t>cost </a:t>
            </a:r>
            <a:r>
              <a:rPr lang="en-US" altLang="en-US" sz="2800" b="1" dirty="0">
                <a:solidFill>
                  <a:srgbClr val="FF6699"/>
                </a:solidFill>
              </a:rPr>
              <a:t>of Warehouse Scale Computers if they just used </a:t>
            </a:r>
            <a:r>
              <a:rPr lang="en-US" altLang="en-US" sz="2800" b="1" dirty="0" smtClean="0">
                <a:solidFill>
                  <a:srgbClr val="FF6699"/>
                </a:solidFill>
              </a:rPr>
              <a:t>same </a:t>
            </a:r>
            <a:r>
              <a:rPr lang="en-US" altLang="en-US" sz="2800" b="1" dirty="0">
                <a:solidFill>
                  <a:srgbClr val="FF6699"/>
                </a:solidFill>
              </a:rPr>
              <a:t>type of </a:t>
            </a:r>
            <a:r>
              <a:rPr lang="en-US" altLang="en-US" sz="2800" b="1" dirty="0" smtClean="0">
                <a:solidFill>
                  <a:srgbClr val="FF6699"/>
                </a:solidFill>
              </a:rPr>
              <a:t>HW and SW</a:t>
            </a:r>
            <a:endParaRPr lang="en-US" altLang="en-US" sz="2800" b="1" dirty="0">
              <a:solidFill>
                <a:srgbClr val="FF6699"/>
              </a:solidFill>
              <a:latin typeface="Symbol" panose="05050102010706020507" pitchFamily="18" charset="2"/>
            </a:endParaRPr>
          </a:p>
        </p:txBody>
      </p:sp>
      <p:grpSp>
        <p:nvGrpSpPr>
          <p:cNvPr id="106501" name="Group 10"/>
          <p:cNvGrpSpPr>
            <a:grpSpLocks/>
          </p:cNvGrpSpPr>
          <p:nvPr/>
        </p:nvGrpSpPr>
        <p:grpSpPr bwMode="auto">
          <a:xfrm>
            <a:off x="960438" y="1676400"/>
            <a:ext cx="7116762" cy="954087"/>
            <a:chOff x="960651" y="1743727"/>
            <a:chExt cx="7116549" cy="716857"/>
          </a:xfrm>
        </p:grpSpPr>
        <p:sp>
          <p:nvSpPr>
            <p:cNvPr id="106507" name="TextBox 2"/>
            <p:cNvSpPr txBox="1">
              <a:spLocks noChangeArrowheads="1"/>
            </p:cNvSpPr>
            <p:nvPr/>
          </p:nvSpPr>
          <p:spPr bwMode="auto">
            <a:xfrm>
              <a:off x="1371600" y="1743727"/>
              <a:ext cx="6705600" cy="716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dirty="0">
                  <a:solidFill>
                    <a:srgbClr val="FF9900"/>
                  </a:solidFill>
                </a:rPr>
                <a:t>Clusters are collections of commodity servers connected by LAN switches</a:t>
              </a:r>
              <a:endParaRPr lang="en-US" altLang="en-US" sz="2800" b="1" dirty="0">
                <a:solidFill>
                  <a:srgbClr val="FF9900"/>
                </a:solidFill>
                <a:latin typeface="Symbol" panose="05050102010706020507" pitchFamily="18" charset="2"/>
              </a:endParaRPr>
            </a:p>
          </p:txBody>
        </p:sp>
        <p:sp>
          <p:nvSpPr>
            <p:cNvPr id="106508" name="Rectangle 6"/>
            <p:cNvSpPr>
              <a:spLocks noChangeArrowheads="1"/>
            </p:cNvSpPr>
            <p:nvPr/>
          </p:nvSpPr>
          <p:spPr bwMode="auto">
            <a:xfrm>
              <a:off x="960651" y="1924754"/>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latin typeface="ＭＳ ゴシック" panose="020B0609070205080204" pitchFamily="49" charset="-128"/>
                  <a:ea typeface="ＭＳ ゴシック" panose="020B0609070205080204" pitchFamily="49" charset="-128"/>
                </a:rPr>
                <a:t>☐</a:t>
              </a:r>
              <a:endParaRPr lang="en-US" altLang="en-US" dirty="0"/>
            </a:p>
          </p:txBody>
        </p:sp>
      </p:grpSp>
      <p:sp>
        <p:nvSpPr>
          <p:cNvPr id="106502" name="Rectangle 7"/>
          <p:cNvSpPr>
            <a:spLocks noChangeArrowheads="1"/>
          </p:cNvSpPr>
          <p:nvPr/>
        </p:nvSpPr>
        <p:spPr bwMode="auto">
          <a:xfrm>
            <a:off x="960438" y="2906712"/>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latin typeface="ＭＳ ゴシック" panose="020B0609070205080204" pitchFamily="49" charset="-128"/>
                <a:ea typeface="ＭＳ ゴシック" panose="020B0609070205080204" pitchFamily="49" charset="-128"/>
              </a:rPr>
              <a:t>☐</a:t>
            </a:r>
            <a:endParaRPr lang="en-US" altLang="en-US" dirty="0"/>
          </a:p>
        </p:txBody>
      </p:sp>
      <p:sp>
        <p:nvSpPr>
          <p:cNvPr id="106503" name="Rectangle 8"/>
          <p:cNvSpPr>
            <a:spLocks noChangeArrowheads="1"/>
          </p:cNvSpPr>
          <p:nvPr/>
        </p:nvSpPr>
        <p:spPr bwMode="auto">
          <a:xfrm>
            <a:off x="960438" y="3897312"/>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latin typeface="ＭＳ ゴシック" panose="020B0609070205080204" pitchFamily="49" charset="-128"/>
                <a:ea typeface="ＭＳ ゴシック" panose="020B0609070205080204" pitchFamily="49" charset="-128"/>
              </a:rPr>
              <a:t>☐</a:t>
            </a:r>
            <a:endParaRPr lang="en-US" altLang="en-US" dirty="0"/>
          </a:p>
        </p:txBody>
      </p:sp>
      <p:sp>
        <p:nvSpPr>
          <p:cNvPr id="106504" name="Rectangle 9"/>
          <p:cNvSpPr>
            <a:spLocks noChangeArrowheads="1"/>
          </p:cNvSpPr>
          <p:nvPr/>
        </p:nvSpPr>
        <p:spPr bwMode="auto">
          <a:xfrm>
            <a:off x="947738" y="5104705"/>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latin typeface="ＭＳ ゴシック" panose="020B0609070205080204" pitchFamily="49" charset="-128"/>
                <a:ea typeface="ＭＳ ゴシック" panose="020B0609070205080204" pitchFamily="49" charset="-128"/>
              </a:rPr>
              <a:t>☐</a:t>
            </a:r>
            <a:endParaRPr lang="en-US" altLang="en-US" dirty="0"/>
          </a:p>
        </p:txBody>
      </p:sp>
      <p:sp>
        <p:nvSpPr>
          <p:cNvPr id="2" name="Title 1"/>
          <p:cNvSpPr>
            <a:spLocks noGrp="1"/>
          </p:cNvSpPr>
          <p:nvPr>
            <p:ph type="title"/>
          </p:nvPr>
        </p:nvSpPr>
        <p:spPr/>
        <p:txBody>
          <a:bodyPr/>
          <a:lstStyle/>
          <a:p>
            <a:r>
              <a:rPr lang="en-US" dirty="0" smtClean="0"/>
              <a:t>Which is NOT True About SaaS, SOA, and Cloud Computing?</a:t>
            </a:r>
            <a:endParaRPr lang="en-US" dirty="0"/>
          </a:p>
        </p:txBody>
      </p:sp>
      <p:sp>
        <p:nvSpPr>
          <p:cNvPr id="106505" name="Slide Number Placeholder 11"/>
          <p:cNvSpPr>
            <a:spLocks noGrp="1"/>
          </p:cNvSpPr>
          <p:nvPr>
            <p:ph type="sldNum" sz="quarter" idx="11"/>
          </p:nvPr>
        </p:nvSpPr>
        <p:spPr>
          <a:xfrm>
            <a:off x="7010400" y="5903912"/>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FB569DB-7392-45E1-BB0B-BA2F1EBC4D69}" type="slidenum">
              <a:rPr lang="en-US" altLang="en-US" sz="1400">
                <a:latin typeface="Helvetica" panose="020B0604020202020204" pitchFamily="34" charset="0"/>
              </a:rPr>
              <a:pPr eaLnBrk="1" hangingPunct="1"/>
              <a:t>55</a:t>
            </a:fld>
            <a:endParaRPr lang="en-US" altLang="en-US" sz="1400" dirty="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E49819F-EB5E-4562-BCA0-06B5B777FB55}" type="slidenum">
              <a:rPr lang="en-US" altLang="en-US" sz="1400">
                <a:latin typeface="Helvetica" panose="020B0604020202020204" pitchFamily="34" charset="0"/>
              </a:rPr>
              <a:pPr eaLnBrk="1" hangingPunct="1"/>
              <a:t>56</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23900" dirty="0">
                <a:solidFill>
                  <a:schemeClr val="bg1"/>
                </a:solidFill>
                <a:latin typeface="Arial Black"/>
                <a:ea typeface="+mn-ea"/>
                <a:cs typeface="Arial Black"/>
              </a:rPr>
              <a:t>END</a:t>
            </a:r>
          </a:p>
        </p:txBody>
      </p:sp>
      <p:sp>
        <p:nvSpPr>
          <p:cNvPr id="108548" name="Title 7"/>
          <p:cNvSpPr>
            <a:spLocks noGrp="1"/>
          </p:cNvSpPr>
          <p:nvPr>
            <p:ph type="ctrTitle"/>
          </p:nvPr>
        </p:nvSpPr>
        <p:spPr/>
        <p:txBody>
          <a:bodyPr/>
          <a:lstStyle/>
          <a:p>
            <a:endParaRPr lang="en-US" altLang="en-US"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ctrTitle"/>
          </p:nvPr>
        </p:nvSpPr>
        <p:spPr/>
        <p:txBody>
          <a:bodyPr/>
          <a:lstStyle/>
          <a:p>
            <a:pPr eaLnBrk="1" hangingPunct="1"/>
            <a:r>
              <a:rPr lang="en-US" altLang="en-US" sz="4000" smtClean="0">
                <a:ea typeface="ＭＳ Ｐゴシック" panose="020B0600070205080204" pitchFamily="34" charset="-128"/>
              </a:rPr>
              <a:t>Legacy SW vs. Beautiful SW</a:t>
            </a:r>
            <a:br>
              <a:rPr lang="en-US" altLang="en-US" sz="4000" smtClean="0">
                <a:ea typeface="ＭＳ Ｐゴシック" panose="020B0600070205080204" pitchFamily="34" charset="-128"/>
              </a:rPr>
            </a:br>
            <a:r>
              <a:rPr lang="en-US" altLang="en-US" sz="4000" smtClean="0">
                <a:ea typeface="ＭＳ Ｐゴシック" panose="020B0600070205080204" pitchFamily="34" charset="-128"/>
              </a:rPr>
              <a:t/>
            </a:r>
            <a:br>
              <a:rPr lang="en-US" altLang="en-US" sz="4000" smtClean="0">
                <a:ea typeface="ＭＳ Ｐゴシック" panose="020B0600070205080204" pitchFamily="34" charset="-128"/>
              </a:rPr>
            </a:br>
            <a:r>
              <a:rPr lang="en-US" altLang="en-US" sz="4000" smtClean="0">
                <a:ea typeface="ＭＳ Ｐゴシック" panose="020B0600070205080204" pitchFamily="34" charset="-128"/>
              </a:rPr>
              <a:t/>
            </a:r>
            <a:br>
              <a:rPr lang="en-US" altLang="en-US" sz="4000" smtClean="0">
                <a:ea typeface="ＭＳ Ｐゴシック" panose="020B0600070205080204" pitchFamily="34" charset="-128"/>
              </a:rPr>
            </a:br>
            <a:r>
              <a:rPr lang="en-US" altLang="en-US" sz="4000" smtClean="0">
                <a:ea typeface="ＭＳ Ｐゴシック" panose="020B0600070205080204" pitchFamily="34" charset="-128"/>
              </a:rPr>
              <a:t/>
            </a:r>
            <a:br>
              <a:rPr lang="en-US" altLang="en-US" sz="4000" smtClean="0">
                <a:ea typeface="ＭＳ Ｐゴシック" panose="020B0600070205080204" pitchFamily="34" charset="-128"/>
              </a:rPr>
            </a:br>
            <a:endParaRPr lang="en-US" altLang="en-US" sz="4000" smtClean="0">
              <a:ea typeface="ＭＳ Ｐゴシック" panose="020B0600070205080204" pitchFamily="34" charset="-128"/>
            </a:endParaRPr>
          </a:p>
        </p:txBody>
      </p:sp>
      <p:sp>
        <p:nvSpPr>
          <p:cNvPr id="1095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6F6EAC9-2F02-44C3-959A-88669F875B0B}" type="slidenum">
              <a:rPr lang="en-US" altLang="en-US" sz="1400">
                <a:latin typeface="Helvetica" panose="020B0604020202020204" pitchFamily="34" charset="0"/>
              </a:rPr>
              <a:pPr eaLnBrk="1" hangingPunct="1"/>
              <a:t>57</a:t>
            </a:fld>
            <a:endParaRPr lang="en-US" altLang="en-US" sz="1400">
              <a:latin typeface="Helvetica" panose="020B0604020202020204" pitchFamily="34" charset="0"/>
            </a:endParaRPr>
          </a:p>
        </p:txBody>
      </p:sp>
      <p:sp>
        <p:nvSpPr>
          <p:cNvPr id="109573" name="Rectangle 4"/>
          <p:cNvSpPr>
            <a:spLocks noChangeArrowheads="1"/>
          </p:cNvSpPr>
          <p:nvPr/>
        </p:nvSpPr>
        <p:spPr bwMode="auto">
          <a:xfrm>
            <a:off x="1828800" y="5257800"/>
            <a:ext cx="59362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t>(</a:t>
            </a:r>
            <a:r>
              <a:rPr lang="en-US" altLang="en-US" i="1" dirty="0"/>
              <a:t>Engineering Software as a Service </a:t>
            </a:r>
            <a:r>
              <a:rPr lang="en-US" altLang="en-US" dirty="0"/>
              <a:t>§</a:t>
            </a:r>
            <a:r>
              <a:rPr lang="en-US" altLang="en-US" dirty="0" smtClean="0"/>
              <a:t>1.7)</a:t>
            </a:r>
            <a:endParaRPr lang="en-US" altLang="en-US" dirty="0"/>
          </a:p>
        </p:txBody>
      </p:sp>
      <p:pic>
        <p:nvPicPr>
          <p:cNvPr id="109574"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057400"/>
            <a:ext cx="2011363" cy="304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p:txBody>
          <a:bodyPr/>
          <a:lstStyle/>
          <a:p>
            <a:r>
              <a:rPr lang="en-US" altLang="en-US" smtClean="0">
                <a:ea typeface="ＭＳ Ｐゴシック" panose="020B0600070205080204" pitchFamily="34" charset="-128"/>
              </a:rPr>
              <a:t>Programming Aesthetics</a:t>
            </a:r>
          </a:p>
        </p:txBody>
      </p:sp>
      <p:sp>
        <p:nvSpPr>
          <p:cNvPr id="111619" name="Content Placeholder 2"/>
          <p:cNvSpPr>
            <a:spLocks noGrp="1"/>
          </p:cNvSpPr>
          <p:nvPr>
            <p:ph idx="1"/>
          </p:nvPr>
        </p:nvSpPr>
        <p:spPr/>
        <p:txBody>
          <a:bodyPr/>
          <a:lstStyle/>
          <a:p>
            <a:r>
              <a:rPr lang="en-US" altLang="en-US" smtClean="0">
                <a:ea typeface="ＭＳ Ｐゴシック" panose="020B0600070205080204" pitchFamily="34" charset="-128"/>
              </a:rPr>
              <a:t>Do I care what others think of my code?</a:t>
            </a:r>
          </a:p>
          <a:p>
            <a:pPr lvl="1"/>
            <a:r>
              <a:rPr lang="en-US" altLang="en-US" smtClean="0">
                <a:ea typeface="ＭＳ Ｐゴシック" panose="020B0600070205080204" pitchFamily="34" charset="-128"/>
              </a:rPr>
              <a:t>If it works, does it matter what code looks like?</a:t>
            </a:r>
          </a:p>
        </p:txBody>
      </p:sp>
      <p:sp>
        <p:nvSpPr>
          <p:cNvPr id="11162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8ADBD3D-F181-46CB-9D40-06E04D0266F5}" type="slidenum">
              <a:rPr lang="en-US" altLang="en-US" sz="1400">
                <a:latin typeface="Helvetica" panose="020B0604020202020204" pitchFamily="34" charset="0"/>
              </a:rPr>
              <a:pPr eaLnBrk="1" hangingPunct="1"/>
              <a:t>58</a:t>
            </a:fld>
            <a:endParaRPr lang="en-US" altLang="en-US" sz="14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p:txBody>
          <a:bodyPr/>
          <a:lstStyle/>
          <a:p>
            <a:r>
              <a:rPr lang="en-US" altLang="en-US" smtClean="0">
                <a:ea typeface="ＭＳ Ｐゴシック" panose="020B0600070205080204" pitchFamily="34" charset="-128"/>
              </a:rPr>
              <a:t>Legacy SW vs. Beautiful SW</a:t>
            </a:r>
          </a:p>
        </p:txBody>
      </p:sp>
      <p:sp>
        <p:nvSpPr>
          <p:cNvPr id="3" name="Content Placeholder 2"/>
          <p:cNvSpPr>
            <a:spLocks noGrp="1"/>
          </p:cNvSpPr>
          <p:nvPr>
            <p:ph idx="1"/>
          </p:nvPr>
        </p:nvSpPr>
        <p:spPr/>
        <p:txBody>
          <a:bodyPr/>
          <a:lstStyle/>
          <a:p>
            <a:r>
              <a:rPr lang="en-US" altLang="en-US" b="1" smtClean="0">
                <a:solidFill>
                  <a:srgbClr val="0000FF"/>
                </a:solidFill>
                <a:ea typeface="ＭＳ Ｐゴシック" panose="020B0600070205080204" pitchFamily="34" charset="-128"/>
              </a:rPr>
              <a:t>Legacy code</a:t>
            </a:r>
            <a:r>
              <a:rPr lang="en-US" altLang="en-US" smtClean="0">
                <a:ea typeface="ＭＳ Ｐゴシック" panose="020B0600070205080204" pitchFamily="34" charset="-128"/>
              </a:rPr>
              <a:t>: old SW that continues to meet customers' needs, but difficult to evolve due to design inelegance or antiquated technology</a:t>
            </a:r>
          </a:p>
          <a:p>
            <a:pPr lvl="1"/>
            <a:r>
              <a:rPr lang="en-US" altLang="en-US" smtClean="0">
                <a:ea typeface="ＭＳ Ｐゴシック" panose="020B0600070205080204" pitchFamily="34" charset="-128"/>
              </a:rPr>
              <a:t>___% SW maintenance costs adding new functionality to legacy SW</a:t>
            </a:r>
          </a:p>
          <a:p>
            <a:pPr lvl="1"/>
            <a:r>
              <a:rPr lang="en-US" altLang="en-US" smtClean="0">
                <a:ea typeface="ＭＳ Ｐゴシック" panose="020B0600070205080204" pitchFamily="34" charset="-128"/>
              </a:rPr>
              <a:t>___% for fixing bugs </a:t>
            </a:r>
          </a:p>
          <a:p>
            <a:r>
              <a:rPr lang="en-US" altLang="en-US" smtClean="0">
                <a:ea typeface="ＭＳ Ｐゴシック" panose="020B0600070205080204" pitchFamily="34" charset="-128"/>
              </a:rPr>
              <a:t>Contrasts with </a:t>
            </a:r>
            <a:r>
              <a:rPr lang="en-US" altLang="en-US" b="1" smtClean="0">
                <a:solidFill>
                  <a:srgbClr val="0000FF"/>
                </a:solidFill>
                <a:ea typeface="ＭＳ Ｐゴシック" panose="020B0600070205080204" pitchFamily="34" charset="-128"/>
              </a:rPr>
              <a:t>beautiful code</a:t>
            </a:r>
            <a:r>
              <a:rPr lang="en-US" altLang="en-US" b="1" smtClean="0">
                <a:ea typeface="ＭＳ Ｐゴシック" panose="020B0600070205080204" pitchFamily="34" charset="-128"/>
              </a:rPr>
              <a:t>:</a:t>
            </a:r>
            <a:r>
              <a:rPr lang="en-US" altLang="en-US" b="1" smtClean="0">
                <a:solidFill>
                  <a:srgbClr val="0000FF"/>
                </a:solidFill>
                <a:ea typeface="ＭＳ Ｐゴシック" panose="020B0600070205080204" pitchFamily="34" charset="-128"/>
              </a:rPr>
              <a:t> </a:t>
            </a:r>
            <a:r>
              <a:rPr lang="en-US" altLang="en-US" smtClean="0">
                <a:ea typeface="ＭＳ Ｐゴシック" panose="020B0600070205080204" pitchFamily="34" charset="-128"/>
              </a:rPr>
              <a:t>meets customers' needs and easy to evolve </a:t>
            </a:r>
          </a:p>
          <a:p>
            <a:endParaRPr lang="en-US" altLang="en-US" smtClean="0">
              <a:ea typeface="ＭＳ Ｐゴシック" panose="020B0600070205080204" pitchFamily="34" charset="-128"/>
            </a:endParaRPr>
          </a:p>
        </p:txBody>
      </p:sp>
      <p:sp>
        <p:nvSpPr>
          <p:cNvPr id="112644"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70799B7-3CD3-44A6-8B10-D81FFD560193}" type="slidenum">
              <a:rPr lang="en-US" altLang="en-US" sz="1400">
                <a:latin typeface="Helvetica" panose="020B0604020202020204" pitchFamily="34" charset="0"/>
              </a:rPr>
              <a:pPr eaLnBrk="1" hangingPunct="1"/>
              <a:t>59</a:t>
            </a:fld>
            <a:endParaRPr lang="en-US" altLang="en-US" sz="1400">
              <a:latin typeface="Helvetica"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itle 9"/>
          <p:cNvSpPr>
            <a:spLocks noGrp="1"/>
          </p:cNvSpPr>
          <p:nvPr>
            <p:ph type="title"/>
          </p:nvPr>
        </p:nvSpPr>
        <p:spPr/>
        <p:txBody>
          <a:bodyPr/>
          <a:lstStyle/>
          <a:p>
            <a:r>
              <a:rPr lang="en-US" altLang="en-US" dirty="0" smtClean="0">
                <a:ea typeface="ＭＳ Ｐゴシック" panose="020B0600070205080204" pitchFamily="34" charset="-128"/>
              </a:rPr>
              <a:t>Nurse Scheduler Deployed at Oakland Children’</a:t>
            </a:r>
            <a:r>
              <a:rPr lang="en-US" altLang="ja-JP" dirty="0" smtClean="0">
                <a:ea typeface="ＭＳ Ｐゴシック" panose="020B0600070205080204" pitchFamily="34" charset="-128"/>
              </a:rPr>
              <a:t>s Hospital</a:t>
            </a:r>
            <a:endParaRPr lang="en-US" altLang="en-US" dirty="0" smtClean="0">
              <a:ea typeface="ＭＳ Ｐゴシック" panose="020B0600070205080204" pitchFamily="34" charset="-128"/>
            </a:endParaRPr>
          </a:p>
        </p:txBody>
      </p:sp>
      <p:sp>
        <p:nvSpPr>
          <p:cNvPr id="15363" name="Content Placeholder 10"/>
          <p:cNvSpPr>
            <a:spLocks noGrp="1"/>
          </p:cNvSpPr>
          <p:nvPr>
            <p:ph idx="1"/>
          </p:nvPr>
        </p:nvSpPr>
        <p:spPr/>
        <p:txBody>
          <a:bodyPr/>
          <a:lstStyle/>
          <a:p>
            <a:endParaRPr lang="en-US" altLang="en-US" smtClean="0">
              <a:ea typeface="ＭＳ Ｐゴシック" panose="020B0600070205080204" pitchFamily="34" charset="-128"/>
            </a:endParaRPr>
          </a:p>
        </p:txBody>
      </p:sp>
      <p:sp>
        <p:nvSpPr>
          <p:cNvPr id="15364"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44FAA23-A039-4420-B26F-9C1D6CB54288}" type="slidenum">
              <a:rPr lang="en-US" altLang="en-US" sz="1400">
                <a:latin typeface="Helvetica" panose="020B0604020202020204" pitchFamily="34" charset="0"/>
              </a:rPr>
              <a:pPr eaLnBrk="1" hangingPunct="1"/>
              <a:t>6</a:t>
            </a:fld>
            <a:endParaRPr lang="en-US" altLang="en-US" sz="1400">
              <a:latin typeface="Helvetica" panose="020B0604020202020204" pitchFamily="34" charset="0"/>
            </a:endParaRPr>
          </a:p>
        </p:txBody>
      </p:sp>
      <p:pic>
        <p:nvPicPr>
          <p:cNvPr id="15365" name="Picture 5" descr="NurseLogin.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71600"/>
            <a:ext cx="4197350"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NurseRules.tif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114800"/>
            <a:ext cx="4191000" cy="247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NurseCalendar.tif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97413" y="1371600"/>
            <a:ext cx="4370387"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NurseFinal.tif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711700" y="4495800"/>
            <a:ext cx="433387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a:spLocks noGrp="1"/>
          </p:cNvSpPr>
          <p:nvPr>
            <p:ph type="title"/>
          </p:nvPr>
        </p:nvSpPr>
        <p:spPr/>
        <p:txBody>
          <a:bodyPr/>
          <a:lstStyle/>
          <a:p>
            <a:r>
              <a:rPr lang="en-US" altLang="en-US" smtClean="0">
                <a:ea typeface="ＭＳ Ｐゴシック" panose="020B0600070205080204" pitchFamily="34" charset="-128"/>
              </a:rPr>
              <a:t>Legacy SW vs. Beautiful SW</a:t>
            </a:r>
          </a:p>
        </p:txBody>
      </p:sp>
      <p:sp>
        <p:nvSpPr>
          <p:cNvPr id="3" name="Content Placeholder 2"/>
          <p:cNvSpPr>
            <a:spLocks noGrp="1"/>
          </p:cNvSpPr>
          <p:nvPr>
            <p:ph idx="1"/>
          </p:nvPr>
        </p:nvSpPr>
        <p:spPr/>
        <p:txBody>
          <a:bodyPr/>
          <a:lstStyle/>
          <a:p>
            <a:r>
              <a:rPr lang="en-US" altLang="en-US" b="1" smtClean="0">
                <a:solidFill>
                  <a:srgbClr val="0000FF"/>
                </a:solidFill>
                <a:ea typeface="ＭＳ Ｐゴシック" panose="020B0600070205080204" pitchFamily="34" charset="-128"/>
              </a:rPr>
              <a:t>Legacy code</a:t>
            </a:r>
            <a:r>
              <a:rPr lang="en-US" altLang="en-US" smtClean="0">
                <a:ea typeface="ＭＳ Ｐゴシック" panose="020B0600070205080204" pitchFamily="34" charset="-128"/>
              </a:rPr>
              <a:t>: old SW that continues to meet customers' needs, but difficult to evolve due to design inelegance or antiquated technology</a:t>
            </a:r>
          </a:p>
          <a:p>
            <a:pPr lvl="1"/>
            <a:r>
              <a:rPr lang="en-US" altLang="en-US" smtClean="0">
                <a:ea typeface="ＭＳ Ｐゴシック" panose="020B0600070205080204" pitchFamily="34" charset="-128"/>
              </a:rPr>
              <a:t>60% SW maintenance costs adding new functionality to legacy SW</a:t>
            </a:r>
          </a:p>
          <a:p>
            <a:pPr lvl="1"/>
            <a:r>
              <a:rPr lang="en-US" altLang="en-US" smtClean="0">
                <a:ea typeface="ＭＳ Ｐゴシック" panose="020B0600070205080204" pitchFamily="34" charset="-128"/>
              </a:rPr>
              <a:t>17% for fixing bugs </a:t>
            </a:r>
          </a:p>
          <a:p>
            <a:r>
              <a:rPr lang="en-US" altLang="en-US" smtClean="0">
                <a:ea typeface="ＭＳ Ｐゴシック" panose="020B0600070205080204" pitchFamily="34" charset="-128"/>
              </a:rPr>
              <a:t>Contrasts with </a:t>
            </a:r>
            <a:r>
              <a:rPr lang="en-US" altLang="en-US" b="1" smtClean="0">
                <a:solidFill>
                  <a:srgbClr val="0000FF"/>
                </a:solidFill>
                <a:ea typeface="ＭＳ Ｐゴシック" panose="020B0600070205080204" pitchFamily="34" charset="-128"/>
              </a:rPr>
              <a:t>beautiful code</a:t>
            </a:r>
            <a:r>
              <a:rPr lang="en-US" altLang="en-US" b="1" smtClean="0">
                <a:ea typeface="ＭＳ Ｐゴシック" panose="020B0600070205080204" pitchFamily="34" charset="-128"/>
              </a:rPr>
              <a:t>:</a:t>
            </a:r>
            <a:r>
              <a:rPr lang="en-US" altLang="en-US" b="1" smtClean="0">
                <a:solidFill>
                  <a:srgbClr val="0000FF"/>
                </a:solidFill>
                <a:ea typeface="ＭＳ Ｐゴシック" panose="020B0600070205080204" pitchFamily="34" charset="-128"/>
              </a:rPr>
              <a:t> </a:t>
            </a:r>
            <a:r>
              <a:rPr lang="en-US" altLang="en-US" smtClean="0">
                <a:ea typeface="ＭＳ Ｐゴシック" panose="020B0600070205080204" pitchFamily="34" charset="-128"/>
              </a:rPr>
              <a:t>meets customers' needs and easy to evolve </a:t>
            </a:r>
          </a:p>
          <a:p>
            <a:endParaRPr lang="en-US" altLang="en-US" smtClean="0">
              <a:ea typeface="ＭＳ Ｐゴシック" panose="020B0600070205080204" pitchFamily="34" charset="-128"/>
            </a:endParaRPr>
          </a:p>
        </p:txBody>
      </p:sp>
      <p:sp>
        <p:nvSpPr>
          <p:cNvPr id="11469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0FF30AC-3EE5-43F0-98AF-429D5EEEC599}" type="slidenum">
              <a:rPr lang="en-US" altLang="en-US" sz="1400">
                <a:latin typeface="Helvetica" panose="020B0604020202020204" pitchFamily="34" charset="0"/>
              </a:rPr>
              <a:pPr eaLnBrk="1" hangingPunct="1"/>
              <a:t>60</a:t>
            </a:fld>
            <a:endParaRPr lang="en-US" altLang="en-US" sz="1400">
              <a:latin typeface="Helvetica"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p:txBody>
          <a:bodyPr/>
          <a:lstStyle/>
          <a:p>
            <a:r>
              <a:rPr lang="en-US" altLang="en-US" smtClean="0">
                <a:ea typeface="ＭＳ Ｐゴシック" panose="020B0600070205080204" pitchFamily="34" charset="-128"/>
              </a:rPr>
              <a:t>Legacy Code: Vital but Ignored</a:t>
            </a:r>
          </a:p>
        </p:txBody>
      </p:sp>
      <p:sp>
        <p:nvSpPr>
          <p:cNvPr id="3" name="Content Placeholder 2"/>
          <p:cNvSpPr>
            <a:spLocks noGrp="1"/>
          </p:cNvSpPr>
          <p:nvPr>
            <p:ph idx="1"/>
          </p:nvPr>
        </p:nvSpPr>
        <p:spPr>
          <a:xfrm>
            <a:off x="304800" y="1417638"/>
            <a:ext cx="8534400" cy="4754562"/>
          </a:xfrm>
        </p:spPr>
        <p:txBody>
          <a:bodyPr/>
          <a:lstStyle/>
          <a:p>
            <a:r>
              <a:rPr lang="en-US" altLang="en-US" smtClean="0">
                <a:ea typeface="ＭＳ Ｐゴシック" panose="020B0600070205080204" pitchFamily="34" charset="-128"/>
              </a:rPr>
              <a:t>Missing from traditional SWE courses and textbooks</a:t>
            </a:r>
          </a:p>
          <a:p>
            <a:r>
              <a:rPr lang="en-US" altLang="en-US" smtClean="0">
                <a:ea typeface="ＭＳ Ｐゴシック" panose="020B0600070205080204" pitchFamily="34" charset="-128"/>
              </a:rPr>
              <a:t>#1 request from industry experts we asked: What should be in new SWE course?</a:t>
            </a:r>
          </a:p>
          <a:p>
            <a:pPr lvl="1"/>
            <a:r>
              <a:rPr lang="en-US" altLang="en-US" smtClean="0">
                <a:ea typeface="ＭＳ Ｐゴシック" panose="020B0600070205080204" pitchFamily="34" charset="-128"/>
              </a:rPr>
              <a:t>Save work by reusing existing code (e.g., open source)</a:t>
            </a:r>
          </a:p>
          <a:p>
            <a:r>
              <a:rPr lang="en-US" altLang="en-US" smtClean="0">
                <a:ea typeface="ＭＳ Ｐゴシック" panose="020B0600070205080204" pitchFamily="34" charset="-128"/>
              </a:rPr>
              <a:t>Will have legacy lectures and programming assignments later in course</a:t>
            </a:r>
          </a:p>
          <a:p>
            <a:pPr lvl="1"/>
            <a:r>
              <a:rPr lang="en-US" altLang="en-US" smtClean="0">
                <a:ea typeface="ＭＳ Ｐゴシック" panose="020B0600070205080204" pitchFamily="34" charset="-128"/>
              </a:rPr>
              <a:t>Helps you learn how to make beautiful code</a:t>
            </a:r>
          </a:p>
        </p:txBody>
      </p:sp>
      <p:sp>
        <p:nvSpPr>
          <p:cNvPr id="11674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D9B6BFE-2328-4E39-A276-7286780CC933}" type="slidenum">
              <a:rPr lang="en-US" altLang="en-US" sz="1400">
                <a:latin typeface="Helvetica" panose="020B0604020202020204" pitchFamily="34" charset="0"/>
              </a:rPr>
              <a:pPr eaLnBrk="1" hangingPunct="1"/>
              <a:t>61</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71F0032-1372-466E-8DA5-62E8462D8BBC}" type="slidenum">
              <a:rPr lang="en-US" altLang="en-US" sz="1400">
                <a:latin typeface="Helvetica" panose="020B0604020202020204" pitchFamily="34" charset="0"/>
              </a:rPr>
              <a:pPr eaLnBrk="1" hangingPunct="1"/>
              <a:t>62</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23900" dirty="0">
                <a:solidFill>
                  <a:schemeClr val="bg1"/>
                </a:solidFill>
                <a:latin typeface="Arial Black"/>
                <a:ea typeface="+mn-ea"/>
                <a:cs typeface="Arial Black"/>
              </a:rPr>
              <a:t>END</a:t>
            </a:r>
          </a:p>
        </p:txBody>
      </p:sp>
      <p:sp>
        <p:nvSpPr>
          <p:cNvPr id="118788" name="Title 7"/>
          <p:cNvSpPr>
            <a:spLocks noGrp="1"/>
          </p:cNvSpPr>
          <p:nvPr>
            <p:ph type="ctrTitle"/>
          </p:nvPr>
        </p:nvSpPr>
        <p:spPr/>
        <p:txBody>
          <a:bodyPr/>
          <a:lstStyle/>
          <a:p>
            <a:endParaRPr lang="en-US" altLang="en-US"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Box 3"/>
          <p:cNvSpPr txBox="1">
            <a:spLocks noChangeArrowheads="1"/>
          </p:cNvSpPr>
          <p:nvPr/>
        </p:nvSpPr>
        <p:spPr bwMode="auto">
          <a:xfrm>
            <a:off x="1371600" y="3240088"/>
            <a:ext cx="67056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dirty="0">
                <a:ln>
                  <a:solidFill>
                    <a:schemeClr val="tx1"/>
                  </a:solidFill>
                </a:ln>
                <a:solidFill>
                  <a:srgbClr val="66FF33"/>
                </a:solidFill>
              </a:rPr>
              <a:t>Legacy code</a:t>
            </a:r>
            <a:endParaRPr lang="en-US" altLang="en-US" sz="2800" b="1" dirty="0">
              <a:ln>
                <a:solidFill>
                  <a:schemeClr val="tx1"/>
                </a:solidFill>
              </a:ln>
              <a:solidFill>
                <a:srgbClr val="66FF33"/>
              </a:solidFill>
              <a:latin typeface="Symbol" panose="05050102010706020507" pitchFamily="18" charset="2"/>
            </a:endParaRPr>
          </a:p>
        </p:txBody>
      </p:sp>
      <p:sp>
        <p:nvSpPr>
          <p:cNvPr id="119811" name="TextBox 4"/>
          <p:cNvSpPr txBox="1">
            <a:spLocks noChangeArrowheads="1"/>
          </p:cNvSpPr>
          <p:nvPr/>
        </p:nvSpPr>
        <p:spPr bwMode="auto">
          <a:xfrm>
            <a:off x="1371600" y="4154488"/>
            <a:ext cx="67056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dirty="0">
                <a:solidFill>
                  <a:srgbClr val="99CC00"/>
                </a:solidFill>
              </a:rPr>
              <a:t>Unexpectedly short-lived code</a:t>
            </a:r>
            <a:endParaRPr lang="en-US" altLang="en-US" sz="2800" b="1" dirty="0">
              <a:solidFill>
                <a:srgbClr val="99CC00"/>
              </a:solidFill>
              <a:latin typeface="Symbol" panose="05050102010706020507" pitchFamily="18" charset="2"/>
            </a:endParaRPr>
          </a:p>
        </p:txBody>
      </p:sp>
      <p:sp>
        <p:nvSpPr>
          <p:cNvPr id="119812" name="TextBox 5"/>
          <p:cNvSpPr txBox="1">
            <a:spLocks noChangeArrowheads="1"/>
          </p:cNvSpPr>
          <p:nvPr/>
        </p:nvSpPr>
        <p:spPr bwMode="auto">
          <a:xfrm>
            <a:off x="1371600" y="5068888"/>
            <a:ext cx="6705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dirty="0">
                <a:solidFill>
                  <a:srgbClr val="FF6699"/>
                </a:solidFill>
              </a:rPr>
              <a:t>Both legacy code and unexpectedly short lived code</a:t>
            </a:r>
            <a:endParaRPr lang="en-US" altLang="en-US" sz="2800" b="1" dirty="0">
              <a:solidFill>
                <a:srgbClr val="FF6699"/>
              </a:solidFill>
              <a:latin typeface="Symbol" panose="05050102010706020507" pitchFamily="18" charset="2"/>
            </a:endParaRPr>
          </a:p>
        </p:txBody>
      </p:sp>
      <p:grpSp>
        <p:nvGrpSpPr>
          <p:cNvPr id="119813" name="Group 10"/>
          <p:cNvGrpSpPr>
            <a:grpSpLocks/>
          </p:cNvGrpSpPr>
          <p:nvPr/>
        </p:nvGrpSpPr>
        <p:grpSpPr bwMode="auto">
          <a:xfrm>
            <a:off x="960438" y="2325688"/>
            <a:ext cx="7116761" cy="522287"/>
            <a:chOff x="960651" y="1743730"/>
            <a:chExt cx="7116548" cy="392415"/>
          </a:xfrm>
        </p:grpSpPr>
        <p:sp>
          <p:nvSpPr>
            <p:cNvPr id="119819" name="TextBox 2"/>
            <p:cNvSpPr txBox="1">
              <a:spLocks noChangeArrowheads="1"/>
            </p:cNvSpPr>
            <p:nvPr/>
          </p:nvSpPr>
          <p:spPr bwMode="auto">
            <a:xfrm>
              <a:off x="1371599" y="1743730"/>
              <a:ext cx="6705600"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dirty="0">
                  <a:solidFill>
                    <a:srgbClr val="FF9900"/>
                  </a:solidFill>
                </a:rPr>
                <a:t>Beautiful code</a:t>
              </a:r>
              <a:endParaRPr lang="en-US" altLang="en-US" sz="2800" b="1" dirty="0">
                <a:solidFill>
                  <a:srgbClr val="FF9900"/>
                </a:solidFill>
                <a:latin typeface="Symbol" panose="05050102010706020507" pitchFamily="18" charset="2"/>
              </a:endParaRPr>
            </a:p>
          </p:txBody>
        </p:sp>
        <p:sp>
          <p:nvSpPr>
            <p:cNvPr id="119820" name="Rectangle 6"/>
            <p:cNvSpPr>
              <a:spLocks noChangeArrowheads="1"/>
            </p:cNvSpPr>
            <p:nvPr/>
          </p:nvSpPr>
          <p:spPr bwMode="auto">
            <a:xfrm>
              <a:off x="960651" y="1771163"/>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latin typeface="ＭＳ ゴシック" panose="020B0609070205080204" pitchFamily="49" charset="-128"/>
                  <a:ea typeface="ＭＳ ゴシック" panose="020B0609070205080204" pitchFamily="49" charset="-128"/>
                </a:rPr>
                <a:t>☐</a:t>
              </a:r>
              <a:endParaRPr lang="en-US" altLang="en-US" dirty="0"/>
            </a:p>
          </p:txBody>
        </p:sp>
      </p:grpSp>
      <p:sp>
        <p:nvSpPr>
          <p:cNvPr id="119814" name="Rectangle 7"/>
          <p:cNvSpPr>
            <a:spLocks noChangeArrowheads="1"/>
          </p:cNvSpPr>
          <p:nvPr/>
        </p:nvSpPr>
        <p:spPr bwMode="auto">
          <a:xfrm>
            <a:off x="960438" y="327660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latin typeface="ＭＳ ゴシック" panose="020B0609070205080204" pitchFamily="49" charset="-128"/>
                <a:ea typeface="ＭＳ ゴシック" panose="020B0609070205080204" pitchFamily="49" charset="-128"/>
              </a:rPr>
              <a:t>☐</a:t>
            </a:r>
            <a:endParaRPr lang="en-US" altLang="en-US" dirty="0"/>
          </a:p>
        </p:txBody>
      </p:sp>
      <p:sp>
        <p:nvSpPr>
          <p:cNvPr id="119815" name="Rectangle 8"/>
          <p:cNvSpPr>
            <a:spLocks noChangeArrowheads="1"/>
          </p:cNvSpPr>
          <p:nvPr/>
        </p:nvSpPr>
        <p:spPr bwMode="auto">
          <a:xfrm>
            <a:off x="960438" y="419100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latin typeface="ＭＳ ゴシック" panose="020B0609070205080204" pitchFamily="49" charset="-128"/>
                <a:ea typeface="ＭＳ ゴシック" panose="020B0609070205080204" pitchFamily="49" charset="-128"/>
              </a:rPr>
              <a:t>☐</a:t>
            </a:r>
            <a:endParaRPr lang="en-US" altLang="en-US" dirty="0"/>
          </a:p>
        </p:txBody>
      </p:sp>
      <p:sp>
        <p:nvSpPr>
          <p:cNvPr id="119816" name="Rectangle 9"/>
          <p:cNvSpPr>
            <a:spLocks noChangeArrowheads="1"/>
          </p:cNvSpPr>
          <p:nvPr/>
        </p:nvSpPr>
        <p:spPr bwMode="auto">
          <a:xfrm>
            <a:off x="947738" y="52578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latin typeface="ＭＳ ゴシック" panose="020B0609070205080204" pitchFamily="49" charset="-128"/>
                <a:ea typeface="ＭＳ ゴシック" panose="020B0609070205080204" pitchFamily="49" charset="-128"/>
              </a:rPr>
              <a:t>☐</a:t>
            </a:r>
            <a:endParaRPr lang="en-US" altLang="en-US" dirty="0"/>
          </a:p>
        </p:txBody>
      </p:sp>
      <p:sp>
        <p:nvSpPr>
          <p:cNvPr id="2" name="Title 1"/>
          <p:cNvSpPr>
            <a:spLocks noGrp="1"/>
          </p:cNvSpPr>
          <p:nvPr>
            <p:ph type="title"/>
          </p:nvPr>
        </p:nvSpPr>
        <p:spPr/>
        <p:txBody>
          <a:bodyPr/>
          <a:lstStyle/>
          <a:p>
            <a:r>
              <a:rPr lang="en-US" dirty="0" smtClean="0"/>
              <a:t>Which </a:t>
            </a:r>
            <a:r>
              <a:rPr lang="en-US" dirty="0"/>
              <a:t>T</a:t>
            </a:r>
            <a:r>
              <a:rPr lang="en-US" dirty="0" smtClean="0"/>
              <a:t>ype of SW is Considered an Epic </a:t>
            </a:r>
            <a:r>
              <a:rPr lang="en-US" dirty="0"/>
              <a:t>F</a:t>
            </a:r>
            <a:r>
              <a:rPr lang="en-US" dirty="0" smtClean="0"/>
              <a:t>ailure?</a:t>
            </a:r>
            <a:endParaRPr lang="en-US" dirty="0"/>
          </a:p>
        </p:txBody>
      </p:sp>
      <p:sp>
        <p:nvSpPr>
          <p:cNvPr id="119817" name="Slide Number Placeholder 1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50ABD11-8595-40CF-AE25-036342311847}" type="slidenum">
              <a:rPr lang="en-US" altLang="en-US" sz="1400">
                <a:latin typeface="Helvetica" panose="020B0604020202020204" pitchFamily="34" charset="0"/>
              </a:rPr>
              <a:pPr eaLnBrk="1" hangingPunct="1"/>
              <a:t>63</a:t>
            </a:fld>
            <a:endParaRPr lang="en-US" altLang="en-US" sz="14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2395121-BFCA-41AA-9F60-08187E6E23BB}" type="slidenum">
              <a:rPr lang="en-US" altLang="en-US" sz="1400">
                <a:latin typeface="Helvetica" panose="020B0604020202020204" pitchFamily="34" charset="0"/>
              </a:rPr>
              <a:pPr eaLnBrk="1" hangingPunct="1"/>
              <a:t>64</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23900" dirty="0">
                <a:solidFill>
                  <a:schemeClr val="bg1"/>
                </a:solidFill>
                <a:latin typeface="Arial Black"/>
                <a:ea typeface="+mn-ea"/>
                <a:cs typeface="Arial Black"/>
              </a:rPr>
              <a:t>END</a:t>
            </a:r>
          </a:p>
        </p:txBody>
      </p:sp>
      <p:sp>
        <p:nvSpPr>
          <p:cNvPr id="121860" name="Title 7"/>
          <p:cNvSpPr>
            <a:spLocks noGrp="1"/>
          </p:cNvSpPr>
          <p:nvPr>
            <p:ph type="ctrTitle"/>
          </p:nvPr>
        </p:nvSpPr>
        <p:spPr/>
        <p:txBody>
          <a:bodyPr/>
          <a:lstStyle/>
          <a:p>
            <a:endParaRPr lang="en-US" altLang="en-US"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ctrTitle"/>
          </p:nvPr>
        </p:nvSpPr>
        <p:spPr/>
        <p:txBody>
          <a:bodyPr/>
          <a:lstStyle/>
          <a:p>
            <a:pPr eaLnBrk="1" hangingPunct="1"/>
            <a:r>
              <a:rPr lang="en-US" altLang="en-US" sz="4000" dirty="0" smtClean="0">
                <a:ea typeface="ＭＳ Ｐゴシック" panose="020B0600070205080204" pitchFamily="34" charset="-128"/>
              </a:rPr>
              <a:t>Quality Assurance &amp;Testing</a:t>
            </a:r>
            <a:br>
              <a:rPr lang="en-US" altLang="en-US" sz="4000" dirty="0" smtClean="0">
                <a:ea typeface="ＭＳ Ｐゴシック" panose="020B0600070205080204" pitchFamily="34" charset="-128"/>
              </a:rPr>
            </a:br>
            <a:r>
              <a:rPr lang="en-US" altLang="en-US" sz="4000" dirty="0" smtClean="0">
                <a:ea typeface="ＭＳ Ｐゴシック" panose="020B0600070205080204" pitchFamily="34" charset="-128"/>
              </a:rPr>
              <a:t/>
            </a:r>
            <a:br>
              <a:rPr lang="en-US" altLang="en-US" sz="4000" dirty="0" smtClean="0">
                <a:ea typeface="ＭＳ Ｐゴシック" panose="020B0600070205080204" pitchFamily="34" charset="-128"/>
              </a:rPr>
            </a:br>
            <a:r>
              <a:rPr lang="en-US" altLang="en-US" sz="4000" dirty="0" smtClean="0">
                <a:ea typeface="ＭＳ Ｐゴシック" panose="020B0600070205080204" pitchFamily="34" charset="-128"/>
              </a:rPr>
              <a:t/>
            </a:r>
            <a:br>
              <a:rPr lang="en-US" altLang="en-US" sz="4000" dirty="0" smtClean="0">
                <a:ea typeface="ＭＳ Ｐゴシック" panose="020B0600070205080204" pitchFamily="34" charset="-128"/>
              </a:rPr>
            </a:br>
            <a:r>
              <a:rPr lang="en-US" altLang="en-US" sz="4000" dirty="0" smtClean="0">
                <a:ea typeface="ＭＳ Ｐゴシック" panose="020B0600070205080204" pitchFamily="34" charset="-128"/>
              </a:rPr>
              <a:t/>
            </a:r>
            <a:br>
              <a:rPr lang="en-US" altLang="en-US" sz="4000" dirty="0" smtClean="0">
                <a:ea typeface="ＭＳ Ｐゴシック" panose="020B0600070205080204" pitchFamily="34" charset="-128"/>
              </a:rPr>
            </a:br>
            <a:r>
              <a:rPr lang="en-US" altLang="en-US" sz="4000" dirty="0" smtClean="0">
                <a:ea typeface="ＭＳ Ｐゴシック" panose="020B0600070205080204" pitchFamily="34" charset="-128"/>
              </a:rPr>
              <a:t/>
            </a:r>
            <a:br>
              <a:rPr lang="en-US" altLang="en-US" sz="4000" dirty="0" smtClean="0">
                <a:ea typeface="ＭＳ Ｐゴシック" panose="020B0600070205080204" pitchFamily="34" charset="-128"/>
              </a:rPr>
            </a:br>
            <a:r>
              <a:rPr lang="en-US" altLang="en-US" sz="4000" dirty="0" smtClean="0">
                <a:ea typeface="ＭＳ Ｐゴシック" panose="020B0600070205080204" pitchFamily="34" charset="-128"/>
              </a:rPr>
              <a:t/>
            </a:r>
            <a:br>
              <a:rPr lang="en-US" altLang="en-US" sz="4000" dirty="0" smtClean="0">
                <a:ea typeface="ＭＳ Ｐゴシック" panose="020B0600070205080204" pitchFamily="34" charset="-128"/>
              </a:rPr>
            </a:br>
            <a:r>
              <a:rPr lang="en-US" altLang="en-US" sz="4000" dirty="0" smtClean="0">
                <a:ea typeface="ＭＳ Ｐゴシック" panose="020B0600070205080204" pitchFamily="34" charset="-128"/>
              </a:rPr>
              <a:t/>
            </a:r>
            <a:br>
              <a:rPr lang="en-US" altLang="en-US" sz="4000" dirty="0" smtClean="0">
                <a:ea typeface="ＭＳ Ｐゴシック" panose="020B0600070205080204" pitchFamily="34" charset="-128"/>
              </a:rPr>
            </a:br>
            <a:r>
              <a:rPr lang="en-US" altLang="en-US" sz="3200" dirty="0" smtClean="0">
                <a:ea typeface="ＭＳ Ｐゴシック" panose="020B0600070205080204" pitchFamily="34" charset="-128"/>
              </a:rPr>
              <a:t>(</a:t>
            </a:r>
            <a:r>
              <a:rPr lang="en-US" altLang="en-US" sz="3200" i="1" dirty="0" smtClean="0">
                <a:ea typeface="ＭＳ Ｐゴシック" panose="020B0600070205080204" pitchFamily="34" charset="-128"/>
              </a:rPr>
              <a:t>Engineering Software as a Service </a:t>
            </a:r>
            <a:r>
              <a:rPr lang="en-US" altLang="en-US" sz="3200" dirty="0" smtClean="0">
                <a:ea typeface="ＭＳ Ｐゴシック" panose="020B0600070205080204" pitchFamily="34" charset="-128"/>
              </a:rPr>
              <a:t>§1.8)</a:t>
            </a:r>
            <a:endParaRPr lang="en-US" altLang="en-US" sz="4000" dirty="0" smtClean="0">
              <a:ea typeface="ＭＳ Ｐゴシック" panose="020B0600070205080204" pitchFamily="34" charset="-128"/>
            </a:endParaRPr>
          </a:p>
        </p:txBody>
      </p:sp>
      <p:sp>
        <p:nvSpPr>
          <p:cNvPr id="12288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1F10379-7AC1-4FBC-B40C-8392DEA59AB4}" type="slidenum">
              <a:rPr lang="en-US" altLang="en-US" sz="1400">
                <a:latin typeface="Helvetica" panose="020B0604020202020204" pitchFamily="34" charset="0"/>
              </a:rPr>
              <a:pPr eaLnBrk="1" hangingPunct="1"/>
              <a:t>65</a:t>
            </a:fld>
            <a:endParaRPr lang="en-US" altLang="en-US" sz="1400">
              <a:latin typeface="Helvetica" panose="020B0604020202020204" pitchFamily="34" charset="0"/>
            </a:endParaRPr>
          </a:p>
        </p:txBody>
      </p:sp>
      <p:pic>
        <p:nvPicPr>
          <p:cNvPr id="122885" name="Picture 4" descr="testing.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295400"/>
            <a:ext cx="3476625"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p:nvPr>
        </p:nvSpPr>
        <p:spPr/>
        <p:txBody>
          <a:bodyPr/>
          <a:lstStyle/>
          <a:p>
            <a:r>
              <a:rPr lang="en-US" altLang="en-US" smtClean="0">
                <a:ea typeface="ＭＳ Ｐゴシック" panose="020B0600070205080204" pitchFamily="34" charset="-128"/>
              </a:rPr>
              <a:t>Software Quality</a:t>
            </a:r>
          </a:p>
        </p:txBody>
      </p:sp>
      <p:sp>
        <p:nvSpPr>
          <p:cNvPr id="124931" name="Content Placeholder 2"/>
          <p:cNvSpPr>
            <a:spLocks noGrp="1"/>
          </p:cNvSpPr>
          <p:nvPr>
            <p:ph idx="1"/>
          </p:nvPr>
        </p:nvSpPr>
        <p:spPr/>
        <p:txBody>
          <a:bodyPr/>
          <a:lstStyle/>
          <a:p>
            <a:r>
              <a:rPr lang="en-US" altLang="en-US" smtClean="0">
                <a:ea typeface="ＭＳ Ｐゴシック" panose="020B0600070205080204" pitchFamily="34" charset="-128"/>
              </a:rPr>
              <a:t>What is software quality, and how to we assure it? (QA)</a:t>
            </a:r>
          </a:p>
          <a:p>
            <a:r>
              <a:rPr lang="en-US" altLang="en-US" smtClean="0">
                <a:ea typeface="ＭＳ Ｐゴシック" panose="020B0600070205080204" pitchFamily="34" charset="-128"/>
              </a:rPr>
              <a:t>V&amp;V: What is the difference (if any) between Verification and Validation?</a:t>
            </a:r>
          </a:p>
        </p:txBody>
      </p:sp>
      <p:sp>
        <p:nvSpPr>
          <p:cNvPr id="12493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0FDF6ED-BF2E-432B-AF1D-286CAF635B58}" type="slidenum">
              <a:rPr lang="en-US" altLang="en-US" sz="1400">
                <a:latin typeface="Helvetica" panose="020B0604020202020204" pitchFamily="34" charset="0"/>
              </a:rPr>
              <a:pPr eaLnBrk="1" hangingPunct="1"/>
              <a:t>66</a:t>
            </a:fld>
            <a:endParaRPr lang="en-US" altLang="en-US" sz="14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p:txBody>
          <a:bodyPr/>
          <a:lstStyle/>
          <a:p>
            <a:r>
              <a:rPr lang="en-US" altLang="en-US" smtClean="0">
                <a:ea typeface="ＭＳ Ｐゴシック" panose="020B0600070205080204" pitchFamily="34" charset="-128"/>
              </a:rPr>
              <a:t>Software Quality</a:t>
            </a:r>
          </a:p>
        </p:txBody>
      </p:sp>
      <p:sp>
        <p:nvSpPr>
          <p:cNvPr id="105475" name="Content Placeholder 2"/>
          <p:cNvSpPr>
            <a:spLocks noGrp="1"/>
          </p:cNvSpPr>
          <p:nvPr>
            <p:ph idx="1"/>
          </p:nvPr>
        </p:nvSpPr>
        <p:spPr>
          <a:xfrm>
            <a:off x="304800" y="1371600"/>
            <a:ext cx="8839200" cy="4754563"/>
          </a:xfrm>
        </p:spPr>
        <p:txBody>
          <a:bodyPr/>
          <a:lstStyle/>
          <a:p>
            <a:r>
              <a:rPr lang="en-US" altLang="en-US" dirty="0" smtClean="0">
                <a:ea typeface="ＭＳ Ｐゴシック" panose="020B0600070205080204" pitchFamily="34" charset="-128"/>
              </a:rPr>
              <a:t>Product quality (in general): </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fitness for use</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 </a:t>
            </a:r>
          </a:p>
          <a:p>
            <a:pPr lvl="1"/>
            <a:r>
              <a:rPr lang="en-US" altLang="en-US" dirty="0" smtClean="0">
                <a:ea typeface="ＭＳ Ｐゴシック" panose="020B0600070205080204" pitchFamily="34" charset="-128"/>
              </a:rPr>
              <a:t>Business value for customer </a:t>
            </a:r>
            <a:r>
              <a:rPr lang="en-US" altLang="en-US" i="1" dirty="0" smtClean="0">
                <a:ea typeface="ＭＳ Ｐゴシック" panose="020B0600070205080204" pitchFamily="34" charset="-128"/>
              </a:rPr>
              <a:t>and </a:t>
            </a:r>
            <a:r>
              <a:rPr lang="en-US" altLang="en-US" dirty="0" smtClean="0">
                <a:ea typeface="ＭＳ Ｐゴシック" panose="020B0600070205080204" pitchFamily="34" charset="-128"/>
              </a:rPr>
              <a:t>manufacturer</a:t>
            </a:r>
          </a:p>
          <a:p>
            <a:pPr lvl="1"/>
            <a:r>
              <a:rPr lang="en-US" altLang="en-US" i="1" dirty="0" smtClean="0">
                <a:ea typeface="ＭＳ Ｐゴシック" panose="020B0600070205080204" pitchFamily="34" charset="-128"/>
              </a:rPr>
              <a:t>Quality Assurance </a:t>
            </a:r>
            <a:r>
              <a:rPr lang="en-US" altLang="en-US" dirty="0" smtClean="0">
                <a:ea typeface="ＭＳ Ｐゴシック" panose="020B0600070205080204" pitchFamily="34" charset="-128"/>
              </a:rPr>
              <a:t>: processes/standards </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=&gt; high quality products &amp; to improve quality  </a:t>
            </a:r>
          </a:p>
          <a:p>
            <a:r>
              <a:rPr lang="en-US" altLang="en-US" dirty="0" smtClean="0">
                <a:ea typeface="ＭＳ Ｐゴシック" panose="020B0600070205080204" pitchFamily="34" charset="-128"/>
              </a:rPr>
              <a:t>Software quality: </a:t>
            </a:r>
          </a:p>
          <a:p>
            <a:pPr lvl="1">
              <a:buFont typeface="Helvetica" panose="020B0604020202020204" pitchFamily="34" charset="0"/>
              <a:buAutoNum type="arabicPeriod"/>
            </a:pPr>
            <a:r>
              <a:rPr lang="en-US" altLang="en-US" dirty="0" smtClean="0">
                <a:ea typeface="ＭＳ Ｐゴシック" panose="020B0600070205080204" pitchFamily="34" charset="-128"/>
              </a:rPr>
              <a:t> Satisfies customer</a:t>
            </a:r>
            <a:r>
              <a:rPr lang="en-US" altLang="ja-JP" dirty="0" smtClean="0">
                <a:ea typeface="ＭＳ Ｐゴシック" panose="020B0600070205080204" pitchFamily="34" charset="-128"/>
              </a:rPr>
              <a:t>s’ needs - easy to use, gets correct answers, does not crash, …</a:t>
            </a:r>
          </a:p>
          <a:p>
            <a:pPr lvl="1">
              <a:buFont typeface="Helvetica" panose="020B0604020202020204" pitchFamily="34" charset="0"/>
              <a:buAutoNum type="arabicPeriod"/>
            </a:pPr>
            <a:r>
              <a:rPr lang="en-US" altLang="en-US" dirty="0" smtClean="0">
                <a:ea typeface="ＭＳ Ｐゴシック" panose="020B0600070205080204" pitchFamily="34" charset="-128"/>
              </a:rPr>
              <a:t> Be easy for developer to debug and enhance</a:t>
            </a:r>
          </a:p>
          <a:p>
            <a:r>
              <a:rPr lang="en-US" altLang="en-US" dirty="0" smtClean="0">
                <a:ea typeface="ＭＳ Ｐゴシック" panose="020B0600070205080204" pitchFamily="34" charset="-128"/>
              </a:rPr>
              <a:t>Software QA: ensure quality and improve processes in SW organization </a:t>
            </a:r>
          </a:p>
          <a:p>
            <a:endParaRPr lang="en-US" altLang="en-US" dirty="0" smtClean="0">
              <a:ea typeface="ＭＳ Ｐゴシック" panose="020B0600070205080204" pitchFamily="34" charset="-128"/>
            </a:endParaRPr>
          </a:p>
        </p:txBody>
      </p:sp>
      <p:sp>
        <p:nvSpPr>
          <p:cNvPr id="12595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15B3E49-55A6-4EC0-BEDD-93204BE6CA97}" type="slidenum">
              <a:rPr lang="en-US" altLang="en-US" sz="1400">
                <a:latin typeface="Helvetica" panose="020B0604020202020204" pitchFamily="34" charset="0"/>
              </a:rPr>
              <a:pPr eaLnBrk="1" hangingPunct="1"/>
              <a:t>67</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4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54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4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54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547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4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978" name="Title 1"/>
          <p:cNvSpPr>
            <a:spLocks noGrp="1"/>
          </p:cNvSpPr>
          <p:nvPr>
            <p:ph type="title"/>
          </p:nvPr>
        </p:nvSpPr>
        <p:spPr/>
        <p:txBody>
          <a:bodyPr/>
          <a:lstStyle/>
          <a:p>
            <a:r>
              <a:rPr lang="en-US" altLang="en-US" smtClean="0">
                <a:ea typeface="ＭＳ Ｐゴシック" panose="020B0600070205080204" pitchFamily="34" charset="-128"/>
              </a:rPr>
              <a:t>Assurance</a:t>
            </a:r>
          </a:p>
        </p:txBody>
      </p:sp>
      <p:sp>
        <p:nvSpPr>
          <p:cNvPr id="126979" name="Content Placeholder 2"/>
          <p:cNvSpPr>
            <a:spLocks noGrp="1"/>
          </p:cNvSpPr>
          <p:nvPr>
            <p:ph idx="1"/>
          </p:nvPr>
        </p:nvSpPr>
        <p:spPr/>
        <p:txBody>
          <a:bodyPr/>
          <a:lstStyle/>
          <a:p>
            <a:r>
              <a:rPr lang="en-US" altLang="en-US" smtClean="0">
                <a:ea typeface="ＭＳ Ｐゴシック" panose="020B0600070205080204" pitchFamily="34" charset="-128"/>
              </a:rPr>
              <a:t>Verification: Did you build the thing </a:t>
            </a:r>
            <a:r>
              <a:rPr lang="en-US" altLang="en-US" i="1" smtClean="0">
                <a:ea typeface="ＭＳ Ｐゴシック" panose="020B0600070205080204" pitchFamily="34" charset="-128"/>
              </a:rPr>
              <a:t>right</a:t>
            </a:r>
            <a:r>
              <a:rPr lang="en-US" altLang="en-US" smtClean="0">
                <a:ea typeface="ＭＳ Ｐゴシック" panose="020B0600070205080204" pitchFamily="34" charset="-128"/>
              </a:rPr>
              <a:t>?</a:t>
            </a:r>
          </a:p>
          <a:p>
            <a:pPr lvl="1"/>
            <a:r>
              <a:rPr lang="en-US" altLang="en-US" smtClean="0">
                <a:ea typeface="ＭＳ Ｐゴシック" panose="020B0600070205080204" pitchFamily="34" charset="-128"/>
              </a:rPr>
              <a:t>Did you meet the specification?</a:t>
            </a:r>
          </a:p>
          <a:p>
            <a:r>
              <a:rPr lang="en-US" altLang="en-US" smtClean="0">
                <a:ea typeface="ＭＳ Ｐゴシック" panose="020B0600070205080204" pitchFamily="34" charset="-128"/>
              </a:rPr>
              <a:t>Validation: Did you build the right </a:t>
            </a:r>
            <a:r>
              <a:rPr lang="en-US" altLang="en-US" i="1" smtClean="0">
                <a:ea typeface="ＭＳ Ｐゴシック" panose="020B0600070205080204" pitchFamily="34" charset="-128"/>
              </a:rPr>
              <a:t>thing</a:t>
            </a:r>
            <a:r>
              <a:rPr lang="en-US" altLang="en-US" smtClean="0">
                <a:ea typeface="ＭＳ Ｐゴシック" panose="020B0600070205080204" pitchFamily="34" charset="-128"/>
              </a:rPr>
              <a:t>? </a:t>
            </a:r>
          </a:p>
          <a:p>
            <a:pPr lvl="1"/>
            <a:r>
              <a:rPr lang="en-US" altLang="en-US" smtClean="0">
                <a:ea typeface="ＭＳ Ｐゴシック" panose="020B0600070205080204" pitchFamily="34" charset="-128"/>
              </a:rPr>
              <a:t>Is this what the customer wants? </a:t>
            </a:r>
          </a:p>
          <a:p>
            <a:pPr lvl="1"/>
            <a:r>
              <a:rPr lang="en-US" altLang="en-US" smtClean="0">
                <a:ea typeface="ＭＳ Ｐゴシック" panose="020B0600070205080204" pitchFamily="34" charset="-128"/>
              </a:rPr>
              <a:t>Is the specification correct?</a:t>
            </a:r>
          </a:p>
          <a:p>
            <a:r>
              <a:rPr lang="en-US" altLang="en-US" smtClean="0">
                <a:ea typeface="ＭＳ Ｐゴシック" panose="020B0600070205080204" pitchFamily="34" charset="-128"/>
              </a:rPr>
              <a:t>Hardware focus generally____________</a:t>
            </a:r>
          </a:p>
          <a:p>
            <a:r>
              <a:rPr lang="en-US" altLang="en-US" smtClean="0">
                <a:ea typeface="ＭＳ Ｐゴシック" panose="020B0600070205080204" pitchFamily="34" charset="-128"/>
              </a:rPr>
              <a:t>Software  focus generally___________</a:t>
            </a:r>
          </a:p>
          <a:p>
            <a:r>
              <a:rPr lang="en-US" altLang="en-US" smtClean="0">
                <a:ea typeface="ＭＳ Ｐゴシック" panose="020B0600070205080204" pitchFamily="34" charset="-128"/>
              </a:rPr>
              <a:t>2 options: Testing and Formal Methods</a:t>
            </a:r>
          </a:p>
          <a:p>
            <a:endParaRPr lang="en-US" altLang="en-US" smtClean="0">
              <a:ea typeface="ＭＳ Ｐゴシック" panose="020B0600070205080204" pitchFamily="34" charset="-128"/>
            </a:endParaRPr>
          </a:p>
        </p:txBody>
      </p:sp>
      <p:sp>
        <p:nvSpPr>
          <p:cNvPr id="12698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21E50BD-693D-4F99-B148-29D97C59B3EB}" type="slidenum">
              <a:rPr lang="en-US" altLang="en-US" sz="1400">
                <a:latin typeface="Helvetica" panose="020B0604020202020204" pitchFamily="34" charset="0"/>
              </a:rPr>
              <a:pPr eaLnBrk="1" hangingPunct="1"/>
              <a:t>68</a:t>
            </a:fld>
            <a:endParaRPr lang="en-US" altLang="en-US" sz="1400">
              <a:latin typeface="Helvetica" panose="020B0604020202020204" pitchFamily="34" charset="0"/>
            </a:endParaRP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p:txBody>
          <a:bodyPr/>
          <a:lstStyle/>
          <a:p>
            <a:r>
              <a:rPr lang="en-US" altLang="en-US" smtClean="0">
                <a:ea typeface="ＭＳ Ｐゴシック" panose="020B0600070205080204" pitchFamily="34" charset="-128"/>
              </a:rPr>
              <a:t>Assurance</a:t>
            </a:r>
          </a:p>
        </p:txBody>
      </p:sp>
      <p:sp>
        <p:nvSpPr>
          <p:cNvPr id="129027" name="Content Placeholder 2"/>
          <p:cNvSpPr>
            <a:spLocks noGrp="1"/>
          </p:cNvSpPr>
          <p:nvPr>
            <p:ph idx="1"/>
          </p:nvPr>
        </p:nvSpPr>
        <p:spPr/>
        <p:txBody>
          <a:bodyPr/>
          <a:lstStyle/>
          <a:p>
            <a:r>
              <a:rPr lang="en-US" altLang="en-US" smtClean="0">
                <a:ea typeface="ＭＳ Ｐゴシック" panose="020B0600070205080204" pitchFamily="34" charset="-128"/>
              </a:rPr>
              <a:t>Verification: Did you build the thing </a:t>
            </a:r>
            <a:r>
              <a:rPr lang="en-US" altLang="en-US" u="sng" smtClean="0">
                <a:solidFill>
                  <a:srgbClr val="0000FF"/>
                </a:solidFill>
                <a:ea typeface="ＭＳ Ｐゴシック" panose="020B0600070205080204" pitchFamily="34" charset="-128"/>
              </a:rPr>
              <a:t>right</a:t>
            </a:r>
            <a:r>
              <a:rPr lang="en-US" altLang="en-US" smtClean="0">
                <a:ea typeface="ＭＳ Ｐゴシック" panose="020B0600070205080204" pitchFamily="34" charset="-128"/>
              </a:rPr>
              <a:t>?</a:t>
            </a:r>
          </a:p>
          <a:p>
            <a:pPr lvl="1"/>
            <a:r>
              <a:rPr lang="en-US" altLang="en-US" smtClean="0">
                <a:ea typeface="ＭＳ Ｐゴシック" panose="020B0600070205080204" pitchFamily="34" charset="-128"/>
              </a:rPr>
              <a:t>Did you meet the specification?</a:t>
            </a:r>
          </a:p>
          <a:p>
            <a:r>
              <a:rPr lang="en-US" altLang="en-US" smtClean="0">
                <a:ea typeface="ＭＳ Ｐゴシック" panose="020B0600070205080204" pitchFamily="34" charset="-128"/>
              </a:rPr>
              <a:t>Validation: Did you build the </a:t>
            </a:r>
            <a:r>
              <a:rPr lang="en-US" altLang="en-US" u="sng" smtClean="0">
                <a:solidFill>
                  <a:srgbClr val="0000FF"/>
                </a:solidFill>
                <a:ea typeface="ＭＳ Ｐゴシック" panose="020B0600070205080204" pitchFamily="34" charset="-128"/>
              </a:rPr>
              <a:t>right </a:t>
            </a:r>
            <a:r>
              <a:rPr lang="en-US" altLang="en-US" smtClean="0">
                <a:ea typeface="ＭＳ Ｐゴシック" panose="020B0600070205080204" pitchFamily="34" charset="-128"/>
              </a:rPr>
              <a:t>thing? </a:t>
            </a:r>
          </a:p>
          <a:p>
            <a:pPr lvl="1"/>
            <a:r>
              <a:rPr lang="en-US" altLang="en-US" smtClean="0">
                <a:ea typeface="ＭＳ Ｐゴシック" panose="020B0600070205080204" pitchFamily="34" charset="-128"/>
              </a:rPr>
              <a:t>Is this what the customer wants? </a:t>
            </a:r>
          </a:p>
          <a:p>
            <a:pPr lvl="1"/>
            <a:r>
              <a:rPr lang="en-US" altLang="en-US" smtClean="0">
                <a:ea typeface="ＭＳ Ｐゴシック" panose="020B0600070205080204" pitchFamily="34" charset="-128"/>
              </a:rPr>
              <a:t>Is the specification correct?</a:t>
            </a:r>
          </a:p>
          <a:p>
            <a:r>
              <a:rPr lang="en-US" altLang="en-US" smtClean="0">
                <a:ea typeface="ＭＳ Ｐゴシック" panose="020B0600070205080204" pitchFamily="34" charset="-128"/>
              </a:rPr>
              <a:t>Hardware focus generally Verification</a:t>
            </a:r>
          </a:p>
          <a:p>
            <a:r>
              <a:rPr lang="en-US" altLang="en-US" smtClean="0">
                <a:ea typeface="ＭＳ Ｐゴシック" panose="020B0600070205080204" pitchFamily="34" charset="-128"/>
              </a:rPr>
              <a:t>Software  focus generally Validation</a:t>
            </a:r>
          </a:p>
          <a:p>
            <a:r>
              <a:rPr lang="en-US" altLang="en-US" smtClean="0">
                <a:ea typeface="ＭＳ Ｐゴシック" panose="020B0600070205080204" pitchFamily="34" charset="-128"/>
              </a:rPr>
              <a:t>Testing to Assure Software Quality</a:t>
            </a:r>
          </a:p>
          <a:p>
            <a:endParaRPr lang="en-US" altLang="en-US" smtClean="0">
              <a:ea typeface="ＭＳ Ｐゴシック" panose="020B0600070205080204" pitchFamily="34" charset="-128"/>
            </a:endParaRPr>
          </a:p>
        </p:txBody>
      </p:sp>
      <p:sp>
        <p:nvSpPr>
          <p:cNvPr id="12902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3BA0BF7-F41A-411D-BC5F-1352D27971FA}" type="slidenum">
              <a:rPr lang="en-US" altLang="en-US" sz="1400">
                <a:latin typeface="Helvetica" panose="020B0604020202020204" pitchFamily="34" charset="0"/>
              </a:rPr>
              <a:pPr eaLnBrk="1" hangingPunct="1"/>
              <a:t>69</a:t>
            </a:fld>
            <a:endParaRPr lang="en-US" altLang="en-US" sz="1400">
              <a:latin typeface="Helvetica" panose="020B0604020202020204"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mtClean="0">
                <a:ea typeface="ＭＳ Ｐゴシック" panose="020B0600070205080204" pitchFamily="34" charset="-128"/>
              </a:rPr>
              <a:t>Results/Observations</a:t>
            </a:r>
          </a:p>
        </p:txBody>
      </p:sp>
      <p:sp>
        <p:nvSpPr>
          <p:cNvPr id="3" name="Content Placeholder 2"/>
          <p:cNvSpPr>
            <a:spLocks noGrp="1"/>
          </p:cNvSpPr>
          <p:nvPr>
            <p:ph idx="1"/>
          </p:nvPr>
        </p:nvSpPr>
        <p:spPr>
          <a:xfrm>
            <a:off x="304800" y="1371600"/>
            <a:ext cx="8839200" cy="5105400"/>
          </a:xfrm>
        </p:spPr>
        <p:txBody>
          <a:bodyPr/>
          <a:lstStyle/>
          <a:p>
            <a:r>
              <a:rPr lang="en-US" altLang="en-US" sz="2800" dirty="0" smtClean="0">
                <a:ea typeface="ＭＳ Ｐゴシック" panose="020B0600070205080204" pitchFamily="34" charset="-128"/>
              </a:rPr>
              <a:t>Non-technical customer feedback</a:t>
            </a:r>
          </a:p>
          <a:p>
            <a:pPr lvl="1"/>
            <a:r>
              <a:rPr lang="en-US" altLang="en-US" sz="2400" dirty="0" smtClean="0">
                <a:ea typeface="ＭＳ Ｐゴシック" panose="020B0600070205080204" pitchFamily="34" charset="-128"/>
              </a:rPr>
              <a:t>90% of teams reported customers </a:t>
            </a:r>
            <a:r>
              <a:rPr lang="ja-JP" altLang="en-US" sz="2400" dirty="0" smtClean="0">
                <a:ea typeface="ＭＳ Ｐゴシック" panose="020B0600070205080204" pitchFamily="34" charset="-128"/>
              </a:rPr>
              <a:t>“</a:t>
            </a:r>
            <a:r>
              <a:rPr lang="en-US" altLang="ja-JP" sz="2400" dirty="0" smtClean="0">
                <a:ea typeface="ＭＳ Ｐゴシック" panose="020B0600070205080204" pitchFamily="34" charset="-128"/>
              </a:rPr>
              <a:t>happy</a:t>
            </a:r>
            <a:r>
              <a:rPr lang="ja-JP" altLang="en-US" sz="2400" dirty="0" smtClean="0">
                <a:ea typeface="ＭＳ Ｐゴシック" panose="020B0600070205080204" pitchFamily="34" charset="-128"/>
              </a:rPr>
              <a:t>”</a:t>
            </a:r>
            <a:r>
              <a:rPr lang="en-US" altLang="ja-JP" sz="2400" dirty="0" smtClean="0">
                <a:ea typeface="ＭＳ Ｐゴシック" panose="020B0600070205080204" pitchFamily="34" charset="-128"/>
              </a:rPr>
              <a:t> or </a:t>
            </a:r>
            <a:r>
              <a:rPr lang="ja-JP" altLang="en-US" sz="2400" dirty="0" smtClean="0">
                <a:ea typeface="ＭＳ Ｐゴシック" panose="020B0600070205080204" pitchFamily="34" charset="-128"/>
              </a:rPr>
              <a:t>“</a:t>
            </a:r>
            <a:r>
              <a:rPr lang="en-US" altLang="ja-JP" sz="2400" dirty="0" smtClean="0">
                <a:ea typeface="ＭＳ Ｐゴシック" panose="020B0600070205080204" pitchFamily="34" charset="-128"/>
              </a:rPr>
              <a:t>thrilled</a:t>
            </a:r>
            <a:r>
              <a:rPr lang="ja-JP" altLang="en-US" sz="2400" dirty="0" smtClean="0">
                <a:ea typeface="ＭＳ Ｐゴシック" panose="020B0600070205080204" pitchFamily="34" charset="-128"/>
              </a:rPr>
              <a:t>”</a:t>
            </a:r>
            <a:r>
              <a:rPr lang="en-US" altLang="ja-JP" sz="2400" dirty="0" smtClean="0">
                <a:ea typeface="ＭＳ Ｐゴシック" panose="020B0600070205080204" pitchFamily="34" charset="-128"/>
              </a:rPr>
              <a:t> </a:t>
            </a:r>
          </a:p>
          <a:p>
            <a:pPr lvl="1"/>
            <a:r>
              <a:rPr lang="en-US" altLang="en-US" sz="2400" dirty="0" smtClean="0">
                <a:ea typeface="ＭＳ Ｐゴシック" panose="020B0600070205080204" pitchFamily="34" charset="-128"/>
              </a:rPr>
              <a:t>50% of customers tried to hire students to continue work</a:t>
            </a:r>
          </a:p>
          <a:p>
            <a:pPr lvl="1"/>
            <a:r>
              <a:rPr lang="en-US" altLang="en-US" sz="2400" dirty="0" smtClean="0">
                <a:ea typeface="ＭＳ Ｐゴシック" panose="020B0600070205080204" pitchFamily="34" charset="-128"/>
              </a:rPr>
              <a:t>67% of students intend to maintain app after semester</a:t>
            </a:r>
          </a:p>
          <a:p>
            <a:r>
              <a:rPr lang="en-US" altLang="en-US" sz="2800" dirty="0" smtClean="0">
                <a:ea typeface="ＭＳ Ｐゴシック" panose="020B0600070205080204" pitchFamily="34" charset="-128"/>
              </a:rPr>
              <a:t>Students engaged in process</a:t>
            </a:r>
          </a:p>
          <a:p>
            <a:pPr lvl="1"/>
            <a:r>
              <a:rPr lang="en-US" altLang="en-US" sz="2400" dirty="0" smtClean="0">
                <a:ea typeface="ＭＳ Ｐゴシック" panose="020B0600070205080204" pitchFamily="34" charset="-128"/>
              </a:rPr>
              <a:t>Later iteration stories more uniform in complexity &amp; size</a:t>
            </a:r>
          </a:p>
          <a:p>
            <a:pPr lvl="1"/>
            <a:r>
              <a:rPr lang="en-US" altLang="en-US" sz="2400" dirty="0" smtClean="0">
                <a:ea typeface="ＭＳ Ｐゴシック" panose="020B0600070205080204" pitchFamily="34" charset="-128"/>
              </a:rPr>
              <a:t>Projects varied in code </a:t>
            </a:r>
            <a:r>
              <a:rPr lang="en-US" altLang="en-US" sz="2400" i="1" dirty="0" smtClean="0">
                <a:ea typeface="ＭＳ Ｐゴシック" panose="020B0600070205080204" pitchFamily="34" charset="-128"/>
              </a:rPr>
              <a:t>quantity </a:t>
            </a:r>
            <a:r>
              <a:rPr lang="en-US" altLang="en-US" sz="2400" dirty="0" smtClean="0">
                <a:ea typeface="ＭＳ Ｐゴシック" panose="020B0600070205080204" pitchFamily="34" charset="-128"/>
              </a:rPr>
              <a:t>but rarely </a:t>
            </a:r>
            <a:r>
              <a:rPr lang="en-US" altLang="en-US" sz="2400" i="1" dirty="0" smtClean="0">
                <a:ea typeface="ＭＳ Ｐゴシック" panose="020B0600070205080204" pitchFamily="34" charset="-128"/>
              </a:rPr>
              <a:t>quality</a:t>
            </a:r>
          </a:p>
          <a:p>
            <a:pPr>
              <a:buFontTx/>
              <a:buNone/>
            </a:pPr>
            <a:endParaRPr lang="en-US" altLang="en-US" sz="2800" dirty="0" smtClean="0">
              <a:ea typeface="ＭＳ Ｐゴシック" panose="020B0600070205080204" pitchFamily="34" charset="-128"/>
            </a:endParaRPr>
          </a:p>
        </p:txBody>
      </p:sp>
      <p:sp>
        <p:nvSpPr>
          <p:cNvPr id="1638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AE14F88-2403-4588-8696-65525CDF565F}" type="slidenum">
              <a:rPr lang="en-US" altLang="en-US" sz="1400">
                <a:latin typeface="Helvetica" panose="020B0604020202020204" pitchFamily="34" charset="0"/>
              </a:rPr>
              <a:pPr eaLnBrk="1" hangingPunct="1"/>
              <a:t>7</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p:txBody>
          <a:bodyPr/>
          <a:lstStyle/>
          <a:p>
            <a:r>
              <a:rPr lang="en-US" altLang="en-US" smtClean="0">
                <a:ea typeface="ＭＳ Ｐゴシック" panose="020B0600070205080204" pitchFamily="34" charset="-128"/>
              </a:rPr>
              <a:t>Testing</a:t>
            </a:r>
          </a:p>
        </p:txBody>
      </p:sp>
      <p:sp>
        <p:nvSpPr>
          <p:cNvPr id="3" name="Content Placeholder 2"/>
          <p:cNvSpPr>
            <a:spLocks noGrp="1"/>
          </p:cNvSpPr>
          <p:nvPr>
            <p:ph idx="1"/>
          </p:nvPr>
        </p:nvSpPr>
        <p:spPr>
          <a:xfrm>
            <a:off x="304800" y="1219200"/>
            <a:ext cx="8534400" cy="1905000"/>
          </a:xfrm>
        </p:spPr>
        <p:txBody>
          <a:bodyPr/>
          <a:lstStyle/>
          <a:p>
            <a:r>
              <a:rPr lang="en-US" altLang="en-US" dirty="0" smtClean="0">
                <a:ea typeface="ＭＳ Ｐゴシック" panose="020B0600070205080204" pitchFamily="34" charset="-128"/>
              </a:rPr>
              <a:t>Exhaustive testing infeasible</a:t>
            </a:r>
          </a:p>
          <a:p>
            <a:r>
              <a:rPr lang="en-US" altLang="en-US" dirty="0" smtClean="0">
                <a:ea typeface="ＭＳ Ｐゴシック" panose="020B0600070205080204" pitchFamily="34" charset="-128"/>
              </a:rPr>
              <a:t>Divide and conquer: perform different tests at different phases of SW development</a:t>
            </a:r>
          </a:p>
          <a:p>
            <a:pPr lvl="1"/>
            <a:r>
              <a:rPr lang="en-US" altLang="en-US" dirty="0" smtClean="0">
                <a:ea typeface="ＭＳ Ｐゴシック" panose="020B0600070205080204" pitchFamily="34" charset="-128"/>
              </a:rPr>
              <a:t>Upper level doesn’</a:t>
            </a:r>
            <a:r>
              <a:rPr lang="en-US" altLang="ja-JP" dirty="0" smtClean="0">
                <a:ea typeface="ＭＳ Ｐゴシック" panose="020B0600070205080204" pitchFamily="34" charset="-128"/>
              </a:rPr>
              <a:t>t redo tests of lower level</a:t>
            </a:r>
            <a:endParaRPr lang="en-US" altLang="en-US" dirty="0" smtClean="0">
              <a:ea typeface="ＭＳ Ｐゴシック" panose="020B0600070205080204" pitchFamily="34" charset="-128"/>
            </a:endParaRPr>
          </a:p>
        </p:txBody>
      </p:sp>
      <p:sp>
        <p:nvSpPr>
          <p:cNvPr id="13107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3176E72-DACD-4985-8506-D05CFE684DED}" type="slidenum">
              <a:rPr lang="en-US" altLang="en-US" sz="1400">
                <a:latin typeface="Helvetica" panose="020B0604020202020204" pitchFamily="34" charset="0"/>
              </a:rPr>
              <a:pPr eaLnBrk="1" hangingPunct="1"/>
              <a:t>70</a:t>
            </a:fld>
            <a:endParaRPr lang="en-US" altLang="en-US" sz="1400">
              <a:latin typeface="Helvetica" panose="020B0604020202020204" pitchFamily="34" charset="0"/>
            </a:endParaRPr>
          </a:p>
        </p:txBody>
      </p:sp>
      <p:sp>
        <p:nvSpPr>
          <p:cNvPr id="6" name="TextBox 5"/>
          <p:cNvSpPr txBox="1">
            <a:spLocks noChangeArrowheads="1"/>
          </p:cNvSpPr>
          <p:nvPr/>
        </p:nvSpPr>
        <p:spPr bwMode="auto">
          <a:xfrm>
            <a:off x="76200" y="6197600"/>
            <a:ext cx="7980070" cy="5232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solidFill>
                  <a:srgbClr val="3366FF"/>
                </a:solidFill>
              </a:rPr>
              <a:t>Unit test</a:t>
            </a:r>
            <a:r>
              <a:rPr lang="en-US" altLang="en-US" sz="2800" dirty="0"/>
              <a:t>: single method does what was expected</a:t>
            </a:r>
          </a:p>
        </p:txBody>
      </p:sp>
      <p:sp>
        <p:nvSpPr>
          <p:cNvPr id="7" name="TextBox 6"/>
          <p:cNvSpPr txBox="1">
            <a:spLocks noChangeArrowheads="1"/>
          </p:cNvSpPr>
          <p:nvPr/>
        </p:nvSpPr>
        <p:spPr bwMode="auto">
          <a:xfrm>
            <a:off x="76200" y="5588000"/>
            <a:ext cx="9012238" cy="52322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solidFill>
                  <a:srgbClr val="3366FF"/>
                </a:solidFill>
              </a:rPr>
              <a:t>Module </a:t>
            </a:r>
            <a:r>
              <a:rPr lang="en-US" altLang="en-US" sz="2800" dirty="0">
                <a:solidFill>
                  <a:srgbClr val="000000"/>
                </a:solidFill>
              </a:rPr>
              <a:t>or </a:t>
            </a:r>
            <a:r>
              <a:rPr lang="en-US" altLang="en-US" sz="2800" dirty="0">
                <a:solidFill>
                  <a:srgbClr val="3366FF"/>
                </a:solidFill>
              </a:rPr>
              <a:t>functional test: </a:t>
            </a:r>
            <a:r>
              <a:rPr lang="en-US" altLang="en-US" sz="2800" dirty="0"/>
              <a:t>across individual units</a:t>
            </a:r>
          </a:p>
        </p:txBody>
      </p:sp>
      <p:sp>
        <p:nvSpPr>
          <p:cNvPr id="8" name="TextBox 7"/>
          <p:cNvSpPr txBox="1">
            <a:spLocks noChangeArrowheads="1"/>
          </p:cNvSpPr>
          <p:nvPr/>
        </p:nvSpPr>
        <p:spPr bwMode="auto">
          <a:xfrm>
            <a:off x="76200" y="4521200"/>
            <a:ext cx="8991600" cy="95410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solidFill>
                  <a:srgbClr val="0000FF"/>
                </a:solidFill>
              </a:rPr>
              <a:t>Integration test</a:t>
            </a:r>
            <a:r>
              <a:rPr lang="en-US" altLang="en-US" sz="2800" dirty="0"/>
              <a:t>: interfaces between units have consistent assumptions, communicate correctly</a:t>
            </a:r>
          </a:p>
        </p:txBody>
      </p:sp>
      <p:sp>
        <p:nvSpPr>
          <p:cNvPr id="9" name="TextBox 8"/>
          <p:cNvSpPr txBox="1">
            <a:spLocks noChangeArrowheads="1"/>
          </p:cNvSpPr>
          <p:nvPr/>
        </p:nvSpPr>
        <p:spPr bwMode="auto">
          <a:xfrm>
            <a:off x="76200" y="3454400"/>
            <a:ext cx="8991600" cy="95410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solidFill>
                  <a:srgbClr val="0000FF"/>
                </a:solidFill>
              </a:rPr>
              <a:t>System </a:t>
            </a:r>
            <a:r>
              <a:rPr lang="en-US" altLang="en-US" sz="2800" dirty="0">
                <a:solidFill>
                  <a:srgbClr val="333399"/>
                </a:solidFill>
              </a:rPr>
              <a:t>or </a:t>
            </a:r>
            <a:r>
              <a:rPr lang="en-US" altLang="en-US" sz="2800" dirty="0">
                <a:solidFill>
                  <a:srgbClr val="0000FF"/>
                </a:solidFill>
              </a:rPr>
              <a:t>acceptance test: </a:t>
            </a:r>
            <a:r>
              <a:rPr lang="en-US" altLang="en-US" sz="2800" dirty="0">
                <a:solidFill>
                  <a:schemeClr val="accent2"/>
                </a:solidFill>
              </a:rPr>
              <a:t>integrated program meets its specifications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P spid="8" grpId="0" animBg="1"/>
      <p:bldP spid="9"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p:txBody>
          <a:bodyPr/>
          <a:lstStyle/>
          <a:p>
            <a:r>
              <a:rPr lang="en-US" altLang="en-US" smtClean="0">
                <a:ea typeface="ＭＳ Ｐゴシック" panose="020B0600070205080204" pitchFamily="34" charset="-128"/>
              </a:rPr>
              <a:t>More Testing</a:t>
            </a:r>
          </a:p>
        </p:txBody>
      </p:sp>
      <p:sp>
        <p:nvSpPr>
          <p:cNvPr id="49155" name="Content Placeholder 2"/>
          <p:cNvSpPr>
            <a:spLocks noGrp="1"/>
          </p:cNvSpPr>
          <p:nvPr>
            <p:ph idx="1"/>
          </p:nvPr>
        </p:nvSpPr>
        <p:spPr/>
        <p:txBody>
          <a:bodyPr/>
          <a:lstStyle/>
          <a:p>
            <a:r>
              <a:rPr lang="en-US" altLang="en-US" dirty="0" smtClean="0">
                <a:solidFill>
                  <a:srgbClr val="0000FF"/>
                </a:solidFill>
                <a:ea typeface="ＭＳ Ｐゴシック" panose="020B0600070205080204" pitchFamily="34" charset="-128"/>
              </a:rPr>
              <a:t>Black box </a:t>
            </a:r>
            <a:r>
              <a:rPr lang="en-US" altLang="en-US" dirty="0" smtClean="0">
                <a:ea typeface="ＭＳ Ｐゴシック" panose="020B0600070205080204" pitchFamily="34" charset="-128"/>
              </a:rPr>
              <a:t>vs.</a:t>
            </a:r>
            <a:r>
              <a:rPr lang="en-US" altLang="en-US" dirty="0" smtClean="0">
                <a:solidFill>
                  <a:srgbClr val="0000FF"/>
                </a:solidFill>
                <a:ea typeface="ＭＳ Ｐゴシック" panose="020B0600070205080204" pitchFamily="34" charset="-128"/>
              </a:rPr>
              <a:t> White Box </a:t>
            </a:r>
            <a:r>
              <a:rPr lang="en-US" altLang="en-US" dirty="0" smtClean="0">
                <a:solidFill>
                  <a:srgbClr val="000000"/>
                </a:solidFill>
                <a:ea typeface="ＭＳ Ｐゴシック" panose="020B0600070205080204" pitchFamily="34" charset="-128"/>
              </a:rPr>
              <a:t>testing</a:t>
            </a:r>
          </a:p>
          <a:p>
            <a:pPr lvl="1"/>
            <a:r>
              <a:rPr lang="en-US" altLang="en-US" dirty="0" smtClean="0">
                <a:solidFill>
                  <a:srgbClr val="000000"/>
                </a:solidFill>
                <a:ea typeface="ＭＳ Ｐゴシック" panose="020B0600070205080204" pitchFamily="34" charset="-128"/>
              </a:rPr>
              <a:t>Testing based on specs vs. on implementation</a:t>
            </a:r>
          </a:p>
          <a:p>
            <a:r>
              <a:rPr lang="en-US" altLang="en-US" dirty="0" smtClean="0">
                <a:solidFill>
                  <a:srgbClr val="0000FF"/>
                </a:solidFill>
                <a:ea typeface="ＭＳ Ｐゴシック" panose="020B0600070205080204" pitchFamily="34" charset="-128"/>
              </a:rPr>
              <a:t>Test Coverage</a:t>
            </a:r>
            <a:r>
              <a:rPr lang="en-US" altLang="en-US" dirty="0" smtClean="0">
                <a:ea typeface="ＭＳ Ｐゴシック" panose="020B0600070205080204" pitchFamily="34" charset="-128"/>
              </a:rPr>
              <a:t>: % of code paths tested</a:t>
            </a:r>
          </a:p>
          <a:p>
            <a:r>
              <a:rPr lang="en-US" altLang="en-US" dirty="0" smtClean="0">
                <a:solidFill>
                  <a:srgbClr val="0000FF"/>
                </a:solidFill>
                <a:ea typeface="ＭＳ Ｐゴシック" panose="020B0600070205080204" pitchFamily="34" charset="-128"/>
              </a:rPr>
              <a:t>Regression </a:t>
            </a:r>
            <a:r>
              <a:rPr lang="en-US" altLang="en-US" dirty="0" smtClean="0">
                <a:solidFill>
                  <a:srgbClr val="000000"/>
                </a:solidFill>
                <a:ea typeface="ＭＳ Ｐゴシック" panose="020B0600070205080204" pitchFamily="34" charset="-128"/>
              </a:rPr>
              <a:t>testing</a:t>
            </a:r>
            <a:r>
              <a:rPr lang="en-US" altLang="en-US" dirty="0" smtClean="0">
                <a:ea typeface="ＭＳ Ｐゴシック" panose="020B0600070205080204" pitchFamily="34" charset="-128"/>
              </a:rPr>
              <a:t>: automatically rerun old tests to check that changes don’</a:t>
            </a:r>
            <a:r>
              <a:rPr lang="en-US" altLang="ja-JP" dirty="0" smtClean="0">
                <a:ea typeface="ＭＳ Ｐゴシック" panose="020B0600070205080204" pitchFamily="34" charset="-128"/>
              </a:rPr>
              <a:t>t break what used to work </a:t>
            </a:r>
          </a:p>
          <a:p>
            <a:r>
              <a:rPr lang="en-US" altLang="en-US" dirty="0" smtClean="0">
                <a:solidFill>
                  <a:srgbClr val="0000FF"/>
                </a:solidFill>
                <a:ea typeface="ＭＳ Ｐゴシック" panose="020B0600070205080204" pitchFamily="34" charset="-128"/>
              </a:rPr>
              <a:t>Continuous Integration (CI) </a:t>
            </a:r>
            <a:r>
              <a:rPr lang="en-US" altLang="en-US" dirty="0" smtClean="0">
                <a:solidFill>
                  <a:srgbClr val="000000"/>
                </a:solidFill>
                <a:ea typeface="ＭＳ Ｐゴシック" panose="020B0600070205080204" pitchFamily="34" charset="-128"/>
              </a:rPr>
              <a:t>testing</a:t>
            </a:r>
            <a:r>
              <a:rPr lang="en-US" altLang="en-US" dirty="0" smtClean="0">
                <a:ea typeface="ＭＳ Ｐゴシック" panose="020B0600070205080204" pitchFamily="34" charset="-128"/>
              </a:rPr>
              <a:t>: continuous regression testing on each code check-in vs. later testing phase</a:t>
            </a:r>
          </a:p>
          <a:p>
            <a:endParaRPr lang="en-US" altLang="en-US" dirty="0" smtClean="0">
              <a:ea typeface="ＭＳ Ｐゴシック" panose="020B0600070205080204" pitchFamily="34" charset="-128"/>
            </a:endParaRPr>
          </a:p>
        </p:txBody>
      </p:sp>
      <p:sp>
        <p:nvSpPr>
          <p:cNvPr id="133124"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9719329-ECAE-402E-A4F7-DA0CA32272AD}" type="slidenum">
              <a:rPr lang="en-US" altLang="en-US" sz="1400">
                <a:latin typeface="Helvetica" panose="020B0604020202020204" pitchFamily="34" charset="0"/>
              </a:rPr>
              <a:pPr eaLnBrk="1" hangingPunct="1"/>
              <a:t>71</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498FA4A-905F-419E-9A48-7838F70DD4F0}" type="slidenum">
              <a:rPr lang="en-US" altLang="en-US" sz="1400">
                <a:latin typeface="Helvetica" panose="020B0604020202020204" pitchFamily="34" charset="0"/>
              </a:rPr>
              <a:pPr eaLnBrk="1" hangingPunct="1"/>
              <a:t>72</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23900" dirty="0">
                <a:solidFill>
                  <a:schemeClr val="bg1"/>
                </a:solidFill>
                <a:latin typeface="Arial Black"/>
                <a:ea typeface="+mn-ea"/>
                <a:cs typeface="Arial Black"/>
              </a:rPr>
              <a:t>END</a:t>
            </a:r>
          </a:p>
        </p:txBody>
      </p:sp>
      <p:sp>
        <p:nvSpPr>
          <p:cNvPr id="135172" name="Title 7"/>
          <p:cNvSpPr>
            <a:spLocks noGrp="1"/>
          </p:cNvSpPr>
          <p:nvPr>
            <p:ph type="ctrTitle"/>
          </p:nvPr>
        </p:nvSpPr>
        <p:spPr/>
        <p:txBody>
          <a:bodyPr/>
          <a:lstStyle/>
          <a:p>
            <a:endParaRPr lang="en-US" altLang="en-US"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Box 3"/>
          <p:cNvSpPr txBox="1">
            <a:spLocks noChangeArrowheads="1"/>
          </p:cNvSpPr>
          <p:nvPr/>
        </p:nvSpPr>
        <p:spPr bwMode="auto">
          <a:xfrm>
            <a:off x="1371600" y="3124200"/>
            <a:ext cx="6705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dirty="0">
                <a:ln>
                  <a:solidFill>
                    <a:schemeClr val="tx1"/>
                  </a:solidFill>
                </a:ln>
                <a:solidFill>
                  <a:srgbClr val="66FF33"/>
                </a:solidFill>
              </a:rPr>
              <a:t>While difficult to achieve, 100% test coverage insures design reliability</a:t>
            </a:r>
            <a:endParaRPr lang="en-US" altLang="en-US" sz="2800" b="1" dirty="0">
              <a:ln>
                <a:solidFill>
                  <a:schemeClr val="tx1"/>
                </a:solidFill>
              </a:ln>
              <a:solidFill>
                <a:srgbClr val="66FF33"/>
              </a:solidFill>
              <a:latin typeface="Symbol" panose="05050102010706020507" pitchFamily="18" charset="2"/>
            </a:endParaRPr>
          </a:p>
        </p:txBody>
      </p:sp>
      <p:sp>
        <p:nvSpPr>
          <p:cNvPr id="136195" name="TextBox 4"/>
          <p:cNvSpPr txBox="1">
            <a:spLocks noChangeArrowheads="1"/>
          </p:cNvSpPr>
          <p:nvPr/>
        </p:nvSpPr>
        <p:spPr bwMode="auto">
          <a:xfrm>
            <a:off x="1371600" y="4154488"/>
            <a:ext cx="6705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dirty="0">
                <a:solidFill>
                  <a:srgbClr val="99CC00"/>
                </a:solidFill>
              </a:rPr>
              <a:t>Each higher level test delegates more detailed testing to lower levels</a:t>
            </a:r>
            <a:endParaRPr lang="en-US" altLang="en-US" sz="2800" b="1" dirty="0">
              <a:solidFill>
                <a:srgbClr val="99CC00"/>
              </a:solidFill>
              <a:latin typeface="Symbol" panose="05050102010706020507" pitchFamily="18" charset="2"/>
            </a:endParaRPr>
          </a:p>
        </p:txBody>
      </p:sp>
      <p:sp>
        <p:nvSpPr>
          <p:cNvPr id="136196" name="TextBox 5"/>
          <p:cNvSpPr txBox="1">
            <a:spLocks noChangeArrowheads="1"/>
          </p:cNvSpPr>
          <p:nvPr/>
        </p:nvSpPr>
        <p:spPr bwMode="auto">
          <a:xfrm>
            <a:off x="1371600" y="5218093"/>
            <a:ext cx="7239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dirty="0">
                <a:solidFill>
                  <a:srgbClr val="FF6699"/>
                </a:solidFill>
              </a:rPr>
              <a:t>Unit testing works within a single class and module testing works across classes</a:t>
            </a:r>
            <a:endParaRPr lang="en-US" altLang="en-US" sz="2800" b="1" dirty="0">
              <a:solidFill>
                <a:srgbClr val="FF6699"/>
              </a:solidFill>
              <a:latin typeface="Symbol" panose="05050102010706020507" pitchFamily="18" charset="2"/>
            </a:endParaRPr>
          </a:p>
        </p:txBody>
      </p:sp>
      <p:grpSp>
        <p:nvGrpSpPr>
          <p:cNvPr id="136197" name="Group 10"/>
          <p:cNvGrpSpPr>
            <a:grpSpLocks/>
          </p:cNvGrpSpPr>
          <p:nvPr/>
        </p:nvGrpSpPr>
        <p:grpSpPr bwMode="auto">
          <a:xfrm>
            <a:off x="960438" y="2057400"/>
            <a:ext cx="7116762" cy="954087"/>
            <a:chOff x="960651" y="1743728"/>
            <a:chExt cx="7116549" cy="715578"/>
          </a:xfrm>
        </p:grpSpPr>
        <p:sp>
          <p:nvSpPr>
            <p:cNvPr id="136203" name="TextBox 2"/>
            <p:cNvSpPr txBox="1">
              <a:spLocks noChangeArrowheads="1"/>
            </p:cNvSpPr>
            <p:nvPr/>
          </p:nvSpPr>
          <p:spPr bwMode="auto">
            <a:xfrm>
              <a:off x="1371600" y="1743728"/>
              <a:ext cx="6705600" cy="715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dirty="0">
                  <a:solidFill>
                    <a:srgbClr val="FF9900"/>
                  </a:solidFill>
                </a:rPr>
                <a:t>With better test coverage</a:t>
              </a:r>
              <a:r>
                <a:rPr lang="en-US" altLang="en-US" sz="2800" b="1" dirty="0" smtClean="0">
                  <a:solidFill>
                    <a:srgbClr val="FF9900"/>
                  </a:solidFill>
                </a:rPr>
                <a:t>, </a:t>
              </a:r>
              <a:r>
                <a:rPr lang="en-US" altLang="en-US" sz="2800" b="1" dirty="0">
                  <a:solidFill>
                    <a:srgbClr val="FF9900"/>
                  </a:solidFill>
                </a:rPr>
                <a:t>you are more likely to catch faults</a:t>
              </a:r>
              <a:endParaRPr lang="en-US" altLang="en-US" sz="2800" b="1" dirty="0">
                <a:solidFill>
                  <a:srgbClr val="FF9900"/>
                </a:solidFill>
                <a:latin typeface="Symbol" panose="05050102010706020507" pitchFamily="18" charset="2"/>
              </a:endParaRPr>
            </a:p>
          </p:txBody>
        </p:sp>
        <p:sp>
          <p:nvSpPr>
            <p:cNvPr id="136204" name="Rectangle 6"/>
            <p:cNvSpPr>
              <a:spLocks noChangeArrowheads="1"/>
            </p:cNvSpPr>
            <p:nvPr/>
          </p:nvSpPr>
          <p:spPr bwMode="auto">
            <a:xfrm>
              <a:off x="960651" y="1894171"/>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latin typeface="ＭＳ ゴシック" panose="020B0609070205080204" pitchFamily="49" charset="-128"/>
                  <a:ea typeface="ＭＳ ゴシック" panose="020B0609070205080204" pitchFamily="49" charset="-128"/>
                </a:rPr>
                <a:t>☐</a:t>
              </a:r>
              <a:endParaRPr lang="en-US" altLang="en-US" dirty="0"/>
            </a:p>
          </p:txBody>
        </p:sp>
      </p:grpSp>
      <p:sp>
        <p:nvSpPr>
          <p:cNvPr id="136198" name="Rectangle 7"/>
          <p:cNvSpPr>
            <a:spLocks noChangeArrowheads="1"/>
          </p:cNvSpPr>
          <p:nvPr/>
        </p:nvSpPr>
        <p:spPr bwMode="auto">
          <a:xfrm>
            <a:off x="960438" y="3313112"/>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ＭＳ ゴシック" panose="020B0609070205080204" pitchFamily="49" charset="-128"/>
                <a:ea typeface="ＭＳ ゴシック" panose="020B0609070205080204" pitchFamily="49" charset="-128"/>
              </a:rPr>
              <a:t>☐</a:t>
            </a:r>
            <a:endParaRPr lang="en-US" altLang="en-US"/>
          </a:p>
        </p:txBody>
      </p:sp>
      <p:sp>
        <p:nvSpPr>
          <p:cNvPr id="136199" name="Rectangle 8"/>
          <p:cNvSpPr>
            <a:spLocks noChangeArrowheads="1"/>
          </p:cNvSpPr>
          <p:nvPr/>
        </p:nvSpPr>
        <p:spPr bwMode="auto">
          <a:xfrm>
            <a:off x="960438" y="4430712"/>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latin typeface="ＭＳ ゴシック" panose="020B0609070205080204" pitchFamily="49" charset="-128"/>
                <a:ea typeface="ＭＳ ゴシック" panose="020B0609070205080204" pitchFamily="49" charset="-128"/>
              </a:rPr>
              <a:t>☐</a:t>
            </a:r>
            <a:endParaRPr lang="en-US" altLang="en-US" dirty="0"/>
          </a:p>
        </p:txBody>
      </p:sp>
      <p:sp>
        <p:nvSpPr>
          <p:cNvPr id="136200" name="Rectangle 9"/>
          <p:cNvSpPr>
            <a:spLocks noChangeArrowheads="1"/>
          </p:cNvSpPr>
          <p:nvPr/>
        </p:nvSpPr>
        <p:spPr bwMode="auto">
          <a:xfrm>
            <a:off x="947738" y="5495905"/>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latin typeface="ＭＳ ゴシック" panose="020B0609070205080204" pitchFamily="49" charset="-128"/>
                <a:ea typeface="ＭＳ ゴシック" panose="020B0609070205080204" pitchFamily="49" charset="-128"/>
              </a:rPr>
              <a:t>☐</a:t>
            </a:r>
            <a:endParaRPr lang="en-US" altLang="en-US" dirty="0"/>
          </a:p>
        </p:txBody>
      </p:sp>
      <p:sp>
        <p:nvSpPr>
          <p:cNvPr id="2" name="Title 1"/>
          <p:cNvSpPr>
            <a:spLocks noGrp="1"/>
          </p:cNvSpPr>
          <p:nvPr>
            <p:ph type="title"/>
          </p:nvPr>
        </p:nvSpPr>
        <p:spPr/>
        <p:txBody>
          <a:bodyPr/>
          <a:lstStyle/>
          <a:p>
            <a:r>
              <a:rPr lang="en-US" dirty="0" smtClean="0"/>
              <a:t>Which is NOT True </a:t>
            </a:r>
            <a:r>
              <a:rPr lang="en-US" dirty="0"/>
              <a:t>A</a:t>
            </a:r>
            <a:r>
              <a:rPr lang="en-US" dirty="0" smtClean="0"/>
              <a:t>bout </a:t>
            </a:r>
            <a:r>
              <a:rPr lang="en-US" dirty="0"/>
              <a:t>T</a:t>
            </a:r>
            <a:r>
              <a:rPr lang="en-US" dirty="0" smtClean="0"/>
              <a:t>esting?</a:t>
            </a:r>
            <a:endParaRPr lang="en-US" dirty="0"/>
          </a:p>
        </p:txBody>
      </p:sp>
      <p:sp>
        <p:nvSpPr>
          <p:cNvPr id="136201" name="Slide Number Placeholder 1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1A31973-06F2-4C77-B428-76B86C4E9C37}" type="slidenum">
              <a:rPr lang="en-US" altLang="en-US" sz="1400">
                <a:latin typeface="Helvetica" panose="020B0604020202020204" pitchFamily="34" charset="0"/>
              </a:rPr>
              <a:pPr eaLnBrk="1" hangingPunct="1"/>
              <a:t>73</a:t>
            </a:fld>
            <a:endParaRPr lang="en-US" altLang="en-US" sz="14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759FB78-3D9B-48A2-84AA-9A1B85FB4A93}" type="slidenum">
              <a:rPr lang="en-US" altLang="en-US" sz="1400">
                <a:latin typeface="Helvetica" panose="020B0604020202020204" pitchFamily="34" charset="0"/>
              </a:rPr>
              <a:pPr eaLnBrk="1" hangingPunct="1"/>
              <a:t>74</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23900" dirty="0">
                <a:solidFill>
                  <a:schemeClr val="bg1"/>
                </a:solidFill>
                <a:latin typeface="Arial Black"/>
                <a:ea typeface="+mn-ea"/>
                <a:cs typeface="Arial Black"/>
              </a:rPr>
              <a:t>END</a:t>
            </a:r>
          </a:p>
        </p:txBody>
      </p:sp>
      <p:sp>
        <p:nvSpPr>
          <p:cNvPr id="138244" name="Title 7"/>
          <p:cNvSpPr>
            <a:spLocks noGrp="1"/>
          </p:cNvSpPr>
          <p:nvPr>
            <p:ph type="ctrTitle"/>
          </p:nvPr>
        </p:nvSpPr>
        <p:spPr/>
        <p:txBody>
          <a:bodyPr/>
          <a:lstStyle/>
          <a:p>
            <a:endParaRPr lang="en-US" altLang="en-US"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66" name="Picture 4" descr="productivity.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524000"/>
            <a:ext cx="3605213" cy="360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67" name="Rectangle 2"/>
          <p:cNvSpPr>
            <a:spLocks noGrp="1" noChangeArrowheads="1"/>
          </p:cNvSpPr>
          <p:nvPr>
            <p:ph type="ctrTitle"/>
          </p:nvPr>
        </p:nvSpPr>
        <p:spPr/>
        <p:txBody>
          <a:bodyPr/>
          <a:lstStyle/>
          <a:p>
            <a:pPr eaLnBrk="1" hangingPunct="1"/>
            <a:r>
              <a:rPr lang="en-US" altLang="en-US" sz="4000" dirty="0" smtClean="0">
                <a:ea typeface="ＭＳ Ｐゴシック" panose="020B0600070205080204" pitchFamily="34" charset="-128"/>
              </a:rPr>
              <a:t>Productivity: Conciseness, Synthesis, Reuse, and Tools</a:t>
            </a:r>
            <a:br>
              <a:rPr lang="en-US" altLang="en-US" sz="4000" dirty="0" smtClean="0">
                <a:ea typeface="ＭＳ Ｐゴシック" panose="020B0600070205080204" pitchFamily="34" charset="-128"/>
              </a:rPr>
            </a:br>
            <a:r>
              <a:rPr lang="en-US" altLang="en-US" sz="4000" dirty="0" smtClean="0">
                <a:ea typeface="ＭＳ Ｐゴシック" panose="020B0600070205080204" pitchFamily="34" charset="-128"/>
              </a:rPr>
              <a:t/>
            </a:r>
            <a:br>
              <a:rPr lang="en-US" altLang="en-US" sz="4000" dirty="0" smtClean="0">
                <a:ea typeface="ＭＳ Ｐゴシック" panose="020B0600070205080204" pitchFamily="34" charset="-128"/>
              </a:rPr>
            </a:br>
            <a:r>
              <a:rPr lang="en-US" altLang="en-US" sz="4000" dirty="0" smtClean="0">
                <a:ea typeface="ＭＳ Ｐゴシック" panose="020B0600070205080204" pitchFamily="34" charset="-128"/>
              </a:rPr>
              <a:t/>
            </a:r>
            <a:br>
              <a:rPr lang="en-US" altLang="en-US" sz="4000" dirty="0" smtClean="0">
                <a:ea typeface="ＭＳ Ｐゴシック" panose="020B0600070205080204" pitchFamily="34" charset="-128"/>
              </a:rPr>
            </a:br>
            <a:r>
              <a:rPr lang="en-US" altLang="en-US" sz="4000" dirty="0" smtClean="0">
                <a:ea typeface="ＭＳ Ｐゴシック" panose="020B0600070205080204" pitchFamily="34" charset="-128"/>
              </a:rPr>
              <a:t/>
            </a:r>
            <a:br>
              <a:rPr lang="en-US" altLang="en-US" sz="4000" dirty="0" smtClean="0">
                <a:ea typeface="ＭＳ Ｐゴシック" panose="020B0600070205080204" pitchFamily="34" charset="-128"/>
              </a:rPr>
            </a:br>
            <a:r>
              <a:rPr lang="en-US" altLang="en-US" sz="4000" dirty="0" smtClean="0">
                <a:ea typeface="ＭＳ Ｐゴシック" panose="020B0600070205080204" pitchFamily="34" charset="-128"/>
              </a:rPr>
              <a:t/>
            </a:r>
            <a:br>
              <a:rPr lang="en-US" altLang="en-US" sz="4000" dirty="0" smtClean="0">
                <a:ea typeface="ＭＳ Ｐゴシック" panose="020B0600070205080204" pitchFamily="34" charset="-128"/>
              </a:rPr>
            </a:br>
            <a:r>
              <a:rPr lang="en-US" altLang="en-US" sz="4800" dirty="0" smtClean="0">
                <a:ea typeface="ＭＳ Ｐゴシック" panose="020B0600070205080204" pitchFamily="34" charset="-128"/>
              </a:rPr>
              <a:t/>
            </a:r>
            <a:br>
              <a:rPr lang="en-US" altLang="en-US" sz="4800" dirty="0" smtClean="0">
                <a:ea typeface="ＭＳ Ｐゴシック" panose="020B0600070205080204" pitchFamily="34" charset="-128"/>
              </a:rPr>
            </a:br>
            <a:r>
              <a:rPr lang="en-US" altLang="en-US" sz="3200" dirty="0">
                <a:ea typeface="ＭＳ Ｐゴシック" panose="020B0600070205080204" pitchFamily="34" charset="-128"/>
              </a:rPr>
              <a:t>(</a:t>
            </a:r>
            <a:r>
              <a:rPr lang="en-US" altLang="en-US" sz="3200" i="1" dirty="0">
                <a:ea typeface="ＭＳ Ｐゴシック" panose="020B0600070205080204" pitchFamily="34" charset="-128"/>
              </a:rPr>
              <a:t>Engineering Software as a Service </a:t>
            </a:r>
            <a:r>
              <a:rPr lang="en-US" altLang="en-US" sz="3200" dirty="0">
                <a:ea typeface="ＭＳ Ｐゴシック" panose="020B0600070205080204" pitchFamily="34" charset="-128"/>
              </a:rPr>
              <a:t>§</a:t>
            </a:r>
            <a:r>
              <a:rPr lang="en-US" altLang="en-US" sz="3200" dirty="0" smtClean="0">
                <a:ea typeface="ＭＳ Ｐゴシック" panose="020B0600070205080204" pitchFamily="34" charset="-128"/>
              </a:rPr>
              <a:t>1.9)</a:t>
            </a:r>
            <a:endParaRPr lang="en-US" altLang="en-US" sz="4000" dirty="0" smtClean="0">
              <a:ea typeface="ＭＳ Ｐゴシック" panose="020B0600070205080204" pitchFamily="34" charset="-128"/>
            </a:endParaRPr>
          </a:p>
        </p:txBody>
      </p:sp>
      <p:sp>
        <p:nvSpPr>
          <p:cNvPr id="13926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4F31750-4CF9-4A48-A482-19AE7DA7B02E}" type="slidenum">
              <a:rPr lang="en-US" altLang="en-US" sz="1400">
                <a:latin typeface="Helvetica" panose="020B0604020202020204" pitchFamily="34" charset="0"/>
              </a:rPr>
              <a:pPr eaLnBrk="1" hangingPunct="1"/>
              <a:t>75</a:t>
            </a:fld>
            <a:endParaRPr lang="en-US" altLang="en-US" sz="14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itle 1"/>
          <p:cNvSpPr>
            <a:spLocks noGrp="1"/>
          </p:cNvSpPr>
          <p:nvPr>
            <p:ph type="title"/>
          </p:nvPr>
        </p:nvSpPr>
        <p:spPr/>
        <p:txBody>
          <a:bodyPr/>
          <a:lstStyle/>
          <a:p>
            <a:r>
              <a:rPr lang="en-US" altLang="en-US" smtClean="0">
                <a:ea typeface="ＭＳ Ｐゴシック" panose="020B0600070205080204" pitchFamily="34" charset="-128"/>
              </a:rPr>
              <a:t>Productivity</a:t>
            </a:r>
          </a:p>
        </p:txBody>
      </p:sp>
      <p:sp>
        <p:nvSpPr>
          <p:cNvPr id="3" name="Content Placeholder 2"/>
          <p:cNvSpPr>
            <a:spLocks noGrp="1"/>
          </p:cNvSpPr>
          <p:nvPr>
            <p:ph idx="1"/>
          </p:nvPr>
        </p:nvSpPr>
        <p:spPr/>
        <p:txBody>
          <a:bodyPr/>
          <a:lstStyle/>
          <a:p>
            <a:r>
              <a:rPr lang="en-US" altLang="en-US" smtClean="0">
                <a:ea typeface="ＭＳ Ｐゴシック" panose="020B0600070205080204" pitchFamily="34" charset="-128"/>
              </a:rPr>
              <a:t>50 years of Moore’s Law =&gt; 2X /1.5 years</a:t>
            </a:r>
          </a:p>
          <a:p>
            <a:pPr lvl="1">
              <a:buFont typeface="Symbol" panose="05050102010706020507" pitchFamily="18" charset="2"/>
              <a:buChar char=""/>
            </a:pPr>
            <a:r>
              <a:rPr lang="en-US" altLang="en-US" smtClean="0">
                <a:ea typeface="ＭＳ Ｐゴシック" panose="020B0600070205080204" pitchFamily="34" charset="-128"/>
              </a:rPr>
              <a:t> HW designs get bigger</a:t>
            </a:r>
          </a:p>
          <a:p>
            <a:pPr lvl="1">
              <a:buFont typeface="Symbol" panose="05050102010706020507" pitchFamily="18" charset="2"/>
              <a:buChar char=""/>
            </a:pPr>
            <a:r>
              <a:rPr lang="en-US" altLang="en-US" smtClean="0">
                <a:ea typeface="ＭＳ Ｐゴシック" panose="020B0600070205080204" pitchFamily="34" charset="-128"/>
              </a:rPr>
              <a:t> Faster processors and bigger memories </a:t>
            </a:r>
          </a:p>
          <a:p>
            <a:pPr lvl="1">
              <a:buFont typeface="Symbol" panose="05050102010706020507" pitchFamily="18" charset="2"/>
              <a:buChar char=""/>
            </a:pPr>
            <a:r>
              <a:rPr lang="en-US" altLang="en-US" smtClean="0">
                <a:ea typeface="ＭＳ Ｐゴシック" panose="020B0600070205080204" pitchFamily="34" charset="-128"/>
              </a:rPr>
              <a:t> SW designs get bigger</a:t>
            </a:r>
          </a:p>
          <a:p>
            <a:pPr lvl="1">
              <a:buFont typeface="Symbol" panose="05050102010706020507" pitchFamily="18" charset="2"/>
              <a:buChar char=""/>
            </a:pPr>
            <a:r>
              <a:rPr lang="en-US" altLang="en-US" smtClean="0">
                <a:ea typeface="ＭＳ Ｐゴシック" panose="020B0600070205080204" pitchFamily="34" charset="-128"/>
              </a:rPr>
              <a:t> Had to improve SW productivity</a:t>
            </a:r>
          </a:p>
          <a:p>
            <a:r>
              <a:rPr lang="en-US" altLang="en-US" smtClean="0">
                <a:ea typeface="ＭＳ Ｐゴシック" panose="020B0600070205080204" pitchFamily="34" charset="-128"/>
              </a:rPr>
              <a:t>4 techniques</a:t>
            </a:r>
          </a:p>
          <a:p>
            <a:pPr lvl="1">
              <a:buFont typeface="Helvetica" panose="020B0604020202020204" pitchFamily="34" charset="0"/>
              <a:buAutoNum type="arabicPeriod"/>
            </a:pPr>
            <a:r>
              <a:rPr lang="en-US" altLang="en-US" smtClean="0">
                <a:ea typeface="ＭＳ Ｐゴシック" panose="020B0600070205080204" pitchFamily="34" charset="-128"/>
              </a:rPr>
              <a:t> Clarity via conciseness</a:t>
            </a:r>
          </a:p>
          <a:p>
            <a:pPr lvl="1">
              <a:buFont typeface="Helvetica" panose="020B0604020202020204" pitchFamily="34" charset="0"/>
              <a:buAutoNum type="arabicPeriod"/>
            </a:pPr>
            <a:r>
              <a:rPr lang="en-US" altLang="en-US" smtClean="0">
                <a:ea typeface="ＭＳ Ｐゴシック" panose="020B0600070205080204" pitchFamily="34" charset="-128"/>
              </a:rPr>
              <a:t> Synthesis</a:t>
            </a:r>
          </a:p>
          <a:p>
            <a:pPr lvl="1">
              <a:buFont typeface="Helvetica" panose="020B0604020202020204" pitchFamily="34" charset="0"/>
              <a:buAutoNum type="arabicPeriod"/>
            </a:pPr>
            <a:r>
              <a:rPr lang="en-US" altLang="en-US" smtClean="0">
                <a:ea typeface="ＭＳ Ｐゴシック" panose="020B0600070205080204" pitchFamily="34" charset="-128"/>
              </a:rPr>
              <a:t> Reuse</a:t>
            </a:r>
          </a:p>
          <a:p>
            <a:pPr lvl="1">
              <a:buFont typeface="Helvetica" panose="020B0604020202020204" pitchFamily="34" charset="0"/>
              <a:buAutoNum type="arabicPeriod"/>
            </a:pPr>
            <a:r>
              <a:rPr lang="en-US" altLang="en-US" smtClean="0">
                <a:ea typeface="ＭＳ Ｐゴシック" panose="020B0600070205080204" pitchFamily="34" charset="-128"/>
              </a:rPr>
              <a:t> Automation and Tools</a:t>
            </a:r>
          </a:p>
          <a:p>
            <a:endParaRPr lang="en-US" altLang="en-US" smtClean="0">
              <a:ea typeface="ＭＳ Ｐゴシック" panose="020B0600070205080204" pitchFamily="34" charset="-128"/>
            </a:endParaRPr>
          </a:p>
          <a:p>
            <a:endParaRPr lang="en-US" altLang="en-US" smtClean="0">
              <a:ea typeface="ＭＳ Ｐゴシック" panose="020B0600070205080204" pitchFamily="34" charset="-128"/>
            </a:endParaRPr>
          </a:p>
        </p:txBody>
      </p:sp>
      <p:sp>
        <p:nvSpPr>
          <p:cNvPr id="14131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769DBC3-DA22-41BA-B57E-44365AD64A88}" type="slidenum">
              <a:rPr lang="en-US" altLang="en-US" sz="1400">
                <a:latin typeface="Helvetica" panose="020B0604020202020204" pitchFamily="34" charset="0"/>
              </a:rPr>
              <a:pPr eaLnBrk="1" hangingPunct="1"/>
              <a:t>76</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p:nvPr>
        </p:nvSpPr>
        <p:spPr/>
        <p:txBody>
          <a:bodyPr/>
          <a:lstStyle/>
          <a:p>
            <a:pPr marL="24161750" indent="-24161750"/>
            <a:r>
              <a:rPr lang="en-US" altLang="en-US" smtClean="0">
                <a:ea typeface="ＭＳ Ｐゴシック" panose="020B0600070205080204" pitchFamily="34" charset="-128"/>
              </a:rPr>
              <a:t>Clarity via conciseness</a:t>
            </a:r>
          </a:p>
        </p:txBody>
      </p:sp>
      <p:sp>
        <p:nvSpPr>
          <p:cNvPr id="142339" name="Content Placeholder 2"/>
          <p:cNvSpPr>
            <a:spLocks noGrp="1"/>
          </p:cNvSpPr>
          <p:nvPr>
            <p:ph idx="1"/>
          </p:nvPr>
        </p:nvSpPr>
        <p:spPr>
          <a:xfrm>
            <a:off x="304800" y="1371600"/>
            <a:ext cx="8686800" cy="4754563"/>
          </a:xfrm>
        </p:spPr>
        <p:txBody>
          <a:bodyPr/>
          <a:lstStyle/>
          <a:p>
            <a:pPr marL="514350" indent="-514350">
              <a:buFont typeface="Helvetica" panose="020B0604020202020204" pitchFamily="34" charset="0"/>
              <a:buAutoNum type="arabicPeriod"/>
            </a:pPr>
            <a:r>
              <a:rPr lang="en-US" altLang="en-US" smtClean="0">
                <a:ea typeface="ＭＳ Ｐゴシック" panose="020B0600070205080204" pitchFamily="34" charset="-128"/>
              </a:rPr>
              <a:t>Syntax: shorter and easier to read </a:t>
            </a:r>
            <a:br>
              <a:rPr lang="en-US" altLang="en-US" smtClean="0">
                <a:ea typeface="ＭＳ Ｐゴシック" panose="020B0600070205080204" pitchFamily="34" charset="-128"/>
              </a:rPr>
            </a:br>
            <a:r>
              <a:rPr lang="en-US" altLang="en-US" sz="2800" smtClean="0">
                <a:latin typeface="Courier New" panose="02070309020205020404" pitchFamily="49" charset="0"/>
                <a:ea typeface="ＭＳ Ｐゴシック" panose="020B0600070205080204" pitchFamily="34" charset="-128"/>
              </a:rPr>
              <a:t>assert_greater_than_or_equal_to(a,7)</a:t>
            </a:r>
            <a:r>
              <a:rPr lang="en-US" altLang="en-US" smtClean="0">
                <a:ea typeface="ＭＳ Ｐゴシック" panose="020B0600070205080204" pitchFamily="34" charset="-128"/>
              </a:rPr>
              <a:t/>
            </a:r>
            <a:br>
              <a:rPr lang="en-US" altLang="en-US" smtClean="0">
                <a:ea typeface="ＭＳ Ｐゴシック" panose="020B0600070205080204" pitchFamily="34" charset="-128"/>
              </a:rPr>
            </a:br>
            <a:r>
              <a:rPr lang="en-US" altLang="en-US" smtClean="0">
                <a:ea typeface="ＭＳ Ｐゴシック" panose="020B0600070205080204" pitchFamily="34" charset="-128"/>
              </a:rPr>
              <a:t>vs. ________________ </a:t>
            </a:r>
            <a:endParaRPr lang="en-US" altLang="en-US" smtClean="0">
              <a:latin typeface="Courier New" panose="02070309020205020404" pitchFamily="49" charset="0"/>
              <a:ea typeface="ＭＳ Ｐゴシック" panose="020B0600070205080204" pitchFamily="34" charset="-128"/>
            </a:endParaRPr>
          </a:p>
          <a:p>
            <a:pPr marL="514350" indent="-514350"/>
            <a:endParaRPr lang="en-US" altLang="en-US" smtClean="0">
              <a:ea typeface="ＭＳ Ｐゴシック" panose="020B0600070205080204" pitchFamily="34" charset="-128"/>
            </a:endParaRPr>
          </a:p>
        </p:txBody>
      </p:sp>
      <p:sp>
        <p:nvSpPr>
          <p:cNvPr id="14234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12494B8-254D-43B2-9CD8-FE345F4BDBDB}" type="slidenum">
              <a:rPr lang="en-US" altLang="en-US" sz="1400">
                <a:latin typeface="Helvetica" panose="020B0604020202020204" pitchFamily="34" charset="0"/>
              </a:rPr>
              <a:pPr eaLnBrk="1" hangingPunct="1"/>
              <a:t>77</a:t>
            </a:fld>
            <a:endParaRPr lang="en-US" altLang="en-US" sz="1400">
              <a:latin typeface="Helvetica" panose="020B0604020202020204" pitchFamily="34" charset="0"/>
            </a:endParaRP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itle 1"/>
          <p:cNvSpPr>
            <a:spLocks noGrp="1"/>
          </p:cNvSpPr>
          <p:nvPr>
            <p:ph type="title"/>
          </p:nvPr>
        </p:nvSpPr>
        <p:spPr/>
        <p:txBody>
          <a:bodyPr/>
          <a:lstStyle/>
          <a:p>
            <a:pPr marL="24161750" indent="-24161750"/>
            <a:r>
              <a:rPr lang="en-US" altLang="en-US" smtClean="0">
                <a:ea typeface="ＭＳ Ｐゴシック" panose="020B0600070205080204" pitchFamily="34" charset="-128"/>
              </a:rPr>
              <a:t>Clarity via conciseness</a:t>
            </a:r>
          </a:p>
        </p:txBody>
      </p:sp>
      <p:sp>
        <p:nvSpPr>
          <p:cNvPr id="144387" name="Content Placeholder 2"/>
          <p:cNvSpPr>
            <a:spLocks noGrp="1"/>
          </p:cNvSpPr>
          <p:nvPr>
            <p:ph idx="1"/>
          </p:nvPr>
        </p:nvSpPr>
        <p:spPr>
          <a:xfrm>
            <a:off x="304800" y="1371600"/>
            <a:ext cx="8686800" cy="4754563"/>
          </a:xfrm>
        </p:spPr>
        <p:txBody>
          <a:bodyPr/>
          <a:lstStyle/>
          <a:p>
            <a:pPr marL="514350" indent="-514350">
              <a:buFont typeface="Helvetica" panose="020B0604020202020204" pitchFamily="34" charset="0"/>
              <a:buAutoNum type="arabicPeriod"/>
            </a:pPr>
            <a:r>
              <a:rPr lang="en-US" altLang="en-US" dirty="0" smtClean="0">
                <a:ea typeface="ＭＳ Ｐゴシック" panose="020B0600070205080204" pitchFamily="34" charset="-128"/>
              </a:rPr>
              <a:t>Syntax: shorter and easier to read </a:t>
            </a:r>
            <a:br>
              <a:rPr lang="en-US" altLang="en-US" dirty="0" smtClean="0">
                <a:ea typeface="ＭＳ Ｐゴシック" panose="020B0600070205080204" pitchFamily="34" charset="-128"/>
              </a:rPr>
            </a:br>
            <a:r>
              <a:rPr lang="en-US" altLang="en-US" sz="2800" dirty="0" err="1" smtClean="0">
                <a:latin typeface="Courier New" panose="02070309020205020404" pitchFamily="49" charset="0"/>
                <a:ea typeface="ＭＳ Ｐゴシック" panose="020B0600070205080204" pitchFamily="34" charset="-128"/>
              </a:rPr>
              <a:t>assert_greater_than_or_equal_to</a:t>
            </a:r>
            <a:r>
              <a:rPr lang="en-US" altLang="en-US" sz="2800" dirty="0" smtClean="0">
                <a:latin typeface="Courier New" panose="02070309020205020404" pitchFamily="49" charset="0"/>
                <a:ea typeface="ＭＳ Ｐゴシック" panose="020B0600070205080204" pitchFamily="34" charset="-128"/>
              </a:rPr>
              <a:t>(a,7)</a:t>
            </a:r>
            <a:r>
              <a:rPr lang="en-US" altLang="en-US" dirty="0" smtClean="0">
                <a:ea typeface="ＭＳ Ｐゴシック" panose="020B0600070205080204" pitchFamily="34" charset="-128"/>
              </a:rPr>
              <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vs. </a:t>
            </a:r>
            <a:r>
              <a:rPr lang="en-US" altLang="en-US" sz="2800" dirty="0" err="1" smtClean="0">
                <a:latin typeface="Courier New" panose="02070309020205020404" pitchFamily="49" charset="0"/>
                <a:ea typeface="ＭＳ Ｐゴシック" panose="020B0600070205080204" pitchFamily="34" charset="-128"/>
              </a:rPr>
              <a:t>a.should</a:t>
            </a:r>
            <a:r>
              <a:rPr lang="en-US" altLang="en-US" sz="2800" dirty="0" smtClean="0">
                <a:latin typeface="Courier New" panose="02070309020205020404" pitchFamily="49" charset="0"/>
                <a:ea typeface="ＭＳ Ｐゴシック" panose="020B0600070205080204" pitchFamily="34" charset="-128"/>
              </a:rPr>
              <a:t> be ≥ 7 </a:t>
            </a:r>
          </a:p>
          <a:p>
            <a:pPr marL="514350" indent="-514350">
              <a:buFont typeface="Helvetica" panose="020B0604020202020204" pitchFamily="34" charset="0"/>
              <a:buAutoNum type="arabicPeriod"/>
            </a:pPr>
            <a:r>
              <a:rPr lang="en-US" altLang="en-US" dirty="0" smtClean="0">
                <a:ea typeface="ＭＳ Ｐゴシック" panose="020B0600070205080204" pitchFamily="34" charset="-128"/>
              </a:rPr>
              <a:t>Raise the level of abstraction: </a:t>
            </a:r>
          </a:p>
          <a:p>
            <a:pPr marL="914400" lvl="1" indent="-514350"/>
            <a:r>
              <a:rPr lang="en-US" altLang="en-US" dirty="0" smtClean="0">
                <a:ea typeface="ＭＳ Ｐゴシック" panose="020B0600070205080204" pitchFamily="34" charset="-128"/>
              </a:rPr>
              <a:t>HLL programming languages vs. assembler</a:t>
            </a:r>
          </a:p>
          <a:p>
            <a:pPr marL="914400" lvl="1" indent="-514350"/>
            <a:r>
              <a:rPr lang="en-US" altLang="en-US" dirty="0" smtClean="0">
                <a:ea typeface="ＭＳ Ｐゴシック" panose="020B0600070205080204" pitchFamily="34" charset="-128"/>
              </a:rPr>
              <a:t>Automatic memory management (Java vs. C)</a:t>
            </a:r>
          </a:p>
          <a:p>
            <a:pPr marL="914400" lvl="1" indent="-514350"/>
            <a:r>
              <a:rPr lang="en-US" altLang="en-US" dirty="0" smtClean="0">
                <a:ea typeface="ＭＳ Ｐゴシック" panose="020B0600070205080204" pitchFamily="34" charset="-128"/>
              </a:rPr>
              <a:t>Scripting languages: reflection, </a:t>
            </a:r>
            <a:r>
              <a:rPr lang="en-US" altLang="en-US" dirty="0" err="1" smtClean="0">
                <a:ea typeface="ＭＳ Ｐゴシック" panose="020B0600070205080204" pitchFamily="34" charset="-128"/>
              </a:rPr>
              <a:t>metaprogramming</a:t>
            </a:r>
            <a:endParaRPr lang="en-US" altLang="en-US" dirty="0" smtClean="0">
              <a:ea typeface="ＭＳ Ｐゴシック" panose="020B0600070205080204" pitchFamily="34" charset="-128"/>
            </a:endParaRPr>
          </a:p>
          <a:p>
            <a:pPr marL="514350" indent="-514350"/>
            <a:endParaRPr lang="en-US" altLang="en-US" dirty="0" smtClean="0">
              <a:ea typeface="ＭＳ Ｐゴシック" panose="020B0600070205080204" pitchFamily="34" charset="-128"/>
            </a:endParaRPr>
          </a:p>
        </p:txBody>
      </p:sp>
      <p:sp>
        <p:nvSpPr>
          <p:cNvPr id="14438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947A75B-EC03-4BB4-8767-E2EF7EDB4BC6}" type="slidenum">
              <a:rPr lang="en-US" altLang="en-US" sz="1400">
                <a:latin typeface="Helvetica" panose="020B0604020202020204" pitchFamily="34" charset="0"/>
              </a:rPr>
              <a:pPr eaLnBrk="1" hangingPunct="1"/>
              <a:t>78</a:t>
            </a:fld>
            <a:endParaRPr lang="en-US" altLang="en-US" sz="1400">
              <a:latin typeface="Helvetica" panose="020B0604020202020204" pitchFamily="34" charset="0"/>
            </a:endParaRP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itle 1"/>
          <p:cNvSpPr>
            <a:spLocks noGrp="1"/>
          </p:cNvSpPr>
          <p:nvPr>
            <p:ph type="title"/>
          </p:nvPr>
        </p:nvSpPr>
        <p:spPr/>
        <p:txBody>
          <a:bodyPr/>
          <a:lstStyle/>
          <a:p>
            <a:r>
              <a:rPr lang="en-US" altLang="en-US" smtClean="0">
                <a:ea typeface="ＭＳ Ｐゴシック" panose="020B0600070205080204" pitchFamily="34" charset="-128"/>
              </a:rPr>
              <a:t>Synthesis</a:t>
            </a:r>
          </a:p>
        </p:txBody>
      </p:sp>
      <p:sp>
        <p:nvSpPr>
          <p:cNvPr id="146435" name="Content Placeholder 2"/>
          <p:cNvSpPr>
            <a:spLocks noGrp="1"/>
          </p:cNvSpPr>
          <p:nvPr>
            <p:ph idx="1"/>
          </p:nvPr>
        </p:nvSpPr>
        <p:spPr/>
        <p:txBody>
          <a:bodyPr/>
          <a:lstStyle/>
          <a:p>
            <a:r>
              <a:rPr lang="en-US" altLang="en-US" smtClean="0">
                <a:ea typeface="ＭＳ Ｐゴシック" panose="020B0600070205080204" pitchFamily="34" charset="-128"/>
              </a:rPr>
              <a:t>Software synthesis</a:t>
            </a:r>
          </a:p>
          <a:p>
            <a:pPr lvl="1"/>
            <a:r>
              <a:rPr lang="en-US" altLang="en-US" smtClean="0">
                <a:ea typeface="ＭＳ Ｐゴシック" panose="020B0600070205080204" pitchFamily="34" charset="-128"/>
              </a:rPr>
              <a:t>BitBlt: generate code to fit situation &amp; remove conditional test</a:t>
            </a:r>
          </a:p>
          <a:p>
            <a:r>
              <a:rPr lang="en-US" altLang="en-US" smtClean="0">
                <a:ea typeface="ＭＳ Ｐゴシック" panose="020B0600070205080204" pitchFamily="34" charset="-128"/>
              </a:rPr>
              <a:t>Research Stage: Programming by example </a:t>
            </a:r>
          </a:p>
          <a:p>
            <a:endParaRPr lang="en-US" altLang="en-US" smtClean="0">
              <a:ea typeface="ＭＳ Ｐゴシック" panose="020B0600070205080204" pitchFamily="34" charset="-128"/>
            </a:endParaRPr>
          </a:p>
          <a:p>
            <a:endParaRPr lang="en-US" altLang="en-US" smtClean="0">
              <a:ea typeface="ＭＳ Ｐゴシック" panose="020B0600070205080204" pitchFamily="34" charset="-128"/>
            </a:endParaRPr>
          </a:p>
        </p:txBody>
      </p:sp>
      <p:sp>
        <p:nvSpPr>
          <p:cNvPr id="14643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04AD942-9047-49F7-8643-42BE4E526428}" type="slidenum">
              <a:rPr lang="en-US" altLang="en-US" sz="1400">
                <a:latin typeface="Helvetica" panose="020B0604020202020204" pitchFamily="34" charset="0"/>
              </a:rPr>
              <a:pPr eaLnBrk="1" hangingPunct="1"/>
              <a:t>79</a:t>
            </a:fld>
            <a:endParaRPr lang="en-US" altLang="en-US" sz="1400">
              <a:latin typeface="Helvetica" panose="020B0604020202020204" pitchFamily="34" charset="0"/>
            </a:endParaRPr>
          </a:p>
        </p:txBody>
      </p:sp>
      <p:pic>
        <p:nvPicPr>
          <p:cNvPr id="146437" name="Picture 4" descr="Synthesis.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3657600"/>
            <a:ext cx="1905000" cy="293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mtClean="0">
                <a:ea typeface="ＭＳ Ｐゴシック" panose="020B0600070205080204" pitchFamily="34" charset="-128"/>
              </a:rPr>
              <a:t>Course Organization</a:t>
            </a:r>
          </a:p>
        </p:txBody>
      </p:sp>
      <p:sp>
        <p:nvSpPr>
          <p:cNvPr id="17411" name="Content Placeholder 2"/>
          <p:cNvSpPr>
            <a:spLocks noGrp="1"/>
          </p:cNvSpPr>
          <p:nvPr>
            <p:ph idx="1"/>
          </p:nvPr>
        </p:nvSpPr>
        <p:spPr/>
        <p:txBody>
          <a:bodyPr/>
          <a:lstStyle/>
          <a:p>
            <a:r>
              <a:rPr lang="en-US" altLang="en-US" dirty="0" smtClean="0">
                <a:ea typeface="ＭＳ Ｐゴシック" panose="020B0600070205080204" pitchFamily="34" charset="-128"/>
              </a:rPr>
              <a:t>Grading</a:t>
            </a:r>
          </a:p>
          <a:p>
            <a:pPr lvl="1"/>
            <a:r>
              <a:rPr lang="en-US" altLang="en-US" sz="2400" dirty="0" smtClean="0">
                <a:ea typeface="ＭＳ Ｐゴシック" panose="020B0600070205080204" pitchFamily="34" charset="-128"/>
              </a:rPr>
              <a:t>20% assignments</a:t>
            </a:r>
          </a:p>
          <a:p>
            <a:pPr lvl="1"/>
            <a:r>
              <a:rPr lang="en-US" altLang="en-US" sz="2400" dirty="0" smtClean="0">
                <a:ea typeface="ＭＳ Ｐゴシック" panose="020B0600070205080204" pitchFamily="34" charset="-128"/>
              </a:rPr>
              <a:t>15% quizzes</a:t>
            </a:r>
          </a:p>
          <a:p>
            <a:pPr lvl="1"/>
            <a:r>
              <a:rPr lang="en-US" altLang="en-US" sz="2400" dirty="0" smtClean="0">
                <a:ea typeface="ＭＳ Ｐゴシック" panose="020B0600070205080204" pitchFamily="34" charset="-128"/>
              </a:rPr>
              <a:t>15% midterm</a:t>
            </a:r>
          </a:p>
          <a:p>
            <a:pPr lvl="1"/>
            <a:r>
              <a:rPr lang="en-US" altLang="en-US" sz="2400" dirty="0" smtClean="0">
                <a:ea typeface="ＭＳ Ｐゴシック" panose="020B0600070205080204" pitchFamily="34" charset="-128"/>
              </a:rPr>
              <a:t>50% project</a:t>
            </a:r>
          </a:p>
          <a:p>
            <a:pPr lvl="1"/>
            <a:r>
              <a:rPr lang="en-US" altLang="en-US" sz="2400" dirty="0">
                <a:ea typeface="ＭＳ Ｐゴシック" panose="020B0600070205080204" pitchFamily="34" charset="-128"/>
              </a:rPr>
              <a:t>B</a:t>
            </a:r>
            <a:r>
              <a:rPr lang="en-US" altLang="en-US" sz="2400" dirty="0" smtClean="0">
                <a:ea typeface="ＭＳ Ｐゴシック" panose="020B0600070205080204" pitchFamily="34" charset="-128"/>
              </a:rPr>
              <a:t>onus points based on Participation and Altruism (e.g., answering Piazza questions)</a:t>
            </a:r>
          </a:p>
          <a:p>
            <a:r>
              <a:rPr lang="en-US" altLang="en-US" sz="3200" dirty="0" smtClean="0">
                <a:ea typeface="ＭＳ Ｐゴシック" panose="020B0600070205080204" pitchFamily="34" charset="-128"/>
              </a:rPr>
              <a:t>Schedule</a:t>
            </a:r>
          </a:p>
          <a:p>
            <a:pPr lvl="1"/>
            <a:r>
              <a:rPr lang="en-US" altLang="en-US" sz="2400" dirty="0" smtClean="0">
                <a:ea typeface="ＭＳ Ｐゴシック" panose="020B0600070205080204" pitchFamily="34" charset="-128"/>
              </a:rPr>
              <a:t>TR: lecture 5:30-6:45pm, HRBB 124</a:t>
            </a:r>
          </a:p>
          <a:p>
            <a:pPr lvl="1"/>
            <a:r>
              <a:rPr lang="en-US" altLang="en-US" sz="2400" dirty="0" smtClean="0">
                <a:ea typeface="ＭＳ Ｐゴシック" panose="020B0600070205080204" pitchFamily="34" charset="-128"/>
              </a:rPr>
              <a:t>Teams meet TA (and me) by appointment</a:t>
            </a:r>
          </a:p>
          <a:p>
            <a:r>
              <a:rPr lang="en-US" altLang="en-US" sz="2800" dirty="0" smtClean="0">
                <a:ea typeface="ＭＳ Ｐゴシック" panose="020B0600070205080204" pitchFamily="34" charset="-128"/>
              </a:rPr>
              <a:t>Use Piazza (and </a:t>
            </a:r>
            <a:r>
              <a:rPr lang="en-US" altLang="en-US" sz="2800" dirty="0" err="1" smtClean="0">
                <a:ea typeface="ＭＳ Ｐゴシック" panose="020B0600070205080204" pitchFamily="34" charset="-128"/>
              </a:rPr>
              <a:t>eCampus</a:t>
            </a:r>
            <a:r>
              <a:rPr lang="en-US" altLang="en-US" sz="2800" dirty="0" smtClean="0">
                <a:ea typeface="ＭＳ Ｐゴシック" panose="020B0600070205080204" pitchFamily="34" charset="-128"/>
              </a:rPr>
              <a:t>)</a:t>
            </a:r>
          </a:p>
        </p:txBody>
      </p:sp>
      <p:sp>
        <p:nvSpPr>
          <p:cNvPr id="17413"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0664DE5-C334-4DA8-85D4-958068B819A2}" type="slidenum">
              <a:rPr lang="en-US" altLang="en-US" sz="1400">
                <a:latin typeface="Helvetica" panose="020B0604020202020204" pitchFamily="34" charset="0"/>
              </a:rPr>
              <a:pPr eaLnBrk="1" hangingPunct="1"/>
              <a:t>8</a:t>
            </a:fld>
            <a:endParaRPr lang="en-US" altLang="en-US" sz="1400">
              <a:latin typeface="Helvetica" panose="020B0604020202020204" pitchFamily="34" charset="0"/>
            </a:endParaRP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itle 1"/>
          <p:cNvSpPr>
            <a:spLocks noGrp="1"/>
          </p:cNvSpPr>
          <p:nvPr>
            <p:ph type="title"/>
          </p:nvPr>
        </p:nvSpPr>
        <p:spPr/>
        <p:txBody>
          <a:bodyPr/>
          <a:lstStyle/>
          <a:p>
            <a:r>
              <a:rPr lang="en-US" altLang="en-US" smtClean="0">
                <a:ea typeface="ＭＳ Ｐゴシック" panose="020B0600070205080204" pitchFamily="34" charset="-128"/>
              </a:rPr>
              <a:t>Reuse</a:t>
            </a:r>
          </a:p>
        </p:txBody>
      </p:sp>
      <p:sp>
        <p:nvSpPr>
          <p:cNvPr id="3" name="Content Placeholder 2"/>
          <p:cNvSpPr>
            <a:spLocks noGrp="1"/>
          </p:cNvSpPr>
          <p:nvPr>
            <p:ph idx="1"/>
          </p:nvPr>
        </p:nvSpPr>
        <p:spPr/>
        <p:txBody>
          <a:bodyPr/>
          <a:lstStyle/>
          <a:p>
            <a:r>
              <a:rPr lang="en-US" altLang="en-US" dirty="0" smtClean="0">
                <a:ea typeface="ＭＳ Ｐゴシック" panose="020B0600070205080204" pitchFamily="34" charset="-128"/>
              </a:rPr>
              <a:t>Reuse old code vs. write new code</a:t>
            </a:r>
          </a:p>
          <a:p>
            <a:r>
              <a:rPr lang="en-US" altLang="en-US" dirty="0" smtClean="0">
                <a:ea typeface="ＭＳ Ｐゴシック" panose="020B0600070205080204" pitchFamily="34" charset="-128"/>
              </a:rPr>
              <a:t>Techniques in historical order:</a:t>
            </a:r>
          </a:p>
          <a:p>
            <a:pPr marL="514350" indent="-514350">
              <a:buFont typeface="+mj-lt"/>
              <a:buAutoNum type="arabicPeriod"/>
            </a:pPr>
            <a:r>
              <a:rPr lang="en-US" altLang="en-US" dirty="0" smtClean="0">
                <a:ea typeface="ＭＳ Ｐゴシック" panose="020B0600070205080204" pitchFamily="34" charset="-128"/>
              </a:rPr>
              <a:t>Procedures and functions</a:t>
            </a:r>
          </a:p>
          <a:p>
            <a:pPr marL="514350" indent="-514350">
              <a:buFont typeface="+mj-lt"/>
              <a:buAutoNum type="arabicPeriod"/>
            </a:pPr>
            <a:r>
              <a:rPr lang="en-US" altLang="en-US" dirty="0" smtClean="0">
                <a:ea typeface="ＭＳ Ｐゴシック" panose="020B0600070205080204" pitchFamily="34" charset="-128"/>
              </a:rPr>
              <a:t>Standardized libraries (reuse single task)</a:t>
            </a:r>
          </a:p>
          <a:p>
            <a:pPr marL="514350" indent="-514350">
              <a:buFont typeface="+mj-lt"/>
              <a:buAutoNum type="arabicPeriod"/>
            </a:pPr>
            <a:r>
              <a:rPr lang="en-US" altLang="en-US" dirty="0" smtClean="0">
                <a:ea typeface="ＭＳ Ｐゴシック" panose="020B0600070205080204" pitchFamily="34" charset="-128"/>
              </a:rPr>
              <a:t>Object oriented programming: reuse and manage </a:t>
            </a:r>
            <a:r>
              <a:rPr lang="en-US" altLang="en-US" i="1" dirty="0" smtClean="0">
                <a:ea typeface="ＭＳ Ｐゴシック" panose="020B0600070205080204" pitchFamily="34" charset="-128"/>
              </a:rPr>
              <a:t>collections </a:t>
            </a:r>
            <a:r>
              <a:rPr lang="en-US" altLang="en-US" dirty="0" smtClean="0">
                <a:ea typeface="ＭＳ Ｐゴシック" panose="020B0600070205080204" pitchFamily="34" charset="-128"/>
              </a:rPr>
              <a:t>of tasks</a:t>
            </a:r>
          </a:p>
          <a:p>
            <a:pPr marL="514350" indent="-514350">
              <a:buFont typeface="+mj-lt"/>
              <a:buAutoNum type="arabicPeriod"/>
            </a:pPr>
            <a:r>
              <a:rPr lang="en-US" altLang="en-US" dirty="0" smtClean="0">
                <a:ea typeface="ＭＳ Ｐゴシック" panose="020B0600070205080204" pitchFamily="34" charset="-128"/>
              </a:rPr>
              <a:t>Design patterns: reuse a general strategy even if implementation varies</a:t>
            </a:r>
          </a:p>
          <a:p>
            <a:pPr>
              <a:buFont typeface="Helvetica" panose="020B0604020202020204" pitchFamily="34" charset="0"/>
              <a:buAutoNum type="arabicPeriod"/>
            </a:pPr>
            <a:endParaRPr lang="en-US" altLang="en-US" dirty="0" smtClean="0">
              <a:ea typeface="ＭＳ Ｐゴシック" panose="020B0600070205080204" pitchFamily="34" charset="-128"/>
            </a:endParaRPr>
          </a:p>
        </p:txBody>
      </p:sp>
      <p:sp>
        <p:nvSpPr>
          <p:cNvPr id="14746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D3324C2-E95D-49B8-AD2B-038686762F4B}" type="slidenum">
              <a:rPr lang="en-US" altLang="en-US" sz="1400">
                <a:latin typeface="Helvetica" panose="020B0604020202020204" pitchFamily="34" charset="0"/>
              </a:rPr>
              <a:pPr eaLnBrk="1" hangingPunct="1"/>
              <a:t>80</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itle 1"/>
          <p:cNvSpPr>
            <a:spLocks noGrp="1"/>
          </p:cNvSpPr>
          <p:nvPr>
            <p:ph type="title"/>
          </p:nvPr>
        </p:nvSpPr>
        <p:spPr/>
        <p:txBody>
          <a:bodyPr/>
          <a:lstStyle/>
          <a:p>
            <a:r>
              <a:rPr lang="en-US" altLang="en-US" smtClean="0">
                <a:ea typeface="ＭＳ Ｐゴシック" panose="020B0600070205080204" pitchFamily="34" charset="-128"/>
              </a:rPr>
              <a:t>Automation and Tools</a:t>
            </a:r>
          </a:p>
        </p:txBody>
      </p:sp>
      <p:sp>
        <p:nvSpPr>
          <p:cNvPr id="61443" name="Content Placeholder 2"/>
          <p:cNvSpPr>
            <a:spLocks noGrp="1"/>
          </p:cNvSpPr>
          <p:nvPr>
            <p:ph idx="1"/>
          </p:nvPr>
        </p:nvSpPr>
        <p:spPr/>
        <p:txBody>
          <a:bodyPr/>
          <a:lstStyle/>
          <a:p>
            <a:r>
              <a:rPr lang="en-US" altLang="en-US" smtClean="0">
                <a:ea typeface="ＭＳ Ｐゴシック" panose="020B0600070205080204" pitchFamily="34" charset="-128"/>
              </a:rPr>
              <a:t>Replace tedious manual tasks with automation to save time, improve accuracy</a:t>
            </a:r>
          </a:p>
          <a:p>
            <a:pPr lvl="1"/>
            <a:r>
              <a:rPr lang="en-US" altLang="en-US" smtClean="0">
                <a:ea typeface="ＭＳ Ｐゴシック" panose="020B0600070205080204" pitchFamily="34" charset="-128"/>
              </a:rPr>
              <a:t>New tool can make lives better (e.g., make)</a:t>
            </a:r>
          </a:p>
          <a:p>
            <a:r>
              <a:rPr lang="en-US" altLang="en-US" smtClean="0">
                <a:ea typeface="ＭＳ Ｐゴシック" panose="020B0600070205080204" pitchFamily="34" charset="-128"/>
              </a:rPr>
              <a:t>Concerns with new tools: Dependability, </a:t>
            </a:r>
            <a:br>
              <a:rPr lang="en-US" altLang="en-US" smtClean="0">
                <a:ea typeface="ＭＳ Ｐゴシック" panose="020B0600070205080204" pitchFamily="34" charset="-128"/>
              </a:rPr>
            </a:br>
            <a:r>
              <a:rPr lang="en-US" altLang="en-US" smtClean="0">
                <a:ea typeface="ＭＳ Ｐゴシック" panose="020B0600070205080204" pitchFamily="34" charset="-128"/>
              </a:rPr>
              <a:t>UI quality, picking which one from several</a:t>
            </a:r>
          </a:p>
          <a:p>
            <a:r>
              <a:rPr lang="en-US" altLang="en-US" smtClean="0">
                <a:ea typeface="ＭＳ Ｐゴシック" panose="020B0600070205080204" pitchFamily="34" charset="-128"/>
              </a:rPr>
              <a:t>Good software developer must repeatedly learn how to use new tools: </a:t>
            </a:r>
            <a:r>
              <a:rPr lang="en-US" altLang="en-US" smtClean="0">
                <a:solidFill>
                  <a:srgbClr val="0000FF"/>
                </a:solidFill>
                <a:ea typeface="ＭＳ Ｐゴシック" panose="020B0600070205080204" pitchFamily="34" charset="-128"/>
              </a:rPr>
              <a:t>lifetime learning</a:t>
            </a:r>
          </a:p>
          <a:p>
            <a:pPr lvl="1"/>
            <a:r>
              <a:rPr lang="en-US" altLang="en-US" smtClean="0">
                <a:ea typeface="ＭＳ Ｐゴシック" panose="020B0600070205080204" pitchFamily="34" charset="-128"/>
              </a:rPr>
              <a:t>Lots of chances in this course:</a:t>
            </a:r>
            <a:br>
              <a:rPr lang="en-US" altLang="en-US" smtClean="0">
                <a:ea typeface="ＭＳ Ｐゴシック" panose="020B0600070205080204" pitchFamily="34" charset="-128"/>
              </a:rPr>
            </a:br>
            <a:r>
              <a:rPr lang="en-US" altLang="en-US" smtClean="0">
                <a:ea typeface="ＭＳ Ｐゴシック" panose="020B0600070205080204" pitchFamily="34" charset="-128"/>
              </a:rPr>
              <a:t>Cucumber, RSpec, Pivotal Tracker, …</a:t>
            </a:r>
          </a:p>
          <a:p>
            <a:endParaRPr lang="en-US" altLang="en-US" smtClean="0">
              <a:ea typeface="ＭＳ Ｐゴシック" panose="020B0600070205080204" pitchFamily="34" charset="-128"/>
            </a:endParaRPr>
          </a:p>
        </p:txBody>
      </p:sp>
      <p:sp>
        <p:nvSpPr>
          <p:cNvPr id="14950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B495E48-B0DE-4626-8706-C389835FD775}" type="slidenum">
              <a:rPr lang="en-US" altLang="en-US" sz="1400">
                <a:latin typeface="Helvetica" panose="020B0604020202020204" pitchFamily="34" charset="0"/>
              </a:rPr>
              <a:pPr eaLnBrk="1" hangingPunct="1"/>
              <a:t>81</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4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9B116D7-8587-40E7-A0A3-C8C6B636F520}" type="slidenum">
              <a:rPr lang="en-US" altLang="en-US" sz="1400">
                <a:latin typeface="Helvetica" panose="020B0604020202020204" pitchFamily="34" charset="0"/>
              </a:rPr>
              <a:pPr eaLnBrk="1" hangingPunct="1"/>
              <a:t>82</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23900" dirty="0">
                <a:solidFill>
                  <a:schemeClr val="bg1"/>
                </a:solidFill>
                <a:latin typeface="Arial Black"/>
                <a:ea typeface="+mn-ea"/>
                <a:cs typeface="Arial Black"/>
              </a:rPr>
              <a:t>END</a:t>
            </a:r>
          </a:p>
        </p:txBody>
      </p:sp>
      <p:sp>
        <p:nvSpPr>
          <p:cNvPr id="150532" name="Title 7"/>
          <p:cNvSpPr>
            <a:spLocks noGrp="1"/>
          </p:cNvSpPr>
          <p:nvPr>
            <p:ph type="ctrTitle"/>
          </p:nvPr>
        </p:nvSpPr>
        <p:spPr/>
        <p:txBody>
          <a:bodyPr/>
          <a:lstStyle/>
          <a:p>
            <a:endParaRPr lang="en-US" altLang="en-US"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Box 3"/>
          <p:cNvSpPr txBox="1">
            <a:spLocks noChangeArrowheads="1"/>
          </p:cNvSpPr>
          <p:nvPr/>
        </p:nvSpPr>
        <p:spPr bwMode="auto">
          <a:xfrm>
            <a:off x="1371600" y="3124200"/>
            <a:ext cx="6705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dirty="0" err="1">
                <a:ln>
                  <a:solidFill>
                    <a:schemeClr val="tx1"/>
                  </a:solidFill>
                </a:ln>
                <a:solidFill>
                  <a:srgbClr val="66FF33"/>
                </a:solidFill>
              </a:rPr>
              <a:t>Metaprogramming</a:t>
            </a:r>
            <a:r>
              <a:rPr lang="en-US" altLang="en-US" sz="2800" b="1" dirty="0">
                <a:ln>
                  <a:solidFill>
                    <a:schemeClr val="tx1"/>
                  </a:solidFill>
                </a:ln>
                <a:solidFill>
                  <a:srgbClr val="66FF33"/>
                </a:solidFill>
              </a:rPr>
              <a:t> helps productivity via program synthesis</a:t>
            </a:r>
            <a:endParaRPr lang="en-US" altLang="en-US" sz="2800" b="1" dirty="0">
              <a:ln>
                <a:solidFill>
                  <a:schemeClr val="tx1"/>
                </a:solidFill>
              </a:ln>
              <a:solidFill>
                <a:srgbClr val="66FF33"/>
              </a:solidFill>
              <a:latin typeface="Symbol" panose="05050102010706020507" pitchFamily="18" charset="2"/>
            </a:endParaRPr>
          </a:p>
        </p:txBody>
      </p:sp>
      <p:sp>
        <p:nvSpPr>
          <p:cNvPr id="151555" name="TextBox 4"/>
          <p:cNvSpPr txBox="1">
            <a:spLocks noChangeArrowheads="1"/>
          </p:cNvSpPr>
          <p:nvPr/>
        </p:nvSpPr>
        <p:spPr bwMode="auto">
          <a:xfrm>
            <a:off x="1371600" y="4154488"/>
            <a:ext cx="6705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dirty="0">
                <a:solidFill>
                  <a:srgbClr val="99CC00"/>
                </a:solidFill>
              </a:rPr>
              <a:t>Of the 4 productivity reasons, the primary one for HLL is reuse</a:t>
            </a:r>
            <a:endParaRPr lang="en-US" altLang="en-US" sz="2800" b="1" dirty="0">
              <a:solidFill>
                <a:srgbClr val="99CC00"/>
              </a:solidFill>
              <a:latin typeface="Symbol" panose="05050102010706020507" pitchFamily="18" charset="2"/>
            </a:endParaRPr>
          </a:p>
        </p:txBody>
      </p:sp>
      <p:sp>
        <p:nvSpPr>
          <p:cNvPr id="151556" name="TextBox 5"/>
          <p:cNvSpPr txBox="1">
            <a:spLocks noChangeArrowheads="1"/>
          </p:cNvSpPr>
          <p:nvPr/>
        </p:nvSpPr>
        <p:spPr bwMode="auto">
          <a:xfrm>
            <a:off x="1371600" y="5218093"/>
            <a:ext cx="6934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dirty="0">
                <a:solidFill>
                  <a:srgbClr val="FF6699"/>
                </a:solidFill>
              </a:rPr>
              <a:t>A concise syntax is more likely to have fewer bugs and be easier to maintain</a:t>
            </a:r>
            <a:endParaRPr lang="en-US" altLang="en-US" sz="2800" b="1" dirty="0">
              <a:solidFill>
                <a:srgbClr val="FF6699"/>
              </a:solidFill>
              <a:latin typeface="Symbol" panose="05050102010706020507" pitchFamily="18" charset="2"/>
            </a:endParaRPr>
          </a:p>
        </p:txBody>
      </p:sp>
      <p:grpSp>
        <p:nvGrpSpPr>
          <p:cNvPr id="151557" name="Group 10"/>
          <p:cNvGrpSpPr>
            <a:grpSpLocks/>
          </p:cNvGrpSpPr>
          <p:nvPr/>
        </p:nvGrpSpPr>
        <p:grpSpPr bwMode="auto">
          <a:xfrm>
            <a:off x="960438" y="2057400"/>
            <a:ext cx="7116762" cy="954087"/>
            <a:chOff x="960651" y="1743727"/>
            <a:chExt cx="7116549" cy="715578"/>
          </a:xfrm>
        </p:grpSpPr>
        <p:sp>
          <p:nvSpPr>
            <p:cNvPr id="151563" name="TextBox 2"/>
            <p:cNvSpPr txBox="1">
              <a:spLocks noChangeArrowheads="1"/>
            </p:cNvSpPr>
            <p:nvPr/>
          </p:nvSpPr>
          <p:spPr bwMode="auto">
            <a:xfrm>
              <a:off x="1371600" y="1743727"/>
              <a:ext cx="6705600" cy="715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dirty="0">
                  <a:solidFill>
                    <a:srgbClr val="FF9900"/>
                  </a:solidFill>
                </a:rPr>
                <a:t>Copy and pasting code is another good way to get reuse</a:t>
              </a:r>
              <a:endParaRPr lang="en-US" altLang="en-US" sz="2800" b="1" dirty="0">
                <a:solidFill>
                  <a:srgbClr val="FF9900"/>
                </a:solidFill>
                <a:latin typeface="Symbol" panose="05050102010706020507" pitchFamily="18" charset="2"/>
              </a:endParaRPr>
            </a:p>
          </p:txBody>
        </p:sp>
        <p:sp>
          <p:nvSpPr>
            <p:cNvPr id="151564" name="Rectangle 6"/>
            <p:cNvSpPr>
              <a:spLocks noChangeArrowheads="1"/>
            </p:cNvSpPr>
            <p:nvPr/>
          </p:nvSpPr>
          <p:spPr bwMode="auto">
            <a:xfrm>
              <a:off x="960651" y="1951321"/>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latin typeface="ＭＳ ゴシック" panose="020B0609070205080204" pitchFamily="49" charset="-128"/>
                  <a:ea typeface="ＭＳ ゴシック" panose="020B0609070205080204" pitchFamily="49" charset="-128"/>
                </a:rPr>
                <a:t>☐</a:t>
              </a:r>
              <a:endParaRPr lang="en-US" altLang="en-US" dirty="0"/>
            </a:p>
          </p:txBody>
        </p:sp>
      </p:grpSp>
      <p:sp>
        <p:nvSpPr>
          <p:cNvPr id="151558" name="Rectangle 7"/>
          <p:cNvSpPr>
            <a:spLocks noChangeArrowheads="1"/>
          </p:cNvSpPr>
          <p:nvPr/>
        </p:nvSpPr>
        <p:spPr bwMode="auto">
          <a:xfrm>
            <a:off x="960438" y="3313112"/>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latin typeface="ＭＳ ゴシック" panose="020B0609070205080204" pitchFamily="49" charset="-128"/>
                <a:ea typeface="ＭＳ ゴシック" panose="020B0609070205080204" pitchFamily="49" charset="-128"/>
              </a:rPr>
              <a:t>☐</a:t>
            </a:r>
            <a:endParaRPr lang="en-US" altLang="en-US" dirty="0"/>
          </a:p>
        </p:txBody>
      </p:sp>
      <p:sp>
        <p:nvSpPr>
          <p:cNvPr id="151559" name="Rectangle 8"/>
          <p:cNvSpPr>
            <a:spLocks noChangeArrowheads="1"/>
          </p:cNvSpPr>
          <p:nvPr/>
        </p:nvSpPr>
        <p:spPr bwMode="auto">
          <a:xfrm>
            <a:off x="960438" y="4430712"/>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latin typeface="ＭＳ ゴシック" panose="020B0609070205080204" pitchFamily="49" charset="-128"/>
                <a:ea typeface="ＭＳ ゴシック" panose="020B0609070205080204" pitchFamily="49" charset="-128"/>
              </a:rPr>
              <a:t>☐</a:t>
            </a:r>
            <a:endParaRPr lang="en-US" altLang="en-US" dirty="0"/>
          </a:p>
        </p:txBody>
      </p:sp>
      <p:sp>
        <p:nvSpPr>
          <p:cNvPr id="151560" name="Rectangle 9"/>
          <p:cNvSpPr>
            <a:spLocks noChangeArrowheads="1"/>
          </p:cNvSpPr>
          <p:nvPr/>
        </p:nvSpPr>
        <p:spPr bwMode="auto">
          <a:xfrm>
            <a:off x="947738" y="5483205"/>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latin typeface="ＭＳ ゴシック" panose="020B0609070205080204" pitchFamily="49" charset="-128"/>
                <a:ea typeface="ＭＳ ゴシック" panose="020B0609070205080204" pitchFamily="49" charset="-128"/>
              </a:rPr>
              <a:t>☐</a:t>
            </a:r>
            <a:endParaRPr lang="en-US" altLang="en-US" dirty="0"/>
          </a:p>
        </p:txBody>
      </p:sp>
      <p:sp>
        <p:nvSpPr>
          <p:cNvPr id="2" name="Title 1"/>
          <p:cNvSpPr>
            <a:spLocks noGrp="1"/>
          </p:cNvSpPr>
          <p:nvPr>
            <p:ph type="title"/>
          </p:nvPr>
        </p:nvSpPr>
        <p:spPr/>
        <p:txBody>
          <a:bodyPr/>
          <a:lstStyle/>
          <a:p>
            <a:r>
              <a:rPr lang="en-US" dirty="0" smtClean="0"/>
              <a:t>Which is TRUE </a:t>
            </a:r>
            <a:r>
              <a:rPr lang="en-US" dirty="0"/>
              <a:t>A</a:t>
            </a:r>
            <a:r>
              <a:rPr lang="en-US" dirty="0" smtClean="0"/>
              <a:t>bout Productivity?</a:t>
            </a:r>
            <a:endParaRPr lang="en-US" dirty="0"/>
          </a:p>
        </p:txBody>
      </p:sp>
      <p:sp>
        <p:nvSpPr>
          <p:cNvPr id="151561" name="Slide Number Placeholder 1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C957690-BFDE-4A42-9883-26A6D5F043A5}" type="slidenum">
              <a:rPr lang="en-US" altLang="en-US" sz="1400">
                <a:latin typeface="Helvetica" panose="020B0604020202020204" pitchFamily="34" charset="0"/>
              </a:rPr>
              <a:pPr eaLnBrk="1" hangingPunct="1"/>
              <a:t>83</a:t>
            </a:fld>
            <a:endParaRPr lang="en-US" altLang="en-US" sz="14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9B116D7-8587-40E7-A0A3-C8C6B636F520}" type="slidenum">
              <a:rPr lang="en-US" altLang="en-US" sz="1400">
                <a:latin typeface="Helvetica" panose="020B0604020202020204" pitchFamily="34" charset="0"/>
              </a:rPr>
              <a:pPr eaLnBrk="1" hangingPunct="1"/>
              <a:t>84</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23900" dirty="0">
                <a:solidFill>
                  <a:schemeClr val="bg1"/>
                </a:solidFill>
                <a:latin typeface="Arial Black"/>
                <a:ea typeface="+mn-ea"/>
                <a:cs typeface="Arial Black"/>
              </a:rPr>
              <a:t>END</a:t>
            </a:r>
          </a:p>
        </p:txBody>
      </p:sp>
      <p:sp>
        <p:nvSpPr>
          <p:cNvPr id="150532" name="Title 7"/>
          <p:cNvSpPr>
            <a:spLocks noGrp="1"/>
          </p:cNvSpPr>
          <p:nvPr>
            <p:ph type="ctrTitle"/>
          </p:nvPr>
        </p:nvSpPr>
        <p:spPr/>
        <p:txBody>
          <a:bodyPr/>
          <a:lstStyle/>
          <a:p>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17854320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itle 2"/>
          <p:cNvSpPr>
            <a:spLocks noGrp="1"/>
          </p:cNvSpPr>
          <p:nvPr>
            <p:ph type="title"/>
          </p:nvPr>
        </p:nvSpPr>
        <p:spPr/>
        <p:txBody>
          <a:bodyPr/>
          <a:lstStyle/>
          <a:p>
            <a:r>
              <a:rPr lang="en-US" altLang="en-US" smtClean="0">
                <a:ea typeface="ＭＳ Ｐゴシック" panose="020B0600070205080204" pitchFamily="34" charset="-128"/>
              </a:rPr>
              <a:t>DRY</a:t>
            </a:r>
          </a:p>
        </p:txBody>
      </p:sp>
      <p:sp>
        <p:nvSpPr>
          <p:cNvPr id="153603" name="Content Placeholder 3"/>
          <p:cNvSpPr>
            <a:spLocks noGrp="1"/>
          </p:cNvSpPr>
          <p:nvPr>
            <p:ph idx="1"/>
          </p:nvPr>
        </p:nvSpPr>
        <p:spPr/>
        <p:txBody>
          <a:bodyPr/>
          <a:lstStyle/>
          <a:p>
            <a:r>
              <a:rPr lang="en-US" altLang="en-US" dirty="0" smtClean="0">
                <a:ea typeface="ＭＳ Ｐゴシック" panose="020B0600070205080204" pitchFamily="34" charset="-128"/>
              </a:rPr>
              <a:t>“Every piece of knowledge must have a single, unambiguous, authoritative representation within a system.”</a:t>
            </a:r>
          </a:p>
          <a:p>
            <a:pPr lvl="1"/>
            <a:r>
              <a:rPr lang="en-US" altLang="en-US" dirty="0" smtClean="0">
                <a:ea typeface="ＭＳ Ｐゴシック" panose="020B0600070205080204" pitchFamily="34" charset="-128"/>
              </a:rPr>
              <a:t>Andy Hunt and Dave Thomas, 1999</a:t>
            </a:r>
          </a:p>
          <a:p>
            <a:r>
              <a:rPr lang="en-US" altLang="en-US" dirty="0" smtClean="0">
                <a:ea typeface="ＭＳ Ｐゴシック" panose="020B0600070205080204" pitchFamily="34" charset="-128"/>
              </a:rPr>
              <a:t>Don't Repeat Yourself (DRY)</a:t>
            </a:r>
          </a:p>
          <a:p>
            <a:pPr lvl="1"/>
            <a:r>
              <a:rPr lang="en-US" altLang="en-US" dirty="0" smtClean="0">
                <a:ea typeface="ＭＳ Ｐゴシック" panose="020B0600070205080204" pitchFamily="34" charset="-128"/>
              </a:rPr>
              <a:t>Don’t want to find many places have to apply same repair</a:t>
            </a:r>
          </a:p>
          <a:p>
            <a:r>
              <a:rPr lang="en-US" altLang="en-US" dirty="0" smtClean="0">
                <a:ea typeface="ＭＳ Ｐゴシック" panose="020B0600070205080204" pitchFamily="34" charset="-128"/>
              </a:rPr>
              <a:t>Refactor code so that it has a single place to do things</a:t>
            </a:r>
          </a:p>
        </p:txBody>
      </p:sp>
      <p:sp>
        <p:nvSpPr>
          <p:cNvPr id="153604"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B1C3C2F-E146-47CA-BECC-35B96A68C7DD}" type="slidenum">
              <a:rPr lang="en-US" altLang="en-US" sz="1400">
                <a:latin typeface="Helvetica" panose="020B0604020202020204" pitchFamily="34" charset="0"/>
              </a:rPr>
              <a:pPr eaLnBrk="1" hangingPunct="1"/>
              <a:t>85</a:t>
            </a:fld>
            <a:endParaRPr lang="en-US" altLang="en-US" sz="14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AF2899E-A617-4CC3-9C58-97D4E4308C11}" type="slidenum">
              <a:rPr lang="en-US" altLang="en-US" sz="1400">
                <a:latin typeface="Helvetica" panose="020B0604020202020204" pitchFamily="34" charset="0"/>
              </a:rPr>
              <a:pPr eaLnBrk="1" hangingPunct="1"/>
              <a:t>86</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23900" dirty="0">
                <a:solidFill>
                  <a:schemeClr val="bg1"/>
                </a:solidFill>
                <a:latin typeface="Arial Black"/>
                <a:ea typeface="+mn-ea"/>
                <a:cs typeface="Arial Black"/>
              </a:rPr>
              <a:t>END</a:t>
            </a:r>
          </a:p>
        </p:txBody>
      </p:sp>
      <p:sp>
        <p:nvSpPr>
          <p:cNvPr id="155652" name="Title 7"/>
          <p:cNvSpPr>
            <a:spLocks noGrp="1"/>
          </p:cNvSpPr>
          <p:nvPr>
            <p:ph type="ctrTitle"/>
          </p:nvPr>
        </p:nvSpPr>
        <p:spPr/>
        <p:txBody>
          <a:bodyPr/>
          <a:lstStyle/>
          <a:p>
            <a:endParaRPr lang="en-US" altLang="en-US"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itle 2"/>
          <p:cNvSpPr>
            <a:spLocks noGrp="1"/>
          </p:cNvSpPr>
          <p:nvPr>
            <p:ph type="title"/>
          </p:nvPr>
        </p:nvSpPr>
        <p:spPr/>
        <p:txBody>
          <a:bodyPr/>
          <a:lstStyle/>
          <a:p>
            <a:r>
              <a:rPr lang="en-US" altLang="en-US" dirty="0" smtClean="0">
                <a:ea typeface="ＭＳ Ｐゴシック" panose="020B0600070205080204" pitchFamily="34" charset="-128"/>
              </a:rPr>
              <a:t>And in Conclusion: </a:t>
            </a:r>
            <a:r>
              <a:rPr lang="en-US" altLang="en-US" smtClean="0">
                <a:ea typeface="ＭＳ Ｐゴシック" panose="020B0600070205080204" pitchFamily="34" charset="-128"/>
              </a:rPr>
              <a:t>§§1.1, 1-4-1.9</a:t>
            </a:r>
            <a:endParaRPr lang="en-US" altLang="en-US" dirty="0" smtClean="0">
              <a:ea typeface="ＭＳ Ｐゴシック" panose="020B0600070205080204" pitchFamily="34" charset="-128"/>
            </a:endParaRPr>
          </a:p>
        </p:txBody>
      </p:sp>
      <p:sp>
        <p:nvSpPr>
          <p:cNvPr id="156675" name="Content Placeholder 3"/>
          <p:cNvSpPr>
            <a:spLocks noGrp="1"/>
          </p:cNvSpPr>
          <p:nvPr>
            <p:ph idx="1"/>
          </p:nvPr>
        </p:nvSpPr>
        <p:spPr>
          <a:xfrm>
            <a:off x="304800" y="1219200"/>
            <a:ext cx="8534400" cy="4754563"/>
          </a:xfrm>
        </p:spPr>
        <p:txBody>
          <a:bodyPr/>
          <a:lstStyle/>
          <a:p>
            <a:r>
              <a:rPr lang="en-US" altLang="en-US" sz="2800" smtClean="0">
                <a:ea typeface="ＭＳ Ｐゴシック" panose="020B0600070205080204" pitchFamily="34" charset="-128"/>
              </a:rPr>
              <a:t>Class: SW eng. Principles via Cloud app by team for customer + enhancing legacy app</a:t>
            </a:r>
          </a:p>
          <a:p>
            <a:r>
              <a:rPr lang="en-US" altLang="en-US" sz="2800" smtClean="0">
                <a:ea typeface="ＭＳ Ｐゴシック" panose="020B0600070205080204" pitchFamily="34" charset="-128"/>
              </a:rPr>
              <a:t>SaaS less hassle for developers and users</a:t>
            </a:r>
          </a:p>
          <a:p>
            <a:r>
              <a:rPr lang="en-US" altLang="en-US" sz="2800" smtClean="0">
                <a:ea typeface="ＭＳ Ｐゴシック" panose="020B0600070205080204" pitchFamily="34" charset="-128"/>
              </a:rPr>
              <a:t>Service Oriented Architecture makes it easy to reuse current code to create new apps</a:t>
            </a:r>
          </a:p>
          <a:p>
            <a:r>
              <a:rPr lang="en-US" altLang="en-US" sz="2800" smtClean="0">
                <a:ea typeface="ＭＳ Ｐゴシック" panose="020B0600070205080204" pitchFamily="34" charset="-128"/>
              </a:rPr>
              <a:t>Scale led to savings/CPU =&gt; reduced cost of Cloud Computing =&gt; Utility Computing</a:t>
            </a:r>
          </a:p>
          <a:p>
            <a:r>
              <a:rPr lang="en-US" altLang="en-US" sz="2800" smtClean="0">
                <a:ea typeface="ＭＳ Ｐゴシック" panose="020B0600070205080204" pitchFamily="34" charset="-128"/>
              </a:rPr>
              <a:t>Testing to assure software quality, which means good for customer </a:t>
            </a:r>
            <a:r>
              <a:rPr lang="en-US" altLang="en-US" sz="2800" i="1" smtClean="0">
                <a:ea typeface="ＭＳ Ｐゴシック" panose="020B0600070205080204" pitchFamily="34" charset="-128"/>
              </a:rPr>
              <a:t>and </a:t>
            </a:r>
            <a:r>
              <a:rPr lang="en-US" altLang="en-US" sz="2800" smtClean="0">
                <a:ea typeface="ＭＳ Ｐゴシック" panose="020B0600070205080204" pitchFamily="34" charset="-128"/>
              </a:rPr>
              <a:t>developer</a:t>
            </a:r>
          </a:p>
          <a:p>
            <a:r>
              <a:rPr lang="en-US" altLang="en-US" sz="2800" smtClean="0">
                <a:ea typeface="ＭＳ Ｐゴシック" panose="020B0600070205080204" pitchFamily="34" charset="-128"/>
              </a:rPr>
              <a:t>Developer Productivity: Conciseness, Synthesis, Reuse, and Tools</a:t>
            </a:r>
          </a:p>
          <a:p>
            <a:endParaRPr lang="en-US" altLang="en-US" sz="2800" smtClean="0">
              <a:ea typeface="ＭＳ Ｐゴシック" panose="020B0600070205080204" pitchFamily="34" charset="-128"/>
            </a:endParaRPr>
          </a:p>
          <a:p>
            <a:endParaRPr lang="en-US" altLang="en-US" sz="2800" smtClean="0">
              <a:ea typeface="ＭＳ Ｐゴシック" panose="020B0600070205080204" pitchFamily="34" charset="-128"/>
            </a:endParaRPr>
          </a:p>
          <a:p>
            <a:endParaRPr lang="en-US" altLang="en-US" sz="2800" smtClean="0">
              <a:ea typeface="ＭＳ Ｐゴシック" panose="020B0600070205080204" pitchFamily="34" charset="-128"/>
            </a:endParaRPr>
          </a:p>
          <a:p>
            <a:endParaRPr lang="en-US" altLang="en-US" sz="2800" smtClean="0">
              <a:ea typeface="ＭＳ Ｐゴシック" panose="020B0600070205080204" pitchFamily="34" charset="-128"/>
            </a:endParaRPr>
          </a:p>
          <a:p>
            <a:endParaRPr lang="en-US" altLang="en-US" sz="2800" smtClean="0">
              <a:ea typeface="ＭＳ Ｐゴシック" panose="020B0600070205080204" pitchFamily="34" charset="-128"/>
            </a:endParaRPr>
          </a:p>
          <a:p>
            <a:endParaRPr lang="en-US" altLang="en-US" sz="2800" smtClean="0">
              <a:ea typeface="ＭＳ Ｐゴシック" panose="020B0600070205080204" pitchFamily="34" charset="-128"/>
            </a:endParaRPr>
          </a:p>
          <a:p>
            <a:endParaRPr lang="en-US" altLang="en-US" sz="2800" smtClean="0">
              <a:ea typeface="ＭＳ Ｐゴシック" panose="020B0600070205080204" pitchFamily="34" charset="-128"/>
            </a:endParaRPr>
          </a:p>
        </p:txBody>
      </p:sp>
      <p:sp>
        <p:nvSpPr>
          <p:cNvPr id="156676"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EFFB2B6-DD03-47E6-A205-FD9CBF4EB5CE}" type="slidenum">
              <a:rPr lang="en-US" altLang="en-US" sz="1400">
                <a:latin typeface="Helvetica" panose="020B0604020202020204" pitchFamily="34" charset="0"/>
              </a:rPr>
              <a:pPr eaLnBrk="1" hangingPunct="1"/>
              <a:t>87</a:t>
            </a:fld>
            <a:endParaRPr lang="en-US" altLang="en-US" sz="14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Prereqs &amp; Course Format</a:t>
            </a:r>
          </a:p>
        </p:txBody>
      </p:sp>
      <p:sp>
        <p:nvSpPr>
          <p:cNvPr id="19459" name="Rectangle 3"/>
          <p:cNvSpPr>
            <a:spLocks noGrp="1" noChangeArrowheads="1"/>
          </p:cNvSpPr>
          <p:nvPr>
            <p:ph idx="1"/>
          </p:nvPr>
        </p:nvSpPr>
        <p:spPr>
          <a:xfrm>
            <a:off x="304800" y="1371600"/>
            <a:ext cx="8839200" cy="4754563"/>
          </a:xfrm>
        </p:spPr>
        <p:txBody>
          <a:bodyPr/>
          <a:lstStyle/>
          <a:p>
            <a:pPr eaLnBrk="1" hangingPunct="1">
              <a:lnSpc>
                <a:spcPct val="90000"/>
              </a:lnSpc>
            </a:pPr>
            <a:r>
              <a:rPr lang="en-US" altLang="en-US" sz="2800" dirty="0" err="1" smtClean="0">
                <a:ea typeface="ＭＳ Ｐゴシック" panose="020B0600070205080204" pitchFamily="34" charset="-128"/>
              </a:rPr>
              <a:t>Prereqs</a:t>
            </a:r>
            <a:endParaRPr lang="en-US" altLang="en-US" sz="2800" dirty="0" smtClean="0">
              <a:ea typeface="ＭＳ Ｐゴシック" panose="020B0600070205080204" pitchFamily="34" charset="-128"/>
            </a:endParaRPr>
          </a:p>
          <a:p>
            <a:pPr lvl="1" eaLnBrk="1" hangingPunct="1">
              <a:lnSpc>
                <a:spcPct val="90000"/>
              </a:lnSpc>
            </a:pPr>
            <a:r>
              <a:rPr lang="en-US" altLang="en-US" sz="2400" dirty="0" smtClean="0">
                <a:ea typeface="ＭＳ Ｐゴシック" panose="020B0600070205080204" pitchFamily="34" charset="-128"/>
              </a:rPr>
              <a:t>Official: CSCE 431 or approval of instructor</a:t>
            </a:r>
          </a:p>
          <a:p>
            <a:pPr lvl="1" eaLnBrk="1" hangingPunct="1">
              <a:lnSpc>
                <a:spcPct val="90000"/>
              </a:lnSpc>
            </a:pPr>
            <a:r>
              <a:rPr lang="en-US" altLang="en-US" sz="2400" dirty="0" smtClean="0">
                <a:ea typeface="ＭＳ Ｐゴシック" panose="020B0600070205080204" pitchFamily="34" charset="-128"/>
              </a:rPr>
              <a:t>Practical: Know object-oriented programming language</a:t>
            </a:r>
          </a:p>
          <a:p>
            <a:pPr eaLnBrk="1" hangingPunct="1">
              <a:lnSpc>
                <a:spcPct val="90000"/>
              </a:lnSpc>
            </a:pPr>
            <a:r>
              <a:rPr lang="en-US" altLang="en-US" sz="2800" dirty="0" smtClean="0">
                <a:ea typeface="ＭＳ Ｐゴシック" panose="020B0600070205080204" pitchFamily="34" charset="-128"/>
              </a:rPr>
              <a:t>Format</a:t>
            </a:r>
          </a:p>
          <a:p>
            <a:pPr lvl="1" eaLnBrk="1" hangingPunct="1">
              <a:lnSpc>
                <a:spcPct val="90000"/>
              </a:lnSpc>
            </a:pPr>
            <a:r>
              <a:rPr lang="en-US" altLang="en-US" sz="2400" dirty="0" smtClean="0">
                <a:ea typeface="ＭＳ Ｐゴシック" panose="020B0600070205080204" pitchFamily="34" charset="-128"/>
              </a:rPr>
              <a:t>Before lecture: do reading</a:t>
            </a:r>
          </a:p>
          <a:p>
            <a:pPr lvl="1" eaLnBrk="1" hangingPunct="1">
              <a:lnSpc>
                <a:spcPct val="90000"/>
              </a:lnSpc>
            </a:pPr>
            <a:r>
              <a:rPr lang="en-US" altLang="en-US" sz="2400" dirty="0" smtClean="0">
                <a:ea typeface="ＭＳ Ｐゴシック" panose="020B0600070205080204" pitchFamily="34" charset="-128"/>
              </a:rPr>
              <a:t>In lecture: put reading in context</a:t>
            </a:r>
          </a:p>
          <a:p>
            <a:pPr lvl="1" eaLnBrk="1" hangingPunct="1">
              <a:lnSpc>
                <a:spcPct val="90000"/>
              </a:lnSpc>
            </a:pPr>
            <a:r>
              <a:rPr lang="en-US" altLang="en-US" sz="2400" dirty="0" smtClean="0">
                <a:ea typeface="ＭＳ Ｐゴシック" panose="020B0600070205080204" pitchFamily="34" charset="-128"/>
              </a:rPr>
              <a:t>After lecture: assignments, for hands-on practice</a:t>
            </a:r>
          </a:p>
          <a:p>
            <a:pPr eaLnBrk="1" hangingPunct="1">
              <a:lnSpc>
                <a:spcPct val="90000"/>
              </a:lnSpc>
            </a:pPr>
            <a:r>
              <a:rPr lang="en-US" altLang="en-US" sz="2800" dirty="0" smtClean="0">
                <a:ea typeface="ＭＳ Ｐゴシック" panose="020B0600070205080204" pitchFamily="34" charset="-128"/>
              </a:rPr>
              <a:t>Required </a:t>
            </a:r>
            <a:r>
              <a:rPr lang="ja-JP" altLang="en-US" sz="2800" dirty="0" smtClean="0">
                <a:ea typeface="ＭＳ Ｐゴシック" panose="020B0600070205080204" pitchFamily="34" charset="-128"/>
              </a:rPr>
              <a:t>“</a:t>
            </a:r>
            <a:r>
              <a:rPr lang="en-US" altLang="ja-JP" sz="2800" dirty="0" smtClean="0">
                <a:ea typeface="ＭＳ Ｐゴシック" panose="020B0600070205080204" pitchFamily="34" charset="-128"/>
              </a:rPr>
              <a:t>2-pizza team</a:t>
            </a:r>
            <a:r>
              <a:rPr lang="ja-JP" altLang="en-US" sz="2800" dirty="0" smtClean="0">
                <a:ea typeface="ＭＳ Ｐゴシック" panose="020B0600070205080204" pitchFamily="34" charset="-128"/>
              </a:rPr>
              <a:t>”</a:t>
            </a:r>
            <a:r>
              <a:rPr lang="en-US" altLang="ja-JP" sz="2800" dirty="0" smtClean="0">
                <a:ea typeface="ＭＳ Ｐゴシック" panose="020B0600070205080204" pitchFamily="34" charset="-128"/>
              </a:rPr>
              <a:t> (</a:t>
            </a:r>
            <a:r>
              <a:rPr lang="en-US" altLang="ja-JP" sz="2800" dirty="0">
                <a:ea typeface="ＭＳ Ｐゴシック" panose="020B0600070205080204" pitchFamily="34" charset="-128"/>
              </a:rPr>
              <a:t>~</a:t>
            </a:r>
            <a:r>
              <a:rPr lang="en-US" altLang="ja-JP" sz="2800" dirty="0" smtClean="0">
                <a:ea typeface="ＭＳ Ｐゴシック" panose="020B0600070205080204" pitchFamily="34" charset="-128"/>
              </a:rPr>
              <a:t>6 students) project </a:t>
            </a:r>
          </a:p>
          <a:p>
            <a:pPr lvl="1" eaLnBrk="1" hangingPunct="1">
              <a:lnSpc>
                <a:spcPct val="90000"/>
              </a:lnSpc>
            </a:pPr>
            <a:r>
              <a:rPr lang="en-US" altLang="en-US" sz="2400" dirty="0" smtClean="0">
                <a:ea typeface="ＭＳ Ｐゴシック" panose="020B0600070205080204" pitchFamily="34" charset="-128"/>
              </a:rPr>
              <a:t>Design, develop, deploy to </a:t>
            </a:r>
            <a:r>
              <a:rPr lang="ja-JP" altLang="en-US" sz="2400" dirty="0" smtClean="0">
                <a:ea typeface="ＭＳ Ｐゴシック" panose="020B0600070205080204" pitchFamily="34" charset="-128"/>
              </a:rPr>
              <a:t>“</a:t>
            </a:r>
            <a:r>
              <a:rPr lang="en-US" altLang="ja-JP" sz="2400" dirty="0" smtClean="0">
                <a:ea typeface="ＭＳ Ｐゴシック" panose="020B0600070205080204" pitchFamily="34" charset="-128"/>
              </a:rPr>
              <a:t>production ISP</a:t>
            </a:r>
            <a:r>
              <a:rPr lang="ja-JP" altLang="en-US" sz="2400" dirty="0" smtClean="0">
                <a:ea typeface="ＭＳ Ｐゴシック" panose="020B0600070205080204" pitchFamily="34" charset="-128"/>
              </a:rPr>
              <a:t>”</a:t>
            </a:r>
            <a:r>
              <a:rPr lang="en-US" altLang="ja-JP" sz="2400" dirty="0" smtClean="0">
                <a:ea typeface="ＭＳ Ｐゴシック" panose="020B0600070205080204" pitchFamily="34" charset="-128"/>
              </a:rPr>
              <a:t> (</a:t>
            </a:r>
            <a:r>
              <a:rPr lang="en-US" altLang="ja-JP" sz="2400" dirty="0" err="1" smtClean="0">
                <a:ea typeface="ＭＳ Ｐゴシック" panose="020B0600070205080204" pitchFamily="34" charset="-128"/>
              </a:rPr>
              <a:t>Heroku</a:t>
            </a:r>
            <a:r>
              <a:rPr lang="en-US" altLang="ja-JP" sz="2400" dirty="0" smtClean="0">
                <a:ea typeface="ＭＳ Ｐゴシック" panose="020B0600070205080204" pitchFamily="34" charset="-128"/>
              </a:rPr>
              <a:t>) </a:t>
            </a:r>
          </a:p>
          <a:p>
            <a:pPr lvl="1" eaLnBrk="1" hangingPunct="1">
              <a:lnSpc>
                <a:spcPct val="90000"/>
              </a:lnSpc>
            </a:pPr>
            <a:r>
              <a:rPr lang="en-US" altLang="en-US" sz="2400" dirty="0" smtClean="0">
                <a:ea typeface="ＭＳ Ｐゴシック" panose="020B0600070205080204" pitchFamily="34" charset="-128"/>
              </a:rPr>
              <a:t>Outsiders invited</a:t>
            </a:r>
            <a:r>
              <a:rPr lang="en-US" altLang="ja-JP" sz="2400" dirty="0" smtClean="0">
                <a:ea typeface="ＭＳ Ｐゴシック" panose="020B0600070205080204" pitchFamily="34" charset="-128"/>
              </a:rPr>
              <a:t> to final project poster session</a:t>
            </a:r>
          </a:p>
          <a:p>
            <a:pPr lvl="2" eaLnBrk="1" hangingPunct="1">
              <a:lnSpc>
                <a:spcPct val="90000"/>
              </a:lnSpc>
            </a:pPr>
            <a:r>
              <a:rPr lang="en-US" altLang="en-US" sz="2000" dirty="0" smtClean="0">
                <a:solidFill>
                  <a:srgbClr val="FF0000"/>
                </a:solidFill>
                <a:ea typeface="ＭＳ Ｐゴシック" panose="020B0600070205080204" pitchFamily="34" charset="-128"/>
              </a:rPr>
              <a:t>Wednesday, May 1, 2019, </a:t>
            </a:r>
            <a:r>
              <a:rPr lang="en-US" altLang="en-US" sz="2000" dirty="0" smtClean="0">
                <a:solidFill>
                  <a:srgbClr val="FF0000"/>
                </a:solidFill>
                <a:ea typeface="ＭＳ Ｐゴシック" panose="020B0600070205080204" pitchFamily="34" charset="-128"/>
              </a:rPr>
              <a:t>ETB 2005, 4-6pm</a:t>
            </a:r>
            <a:endParaRPr lang="en-US" altLang="en-US" sz="2000" dirty="0" smtClean="0">
              <a:ea typeface="ＭＳ Ｐゴシック" panose="020B0600070205080204" pitchFamily="34" charset="-128"/>
            </a:endParaRPr>
          </a:p>
          <a:p>
            <a:pPr eaLnBrk="1" hangingPunct="1">
              <a:lnSpc>
                <a:spcPct val="90000"/>
              </a:lnSpc>
            </a:pPr>
            <a:endParaRPr lang="en-US" altLang="en-US" dirty="0" smtClean="0">
              <a:ea typeface="ＭＳ Ｐゴシック" panose="020B0600070205080204" pitchFamily="34" charset="-128"/>
            </a:endParaRPr>
          </a:p>
        </p:txBody>
      </p:sp>
      <p:sp>
        <p:nvSpPr>
          <p:cNvPr id="1946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4B0AD4D-75E5-4A58-B736-79EEBFF32902}" type="slidenum">
              <a:rPr lang="en-US" altLang="en-US" sz="1400">
                <a:latin typeface="Helvetica" panose="020B0604020202020204" pitchFamily="34" charset="0"/>
              </a:rPr>
              <a:pPr eaLnBrk="1" hangingPunct="1"/>
              <a:t>9</a:t>
            </a:fld>
            <a:endParaRPr lang="en-US" altLang="en-US" sz="1400">
              <a:latin typeface="Helvetica" panose="020B0604020202020204" pitchFamily="34"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RADLabHelvetica">
  <a:themeElements>
    <a:clrScheme name="RADLabHelvetic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ADLabHelvetic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RADLabHelvetic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ADLabHelvetic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ADLabHelvetic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ADLabHelvetic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ADLabHelvetic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ADLabHelvetic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ADLabHelvetic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ADLabHelvetic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ADLabHelvetic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ADLabHelvetic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ADLabHelvetic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ADLabHelvetic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Lecture.pot</Template>
  <TotalTime>19098</TotalTime>
  <Words>5550</Words>
  <Application>Microsoft Office PowerPoint</Application>
  <PresentationFormat>On-screen Show (4:3)</PresentationFormat>
  <Paragraphs>948</Paragraphs>
  <Slides>87</Slides>
  <Notes>55</Notes>
  <HiddenSlides>2</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87</vt:i4>
      </vt:variant>
    </vt:vector>
  </HeadingPairs>
  <TitlesOfParts>
    <vt:vector size="99" baseType="lpstr">
      <vt:lpstr>ＭＳ ゴシック</vt:lpstr>
      <vt:lpstr>ＭＳ Ｐゴシック</vt:lpstr>
      <vt:lpstr>Arial</vt:lpstr>
      <vt:lpstr>Arial Black</vt:lpstr>
      <vt:lpstr>Arial Narrow</vt:lpstr>
      <vt:lpstr>Courier New</vt:lpstr>
      <vt:lpstr>Helvetica</vt:lpstr>
      <vt:lpstr>Symbol</vt:lpstr>
      <vt:lpstr>Verdana</vt:lpstr>
      <vt:lpstr>Wingdings</vt:lpstr>
      <vt:lpstr>RADLabHelvetica</vt:lpstr>
      <vt:lpstr>Image</vt:lpstr>
      <vt:lpstr>CSCE 606 Software Engineering</vt:lpstr>
      <vt:lpstr>Outline</vt:lpstr>
      <vt:lpstr>Course Goals</vt:lpstr>
      <vt:lpstr>Projects for Non-Profits</vt:lpstr>
      <vt:lpstr>Children’s Hospital</vt:lpstr>
      <vt:lpstr>Nurse Scheduler Deployed at Oakland Children’s Hospital</vt:lpstr>
      <vt:lpstr>Results/Observations</vt:lpstr>
      <vt:lpstr>Course Organization</vt:lpstr>
      <vt:lpstr>Prereqs &amp; Course Format</vt:lpstr>
      <vt:lpstr>Programming Homework</vt:lpstr>
      <vt:lpstr>Honor Code</vt:lpstr>
      <vt:lpstr>Textbook</vt:lpstr>
      <vt:lpstr>Teaching Assistant</vt:lpstr>
      <vt:lpstr>Online Resources</vt:lpstr>
      <vt:lpstr>YOUR BRAIN ON COMPUTERS; Hooked on Gadgets, and Paying a Mental Price </vt:lpstr>
      <vt:lpstr>The Rules (and I really mean it!)</vt:lpstr>
      <vt:lpstr>Peer Instruction Questions</vt:lpstr>
      <vt:lpstr>Have You Used GitHub?</vt:lpstr>
      <vt:lpstr>Which is True About CSCE 606 Schedule?</vt:lpstr>
      <vt:lpstr>PowerPoint Presentation</vt:lpstr>
      <vt:lpstr>Introduction to Software Engineering     </vt:lpstr>
      <vt:lpstr>Ranking Top 200 Jobs (2012)</vt:lpstr>
      <vt:lpstr>If SW Engineering So Popular, Why So Many SWE Disasters? </vt:lpstr>
      <vt:lpstr>How Can You Avoid Infamy?</vt:lpstr>
      <vt:lpstr>PowerPoint Presentation</vt:lpstr>
      <vt:lpstr>Software as a Service     </vt:lpstr>
      <vt:lpstr>Software Targets</vt:lpstr>
      <vt:lpstr>Software as a Service: SaaS</vt:lpstr>
      <vt:lpstr>6 Reasons for SaaS</vt:lpstr>
      <vt:lpstr>SaaS Loves Rails</vt:lpstr>
      <vt:lpstr>Why Take Time for Ruby/Rails?</vt:lpstr>
      <vt:lpstr>PowerPoint Presentation</vt:lpstr>
      <vt:lpstr>Which is WEAKEST Argument for a Google App’s Popularity as SaaS?</vt:lpstr>
      <vt:lpstr>PowerPoint Presentation</vt:lpstr>
      <vt:lpstr>Service Oriented Architecture (SOA)     </vt:lpstr>
      <vt:lpstr>Software Architecture</vt:lpstr>
      <vt:lpstr>Service Oriented Architecture</vt:lpstr>
      <vt:lpstr>CEO: Amazon shall use SOA!</vt:lpstr>
      <vt:lpstr>CEO: Amazon shall use SOA!</vt:lpstr>
      <vt:lpstr>Bookstore: Silo</vt:lpstr>
      <vt:lpstr>Bookstore: SOA</vt:lpstr>
      <vt:lpstr>PowerPoint Presentation</vt:lpstr>
      <vt:lpstr>Which is NOT True About SOA?</vt:lpstr>
      <vt:lpstr>PowerPoint Presentation</vt:lpstr>
      <vt:lpstr>Cloud Computing    </vt:lpstr>
      <vt:lpstr>What is Ideal HW for SaaS?</vt:lpstr>
      <vt:lpstr>SaaS Infrastructure?</vt:lpstr>
      <vt:lpstr>Services on Clusters</vt:lpstr>
      <vt:lpstr>Warehouse Scale Computers</vt:lpstr>
      <vt:lpstr>Utility Computing /  Public Cloud Computing</vt:lpstr>
      <vt:lpstr>2013 AWS Instances &amp; Prices</vt:lpstr>
      <vt:lpstr>Supercomputer for Hire</vt:lpstr>
      <vt:lpstr>IBM Watson for Hire?</vt:lpstr>
      <vt:lpstr>PowerPoint Presentation</vt:lpstr>
      <vt:lpstr>Which is NOT True About SaaS, SOA, and Cloud Computing?</vt:lpstr>
      <vt:lpstr>PowerPoint Presentation</vt:lpstr>
      <vt:lpstr>Legacy SW vs. Beautiful SW    </vt:lpstr>
      <vt:lpstr>Programming Aesthetics</vt:lpstr>
      <vt:lpstr>Legacy SW vs. Beautiful SW</vt:lpstr>
      <vt:lpstr>Legacy SW vs. Beautiful SW</vt:lpstr>
      <vt:lpstr>Legacy Code: Vital but Ignored</vt:lpstr>
      <vt:lpstr>PowerPoint Presentation</vt:lpstr>
      <vt:lpstr>Which Type of SW is Considered an Epic Failure?</vt:lpstr>
      <vt:lpstr>PowerPoint Presentation</vt:lpstr>
      <vt:lpstr>Quality Assurance &amp;Testing       (Engineering Software as a Service §1.8)</vt:lpstr>
      <vt:lpstr>Software Quality</vt:lpstr>
      <vt:lpstr>Software Quality</vt:lpstr>
      <vt:lpstr>Assurance</vt:lpstr>
      <vt:lpstr>Assurance</vt:lpstr>
      <vt:lpstr>Testing</vt:lpstr>
      <vt:lpstr>More Testing</vt:lpstr>
      <vt:lpstr>PowerPoint Presentation</vt:lpstr>
      <vt:lpstr>Which is NOT True About Testing?</vt:lpstr>
      <vt:lpstr>PowerPoint Presentation</vt:lpstr>
      <vt:lpstr>Productivity: Conciseness, Synthesis, Reuse, and Tools      (Engineering Software as a Service §1.9)</vt:lpstr>
      <vt:lpstr>Productivity</vt:lpstr>
      <vt:lpstr>Clarity via conciseness</vt:lpstr>
      <vt:lpstr>Clarity via conciseness</vt:lpstr>
      <vt:lpstr>Synthesis</vt:lpstr>
      <vt:lpstr>Reuse</vt:lpstr>
      <vt:lpstr>Automation and Tools</vt:lpstr>
      <vt:lpstr>PowerPoint Presentation</vt:lpstr>
      <vt:lpstr>Which is TRUE About Productivity?</vt:lpstr>
      <vt:lpstr>PowerPoint Presentation</vt:lpstr>
      <vt:lpstr>DRY</vt:lpstr>
      <vt:lpstr>PowerPoint Presentation</vt:lpstr>
      <vt:lpstr>And in Conclusion: §§1.1, 1-4-1.9</vt:lpstr>
    </vt:vector>
  </TitlesOfParts>
  <Company>Armando Fox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98/198: Web 2.0 Applications Using Ruby on Rails</dc:title>
  <dc:creator>Hank Walker</dc:creator>
  <cp:lastModifiedBy>Walker, Duncan M</cp:lastModifiedBy>
  <cp:revision>668</cp:revision>
  <cp:lastPrinted>2012-01-17T16:17:46Z</cp:lastPrinted>
  <dcterms:created xsi:type="dcterms:W3CDTF">2013-09-04T15:44:40Z</dcterms:created>
  <dcterms:modified xsi:type="dcterms:W3CDTF">2019-01-15T16:39:46Z</dcterms:modified>
</cp:coreProperties>
</file>