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94" r:id="rId7"/>
    <p:sldId id="295" r:id="rId8"/>
    <p:sldId id="299" r:id="rId9"/>
    <p:sldId id="296" r:id="rId10"/>
    <p:sldId id="297" r:id="rId11"/>
    <p:sldId id="298" r:id="rId12"/>
    <p:sldId id="26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291" r:id="rId24"/>
    <p:sldId id="292" r:id="rId25"/>
    <p:sldId id="290" r:id="rId26"/>
    <p:sldId id="310" r:id="rId27"/>
    <p:sldId id="311" r:id="rId28"/>
    <p:sldId id="312" r:id="rId29"/>
    <p:sldId id="313" r:id="rId30"/>
    <p:sldId id="314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40"/>
    <p:restoredTop sz="86462"/>
  </p:normalViewPr>
  <p:slideViewPr>
    <p:cSldViewPr>
      <p:cViewPr varScale="1">
        <p:scale>
          <a:sx n="41" d="100"/>
          <a:sy n="41" d="100"/>
        </p:scale>
        <p:origin x="232" y="68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27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28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2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85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0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35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71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98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45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59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9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5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72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979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44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73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64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464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283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664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57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83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0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90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9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85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3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73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1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Vehicle Loan Digital Marketing…"/>
          <p:cNvSpPr txBox="1">
            <a:spLocks noGrp="1"/>
          </p:cNvSpPr>
          <p:nvPr>
            <p:ph type="subTitle" sz="quarter" idx="1"/>
          </p:nvPr>
        </p:nvSpPr>
        <p:spPr>
          <a:xfrm>
            <a:off x="3404802" y="6629400"/>
            <a:ext cx="6457067" cy="2480657"/>
          </a:xfrm>
          <a:prstGeom prst="rect">
            <a:avLst/>
          </a:prstGeom>
        </p:spPr>
        <p:txBody>
          <a:bodyPr/>
          <a:lstStyle/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CAR SALES OPERATIONS IN UKRAINE</a:t>
            </a:r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by </a:t>
            </a:r>
            <a:r>
              <a:rPr lang="en-US" dirty="0"/>
              <a:t>Kishore Ohal</a:t>
            </a:r>
            <a:endParaRPr dirty="0"/>
          </a:p>
        </p:txBody>
      </p:sp>
      <p:pic>
        <p:nvPicPr>
          <p:cNvPr id="134" name="20369176_1498521526857353_8243771624961519606_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375" y="1362259"/>
            <a:ext cx="7236048" cy="4793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Clean Up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engV</a:t>
            </a:r>
            <a:r>
              <a:rPr lang="en-US" dirty="0"/>
              <a:t> and Drive column having null values is just 4 and 5 percent- I ignored those values</a:t>
            </a:r>
          </a:p>
          <a:p>
            <a:r>
              <a:rPr lang="en-US" dirty="0"/>
              <a:t>I removed the rows having price as </a:t>
            </a:r>
            <a:r>
              <a:rPr lang="en-US" b="1" dirty="0"/>
              <a:t>0</a:t>
            </a:r>
            <a:r>
              <a:rPr lang="en-US" dirty="0"/>
              <a:t>.</a:t>
            </a:r>
          </a:p>
          <a:p>
            <a:r>
              <a:rPr lang="en-US" dirty="0"/>
              <a:t>After removing rows having price as zero, the data set now has </a:t>
            </a:r>
            <a:r>
              <a:rPr lang="en-US" b="1" dirty="0"/>
              <a:t>9309</a:t>
            </a:r>
            <a:r>
              <a:rPr lang="en-US" dirty="0"/>
              <a:t> rows</a:t>
            </a:r>
          </a:p>
        </p:txBody>
      </p:sp>
    </p:spTree>
    <p:extLst>
      <p:ext uri="{BB962C8B-B14F-4D97-AF65-F5344CB8AC3E}">
        <p14:creationId xmlns:p14="http://schemas.microsoft.com/office/powerpoint/2010/main" val="322241179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Data Post Profiling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 also did Post profiling and observe the data behavior.</a:t>
            </a:r>
          </a:p>
          <a:p>
            <a:r>
              <a:rPr lang="en-US" dirty="0"/>
              <a:t>It makes data clean without unwanted values</a:t>
            </a:r>
          </a:p>
        </p:txBody>
      </p:sp>
    </p:spTree>
    <p:extLst>
      <p:ext uri="{BB962C8B-B14F-4D97-AF65-F5344CB8AC3E}">
        <p14:creationId xmlns:p14="http://schemas.microsoft.com/office/powerpoint/2010/main" val="278729448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Questions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731346" y="5181600"/>
            <a:ext cx="1178559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I Had asked questions to my self based on Ukraine condition in that period.</a:t>
            </a:r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What is count of different body types of car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609600" y="4393525"/>
            <a:ext cx="1178559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D698E9-33B6-FB4E-B209-FC12B4BA8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3048000"/>
            <a:ext cx="5283200" cy="365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CDCDC6-9687-9547-A173-7D5C915C0AC4}"/>
              </a:ext>
            </a:extLst>
          </p:cNvPr>
          <p:cNvSpPr txBox="1"/>
          <p:nvPr/>
        </p:nvSpPr>
        <p:spPr>
          <a:xfrm>
            <a:off x="1363172" y="7026374"/>
            <a:ext cx="8144857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b="1" dirty="0"/>
              <a:t>Observations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Sedan is preferred by customers followed by crossover.</a:t>
            </a:r>
          </a:p>
          <a:p>
            <a:pPr algn="l"/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Sedan is that type </a:t>
            </a:r>
            <a:r>
              <a:rPr lang="en-US" dirty="0"/>
              <a:t>which is not too small and not too large. </a:t>
            </a:r>
          </a:p>
          <a:p>
            <a:pPr algn="l"/>
            <a:r>
              <a:rPr lang="en-US" dirty="0"/>
              <a:t>Hence, many would prefer the same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73259600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br>
              <a:rPr lang="en-US" b="1" dirty="0"/>
            </a:br>
            <a:r>
              <a:rPr lang="en-US" b="1" dirty="0"/>
              <a:t>who are the different manufacturers of car</a:t>
            </a:r>
            <a:br>
              <a:rPr lang="en-US" b="1" dirty="0"/>
            </a:b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609600" y="2665114"/>
            <a:ext cx="11887200" cy="527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lang="en-US" dirty="0"/>
              <a:t>'Ford', 'Mercedes-Benz', 'Nissan', 'Honda', 'Renault', 'BMW', 'Volkswagen', 'Audi', 'Chrysler', 'Jaguar', 'Mitsubishi', 'Kia', 'Porsche', 'Toyota', 'Hyundai', 'Opel', 'Chevrolet', 'Skoda', 'Land Rover', 'Daewoo', 'Mazda', 'Lexus', 'Infiniti', 'Tesla', 'Subaru', 'VAZ', 'Alfa Romeo', 'Smart', 'Peugeot', 'Suzuki', 'Chery', 'Bentley', 'Volvo', 'SsangYong', 'Fiat', 'ZAZ', 'Citroen', 'Dodge', 'Jeep', 'Great Wall', 'Seat', 'MINI', 'Dacia', 'Hummer', '</a:t>
            </a:r>
            <a:r>
              <a:rPr lang="en-US" dirty="0" err="1"/>
              <a:t>Geely</a:t>
            </a:r>
            <a:r>
              <a:rPr lang="en-US" dirty="0"/>
              <a:t>', 'Maserati', 'BYD', 'Cadillac', 'Acura', 'Aston Martin', 'Rover', 'GAZ', 'GMC', 'Lincoln', '</a:t>
            </a:r>
            <a:r>
              <a:rPr lang="en-US" dirty="0" err="1"/>
              <a:t>Moskvich</a:t>
            </a:r>
            <a:r>
              <a:rPr lang="en-US" dirty="0"/>
              <a:t>-AZLK', 'FAW', 'UAZ', 'ËUAZ', 'TATA', 'ZX', '</a:t>
            </a:r>
            <a:r>
              <a:rPr lang="en-US" dirty="0" err="1"/>
              <a:t>Lifan</a:t>
            </a:r>
            <a:r>
              <a:rPr lang="en-US" dirty="0"/>
              <a:t>', 'Mercury', '</a:t>
            </a:r>
            <a:r>
              <a:rPr lang="en-US" dirty="0" err="1"/>
              <a:t>Groz</a:t>
            </a:r>
            <a:r>
              <a:rPr lang="en-US" dirty="0"/>
              <a:t>', '</a:t>
            </a:r>
            <a:r>
              <a:rPr lang="en-US" dirty="0" err="1"/>
              <a:t>Moskvich-Izh</a:t>
            </a:r>
            <a:r>
              <a:rPr lang="en-US" dirty="0"/>
              <a:t>', 'Saab', 'Lancia', '</a:t>
            </a:r>
            <a:r>
              <a:rPr lang="en-US" dirty="0" err="1"/>
              <a:t>Aro</a:t>
            </a:r>
            <a:r>
              <a:rPr lang="en-US" dirty="0"/>
              <a:t>', 'Ferrari', 'Isuzu', 'Bogdan', '</a:t>
            </a:r>
            <a:r>
              <a:rPr lang="en-US" dirty="0" err="1"/>
              <a:t>Dadi</a:t>
            </a:r>
            <a:r>
              <a:rPr lang="en-US" dirty="0"/>
              <a:t>', 'Rolls-Royce', 'Other-Retro', 'MG', '</a:t>
            </a:r>
            <a:r>
              <a:rPr lang="en-US" dirty="0" err="1"/>
              <a:t>Samand</a:t>
            </a:r>
            <a:r>
              <a:rPr lang="en-US" dirty="0"/>
              <a:t>', 'JAC', 'Samsung', 'Lamborghini', 'Daihatsu', '</a:t>
            </a:r>
            <a:r>
              <a:rPr lang="en-US" dirty="0" err="1"/>
              <a:t>Hafei</a:t>
            </a:r>
            <a:r>
              <a:rPr lang="en-US" dirty="0"/>
              <a:t>', 'SMA', '</a:t>
            </a:r>
            <a:r>
              <a:rPr lang="en-US" dirty="0" err="1"/>
              <a:t>Changan</a:t>
            </a:r>
            <a:r>
              <a:rPr lang="en-US" dirty="0"/>
              <a:t>', '</a:t>
            </a:r>
            <a:r>
              <a:rPr lang="en-US" dirty="0" err="1"/>
              <a:t>Barkas</a:t>
            </a:r>
            <a:r>
              <a:rPr lang="en-US" dirty="0"/>
              <a:t>', '</a:t>
            </a:r>
            <a:r>
              <a:rPr lang="en-US" dirty="0" err="1"/>
              <a:t>Huanghai</a:t>
            </a:r>
            <a:r>
              <a:rPr lang="en-US" dirty="0"/>
              <a:t>', 'Wartburg', 'Buick’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We have seen there are </a:t>
            </a:r>
            <a:r>
              <a:rPr lang="en-US" b="1" dirty="0"/>
              <a:t>87 unique </a:t>
            </a:r>
            <a:r>
              <a:rPr lang="en-US" dirty="0"/>
              <a:t>car manufacturers in Ukraine.</a:t>
            </a:r>
          </a:p>
        </p:txBody>
      </p:sp>
    </p:spTree>
    <p:extLst>
      <p:ext uri="{BB962C8B-B14F-4D97-AF65-F5344CB8AC3E}">
        <p14:creationId xmlns:p14="http://schemas.microsoft.com/office/powerpoint/2010/main" val="4795140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Correlation of Features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8C3DC1-262B-614A-9E18-5E293CA9B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743200"/>
            <a:ext cx="6845300" cy="593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D215B7-947F-A248-91E4-08B91B715CE0}"/>
              </a:ext>
            </a:extLst>
          </p:cNvPr>
          <p:cNvSpPr txBox="1"/>
          <p:nvPr/>
        </p:nvSpPr>
        <p:spPr>
          <a:xfrm>
            <a:off x="7733868" y="3124200"/>
            <a:ext cx="5249035" cy="4165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From the above Correlation</a:t>
            </a:r>
          </a:p>
          <a:p>
            <a:pPr algn="l"/>
            <a:r>
              <a:rPr lang="en-US" dirty="0"/>
              <a:t>- Price and Mileage are negatively corelated.</a:t>
            </a:r>
          </a:p>
          <a:p>
            <a:pPr algn="l"/>
            <a:r>
              <a:rPr lang="en-US" dirty="0"/>
              <a:t>-Price and Year are Positively corelated.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Which States that </a:t>
            </a:r>
          </a:p>
          <a:p>
            <a:pPr algn="l"/>
            <a:r>
              <a:rPr lang="en-US" dirty="0"/>
              <a:t>As Mileage of the Car increases the Price Decreases</a:t>
            </a:r>
          </a:p>
          <a:p>
            <a:pPr algn="l"/>
            <a:r>
              <a:rPr lang="en-US" dirty="0"/>
              <a:t>Also, Less The Number of Years car is used More is the Price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29093256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br>
              <a:rPr lang="en-US" b="1" dirty="0"/>
            </a:br>
            <a:r>
              <a:rPr lang="en-US" b="1" dirty="0"/>
              <a:t> Price Behavior vs Year</a:t>
            </a:r>
            <a:br>
              <a:rPr lang="en-US" b="1" dirty="0"/>
            </a:b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88F358-A010-4D4A-A7C3-0D0D31A32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20" y="2048465"/>
            <a:ext cx="8758359" cy="541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2E39CB-155F-704D-ADB4-09A461356956}"/>
              </a:ext>
            </a:extLst>
          </p:cNvPr>
          <p:cNvSpPr txBox="1"/>
          <p:nvPr/>
        </p:nvSpPr>
        <p:spPr>
          <a:xfrm>
            <a:off x="780481" y="7435017"/>
            <a:ext cx="11443838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We can observe that price of cars were within below range until 2005 </a:t>
            </a:r>
          </a:p>
          <a:p>
            <a:pPr algn="l"/>
            <a:r>
              <a:rPr lang="en-US" dirty="0"/>
              <a:t>- Then there is a little steep in price till 2013</a:t>
            </a:r>
          </a:p>
          <a:p>
            <a:pPr algn="l"/>
            <a:r>
              <a:rPr lang="en-US" dirty="0"/>
              <a:t>- But after 2013 we can see big rise in car price.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We can assume that until 2005 users were buying cars from there country.</a:t>
            </a:r>
          </a:p>
          <a:p>
            <a:pPr algn="l"/>
            <a:r>
              <a:rPr lang="en-US" dirty="0"/>
              <a:t>After 2013 since the import duty was decrease users purchased imported used cars.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52641866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Percentage of Car Manufacturers sold in Ukraine</a:t>
            </a:r>
            <a:br>
              <a:rPr lang="en-US" b="1" dirty="0"/>
            </a:b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8A694E-4349-A048-BD08-DE25A0055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2743200"/>
            <a:ext cx="8026400" cy="6337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3B5016-37D1-9B48-B14F-15CEEC09D7DC}"/>
              </a:ext>
            </a:extLst>
          </p:cNvPr>
          <p:cNvSpPr txBox="1"/>
          <p:nvPr/>
        </p:nvSpPr>
        <p:spPr>
          <a:xfrm>
            <a:off x="9108090" y="4724400"/>
            <a:ext cx="340360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 Volkswagen tops the list in car sales, followed by Mercedes-Benz, BMW</a:t>
            </a:r>
          </a:p>
        </p:txBody>
      </p:sp>
    </p:spTree>
    <p:extLst>
      <p:ext uri="{BB962C8B-B14F-4D97-AF65-F5344CB8AC3E}">
        <p14:creationId xmlns:p14="http://schemas.microsoft.com/office/powerpoint/2010/main" val="158825016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Count of Car Manufacturers sold in Ukraine in duration of ten years each</a:t>
            </a:r>
            <a:br>
              <a:rPr lang="en-US" b="1" dirty="0"/>
            </a:b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F403-E00F-464B-B305-1D8271BDD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3733800"/>
            <a:ext cx="6680200" cy="5003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6BEEAE-241C-874A-AC6E-F735F624C39F}"/>
              </a:ext>
            </a:extLst>
          </p:cNvPr>
          <p:cNvSpPr txBox="1"/>
          <p:nvPr/>
        </p:nvSpPr>
        <p:spPr>
          <a:xfrm>
            <a:off x="7721600" y="3270722"/>
            <a:ext cx="4775200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1. Before 1972 there was not much car sales</a:t>
            </a:r>
          </a:p>
          <a:p>
            <a:pPr algn="l"/>
            <a:r>
              <a:rPr lang="en-US" dirty="0"/>
              <a:t>2. Volkswagen which tops the car sales in Ukraine can be seen was 3 </a:t>
            </a:r>
            <a:r>
              <a:rPr lang="en-US" dirty="0" err="1"/>
              <a:t>bfore</a:t>
            </a:r>
            <a:r>
              <a:rPr lang="en-US" dirty="0"/>
              <a:t> 2001 but it increased its sale after 2002</a:t>
            </a:r>
          </a:p>
          <a:p>
            <a:pPr algn="l"/>
            <a:r>
              <a:rPr lang="en-US" dirty="0"/>
              <a:t>3. Seems like Volkswagen have gain trust in Ukraine </a:t>
            </a:r>
          </a:p>
          <a:p>
            <a:pPr algn="l"/>
            <a:r>
              <a:rPr lang="en-US" dirty="0"/>
              <a:t>4. Even VAZ - The Russia firm which was top seller till 1991 drop down considerably after 2002. This may be due to reduce import duty</a:t>
            </a:r>
          </a:p>
          <a:p>
            <a:pPr algn="l"/>
            <a:r>
              <a:rPr lang="en-US" dirty="0"/>
              <a:t>5. As you can see ZAZ- the domestic manufacturer has lowest sales every time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67163372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r>
              <a:rPr lang="en-US" b="1" dirty="0"/>
              <a:t>Count of Car Registered in each decade</a:t>
            </a:r>
            <a:br>
              <a:rPr lang="en-US" b="1" dirty="0"/>
            </a:b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BD73F7-F4D6-C64E-B29A-8952F9E44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019300"/>
            <a:ext cx="9194800" cy="6946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E45F69-DC9D-6245-B062-E445C5653607}"/>
              </a:ext>
            </a:extLst>
          </p:cNvPr>
          <p:cNvSpPr txBox="1"/>
          <p:nvPr/>
        </p:nvSpPr>
        <p:spPr>
          <a:xfrm>
            <a:off x="10083800" y="3429000"/>
            <a:ext cx="2413000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1. before 1972 there was not much car sales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2. The last decade after 2002+ car sales increased considerably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691808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CAR SALES OPERATIONS IN UKRAINE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The survey was taken in Ukraine for used cars which enables the possibility to analyze features related to car operations.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Count of which </a:t>
            </a:r>
            <a:r>
              <a:rPr lang="en-US" b="1" dirty="0" err="1"/>
              <a:t>eng</a:t>
            </a:r>
            <a:r>
              <a:rPr lang="en-US" b="1" dirty="0"/>
              <a:t> type car is sold by Ukraine's car manufacturer</a:t>
            </a:r>
            <a:br>
              <a:rPr lang="en-US" b="1" dirty="0"/>
            </a:b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B45A53-4652-6842-B247-8EBEB8402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250" y="3657600"/>
            <a:ext cx="4940300" cy="3467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CEBCF9-D360-AA4B-BF97-45820E29B8CB}"/>
              </a:ext>
            </a:extLst>
          </p:cNvPr>
          <p:cNvSpPr txBox="1"/>
          <p:nvPr/>
        </p:nvSpPr>
        <p:spPr>
          <a:xfrm>
            <a:off x="2598286" y="8291076"/>
            <a:ext cx="780822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dirty="0"/>
              <a:t>For car Manufactured in Ukraine, doesn't sell Diesel cars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46138908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br>
              <a:rPr lang="en-US" b="1" dirty="0"/>
            </a:br>
            <a:r>
              <a:rPr lang="en-US" b="1" dirty="0"/>
              <a:t>Which </a:t>
            </a:r>
            <a:r>
              <a:rPr lang="en-US" b="1" dirty="0" err="1"/>
              <a:t>eng</a:t>
            </a:r>
            <a:r>
              <a:rPr lang="en-US" b="1" dirty="0"/>
              <a:t> type is sold most</a:t>
            </a:r>
            <a:br>
              <a:rPr lang="en-US" b="1" dirty="0"/>
            </a:b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136B06-5601-7A4E-A5AE-E6BD986CF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2286000"/>
            <a:ext cx="7327900" cy="6121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DFFB65-4D68-584D-A8FD-3398A43FF2B2}"/>
              </a:ext>
            </a:extLst>
          </p:cNvPr>
          <p:cNvSpPr txBox="1"/>
          <p:nvPr/>
        </p:nvSpPr>
        <p:spPr>
          <a:xfrm>
            <a:off x="2126202" y="8920227"/>
            <a:ext cx="875239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dirty="0"/>
              <a:t>Petrol cars are sold most in Ukraine followed by diesel and gas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33817957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xfrm>
            <a:off x="787400" y="2971800"/>
            <a:ext cx="11988800" cy="12192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/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Pair plot to know the joint relationship between 'Mileage','Price','</a:t>
            </a:r>
            <a:r>
              <a:rPr lang="en-US" b="1" dirty="0" err="1"/>
              <a:t>Eng</a:t>
            </a:r>
            <a:r>
              <a:rPr lang="en-US" b="1" dirty="0"/>
              <a:t> type', 'Registration' and 'Year'</a:t>
            </a:r>
            <a:br>
              <a:rPr lang="en-US" b="1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343576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E20C7-1FD5-9A4D-A7BA-DB1AD9033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406400"/>
            <a:ext cx="10160000" cy="89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Pair plot Observation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4988-DF6A-4B43-A0DE-C4F64F1868FF}"/>
              </a:ext>
            </a:extLst>
          </p:cNvPr>
          <p:cNvSpPr txBox="1"/>
          <p:nvPr/>
        </p:nvSpPr>
        <p:spPr>
          <a:xfrm>
            <a:off x="508000" y="2590800"/>
            <a:ext cx="11988801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Mileage of Diesel run cars are more than petrol - It means consumers prefer Diesel Car, as it is cheaper than petrol and has a better average.</a:t>
            </a:r>
          </a:p>
          <a:p>
            <a:pPr algn="l"/>
            <a:r>
              <a:rPr lang="en-US" dirty="0"/>
              <a:t>- Also, you can see the petrol cars are sold more quickly - Since, in registration equals no we see no petrol cars</a:t>
            </a:r>
          </a:p>
          <a:p>
            <a:pPr algn="l"/>
            <a:r>
              <a:rPr lang="en-US" dirty="0"/>
              <a:t>- Price of petrol car is more as compare to other engine types -  But it depends on manufacturer segment.</a:t>
            </a:r>
          </a:p>
          <a:p>
            <a:pPr algn="l"/>
            <a:r>
              <a:rPr lang="en-US" dirty="0"/>
              <a:t>- When Mileage is Less Price is more - In that too petrol car price is more than other </a:t>
            </a:r>
            <a:r>
              <a:rPr lang="en-US" dirty="0" err="1"/>
              <a:t>eng</a:t>
            </a:r>
            <a:r>
              <a:rPr lang="en-US" dirty="0"/>
              <a:t> types</a:t>
            </a:r>
          </a:p>
          <a:p>
            <a:pPr algn="l"/>
            <a:r>
              <a:rPr lang="en-US" dirty="0"/>
              <a:t>- Before 1960 till 1980 not much cars were sold</a:t>
            </a:r>
          </a:p>
          <a:p>
            <a:pPr algn="l"/>
            <a:r>
              <a:rPr lang="en-US" dirty="0"/>
              <a:t>- All the cars before 1985 are registered.</a:t>
            </a:r>
          </a:p>
          <a:p>
            <a:pPr algn="l"/>
            <a:r>
              <a:rPr lang="en-US" dirty="0"/>
              <a:t>- From 1980 to 2000 car purchased increased</a:t>
            </a:r>
          </a:p>
          <a:p>
            <a:pPr algn="l"/>
            <a:r>
              <a:rPr lang="en-US" dirty="0"/>
              <a:t>- from 2000  onwards we see sudden increase in car sales that too of diesel types.</a:t>
            </a:r>
          </a:p>
          <a:p>
            <a:pPr algn="l"/>
            <a:r>
              <a:rPr lang="en-US" dirty="0"/>
              <a:t>- towards the end of 2016 again there is little drop in car sales may be due to financial crisis in Ukraine</a:t>
            </a:r>
          </a:p>
          <a:p>
            <a:pPr algn="l"/>
            <a:r>
              <a:rPr lang="en-US" dirty="0"/>
              <a:t>- Also, from other pair plot you can see the price of cars has increased a lot towards the end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Conclusion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lang="en-US" dirty="0"/>
          </a:p>
          <a:p>
            <a:r>
              <a:rPr lang="en-US" dirty="0"/>
              <a:t>You can see data has more number of Old Cars than new cars. </a:t>
            </a:r>
          </a:p>
          <a:p>
            <a:r>
              <a:rPr lang="en-US" dirty="0"/>
              <a:t> Seems like people in Ukraine buy less Cars manufactured in Ukraine because of reduce import duty</a:t>
            </a:r>
          </a:p>
          <a:p>
            <a:r>
              <a:rPr lang="en-US" dirty="0"/>
              <a:t>Also, they prefer more of European cars than Asian manufactures. 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368432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Conclusion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lang="en-US" dirty="0"/>
          </a:p>
          <a:p>
            <a:r>
              <a:rPr lang="en-US" dirty="0"/>
              <a:t>By </a:t>
            </a:r>
            <a:r>
              <a:rPr lang="en-US" dirty="0" err="1"/>
              <a:t>Olena</a:t>
            </a:r>
            <a:r>
              <a:rPr lang="en-US" dirty="0"/>
              <a:t> </a:t>
            </a:r>
            <a:r>
              <a:rPr lang="en-US" dirty="0" err="1"/>
              <a:t>Savchuk</a:t>
            </a:r>
            <a:r>
              <a:rPr lang="en-US" dirty="0"/>
              <a:t>. Published March 31, 2016 at 11:33 pm Meanwhile, Ukrainian used car sales and revenues are mainly in the shadows. Importers of new cars pay 30-50 percent of a vehicle’s market price in duties to the budget. A second-hand car importer pays only 10-15 percent of a car’s value to the state, using various schemes to minimize VAT and import duties, </a:t>
            </a:r>
            <a:r>
              <a:rPr lang="en-US" dirty="0" err="1"/>
              <a:t>Borovik</a:t>
            </a:r>
            <a:r>
              <a:rPr lang="en-US" dirty="0"/>
              <a:t> said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79956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Conclusion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Sedan is preferred by customers followed by crossover</a:t>
            </a:r>
          </a:p>
          <a:p>
            <a:r>
              <a:rPr lang="en-US" dirty="0"/>
              <a:t>We can assume that until 2005 users were buying cars from there country. After 2013 since the import duty was decrease users purchased imported used cars </a:t>
            </a:r>
          </a:p>
          <a:p>
            <a:r>
              <a:rPr lang="en-US" dirty="0"/>
              <a:t>for the survey taken Volkswagen tops the list in car sales, followed by Mercedes-Benz, BMW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981869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Conclusion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Taken from Ukraine press site - "VAT changes that reduce taxes to the amount paid on resale profit, rather than on the entire value of the vehicle." increased the sales of used car more. </a:t>
            </a:r>
          </a:p>
          <a:p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Taken from Ukraine press site "Ukraine’s automobile industry lost its competitiveness after Ukraine joined the World Trade Organization and import duty on automobiles fell from 25 to 10 percent.”</a:t>
            </a:r>
          </a:p>
          <a:p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Taken from Ukraine press site - "Imports of foreign used cars jumped immediately after import duties were cut." from section: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5450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Conclusion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We can say that car sales of own country has reduced in Ukraine because of the reduce import duty for imported cars and VAT policy for used imported cars.</a:t>
            </a:r>
          </a:p>
          <a:p>
            <a:r>
              <a:rPr lang="en-US" dirty="0"/>
              <a:t>Also, Price of the car depends on mileage and year of purchase</a:t>
            </a:r>
          </a:p>
        </p:txBody>
      </p:sp>
    </p:spTree>
    <p:extLst>
      <p:ext uri="{BB962C8B-B14F-4D97-AF65-F5344CB8AC3E}">
        <p14:creationId xmlns:p14="http://schemas.microsoft.com/office/powerpoint/2010/main" val="188279152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CAR SALES OPERATIONS IN UKRAINE</a:t>
            </a:r>
            <a:endParaRPr dirty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6096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sym typeface="Arial"/>
              </a:rPr>
              <a:t>This presentation has observations with each step in order to explain thoroughly how to approach the data set. 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sym typeface="Arial"/>
              </a:rPr>
              <a:t>Based on the observation some questions also are answered in the presentation for the reference though not all of them are explored in the analysis.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sym typeface="Arial"/>
              </a:rPr>
              <a:t>I have taken into account the financial crisis faced by Ukraine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sym typeface="Arial"/>
              </a:rPr>
              <a:t>Ukraine government reduce the import duty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Government also made </a:t>
            </a:r>
            <a:r>
              <a:rPr lang="en-US" dirty="0">
                <a:sym typeface="Arial"/>
              </a:rPr>
              <a:t>VAT changes that reduce taxes to the amount paid on resale profit, rather than on the entire value of the vehicle.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sym typeface="Arial"/>
              </a:rPr>
              <a:t>It help me create graphs based on Ukraine’s  government  policy</a:t>
            </a:r>
            <a:endParaRPr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xfrm>
            <a:off x="508000" y="838200"/>
            <a:ext cx="11988800" cy="121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2C442B-B5BA-7946-ADAB-2028F71F0237}"/>
              </a:ext>
            </a:extLst>
          </p:cNvPr>
          <p:cNvSpPr txBox="1"/>
          <p:nvPr/>
        </p:nvSpPr>
        <p:spPr>
          <a:xfrm>
            <a:off x="6978264" y="5860038"/>
            <a:ext cx="57227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BY </a:t>
            </a:r>
          </a:p>
        </p:txBody>
      </p:sp>
      <p:sp>
        <p:nvSpPr>
          <p:cNvPr id="6" name="Vehicle Loan Digital Marketing…">
            <a:extLst>
              <a:ext uri="{FF2B5EF4-FFF2-40B4-BE49-F238E27FC236}">
                <a16:creationId xmlns:a16="http://schemas.microsoft.com/office/drawing/2014/main" id="{1331CF7D-A7F5-7F44-9DD9-3B548381EFF6}"/>
              </a:ext>
            </a:extLst>
          </p:cNvPr>
          <p:cNvSpPr txBox="1">
            <a:spLocks/>
          </p:cNvSpPr>
          <p:nvPr/>
        </p:nvSpPr>
        <p:spPr>
          <a:xfrm>
            <a:off x="3539093" y="7460882"/>
            <a:ext cx="6457067" cy="248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699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9398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14097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18796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23495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28194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32893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37592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42291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ln>
                  <a:noFill/>
                </a:ln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algn="ctr" hangingPunct="1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CAR SALES OPERATIONS IN UKRAINE</a:t>
            </a:r>
          </a:p>
          <a:p>
            <a:pPr algn="ctr" hangingPunct="1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by Kishore Ohal</a:t>
            </a:r>
          </a:p>
        </p:txBody>
      </p:sp>
      <p:pic>
        <p:nvPicPr>
          <p:cNvPr id="7" name="20369176_1498521526857353_8243771624961519606_o.jpg">
            <a:extLst>
              <a:ext uri="{FF2B5EF4-FFF2-40B4-BE49-F238E27FC236}">
                <a16:creationId xmlns:a16="http://schemas.microsoft.com/office/drawing/2014/main" id="{58EB310F-DBBB-174D-B80E-502C904F4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2362200"/>
            <a:ext cx="7236048" cy="479388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346504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venue Stre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b="1" dirty="0"/>
              <a:t>Data source and dataset</a:t>
            </a:r>
          </a:p>
        </p:txBody>
      </p:sp>
      <p:sp>
        <p:nvSpPr>
          <p:cNvPr id="143" name="Mortgages and Home Equity Loan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6096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was it collected?</a:t>
            </a:r>
          </a:p>
          <a:p>
            <a:r>
              <a:rPr lang="en-US" dirty="0"/>
              <a:t>Actual source from where the data was collected is unknown. </a:t>
            </a:r>
          </a:p>
          <a:p>
            <a:r>
              <a:rPr lang="en-US" dirty="0"/>
              <a:t>I received data from my data science Institution</a:t>
            </a:r>
          </a:p>
          <a:p>
            <a:r>
              <a:rPr lang="en-US" dirty="0"/>
              <a:t>Data has 9576 rows the data is collected till Year 2016. </a:t>
            </a:r>
          </a:p>
          <a:p>
            <a:r>
              <a:rPr lang="en-US" dirty="0"/>
              <a:t>Today in Nov 2018, the market conditions of Ukraine might differ.</a:t>
            </a:r>
          </a:p>
          <a:p>
            <a:r>
              <a:rPr lang="en-US" dirty="0"/>
              <a:t>It is a sample data</a:t>
            </a:r>
          </a:p>
          <a:p>
            <a:r>
              <a:rPr lang="en-US" dirty="0"/>
              <a:t>I don't have official information about the data collection method, but it appears </a:t>
            </a:r>
            <a:r>
              <a:rPr lang="en-US" i="1" dirty="0"/>
              <a:t>not</a:t>
            </a:r>
            <a:r>
              <a:rPr lang="en-US" dirty="0"/>
              <a:t> to be a random sample, so we can assume that it is not representative.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Packages and Library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b="1" dirty="0" err="1"/>
              <a:t>Numpy</a:t>
            </a:r>
            <a:r>
              <a:rPr lang="en-US" dirty="0"/>
              <a:t> and </a:t>
            </a:r>
            <a:r>
              <a:rPr lang="en-US" b="1" dirty="0"/>
              <a:t>Pandas</a:t>
            </a:r>
            <a:r>
              <a:rPr lang="en-US" dirty="0"/>
              <a:t> library available in python are used Analyze the data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The NumPy library is the core library for scientific computing in Python. It provides a high - performance multi-dimensional array , and tools for working with these arrays. 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The Pandas library is built on NumPy and provides easy-to-use data structures and data analysis tools for the Python programming language.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Used </a:t>
            </a:r>
            <a:r>
              <a:rPr lang="en-US" b="1" dirty="0"/>
              <a:t>seaborn</a:t>
            </a:r>
            <a:r>
              <a:rPr lang="en-US" dirty="0"/>
              <a:t> and </a:t>
            </a:r>
            <a:r>
              <a:rPr lang="en-US" b="1" dirty="0"/>
              <a:t>matplotlib</a:t>
            </a:r>
            <a:r>
              <a:rPr lang="en-US" dirty="0"/>
              <a:t> packages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This packages are used to give </a:t>
            </a:r>
            <a:r>
              <a:rPr lang="en-US" b="1" dirty="0"/>
              <a:t>visual</a:t>
            </a:r>
            <a:r>
              <a:rPr lang="en-US" dirty="0"/>
              <a:t> representation to user about the data.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Pre Profiling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Profiling helps us understanding the data set 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To gain insights from data I looked into each aspect of it very carefully. 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I start with observing few rows and columns of data both from the starting till the end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I observed that data has 9 Columns and 9576 rows.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endParaRPr lang="en-US" dirty="0"/>
          </a:p>
          <a:p>
            <a:pPr marL="0" indent="0" defTabSz="479044">
              <a:spcBef>
                <a:spcPts val="1900"/>
              </a:spcBef>
              <a:buNone/>
              <a:defRPr sz="2952"/>
            </a:pPr>
            <a:endParaRPr lang="en-US" dirty="0"/>
          </a:p>
          <a:p>
            <a:pPr marL="385318" indent="-385318" defTabSz="479044">
              <a:spcBef>
                <a:spcPts val="1900"/>
              </a:spcBef>
              <a:defRPr sz="295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6947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Columns in Dataset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590800"/>
            <a:ext cx="11988800" cy="6096000"/>
          </a:xfrm>
          <a:prstGeom prst="rect">
            <a:avLst/>
          </a:prstGeom>
        </p:spPr>
        <p:txBody>
          <a:bodyPr anchor="t">
            <a:normAutofit fontScale="85000" lnSpcReduction="20000"/>
          </a:bodyPr>
          <a:lstStyle/>
          <a:p>
            <a:pPr marL="0" indent="0" defTabSz="479044">
              <a:spcBef>
                <a:spcPts val="1900"/>
              </a:spcBef>
              <a:buNone/>
              <a:defRPr sz="2952"/>
            </a:pPr>
            <a:endParaRPr lang="en-US" dirty="0"/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Car – Contains Manufacturer’s name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Price – Price of car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body  - different types of body like sedan, hatch, van </a:t>
            </a:r>
            <a:r>
              <a:rPr lang="en-US" dirty="0" err="1"/>
              <a:t>etc</a:t>
            </a:r>
            <a:endParaRPr lang="en-US" dirty="0"/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mileage – distance travelled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 </a:t>
            </a:r>
            <a:r>
              <a:rPr lang="en-US" dirty="0" err="1"/>
              <a:t>engV</a:t>
            </a:r>
            <a:r>
              <a:rPr lang="en-US" dirty="0"/>
              <a:t> – 1.1lt, 1.2 </a:t>
            </a:r>
            <a:r>
              <a:rPr lang="en-US" dirty="0" err="1"/>
              <a:t>lt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 </a:t>
            </a:r>
            <a:r>
              <a:rPr lang="en-US" dirty="0" err="1"/>
              <a:t>engType</a:t>
            </a:r>
            <a:r>
              <a:rPr lang="en-US" dirty="0"/>
              <a:t> – Petrol , Diesel, Gas, others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 registration – whether car is registered or not , </a:t>
            </a:r>
            <a:r>
              <a:rPr lang="en-US" dirty="0" err="1"/>
              <a:t>i.e</a:t>
            </a:r>
            <a:r>
              <a:rPr lang="en-US" dirty="0"/>
              <a:t> used or new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 year  - year of manufacture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model – sub model of car company, like GLE 250d, GLE350d </a:t>
            </a:r>
            <a:r>
              <a:rPr lang="en-US" dirty="0" err="1"/>
              <a:t>etc</a:t>
            </a:r>
            <a:endParaRPr lang="en-US" dirty="0"/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 drive – front, rear,  other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831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Sample Data Set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3911FA-3C10-414A-B438-AE46A8406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50" y="3854450"/>
            <a:ext cx="78867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230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Pre Profiling Findings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engV</a:t>
            </a:r>
            <a:r>
              <a:rPr lang="en-US" dirty="0"/>
              <a:t> and Drive column count was less than other columns.</a:t>
            </a:r>
          </a:p>
          <a:p>
            <a:r>
              <a:rPr lang="en-US" dirty="0"/>
              <a:t>I check those column to check whether it has any NULL values. </a:t>
            </a:r>
          </a:p>
          <a:p>
            <a:r>
              <a:rPr lang="en-US" dirty="0"/>
              <a:t>The Min value of Car was 0. For the same we need to clean the data, as price can never be zero. </a:t>
            </a:r>
          </a:p>
          <a:p>
            <a:r>
              <a:rPr lang="en-US" dirty="0"/>
              <a:t>The Min value of mileage is 0 This shows us that the data set also has records for new car. </a:t>
            </a:r>
          </a:p>
          <a:p>
            <a:r>
              <a:rPr lang="en-US" dirty="0"/>
              <a:t>We can also see there are 87 unique types of car. We will only be concentrating on the Brands which has more records. </a:t>
            </a:r>
          </a:p>
        </p:txBody>
      </p:sp>
    </p:spTree>
    <p:extLst>
      <p:ext uri="{BB962C8B-B14F-4D97-AF65-F5344CB8AC3E}">
        <p14:creationId xmlns:p14="http://schemas.microsoft.com/office/powerpoint/2010/main" val="313832837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1561</Words>
  <Application>Microsoft Macintosh PowerPoint</Application>
  <PresentationFormat>Custom</PresentationFormat>
  <Paragraphs>138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Bodoni SvtyTwo ITC TT-Book</vt:lpstr>
      <vt:lpstr>Helvetica</vt:lpstr>
      <vt:lpstr>Helvetica Neue</vt:lpstr>
      <vt:lpstr>Palatino</vt:lpstr>
      <vt:lpstr>Zapf Dingbats</vt:lpstr>
      <vt:lpstr>New_Template4</vt:lpstr>
      <vt:lpstr>PowerPoint Presentation</vt:lpstr>
      <vt:lpstr>CAR SALES OPERATIONS IN UKRAINE</vt:lpstr>
      <vt:lpstr>CAR SALES OPERATIONS IN UKRAINE</vt:lpstr>
      <vt:lpstr>Data source and dataset</vt:lpstr>
      <vt:lpstr>Packages and Library</vt:lpstr>
      <vt:lpstr>Pre Profiling</vt:lpstr>
      <vt:lpstr>Columns in Dataset</vt:lpstr>
      <vt:lpstr>Sample Data Set</vt:lpstr>
      <vt:lpstr>Pre Profiling Findings</vt:lpstr>
      <vt:lpstr>Data Clean Up</vt:lpstr>
      <vt:lpstr>Data Post Profiling</vt:lpstr>
      <vt:lpstr>Questions</vt:lpstr>
      <vt:lpstr>What is count of different body types of car</vt:lpstr>
      <vt:lpstr> who are the different manufacturers of car </vt:lpstr>
      <vt:lpstr>Correlation of Features</vt:lpstr>
      <vt:lpstr>  Price Behavior vs Year </vt:lpstr>
      <vt:lpstr>  Percentage of Car Manufacturers sold in Ukraine </vt:lpstr>
      <vt:lpstr>   Count of Car Manufacturers sold in Ukraine in duration of ten years each </vt:lpstr>
      <vt:lpstr>Count of Car Registered in each decade </vt:lpstr>
      <vt:lpstr>   Count of which eng type car is sold by Ukraine's car manufacturer </vt:lpstr>
      <vt:lpstr> Which eng type is sold most </vt:lpstr>
      <vt:lpstr>    Pair plot to know the joint relationship between 'Mileage','Price','Eng type', 'Registration' and 'Year' </vt:lpstr>
      <vt:lpstr>PowerPoint Presentation</vt:lpstr>
      <vt:lpstr>Pair plot Observation</vt:lpstr>
      <vt:lpstr>Conclusion</vt:lpstr>
      <vt:lpstr>Conclusion</vt:lpstr>
      <vt:lpstr>Conclusion</vt:lpstr>
      <vt:lpstr>Conclusion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Kishore Ohal</cp:lastModifiedBy>
  <cp:revision>37</cp:revision>
  <dcterms:modified xsi:type="dcterms:W3CDTF">2018-11-24T06:40:40Z</dcterms:modified>
</cp:coreProperties>
</file>