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9"/>
  </p:normalViewPr>
  <p:slideViewPr>
    <p:cSldViewPr snapToGrid="0">
      <p:cViewPr varScale="1">
        <p:scale>
          <a:sx n="68" d="100"/>
          <a:sy n="6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B6981-3E20-F047-9754-8F05B76EADE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21B48-A1FA-B94D-99E7-A1C45247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9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EEA7DD-A8D6-4F16-A438-FB127D4F1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00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D5A6-F1D4-2624-0273-83D31AD66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6B5F5-FAD0-6854-6C2E-08BFDF0B2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4F244-5B81-0003-5F59-613FA4E3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2DEB-2F75-8E43-B4F1-F881550230E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00333-7DBD-DD29-CEAE-2C41A733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9C416-B09B-DABE-B8AC-F9EA3697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68ED-BA93-BC45-90FE-1CA6C2CB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3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C513-CEDA-B9F7-891D-D35D64B6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E8FE3-DF1C-2B39-9CF7-2451F6751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B296-EDD3-0324-1447-A2CDE877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2DEB-2F75-8E43-B4F1-F881550230E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C5927-172F-5018-40F0-52603B64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24F1F-803F-9A55-8793-BAEEE49F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68ED-BA93-BC45-90FE-1CA6C2CB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9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EAEA0-B867-FA46-0BAF-F1738F99B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EB0FB-D123-20E2-176D-B804E383E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21A26-A8D6-4A29-D9F8-5A9ED19C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2DEB-2F75-8E43-B4F1-F881550230E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9207C-9C0D-1F3C-DB9E-69C9DE16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086B-CE1E-5883-2AF5-841E9BB7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68ED-BA93-BC45-90FE-1CA6C2CB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4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7908-7ECD-54A4-6EEF-621A248F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176AF-8AE3-A9C5-F115-500BE7AE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A0DF9-A21F-C808-2476-8D296FDF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2DEB-2F75-8E43-B4F1-F881550230E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D8C3C-7C46-D03E-906E-BC199CE7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53C34-F354-0B8B-9D6A-592E4006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68ED-BA93-BC45-90FE-1CA6C2CB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4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452E-3BC1-1ECD-900F-AE4655D7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F595E-B4D9-3BD8-20F6-8A4A5758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D71EA-EB0E-A2F5-6929-1B9CCD55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2DEB-2F75-8E43-B4F1-F881550230E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9AC7E-0954-F64B-5A7A-F5E6554F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1AD4F-4687-5117-74C5-EE0E43EB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68ED-BA93-BC45-90FE-1CA6C2CB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7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7DB4-B4DB-3E85-EAED-9F72FE31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D5F5-D405-55EF-8FB5-2CAE0B134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7B673-EBD4-CBC1-8222-6B0DBBB94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FC1C2-3FFA-E70D-2679-84C04E28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2DEB-2F75-8E43-B4F1-F881550230E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D2A24-E1E8-BF8D-9326-65983B20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8D8AE-EDBB-583F-E5F0-FC8CA236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68ED-BA93-BC45-90FE-1CA6C2CB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DFB8-5FB1-AEFB-D8DF-44C381BEE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1295D-37F6-DB0E-B202-7113AC743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34F44-7BAD-7B3D-F1F6-B830B8730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0740E-86D5-C3C2-2606-45CE137F1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0CCE3E-D2FF-1D7A-19BE-9E1D50F3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AEB6E-DB6D-BD28-6423-AE59FF6F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2DEB-2F75-8E43-B4F1-F881550230E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19339-53A8-229B-6D49-55B60173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372BA-B17D-A52C-077F-08C12F0D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68ED-BA93-BC45-90FE-1CA6C2CB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9731-EE6A-B4ED-6B8A-D7999714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8167F-3336-0DA4-8A42-B481638E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2DEB-2F75-8E43-B4F1-F881550230E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E0C9E-F4B2-5213-5062-46582B32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01B38-99FD-D6BD-60C5-80AC5A14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68ED-BA93-BC45-90FE-1CA6C2CB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5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A4E9D-78F7-D8F6-BF4E-9D3979BE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2DEB-2F75-8E43-B4F1-F881550230E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6CB53-2167-4A8F-150A-E0678638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4D518-F2EA-AB19-C503-57D74356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68ED-BA93-BC45-90FE-1CA6C2CB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3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4590-0FE6-492D-5D58-DB8B45AA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6CE34-868B-B08A-A808-FB851F683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08DF8-850C-54F9-FE0F-EF95535C7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1327B-BACD-A205-1971-03905980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2DEB-2F75-8E43-B4F1-F881550230E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8D75E-7D0F-C4DF-77C7-A6BF3008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45E1-B2CB-BEB6-E8BE-8E858886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68ED-BA93-BC45-90FE-1CA6C2CB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5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C4A6-58F0-4972-297A-F3DA10E3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2B9BD-B905-2020-2F46-02F87F8E4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1BD89-9CDE-F5AC-6E7A-7AFDB0E8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91C90-1ABD-5F18-86F5-A6387996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2DEB-2F75-8E43-B4F1-F881550230E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36959-2F04-9CBC-0D1C-02177DC9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9F67D-4777-771D-183A-1F0ED333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68ED-BA93-BC45-90FE-1CA6C2CB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3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4C7ED-6C6C-39A4-AABF-DCAE9B7A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BA67D-D16A-A2B6-10F6-268F7CDE0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BBB75-97CA-11D0-834E-D79BBF441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92DEB-2F75-8E43-B4F1-F881550230E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C5935-F12D-14C7-9FA5-8FBD618EE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C4C1-640B-92F3-6EAD-15724291D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A68ED-BA93-BC45-90FE-1CA6C2CB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576288" y="1229612"/>
            <a:ext cx="5347856" cy="292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686D7-8117-4E34-846F-B2B367E39DF1}"/>
              </a:ext>
            </a:extLst>
          </p:cNvPr>
          <p:cNvSpPr txBox="1"/>
          <p:nvPr/>
        </p:nvSpPr>
        <p:spPr>
          <a:xfrm>
            <a:off x="323271" y="315654"/>
            <a:ext cx="11600873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dirty="0"/>
              <a:t>Travel Insurance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1249262"/>
            <a:ext cx="6253018" cy="119837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1634" y="1552009"/>
            <a:ext cx="466436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Traditional travel insurance policies are often associated with lengthy processes and high administrative costs, resulting in slow claims processing and low customer satisfaction.​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Segoe UI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0" y="2661321"/>
            <a:ext cx="6253018" cy="192328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0" y="4796501"/>
            <a:ext cx="6253018" cy="14911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272" y="1229613"/>
            <a:ext cx="1045320" cy="12180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3270" y="2661319"/>
            <a:ext cx="1045322" cy="19232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1748" y="4809595"/>
            <a:ext cx="1045322" cy="14780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6314" y="1607791"/>
            <a:ext cx="982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Problem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54792" y="3353499"/>
            <a:ext cx="982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HCLTech Approach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3270" y="5344004"/>
            <a:ext cx="9822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Benefits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78622" y="2768977"/>
            <a:ext cx="466436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With travel insurance using </a:t>
            </a:r>
            <a:r>
              <a:rPr lang="en-US" sz="1100" dirty="0" err="1"/>
              <a:t>blockchain</a:t>
            </a:r>
            <a:r>
              <a:rPr lang="en-US" sz="1100" dirty="0"/>
              <a:t>, policies are recorded on a decentralized </a:t>
            </a:r>
            <a:r>
              <a:rPr lang="en-US" sz="1100" dirty="0" err="1"/>
              <a:t>blockchain</a:t>
            </a:r>
            <a:r>
              <a:rPr lang="en-US" sz="1100" dirty="0"/>
              <a:t> ledger, which allows for secure and transparent management of policy data and it will provide efficient way to manage insurance policies and claims. </a:t>
            </a:r>
            <a:endParaRPr lang="en-US" sz="1100" dirty="0" smtClean="0"/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Smart </a:t>
            </a:r>
            <a:r>
              <a:rPr lang="en-US" sz="1100" dirty="0"/>
              <a:t>contracts are self-executing contracts with the terms of the agreement between the policyholder and the insurer being directly written into lines of code. </a:t>
            </a:r>
            <a:endParaRPr lang="en-US" sz="1100" dirty="0" smtClean="0"/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The </a:t>
            </a:r>
            <a:r>
              <a:rPr lang="en-US" sz="1100" dirty="0"/>
              <a:t>code and the agreements contained therein </a:t>
            </a:r>
            <a:r>
              <a:rPr lang="en-US" sz="1100" dirty="0" smtClean="0"/>
              <a:t>exists </a:t>
            </a:r>
            <a:r>
              <a:rPr lang="en-US" sz="1100" dirty="0"/>
              <a:t>on a decentralized </a:t>
            </a:r>
            <a:r>
              <a:rPr lang="en-US" sz="1100" dirty="0" err="1"/>
              <a:t>blockchain</a:t>
            </a:r>
            <a:r>
              <a:rPr lang="en-US" sz="1100" dirty="0"/>
              <a:t> network, which automatically executes payment when certain pre-determined conditions are met. ​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Segoe UI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78622" y="4851562"/>
            <a:ext cx="46643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100" b="1" dirty="0"/>
              <a:t> </a:t>
            </a:r>
            <a:r>
              <a:rPr lang="en-US" sz="1100" dirty="0"/>
              <a:t>Blockchain could facilitate a decentralized claims processing system, where multiple parties could verify and approve claims, rather than relying on a centralized authority. </a:t>
            </a:r>
            <a:endParaRPr lang="en-US" sz="1100" dirty="0" smtClean="0"/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This </a:t>
            </a:r>
            <a:r>
              <a:rPr lang="en-US" sz="1100" dirty="0"/>
              <a:t>would increase transparency and reduce the risk of fraud or errors.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245E95-84C8-4DA8-875F-43CBF4CBB06D}"/>
              </a:ext>
            </a:extLst>
          </p:cNvPr>
          <p:cNvSpPr txBox="1"/>
          <p:nvPr/>
        </p:nvSpPr>
        <p:spPr>
          <a:xfrm>
            <a:off x="7028869" y="1245334"/>
            <a:ext cx="4350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CUSTOMER REQUIREMENT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480469"/>
              </p:ext>
            </p:extLst>
          </p:nvPr>
        </p:nvGraphicFramePr>
        <p:xfrm>
          <a:off x="6576288" y="5478087"/>
          <a:ext cx="5347855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571">
                  <a:extLst>
                    <a:ext uri="{9D8B030D-6E8A-4147-A177-3AD203B41FA5}">
                      <a16:colId xmlns:a16="http://schemas.microsoft.com/office/drawing/2014/main" val="2460145445"/>
                    </a:ext>
                  </a:extLst>
                </a:gridCol>
                <a:gridCol w="1069571">
                  <a:extLst>
                    <a:ext uri="{9D8B030D-6E8A-4147-A177-3AD203B41FA5}">
                      <a16:colId xmlns:a16="http://schemas.microsoft.com/office/drawing/2014/main" val="3115835768"/>
                    </a:ext>
                  </a:extLst>
                </a:gridCol>
                <a:gridCol w="1069571">
                  <a:extLst>
                    <a:ext uri="{9D8B030D-6E8A-4147-A177-3AD203B41FA5}">
                      <a16:colId xmlns:a16="http://schemas.microsoft.com/office/drawing/2014/main" val="1769065188"/>
                    </a:ext>
                  </a:extLst>
                </a:gridCol>
                <a:gridCol w="1069571">
                  <a:extLst>
                    <a:ext uri="{9D8B030D-6E8A-4147-A177-3AD203B41FA5}">
                      <a16:colId xmlns:a16="http://schemas.microsoft.com/office/drawing/2014/main" val="2486674629"/>
                    </a:ext>
                  </a:extLst>
                </a:gridCol>
                <a:gridCol w="1069571">
                  <a:extLst>
                    <a:ext uri="{9D8B030D-6E8A-4147-A177-3AD203B41FA5}">
                      <a16:colId xmlns:a16="http://schemas.microsoft.com/office/drawing/2014/main" val="714949799"/>
                    </a:ext>
                  </a:extLst>
                </a:gridCol>
              </a:tblGrid>
              <a:tr h="271577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Blockchain Ledger Details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075523"/>
                  </a:ext>
                </a:extLst>
              </a:tr>
              <a:tr h="35649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Payment Instructions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Insurance</a:t>
                      </a:r>
                      <a:r>
                        <a:rPr lang="en-US" sz="1100" baseline="0" dirty="0" smtClean="0"/>
                        <a:t> Instructions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User </a:t>
                      </a:r>
                      <a:r>
                        <a:rPr lang="en-US" sz="1100" dirty="0"/>
                        <a:t>KYC Details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Policy</a:t>
                      </a:r>
                      <a:r>
                        <a:rPr lang="en-US" sz="1100" baseline="0" dirty="0" smtClean="0"/>
                        <a:t> Details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Transaction Details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66047"/>
                  </a:ext>
                </a:extLst>
              </a:tr>
            </a:tbl>
          </a:graphicData>
        </a:graphic>
      </p:graphicFrame>
      <p:sp>
        <p:nvSpPr>
          <p:cNvPr id="2" name="Left Arrow Callout 1"/>
          <p:cNvSpPr/>
          <p:nvPr/>
        </p:nvSpPr>
        <p:spPr>
          <a:xfrm>
            <a:off x="10085238" y="123176"/>
            <a:ext cx="2106762" cy="1542472"/>
          </a:xfrm>
          <a:prstGeom prst="leftArrowCallout">
            <a:avLst/>
          </a:prstGeom>
          <a:solidFill>
            <a:schemeClr val="bg1"/>
          </a:solidFill>
          <a:ln>
            <a:noFill/>
          </a:ln>
          <a:effectLst>
            <a:outerShdw blurRad="114300" dist="76200" dir="8100000" algn="tr" rotWithShape="0">
              <a:srgbClr val="0070C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5134" y="1036694"/>
            <a:ext cx="100380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dirty="0" smtClean="0">
                <a:solidFill>
                  <a:srgbClr val="0070C0"/>
                </a:solidFill>
                <a:latin typeface="Calibri" panose="020F0502020204030204"/>
              </a:rPr>
              <a:t>INSURANCE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590" y="342360"/>
            <a:ext cx="418142" cy="39026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0914953" y="707521"/>
            <a:ext cx="120315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BANKING &amp; FINANCE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DAC25-3CF8-7B9D-4A84-55DABC7BBFF3}"/>
              </a:ext>
            </a:extLst>
          </p:cNvPr>
          <p:cNvSpPr txBox="1"/>
          <p:nvPr/>
        </p:nvSpPr>
        <p:spPr>
          <a:xfrm>
            <a:off x="8555421" y="1681655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242F5-405C-D049-5F53-1E3192DFFE36}"/>
              </a:ext>
            </a:extLst>
          </p:cNvPr>
          <p:cNvSpPr txBox="1"/>
          <p:nvPr/>
        </p:nvSpPr>
        <p:spPr>
          <a:xfrm>
            <a:off x="10560978" y="2542927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3E7B4-8840-7767-FE8B-9E99F158B66A}"/>
              </a:ext>
            </a:extLst>
          </p:cNvPr>
          <p:cNvSpPr txBox="1"/>
          <p:nvPr/>
        </p:nvSpPr>
        <p:spPr>
          <a:xfrm>
            <a:off x="10033558" y="4466713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061" y="1813591"/>
            <a:ext cx="5875940" cy="358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9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AF755B7F7A8941962AB4D4228515CB" ma:contentTypeVersion="13" ma:contentTypeDescription="Create a new document." ma:contentTypeScope="" ma:versionID="e19647857a10afa7189ea057b159ecab">
  <xsd:schema xmlns:xsd="http://www.w3.org/2001/XMLSchema" xmlns:xs="http://www.w3.org/2001/XMLSchema" xmlns:p="http://schemas.microsoft.com/office/2006/metadata/properties" xmlns:ns3="de99e6e4-6263-40b0-bd34-4fe74f304f97" xmlns:ns4="4ebd6152-0007-4412-a564-79bf8e293cde" targetNamespace="http://schemas.microsoft.com/office/2006/metadata/properties" ma:root="true" ma:fieldsID="2864d193dba0f394711229232a8df8bf" ns3:_="" ns4:_="">
    <xsd:import namespace="de99e6e4-6263-40b0-bd34-4fe74f304f97"/>
    <xsd:import namespace="4ebd6152-0007-4412-a564-79bf8e293c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99e6e4-6263-40b0-bd34-4fe74f304f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bd6152-0007-4412-a564-79bf8e293cd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99e6e4-6263-40b0-bd34-4fe74f304f97" xsi:nil="true"/>
  </documentManagement>
</p:properties>
</file>

<file path=customXml/itemProps1.xml><?xml version="1.0" encoding="utf-8"?>
<ds:datastoreItem xmlns:ds="http://schemas.openxmlformats.org/officeDocument/2006/customXml" ds:itemID="{17417853-1CB0-4B96-9E3D-33B297BB94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99e6e4-6263-40b0-bd34-4fe74f304f97"/>
    <ds:schemaRef ds:uri="4ebd6152-0007-4412-a564-79bf8e293c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8A423A-D9C5-40F1-89AF-66B75ED157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F5FD0A-398C-42A9-ADBE-ED7A8368D3D8}">
  <ds:schemaRefs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de99e6e4-6263-40b0-bd34-4fe74f304f97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4ebd6152-0007-4412-a564-79bf8e293cd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204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Kumar</dc:creator>
  <cp:lastModifiedBy>Kapil Kumar</cp:lastModifiedBy>
  <cp:revision>5</cp:revision>
  <dcterms:created xsi:type="dcterms:W3CDTF">2023-08-03T04:16:13Z</dcterms:created>
  <dcterms:modified xsi:type="dcterms:W3CDTF">2023-08-07T05:47:35Z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3b8b8168-d012-4be1-8090-eef4c36fcffb</vt:lpwstr>
  </property>
  <property fmtid="{D5CDD505-2E9C-101B-9397-08002B2CF9AE}" pid="3" name="HCLClassD6">
    <vt:lpwstr>False</vt:lpwstr>
  </property>
  <property fmtid="{D5CDD505-2E9C-101B-9397-08002B2CF9AE}" pid="4" name="HCLClassification">
    <vt:lpwstr>HCL_Cla5s_1nt3rnal</vt:lpwstr>
  </property>
  <property fmtid="{D5CDD505-2E9C-101B-9397-08002B2CF9AE}" pid="5" name="ContentTypeId">
    <vt:lpwstr>0x010100D4AF755B7F7A8941962AB4D4228515CB</vt:lpwstr>
  </property>
</Properties>
</file>