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elveticish Bold" panose="020B0604020202020204" charset="0"/>
      <p:regular r:id="rId12"/>
    </p:embeddedFont>
    <p:embeddedFont>
      <p:font typeface="Helveticish Italics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76" autoAdjust="0"/>
    <p:restoredTop sz="94622" autoAdjust="0"/>
  </p:normalViewPr>
  <p:slideViewPr>
    <p:cSldViewPr>
      <p:cViewPr varScale="1">
        <p:scale>
          <a:sx n="37" d="100"/>
          <a:sy n="37" d="100"/>
        </p:scale>
        <p:origin x="53" y="6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297836"/>
            <a:ext cx="18288000" cy="1989164"/>
            <a:chOff x="0" y="0"/>
            <a:chExt cx="5503742" cy="523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03742" cy="523895"/>
            </a:xfrm>
            <a:custGeom>
              <a:avLst/>
              <a:gdLst/>
              <a:ahLst/>
              <a:cxnLst/>
              <a:rect l="l" t="t" r="r" b="b"/>
              <a:pathLst>
                <a:path w="5503742" h="523895">
                  <a:moveTo>
                    <a:pt x="0" y="0"/>
                  </a:moveTo>
                  <a:lnTo>
                    <a:pt x="5503742" y="0"/>
                  </a:lnTo>
                  <a:lnTo>
                    <a:pt x="5503742" y="523895"/>
                  </a:lnTo>
                  <a:lnTo>
                    <a:pt x="0" y="523895"/>
                  </a:lnTo>
                  <a:close/>
                </a:path>
              </a:pathLst>
            </a:custGeom>
            <a:solidFill>
              <a:srgbClr val="98D3DF">
                <a:alpha val="6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03742" cy="561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946192" y="1655307"/>
            <a:ext cx="6836858" cy="6976385"/>
          </a:xfrm>
          <a:custGeom>
            <a:avLst/>
            <a:gdLst/>
            <a:ahLst/>
            <a:cxnLst/>
            <a:rect l="l" t="t" r="r" b="b"/>
            <a:pathLst>
              <a:path w="6836858" h="6976385">
                <a:moveTo>
                  <a:pt x="0" y="0"/>
                </a:moveTo>
                <a:lnTo>
                  <a:pt x="6836858" y="0"/>
                </a:lnTo>
                <a:lnTo>
                  <a:pt x="6836858" y="6976386"/>
                </a:lnTo>
                <a:lnTo>
                  <a:pt x="0" y="697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202233" y="1332558"/>
            <a:ext cx="1152566" cy="544849"/>
          </a:xfrm>
          <a:custGeom>
            <a:avLst/>
            <a:gdLst/>
            <a:ahLst/>
            <a:cxnLst/>
            <a:rect l="l" t="t" r="r" b="b"/>
            <a:pathLst>
              <a:path w="1152566" h="544849">
                <a:moveTo>
                  <a:pt x="0" y="0"/>
                </a:moveTo>
                <a:lnTo>
                  <a:pt x="1152566" y="0"/>
                </a:lnTo>
                <a:lnTo>
                  <a:pt x="1152566" y="544850"/>
                </a:lnTo>
                <a:lnTo>
                  <a:pt x="0" y="54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6091" y="2814576"/>
            <a:ext cx="7239891" cy="380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58"/>
              </a:lnSpc>
            </a:pPr>
            <a:r>
              <a:rPr lang="en-US" sz="7200" b="1">
                <a:solidFill>
                  <a:schemeClr val="bg1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Amazon </a:t>
            </a:r>
            <a:r>
              <a:rPr lang="en-US" sz="7200" b="1" dirty="0">
                <a:solidFill>
                  <a:schemeClr val="bg1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Sales Report 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6090" y="8998095"/>
            <a:ext cx="7714109" cy="516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4800" i="1" dirty="0">
                <a:latin typeface="Helveticish Italics"/>
                <a:ea typeface="Helveticish Italics"/>
                <a:cs typeface="Helveticish Italics"/>
                <a:sym typeface="Helveticish Italics"/>
              </a:rPr>
              <a:t>KARAN MODI (100860930)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297836"/>
            <a:ext cx="18288000" cy="1989164"/>
            <a:chOff x="0" y="0"/>
            <a:chExt cx="5503742" cy="523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03742" cy="523895"/>
            </a:xfrm>
            <a:custGeom>
              <a:avLst/>
              <a:gdLst/>
              <a:ahLst/>
              <a:cxnLst/>
              <a:rect l="l" t="t" r="r" b="b"/>
              <a:pathLst>
                <a:path w="5503742" h="523895">
                  <a:moveTo>
                    <a:pt x="0" y="0"/>
                  </a:moveTo>
                  <a:lnTo>
                    <a:pt x="5503742" y="0"/>
                  </a:lnTo>
                  <a:lnTo>
                    <a:pt x="5503742" y="523895"/>
                  </a:lnTo>
                  <a:lnTo>
                    <a:pt x="0" y="523895"/>
                  </a:lnTo>
                  <a:close/>
                </a:path>
              </a:pathLst>
            </a:custGeom>
            <a:solidFill>
              <a:srgbClr val="98D3DF">
                <a:alpha val="6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03742" cy="561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946192" y="1655307"/>
            <a:ext cx="6836858" cy="6976385"/>
          </a:xfrm>
          <a:custGeom>
            <a:avLst/>
            <a:gdLst/>
            <a:ahLst/>
            <a:cxnLst/>
            <a:rect l="l" t="t" r="r" b="b"/>
            <a:pathLst>
              <a:path w="6836858" h="6976385">
                <a:moveTo>
                  <a:pt x="0" y="0"/>
                </a:moveTo>
                <a:lnTo>
                  <a:pt x="6836858" y="0"/>
                </a:lnTo>
                <a:lnTo>
                  <a:pt x="6836858" y="6976386"/>
                </a:lnTo>
                <a:lnTo>
                  <a:pt x="0" y="697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202233" y="1332558"/>
            <a:ext cx="1152566" cy="544849"/>
          </a:xfrm>
          <a:custGeom>
            <a:avLst/>
            <a:gdLst/>
            <a:ahLst/>
            <a:cxnLst/>
            <a:rect l="l" t="t" r="r" b="b"/>
            <a:pathLst>
              <a:path w="1152566" h="544849">
                <a:moveTo>
                  <a:pt x="0" y="0"/>
                </a:moveTo>
                <a:lnTo>
                  <a:pt x="1152566" y="0"/>
                </a:lnTo>
                <a:lnTo>
                  <a:pt x="1152566" y="544850"/>
                </a:lnTo>
                <a:lnTo>
                  <a:pt x="0" y="54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06091" y="3234076"/>
            <a:ext cx="8018481" cy="397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87"/>
              </a:lnSpc>
            </a:pPr>
            <a:r>
              <a:rPr lang="en-US" sz="14464" b="1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6090" y="8998095"/>
            <a:ext cx="6190109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3600" i="1" dirty="0">
                <a:latin typeface="Helveticish Italics"/>
                <a:ea typeface="Helveticish Italics"/>
                <a:cs typeface="Helveticish Italics"/>
                <a:sym typeface="Helveticish Italics"/>
              </a:rPr>
              <a:t>KARAN MODI (100860930)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53800" y="1852718"/>
            <a:ext cx="5905500" cy="5739280"/>
          </a:xfrm>
          <a:custGeom>
            <a:avLst/>
            <a:gdLst/>
            <a:ahLst/>
            <a:cxnLst/>
            <a:rect l="l" t="t" r="r" b="b"/>
            <a:pathLst>
              <a:path w="7356957" h="6353736">
                <a:moveTo>
                  <a:pt x="0" y="0"/>
                </a:moveTo>
                <a:lnTo>
                  <a:pt x="7356957" y="0"/>
                </a:lnTo>
                <a:lnTo>
                  <a:pt x="7356957" y="6353736"/>
                </a:lnTo>
                <a:lnTo>
                  <a:pt x="0" y="6353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1007" y="1323150"/>
            <a:ext cx="8567081" cy="105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1007" y="7215407"/>
            <a:ext cx="9722793" cy="2218241"/>
            <a:chOff x="0" y="0"/>
            <a:chExt cx="1801185" cy="4850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01185" cy="485044"/>
            </a:xfrm>
            <a:custGeom>
              <a:avLst/>
              <a:gdLst/>
              <a:ahLst/>
              <a:cxnLst/>
              <a:rect l="l" t="t" r="r" b="b"/>
              <a:pathLst>
                <a:path w="1801185" h="485044">
                  <a:moveTo>
                    <a:pt x="57734" y="0"/>
                  </a:moveTo>
                  <a:lnTo>
                    <a:pt x="1743451" y="0"/>
                  </a:lnTo>
                  <a:cubicBezTo>
                    <a:pt x="1758763" y="0"/>
                    <a:pt x="1773448" y="6083"/>
                    <a:pt x="1784275" y="16910"/>
                  </a:cubicBezTo>
                  <a:cubicBezTo>
                    <a:pt x="1795102" y="27737"/>
                    <a:pt x="1801185" y="42422"/>
                    <a:pt x="1801185" y="57734"/>
                  </a:cubicBezTo>
                  <a:lnTo>
                    <a:pt x="1801185" y="427309"/>
                  </a:lnTo>
                  <a:cubicBezTo>
                    <a:pt x="1801185" y="459195"/>
                    <a:pt x="1775337" y="485044"/>
                    <a:pt x="1743451" y="485044"/>
                  </a:cubicBezTo>
                  <a:lnTo>
                    <a:pt x="57734" y="485044"/>
                  </a:lnTo>
                  <a:cubicBezTo>
                    <a:pt x="42422" y="485044"/>
                    <a:pt x="27737" y="478961"/>
                    <a:pt x="16910" y="468134"/>
                  </a:cubicBezTo>
                  <a:cubicBezTo>
                    <a:pt x="6083" y="457306"/>
                    <a:pt x="0" y="442621"/>
                    <a:pt x="0" y="427309"/>
                  </a:cubicBezTo>
                  <a:lnTo>
                    <a:pt x="0" y="57734"/>
                  </a:lnTo>
                  <a:cubicBezTo>
                    <a:pt x="0" y="42422"/>
                    <a:pt x="6083" y="27737"/>
                    <a:pt x="16910" y="16910"/>
                  </a:cubicBezTo>
                  <a:cubicBezTo>
                    <a:pt x="27737" y="6083"/>
                    <a:pt x="42422" y="0"/>
                    <a:pt x="57734" y="0"/>
                  </a:cubicBezTo>
                  <a:close/>
                </a:path>
              </a:pathLst>
            </a:custGeom>
            <a:solidFill>
              <a:srgbClr val="266A7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01185" cy="523144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448"/>
                </a:lnSpc>
              </a:pPr>
              <a:r>
                <a:rPr lang="en-US" sz="24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Dataset provides the information about the online sales with meaningful information about the sales providers with their profit, amount and sales status along with user’s age and location.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31007" y="2792592"/>
            <a:ext cx="9341793" cy="4345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Dataset contains </a:t>
            </a: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18,170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 records regarding  sales reports are included in the dataset, which has </a:t>
            </a: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25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 columns. Some the important columns are: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2800" u="none" spc="113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  <a:p>
            <a:pPr marL="342900" lvl="0" indent="-342900" algn="l">
              <a:lnSpc>
                <a:spcPts val="256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Order Number, Date, Status, and Completion: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 monitoring the status and specifics of orders. It helps to tract the lifecycle of orders.</a:t>
            </a:r>
          </a:p>
          <a:p>
            <a:pPr marL="342900" lvl="0" indent="-342900" algn="l">
              <a:lnSpc>
                <a:spcPts val="256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Sales Channel, Courier Status, and Ship-service-level: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 Provides information about supplying logistical data.</a:t>
            </a:r>
          </a:p>
          <a:p>
            <a:pPr marL="342900" lvl="0" indent="-342900" algn="l">
              <a:lnSpc>
                <a:spcPts val="256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Size, Style, SKU, and Category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: Describing the product in detail.</a:t>
            </a:r>
          </a:p>
          <a:p>
            <a:pPr marL="342900" lvl="0" indent="-342900" algn="l">
              <a:lnSpc>
                <a:spcPts val="256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Amount, Real Price, Promotion IDs, and Business-to-business</a:t>
            </a:r>
            <a:r>
              <a:rPr lang="en-US" sz="2800" u="none" spc="113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: Pertaining to pricing and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31006" y="1839260"/>
            <a:ext cx="16047394" cy="1059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Provider Distribution by category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000" y="3321270"/>
            <a:ext cx="15925800" cy="220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The graph "Provider Distribution by Product Category" displays the distribution of product providers (Amazon, Merchant, Wholesale Merchants) across various product categories.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2800" spc="113" dirty="0">
              <a:solidFill>
                <a:schemeClr val="bg1"/>
              </a:solidFill>
              <a:sym typeface="Montserrat"/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Kurta and Set </a:t>
            </a:r>
            <a:r>
              <a:rPr lang="en-US" sz="2800" dirty="0">
                <a:solidFill>
                  <a:schemeClr val="bg1"/>
                </a:solidFill>
              </a:rPr>
              <a:t>categories dominate with the highest sales, primarily fulfilled by </a:t>
            </a:r>
            <a:r>
              <a:rPr lang="en-US" sz="2800" b="1" dirty="0">
                <a:solidFill>
                  <a:schemeClr val="bg1"/>
                </a:solidFill>
              </a:rPr>
              <a:t>Amazon</a:t>
            </a:r>
            <a:r>
              <a:rPr lang="en-US" sz="2800" dirty="0">
                <a:solidFill>
                  <a:schemeClr val="bg1"/>
                </a:solidFill>
              </a:rPr>
              <a:t> (yellow bars).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Merchants (pink bars) contribute significantly but remain secondary.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2800" spc="113" dirty="0">
              <a:solidFill>
                <a:schemeClr val="bg1"/>
              </a:solidFill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4B9FF-AC22-8BCD-D532-7810F6684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216690"/>
            <a:ext cx="10140916" cy="4870156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391ACA64-F084-F9BA-517E-85ECCA4C7A20}"/>
              </a:ext>
            </a:extLst>
          </p:cNvPr>
          <p:cNvSpPr txBox="1"/>
          <p:nvPr/>
        </p:nvSpPr>
        <p:spPr>
          <a:xfrm>
            <a:off x="1524000" y="5389184"/>
            <a:ext cx="6248400" cy="3345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b="1" spc="113" dirty="0">
                <a:solidFill>
                  <a:schemeClr val="bg1"/>
                </a:solidFill>
              </a:rPr>
              <a:t>Top and Western Dress</a:t>
            </a:r>
            <a:r>
              <a:rPr lang="en-US" sz="2800" spc="113" dirty="0">
                <a:solidFill>
                  <a:schemeClr val="bg1"/>
                </a:solidFill>
              </a:rPr>
              <a:t>: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These categories have moderate sales, with Amazon leading, followed by Merchants.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2800" spc="113" dirty="0">
              <a:solidFill>
                <a:schemeClr val="bg1"/>
              </a:solidFill>
            </a:endParaRP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b="1" spc="113" dirty="0">
                <a:solidFill>
                  <a:schemeClr val="bg1"/>
                </a:solidFill>
              </a:rPr>
              <a:t>Other Categories (Blouse, Bottom, Ethnic Dress, Saree)</a:t>
            </a:r>
            <a:r>
              <a:rPr lang="en-US" sz="2800" spc="113" dirty="0">
                <a:solidFill>
                  <a:schemeClr val="bg1"/>
                </a:solidFill>
              </a:rPr>
              <a:t>: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These categories show minimal sales, with a smaller contribution from all providers.</a:t>
            </a:r>
            <a:endParaRPr lang="en-US" sz="2800" spc="113" dirty="0">
              <a:solidFill>
                <a:schemeClr val="bg1"/>
              </a:solidFill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C6F0754-5358-203C-A305-1691071598F4}"/>
              </a:ext>
            </a:extLst>
          </p:cNvPr>
          <p:cNvSpPr txBox="1"/>
          <p:nvPr/>
        </p:nvSpPr>
        <p:spPr>
          <a:xfrm>
            <a:off x="1631006" y="1839260"/>
            <a:ext cx="16047394" cy="1059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Price by category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5FD8F55-66CA-4BD2-EC73-ABC47EF6A061}"/>
              </a:ext>
            </a:extLst>
          </p:cNvPr>
          <p:cNvSpPr txBox="1"/>
          <p:nvPr/>
        </p:nvSpPr>
        <p:spPr>
          <a:xfrm>
            <a:off x="1524000" y="3321270"/>
            <a:ext cx="15925800" cy="1011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“Product Price by Category” compares the prices of various clothing items. 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 The x-axis lists categories like blouse, bottom, ethnic dress, kurta, saree, set, top, and western   	dress, while the y-axis shows prices in an exponential format (1e+06).</a:t>
            </a:r>
            <a:endParaRPr lang="en-US" sz="2800" spc="113" dirty="0">
              <a:solidFill>
                <a:schemeClr val="bg1"/>
              </a:solidFill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85898-2F39-E6E6-E428-66C379D8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51420"/>
            <a:ext cx="10439400" cy="5510188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211AC73F-1E9B-344A-2D70-05CE6BC944C5}"/>
              </a:ext>
            </a:extLst>
          </p:cNvPr>
          <p:cNvSpPr txBox="1"/>
          <p:nvPr/>
        </p:nvSpPr>
        <p:spPr>
          <a:xfrm>
            <a:off x="1524000" y="4570767"/>
            <a:ext cx="5105400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Saree</a:t>
            </a:r>
            <a:r>
              <a:rPr lang="en-US" sz="2800" spc="113" dirty="0">
                <a:solidFill>
                  <a:schemeClr val="bg1"/>
                </a:solidFill>
              </a:rPr>
              <a:t>: Significantly higher price, close to 4e+06.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Kurta</a:t>
            </a:r>
            <a:r>
              <a:rPr lang="en-US" sz="2800" spc="113" dirty="0">
                <a:solidFill>
                  <a:schemeClr val="bg1"/>
                </a:solidFill>
              </a:rPr>
              <a:t>: Second highest, slightly above 2e+06.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Other Categories</a:t>
            </a:r>
            <a:r>
              <a:rPr lang="en-US" sz="2800" spc="113" dirty="0">
                <a:solidFill>
                  <a:schemeClr val="bg1"/>
                </a:solidFill>
              </a:rPr>
              <a:t>: All below 1e+06</a:t>
            </a:r>
          </a:p>
          <a:p>
            <a:pPr algn="l">
              <a:spcBef>
                <a:spcPts val="60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The graph highlights a substantial price difference among clothing categories, with sarees being the most expensive.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1007" y="1009012"/>
            <a:ext cx="6611408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Amount Vs Quantity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9730" y="3421808"/>
            <a:ext cx="6611408" cy="6665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“Amount vs. Quantity” shows the relationship between the quantity of items and their corresponding amounts.</a:t>
            </a:r>
            <a:endParaRPr lang="en-US" sz="2800" spc="113" dirty="0">
              <a:solidFill>
                <a:schemeClr val="bg1"/>
              </a:solidFill>
              <a:sym typeface="Montserrat"/>
            </a:endParaRP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Axes: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X-axis (Quantity): Ranges from 0 to 5.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Y-axis (Amount): Ranges from 0 to 4000.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Data Points: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Most points are clustered between Quantity values of 1 and 2 and Amount values near zero.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A few outliers reach up to an Amount of 2500.</a:t>
            </a:r>
          </a:p>
          <a:p>
            <a:pPr marL="0" lvl="0" indent="0" algn="l">
              <a:lnSpc>
                <a:spcPts val="2564"/>
              </a:lnSpc>
              <a:spcBef>
                <a:spcPct val="0"/>
              </a:spcBef>
            </a:pPr>
            <a:endParaRPr lang="en-US" sz="1899" u="none" spc="113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03894-95E7-977B-1006-590E211DA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5" y="2998817"/>
            <a:ext cx="9924308" cy="6708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3800" y="1300063"/>
            <a:ext cx="12649200" cy="2200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3D Plot of amount, actual price, and profit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65C1A-167C-8657-BD97-9EDF0FD5C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51" y="2400300"/>
            <a:ext cx="9631899" cy="731520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56CE1A2-DE83-9BAC-BAAD-086CB5B6876F}"/>
              </a:ext>
            </a:extLst>
          </p:cNvPr>
          <p:cNvSpPr txBox="1"/>
          <p:nvPr/>
        </p:nvSpPr>
        <p:spPr>
          <a:xfrm>
            <a:off x="443800" y="3871569"/>
            <a:ext cx="7677338" cy="5278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X-axis (Amount):</a:t>
            </a:r>
            <a:r>
              <a:rPr lang="en-US" sz="2800" spc="113" dirty="0">
                <a:solidFill>
                  <a:schemeClr val="bg1"/>
                </a:solidFill>
              </a:rPr>
              <a:t> Ranges from 0 to 6000.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Y-axis (Actual Price):</a:t>
            </a:r>
            <a:r>
              <a:rPr lang="en-US" sz="2800" spc="113" dirty="0">
                <a:solidFill>
                  <a:schemeClr val="bg1"/>
                </a:solidFill>
              </a:rPr>
              <a:t> Ranges from 0 to 6000.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Z-axis (Profit):</a:t>
            </a:r>
            <a:r>
              <a:rPr lang="en-US" sz="2800" spc="113" dirty="0">
                <a:solidFill>
                  <a:schemeClr val="bg1"/>
                </a:solidFill>
              </a:rPr>
              <a:t> Ranges from 0 to 4000.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Data Points: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Most points are clustered in the lower left corner, indicating low amounts, actual prices, and profits.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A notable outlier shows higher values for all three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A92F-651D-CA0E-FA26-8A2C7E2B5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34DC6E-734D-F2AF-43BC-6B87D6860B5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AF7A66-A49E-34C7-CEC8-C0146DA4F9D5}"/>
              </a:ext>
            </a:extLst>
          </p:cNvPr>
          <p:cNvSpPr txBox="1"/>
          <p:nvPr/>
        </p:nvSpPr>
        <p:spPr>
          <a:xfrm>
            <a:off x="443800" y="1300063"/>
            <a:ext cx="17006000" cy="2200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Boxplot for Fulfilment with respect of Amount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3B2C193C-33BB-10D2-132D-6D81D1C8F6C3}"/>
              </a:ext>
            </a:extLst>
          </p:cNvPr>
          <p:cNvSpPr txBox="1"/>
          <p:nvPr/>
        </p:nvSpPr>
        <p:spPr>
          <a:xfrm>
            <a:off x="440337" y="3395106"/>
            <a:ext cx="7677338" cy="6571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X-axis (Fulfilment Providers):</a:t>
            </a:r>
            <a:r>
              <a:rPr lang="en-US" sz="2800" spc="113" dirty="0">
                <a:solidFill>
                  <a:schemeClr val="bg1"/>
                </a:solidFill>
              </a:rPr>
              <a:t> Categories include amazon, merchant, and wholesale merchants.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Y-axis (Amount):</a:t>
            </a:r>
            <a:r>
              <a:rPr lang="en-US" sz="2800" spc="113" dirty="0">
                <a:solidFill>
                  <a:schemeClr val="bg1"/>
                </a:solidFill>
              </a:rPr>
              <a:t> Ranges from 0 to 4000.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Boxplots</a:t>
            </a:r>
            <a:r>
              <a:rPr lang="en-US" sz="2800" spc="113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Amazon</a:t>
            </a:r>
            <a:r>
              <a:rPr lang="en-US" sz="2800" spc="113" dirty="0">
                <a:solidFill>
                  <a:schemeClr val="bg1"/>
                </a:solidFill>
              </a:rPr>
              <a:t>: Smallest range, less variability, several high-value outliers.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Merchant</a:t>
            </a:r>
            <a:r>
              <a:rPr lang="en-US" sz="2800" spc="113" dirty="0">
                <a:solidFill>
                  <a:schemeClr val="bg1"/>
                </a:solidFill>
              </a:rPr>
              <a:t>: Greater variability, higher fulfilment amounts, several high-value outliers.</a:t>
            </a:r>
          </a:p>
          <a:p>
            <a:pPr marL="742950" lvl="1" indent="-285750"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>
                <a:solidFill>
                  <a:schemeClr val="bg1"/>
                </a:solidFill>
              </a:rPr>
              <a:t>Wholesale Merchants:</a:t>
            </a:r>
            <a:r>
              <a:rPr lang="en-US" sz="2800" spc="113" dirty="0">
                <a:solidFill>
                  <a:schemeClr val="bg1"/>
                </a:solidFill>
              </a:rPr>
              <a:t> Similar range to merchants but with a lower median and fewer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8FEFF-98BE-A50F-5475-6271AF75A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11" y="2705100"/>
            <a:ext cx="9206800" cy="71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59402" y="3238500"/>
            <a:ext cx="7625195" cy="6095999"/>
            <a:chOff x="0" y="0"/>
            <a:chExt cx="3494766" cy="8766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94767" cy="876656"/>
            </a:xfrm>
            <a:custGeom>
              <a:avLst/>
              <a:gdLst/>
              <a:ahLst/>
              <a:cxnLst/>
              <a:rect l="l" t="t" r="r" b="b"/>
              <a:pathLst>
                <a:path w="3494767" h="876656">
                  <a:moveTo>
                    <a:pt x="29756" y="0"/>
                  </a:moveTo>
                  <a:lnTo>
                    <a:pt x="3465011" y="0"/>
                  </a:lnTo>
                  <a:cubicBezTo>
                    <a:pt x="3481444" y="0"/>
                    <a:pt x="3494767" y="13322"/>
                    <a:pt x="3494767" y="29756"/>
                  </a:cubicBezTo>
                  <a:lnTo>
                    <a:pt x="3494767" y="846900"/>
                  </a:lnTo>
                  <a:cubicBezTo>
                    <a:pt x="3494767" y="863334"/>
                    <a:pt x="3481444" y="876656"/>
                    <a:pt x="3465011" y="876656"/>
                  </a:cubicBezTo>
                  <a:lnTo>
                    <a:pt x="29756" y="876656"/>
                  </a:lnTo>
                  <a:cubicBezTo>
                    <a:pt x="13322" y="876656"/>
                    <a:pt x="0" y="863334"/>
                    <a:pt x="0" y="846900"/>
                  </a:cubicBezTo>
                  <a:lnTo>
                    <a:pt x="0" y="29756"/>
                  </a:lnTo>
                  <a:cubicBezTo>
                    <a:pt x="0" y="13322"/>
                    <a:pt x="13322" y="0"/>
                    <a:pt x="29756" y="0"/>
                  </a:cubicBezTo>
                  <a:close/>
                </a:path>
              </a:pathLst>
            </a:custGeom>
            <a:solidFill>
              <a:srgbClr val="266A79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94766" cy="914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7106" y="3312608"/>
            <a:ext cx="6869787" cy="5947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spc="113" dirty="0">
                <a:solidFill>
                  <a:schemeClr val="bg1"/>
                </a:solidFill>
              </a:rPr>
              <a:t>Text mining results from sales review data of electronic products, specifically memory cards.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Prominent Words: “card,” “memory,” “phone,” “storage,” “32gb,” “speed,” “Samsung,” “tablet,” “music,” “</a:t>
            </a:r>
            <a:r>
              <a:rPr lang="en-US" sz="2800" spc="113" dirty="0" err="1">
                <a:solidFill>
                  <a:schemeClr val="bg1"/>
                </a:solidFill>
              </a:rPr>
              <a:t>Sandisk</a:t>
            </a:r>
            <a:r>
              <a:rPr lang="en-US" sz="2800" spc="113" dirty="0">
                <a:solidFill>
                  <a:schemeClr val="bg1"/>
                </a:solidFill>
              </a:rPr>
              <a:t>.”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spc="113" dirty="0">
                <a:solidFill>
                  <a:schemeClr val="bg1"/>
                </a:solidFill>
              </a:rPr>
              <a:t>Visualization: Larger words indicate higher frequency in reviews, highlighting key aspects customers focus on.</a:t>
            </a:r>
          </a:p>
          <a:p>
            <a:pPr algn="l">
              <a:spcBef>
                <a:spcPts val="900"/>
              </a:spcBef>
            </a:pPr>
            <a:r>
              <a:rPr lang="en-US" sz="2800" spc="113" dirty="0">
                <a:solidFill>
                  <a:schemeClr val="bg1"/>
                </a:solidFill>
              </a:rPr>
              <a:t>The word cloud effectively summarizes common themes in customer feedback, useful for analyzing market trends and improving product features.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0DA69C-B28B-C92D-6A56-D0CA7FA2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01" y="1059179"/>
            <a:ext cx="8916099" cy="8572041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898A397-A61C-33A0-44B2-0762B59B7227}"/>
              </a:ext>
            </a:extLst>
          </p:cNvPr>
          <p:cNvSpPr txBox="1"/>
          <p:nvPr/>
        </p:nvSpPr>
        <p:spPr>
          <a:xfrm>
            <a:off x="759402" y="1300063"/>
            <a:ext cx="7625195" cy="1059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Text mining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" y="-5775739"/>
            <a:ext cx="18288000" cy="8023639"/>
          </a:xfrm>
          <a:custGeom>
            <a:avLst/>
            <a:gdLst/>
            <a:ahLst/>
            <a:cxnLst/>
            <a:rect l="l" t="t" r="r" b="b"/>
            <a:pathLst>
              <a:path w="19003475" h="8229600">
                <a:moveTo>
                  <a:pt x="0" y="0"/>
                </a:moveTo>
                <a:lnTo>
                  <a:pt x="19003476" y="0"/>
                </a:lnTo>
                <a:lnTo>
                  <a:pt x="190034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458" b="-6545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478000" y="6580716"/>
            <a:ext cx="3399312" cy="3399312"/>
            <a:chOff x="0" y="0"/>
            <a:chExt cx="12700000" cy="12700000"/>
          </a:xfrm>
        </p:grpSpPr>
        <p:sp>
          <p:nvSpPr>
            <p:cNvPr id="11" name="Freeform 11"/>
            <p:cNvSpPr/>
            <p:nvPr/>
          </p:nvSpPr>
          <p:spPr>
            <a:xfrm>
              <a:off x="-11430" y="857250"/>
              <a:ext cx="13009880" cy="11644630"/>
            </a:xfrm>
            <a:custGeom>
              <a:avLst/>
              <a:gdLst/>
              <a:ahLst/>
              <a:cxnLst/>
              <a:rect l="l" t="t" r="r" b="b"/>
              <a:pathLst>
                <a:path w="13009880" h="1164463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3"/>
              <a:stretch>
                <a:fillRect l="-27080" r="-27080"/>
              </a:stretch>
            </a:blipFill>
          </p:spPr>
        </p:sp>
      </p:grpSp>
      <p:sp>
        <p:nvSpPr>
          <p:cNvPr id="12" name="TextBox 8">
            <a:extLst>
              <a:ext uri="{FF2B5EF4-FFF2-40B4-BE49-F238E27FC236}">
                <a16:creationId xmlns:a16="http://schemas.microsoft.com/office/drawing/2014/main" id="{1A94BB4B-C962-0BA8-8112-780A9667A61B}"/>
              </a:ext>
            </a:extLst>
          </p:cNvPr>
          <p:cNvSpPr txBox="1"/>
          <p:nvPr/>
        </p:nvSpPr>
        <p:spPr>
          <a:xfrm>
            <a:off x="1794344" y="571500"/>
            <a:ext cx="10048125" cy="105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6000" b="1" cap="all" spc="7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Helveticish Bold"/>
              </a:rPr>
              <a:t>Insights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ECDECC5-3614-CE8D-2719-9C3A12157AAE}"/>
              </a:ext>
            </a:extLst>
          </p:cNvPr>
          <p:cNvSpPr txBox="1"/>
          <p:nvPr/>
        </p:nvSpPr>
        <p:spPr>
          <a:xfrm>
            <a:off x="440336" y="3395106"/>
            <a:ext cx="13656663" cy="5516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lvl="2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/>
              <a:t>Online dominates fulfillment across most product categories, particularly in Kurta and Set. Merchants contribute to a lesser extent, while Wholesale Merchants have a minimal presence.</a:t>
            </a:r>
          </a:p>
          <a:p>
            <a:pPr marL="1371600" lvl="2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/>
              <a:t>lower Amount values for smaller Quantities, with some variation as Quantity increases. Pattern indicates a potential relationship.</a:t>
            </a:r>
          </a:p>
          <a:p>
            <a:pPr marL="1371600" lvl="2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/>
              <a:t>Most transactions involve low amounts and prices, resulting in lower profits. However, higher amounts and prices can lead to significantly higher profits, as indicated by the outlier.</a:t>
            </a:r>
          </a:p>
          <a:p>
            <a:pPr marL="1371600" lvl="2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b="1" spc="113" dirty="0"/>
              <a:t>Distinct characteristics in fulfilment amounts among providers. Merchants show higher variability and potential for higher values, while Amazon has less variability but includes some high-value outliers. Wholesale merchants have a similar distribution to merchants but generally lower values.</a:t>
            </a:r>
            <a:endParaRPr lang="en-US" sz="2800" spc="1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796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Helveticish Bold</vt:lpstr>
      <vt:lpstr>-apple-system</vt:lpstr>
      <vt:lpstr>Montserrat</vt:lpstr>
      <vt:lpstr>Arial</vt:lpstr>
      <vt:lpstr>Helveticish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Illustration Sales Report Business Presentation</dc:title>
  <cp:lastModifiedBy>Msc Chemistry Sem-3 13</cp:lastModifiedBy>
  <cp:revision>4</cp:revision>
  <dcterms:created xsi:type="dcterms:W3CDTF">2006-08-16T00:00:00Z</dcterms:created>
  <dcterms:modified xsi:type="dcterms:W3CDTF">2025-02-14T12:46:50Z</dcterms:modified>
  <dc:identifier>DAGZYZNFdmU</dc:identifier>
</cp:coreProperties>
</file>