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showGuides="1">
      <p:cViewPr varScale="1">
        <p:scale>
          <a:sx n="82" d="100"/>
          <a:sy n="82" d="100"/>
        </p:scale>
        <p:origin x="87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C32C27F-280A-4BBA-968A-CA46759B3751}" type="datetimeFigureOut">
              <a:rPr lang="en-IN" smtClean="0"/>
              <a:t>04-11-2024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68D2E9F-A39D-472E-A331-62D6A106C3DB}" type="slidenum">
              <a:rPr lang="en-IN" smtClean="0"/>
              <a:t>‹#›</a:t>
            </a:fld>
            <a:endParaRPr lang="en-IN"/>
          </a:p>
        </p:txBody>
      </p:sp>
    </p:spTree>
    <p:extLst>
      <p:ext uri="{BB962C8B-B14F-4D97-AF65-F5344CB8AC3E}">
        <p14:creationId xmlns:p14="http://schemas.microsoft.com/office/powerpoint/2010/main" val="32430386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32C27F-280A-4BBA-968A-CA46759B3751}"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D2E9F-A39D-472E-A331-62D6A106C3DB}" type="slidenum">
              <a:rPr lang="en-IN" smtClean="0"/>
              <a:t>‹#›</a:t>
            </a:fld>
            <a:endParaRPr lang="en-IN"/>
          </a:p>
        </p:txBody>
      </p:sp>
    </p:spTree>
    <p:extLst>
      <p:ext uri="{BB962C8B-B14F-4D97-AF65-F5344CB8AC3E}">
        <p14:creationId xmlns:p14="http://schemas.microsoft.com/office/powerpoint/2010/main" val="191107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32C27F-280A-4BBA-968A-CA46759B3751}"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D2E9F-A39D-472E-A331-62D6A106C3DB}" type="slidenum">
              <a:rPr lang="en-IN" smtClean="0"/>
              <a:t>‹#›</a:t>
            </a:fld>
            <a:endParaRPr lang="en-IN"/>
          </a:p>
        </p:txBody>
      </p:sp>
    </p:spTree>
    <p:extLst>
      <p:ext uri="{BB962C8B-B14F-4D97-AF65-F5344CB8AC3E}">
        <p14:creationId xmlns:p14="http://schemas.microsoft.com/office/powerpoint/2010/main" val="121129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32C27F-280A-4BBA-968A-CA46759B3751}"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D2E9F-A39D-472E-A331-62D6A106C3DB}" type="slidenum">
              <a:rPr lang="en-IN" smtClean="0"/>
              <a:t>‹#›</a:t>
            </a:fld>
            <a:endParaRPr lang="en-IN"/>
          </a:p>
        </p:txBody>
      </p:sp>
    </p:spTree>
    <p:extLst>
      <p:ext uri="{BB962C8B-B14F-4D97-AF65-F5344CB8AC3E}">
        <p14:creationId xmlns:p14="http://schemas.microsoft.com/office/powerpoint/2010/main" val="226531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C32C27F-280A-4BBA-968A-CA46759B3751}" type="datetimeFigureOut">
              <a:rPr lang="en-IN" smtClean="0"/>
              <a:t>04-11-2024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668D2E9F-A39D-472E-A331-62D6A106C3DB}" type="slidenum">
              <a:rPr lang="en-IN" smtClean="0"/>
              <a:t>‹#›</a:t>
            </a:fld>
            <a:endParaRPr lang="en-IN"/>
          </a:p>
        </p:txBody>
      </p:sp>
    </p:spTree>
    <p:extLst>
      <p:ext uri="{BB962C8B-B14F-4D97-AF65-F5344CB8AC3E}">
        <p14:creationId xmlns:p14="http://schemas.microsoft.com/office/powerpoint/2010/main" val="10699647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32C27F-280A-4BBA-968A-CA46759B3751}"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D2E9F-A39D-472E-A331-62D6A106C3DB}" type="slidenum">
              <a:rPr lang="en-IN" smtClean="0"/>
              <a:t>‹#›</a:t>
            </a:fld>
            <a:endParaRPr lang="en-IN"/>
          </a:p>
        </p:txBody>
      </p:sp>
    </p:spTree>
    <p:extLst>
      <p:ext uri="{BB962C8B-B14F-4D97-AF65-F5344CB8AC3E}">
        <p14:creationId xmlns:p14="http://schemas.microsoft.com/office/powerpoint/2010/main" val="201482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32C27F-280A-4BBA-968A-CA46759B3751}"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D2E9F-A39D-472E-A331-62D6A106C3DB}" type="slidenum">
              <a:rPr lang="en-IN" smtClean="0"/>
              <a:t>‹#›</a:t>
            </a:fld>
            <a:endParaRPr lang="en-IN"/>
          </a:p>
        </p:txBody>
      </p:sp>
    </p:spTree>
    <p:extLst>
      <p:ext uri="{BB962C8B-B14F-4D97-AF65-F5344CB8AC3E}">
        <p14:creationId xmlns:p14="http://schemas.microsoft.com/office/powerpoint/2010/main" val="312879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32C27F-280A-4BBA-968A-CA46759B3751}"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8D2E9F-A39D-472E-A331-62D6A106C3DB}" type="slidenum">
              <a:rPr lang="en-IN" smtClean="0"/>
              <a:t>‹#›</a:t>
            </a:fld>
            <a:endParaRPr lang="en-IN"/>
          </a:p>
        </p:txBody>
      </p:sp>
    </p:spTree>
    <p:extLst>
      <p:ext uri="{BB962C8B-B14F-4D97-AF65-F5344CB8AC3E}">
        <p14:creationId xmlns:p14="http://schemas.microsoft.com/office/powerpoint/2010/main" val="168429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2C27F-280A-4BBA-968A-CA46759B3751}" type="datetimeFigureOut">
              <a:rPr lang="en-IN" smtClean="0"/>
              <a:t>04-11-2024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8D2E9F-A39D-472E-A331-62D6A106C3DB}" type="slidenum">
              <a:rPr lang="en-IN" smtClean="0"/>
              <a:t>‹#›</a:t>
            </a:fld>
            <a:endParaRPr lang="en-IN"/>
          </a:p>
        </p:txBody>
      </p:sp>
    </p:spTree>
    <p:extLst>
      <p:ext uri="{BB962C8B-B14F-4D97-AF65-F5344CB8AC3E}">
        <p14:creationId xmlns:p14="http://schemas.microsoft.com/office/powerpoint/2010/main" val="234981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C32C27F-280A-4BBA-968A-CA46759B3751}" type="datetimeFigureOut">
              <a:rPr lang="en-IN" smtClean="0"/>
              <a:t>04-11-2024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68D2E9F-A39D-472E-A331-62D6A106C3DB}"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562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C32C27F-280A-4BBA-968A-CA46759B3751}" type="datetimeFigureOut">
              <a:rPr lang="en-IN" smtClean="0"/>
              <a:t>04-11-2024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68D2E9F-A39D-472E-A331-62D6A106C3DB}"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857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C32C27F-280A-4BBA-968A-CA46759B3751}" type="datetimeFigureOut">
              <a:rPr lang="en-IN" smtClean="0"/>
              <a:t>04-11-2024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68D2E9F-A39D-472E-A331-62D6A106C3DB}" type="slidenum">
              <a:rPr lang="en-IN" smtClean="0"/>
              <a:t>‹#›</a:t>
            </a:fld>
            <a:endParaRPr lang="en-IN"/>
          </a:p>
        </p:txBody>
      </p:sp>
    </p:spTree>
    <p:extLst>
      <p:ext uri="{BB962C8B-B14F-4D97-AF65-F5344CB8AC3E}">
        <p14:creationId xmlns:p14="http://schemas.microsoft.com/office/powerpoint/2010/main" val="281301237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CA9506-F4BD-B852-FCC8-A71318772ECD}"/>
              </a:ext>
            </a:extLst>
          </p:cNvPr>
          <p:cNvSpPr>
            <a:spLocks noGrp="1"/>
          </p:cNvSpPr>
          <p:nvPr>
            <p:ph type="title"/>
          </p:nvPr>
        </p:nvSpPr>
        <p:spPr>
          <a:xfrm>
            <a:off x="646111" y="452718"/>
            <a:ext cx="9404723" cy="1012188"/>
          </a:xfrm>
        </p:spPr>
        <p:txBody>
          <a:bodyPr/>
          <a:lstStyle/>
          <a:p>
            <a:pPr algn="ctr"/>
            <a:r>
              <a:rPr lang="en-US" dirty="0"/>
              <a:t>Healthcare Data Analysis</a:t>
            </a:r>
            <a:endParaRPr lang="en-IN" dirty="0"/>
          </a:p>
        </p:txBody>
      </p:sp>
      <p:sp>
        <p:nvSpPr>
          <p:cNvPr id="5" name="Content Placeholder 4">
            <a:extLst>
              <a:ext uri="{FF2B5EF4-FFF2-40B4-BE49-F238E27FC236}">
                <a16:creationId xmlns:a16="http://schemas.microsoft.com/office/drawing/2014/main" id="{1FF67B43-C9BC-F7CC-DBFD-9465F36F6CD0}"/>
              </a:ext>
            </a:extLst>
          </p:cNvPr>
          <p:cNvSpPr>
            <a:spLocks noGrp="1"/>
          </p:cNvSpPr>
          <p:nvPr>
            <p:ph idx="1"/>
          </p:nvPr>
        </p:nvSpPr>
        <p:spPr/>
        <p:txBody>
          <a:bodyPr/>
          <a:lstStyle/>
          <a:p>
            <a:pPr marL="0" indent="0">
              <a:buNone/>
            </a:pPr>
            <a:r>
              <a:rPr lang="en-US" sz="2400" dirty="0">
                <a:latin typeface="Arial" panose="020B0604020202020204" pitchFamily="34" charset="0"/>
                <a:cs typeface="Arial" panose="020B0604020202020204" pitchFamily="34" charset="0"/>
              </a:rPr>
              <a:t>Subject: Introduction to Data Science With R</a:t>
            </a:r>
          </a:p>
          <a:p>
            <a:pPr marL="0" indent="0">
              <a:buNone/>
            </a:pPr>
            <a:r>
              <a:rPr lang="en-IN" sz="2400" dirty="0">
                <a:latin typeface="Arial" panose="020B0604020202020204" pitchFamily="34" charset="0"/>
                <a:cs typeface="Arial" panose="020B0604020202020204" pitchFamily="34" charset="0"/>
              </a:rPr>
              <a:t>Prepared By:	Karan Modi</a:t>
            </a:r>
          </a:p>
          <a:p>
            <a:pPr marL="0" indent="0">
              <a:buNone/>
            </a:pPr>
            <a:endParaRPr lang="en-IN" dirty="0"/>
          </a:p>
          <a:p>
            <a:pPr marL="0" indent="0">
              <a:buNone/>
            </a:pPr>
            <a:r>
              <a:rPr lang="en-US" sz="2400" b="0" i="0" u="none" strike="noStrike" dirty="0">
                <a:solidFill>
                  <a:srgbClr val="000000"/>
                </a:solidFill>
                <a:effectLst/>
                <a:latin typeface="Arial" panose="020B0604020202020204" pitchFamily="34" charset="0"/>
              </a:rPr>
              <a:t>I have a healthcare dataset with 15 columns and 5894 observations, which combine information on patients and their hospitalizations.</a:t>
            </a:r>
            <a:endParaRPr lang="en-US" sz="2400" dirty="0"/>
          </a:p>
        </p:txBody>
      </p:sp>
    </p:spTree>
    <p:extLst>
      <p:ext uri="{BB962C8B-B14F-4D97-AF65-F5344CB8AC3E}">
        <p14:creationId xmlns:p14="http://schemas.microsoft.com/office/powerpoint/2010/main" val="52164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EDC4-926E-75C8-DB3F-FD62E701089E}"/>
              </a:ext>
            </a:extLst>
          </p:cNvPr>
          <p:cNvSpPr>
            <a:spLocks noGrp="1"/>
          </p:cNvSpPr>
          <p:nvPr>
            <p:ph type="title"/>
          </p:nvPr>
        </p:nvSpPr>
        <p:spPr>
          <a:xfrm>
            <a:off x="1268962" y="642594"/>
            <a:ext cx="9856237" cy="1242190"/>
          </a:xfrm>
        </p:spPr>
        <p:txBody>
          <a:bodyPr/>
          <a:lstStyle/>
          <a:p>
            <a:r>
              <a:rPr lang="en-US" dirty="0"/>
              <a:t>Significance of the Dataset</a:t>
            </a:r>
            <a:endParaRPr lang="en-IN" dirty="0"/>
          </a:p>
        </p:txBody>
      </p:sp>
      <p:sp>
        <p:nvSpPr>
          <p:cNvPr id="3" name="Content Placeholder 2">
            <a:extLst>
              <a:ext uri="{FF2B5EF4-FFF2-40B4-BE49-F238E27FC236}">
                <a16:creationId xmlns:a16="http://schemas.microsoft.com/office/drawing/2014/main" id="{C19CDD98-C2E8-9C77-82CA-05C9F3F2FBE0}"/>
              </a:ext>
            </a:extLst>
          </p:cNvPr>
          <p:cNvSpPr>
            <a:spLocks noGrp="1"/>
          </p:cNvSpPr>
          <p:nvPr>
            <p:ph idx="1"/>
          </p:nvPr>
        </p:nvSpPr>
        <p:spPr/>
        <p:txBody>
          <a:bodyPr>
            <a:normAutofit/>
          </a:bodyPr>
          <a:lstStyle/>
          <a:p>
            <a:pPr rtl="0"/>
            <a:r>
              <a:rPr lang="en-US" sz="2000" b="0" i="0" u="none" strike="noStrike" dirty="0">
                <a:solidFill>
                  <a:srgbClr val="000000"/>
                </a:solidFill>
                <a:effectLst/>
                <a:latin typeface="Arial" panose="020B0604020202020204" pitchFamily="34" charset="0"/>
              </a:rPr>
              <a:t>I chose this dataset because it has all the health-related information including hospital, insurance, Admission and discharge date, billing amount, and so on</a:t>
            </a:r>
            <a:endParaRPr lang="en-US" sz="2000" b="0" dirty="0">
              <a:effectLst/>
            </a:endParaRPr>
          </a:p>
          <a:p>
            <a:pPr rtl="0"/>
            <a:r>
              <a:rPr lang="en-US" sz="2000" b="0" i="0" u="none" strike="noStrike" dirty="0">
                <a:solidFill>
                  <a:srgbClr val="000000"/>
                </a:solidFill>
                <a:effectLst/>
                <a:latin typeface="Arial" panose="020B0604020202020204" pitchFamily="34" charset="0"/>
              </a:rPr>
              <a:t>This is the complete data for a patient with their name, age, blood type, and medical condition so that we can analyze the connection between the patient and the hospital with the insurance company</a:t>
            </a:r>
            <a:endParaRPr lang="en-US" sz="2000" b="0" dirty="0">
              <a:effectLst/>
            </a:endParaRPr>
          </a:p>
          <a:p>
            <a:pPr rtl="0"/>
            <a:r>
              <a:rPr lang="en-US" sz="2000" b="0" i="0" u="none" strike="noStrike" dirty="0">
                <a:solidFill>
                  <a:srgbClr val="000000"/>
                </a:solidFill>
                <a:effectLst/>
                <a:latin typeface="Arial" panose="020B0604020202020204" pitchFamily="34" charset="0"/>
              </a:rPr>
              <a:t>This dataset has the potential to provide information about the health status among the people and their preferences in terms of hospitals and insurance company</a:t>
            </a:r>
          </a:p>
          <a:p>
            <a:pPr rtl="0"/>
            <a:r>
              <a:rPr lang="en-US" sz="2000" b="0" i="0" u="none" strike="noStrike" dirty="0">
                <a:solidFill>
                  <a:srgbClr val="000000"/>
                </a:solidFill>
                <a:effectLst/>
                <a:latin typeface="Arial" panose="020B0604020202020204" pitchFamily="34" charset="0"/>
              </a:rPr>
              <a:t>We can also analyze the health status of the people respective of their age and gender</a:t>
            </a:r>
            <a:endParaRPr lang="en-US" sz="2000" b="0" dirty="0">
              <a:effectLst/>
            </a:endParaRPr>
          </a:p>
        </p:txBody>
      </p:sp>
    </p:spTree>
    <p:extLst>
      <p:ext uri="{BB962C8B-B14F-4D97-AF65-F5344CB8AC3E}">
        <p14:creationId xmlns:p14="http://schemas.microsoft.com/office/powerpoint/2010/main" val="356486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5F63-7081-5DB4-59DD-3954AC3C0573}"/>
              </a:ext>
            </a:extLst>
          </p:cNvPr>
          <p:cNvSpPr>
            <a:spLocks noGrp="1"/>
          </p:cNvSpPr>
          <p:nvPr>
            <p:ph type="title"/>
          </p:nvPr>
        </p:nvSpPr>
        <p:spPr>
          <a:xfrm>
            <a:off x="1451579" y="729874"/>
            <a:ext cx="9603275" cy="1049235"/>
          </a:xfrm>
        </p:spPr>
        <p:txBody>
          <a:bodyPr/>
          <a:lstStyle/>
          <a:p>
            <a:r>
              <a:rPr lang="en-US" dirty="0"/>
              <a:t>About this Dataset</a:t>
            </a:r>
            <a:endParaRPr lang="en-IN" dirty="0"/>
          </a:p>
        </p:txBody>
      </p:sp>
      <p:sp>
        <p:nvSpPr>
          <p:cNvPr id="3" name="Content Placeholder 2">
            <a:extLst>
              <a:ext uri="{FF2B5EF4-FFF2-40B4-BE49-F238E27FC236}">
                <a16:creationId xmlns:a16="http://schemas.microsoft.com/office/drawing/2014/main" id="{9C3FC968-9C55-1F44-A996-71EB714D4D6E}"/>
              </a:ext>
            </a:extLst>
          </p:cNvPr>
          <p:cNvSpPr>
            <a:spLocks noGrp="1"/>
          </p:cNvSpPr>
          <p:nvPr>
            <p:ph idx="1"/>
          </p:nvPr>
        </p:nvSpPr>
        <p:spPr/>
        <p:txBody>
          <a:bodyPr>
            <a:normAutofit/>
          </a:bodyPr>
          <a:lstStyle/>
          <a:p>
            <a:pPr rtl="0"/>
            <a:r>
              <a:rPr lang="en-US" sz="2000" b="0" i="0" u="none" strike="noStrike" dirty="0">
                <a:solidFill>
                  <a:srgbClr val="000000"/>
                </a:solidFill>
                <a:effectLst/>
                <a:latin typeface="Arial" panose="020B0604020202020204" pitchFamily="34" charset="0"/>
              </a:rPr>
              <a:t>This real healthcare dataset contains 15, 19971 observations with combined information about the. The dataset provides the basis on which health is analyzed. The data contains:</a:t>
            </a:r>
            <a:endParaRPr lang="en-US" sz="2000" b="0" dirty="0">
              <a:effectLst/>
            </a:endParaRPr>
          </a:p>
          <a:p>
            <a:pPr rtl="0"/>
            <a:r>
              <a:rPr lang="en-US" sz="2000" b="0" i="0" u="none" strike="noStrike" dirty="0">
                <a:solidFill>
                  <a:srgbClr val="000000"/>
                </a:solidFill>
                <a:effectLst/>
                <a:latin typeface="Arial" panose="020B0604020202020204" pitchFamily="34" charset="0"/>
              </a:rPr>
              <a:t>Name: Patient's Name</a:t>
            </a:r>
            <a:endParaRPr lang="en-US" sz="2000" b="0" dirty="0">
              <a:effectLst/>
            </a:endParaRPr>
          </a:p>
          <a:p>
            <a:pPr rtl="0"/>
            <a:r>
              <a:rPr lang="en-US" sz="2000" b="0" i="0" u="none" strike="noStrike" dirty="0">
                <a:solidFill>
                  <a:srgbClr val="000000"/>
                </a:solidFill>
                <a:effectLst/>
                <a:latin typeface="Arial" panose="020B0604020202020204" pitchFamily="34" charset="0"/>
              </a:rPr>
              <a:t>Age: Patient's Age</a:t>
            </a:r>
            <a:endParaRPr lang="en-US" sz="2000" b="0" dirty="0">
              <a:effectLst/>
            </a:endParaRPr>
          </a:p>
          <a:p>
            <a:pPr rtl="0"/>
            <a:r>
              <a:rPr lang="en-US" sz="2000" b="0" i="0" u="none" strike="noStrike" dirty="0">
                <a:solidFill>
                  <a:srgbClr val="000000"/>
                </a:solidFill>
                <a:effectLst/>
                <a:latin typeface="Arial" panose="020B0604020202020204" pitchFamily="34" charset="0"/>
              </a:rPr>
              <a:t>Gender: Patient's Gender </a:t>
            </a:r>
            <a:endParaRPr lang="en-US" sz="2000" b="0" dirty="0">
              <a:effectLst/>
            </a:endParaRPr>
          </a:p>
          <a:p>
            <a:pPr rtl="0"/>
            <a:r>
              <a:rPr lang="en-US" sz="2000" b="0" i="0" u="none" strike="noStrike" dirty="0">
                <a:solidFill>
                  <a:srgbClr val="000000"/>
                </a:solidFill>
                <a:effectLst/>
                <a:latin typeface="Arial" panose="020B0604020202020204" pitchFamily="34" charset="0"/>
              </a:rPr>
              <a:t>Blood Type: Patient's blood group</a:t>
            </a:r>
          </a:p>
          <a:p>
            <a:pPr rtl="0"/>
            <a:r>
              <a:rPr lang="en-US" sz="2000" b="0" i="0" u="none" strike="noStrike" dirty="0">
                <a:solidFill>
                  <a:srgbClr val="000000"/>
                </a:solidFill>
                <a:effectLst/>
                <a:latin typeface="Arial" panose="020B0604020202020204" pitchFamily="34" charset="0"/>
              </a:rPr>
              <a:t>Medical Condition: This column provides information about patient conditions such as Cancer, Obesity, Diabetes, Asthma, and so on.</a:t>
            </a:r>
          </a:p>
        </p:txBody>
      </p:sp>
    </p:spTree>
    <p:extLst>
      <p:ext uri="{BB962C8B-B14F-4D97-AF65-F5344CB8AC3E}">
        <p14:creationId xmlns:p14="http://schemas.microsoft.com/office/powerpoint/2010/main" val="47102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5B53F-846C-0D05-A673-03058B85C8CE}"/>
              </a:ext>
            </a:extLst>
          </p:cNvPr>
          <p:cNvSpPr>
            <a:spLocks noGrp="1"/>
          </p:cNvSpPr>
          <p:nvPr>
            <p:ph idx="1"/>
          </p:nvPr>
        </p:nvSpPr>
        <p:spPr>
          <a:xfrm>
            <a:off x="1066800" y="1595534"/>
            <a:ext cx="10058400" cy="4439505"/>
          </a:xfrm>
        </p:spPr>
        <p:txBody>
          <a:bodyPr/>
          <a:lstStyle/>
          <a:p>
            <a:pPr rtl="0"/>
            <a:r>
              <a:rPr lang="en-US" sz="1800" b="0" i="0" u="none" strike="noStrike" dirty="0">
                <a:solidFill>
                  <a:srgbClr val="000000"/>
                </a:solidFill>
                <a:effectLst/>
                <a:latin typeface="Arial" panose="020B0604020202020204" pitchFamily="34" charset="0"/>
              </a:rPr>
              <a:t>Date of Admission: it shows the at what date the patient gets admitted</a:t>
            </a:r>
            <a:endParaRPr lang="en-US" b="0" dirty="0">
              <a:effectLst/>
            </a:endParaRPr>
          </a:p>
          <a:p>
            <a:pPr rtl="0"/>
            <a:r>
              <a:rPr lang="en-US" sz="1800" b="0" i="0" u="none" strike="noStrike" dirty="0">
                <a:solidFill>
                  <a:srgbClr val="000000"/>
                </a:solidFill>
                <a:effectLst/>
                <a:latin typeface="Arial" panose="020B0604020202020204" pitchFamily="34" charset="0"/>
              </a:rPr>
              <a:t>Doctor: Doctor's name</a:t>
            </a:r>
            <a:endParaRPr lang="en-US" b="0" dirty="0">
              <a:effectLst/>
            </a:endParaRPr>
          </a:p>
          <a:p>
            <a:pPr rtl="0"/>
            <a:r>
              <a:rPr lang="en-US" sz="1800" b="0" i="0" u="none" strike="noStrike" dirty="0">
                <a:solidFill>
                  <a:srgbClr val="000000"/>
                </a:solidFill>
                <a:effectLst/>
                <a:latin typeface="Arial" panose="020B0604020202020204" pitchFamily="34" charset="0"/>
              </a:rPr>
              <a:t>Hospital: Name of the hospital</a:t>
            </a:r>
            <a:endParaRPr lang="en-US" b="0" dirty="0">
              <a:effectLst/>
            </a:endParaRPr>
          </a:p>
          <a:p>
            <a:pPr rtl="0"/>
            <a:r>
              <a:rPr lang="en-US" sz="1800" b="0" i="0" u="none" strike="noStrike" dirty="0">
                <a:solidFill>
                  <a:srgbClr val="000000"/>
                </a:solidFill>
                <a:effectLst/>
                <a:latin typeface="Arial" panose="020B0604020202020204" pitchFamily="34" charset="0"/>
              </a:rPr>
              <a:t>Insurance: Name of the Insurance Company</a:t>
            </a:r>
            <a:endParaRPr lang="en-US" b="0" dirty="0">
              <a:effectLst/>
            </a:endParaRPr>
          </a:p>
          <a:p>
            <a:pPr rtl="0"/>
            <a:r>
              <a:rPr lang="en-US" sz="1800" b="0" i="0" u="none" strike="noStrike" dirty="0">
                <a:solidFill>
                  <a:srgbClr val="000000"/>
                </a:solidFill>
                <a:effectLst/>
                <a:latin typeface="Arial" panose="020B0604020202020204" pitchFamily="34" charset="0"/>
              </a:rPr>
              <a:t>Billing Amount: This is the most important column as it shows the patient billing amount </a:t>
            </a:r>
            <a:endParaRPr lang="en-US" b="0" dirty="0">
              <a:effectLst/>
            </a:endParaRPr>
          </a:p>
          <a:p>
            <a:pPr rtl="0"/>
            <a:r>
              <a:rPr lang="en-US" sz="1800" b="0" i="0" u="none" strike="noStrike" dirty="0">
                <a:solidFill>
                  <a:srgbClr val="000000"/>
                </a:solidFill>
                <a:effectLst/>
                <a:latin typeface="Arial" panose="020B0604020202020204" pitchFamily="34" charset="0"/>
              </a:rPr>
              <a:t>Room number: It shows in what room the patient is admitted </a:t>
            </a:r>
            <a:endParaRPr lang="en-US" b="0" dirty="0">
              <a:effectLst/>
            </a:endParaRPr>
          </a:p>
          <a:p>
            <a:pPr rtl="0"/>
            <a:r>
              <a:rPr lang="en-US" sz="1800" b="0" i="0" u="none" strike="noStrike" dirty="0">
                <a:solidFill>
                  <a:srgbClr val="000000"/>
                </a:solidFill>
                <a:effectLst/>
                <a:latin typeface="Arial" panose="020B0604020202020204" pitchFamily="34" charset="0"/>
              </a:rPr>
              <a:t>Admission Type: This column explains on what basis a patient comes to the hospital</a:t>
            </a:r>
            <a:endParaRPr lang="en-US" b="0" dirty="0">
              <a:effectLst/>
            </a:endParaRPr>
          </a:p>
          <a:p>
            <a:pPr rtl="0"/>
            <a:r>
              <a:rPr lang="en-US" sz="1800" b="0" i="0" u="none" strike="noStrike" dirty="0">
                <a:solidFill>
                  <a:srgbClr val="000000"/>
                </a:solidFill>
                <a:effectLst/>
                <a:latin typeface="Arial" panose="020B0604020202020204" pitchFamily="34" charset="0"/>
              </a:rPr>
              <a:t>Discharge Date: Indicates patient's discharge date</a:t>
            </a:r>
            <a:endParaRPr lang="en-US" b="0" dirty="0">
              <a:effectLst/>
            </a:endParaRPr>
          </a:p>
          <a:p>
            <a:pPr rtl="0"/>
            <a:r>
              <a:rPr lang="en-US" sz="1800" b="0" i="0" u="none" strike="noStrike" dirty="0">
                <a:solidFill>
                  <a:srgbClr val="000000"/>
                </a:solidFill>
                <a:effectLst/>
                <a:latin typeface="Arial" panose="020B0604020202020204" pitchFamily="34" charset="0"/>
              </a:rPr>
              <a:t>Medication: Prescription for the patient</a:t>
            </a:r>
            <a:endParaRPr lang="en-US" b="0" dirty="0">
              <a:effectLst/>
            </a:endParaRPr>
          </a:p>
          <a:p>
            <a:pPr rtl="0"/>
            <a:r>
              <a:rPr lang="en-US" sz="1800" b="0" i="0" u="none" strike="noStrike" dirty="0">
                <a:solidFill>
                  <a:srgbClr val="000000"/>
                </a:solidFill>
                <a:effectLst/>
                <a:latin typeface="Arial" panose="020B0604020202020204" pitchFamily="34" charset="0"/>
              </a:rPr>
              <a:t>Test Results: such as Normal, Inconclusive, and Abnormal</a:t>
            </a:r>
            <a:br>
              <a:rPr lang="en-US" dirty="0"/>
            </a:br>
            <a:endParaRPr lang="en-IN" dirty="0"/>
          </a:p>
        </p:txBody>
      </p:sp>
    </p:spTree>
    <p:extLst>
      <p:ext uri="{BB962C8B-B14F-4D97-AF65-F5344CB8AC3E}">
        <p14:creationId xmlns:p14="http://schemas.microsoft.com/office/powerpoint/2010/main" val="33899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88DF-997F-19EE-4E9E-8B349CF14D42}"/>
              </a:ext>
            </a:extLst>
          </p:cNvPr>
          <p:cNvSpPr>
            <a:spLocks noGrp="1"/>
          </p:cNvSpPr>
          <p:nvPr>
            <p:ph type="title"/>
          </p:nvPr>
        </p:nvSpPr>
        <p:spPr/>
        <p:txBody>
          <a:bodyPr>
            <a:normAutofit fontScale="90000"/>
          </a:bodyPr>
          <a:lstStyle/>
          <a:p>
            <a:r>
              <a:rPr lang="en-US" dirty="0"/>
              <a:t>This is a bar plot showing the age distribution by gender</a:t>
            </a:r>
            <a:endParaRPr lang="en-IN" dirty="0"/>
          </a:p>
        </p:txBody>
      </p:sp>
      <p:sp>
        <p:nvSpPr>
          <p:cNvPr id="3" name="Content Placeholder 2">
            <a:extLst>
              <a:ext uri="{FF2B5EF4-FFF2-40B4-BE49-F238E27FC236}">
                <a16:creationId xmlns:a16="http://schemas.microsoft.com/office/drawing/2014/main" id="{B68A9A80-D356-8711-4E26-A93E0B161E06}"/>
              </a:ext>
            </a:extLst>
          </p:cNvPr>
          <p:cNvSpPr>
            <a:spLocks noGrp="1"/>
          </p:cNvSpPr>
          <p:nvPr>
            <p:ph idx="1"/>
          </p:nvPr>
        </p:nvSpPr>
        <p:spPr>
          <a:xfrm>
            <a:off x="1066800" y="2103120"/>
            <a:ext cx="5165707" cy="3931920"/>
          </a:xfrm>
        </p:spPr>
        <p:txBody>
          <a:bodyPr/>
          <a:lstStyle/>
          <a:p>
            <a:r>
              <a:rPr lang="en-US" dirty="0"/>
              <a:t>Each age range has two bars, one for each gender (Female in pink and Male in blue).</a:t>
            </a:r>
          </a:p>
          <a:p>
            <a:r>
              <a:rPr lang="en-US" dirty="0"/>
              <a:t>It is clear that group distribution for male and female is fairly consistent.</a:t>
            </a:r>
          </a:p>
          <a:p>
            <a:r>
              <a:rPr lang="en-US" dirty="0"/>
              <a:t>It is additionally clear the age bunch 80 has the most noteworthy recurrence in addition, female recurrence outperforms the male recurrence</a:t>
            </a:r>
            <a:endParaRPr lang="en-IN" dirty="0"/>
          </a:p>
        </p:txBody>
      </p:sp>
      <p:pic>
        <p:nvPicPr>
          <p:cNvPr id="5" name="Picture 4">
            <a:extLst>
              <a:ext uri="{FF2B5EF4-FFF2-40B4-BE49-F238E27FC236}">
                <a16:creationId xmlns:a16="http://schemas.microsoft.com/office/drawing/2014/main" id="{82B7C03F-9330-7E6E-C7FF-A2562C38F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287" y="2103120"/>
            <a:ext cx="5716460" cy="3931919"/>
          </a:xfrm>
          <a:prstGeom prst="rect">
            <a:avLst/>
          </a:prstGeom>
        </p:spPr>
      </p:pic>
    </p:spTree>
    <p:extLst>
      <p:ext uri="{BB962C8B-B14F-4D97-AF65-F5344CB8AC3E}">
        <p14:creationId xmlns:p14="http://schemas.microsoft.com/office/powerpoint/2010/main" val="131171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C557-FD8E-6912-EEF4-611C123D04D9}"/>
              </a:ext>
            </a:extLst>
          </p:cNvPr>
          <p:cNvSpPr>
            <a:spLocks noGrp="1"/>
          </p:cNvSpPr>
          <p:nvPr>
            <p:ph type="title"/>
          </p:nvPr>
        </p:nvSpPr>
        <p:spPr/>
        <p:txBody>
          <a:bodyPr>
            <a:normAutofit fontScale="90000"/>
          </a:bodyPr>
          <a:lstStyle/>
          <a:p>
            <a:r>
              <a:rPr lang="en-US" dirty="0"/>
              <a:t>Medical conditions across different blood groups.</a:t>
            </a:r>
            <a:endParaRPr lang="en-IN" dirty="0"/>
          </a:p>
        </p:txBody>
      </p:sp>
      <p:sp>
        <p:nvSpPr>
          <p:cNvPr id="3" name="Content Placeholder 2">
            <a:extLst>
              <a:ext uri="{FF2B5EF4-FFF2-40B4-BE49-F238E27FC236}">
                <a16:creationId xmlns:a16="http://schemas.microsoft.com/office/drawing/2014/main" id="{3EB03E9C-53EE-B3B9-FD7F-BFA79902D21E}"/>
              </a:ext>
            </a:extLst>
          </p:cNvPr>
          <p:cNvSpPr>
            <a:spLocks noGrp="1"/>
          </p:cNvSpPr>
          <p:nvPr>
            <p:ph idx="1"/>
          </p:nvPr>
        </p:nvSpPr>
        <p:spPr>
          <a:xfrm>
            <a:off x="1066800" y="2099388"/>
            <a:ext cx="9672734" cy="1259633"/>
          </a:xfrm>
        </p:spPr>
        <p:txBody>
          <a:bodyPr>
            <a:noAutofit/>
          </a:bodyPr>
          <a:lstStyle/>
          <a:p>
            <a:pPr>
              <a:lnSpc>
                <a:spcPct val="120000"/>
              </a:lnSpc>
            </a:pPr>
            <a:r>
              <a:rPr lang="en-US" dirty="0"/>
              <a:t>As you can see in the graph, there are almost equally distributed medical conditions within their blood group, which shows every blood group has the same impact on the different medical conditions.</a:t>
            </a:r>
            <a:br>
              <a:rPr lang="en-US" dirty="0"/>
            </a:br>
            <a:endParaRPr lang="en-IN" dirty="0"/>
          </a:p>
        </p:txBody>
      </p:sp>
      <p:pic>
        <p:nvPicPr>
          <p:cNvPr id="11" name="Picture 10">
            <a:extLst>
              <a:ext uri="{FF2B5EF4-FFF2-40B4-BE49-F238E27FC236}">
                <a16:creationId xmlns:a16="http://schemas.microsoft.com/office/drawing/2014/main" id="{BC835228-D1D6-E87B-680F-989EDB6D3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538" y="3498979"/>
            <a:ext cx="5802565" cy="2975674"/>
          </a:xfrm>
          <a:prstGeom prst="rect">
            <a:avLst/>
          </a:prstGeom>
        </p:spPr>
      </p:pic>
      <p:sp>
        <p:nvSpPr>
          <p:cNvPr id="12" name="Content Placeholder 2">
            <a:extLst>
              <a:ext uri="{FF2B5EF4-FFF2-40B4-BE49-F238E27FC236}">
                <a16:creationId xmlns:a16="http://schemas.microsoft.com/office/drawing/2014/main" id="{0106A3CC-D2E3-4212-9AAC-8F1424B31EF4}"/>
              </a:ext>
            </a:extLst>
          </p:cNvPr>
          <p:cNvSpPr txBox="1">
            <a:spLocks/>
          </p:cNvSpPr>
          <p:nvPr/>
        </p:nvSpPr>
        <p:spPr>
          <a:xfrm>
            <a:off x="1138335" y="3428999"/>
            <a:ext cx="4637313" cy="3045653"/>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 chart shows how common each condition is among individuals with distinctive       blood sorts.</a:t>
            </a:r>
          </a:p>
          <a:p>
            <a:r>
              <a:rPr lang="en-US" dirty="0"/>
              <a:t>A few blood sorts may have somewhat higher events of        particular conditions, but in general, there’s wide conveyance of overall             blood  sorts</a:t>
            </a:r>
            <a:r>
              <a:rPr lang="en-US" b="0" i="0" dirty="0">
                <a:solidFill>
                  <a:srgbClr val="000000"/>
                </a:solidFill>
                <a:effectLst/>
                <a:latin typeface="Roboto" panose="02000000000000000000" pitchFamily="2" charset="0"/>
              </a:rPr>
              <a:t>.</a:t>
            </a:r>
            <a:br>
              <a:rPr lang="en-US" dirty="0"/>
            </a:br>
            <a:endParaRPr lang="en-IN" dirty="0"/>
          </a:p>
        </p:txBody>
      </p:sp>
    </p:spTree>
    <p:extLst>
      <p:ext uri="{BB962C8B-B14F-4D97-AF65-F5344CB8AC3E}">
        <p14:creationId xmlns:p14="http://schemas.microsoft.com/office/powerpoint/2010/main" val="135138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533A-36F4-3752-7001-7C0B2B14DBC7}"/>
              </a:ext>
            </a:extLst>
          </p:cNvPr>
          <p:cNvSpPr>
            <a:spLocks noGrp="1"/>
          </p:cNvSpPr>
          <p:nvPr>
            <p:ph type="title"/>
          </p:nvPr>
        </p:nvSpPr>
        <p:spPr/>
        <p:txBody>
          <a:bodyPr>
            <a:normAutofit fontScale="90000"/>
          </a:bodyPr>
          <a:lstStyle/>
          <a:p>
            <a:r>
              <a:rPr lang="en-US" dirty="0"/>
              <a:t>comparing the billing amounts for different medical conditions.</a:t>
            </a:r>
            <a:endParaRPr lang="en-IN" dirty="0"/>
          </a:p>
        </p:txBody>
      </p:sp>
      <p:sp>
        <p:nvSpPr>
          <p:cNvPr id="3" name="Content Placeholder 2">
            <a:extLst>
              <a:ext uri="{FF2B5EF4-FFF2-40B4-BE49-F238E27FC236}">
                <a16:creationId xmlns:a16="http://schemas.microsoft.com/office/drawing/2014/main" id="{D5CB5578-CBDF-4B3B-DD22-5489B7A86D91}"/>
              </a:ext>
            </a:extLst>
          </p:cNvPr>
          <p:cNvSpPr>
            <a:spLocks noGrp="1"/>
          </p:cNvSpPr>
          <p:nvPr>
            <p:ph idx="1"/>
          </p:nvPr>
        </p:nvSpPr>
        <p:spPr>
          <a:xfrm>
            <a:off x="1066800" y="2103121"/>
            <a:ext cx="10058400" cy="1227906"/>
          </a:xfrm>
        </p:spPr>
        <p:txBody>
          <a:bodyPr/>
          <a:lstStyle/>
          <a:p>
            <a:r>
              <a:rPr lang="en-US" dirty="0"/>
              <a:t>Each medical condition (Arthritis, Asthma, Cancer, etc.) is represented by a box, showing the spread of billing amounts.</a:t>
            </a:r>
          </a:p>
          <a:p>
            <a:r>
              <a:rPr lang="en-US" dirty="0"/>
              <a:t>The middle line each box present the median billing amount.</a:t>
            </a:r>
          </a:p>
        </p:txBody>
      </p:sp>
      <p:pic>
        <p:nvPicPr>
          <p:cNvPr id="5" name="Picture 4">
            <a:extLst>
              <a:ext uri="{FF2B5EF4-FFF2-40B4-BE49-F238E27FC236}">
                <a16:creationId xmlns:a16="http://schemas.microsoft.com/office/drawing/2014/main" id="{864FD108-643C-6F01-0B9A-AA9B0E98E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5" y="3331029"/>
            <a:ext cx="6006913" cy="3227600"/>
          </a:xfrm>
          <a:prstGeom prst="rect">
            <a:avLst/>
          </a:prstGeom>
        </p:spPr>
      </p:pic>
      <p:sp>
        <p:nvSpPr>
          <p:cNvPr id="8" name="Content Placeholder 2">
            <a:extLst>
              <a:ext uri="{FF2B5EF4-FFF2-40B4-BE49-F238E27FC236}">
                <a16:creationId xmlns:a16="http://schemas.microsoft.com/office/drawing/2014/main" id="{95596BF8-0A02-2F35-AD88-8CEC13598052}"/>
              </a:ext>
            </a:extLst>
          </p:cNvPr>
          <p:cNvSpPr txBox="1">
            <a:spLocks/>
          </p:cNvSpPr>
          <p:nvPr/>
        </p:nvSpPr>
        <p:spPr>
          <a:xfrm>
            <a:off x="1066799" y="3331027"/>
            <a:ext cx="4811486" cy="3227602"/>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The length of the boxes (interquartile extend) demonstrates the variety in charging sums for each condition, and the "bristles" appear to the extent of values, with a few exceptions past these limits.</a:t>
            </a:r>
          </a:p>
          <a:p>
            <a:r>
              <a:rPr lang="en-US" dirty="0"/>
              <a:t>There doesn’t appear to be an exceptional contrast in middle charging sums over the conditions, but there's some variety within the spread for certain conditions.</a:t>
            </a:r>
            <a:endParaRPr lang="en-IN" dirty="0"/>
          </a:p>
          <a:p>
            <a:endParaRPr lang="en-US" dirty="0"/>
          </a:p>
        </p:txBody>
      </p:sp>
    </p:spTree>
    <p:extLst>
      <p:ext uri="{BB962C8B-B14F-4D97-AF65-F5344CB8AC3E}">
        <p14:creationId xmlns:p14="http://schemas.microsoft.com/office/powerpoint/2010/main" val="2050313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E2C8-7AF5-27E6-2E30-386CC273E75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9504AFD4-0059-F91D-9A03-7ACB41989EB2}"/>
              </a:ext>
            </a:extLst>
          </p:cNvPr>
          <p:cNvSpPr>
            <a:spLocks noGrp="1"/>
          </p:cNvSpPr>
          <p:nvPr>
            <p:ph idx="1"/>
          </p:nvPr>
        </p:nvSpPr>
        <p:spPr>
          <a:xfrm>
            <a:off x="1066800" y="1800808"/>
            <a:ext cx="10058400" cy="4534678"/>
          </a:xfrm>
        </p:spPr>
        <p:txBody>
          <a:bodyPr>
            <a:normAutofit lnSpcReduction="10000"/>
          </a:bodyPr>
          <a:lstStyle/>
          <a:p>
            <a:pPr rtl="0"/>
            <a:r>
              <a:rPr lang="en-US" dirty="0"/>
              <a:t>Usually a combination of information of patient's data and their well-being points of interest with inclination healing centers and insurance companies.</a:t>
            </a:r>
          </a:p>
          <a:p>
            <a:pPr rtl="0"/>
            <a:r>
              <a:rPr lang="en-US" dirty="0"/>
              <a:t>Through this investigation, we will abridge that the illnesses are generally similarly dispersed in terms of persistent sexual orientation, age, and blood group.</a:t>
            </a:r>
          </a:p>
          <a:p>
            <a:pPr rtl="0"/>
            <a:r>
              <a:rPr lang="en-US" dirty="0"/>
              <a:t>It provides a list of specific medical conditions and treatments, such as diabetes, obesity, and cancer. Finding common therapies for each ailment and test result patterns may be made easier by analyzing these fields.</a:t>
            </a:r>
            <a:endParaRPr lang="en-IN" dirty="0"/>
          </a:p>
          <a:p>
            <a:pPr rtl="0"/>
            <a:r>
              <a:rPr lang="en-US" dirty="0"/>
              <a:t>The dataset includes admission types (e.g., Emergency, Elective, Urgent) and dates of admission and discharge. These can provide information on readmission rates, length of stay for patients, and case urgency.</a:t>
            </a:r>
          </a:p>
          <a:p>
            <a:pPr rtl="0"/>
            <a:r>
              <a:rPr lang="en-US" dirty="0"/>
              <a:t>Average treatment costs by disease or insurance provider trends can be found by analyzing billing amounts and insurance providers for cost patterns and insurance </a:t>
            </a:r>
            <a:r>
              <a:rPr lang="en-US" dirty="0" err="1"/>
              <a:t>preferences.Health</a:t>
            </a:r>
            <a:r>
              <a:rPr lang="en-US" dirty="0"/>
              <a:t> Issues and Their Management: lists particular diseases and drugs (such as diabetes, obesity, and cancer). Finding common therapies for each ailment and test result patterns may be made easier by analyzing these fields.</a:t>
            </a:r>
          </a:p>
        </p:txBody>
      </p:sp>
    </p:spTree>
    <p:extLst>
      <p:ext uri="{BB962C8B-B14F-4D97-AF65-F5344CB8AC3E}">
        <p14:creationId xmlns:p14="http://schemas.microsoft.com/office/powerpoint/2010/main" val="2893136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108</TotalTime>
  <Words>779</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Garamond</vt:lpstr>
      <vt:lpstr>Roboto</vt:lpstr>
      <vt:lpstr>Savon</vt:lpstr>
      <vt:lpstr>Healthcare Data Analysis</vt:lpstr>
      <vt:lpstr>Significance of the Dataset</vt:lpstr>
      <vt:lpstr>About this Dataset</vt:lpstr>
      <vt:lpstr>PowerPoint Presentation</vt:lpstr>
      <vt:lpstr>This is a bar plot showing the age distribution by gender</vt:lpstr>
      <vt:lpstr>Medical conditions across different blood groups.</vt:lpstr>
      <vt:lpstr>comparing the billing amounts for different medical conditions.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Msc Chemistry Sem-3 13</dc:creator>
  <cp:lastModifiedBy>Msc Chemistry Sem-3 13</cp:lastModifiedBy>
  <cp:revision>4</cp:revision>
  <dcterms:created xsi:type="dcterms:W3CDTF">2024-11-02T23:03:42Z</dcterms:created>
  <dcterms:modified xsi:type="dcterms:W3CDTF">2024-11-04T23:52:28Z</dcterms:modified>
</cp:coreProperties>
</file>