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HandMade Bold" charset="1" panose="00000600000000000000"/>
      <p:regular r:id="rId25"/>
    </p:embeddedFont>
    <p:embeddedFont>
      <p:font typeface="Childos Arabic Semi-Bold" charset="1" panose="00000700000000000000"/>
      <p:regular r:id="rId26"/>
    </p:embeddedFont>
    <p:embeddedFont>
      <p:font typeface="Childos Arabic Light" charset="1" panose="00000400000000000000"/>
      <p:regular r:id="rId27"/>
    </p:embeddedFont>
    <p:embeddedFont>
      <p:font typeface="Childos Arabic Bold" charset="1" panose="00000800000000000000"/>
      <p:regular r:id="rId28"/>
    </p:embeddedFont>
    <p:embeddedFont>
      <p:font typeface="Childos Arabic" charset="1" panose="00000500000000000000"/>
      <p:regular r:id="rId29"/>
    </p:embeddedFont>
    <p:embeddedFont>
      <p:font typeface="HandMade"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00252" y="3133213"/>
            <a:ext cx="4231715" cy="5699279"/>
          </a:xfrm>
          <a:custGeom>
            <a:avLst/>
            <a:gdLst/>
            <a:ahLst/>
            <a:cxnLst/>
            <a:rect r="r" b="b" t="t" l="l"/>
            <a:pathLst>
              <a:path h="5699279" w="4231715">
                <a:moveTo>
                  <a:pt x="0" y="0"/>
                </a:moveTo>
                <a:lnTo>
                  <a:pt x="4231715" y="0"/>
                </a:lnTo>
                <a:lnTo>
                  <a:pt x="4231715" y="5699279"/>
                </a:lnTo>
                <a:lnTo>
                  <a:pt x="0" y="56992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511637" y="4397268"/>
            <a:ext cx="9676111" cy="3533554"/>
          </a:xfrm>
          <a:prstGeom prst="rect">
            <a:avLst/>
          </a:prstGeom>
        </p:spPr>
        <p:txBody>
          <a:bodyPr anchor="t" rtlCol="false" tIns="0" lIns="0" bIns="0" rIns="0">
            <a:spAutoFit/>
          </a:bodyPr>
          <a:lstStyle/>
          <a:p>
            <a:pPr algn="ctr">
              <a:lnSpc>
                <a:spcPts val="9305"/>
              </a:lnSpc>
            </a:pPr>
            <a:r>
              <a:rPr lang="en-US" sz="7504" b="true">
                <a:solidFill>
                  <a:srgbClr val="343231"/>
                </a:solidFill>
                <a:latin typeface="HandMade Bold"/>
                <a:ea typeface="HandMade Bold"/>
                <a:cs typeface="HandMade Bold"/>
                <a:sym typeface="HandMade Bold"/>
              </a:rPr>
              <a:t>Introduction to Computer Vision and Image Processing </a:t>
            </a:r>
          </a:p>
        </p:txBody>
      </p:sp>
      <p:sp>
        <p:nvSpPr>
          <p:cNvPr name="TextBox 5" id="5"/>
          <p:cNvSpPr txBox="true"/>
          <p:nvPr/>
        </p:nvSpPr>
        <p:spPr>
          <a:xfrm rot="0">
            <a:off x="6922307" y="7845097"/>
            <a:ext cx="8854770" cy="709497"/>
          </a:xfrm>
          <a:prstGeom prst="rect">
            <a:avLst/>
          </a:prstGeom>
        </p:spPr>
        <p:txBody>
          <a:bodyPr anchor="t" rtlCol="false" tIns="0" lIns="0" bIns="0" rIns="0">
            <a:spAutoFit/>
          </a:bodyPr>
          <a:lstStyle/>
          <a:p>
            <a:pPr algn="ctr" marL="0" indent="0" lvl="0">
              <a:lnSpc>
                <a:spcPts val="5511"/>
              </a:lnSpc>
              <a:spcBef>
                <a:spcPct val="0"/>
              </a:spcBef>
            </a:pPr>
            <a:r>
              <a:rPr lang="en-US" b="true" sz="3936">
                <a:solidFill>
                  <a:srgbClr val="343231"/>
                </a:solidFill>
                <a:latin typeface="Childos Arabic Semi-Bold"/>
                <a:ea typeface="Childos Arabic Semi-Bold"/>
                <a:cs typeface="Childos Arabic Semi-Bold"/>
                <a:sym typeface="Childos Arabic Semi-Bold"/>
              </a:rPr>
              <a:t>Caburnay, Carlo R. BSCS4-B</a:t>
            </a:r>
          </a:p>
        </p:txBody>
      </p:sp>
      <p:sp>
        <p:nvSpPr>
          <p:cNvPr name="TextBox 6" id="6"/>
          <p:cNvSpPr txBox="true"/>
          <p:nvPr/>
        </p:nvSpPr>
        <p:spPr>
          <a:xfrm rot="0">
            <a:off x="6922307" y="3375378"/>
            <a:ext cx="8854770" cy="709497"/>
          </a:xfrm>
          <a:prstGeom prst="rect">
            <a:avLst/>
          </a:prstGeom>
        </p:spPr>
        <p:txBody>
          <a:bodyPr anchor="t" rtlCol="false" tIns="0" lIns="0" bIns="0" rIns="0">
            <a:spAutoFit/>
          </a:bodyPr>
          <a:lstStyle/>
          <a:p>
            <a:pPr algn="ctr" marL="0" indent="0" lvl="0">
              <a:lnSpc>
                <a:spcPts val="5511"/>
              </a:lnSpc>
              <a:spcBef>
                <a:spcPct val="0"/>
              </a:spcBef>
            </a:pPr>
            <a:r>
              <a:rPr lang="en-US" b="true" sz="3936">
                <a:solidFill>
                  <a:srgbClr val="343231"/>
                </a:solidFill>
                <a:latin typeface="Childos Arabic Semi-Bold"/>
                <a:ea typeface="Childos Arabic Semi-Bold"/>
                <a:cs typeface="Childos Arabic Semi-Bold"/>
                <a:sym typeface="Childos Arabic Semi-Bold"/>
              </a:rPr>
              <a:t>Perception and Computer Vision (IS 106)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26952" y="659797"/>
            <a:ext cx="6232348" cy="8967407"/>
          </a:xfrm>
          <a:custGeom>
            <a:avLst/>
            <a:gdLst/>
            <a:ahLst/>
            <a:cxnLst/>
            <a:rect r="r" b="b" t="t" l="l"/>
            <a:pathLst>
              <a:path h="8967407" w="6232348">
                <a:moveTo>
                  <a:pt x="0" y="0"/>
                </a:moveTo>
                <a:lnTo>
                  <a:pt x="6232348" y="0"/>
                </a:lnTo>
                <a:lnTo>
                  <a:pt x="6232348"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59797"/>
            <a:ext cx="9747181" cy="8967407"/>
          </a:xfrm>
          <a:custGeom>
            <a:avLst/>
            <a:gdLst/>
            <a:ahLst/>
            <a:cxnLst/>
            <a:rect r="r" b="b" t="t" l="l"/>
            <a:pathLst>
              <a:path h="8967407" w="9747181">
                <a:moveTo>
                  <a:pt x="0" y="0"/>
                </a:moveTo>
                <a:lnTo>
                  <a:pt x="9747181" y="0"/>
                </a:lnTo>
                <a:lnTo>
                  <a:pt x="9747181" y="8967406"/>
                </a:lnTo>
                <a:lnTo>
                  <a:pt x="0" y="89674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92252" y="5051379"/>
            <a:ext cx="4701749" cy="3326488"/>
          </a:xfrm>
          <a:custGeom>
            <a:avLst/>
            <a:gdLst/>
            <a:ahLst/>
            <a:cxnLst/>
            <a:rect r="r" b="b" t="t" l="l"/>
            <a:pathLst>
              <a:path h="3326488" w="4701749">
                <a:moveTo>
                  <a:pt x="0" y="0"/>
                </a:moveTo>
                <a:lnTo>
                  <a:pt x="4701749" y="0"/>
                </a:lnTo>
                <a:lnTo>
                  <a:pt x="4701749" y="3326488"/>
                </a:lnTo>
                <a:lnTo>
                  <a:pt x="0" y="3326488"/>
                </a:lnTo>
                <a:lnTo>
                  <a:pt x="0" y="0"/>
                </a:lnTo>
                <a:close/>
              </a:path>
            </a:pathLst>
          </a:custGeom>
          <a:blipFill>
            <a:blip r:embed="rId6"/>
            <a:stretch>
              <a:fillRect l="0" t="0" r="0" b="0"/>
            </a:stretch>
          </a:blipFill>
        </p:spPr>
      </p:sp>
      <p:sp>
        <p:nvSpPr>
          <p:cNvPr name="TextBox 5" id="5"/>
          <p:cNvSpPr txBox="true"/>
          <p:nvPr/>
        </p:nvSpPr>
        <p:spPr>
          <a:xfrm rot="0">
            <a:off x="11318294" y="2657771"/>
            <a:ext cx="5649664" cy="1490019"/>
          </a:xfrm>
          <a:prstGeom prst="rect">
            <a:avLst/>
          </a:prstGeom>
        </p:spPr>
        <p:txBody>
          <a:bodyPr anchor="t" rtlCol="false" tIns="0" lIns="0" bIns="0" rIns="0">
            <a:spAutoFit/>
          </a:bodyPr>
          <a:lstStyle/>
          <a:p>
            <a:pPr algn="ctr">
              <a:lnSpc>
                <a:spcPts val="5905"/>
              </a:lnSpc>
              <a:spcBef>
                <a:spcPct val="0"/>
              </a:spcBef>
            </a:pPr>
            <a:r>
              <a:rPr lang="en-US" b="true" sz="4762">
                <a:solidFill>
                  <a:srgbClr val="343231"/>
                </a:solidFill>
                <a:latin typeface="HandMade Bold"/>
                <a:ea typeface="HandMade Bold"/>
                <a:cs typeface="HandMade Bold"/>
                <a:sym typeface="HandMade Bold"/>
              </a:rPr>
              <a:t>Case Study Selection: Autonomous Vehicles</a:t>
            </a:r>
          </a:p>
        </p:txBody>
      </p:sp>
      <p:sp>
        <p:nvSpPr>
          <p:cNvPr name="TextBox 6" id="6"/>
          <p:cNvSpPr txBox="true"/>
          <p:nvPr/>
        </p:nvSpPr>
        <p:spPr>
          <a:xfrm rot="0">
            <a:off x="1231175" y="1686048"/>
            <a:ext cx="5066980" cy="543999"/>
          </a:xfrm>
          <a:prstGeom prst="rect">
            <a:avLst/>
          </a:prstGeom>
        </p:spPr>
        <p:txBody>
          <a:bodyPr anchor="t" rtlCol="false" tIns="0" lIns="0" bIns="0" rIns="0">
            <a:spAutoFit/>
          </a:bodyPr>
          <a:lstStyle/>
          <a:p>
            <a:pPr algn="ctr" marL="0" indent="0" lvl="0">
              <a:lnSpc>
                <a:spcPts val="4355"/>
              </a:lnSpc>
              <a:spcBef>
                <a:spcPct val="0"/>
              </a:spcBef>
            </a:pPr>
            <a:r>
              <a:rPr lang="en-US" b="true" sz="3512">
                <a:solidFill>
                  <a:srgbClr val="343231"/>
                </a:solidFill>
                <a:latin typeface="HandMade Bold"/>
                <a:ea typeface="HandMade Bold"/>
                <a:cs typeface="HandMade Bold"/>
                <a:sym typeface="HandMade Bold"/>
              </a:rPr>
              <a:t>AI in Autonomous Vehicles</a:t>
            </a:r>
          </a:p>
        </p:txBody>
      </p:sp>
      <p:sp>
        <p:nvSpPr>
          <p:cNvPr name="TextBox 7" id="7"/>
          <p:cNvSpPr txBox="true"/>
          <p:nvPr/>
        </p:nvSpPr>
        <p:spPr>
          <a:xfrm rot="0">
            <a:off x="1597509" y="3340868"/>
            <a:ext cx="8476174" cy="1912620"/>
          </a:xfrm>
          <a:prstGeom prst="rect">
            <a:avLst/>
          </a:prstGeom>
        </p:spPr>
        <p:txBody>
          <a:bodyPr anchor="t" rtlCol="false" tIns="0" lIns="0" bIns="0" rIns="0">
            <a:spAutoFit/>
          </a:bodyPr>
          <a:lstStyle/>
          <a:p>
            <a:pPr algn="ctr">
              <a:lnSpc>
                <a:spcPts val="3779"/>
              </a:lnSpc>
            </a:pPr>
            <a:r>
              <a:rPr lang="en-US" sz="2700">
                <a:solidFill>
                  <a:srgbClr val="343231"/>
                </a:solidFill>
                <a:latin typeface="Childos Arabic Light"/>
                <a:ea typeface="Childos Arabic Light"/>
                <a:cs typeface="Childos Arabic Light"/>
                <a:sym typeface="Childos Arabic Light"/>
              </a:rPr>
              <a:t>Autonomous vehicles (self-driving cars) use AI and sensors to navigate and operate without human input.</a:t>
            </a:r>
          </a:p>
          <a:p>
            <a:pPr algn="ctr">
              <a:lnSpc>
                <a:spcPts val="3779"/>
              </a:lnSpc>
              <a:spcBef>
                <a:spcPct val="0"/>
              </a:spcBef>
            </a:pPr>
            <a:r>
              <a:rPr lang="en-US" sz="2700">
                <a:solidFill>
                  <a:srgbClr val="343231"/>
                </a:solidFill>
                <a:latin typeface="Childos Arabic Light"/>
                <a:ea typeface="Childos Arabic Light"/>
                <a:cs typeface="Childos Arabic Light"/>
                <a:sym typeface="Childos Arabic Light"/>
              </a:rPr>
              <a:t>AI that aims to improve road safety, reduce human error, and provide efficient transportation.</a:t>
            </a:r>
          </a:p>
        </p:txBody>
      </p:sp>
      <p:sp>
        <p:nvSpPr>
          <p:cNvPr name="TextBox 8" id="8"/>
          <p:cNvSpPr txBox="true"/>
          <p:nvPr/>
        </p:nvSpPr>
        <p:spPr>
          <a:xfrm rot="0">
            <a:off x="1730898" y="5482088"/>
            <a:ext cx="8476174" cy="2388870"/>
          </a:xfrm>
          <a:prstGeom prst="rect">
            <a:avLst/>
          </a:prstGeom>
        </p:spPr>
        <p:txBody>
          <a:bodyPr anchor="t" rtlCol="false" tIns="0" lIns="0" bIns="0" rIns="0">
            <a:spAutoFit/>
          </a:bodyPr>
          <a:lstStyle/>
          <a:p>
            <a:pPr algn="ctr">
              <a:lnSpc>
                <a:spcPts val="3779"/>
              </a:lnSpc>
            </a:pPr>
            <a:r>
              <a:rPr lang="en-US" sz="2700">
                <a:solidFill>
                  <a:srgbClr val="343231"/>
                </a:solidFill>
                <a:latin typeface="Childos Arabic Light"/>
                <a:ea typeface="Childos Arabic Light"/>
                <a:cs typeface="Childos Arabic Light"/>
                <a:sym typeface="Childos Arabic Light"/>
              </a:rPr>
              <a:t>Role of Computer Vision:</a:t>
            </a:r>
          </a:p>
          <a:p>
            <a:pPr algn="ctr">
              <a:lnSpc>
                <a:spcPts val="3779"/>
              </a:lnSpc>
              <a:spcBef>
                <a:spcPct val="0"/>
              </a:spcBef>
            </a:pPr>
            <a:r>
              <a:rPr lang="en-US" sz="2700">
                <a:solidFill>
                  <a:srgbClr val="343231"/>
                </a:solidFill>
                <a:latin typeface="Childos Arabic Light"/>
                <a:ea typeface="Childos Arabic Light"/>
                <a:cs typeface="Childos Arabic Light"/>
                <a:sym typeface="Childos Arabic Light"/>
              </a:rPr>
              <a:t>Autonomous vehicles rely heavily on computer vision to "see" and interpret the environment, such as detecting other vehicles, pedestrians, traffic signs, and obstacles.</a:t>
            </a:r>
          </a:p>
          <a:p>
            <a:pPr algn="ctr">
              <a:lnSpc>
                <a:spcPts val="377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26952" y="659797"/>
            <a:ext cx="6232348" cy="8967407"/>
          </a:xfrm>
          <a:custGeom>
            <a:avLst/>
            <a:gdLst/>
            <a:ahLst/>
            <a:cxnLst/>
            <a:rect r="r" b="b" t="t" l="l"/>
            <a:pathLst>
              <a:path h="8967407" w="6232348">
                <a:moveTo>
                  <a:pt x="0" y="0"/>
                </a:moveTo>
                <a:lnTo>
                  <a:pt x="6232348" y="0"/>
                </a:lnTo>
                <a:lnTo>
                  <a:pt x="6232348"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59797"/>
            <a:ext cx="9747181" cy="8967407"/>
          </a:xfrm>
          <a:custGeom>
            <a:avLst/>
            <a:gdLst/>
            <a:ahLst/>
            <a:cxnLst/>
            <a:rect r="r" b="b" t="t" l="l"/>
            <a:pathLst>
              <a:path h="8967407" w="9747181">
                <a:moveTo>
                  <a:pt x="0" y="0"/>
                </a:moveTo>
                <a:lnTo>
                  <a:pt x="9747181" y="0"/>
                </a:lnTo>
                <a:lnTo>
                  <a:pt x="9747181" y="8967406"/>
                </a:lnTo>
                <a:lnTo>
                  <a:pt x="0" y="89674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646850" y="4629699"/>
            <a:ext cx="4992553" cy="3734043"/>
          </a:xfrm>
          <a:custGeom>
            <a:avLst/>
            <a:gdLst/>
            <a:ahLst/>
            <a:cxnLst/>
            <a:rect r="r" b="b" t="t" l="l"/>
            <a:pathLst>
              <a:path h="3734043" w="4992553">
                <a:moveTo>
                  <a:pt x="0" y="0"/>
                </a:moveTo>
                <a:lnTo>
                  <a:pt x="4992553" y="0"/>
                </a:lnTo>
                <a:lnTo>
                  <a:pt x="4992553" y="3734042"/>
                </a:lnTo>
                <a:lnTo>
                  <a:pt x="0" y="3734042"/>
                </a:lnTo>
                <a:lnTo>
                  <a:pt x="0" y="0"/>
                </a:lnTo>
                <a:close/>
              </a:path>
            </a:pathLst>
          </a:custGeom>
          <a:blipFill>
            <a:blip r:embed="rId6"/>
            <a:stretch>
              <a:fillRect l="0" t="0" r="0" b="0"/>
            </a:stretch>
          </a:blipFill>
        </p:spPr>
      </p:sp>
      <p:sp>
        <p:nvSpPr>
          <p:cNvPr name="TextBox 5" id="5"/>
          <p:cNvSpPr txBox="true"/>
          <p:nvPr/>
        </p:nvSpPr>
        <p:spPr>
          <a:xfrm rot="0">
            <a:off x="11318294" y="2657771"/>
            <a:ext cx="5649664" cy="1490019"/>
          </a:xfrm>
          <a:prstGeom prst="rect">
            <a:avLst/>
          </a:prstGeom>
        </p:spPr>
        <p:txBody>
          <a:bodyPr anchor="t" rtlCol="false" tIns="0" lIns="0" bIns="0" rIns="0">
            <a:spAutoFit/>
          </a:bodyPr>
          <a:lstStyle/>
          <a:p>
            <a:pPr algn="ctr">
              <a:lnSpc>
                <a:spcPts val="5905"/>
              </a:lnSpc>
              <a:spcBef>
                <a:spcPct val="0"/>
              </a:spcBef>
            </a:pPr>
            <a:r>
              <a:rPr lang="en-US" b="true" sz="4762">
                <a:solidFill>
                  <a:srgbClr val="343231"/>
                </a:solidFill>
                <a:latin typeface="HandMade Bold"/>
                <a:ea typeface="HandMade Bold"/>
                <a:cs typeface="HandMade Bold"/>
                <a:sym typeface="HandMade Bold"/>
              </a:rPr>
              <a:t>Case Study Selection: Autonomous Vehicles</a:t>
            </a:r>
          </a:p>
        </p:txBody>
      </p:sp>
      <p:sp>
        <p:nvSpPr>
          <p:cNvPr name="TextBox 6" id="6"/>
          <p:cNvSpPr txBox="true"/>
          <p:nvPr/>
        </p:nvSpPr>
        <p:spPr>
          <a:xfrm rot="0">
            <a:off x="1231175" y="1686048"/>
            <a:ext cx="9083476" cy="460880"/>
          </a:xfrm>
          <a:prstGeom prst="rect">
            <a:avLst/>
          </a:prstGeom>
        </p:spPr>
        <p:txBody>
          <a:bodyPr anchor="t" rtlCol="false" tIns="0" lIns="0" bIns="0" rIns="0">
            <a:spAutoFit/>
          </a:bodyPr>
          <a:lstStyle/>
          <a:p>
            <a:pPr algn="ctr" marL="0" indent="0" lvl="0">
              <a:lnSpc>
                <a:spcPts val="3735"/>
              </a:lnSpc>
              <a:spcBef>
                <a:spcPct val="0"/>
              </a:spcBef>
            </a:pPr>
            <a:r>
              <a:rPr lang="en-US" b="true" sz="3012">
                <a:solidFill>
                  <a:srgbClr val="343231"/>
                </a:solidFill>
                <a:latin typeface="HandMade Bold"/>
                <a:ea typeface="HandMade Bold"/>
                <a:cs typeface="HandMade Bold"/>
                <a:sym typeface="HandMade Bold"/>
              </a:rPr>
              <a:t>Key Image Processing Techniques in Autonomous Vehicles</a:t>
            </a:r>
          </a:p>
        </p:txBody>
      </p:sp>
      <p:sp>
        <p:nvSpPr>
          <p:cNvPr name="TextBox 7" id="7"/>
          <p:cNvSpPr txBox="true"/>
          <p:nvPr/>
        </p:nvSpPr>
        <p:spPr>
          <a:xfrm rot="0">
            <a:off x="1597509" y="2600621"/>
            <a:ext cx="8717143" cy="5230828"/>
          </a:xfrm>
          <a:prstGeom prst="rect">
            <a:avLst/>
          </a:prstGeom>
        </p:spPr>
        <p:txBody>
          <a:bodyPr anchor="t" rtlCol="false" tIns="0" lIns="0" bIns="0" rIns="0">
            <a:spAutoFit/>
          </a:bodyPr>
          <a:lstStyle/>
          <a:p>
            <a:pPr algn="l">
              <a:lnSpc>
                <a:spcPts val="4587"/>
              </a:lnSpc>
            </a:pPr>
            <a:r>
              <a:rPr lang="en-US" sz="3276" b="true">
                <a:solidFill>
                  <a:srgbClr val="343231"/>
                </a:solidFill>
                <a:latin typeface="Childos Arabic Bold"/>
                <a:ea typeface="Childos Arabic Bold"/>
                <a:cs typeface="Childos Arabic Bold"/>
                <a:sym typeface="Childos Arabic Bold"/>
              </a:rPr>
              <a:t>1. Edge Detection</a:t>
            </a:r>
          </a:p>
          <a:p>
            <a:pPr algn="l">
              <a:lnSpc>
                <a:spcPts val="4587"/>
              </a:lnSpc>
            </a:pPr>
            <a:r>
              <a:rPr lang="en-US" sz="3276">
                <a:solidFill>
                  <a:srgbClr val="343231"/>
                </a:solidFill>
                <a:latin typeface="Childos Arabic Light"/>
                <a:ea typeface="Childos Arabic Light"/>
                <a:cs typeface="Childos Arabic Light"/>
                <a:sym typeface="Childos Arabic Light"/>
              </a:rPr>
              <a:t>Identifies lane boundaries and road edges, helping the vehicle stay within the correct lane.</a:t>
            </a:r>
          </a:p>
          <a:p>
            <a:pPr algn="l">
              <a:lnSpc>
                <a:spcPts val="4587"/>
              </a:lnSpc>
            </a:pPr>
          </a:p>
          <a:p>
            <a:pPr algn="l">
              <a:lnSpc>
                <a:spcPts val="4587"/>
              </a:lnSpc>
            </a:pPr>
            <a:r>
              <a:rPr lang="en-US" sz="3276" b="true">
                <a:solidFill>
                  <a:srgbClr val="343231"/>
                </a:solidFill>
                <a:latin typeface="Childos Arabic Bold"/>
                <a:ea typeface="Childos Arabic Bold"/>
                <a:cs typeface="Childos Arabic Bold"/>
                <a:sym typeface="Childos Arabic Bold"/>
              </a:rPr>
              <a:t>Example:</a:t>
            </a:r>
            <a:r>
              <a:rPr lang="en-US" sz="3276">
                <a:solidFill>
                  <a:srgbClr val="343231"/>
                </a:solidFill>
                <a:latin typeface="Childos Arabic Light"/>
                <a:ea typeface="Childos Arabic Light"/>
                <a:cs typeface="Childos Arabic Light"/>
                <a:sym typeface="Childos Arabic Light"/>
              </a:rPr>
              <a:t> The Sobel or Canny edge detection algorithms are applied to identify lane markings</a:t>
            </a:r>
          </a:p>
          <a:p>
            <a:pPr algn="l">
              <a:lnSpc>
                <a:spcPts val="4587"/>
              </a:lnSpc>
            </a:pPr>
          </a:p>
          <a:p>
            <a:pPr algn="l">
              <a:lnSpc>
                <a:spcPts val="4587"/>
              </a:lnSpc>
              <a:spcBef>
                <a:spcPct val="0"/>
              </a:spcBef>
            </a:pPr>
            <a:r>
              <a:rPr lang="en-US" sz="3276" b="true">
                <a:solidFill>
                  <a:srgbClr val="343231"/>
                </a:solidFill>
                <a:latin typeface="Childos Arabic Bold"/>
                <a:ea typeface="Childos Arabic Bold"/>
                <a:cs typeface="Childos Arabic Bold"/>
                <a:sym typeface="Childos Arabic Bold"/>
              </a:rPr>
              <a:t>Visual Example: </a:t>
            </a:r>
            <a:r>
              <a:rPr lang="en-US" sz="3276">
                <a:solidFill>
                  <a:srgbClr val="343231"/>
                </a:solidFill>
                <a:latin typeface="Childos Arabic Light"/>
                <a:ea typeface="Childos Arabic Light"/>
                <a:cs typeface="Childos Arabic Light"/>
                <a:sym typeface="Childos Arabic Light"/>
              </a:rPr>
              <a:t>Show an image of lane markings highlighted by edge detection.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26952" y="659797"/>
            <a:ext cx="6232348" cy="8967407"/>
          </a:xfrm>
          <a:custGeom>
            <a:avLst/>
            <a:gdLst/>
            <a:ahLst/>
            <a:cxnLst/>
            <a:rect r="r" b="b" t="t" l="l"/>
            <a:pathLst>
              <a:path h="8967407" w="6232348">
                <a:moveTo>
                  <a:pt x="0" y="0"/>
                </a:moveTo>
                <a:lnTo>
                  <a:pt x="6232348" y="0"/>
                </a:lnTo>
                <a:lnTo>
                  <a:pt x="6232348"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59797"/>
            <a:ext cx="9747181" cy="8967407"/>
          </a:xfrm>
          <a:custGeom>
            <a:avLst/>
            <a:gdLst/>
            <a:ahLst/>
            <a:cxnLst/>
            <a:rect r="r" b="b" t="t" l="l"/>
            <a:pathLst>
              <a:path h="8967407" w="9747181">
                <a:moveTo>
                  <a:pt x="0" y="0"/>
                </a:moveTo>
                <a:lnTo>
                  <a:pt x="9747181" y="0"/>
                </a:lnTo>
                <a:lnTo>
                  <a:pt x="9747181" y="8967406"/>
                </a:lnTo>
                <a:lnTo>
                  <a:pt x="0" y="89674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77907" y="4870837"/>
            <a:ext cx="5130439" cy="3420292"/>
          </a:xfrm>
          <a:custGeom>
            <a:avLst/>
            <a:gdLst/>
            <a:ahLst/>
            <a:cxnLst/>
            <a:rect r="r" b="b" t="t" l="l"/>
            <a:pathLst>
              <a:path h="3420292" w="5130439">
                <a:moveTo>
                  <a:pt x="0" y="0"/>
                </a:moveTo>
                <a:lnTo>
                  <a:pt x="5130439" y="0"/>
                </a:lnTo>
                <a:lnTo>
                  <a:pt x="5130439" y="3420293"/>
                </a:lnTo>
                <a:lnTo>
                  <a:pt x="0" y="3420293"/>
                </a:lnTo>
                <a:lnTo>
                  <a:pt x="0" y="0"/>
                </a:lnTo>
                <a:close/>
              </a:path>
            </a:pathLst>
          </a:custGeom>
          <a:blipFill>
            <a:blip r:embed="rId6"/>
            <a:stretch>
              <a:fillRect l="0" t="0" r="0" b="0"/>
            </a:stretch>
          </a:blipFill>
        </p:spPr>
      </p:sp>
      <p:sp>
        <p:nvSpPr>
          <p:cNvPr name="TextBox 5" id="5"/>
          <p:cNvSpPr txBox="true"/>
          <p:nvPr/>
        </p:nvSpPr>
        <p:spPr>
          <a:xfrm rot="0">
            <a:off x="11318294" y="2657771"/>
            <a:ext cx="5649664" cy="1490019"/>
          </a:xfrm>
          <a:prstGeom prst="rect">
            <a:avLst/>
          </a:prstGeom>
        </p:spPr>
        <p:txBody>
          <a:bodyPr anchor="t" rtlCol="false" tIns="0" lIns="0" bIns="0" rIns="0">
            <a:spAutoFit/>
          </a:bodyPr>
          <a:lstStyle/>
          <a:p>
            <a:pPr algn="ctr">
              <a:lnSpc>
                <a:spcPts val="5905"/>
              </a:lnSpc>
              <a:spcBef>
                <a:spcPct val="0"/>
              </a:spcBef>
            </a:pPr>
            <a:r>
              <a:rPr lang="en-US" b="true" sz="4762">
                <a:solidFill>
                  <a:srgbClr val="343231"/>
                </a:solidFill>
                <a:latin typeface="HandMade Bold"/>
                <a:ea typeface="HandMade Bold"/>
                <a:cs typeface="HandMade Bold"/>
                <a:sym typeface="HandMade Bold"/>
              </a:rPr>
              <a:t>Case Study Selection: Autonomous Vehicles</a:t>
            </a:r>
          </a:p>
        </p:txBody>
      </p:sp>
      <p:sp>
        <p:nvSpPr>
          <p:cNvPr name="TextBox 6" id="6"/>
          <p:cNvSpPr txBox="true"/>
          <p:nvPr/>
        </p:nvSpPr>
        <p:spPr>
          <a:xfrm rot="0">
            <a:off x="1231175" y="1686048"/>
            <a:ext cx="9083476" cy="460880"/>
          </a:xfrm>
          <a:prstGeom prst="rect">
            <a:avLst/>
          </a:prstGeom>
        </p:spPr>
        <p:txBody>
          <a:bodyPr anchor="t" rtlCol="false" tIns="0" lIns="0" bIns="0" rIns="0">
            <a:spAutoFit/>
          </a:bodyPr>
          <a:lstStyle/>
          <a:p>
            <a:pPr algn="ctr" marL="0" indent="0" lvl="0">
              <a:lnSpc>
                <a:spcPts val="3735"/>
              </a:lnSpc>
              <a:spcBef>
                <a:spcPct val="0"/>
              </a:spcBef>
            </a:pPr>
            <a:r>
              <a:rPr lang="en-US" b="true" sz="3012">
                <a:solidFill>
                  <a:srgbClr val="343231"/>
                </a:solidFill>
                <a:latin typeface="HandMade Bold"/>
                <a:ea typeface="HandMade Bold"/>
                <a:cs typeface="HandMade Bold"/>
                <a:sym typeface="HandMade Bold"/>
              </a:rPr>
              <a:t>Key Image Processing Techniques in Autonomous Vehicles</a:t>
            </a:r>
          </a:p>
        </p:txBody>
      </p:sp>
      <p:sp>
        <p:nvSpPr>
          <p:cNvPr name="TextBox 7" id="7"/>
          <p:cNvSpPr txBox="true"/>
          <p:nvPr/>
        </p:nvSpPr>
        <p:spPr>
          <a:xfrm rot="0">
            <a:off x="1597509" y="2600621"/>
            <a:ext cx="8717143" cy="5811754"/>
          </a:xfrm>
          <a:prstGeom prst="rect">
            <a:avLst/>
          </a:prstGeom>
        </p:spPr>
        <p:txBody>
          <a:bodyPr anchor="t" rtlCol="false" tIns="0" lIns="0" bIns="0" rIns="0">
            <a:spAutoFit/>
          </a:bodyPr>
          <a:lstStyle/>
          <a:p>
            <a:pPr algn="l">
              <a:lnSpc>
                <a:spcPts val="4587"/>
              </a:lnSpc>
            </a:pPr>
            <a:r>
              <a:rPr lang="en-US" sz="3276" b="true">
                <a:solidFill>
                  <a:srgbClr val="343231"/>
                </a:solidFill>
                <a:latin typeface="Childos Arabic Bold"/>
                <a:ea typeface="Childos Arabic Bold"/>
                <a:cs typeface="Childos Arabic Bold"/>
                <a:sym typeface="Childos Arabic Bold"/>
              </a:rPr>
              <a:t>2. Segmentation</a:t>
            </a:r>
          </a:p>
          <a:p>
            <a:pPr algn="l">
              <a:lnSpc>
                <a:spcPts val="4587"/>
              </a:lnSpc>
            </a:pPr>
            <a:r>
              <a:rPr lang="en-US" sz="3276">
                <a:solidFill>
                  <a:srgbClr val="343231"/>
                </a:solidFill>
                <a:latin typeface="Childos Arabic Light"/>
                <a:ea typeface="Childos Arabic Light"/>
                <a:cs typeface="Childos Arabic Light"/>
                <a:sym typeface="Childos Arabic Light"/>
              </a:rPr>
              <a:t>Divides the visual field into regions to separate pedestrians, vehicles, and other objects from the background (road, buildings).</a:t>
            </a:r>
          </a:p>
          <a:p>
            <a:pPr algn="l">
              <a:lnSpc>
                <a:spcPts val="4587"/>
              </a:lnSpc>
            </a:pPr>
          </a:p>
          <a:p>
            <a:pPr algn="l">
              <a:lnSpc>
                <a:spcPts val="4587"/>
              </a:lnSpc>
            </a:pPr>
            <a:r>
              <a:rPr lang="en-US" sz="3276" b="true">
                <a:solidFill>
                  <a:srgbClr val="343231"/>
                </a:solidFill>
                <a:latin typeface="Childos Arabic Bold"/>
                <a:ea typeface="Childos Arabic Bold"/>
                <a:cs typeface="Childos Arabic Bold"/>
                <a:sym typeface="Childos Arabic Bold"/>
              </a:rPr>
              <a:t>Example:</a:t>
            </a:r>
            <a:r>
              <a:rPr lang="en-US" sz="3276">
                <a:solidFill>
                  <a:srgbClr val="343231"/>
                </a:solidFill>
                <a:latin typeface="Childos Arabic Light"/>
                <a:ea typeface="Childos Arabic Light"/>
                <a:cs typeface="Childos Arabic Light"/>
                <a:sym typeface="Childos Arabic Light"/>
              </a:rPr>
              <a:t> The YOLO (You Only Look Once) algorithm is often used for real-time object detection.</a:t>
            </a:r>
          </a:p>
          <a:p>
            <a:pPr algn="l">
              <a:lnSpc>
                <a:spcPts val="4587"/>
              </a:lnSpc>
            </a:pPr>
          </a:p>
          <a:p>
            <a:pPr algn="l">
              <a:lnSpc>
                <a:spcPts val="4587"/>
              </a:lnSpc>
              <a:spcBef>
                <a:spcPct val="0"/>
              </a:spcBef>
            </a:pPr>
            <a:r>
              <a:rPr lang="en-US" sz="3276" b="true">
                <a:solidFill>
                  <a:srgbClr val="343231"/>
                </a:solidFill>
                <a:latin typeface="Childos Arabic Bold"/>
                <a:ea typeface="Childos Arabic Bold"/>
                <a:cs typeface="Childos Arabic Bold"/>
                <a:sym typeface="Childos Arabic Bold"/>
              </a:rPr>
              <a:t>Visual Example: </a:t>
            </a:r>
            <a:r>
              <a:rPr lang="en-US" sz="3276">
                <a:solidFill>
                  <a:srgbClr val="343231"/>
                </a:solidFill>
                <a:latin typeface="Childos Arabic"/>
                <a:ea typeface="Childos Arabic"/>
                <a:cs typeface="Childos Arabic"/>
                <a:sym typeface="Childos Arabic"/>
              </a:rPr>
              <a:t>Show detected objects in an image, such as a car recognizing stop signs or pedestrians.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26952" y="659797"/>
            <a:ext cx="6232348" cy="8967407"/>
          </a:xfrm>
          <a:custGeom>
            <a:avLst/>
            <a:gdLst/>
            <a:ahLst/>
            <a:cxnLst/>
            <a:rect r="r" b="b" t="t" l="l"/>
            <a:pathLst>
              <a:path h="8967407" w="6232348">
                <a:moveTo>
                  <a:pt x="0" y="0"/>
                </a:moveTo>
                <a:lnTo>
                  <a:pt x="6232348" y="0"/>
                </a:lnTo>
                <a:lnTo>
                  <a:pt x="6232348"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59797"/>
            <a:ext cx="9747181" cy="8967407"/>
          </a:xfrm>
          <a:custGeom>
            <a:avLst/>
            <a:gdLst/>
            <a:ahLst/>
            <a:cxnLst/>
            <a:rect r="r" b="b" t="t" l="l"/>
            <a:pathLst>
              <a:path h="8967407" w="9747181">
                <a:moveTo>
                  <a:pt x="0" y="0"/>
                </a:moveTo>
                <a:lnTo>
                  <a:pt x="9747181" y="0"/>
                </a:lnTo>
                <a:lnTo>
                  <a:pt x="9747181" y="8967406"/>
                </a:lnTo>
                <a:lnTo>
                  <a:pt x="0" y="89674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643097" y="4665432"/>
            <a:ext cx="5000058" cy="3745217"/>
          </a:xfrm>
          <a:custGeom>
            <a:avLst/>
            <a:gdLst/>
            <a:ahLst/>
            <a:cxnLst/>
            <a:rect r="r" b="b" t="t" l="l"/>
            <a:pathLst>
              <a:path h="3745217" w="5000058">
                <a:moveTo>
                  <a:pt x="0" y="0"/>
                </a:moveTo>
                <a:lnTo>
                  <a:pt x="5000058" y="0"/>
                </a:lnTo>
                <a:lnTo>
                  <a:pt x="5000058" y="3745217"/>
                </a:lnTo>
                <a:lnTo>
                  <a:pt x="0" y="3745217"/>
                </a:lnTo>
                <a:lnTo>
                  <a:pt x="0" y="0"/>
                </a:lnTo>
                <a:close/>
              </a:path>
            </a:pathLst>
          </a:custGeom>
          <a:blipFill>
            <a:blip r:embed="rId6"/>
            <a:stretch>
              <a:fillRect l="0" t="0" r="0" b="0"/>
            </a:stretch>
          </a:blipFill>
        </p:spPr>
      </p:sp>
      <p:sp>
        <p:nvSpPr>
          <p:cNvPr name="TextBox 5" id="5"/>
          <p:cNvSpPr txBox="true"/>
          <p:nvPr/>
        </p:nvSpPr>
        <p:spPr>
          <a:xfrm rot="0">
            <a:off x="11318294" y="2657771"/>
            <a:ext cx="5649664" cy="1490019"/>
          </a:xfrm>
          <a:prstGeom prst="rect">
            <a:avLst/>
          </a:prstGeom>
        </p:spPr>
        <p:txBody>
          <a:bodyPr anchor="t" rtlCol="false" tIns="0" lIns="0" bIns="0" rIns="0">
            <a:spAutoFit/>
          </a:bodyPr>
          <a:lstStyle/>
          <a:p>
            <a:pPr algn="ctr">
              <a:lnSpc>
                <a:spcPts val="5905"/>
              </a:lnSpc>
              <a:spcBef>
                <a:spcPct val="0"/>
              </a:spcBef>
            </a:pPr>
            <a:r>
              <a:rPr lang="en-US" b="true" sz="4762">
                <a:solidFill>
                  <a:srgbClr val="343231"/>
                </a:solidFill>
                <a:latin typeface="HandMade Bold"/>
                <a:ea typeface="HandMade Bold"/>
                <a:cs typeface="HandMade Bold"/>
                <a:sym typeface="HandMade Bold"/>
              </a:rPr>
              <a:t>Case Study Selection: Autonomous Vehicles</a:t>
            </a:r>
          </a:p>
        </p:txBody>
      </p:sp>
      <p:sp>
        <p:nvSpPr>
          <p:cNvPr name="TextBox 6" id="6"/>
          <p:cNvSpPr txBox="true"/>
          <p:nvPr/>
        </p:nvSpPr>
        <p:spPr>
          <a:xfrm rot="0">
            <a:off x="1231175" y="1686048"/>
            <a:ext cx="9083476" cy="460880"/>
          </a:xfrm>
          <a:prstGeom prst="rect">
            <a:avLst/>
          </a:prstGeom>
        </p:spPr>
        <p:txBody>
          <a:bodyPr anchor="t" rtlCol="false" tIns="0" lIns="0" bIns="0" rIns="0">
            <a:spAutoFit/>
          </a:bodyPr>
          <a:lstStyle/>
          <a:p>
            <a:pPr algn="ctr" marL="0" indent="0" lvl="0">
              <a:lnSpc>
                <a:spcPts val="3735"/>
              </a:lnSpc>
              <a:spcBef>
                <a:spcPct val="0"/>
              </a:spcBef>
            </a:pPr>
            <a:r>
              <a:rPr lang="en-US" b="true" sz="3012">
                <a:solidFill>
                  <a:srgbClr val="343231"/>
                </a:solidFill>
                <a:latin typeface="HandMade Bold"/>
                <a:ea typeface="HandMade Bold"/>
                <a:cs typeface="HandMade Bold"/>
                <a:sym typeface="HandMade Bold"/>
              </a:rPr>
              <a:t>Key Image Processing Techniques in Autonomous Vehicles</a:t>
            </a:r>
          </a:p>
        </p:txBody>
      </p:sp>
      <p:sp>
        <p:nvSpPr>
          <p:cNvPr name="TextBox 7" id="7"/>
          <p:cNvSpPr txBox="true"/>
          <p:nvPr/>
        </p:nvSpPr>
        <p:spPr>
          <a:xfrm rot="0">
            <a:off x="1597509" y="2600621"/>
            <a:ext cx="8717143" cy="6392679"/>
          </a:xfrm>
          <a:prstGeom prst="rect">
            <a:avLst/>
          </a:prstGeom>
        </p:spPr>
        <p:txBody>
          <a:bodyPr anchor="t" rtlCol="false" tIns="0" lIns="0" bIns="0" rIns="0">
            <a:spAutoFit/>
          </a:bodyPr>
          <a:lstStyle/>
          <a:p>
            <a:pPr algn="l">
              <a:lnSpc>
                <a:spcPts val="4587"/>
              </a:lnSpc>
            </a:pPr>
            <a:r>
              <a:rPr lang="en-US" sz="3276" b="true">
                <a:solidFill>
                  <a:srgbClr val="343231"/>
                </a:solidFill>
                <a:latin typeface="Childos Arabic Bold"/>
                <a:ea typeface="Childos Arabic Bold"/>
                <a:cs typeface="Childos Arabic Bold"/>
                <a:sym typeface="Childos Arabic Bold"/>
              </a:rPr>
              <a:t>3. Object Detection</a:t>
            </a:r>
          </a:p>
          <a:p>
            <a:pPr algn="l">
              <a:lnSpc>
                <a:spcPts val="4587"/>
              </a:lnSpc>
            </a:pPr>
            <a:r>
              <a:rPr lang="en-US" sz="3276">
                <a:solidFill>
                  <a:srgbClr val="343231"/>
                </a:solidFill>
                <a:latin typeface="Childos Arabic Light"/>
                <a:ea typeface="Childos Arabic Light"/>
                <a:cs typeface="Childos Arabic Light"/>
                <a:sym typeface="Childos Arabic Light"/>
              </a:rPr>
              <a:t>Recognizes objects such as traffic signs, vehicles, or pedestrians and interprets their meaning (e.g., recognizing a stop sign).</a:t>
            </a:r>
          </a:p>
          <a:p>
            <a:pPr algn="l">
              <a:lnSpc>
                <a:spcPts val="4587"/>
              </a:lnSpc>
            </a:pPr>
          </a:p>
          <a:p>
            <a:pPr algn="l">
              <a:lnSpc>
                <a:spcPts val="4587"/>
              </a:lnSpc>
            </a:pPr>
            <a:r>
              <a:rPr lang="en-US" sz="3276" b="true">
                <a:solidFill>
                  <a:srgbClr val="343231"/>
                </a:solidFill>
                <a:latin typeface="Childos Arabic Bold"/>
                <a:ea typeface="Childos Arabic Bold"/>
                <a:cs typeface="Childos Arabic Bold"/>
                <a:sym typeface="Childos Arabic Bold"/>
              </a:rPr>
              <a:t>Example:</a:t>
            </a:r>
            <a:r>
              <a:rPr lang="en-US" sz="3276">
                <a:solidFill>
                  <a:srgbClr val="343231"/>
                </a:solidFill>
                <a:latin typeface="Childos Arabic Light"/>
                <a:ea typeface="Childos Arabic Light"/>
                <a:cs typeface="Childos Arabic Light"/>
                <a:sym typeface="Childos Arabic Light"/>
              </a:rPr>
              <a:t> Segmentation techniques isolate important objects like pedestrians and other vehicles.</a:t>
            </a:r>
          </a:p>
          <a:p>
            <a:pPr algn="l">
              <a:lnSpc>
                <a:spcPts val="4587"/>
              </a:lnSpc>
            </a:pPr>
          </a:p>
          <a:p>
            <a:pPr algn="l">
              <a:lnSpc>
                <a:spcPts val="4587"/>
              </a:lnSpc>
              <a:spcBef>
                <a:spcPct val="0"/>
              </a:spcBef>
            </a:pPr>
            <a:r>
              <a:rPr lang="en-US" sz="3276" b="true">
                <a:solidFill>
                  <a:srgbClr val="343231"/>
                </a:solidFill>
                <a:latin typeface="Childos Arabic Bold"/>
                <a:ea typeface="Childos Arabic Bold"/>
                <a:cs typeface="Childos Arabic Bold"/>
                <a:sym typeface="Childos Arabic Bold"/>
              </a:rPr>
              <a:t>Visual Example: </a:t>
            </a:r>
            <a:r>
              <a:rPr lang="en-US" sz="3276">
                <a:solidFill>
                  <a:srgbClr val="343231"/>
                </a:solidFill>
                <a:latin typeface="Childos Arabic"/>
                <a:ea typeface="Childos Arabic"/>
                <a:cs typeface="Childos Arabic"/>
                <a:sym typeface="Childos Arabic"/>
              </a:rPr>
              <a:t>Show an example of image segmentation separating cars and pedestrians.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703010" y="4207854"/>
            <a:ext cx="4341067" cy="4823407"/>
          </a:xfrm>
          <a:custGeom>
            <a:avLst/>
            <a:gdLst/>
            <a:ahLst/>
            <a:cxnLst/>
            <a:rect r="r" b="b" t="t" l="l"/>
            <a:pathLst>
              <a:path h="4823407" w="4341067">
                <a:moveTo>
                  <a:pt x="4341066" y="0"/>
                </a:moveTo>
                <a:lnTo>
                  <a:pt x="0" y="0"/>
                </a:lnTo>
                <a:lnTo>
                  <a:pt x="0" y="4823407"/>
                </a:lnTo>
                <a:lnTo>
                  <a:pt x="4341066" y="4823407"/>
                </a:lnTo>
                <a:lnTo>
                  <a:pt x="43410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39061" y="2820816"/>
            <a:ext cx="15409879" cy="755995"/>
          </a:xfrm>
          <a:prstGeom prst="rect">
            <a:avLst/>
          </a:prstGeom>
        </p:spPr>
        <p:txBody>
          <a:bodyPr anchor="t" rtlCol="false" tIns="0" lIns="0" bIns="0" rIns="0">
            <a:spAutoFit/>
          </a:bodyPr>
          <a:lstStyle/>
          <a:p>
            <a:pPr algn="ctr" marL="0" indent="0" lvl="0">
              <a:lnSpc>
                <a:spcPts val="6091"/>
              </a:lnSpc>
              <a:spcBef>
                <a:spcPct val="0"/>
              </a:spcBef>
            </a:pPr>
            <a:r>
              <a:rPr lang="en-US" b="true" sz="4912">
                <a:solidFill>
                  <a:srgbClr val="343231"/>
                </a:solidFill>
                <a:latin typeface="HandMade Bold"/>
                <a:ea typeface="HandMade Bold"/>
                <a:cs typeface="HandMade Bold"/>
                <a:sym typeface="HandMade Bold"/>
              </a:rPr>
              <a:t>Simple Problem: Lane Detection in Autonomous Vehicles</a:t>
            </a:r>
          </a:p>
        </p:txBody>
      </p:sp>
      <p:sp>
        <p:nvSpPr>
          <p:cNvPr name="TextBox 5" id="5"/>
          <p:cNvSpPr txBox="true"/>
          <p:nvPr/>
        </p:nvSpPr>
        <p:spPr>
          <a:xfrm rot="0">
            <a:off x="2433518" y="4920528"/>
            <a:ext cx="10471227" cy="2446969"/>
          </a:xfrm>
          <a:prstGeom prst="rect">
            <a:avLst/>
          </a:prstGeom>
        </p:spPr>
        <p:txBody>
          <a:bodyPr anchor="t" rtlCol="false" tIns="0" lIns="0" bIns="0" rIns="0">
            <a:spAutoFit/>
          </a:bodyPr>
          <a:lstStyle/>
          <a:p>
            <a:pPr algn="l">
              <a:lnSpc>
                <a:spcPts val="4821"/>
              </a:lnSpc>
            </a:pPr>
            <a:r>
              <a:rPr lang="en-US" sz="3443">
                <a:solidFill>
                  <a:srgbClr val="343231"/>
                </a:solidFill>
                <a:latin typeface="Childos Arabic Light"/>
                <a:ea typeface="Childos Arabic Light"/>
                <a:cs typeface="Childos Arabic Light"/>
                <a:sym typeface="Childos Arabic Light"/>
              </a:rPr>
              <a:t>Detect lane markings on a road to guide an autonomous vehicle.</a:t>
            </a:r>
          </a:p>
          <a:p>
            <a:pPr algn="l">
              <a:lnSpc>
                <a:spcPts val="4821"/>
              </a:lnSpc>
              <a:spcBef>
                <a:spcPct val="0"/>
              </a:spcBef>
            </a:pPr>
            <a:r>
              <a:rPr lang="en-US" sz="3443">
                <a:solidFill>
                  <a:srgbClr val="343231"/>
                </a:solidFill>
                <a:latin typeface="Childos Arabic Light"/>
                <a:ea typeface="Childos Arabic Light"/>
                <a:cs typeface="Childos Arabic Light"/>
                <a:sym typeface="Childos Arabic Light"/>
              </a:rPr>
              <a:t>Lane detection ensures the vehicle stays in its lane, preventing accidents and ensuring safe navigation.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703010" y="4207854"/>
            <a:ext cx="4341067" cy="4823407"/>
          </a:xfrm>
          <a:custGeom>
            <a:avLst/>
            <a:gdLst/>
            <a:ahLst/>
            <a:cxnLst/>
            <a:rect r="r" b="b" t="t" l="l"/>
            <a:pathLst>
              <a:path h="4823407" w="4341067">
                <a:moveTo>
                  <a:pt x="4341066" y="0"/>
                </a:moveTo>
                <a:lnTo>
                  <a:pt x="0" y="0"/>
                </a:lnTo>
                <a:lnTo>
                  <a:pt x="0" y="4823407"/>
                </a:lnTo>
                <a:lnTo>
                  <a:pt x="4341066" y="4823407"/>
                </a:lnTo>
                <a:lnTo>
                  <a:pt x="43410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39061" y="2820816"/>
            <a:ext cx="15409879" cy="755995"/>
          </a:xfrm>
          <a:prstGeom prst="rect">
            <a:avLst/>
          </a:prstGeom>
        </p:spPr>
        <p:txBody>
          <a:bodyPr anchor="t" rtlCol="false" tIns="0" lIns="0" bIns="0" rIns="0">
            <a:spAutoFit/>
          </a:bodyPr>
          <a:lstStyle/>
          <a:p>
            <a:pPr algn="ctr" marL="0" indent="0" lvl="0">
              <a:lnSpc>
                <a:spcPts val="6091"/>
              </a:lnSpc>
              <a:spcBef>
                <a:spcPct val="0"/>
              </a:spcBef>
            </a:pPr>
            <a:r>
              <a:rPr lang="en-US" b="true" sz="4912">
                <a:solidFill>
                  <a:srgbClr val="343231"/>
                </a:solidFill>
                <a:latin typeface="HandMade Bold"/>
                <a:ea typeface="HandMade Bold"/>
                <a:cs typeface="HandMade Bold"/>
                <a:sym typeface="HandMade Bold"/>
              </a:rPr>
              <a:t>Simple Problem: Lane Detection in Autonomous Vehicles</a:t>
            </a:r>
          </a:p>
        </p:txBody>
      </p:sp>
      <p:sp>
        <p:nvSpPr>
          <p:cNvPr name="TextBox 5" id="5"/>
          <p:cNvSpPr txBox="true"/>
          <p:nvPr/>
        </p:nvSpPr>
        <p:spPr>
          <a:xfrm rot="0">
            <a:off x="2338466" y="4226904"/>
            <a:ext cx="9026432" cy="5252961"/>
          </a:xfrm>
          <a:prstGeom prst="rect">
            <a:avLst/>
          </a:prstGeom>
        </p:spPr>
        <p:txBody>
          <a:bodyPr anchor="t" rtlCol="false" tIns="0" lIns="0" bIns="0" rIns="0">
            <a:spAutoFit/>
          </a:bodyPr>
          <a:lstStyle/>
          <a:p>
            <a:pPr algn="l">
              <a:lnSpc>
                <a:spcPts val="3981"/>
              </a:lnSpc>
            </a:pPr>
            <a:r>
              <a:rPr lang="en-US" sz="2843" b="true">
                <a:solidFill>
                  <a:srgbClr val="343231"/>
                </a:solidFill>
                <a:latin typeface="Childos Arabic Bold"/>
                <a:ea typeface="Childos Arabic Bold"/>
                <a:cs typeface="Childos Arabic Bold"/>
                <a:sym typeface="Childos Arabic Bold"/>
              </a:rPr>
              <a:t>Step 1: Grayscale Conversion </a:t>
            </a:r>
            <a:r>
              <a:rPr lang="en-US" sz="2843">
                <a:solidFill>
                  <a:srgbClr val="343231"/>
                </a:solidFill>
                <a:latin typeface="Childos Arabic Light"/>
                <a:ea typeface="Childos Arabic Light"/>
                <a:cs typeface="Childos Arabic Light"/>
                <a:sym typeface="Childos Arabic Light"/>
              </a:rPr>
              <a:t>– Converts the input road image to grayscale to simplify processing.</a:t>
            </a:r>
          </a:p>
          <a:p>
            <a:pPr algn="l">
              <a:lnSpc>
                <a:spcPts val="3981"/>
              </a:lnSpc>
            </a:pPr>
            <a:r>
              <a:rPr lang="en-US" sz="2843" b="true">
                <a:solidFill>
                  <a:srgbClr val="343231"/>
                </a:solidFill>
                <a:latin typeface="Childos Arabic Bold"/>
                <a:ea typeface="Childos Arabic Bold"/>
                <a:cs typeface="Childos Arabic Bold"/>
                <a:sym typeface="Childos Arabic Bold"/>
              </a:rPr>
              <a:t>Step 2: Gaussian Blu</a:t>
            </a:r>
            <a:r>
              <a:rPr lang="en-US" sz="2843">
                <a:solidFill>
                  <a:srgbClr val="343231"/>
                </a:solidFill>
                <a:latin typeface="Childos Arabic Light"/>
                <a:ea typeface="Childos Arabic Light"/>
                <a:cs typeface="Childos Arabic Light"/>
                <a:sym typeface="Childos Arabic Light"/>
              </a:rPr>
              <a:t>r – Applies a blur to reduce noise and smooth the image for better edge detection.</a:t>
            </a:r>
          </a:p>
          <a:p>
            <a:pPr algn="l">
              <a:lnSpc>
                <a:spcPts val="3981"/>
              </a:lnSpc>
            </a:pPr>
            <a:r>
              <a:rPr lang="en-US" sz="2843" b="true">
                <a:solidFill>
                  <a:srgbClr val="343231"/>
                </a:solidFill>
                <a:latin typeface="Childos Arabic Bold"/>
                <a:ea typeface="Childos Arabic Bold"/>
                <a:cs typeface="Childos Arabic Bold"/>
                <a:sym typeface="Childos Arabic Bold"/>
              </a:rPr>
              <a:t>Step 3: Edge Detection (Canny)</a:t>
            </a:r>
            <a:r>
              <a:rPr lang="en-US" sz="2843">
                <a:solidFill>
                  <a:srgbClr val="343231"/>
                </a:solidFill>
                <a:latin typeface="Childos Arabic Light"/>
                <a:ea typeface="Childos Arabic Light"/>
                <a:cs typeface="Childos Arabic Light"/>
                <a:sym typeface="Childos Arabic Light"/>
              </a:rPr>
              <a:t> – Identifies the edges (lane markings) based on changes in intensity.</a:t>
            </a:r>
          </a:p>
          <a:p>
            <a:pPr algn="l">
              <a:lnSpc>
                <a:spcPts val="3981"/>
              </a:lnSpc>
            </a:pPr>
            <a:r>
              <a:rPr lang="en-US" sz="2843" b="true">
                <a:solidFill>
                  <a:srgbClr val="343231"/>
                </a:solidFill>
                <a:latin typeface="Childos Arabic Bold"/>
                <a:ea typeface="Childos Arabic Bold"/>
                <a:cs typeface="Childos Arabic Bold"/>
                <a:sym typeface="Childos Arabic Bold"/>
              </a:rPr>
              <a:t>Step 4: Hough Line Transform </a:t>
            </a:r>
            <a:r>
              <a:rPr lang="en-US" sz="2843">
                <a:solidFill>
                  <a:srgbClr val="343231"/>
                </a:solidFill>
                <a:latin typeface="Childos Arabic Light"/>
                <a:ea typeface="Childos Arabic Light"/>
                <a:cs typeface="Childos Arabic Light"/>
                <a:sym typeface="Childos Arabic Light"/>
              </a:rPr>
              <a:t>– Extracts straight lines from the detected edges to represent lane boundaries.</a:t>
            </a:r>
          </a:p>
          <a:p>
            <a:pPr algn="l">
              <a:lnSpc>
                <a:spcPts val="4821"/>
              </a:lnSpc>
            </a:pPr>
          </a:p>
          <a:p>
            <a:pPr algn="l">
              <a:lnSpc>
                <a:spcPts val="4821"/>
              </a:lnSpc>
              <a:spcBef>
                <a:spcPct val="0"/>
              </a:spcBef>
            </a:pPr>
          </a:p>
        </p:txBody>
      </p:sp>
      <p:sp>
        <p:nvSpPr>
          <p:cNvPr name="TextBox 6" id="6"/>
          <p:cNvSpPr txBox="true"/>
          <p:nvPr/>
        </p:nvSpPr>
        <p:spPr>
          <a:xfrm rot="0">
            <a:off x="2186382" y="3663855"/>
            <a:ext cx="6526607" cy="543999"/>
          </a:xfrm>
          <a:prstGeom prst="rect">
            <a:avLst/>
          </a:prstGeom>
        </p:spPr>
        <p:txBody>
          <a:bodyPr anchor="t" rtlCol="false" tIns="0" lIns="0" bIns="0" rIns="0">
            <a:spAutoFit/>
          </a:bodyPr>
          <a:lstStyle/>
          <a:p>
            <a:pPr algn="ctr" marL="0" indent="0" lvl="0">
              <a:lnSpc>
                <a:spcPts val="4355"/>
              </a:lnSpc>
              <a:spcBef>
                <a:spcPct val="0"/>
              </a:spcBef>
            </a:pPr>
            <a:r>
              <a:rPr lang="en-US" b="true" sz="3512">
                <a:solidFill>
                  <a:srgbClr val="343231"/>
                </a:solidFill>
                <a:latin typeface="HandMade Bold"/>
                <a:ea typeface="HandMade Bold"/>
                <a:cs typeface="HandMade Bold"/>
                <a:sym typeface="HandMade Bold"/>
              </a:rPr>
              <a:t>Canny  edge  detection  algorithm.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1483" y="659797"/>
            <a:ext cx="16085034" cy="8967407"/>
          </a:xfrm>
          <a:custGeom>
            <a:avLst/>
            <a:gdLst/>
            <a:ahLst/>
            <a:cxnLst/>
            <a:rect r="r" b="b" t="t" l="l"/>
            <a:pathLst>
              <a:path h="8967407" w="16085034">
                <a:moveTo>
                  <a:pt x="0" y="0"/>
                </a:moveTo>
                <a:lnTo>
                  <a:pt x="16085034" y="0"/>
                </a:lnTo>
                <a:lnTo>
                  <a:pt x="16085034"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7391" y="1369851"/>
            <a:ext cx="14333219" cy="1323879"/>
          </a:xfrm>
          <a:prstGeom prst="rect">
            <a:avLst/>
          </a:prstGeom>
        </p:spPr>
        <p:txBody>
          <a:bodyPr anchor="t" rtlCol="false" tIns="0" lIns="0" bIns="0" rIns="0">
            <a:spAutoFit/>
          </a:bodyPr>
          <a:lstStyle/>
          <a:p>
            <a:pPr algn="ctr" marL="0" indent="0" lvl="0">
              <a:lnSpc>
                <a:spcPts val="10555"/>
              </a:lnSpc>
              <a:spcBef>
                <a:spcPct val="0"/>
              </a:spcBef>
            </a:pPr>
            <a:r>
              <a:rPr lang="en-US" b="true" sz="8512">
                <a:solidFill>
                  <a:srgbClr val="343231"/>
                </a:solidFill>
                <a:latin typeface="HandMade Bold"/>
                <a:ea typeface="HandMade Bold"/>
                <a:cs typeface="HandMade Bold"/>
                <a:sym typeface="HandMade Bold"/>
              </a:rPr>
              <a:t>Conclusion</a:t>
            </a:r>
          </a:p>
        </p:txBody>
      </p:sp>
      <p:sp>
        <p:nvSpPr>
          <p:cNvPr name="TextBox 4" id="4"/>
          <p:cNvSpPr txBox="true"/>
          <p:nvPr/>
        </p:nvSpPr>
        <p:spPr>
          <a:xfrm rot="0">
            <a:off x="1928219" y="2985338"/>
            <a:ext cx="14382391" cy="4124032"/>
          </a:xfrm>
          <a:prstGeom prst="rect">
            <a:avLst/>
          </a:prstGeom>
        </p:spPr>
        <p:txBody>
          <a:bodyPr anchor="t" rtlCol="false" tIns="0" lIns="0" bIns="0" rIns="0">
            <a:spAutoFit/>
          </a:bodyPr>
          <a:lstStyle/>
          <a:p>
            <a:pPr algn="l">
              <a:lnSpc>
                <a:spcPts val="4665"/>
              </a:lnSpc>
            </a:pPr>
            <a:r>
              <a:rPr lang="en-US" sz="3762" b="true">
                <a:solidFill>
                  <a:srgbClr val="343231"/>
                </a:solidFill>
                <a:latin typeface="HandMade Bold"/>
                <a:ea typeface="HandMade Bold"/>
                <a:cs typeface="HandMade Bold"/>
                <a:sym typeface="HandMade Bold"/>
              </a:rPr>
              <a:t>Image Processing is Essential: </a:t>
            </a:r>
            <a:r>
              <a:rPr lang="en-US" sz="3762">
                <a:solidFill>
                  <a:srgbClr val="343231"/>
                </a:solidFill>
                <a:latin typeface="HandMade"/>
                <a:ea typeface="HandMade"/>
                <a:cs typeface="HandMade"/>
                <a:sym typeface="HandMade"/>
              </a:rPr>
              <a:t>It enables AI systems to interpret visual data by enhancing, manipulating, and analyzing images.</a:t>
            </a:r>
          </a:p>
          <a:p>
            <a:pPr algn="l">
              <a:lnSpc>
                <a:spcPts val="4665"/>
              </a:lnSpc>
            </a:pPr>
          </a:p>
          <a:p>
            <a:pPr algn="l">
              <a:lnSpc>
                <a:spcPts val="4665"/>
              </a:lnSpc>
            </a:pPr>
            <a:r>
              <a:rPr lang="en-US" sz="3762" b="true">
                <a:solidFill>
                  <a:srgbClr val="343231"/>
                </a:solidFill>
                <a:latin typeface="HandMade Bold"/>
                <a:ea typeface="HandMade Bold"/>
                <a:cs typeface="HandMade Bold"/>
                <a:sym typeface="HandMade Bold"/>
              </a:rPr>
              <a:t>Core Techniques Matter:</a:t>
            </a:r>
            <a:r>
              <a:rPr lang="en-US" sz="3762">
                <a:solidFill>
                  <a:srgbClr val="343231"/>
                </a:solidFill>
                <a:latin typeface="HandMade"/>
                <a:ea typeface="HandMade"/>
                <a:cs typeface="HandMade"/>
                <a:sym typeface="HandMade"/>
              </a:rPr>
              <a:t> Techniques like filtering, edge detection, and segmentation allow AI to extract meaningful information, such as identifying objects, recognizing patterns, and making decisions.</a:t>
            </a:r>
          </a:p>
          <a:p>
            <a:pPr algn="l">
              <a:lnSpc>
                <a:spcPts val="4665"/>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1483" y="659797"/>
            <a:ext cx="16085034" cy="8967407"/>
          </a:xfrm>
          <a:custGeom>
            <a:avLst/>
            <a:gdLst/>
            <a:ahLst/>
            <a:cxnLst/>
            <a:rect r="r" b="b" t="t" l="l"/>
            <a:pathLst>
              <a:path h="8967407" w="16085034">
                <a:moveTo>
                  <a:pt x="0" y="0"/>
                </a:moveTo>
                <a:lnTo>
                  <a:pt x="16085034" y="0"/>
                </a:lnTo>
                <a:lnTo>
                  <a:pt x="16085034"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7391" y="1369851"/>
            <a:ext cx="14333219" cy="1323879"/>
          </a:xfrm>
          <a:prstGeom prst="rect">
            <a:avLst/>
          </a:prstGeom>
        </p:spPr>
        <p:txBody>
          <a:bodyPr anchor="t" rtlCol="false" tIns="0" lIns="0" bIns="0" rIns="0">
            <a:spAutoFit/>
          </a:bodyPr>
          <a:lstStyle/>
          <a:p>
            <a:pPr algn="ctr" marL="0" indent="0" lvl="0">
              <a:lnSpc>
                <a:spcPts val="10555"/>
              </a:lnSpc>
              <a:spcBef>
                <a:spcPct val="0"/>
              </a:spcBef>
            </a:pPr>
            <a:r>
              <a:rPr lang="en-US" b="true" sz="8512">
                <a:solidFill>
                  <a:srgbClr val="343231"/>
                </a:solidFill>
                <a:latin typeface="HandMade Bold"/>
                <a:ea typeface="HandMade Bold"/>
                <a:cs typeface="HandMade Bold"/>
                <a:sym typeface="HandMade Bold"/>
              </a:rPr>
              <a:t>Conclusion</a:t>
            </a:r>
          </a:p>
        </p:txBody>
      </p:sp>
      <p:sp>
        <p:nvSpPr>
          <p:cNvPr name="TextBox 4" id="4"/>
          <p:cNvSpPr txBox="true"/>
          <p:nvPr/>
        </p:nvSpPr>
        <p:spPr>
          <a:xfrm rot="0">
            <a:off x="1928219" y="2985338"/>
            <a:ext cx="14382391" cy="4124032"/>
          </a:xfrm>
          <a:prstGeom prst="rect">
            <a:avLst/>
          </a:prstGeom>
        </p:spPr>
        <p:txBody>
          <a:bodyPr anchor="t" rtlCol="false" tIns="0" lIns="0" bIns="0" rIns="0">
            <a:spAutoFit/>
          </a:bodyPr>
          <a:lstStyle/>
          <a:p>
            <a:pPr algn="l">
              <a:lnSpc>
                <a:spcPts val="4665"/>
              </a:lnSpc>
            </a:pPr>
            <a:r>
              <a:rPr lang="en-US" sz="3762" b="true">
                <a:solidFill>
                  <a:srgbClr val="343231"/>
                </a:solidFill>
                <a:latin typeface="HandMade Bold"/>
                <a:ea typeface="HandMade Bold"/>
                <a:cs typeface="HandMade Bold"/>
                <a:sym typeface="HandMade Bold"/>
              </a:rPr>
              <a:t>Autonomous Vehicles: </a:t>
            </a:r>
            <a:r>
              <a:rPr lang="en-US" sz="3762">
                <a:solidFill>
                  <a:srgbClr val="343231"/>
                </a:solidFill>
                <a:latin typeface="HandMade"/>
                <a:ea typeface="HandMade"/>
                <a:cs typeface="HandMade"/>
                <a:sym typeface="HandMade"/>
              </a:rPr>
              <a:t>Lane detection, obstacle recognition, and traffic sign detection are crucial for safe and efficient navigation.</a:t>
            </a:r>
          </a:p>
          <a:p>
            <a:pPr algn="l">
              <a:lnSpc>
                <a:spcPts val="4665"/>
              </a:lnSpc>
            </a:pPr>
          </a:p>
          <a:p>
            <a:pPr algn="l">
              <a:lnSpc>
                <a:spcPts val="4665"/>
              </a:lnSpc>
            </a:pPr>
            <a:r>
              <a:rPr lang="en-US" sz="3762" b="true">
                <a:solidFill>
                  <a:srgbClr val="343231"/>
                </a:solidFill>
                <a:latin typeface="HandMade Bold"/>
                <a:ea typeface="HandMade Bold"/>
                <a:cs typeface="HandMade Bold"/>
                <a:sym typeface="HandMade Bold"/>
              </a:rPr>
              <a:t>Medical Imaging:</a:t>
            </a:r>
            <a:r>
              <a:rPr lang="en-US" sz="3762">
                <a:solidFill>
                  <a:srgbClr val="343231"/>
                </a:solidFill>
                <a:latin typeface="HandMade"/>
                <a:ea typeface="HandMade"/>
                <a:cs typeface="HandMade"/>
                <a:sym typeface="HandMade"/>
              </a:rPr>
              <a:t> AI systems use image processing for tasks like detecting diseases and analyzing X-rays or MRI scans.</a:t>
            </a:r>
          </a:p>
          <a:p>
            <a:pPr algn="l">
              <a:lnSpc>
                <a:spcPts val="4665"/>
              </a:lnSpc>
            </a:pPr>
          </a:p>
          <a:p>
            <a:pPr algn="l">
              <a:lnSpc>
                <a:spcPts val="4665"/>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101483" y="659797"/>
            <a:ext cx="16085034" cy="8967407"/>
          </a:xfrm>
          <a:custGeom>
            <a:avLst/>
            <a:gdLst/>
            <a:ahLst/>
            <a:cxnLst/>
            <a:rect r="r" b="b" t="t" l="l"/>
            <a:pathLst>
              <a:path h="8967407" w="16085034">
                <a:moveTo>
                  <a:pt x="0" y="0"/>
                </a:moveTo>
                <a:lnTo>
                  <a:pt x="16085034" y="0"/>
                </a:lnTo>
                <a:lnTo>
                  <a:pt x="16085034"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89316" y="1170205"/>
            <a:ext cx="11460196" cy="1054717"/>
          </a:xfrm>
          <a:prstGeom prst="rect">
            <a:avLst/>
          </a:prstGeom>
        </p:spPr>
        <p:txBody>
          <a:bodyPr anchor="t" rtlCol="false" tIns="0" lIns="0" bIns="0" rIns="0">
            <a:spAutoFit/>
          </a:bodyPr>
          <a:lstStyle/>
          <a:p>
            <a:pPr algn="ctr" marL="0" indent="0" lvl="0">
              <a:lnSpc>
                <a:spcPts val="8439"/>
              </a:lnSpc>
              <a:spcBef>
                <a:spcPct val="0"/>
              </a:spcBef>
            </a:pPr>
            <a:r>
              <a:rPr lang="en-US" b="true" sz="6806">
                <a:solidFill>
                  <a:srgbClr val="343231"/>
                </a:solidFill>
                <a:latin typeface="HandMade Bold"/>
                <a:ea typeface="HandMade Bold"/>
                <a:cs typeface="HandMade Bold"/>
                <a:sym typeface="HandMade Bold"/>
              </a:rPr>
              <a:t>Reflection</a:t>
            </a:r>
          </a:p>
        </p:txBody>
      </p:sp>
      <p:sp>
        <p:nvSpPr>
          <p:cNvPr name="TextBox 4" id="4"/>
          <p:cNvSpPr txBox="true"/>
          <p:nvPr/>
        </p:nvSpPr>
        <p:spPr>
          <a:xfrm rot="0">
            <a:off x="1836240" y="2540774"/>
            <a:ext cx="14566348" cy="4638025"/>
          </a:xfrm>
          <a:prstGeom prst="rect">
            <a:avLst/>
          </a:prstGeom>
        </p:spPr>
        <p:txBody>
          <a:bodyPr anchor="t" rtlCol="false" tIns="0" lIns="0" bIns="0" rIns="0">
            <a:spAutoFit/>
          </a:bodyPr>
          <a:lstStyle/>
          <a:p>
            <a:pPr algn="l">
              <a:lnSpc>
                <a:spcPts val="4615"/>
              </a:lnSpc>
            </a:pPr>
            <a:r>
              <a:rPr lang="en-US" b="true" sz="3721">
                <a:solidFill>
                  <a:srgbClr val="343231"/>
                </a:solidFill>
                <a:latin typeface="HandMade Bold"/>
                <a:ea typeface="HandMade Bold"/>
                <a:cs typeface="HandMade Bold"/>
                <a:sym typeface="HandMade Bold"/>
              </a:rPr>
              <a:t>What I learned from this lesson is how AI, particularly in computer vision and image processing, works and what it can do. I saw that each technique used has its own specific function. For example, in autonomous vehicles, various functions contribute to safety, such as lane detection, which helps self-driving cars stay within their lanes by recognizing road markings.  AI is incredibly powerful because it can be trained to improve accuracy and performance over time. This study highlighted the effectiveness of AI in enhancing technology and safety in practical applications.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00252" y="3133213"/>
            <a:ext cx="4231715" cy="5699279"/>
          </a:xfrm>
          <a:custGeom>
            <a:avLst/>
            <a:gdLst/>
            <a:ahLst/>
            <a:cxnLst/>
            <a:rect r="r" b="b" t="t" l="l"/>
            <a:pathLst>
              <a:path h="5699279" w="4231715">
                <a:moveTo>
                  <a:pt x="0" y="0"/>
                </a:moveTo>
                <a:lnTo>
                  <a:pt x="4231715" y="0"/>
                </a:lnTo>
                <a:lnTo>
                  <a:pt x="4231715" y="5699279"/>
                </a:lnTo>
                <a:lnTo>
                  <a:pt x="0" y="56992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511637" y="5114925"/>
            <a:ext cx="9676111" cy="1475686"/>
          </a:xfrm>
          <a:prstGeom prst="rect">
            <a:avLst/>
          </a:prstGeom>
        </p:spPr>
        <p:txBody>
          <a:bodyPr anchor="t" rtlCol="false" tIns="0" lIns="0" bIns="0" rIns="0">
            <a:spAutoFit/>
          </a:bodyPr>
          <a:lstStyle/>
          <a:p>
            <a:pPr algn="ctr">
              <a:lnSpc>
                <a:spcPts val="11785"/>
              </a:lnSpc>
            </a:pPr>
            <a:r>
              <a:rPr lang="en-US" sz="9504" b="true">
                <a:solidFill>
                  <a:srgbClr val="343231"/>
                </a:solidFill>
                <a:latin typeface="HandMade Bold"/>
                <a:ea typeface="HandMade Bold"/>
                <a:cs typeface="HandMade Bold"/>
                <a:sym typeface="HandMade Bold"/>
              </a:rPr>
              <a:t>Thank you !</a:t>
            </a:r>
          </a:p>
        </p:txBody>
      </p:sp>
      <p:sp>
        <p:nvSpPr>
          <p:cNvPr name="TextBox 5" id="5"/>
          <p:cNvSpPr txBox="true"/>
          <p:nvPr/>
        </p:nvSpPr>
        <p:spPr>
          <a:xfrm rot="0">
            <a:off x="6922307" y="7514536"/>
            <a:ext cx="8854770" cy="1404690"/>
          </a:xfrm>
          <a:prstGeom prst="rect">
            <a:avLst/>
          </a:prstGeom>
        </p:spPr>
        <p:txBody>
          <a:bodyPr anchor="t" rtlCol="false" tIns="0" lIns="0" bIns="0" rIns="0">
            <a:spAutoFit/>
          </a:bodyPr>
          <a:lstStyle/>
          <a:p>
            <a:pPr algn="ctr">
              <a:lnSpc>
                <a:spcPts val="5511"/>
              </a:lnSpc>
            </a:pPr>
            <a:r>
              <a:rPr lang="en-US" sz="3936" b="true">
                <a:solidFill>
                  <a:srgbClr val="343231"/>
                </a:solidFill>
                <a:latin typeface="Childos Arabic Semi-Bold"/>
                <a:ea typeface="Childos Arabic Semi-Bold"/>
                <a:cs typeface="Childos Arabic Semi-Bold"/>
                <a:sym typeface="Childos Arabic Semi-Bold"/>
              </a:rPr>
              <a:t>Caburnay, Carlo R.</a:t>
            </a:r>
          </a:p>
          <a:p>
            <a:pPr algn="ctr" marL="0" indent="0" lvl="0">
              <a:lnSpc>
                <a:spcPts val="5511"/>
              </a:lnSpc>
              <a:spcBef>
                <a:spcPct val="0"/>
              </a:spcBef>
            </a:pPr>
            <a:r>
              <a:rPr lang="en-US" b="true" sz="3936">
                <a:solidFill>
                  <a:srgbClr val="343231"/>
                </a:solidFill>
                <a:latin typeface="Childos Arabic Semi-Bold"/>
                <a:ea typeface="Childos Arabic Semi-Bold"/>
                <a:cs typeface="Childos Arabic Semi-Bold"/>
                <a:sym typeface="Childos Arabic Semi-Bold"/>
              </a:rPr>
              <a:t>BSCS-4B</a:t>
            </a:r>
          </a:p>
        </p:txBody>
      </p:sp>
      <p:sp>
        <p:nvSpPr>
          <p:cNvPr name="TextBox 6" id="6"/>
          <p:cNvSpPr txBox="true"/>
          <p:nvPr/>
        </p:nvSpPr>
        <p:spPr>
          <a:xfrm rot="0">
            <a:off x="6922307" y="3394388"/>
            <a:ext cx="8854770" cy="709497"/>
          </a:xfrm>
          <a:prstGeom prst="rect">
            <a:avLst/>
          </a:prstGeom>
        </p:spPr>
        <p:txBody>
          <a:bodyPr anchor="t" rtlCol="false" tIns="0" lIns="0" bIns="0" rIns="0">
            <a:spAutoFit/>
          </a:bodyPr>
          <a:lstStyle/>
          <a:p>
            <a:pPr algn="ctr" marL="0" indent="0" lvl="0">
              <a:lnSpc>
                <a:spcPts val="5511"/>
              </a:lnSpc>
              <a:spcBef>
                <a:spcPct val="0"/>
              </a:spcBef>
            </a:pPr>
            <a:r>
              <a:rPr lang="en-US" b="true" sz="3936">
                <a:solidFill>
                  <a:srgbClr val="343231"/>
                </a:solidFill>
                <a:latin typeface="Childos Arabic Semi-Bold"/>
                <a:ea typeface="Childos Arabic Semi-Bold"/>
                <a:cs typeface="Childos Arabic Semi-Bold"/>
                <a:sym typeface="Childos Arabic Semi-Bold"/>
              </a:rPr>
              <a:t>Perception and Computer Vision (IS 106)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grpSp>
        <p:nvGrpSpPr>
          <p:cNvPr name="Group 2" id="2"/>
          <p:cNvGrpSpPr/>
          <p:nvPr/>
        </p:nvGrpSpPr>
        <p:grpSpPr>
          <a:xfrm rot="0">
            <a:off x="917022" y="659797"/>
            <a:ext cx="16453957" cy="8967406"/>
            <a:chOff x="0" y="0"/>
            <a:chExt cx="21938609" cy="11956542"/>
          </a:xfrm>
        </p:grpSpPr>
        <p:sp>
          <p:nvSpPr>
            <p:cNvPr name="Freeform 3" id="3"/>
            <p:cNvSpPr/>
            <p:nvPr/>
          </p:nvSpPr>
          <p:spPr>
            <a:xfrm flipH="false" flipV="false" rot="0">
              <a:off x="0" y="0"/>
              <a:ext cx="21938609" cy="11956542"/>
            </a:xfrm>
            <a:custGeom>
              <a:avLst/>
              <a:gdLst/>
              <a:ahLst/>
              <a:cxnLst/>
              <a:rect r="r" b="b" t="t" l="l"/>
              <a:pathLst>
                <a:path h="11956542" w="21938609">
                  <a:moveTo>
                    <a:pt x="0" y="0"/>
                  </a:moveTo>
                  <a:lnTo>
                    <a:pt x="21938609" y="0"/>
                  </a:lnTo>
                  <a:lnTo>
                    <a:pt x="21938609" y="11956542"/>
                  </a:lnTo>
                  <a:lnTo>
                    <a:pt x="0" y="11956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207649" y="9450728"/>
              <a:ext cx="5657454" cy="2013943"/>
              <a:chOff x="0" y="0"/>
              <a:chExt cx="1117522" cy="397816"/>
            </a:xfrm>
          </p:grpSpPr>
          <p:sp>
            <p:nvSpPr>
              <p:cNvPr name="Freeform 5" id="5"/>
              <p:cNvSpPr/>
              <p:nvPr/>
            </p:nvSpPr>
            <p:spPr>
              <a:xfrm flipH="false" flipV="false" rot="0">
                <a:off x="0" y="0"/>
                <a:ext cx="1117522" cy="397816"/>
              </a:xfrm>
              <a:custGeom>
                <a:avLst/>
                <a:gdLst/>
                <a:ahLst/>
                <a:cxnLst/>
                <a:rect r="r" b="b" t="t" l="l"/>
                <a:pathLst>
                  <a:path h="397816" w="1117522">
                    <a:moveTo>
                      <a:pt x="93054" y="0"/>
                    </a:moveTo>
                    <a:lnTo>
                      <a:pt x="1024468" y="0"/>
                    </a:lnTo>
                    <a:cubicBezTo>
                      <a:pt x="1075860" y="0"/>
                      <a:pt x="1117522" y="41662"/>
                      <a:pt x="1117522" y="93054"/>
                    </a:cubicBezTo>
                    <a:lnTo>
                      <a:pt x="1117522" y="304762"/>
                    </a:lnTo>
                    <a:cubicBezTo>
                      <a:pt x="1117522" y="329441"/>
                      <a:pt x="1107718" y="353110"/>
                      <a:pt x="1090267" y="370561"/>
                    </a:cubicBezTo>
                    <a:cubicBezTo>
                      <a:pt x="1072816" y="388012"/>
                      <a:pt x="1049147" y="397816"/>
                      <a:pt x="1024468" y="397816"/>
                    </a:cubicBezTo>
                    <a:lnTo>
                      <a:pt x="93054" y="397816"/>
                    </a:lnTo>
                    <a:cubicBezTo>
                      <a:pt x="41662" y="397816"/>
                      <a:pt x="0" y="356154"/>
                      <a:pt x="0" y="304762"/>
                    </a:cubicBezTo>
                    <a:lnTo>
                      <a:pt x="0" y="93054"/>
                    </a:lnTo>
                    <a:cubicBezTo>
                      <a:pt x="0" y="41662"/>
                      <a:pt x="41662" y="0"/>
                      <a:pt x="93054" y="0"/>
                    </a:cubicBezTo>
                    <a:close/>
                  </a:path>
                </a:pathLst>
              </a:custGeom>
              <a:solidFill>
                <a:srgbClr val="FFF6E5"/>
              </a:solidFill>
            </p:spPr>
          </p:sp>
          <p:sp>
            <p:nvSpPr>
              <p:cNvPr name="TextBox 6" id="6"/>
              <p:cNvSpPr txBox="true"/>
              <p:nvPr/>
            </p:nvSpPr>
            <p:spPr>
              <a:xfrm>
                <a:off x="0" y="-38100"/>
                <a:ext cx="1117522" cy="435916"/>
              </a:xfrm>
              <a:prstGeom prst="rect">
                <a:avLst/>
              </a:prstGeom>
            </p:spPr>
            <p:txBody>
              <a:bodyPr anchor="ctr" rtlCol="false" tIns="50800" lIns="50800" bIns="50800" rIns="50800"/>
              <a:lstStyle/>
              <a:p>
                <a:pPr algn="ctr">
                  <a:lnSpc>
                    <a:spcPts val="2659"/>
                  </a:lnSpc>
                  <a:spcBef>
                    <a:spcPct val="0"/>
                  </a:spcBef>
                </a:pPr>
              </a:p>
            </p:txBody>
          </p:sp>
        </p:grpSp>
      </p:grpSp>
      <p:sp>
        <p:nvSpPr>
          <p:cNvPr name="TextBox 7" id="7"/>
          <p:cNvSpPr txBox="true"/>
          <p:nvPr/>
        </p:nvSpPr>
        <p:spPr>
          <a:xfrm rot="0">
            <a:off x="1760038" y="3548877"/>
            <a:ext cx="8898159" cy="3341370"/>
          </a:xfrm>
          <a:prstGeom prst="rect">
            <a:avLst/>
          </a:prstGeom>
        </p:spPr>
        <p:txBody>
          <a:bodyPr anchor="t" rtlCol="false" tIns="0" lIns="0" bIns="0" rIns="0">
            <a:spAutoFit/>
          </a:bodyPr>
          <a:lstStyle/>
          <a:p>
            <a:pPr algn="ctr">
              <a:lnSpc>
                <a:spcPts val="3779"/>
              </a:lnSpc>
              <a:spcBef>
                <a:spcPct val="0"/>
              </a:spcBef>
            </a:pPr>
            <a:r>
              <a:rPr lang="en-US" sz="2700">
                <a:solidFill>
                  <a:srgbClr val="343231"/>
                </a:solidFill>
                <a:latin typeface="Childos Arabic Light"/>
                <a:ea typeface="Childos Arabic Light"/>
                <a:cs typeface="Childos Arabic Light"/>
                <a:sym typeface="Childos Arabic Light"/>
              </a:rPr>
              <a:t>Computer vision is a field of artificial intelligence (AI) that uses machine learning and neural networks to teach computers and systems to derive meaningful information from digital images, videos and other visual inputs—and to make recommendations or take actions when they see defects or issues. If AI enables computers to think, computer vision enables them to see, observe and understand</a:t>
            </a:r>
          </a:p>
        </p:txBody>
      </p:sp>
      <p:sp>
        <p:nvSpPr>
          <p:cNvPr name="Freeform 8" id="8"/>
          <p:cNvSpPr/>
          <p:nvPr/>
        </p:nvSpPr>
        <p:spPr>
          <a:xfrm flipH="false" flipV="false" rot="0">
            <a:off x="10911965" y="2583061"/>
            <a:ext cx="5826096" cy="6006284"/>
          </a:xfrm>
          <a:custGeom>
            <a:avLst/>
            <a:gdLst/>
            <a:ahLst/>
            <a:cxnLst/>
            <a:rect r="r" b="b" t="t" l="l"/>
            <a:pathLst>
              <a:path h="6006284" w="5826096">
                <a:moveTo>
                  <a:pt x="0" y="0"/>
                </a:moveTo>
                <a:lnTo>
                  <a:pt x="5826096" y="0"/>
                </a:lnTo>
                <a:lnTo>
                  <a:pt x="5826096" y="6006284"/>
                </a:lnTo>
                <a:lnTo>
                  <a:pt x="0" y="6006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06269" y="2222791"/>
            <a:ext cx="9405696" cy="1143411"/>
          </a:xfrm>
          <a:prstGeom prst="rect">
            <a:avLst/>
          </a:prstGeom>
        </p:spPr>
        <p:txBody>
          <a:bodyPr anchor="t" rtlCol="false" tIns="0" lIns="0" bIns="0" rIns="0">
            <a:spAutoFit/>
          </a:bodyPr>
          <a:lstStyle/>
          <a:p>
            <a:pPr algn="ctr">
              <a:lnSpc>
                <a:spcPts val="9191"/>
              </a:lnSpc>
            </a:pPr>
            <a:r>
              <a:rPr lang="en-US" sz="7412" b="true">
                <a:solidFill>
                  <a:srgbClr val="343231"/>
                </a:solidFill>
                <a:latin typeface="HandMade Bold"/>
                <a:ea typeface="HandMade Bold"/>
                <a:cs typeface="HandMade Bold"/>
                <a:sym typeface="HandMade Bold"/>
              </a:rPr>
              <a:t>What is computer vision?</a:t>
            </a:r>
          </a:p>
        </p:txBody>
      </p:sp>
      <p:sp>
        <p:nvSpPr>
          <p:cNvPr name="TextBox 10" id="10"/>
          <p:cNvSpPr txBox="true"/>
          <p:nvPr/>
        </p:nvSpPr>
        <p:spPr>
          <a:xfrm rot="0">
            <a:off x="1760038" y="6966447"/>
            <a:ext cx="8898159" cy="2388870"/>
          </a:xfrm>
          <a:prstGeom prst="rect">
            <a:avLst/>
          </a:prstGeom>
        </p:spPr>
        <p:txBody>
          <a:bodyPr anchor="t" rtlCol="false" tIns="0" lIns="0" bIns="0" rIns="0">
            <a:spAutoFit/>
          </a:bodyPr>
          <a:lstStyle/>
          <a:p>
            <a:pPr algn="ctr">
              <a:lnSpc>
                <a:spcPts val="3779"/>
              </a:lnSpc>
              <a:spcBef>
                <a:spcPct val="0"/>
              </a:spcBef>
            </a:pPr>
            <a:r>
              <a:rPr lang="en-US" sz="2700">
                <a:solidFill>
                  <a:srgbClr val="343231"/>
                </a:solidFill>
                <a:latin typeface="Childos Arabic Light"/>
                <a:ea typeface="Childos Arabic Light"/>
                <a:cs typeface="Childos Arabic Light"/>
                <a:sym typeface="Childos Arabic Light"/>
              </a:rPr>
              <a:t>Computer vision works much the same as human vision, except humans have a head start. Human sight has the advantage of lifetimes of context to train how to tell objects apart, how far away they are, whether they are moving or something is wrong with an image.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grpSp>
        <p:nvGrpSpPr>
          <p:cNvPr name="Group 2" id="2"/>
          <p:cNvGrpSpPr/>
          <p:nvPr/>
        </p:nvGrpSpPr>
        <p:grpSpPr>
          <a:xfrm rot="0">
            <a:off x="917022" y="659797"/>
            <a:ext cx="16453957" cy="8967406"/>
            <a:chOff x="0" y="0"/>
            <a:chExt cx="21938609" cy="11956542"/>
          </a:xfrm>
        </p:grpSpPr>
        <p:sp>
          <p:nvSpPr>
            <p:cNvPr name="Freeform 3" id="3"/>
            <p:cNvSpPr/>
            <p:nvPr/>
          </p:nvSpPr>
          <p:spPr>
            <a:xfrm flipH="false" flipV="false" rot="0">
              <a:off x="0" y="0"/>
              <a:ext cx="21938609" cy="11956542"/>
            </a:xfrm>
            <a:custGeom>
              <a:avLst/>
              <a:gdLst/>
              <a:ahLst/>
              <a:cxnLst/>
              <a:rect r="r" b="b" t="t" l="l"/>
              <a:pathLst>
                <a:path h="11956542" w="21938609">
                  <a:moveTo>
                    <a:pt x="0" y="0"/>
                  </a:moveTo>
                  <a:lnTo>
                    <a:pt x="21938609" y="0"/>
                  </a:lnTo>
                  <a:lnTo>
                    <a:pt x="21938609" y="11956542"/>
                  </a:lnTo>
                  <a:lnTo>
                    <a:pt x="0" y="11956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207649" y="9450728"/>
              <a:ext cx="5657454" cy="2013943"/>
              <a:chOff x="0" y="0"/>
              <a:chExt cx="1117522" cy="397816"/>
            </a:xfrm>
          </p:grpSpPr>
          <p:sp>
            <p:nvSpPr>
              <p:cNvPr name="Freeform 5" id="5"/>
              <p:cNvSpPr/>
              <p:nvPr/>
            </p:nvSpPr>
            <p:spPr>
              <a:xfrm flipH="false" flipV="false" rot="0">
                <a:off x="0" y="0"/>
                <a:ext cx="1117522" cy="397816"/>
              </a:xfrm>
              <a:custGeom>
                <a:avLst/>
                <a:gdLst/>
                <a:ahLst/>
                <a:cxnLst/>
                <a:rect r="r" b="b" t="t" l="l"/>
                <a:pathLst>
                  <a:path h="397816" w="1117522">
                    <a:moveTo>
                      <a:pt x="93054" y="0"/>
                    </a:moveTo>
                    <a:lnTo>
                      <a:pt x="1024468" y="0"/>
                    </a:lnTo>
                    <a:cubicBezTo>
                      <a:pt x="1075860" y="0"/>
                      <a:pt x="1117522" y="41662"/>
                      <a:pt x="1117522" y="93054"/>
                    </a:cubicBezTo>
                    <a:lnTo>
                      <a:pt x="1117522" y="304762"/>
                    </a:lnTo>
                    <a:cubicBezTo>
                      <a:pt x="1117522" y="329441"/>
                      <a:pt x="1107718" y="353110"/>
                      <a:pt x="1090267" y="370561"/>
                    </a:cubicBezTo>
                    <a:cubicBezTo>
                      <a:pt x="1072816" y="388012"/>
                      <a:pt x="1049147" y="397816"/>
                      <a:pt x="1024468" y="397816"/>
                    </a:cubicBezTo>
                    <a:lnTo>
                      <a:pt x="93054" y="397816"/>
                    </a:lnTo>
                    <a:cubicBezTo>
                      <a:pt x="41662" y="397816"/>
                      <a:pt x="0" y="356154"/>
                      <a:pt x="0" y="304762"/>
                    </a:cubicBezTo>
                    <a:lnTo>
                      <a:pt x="0" y="93054"/>
                    </a:lnTo>
                    <a:cubicBezTo>
                      <a:pt x="0" y="41662"/>
                      <a:pt x="41662" y="0"/>
                      <a:pt x="93054" y="0"/>
                    </a:cubicBezTo>
                    <a:close/>
                  </a:path>
                </a:pathLst>
              </a:custGeom>
              <a:solidFill>
                <a:srgbClr val="FFF6E5"/>
              </a:solidFill>
            </p:spPr>
          </p:sp>
          <p:sp>
            <p:nvSpPr>
              <p:cNvPr name="TextBox 6" id="6"/>
              <p:cNvSpPr txBox="true"/>
              <p:nvPr/>
            </p:nvSpPr>
            <p:spPr>
              <a:xfrm>
                <a:off x="0" y="-38100"/>
                <a:ext cx="1117522" cy="435916"/>
              </a:xfrm>
              <a:prstGeom prst="rect">
                <a:avLst/>
              </a:prstGeom>
            </p:spPr>
            <p:txBody>
              <a:bodyPr anchor="ctr" rtlCol="false" tIns="50800" lIns="50800" bIns="50800" rIns="50800"/>
              <a:lstStyle/>
              <a:p>
                <a:pPr algn="ctr">
                  <a:lnSpc>
                    <a:spcPts val="2659"/>
                  </a:lnSpc>
                  <a:spcBef>
                    <a:spcPct val="0"/>
                  </a:spcBef>
                </a:pPr>
              </a:p>
            </p:txBody>
          </p:sp>
        </p:grpSp>
      </p:grpSp>
      <p:sp>
        <p:nvSpPr>
          <p:cNvPr name="TextBox 7" id="7"/>
          <p:cNvSpPr txBox="true"/>
          <p:nvPr/>
        </p:nvSpPr>
        <p:spPr>
          <a:xfrm rot="0">
            <a:off x="1760038" y="3877418"/>
            <a:ext cx="8898159" cy="3341370"/>
          </a:xfrm>
          <a:prstGeom prst="rect">
            <a:avLst/>
          </a:prstGeom>
        </p:spPr>
        <p:txBody>
          <a:bodyPr anchor="t" rtlCol="false" tIns="0" lIns="0" bIns="0" rIns="0">
            <a:spAutoFit/>
          </a:bodyPr>
          <a:lstStyle/>
          <a:p>
            <a:pPr algn="ctr">
              <a:lnSpc>
                <a:spcPts val="3779"/>
              </a:lnSpc>
              <a:spcBef>
                <a:spcPct val="0"/>
              </a:spcBef>
            </a:pPr>
            <a:r>
              <a:rPr lang="en-US" sz="2700">
                <a:solidFill>
                  <a:srgbClr val="343231"/>
                </a:solidFill>
                <a:latin typeface="Childos Arabic Light"/>
                <a:ea typeface="Childos Arabic Light"/>
                <a:cs typeface="Childos Arabic Light"/>
                <a:sym typeface="Childos Arabic Light"/>
              </a:rPr>
              <a:t>Computer vision trains machines to perform these functions, but it must do it in much less time with cameras, data and algorithms rather than retinas, optic nerves and a visual cortex. Because a system trained to inspect products or watch a production asset can analyze thousands of products or processes a minute, noticing imperceptible defects or issues, it can quickly surpass human capabilities.</a:t>
            </a:r>
          </a:p>
        </p:txBody>
      </p:sp>
      <p:sp>
        <p:nvSpPr>
          <p:cNvPr name="Freeform 8" id="8"/>
          <p:cNvSpPr/>
          <p:nvPr/>
        </p:nvSpPr>
        <p:spPr>
          <a:xfrm flipH="false" flipV="false" rot="0">
            <a:off x="10911965" y="2583061"/>
            <a:ext cx="5826096" cy="6006284"/>
          </a:xfrm>
          <a:custGeom>
            <a:avLst/>
            <a:gdLst/>
            <a:ahLst/>
            <a:cxnLst/>
            <a:rect r="r" b="b" t="t" l="l"/>
            <a:pathLst>
              <a:path h="6006284" w="5826096">
                <a:moveTo>
                  <a:pt x="0" y="0"/>
                </a:moveTo>
                <a:lnTo>
                  <a:pt x="5826096" y="0"/>
                </a:lnTo>
                <a:lnTo>
                  <a:pt x="5826096" y="6006284"/>
                </a:lnTo>
                <a:lnTo>
                  <a:pt x="0" y="6006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06269" y="2222791"/>
            <a:ext cx="9405696" cy="1143411"/>
          </a:xfrm>
          <a:prstGeom prst="rect">
            <a:avLst/>
          </a:prstGeom>
        </p:spPr>
        <p:txBody>
          <a:bodyPr anchor="t" rtlCol="false" tIns="0" lIns="0" bIns="0" rIns="0">
            <a:spAutoFit/>
          </a:bodyPr>
          <a:lstStyle/>
          <a:p>
            <a:pPr algn="ctr">
              <a:lnSpc>
                <a:spcPts val="9191"/>
              </a:lnSpc>
            </a:pPr>
            <a:r>
              <a:rPr lang="en-US" sz="7412" b="true">
                <a:solidFill>
                  <a:srgbClr val="343231"/>
                </a:solidFill>
                <a:latin typeface="HandMade Bold"/>
                <a:ea typeface="HandMade Bold"/>
                <a:cs typeface="HandMade Bold"/>
                <a:sym typeface="HandMade Bold"/>
              </a:rPr>
              <a:t>What is computer vision?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99677" y="4247462"/>
            <a:ext cx="4233662" cy="4783799"/>
          </a:xfrm>
          <a:custGeom>
            <a:avLst/>
            <a:gdLst/>
            <a:ahLst/>
            <a:cxnLst/>
            <a:rect r="r" b="b" t="t" l="l"/>
            <a:pathLst>
              <a:path h="4783799" w="4233662">
                <a:moveTo>
                  <a:pt x="0" y="0"/>
                </a:moveTo>
                <a:lnTo>
                  <a:pt x="4233662" y="0"/>
                </a:lnTo>
                <a:lnTo>
                  <a:pt x="4233662" y="4783799"/>
                </a:lnTo>
                <a:lnTo>
                  <a:pt x="0" y="47837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5140" y="2811291"/>
            <a:ext cx="13397721" cy="996025"/>
          </a:xfrm>
          <a:prstGeom prst="rect">
            <a:avLst/>
          </a:prstGeom>
        </p:spPr>
        <p:txBody>
          <a:bodyPr anchor="t" rtlCol="false" tIns="0" lIns="0" bIns="0" rIns="0">
            <a:spAutoFit/>
          </a:bodyPr>
          <a:lstStyle/>
          <a:p>
            <a:pPr algn="ctr" marL="0" indent="0" lvl="0">
              <a:lnSpc>
                <a:spcPts val="7951"/>
              </a:lnSpc>
              <a:spcBef>
                <a:spcPct val="0"/>
              </a:spcBef>
            </a:pPr>
            <a:r>
              <a:rPr lang="en-US" b="true" sz="6412">
                <a:solidFill>
                  <a:srgbClr val="343231"/>
                </a:solidFill>
                <a:latin typeface="HandMade Bold"/>
                <a:ea typeface="HandMade Bold"/>
                <a:cs typeface="HandMade Bold"/>
                <a:sym typeface="HandMade Bold"/>
              </a:rPr>
              <a:t>The Role of Image Processing in AI</a:t>
            </a:r>
          </a:p>
        </p:txBody>
      </p:sp>
      <p:sp>
        <p:nvSpPr>
          <p:cNvPr name="TextBox 5" id="5"/>
          <p:cNvSpPr txBox="true"/>
          <p:nvPr/>
        </p:nvSpPr>
        <p:spPr>
          <a:xfrm rot="0">
            <a:off x="1928219" y="4237937"/>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Enhancement of Image Quality</a:t>
            </a:r>
          </a:p>
        </p:txBody>
      </p:sp>
      <p:sp>
        <p:nvSpPr>
          <p:cNvPr name="TextBox 6" id="6"/>
          <p:cNvSpPr txBox="true"/>
          <p:nvPr/>
        </p:nvSpPr>
        <p:spPr>
          <a:xfrm rot="0">
            <a:off x="2661644" y="4808710"/>
            <a:ext cx="8210067" cy="1912620"/>
          </a:xfrm>
          <a:prstGeom prst="rect">
            <a:avLst/>
          </a:prstGeom>
        </p:spPr>
        <p:txBody>
          <a:bodyPr anchor="t" rtlCol="false" tIns="0" lIns="0" bIns="0" rIns="0">
            <a:spAutoFit/>
          </a:bodyPr>
          <a:lstStyle/>
          <a:p>
            <a:pPr algn="l">
              <a:lnSpc>
                <a:spcPts val="3779"/>
              </a:lnSpc>
            </a:pPr>
            <a:r>
              <a:rPr lang="en-US" sz="2700">
                <a:solidFill>
                  <a:srgbClr val="343231"/>
                </a:solidFill>
                <a:latin typeface="Childos Arabic Light"/>
                <a:ea typeface="Childos Arabic Light"/>
                <a:cs typeface="Childos Arabic Light"/>
                <a:sym typeface="Childos Arabic Light"/>
              </a:rPr>
              <a:t>Image processing techniques, like filtering and noise reduction, help improve the quality of images by removing distortions or enhancing specific features. </a:t>
            </a:r>
          </a:p>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Ex.  clarity of X-ray or MRI scans</a:t>
            </a:r>
          </a:p>
        </p:txBody>
      </p:sp>
      <p:sp>
        <p:nvSpPr>
          <p:cNvPr name="TextBox 7" id="7"/>
          <p:cNvSpPr txBox="true"/>
          <p:nvPr/>
        </p:nvSpPr>
        <p:spPr>
          <a:xfrm rot="0">
            <a:off x="1928219" y="6777849"/>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Feature Extraction</a:t>
            </a:r>
          </a:p>
        </p:txBody>
      </p:sp>
      <p:sp>
        <p:nvSpPr>
          <p:cNvPr name="TextBox 8" id="8"/>
          <p:cNvSpPr txBox="true"/>
          <p:nvPr/>
        </p:nvSpPr>
        <p:spPr>
          <a:xfrm rot="0">
            <a:off x="2661644" y="7349254"/>
            <a:ext cx="8457203" cy="1912620"/>
          </a:xfrm>
          <a:prstGeom prst="rect">
            <a:avLst/>
          </a:prstGeom>
        </p:spPr>
        <p:txBody>
          <a:bodyPr anchor="t" rtlCol="false" tIns="0" lIns="0" bIns="0" rIns="0">
            <a:spAutoFit/>
          </a:bodyPr>
          <a:lstStyle/>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AI systems rely on image processing to extract meaningful features from raw image data, such as edges, textures, and patterns. Ex. in facial recognition, detecting features like eyes, nose, and mouth is crucial for identifying individuals.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45140" y="2811291"/>
            <a:ext cx="13397721" cy="986612"/>
          </a:xfrm>
          <a:prstGeom prst="rect">
            <a:avLst/>
          </a:prstGeom>
        </p:spPr>
        <p:txBody>
          <a:bodyPr anchor="t" rtlCol="false" tIns="0" lIns="0" bIns="0" rIns="0">
            <a:spAutoFit/>
          </a:bodyPr>
          <a:lstStyle/>
          <a:p>
            <a:pPr algn="ctr" marL="0" indent="0" lvl="0">
              <a:lnSpc>
                <a:spcPts val="7948"/>
              </a:lnSpc>
              <a:spcBef>
                <a:spcPct val="0"/>
              </a:spcBef>
            </a:pPr>
            <a:r>
              <a:rPr lang="en-US" b="true" sz="6410">
                <a:solidFill>
                  <a:srgbClr val="343231"/>
                </a:solidFill>
                <a:latin typeface="HandMade Bold"/>
                <a:ea typeface="HandMade Bold"/>
                <a:cs typeface="HandMade Bold"/>
                <a:sym typeface="HandMade Bold"/>
              </a:rPr>
              <a:t>The Role of Image Processing in AI</a:t>
            </a:r>
          </a:p>
        </p:txBody>
      </p:sp>
      <p:sp>
        <p:nvSpPr>
          <p:cNvPr name="Freeform 4" id="4"/>
          <p:cNvSpPr/>
          <p:nvPr/>
        </p:nvSpPr>
        <p:spPr>
          <a:xfrm flipH="false" flipV="false" rot="0">
            <a:off x="12185289" y="4572524"/>
            <a:ext cx="4174493" cy="4458737"/>
          </a:xfrm>
          <a:custGeom>
            <a:avLst/>
            <a:gdLst/>
            <a:ahLst/>
            <a:cxnLst/>
            <a:rect r="r" b="b" t="t" l="l"/>
            <a:pathLst>
              <a:path h="4458737" w="4174493">
                <a:moveTo>
                  <a:pt x="0" y="0"/>
                </a:moveTo>
                <a:lnTo>
                  <a:pt x="4174492" y="0"/>
                </a:lnTo>
                <a:lnTo>
                  <a:pt x="4174492" y="4458737"/>
                </a:lnTo>
                <a:lnTo>
                  <a:pt x="0" y="4458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928219" y="4079201"/>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Image Manipulation:</a:t>
            </a:r>
          </a:p>
        </p:txBody>
      </p:sp>
      <p:sp>
        <p:nvSpPr>
          <p:cNvPr name="TextBox 6" id="6"/>
          <p:cNvSpPr txBox="true"/>
          <p:nvPr/>
        </p:nvSpPr>
        <p:spPr>
          <a:xfrm rot="0">
            <a:off x="2661644" y="4583931"/>
            <a:ext cx="9523645" cy="2388870"/>
          </a:xfrm>
          <a:prstGeom prst="rect">
            <a:avLst/>
          </a:prstGeom>
        </p:spPr>
        <p:txBody>
          <a:bodyPr anchor="t" rtlCol="false" tIns="0" lIns="0" bIns="0" rIns="0">
            <a:spAutoFit/>
          </a:bodyPr>
          <a:lstStyle/>
          <a:p>
            <a:pPr algn="l">
              <a:lnSpc>
                <a:spcPts val="3779"/>
              </a:lnSpc>
            </a:pPr>
            <a:r>
              <a:rPr lang="en-US" sz="2700">
                <a:solidFill>
                  <a:srgbClr val="343231"/>
                </a:solidFill>
                <a:latin typeface="Childos Arabic Light"/>
                <a:ea typeface="Childos Arabic Light"/>
                <a:cs typeface="Childos Arabic Light"/>
                <a:sym typeface="Childos Arabic Light"/>
              </a:rPr>
              <a:t>Image manipulation involves transforming images through techniques like rotation, scaling, or adjusting brightness. This allows AI systems to handle various image perspectives and lighting conditions. </a:t>
            </a:r>
          </a:p>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Ex. in autonomous vehicles, manipulating image data helps the system recognize objects under different conditions like rain or night.</a:t>
            </a:r>
          </a:p>
        </p:txBody>
      </p:sp>
      <p:sp>
        <p:nvSpPr>
          <p:cNvPr name="TextBox 7" id="7"/>
          <p:cNvSpPr txBox="true"/>
          <p:nvPr/>
        </p:nvSpPr>
        <p:spPr>
          <a:xfrm rot="0">
            <a:off x="1928219" y="6963276"/>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Image Segmentation</a:t>
            </a:r>
          </a:p>
        </p:txBody>
      </p:sp>
      <p:sp>
        <p:nvSpPr>
          <p:cNvPr name="TextBox 8" id="8"/>
          <p:cNvSpPr txBox="true"/>
          <p:nvPr/>
        </p:nvSpPr>
        <p:spPr>
          <a:xfrm rot="0">
            <a:off x="2661644" y="7468006"/>
            <a:ext cx="9221117" cy="1912620"/>
          </a:xfrm>
          <a:prstGeom prst="rect">
            <a:avLst/>
          </a:prstGeom>
        </p:spPr>
        <p:txBody>
          <a:bodyPr anchor="t" rtlCol="false" tIns="0" lIns="0" bIns="0" rIns="0">
            <a:spAutoFit/>
          </a:bodyPr>
          <a:lstStyle/>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Image processing divides an image into meaningful parts or objects. This segmentation helps AI systems focus on specific objects or regions. Ex. In satellite imagery, AI can segment land areas to differentiate between forests, water bodies, and urban areas.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9797"/>
            <a:ext cx="16230600" cy="8967407"/>
          </a:xfrm>
          <a:custGeom>
            <a:avLst/>
            <a:gdLst/>
            <a:ahLst/>
            <a:cxnLst/>
            <a:rect r="r" b="b" t="t" l="l"/>
            <a:pathLst>
              <a:path h="8967407" w="16230600">
                <a:moveTo>
                  <a:pt x="0" y="0"/>
                </a:moveTo>
                <a:lnTo>
                  <a:pt x="16230600" y="0"/>
                </a:lnTo>
                <a:lnTo>
                  <a:pt x="16230600" y="8967406"/>
                </a:lnTo>
                <a:lnTo>
                  <a:pt x="0" y="8967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45140" y="2811291"/>
            <a:ext cx="13397721" cy="986612"/>
          </a:xfrm>
          <a:prstGeom prst="rect">
            <a:avLst/>
          </a:prstGeom>
        </p:spPr>
        <p:txBody>
          <a:bodyPr anchor="t" rtlCol="false" tIns="0" lIns="0" bIns="0" rIns="0">
            <a:spAutoFit/>
          </a:bodyPr>
          <a:lstStyle/>
          <a:p>
            <a:pPr algn="ctr" marL="0" indent="0" lvl="0">
              <a:lnSpc>
                <a:spcPts val="7948"/>
              </a:lnSpc>
              <a:spcBef>
                <a:spcPct val="0"/>
              </a:spcBef>
            </a:pPr>
            <a:r>
              <a:rPr lang="en-US" b="true" sz="6410">
                <a:solidFill>
                  <a:srgbClr val="343231"/>
                </a:solidFill>
                <a:latin typeface="HandMade Bold"/>
                <a:ea typeface="HandMade Bold"/>
                <a:cs typeface="HandMade Bold"/>
                <a:sym typeface="HandMade Bold"/>
              </a:rPr>
              <a:t>The Role of Image Processing in AI</a:t>
            </a:r>
          </a:p>
        </p:txBody>
      </p:sp>
      <p:sp>
        <p:nvSpPr>
          <p:cNvPr name="Freeform 4" id="4"/>
          <p:cNvSpPr/>
          <p:nvPr/>
        </p:nvSpPr>
        <p:spPr>
          <a:xfrm flipH="false" flipV="false" rot="0">
            <a:off x="12185289" y="4572524"/>
            <a:ext cx="4174493" cy="4458737"/>
          </a:xfrm>
          <a:custGeom>
            <a:avLst/>
            <a:gdLst/>
            <a:ahLst/>
            <a:cxnLst/>
            <a:rect r="r" b="b" t="t" l="l"/>
            <a:pathLst>
              <a:path h="4458737" w="4174493">
                <a:moveTo>
                  <a:pt x="0" y="0"/>
                </a:moveTo>
                <a:lnTo>
                  <a:pt x="4174492" y="0"/>
                </a:lnTo>
                <a:lnTo>
                  <a:pt x="4174492" y="4458737"/>
                </a:lnTo>
                <a:lnTo>
                  <a:pt x="0" y="4458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928219" y="4706546"/>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Efficient Data Analysis</a:t>
            </a:r>
          </a:p>
        </p:txBody>
      </p:sp>
      <p:sp>
        <p:nvSpPr>
          <p:cNvPr name="TextBox 6" id="6"/>
          <p:cNvSpPr txBox="true"/>
          <p:nvPr/>
        </p:nvSpPr>
        <p:spPr>
          <a:xfrm rot="0">
            <a:off x="2661644" y="5211276"/>
            <a:ext cx="9523645" cy="2865120"/>
          </a:xfrm>
          <a:prstGeom prst="rect">
            <a:avLst/>
          </a:prstGeom>
        </p:spPr>
        <p:txBody>
          <a:bodyPr anchor="t" rtlCol="false" tIns="0" lIns="0" bIns="0" rIns="0">
            <a:spAutoFit/>
          </a:bodyPr>
          <a:lstStyle/>
          <a:p>
            <a:pPr algn="l">
              <a:lnSpc>
                <a:spcPts val="3779"/>
              </a:lnSpc>
            </a:pPr>
            <a:r>
              <a:rPr lang="en-US" sz="2700">
                <a:solidFill>
                  <a:srgbClr val="343231"/>
                </a:solidFill>
                <a:latin typeface="Childos Arabic Light"/>
                <a:ea typeface="Childos Arabic Light"/>
                <a:cs typeface="Childos Arabic Light"/>
                <a:sym typeface="Childos Arabic Light"/>
              </a:rPr>
              <a:t>AI systems need processed images to perform efficient analysis. By reducing image complexity and highlighting important features, image processing enables faster and more accurate analysis. </a:t>
            </a:r>
          </a:p>
          <a:p>
            <a:pPr algn="l">
              <a:lnSpc>
                <a:spcPts val="3779"/>
              </a:lnSpc>
            </a:pPr>
            <a:r>
              <a:rPr lang="en-US" sz="2700">
                <a:solidFill>
                  <a:srgbClr val="343231"/>
                </a:solidFill>
                <a:latin typeface="Childos Arabic Light"/>
                <a:ea typeface="Childos Arabic Light"/>
                <a:cs typeface="Childos Arabic Light"/>
                <a:sym typeface="Childos Arabic Light"/>
              </a:rPr>
              <a:t>Ex. In security surveillance, AI systems can analyze processed video frames to detect suspicious activity more efficiently.</a:t>
            </a:r>
          </a:p>
          <a:p>
            <a:pPr algn="l">
              <a:lnSpc>
                <a:spcPts val="37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grpSp>
        <p:nvGrpSpPr>
          <p:cNvPr name="Group 2" id="2"/>
          <p:cNvGrpSpPr/>
          <p:nvPr/>
        </p:nvGrpSpPr>
        <p:grpSpPr>
          <a:xfrm rot="0">
            <a:off x="917022" y="659797"/>
            <a:ext cx="16453957" cy="8967406"/>
            <a:chOff x="0" y="0"/>
            <a:chExt cx="21938609" cy="11956542"/>
          </a:xfrm>
        </p:grpSpPr>
        <p:sp>
          <p:nvSpPr>
            <p:cNvPr name="Freeform 3" id="3"/>
            <p:cNvSpPr/>
            <p:nvPr/>
          </p:nvSpPr>
          <p:spPr>
            <a:xfrm flipH="false" flipV="false" rot="0">
              <a:off x="0" y="0"/>
              <a:ext cx="21938609" cy="11956542"/>
            </a:xfrm>
            <a:custGeom>
              <a:avLst/>
              <a:gdLst/>
              <a:ahLst/>
              <a:cxnLst/>
              <a:rect r="r" b="b" t="t" l="l"/>
              <a:pathLst>
                <a:path h="11956542" w="21938609">
                  <a:moveTo>
                    <a:pt x="0" y="0"/>
                  </a:moveTo>
                  <a:lnTo>
                    <a:pt x="21938609" y="0"/>
                  </a:lnTo>
                  <a:lnTo>
                    <a:pt x="21938609" y="11956542"/>
                  </a:lnTo>
                  <a:lnTo>
                    <a:pt x="0" y="11956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207649" y="9450728"/>
              <a:ext cx="5657454" cy="2013943"/>
              <a:chOff x="0" y="0"/>
              <a:chExt cx="1117522" cy="397816"/>
            </a:xfrm>
          </p:grpSpPr>
          <p:sp>
            <p:nvSpPr>
              <p:cNvPr name="Freeform 5" id="5"/>
              <p:cNvSpPr/>
              <p:nvPr/>
            </p:nvSpPr>
            <p:spPr>
              <a:xfrm flipH="false" flipV="false" rot="0">
                <a:off x="0" y="0"/>
                <a:ext cx="1117522" cy="397816"/>
              </a:xfrm>
              <a:custGeom>
                <a:avLst/>
                <a:gdLst/>
                <a:ahLst/>
                <a:cxnLst/>
                <a:rect r="r" b="b" t="t" l="l"/>
                <a:pathLst>
                  <a:path h="397816" w="1117522">
                    <a:moveTo>
                      <a:pt x="93054" y="0"/>
                    </a:moveTo>
                    <a:lnTo>
                      <a:pt x="1024468" y="0"/>
                    </a:lnTo>
                    <a:cubicBezTo>
                      <a:pt x="1075860" y="0"/>
                      <a:pt x="1117522" y="41662"/>
                      <a:pt x="1117522" y="93054"/>
                    </a:cubicBezTo>
                    <a:lnTo>
                      <a:pt x="1117522" y="304762"/>
                    </a:lnTo>
                    <a:cubicBezTo>
                      <a:pt x="1117522" y="329441"/>
                      <a:pt x="1107718" y="353110"/>
                      <a:pt x="1090267" y="370561"/>
                    </a:cubicBezTo>
                    <a:cubicBezTo>
                      <a:pt x="1072816" y="388012"/>
                      <a:pt x="1049147" y="397816"/>
                      <a:pt x="1024468" y="397816"/>
                    </a:cubicBezTo>
                    <a:lnTo>
                      <a:pt x="93054" y="397816"/>
                    </a:lnTo>
                    <a:cubicBezTo>
                      <a:pt x="41662" y="397816"/>
                      <a:pt x="0" y="356154"/>
                      <a:pt x="0" y="304762"/>
                    </a:cubicBezTo>
                    <a:lnTo>
                      <a:pt x="0" y="93054"/>
                    </a:lnTo>
                    <a:cubicBezTo>
                      <a:pt x="0" y="41662"/>
                      <a:pt x="41662" y="0"/>
                      <a:pt x="93054" y="0"/>
                    </a:cubicBezTo>
                    <a:close/>
                  </a:path>
                </a:pathLst>
              </a:custGeom>
              <a:solidFill>
                <a:srgbClr val="FFF6E5"/>
              </a:solidFill>
            </p:spPr>
          </p:sp>
          <p:sp>
            <p:nvSpPr>
              <p:cNvPr name="TextBox 6" id="6"/>
              <p:cNvSpPr txBox="true"/>
              <p:nvPr/>
            </p:nvSpPr>
            <p:spPr>
              <a:xfrm>
                <a:off x="0" y="-38100"/>
                <a:ext cx="1117522" cy="435916"/>
              </a:xfrm>
              <a:prstGeom prst="rect">
                <a:avLst/>
              </a:prstGeom>
            </p:spPr>
            <p:txBody>
              <a:bodyPr anchor="ctr" rtlCol="false" tIns="50800" lIns="50800" bIns="50800" rIns="50800"/>
              <a:lstStyle/>
              <a:p>
                <a:pPr algn="ctr">
                  <a:lnSpc>
                    <a:spcPts val="2659"/>
                  </a:lnSpc>
                  <a:spcBef>
                    <a:spcPct val="0"/>
                  </a:spcBef>
                </a:pPr>
              </a:p>
            </p:txBody>
          </p:sp>
        </p:grpSp>
      </p:grpSp>
      <p:sp>
        <p:nvSpPr>
          <p:cNvPr name="Freeform 7" id="7"/>
          <p:cNvSpPr/>
          <p:nvPr/>
        </p:nvSpPr>
        <p:spPr>
          <a:xfrm flipH="false" flipV="false" rot="0">
            <a:off x="11018140" y="4370739"/>
            <a:ext cx="5975013" cy="2617374"/>
          </a:xfrm>
          <a:custGeom>
            <a:avLst/>
            <a:gdLst/>
            <a:ahLst/>
            <a:cxnLst/>
            <a:rect r="r" b="b" t="t" l="l"/>
            <a:pathLst>
              <a:path h="2617374" w="5975013">
                <a:moveTo>
                  <a:pt x="0" y="0"/>
                </a:moveTo>
                <a:lnTo>
                  <a:pt x="5975014" y="0"/>
                </a:lnTo>
                <a:lnTo>
                  <a:pt x="5975014" y="2617374"/>
                </a:lnTo>
                <a:lnTo>
                  <a:pt x="0" y="2617374"/>
                </a:lnTo>
                <a:lnTo>
                  <a:pt x="0" y="0"/>
                </a:lnTo>
                <a:close/>
              </a:path>
            </a:pathLst>
          </a:custGeom>
          <a:blipFill>
            <a:blip r:embed="rId4"/>
            <a:stretch>
              <a:fillRect l="-6635" t="-138" r="0" b="-138"/>
            </a:stretch>
          </a:blipFill>
        </p:spPr>
      </p:sp>
      <p:sp>
        <p:nvSpPr>
          <p:cNvPr name="TextBox 8" id="8"/>
          <p:cNvSpPr txBox="true"/>
          <p:nvPr/>
        </p:nvSpPr>
        <p:spPr>
          <a:xfrm rot="0">
            <a:off x="2378690" y="1756656"/>
            <a:ext cx="13530620" cy="857722"/>
          </a:xfrm>
          <a:prstGeom prst="rect">
            <a:avLst/>
          </a:prstGeom>
        </p:spPr>
        <p:txBody>
          <a:bodyPr anchor="t" rtlCol="false" tIns="0" lIns="0" bIns="0" rIns="0">
            <a:spAutoFit/>
          </a:bodyPr>
          <a:lstStyle/>
          <a:p>
            <a:pPr algn="ctr" marL="0" indent="0" lvl="0">
              <a:lnSpc>
                <a:spcPts val="6835"/>
              </a:lnSpc>
              <a:spcBef>
                <a:spcPct val="0"/>
              </a:spcBef>
            </a:pPr>
            <a:r>
              <a:rPr lang="en-US" b="true" sz="5512">
                <a:solidFill>
                  <a:srgbClr val="343231"/>
                </a:solidFill>
                <a:latin typeface="HandMade Bold"/>
                <a:ea typeface="HandMade Bold"/>
                <a:cs typeface="HandMade Bold"/>
                <a:sym typeface="HandMade Bold"/>
              </a:rPr>
              <a:t>Image Processing Techniques in AI</a:t>
            </a:r>
          </a:p>
        </p:txBody>
      </p:sp>
      <p:sp>
        <p:nvSpPr>
          <p:cNvPr name="TextBox 9" id="9"/>
          <p:cNvSpPr txBox="true"/>
          <p:nvPr/>
        </p:nvSpPr>
        <p:spPr>
          <a:xfrm rot="0">
            <a:off x="1833166" y="2795361"/>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Filtering</a:t>
            </a:r>
          </a:p>
        </p:txBody>
      </p:sp>
      <p:sp>
        <p:nvSpPr>
          <p:cNvPr name="TextBox 10" id="10"/>
          <p:cNvSpPr txBox="true"/>
          <p:nvPr/>
        </p:nvSpPr>
        <p:spPr>
          <a:xfrm rot="0">
            <a:off x="2566591" y="3498103"/>
            <a:ext cx="8210067" cy="1912620"/>
          </a:xfrm>
          <a:prstGeom prst="rect">
            <a:avLst/>
          </a:prstGeom>
        </p:spPr>
        <p:txBody>
          <a:bodyPr anchor="t" rtlCol="false" tIns="0" lIns="0" bIns="0" rIns="0">
            <a:spAutoFit/>
          </a:bodyPr>
          <a:lstStyle/>
          <a:p>
            <a:pPr algn="l">
              <a:lnSpc>
                <a:spcPts val="3779"/>
              </a:lnSpc>
            </a:pPr>
            <a:r>
              <a:rPr lang="en-US" sz="2700">
                <a:solidFill>
                  <a:srgbClr val="343231"/>
                </a:solidFill>
                <a:latin typeface="Childos Arabic Light"/>
                <a:ea typeface="Childos Arabic Light"/>
                <a:cs typeface="Childos Arabic Light"/>
                <a:sym typeface="Childos Arabic Light"/>
              </a:rPr>
              <a:t>Filtering is used to enhance or suppress parts of an image by modifying pixel values.</a:t>
            </a:r>
          </a:p>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Improves image quality by removing noise, smoothing, or sharpening the image.</a:t>
            </a:r>
          </a:p>
        </p:txBody>
      </p:sp>
      <p:sp>
        <p:nvSpPr>
          <p:cNvPr name="TextBox 11" id="11"/>
          <p:cNvSpPr txBox="true"/>
          <p:nvPr/>
        </p:nvSpPr>
        <p:spPr>
          <a:xfrm rot="0">
            <a:off x="2566591" y="5781419"/>
            <a:ext cx="8210067" cy="3341370"/>
          </a:xfrm>
          <a:prstGeom prst="rect">
            <a:avLst/>
          </a:prstGeom>
        </p:spPr>
        <p:txBody>
          <a:bodyPr anchor="t" rtlCol="false" tIns="0" lIns="0" bIns="0" rIns="0">
            <a:spAutoFit/>
          </a:bodyPr>
          <a:lstStyle/>
          <a:p>
            <a:pPr algn="l">
              <a:lnSpc>
                <a:spcPts val="3779"/>
              </a:lnSpc>
            </a:pPr>
            <a:r>
              <a:rPr lang="en-US" sz="2700" b="true">
                <a:solidFill>
                  <a:srgbClr val="343231"/>
                </a:solidFill>
                <a:latin typeface="Childos Arabic Bold"/>
                <a:ea typeface="Childos Arabic Bold"/>
                <a:cs typeface="Childos Arabic Bold"/>
                <a:sym typeface="Childos Arabic Bold"/>
              </a:rPr>
              <a:t>Types of Filters:</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Gaussian Filter: Reduces noise and smoothens the image.</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Sharpening Filter: Enhances edges and makes features more distinct.</a:t>
            </a:r>
          </a:p>
          <a:p>
            <a:pPr algn="l">
              <a:lnSpc>
                <a:spcPts val="3779"/>
              </a:lnSpc>
            </a:pPr>
          </a:p>
          <a:p>
            <a:pPr algn="l">
              <a:lnSpc>
                <a:spcPts val="377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grpSp>
        <p:nvGrpSpPr>
          <p:cNvPr name="Group 2" id="2"/>
          <p:cNvGrpSpPr/>
          <p:nvPr/>
        </p:nvGrpSpPr>
        <p:grpSpPr>
          <a:xfrm rot="0">
            <a:off x="805343" y="659797"/>
            <a:ext cx="16453957" cy="8967406"/>
            <a:chOff x="0" y="0"/>
            <a:chExt cx="21938609" cy="11956542"/>
          </a:xfrm>
        </p:grpSpPr>
        <p:sp>
          <p:nvSpPr>
            <p:cNvPr name="Freeform 3" id="3"/>
            <p:cNvSpPr/>
            <p:nvPr/>
          </p:nvSpPr>
          <p:spPr>
            <a:xfrm flipH="false" flipV="false" rot="0">
              <a:off x="0" y="0"/>
              <a:ext cx="21938609" cy="11956542"/>
            </a:xfrm>
            <a:custGeom>
              <a:avLst/>
              <a:gdLst/>
              <a:ahLst/>
              <a:cxnLst/>
              <a:rect r="r" b="b" t="t" l="l"/>
              <a:pathLst>
                <a:path h="11956542" w="21938609">
                  <a:moveTo>
                    <a:pt x="0" y="0"/>
                  </a:moveTo>
                  <a:lnTo>
                    <a:pt x="21938609" y="0"/>
                  </a:lnTo>
                  <a:lnTo>
                    <a:pt x="21938609" y="11956542"/>
                  </a:lnTo>
                  <a:lnTo>
                    <a:pt x="0" y="11956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207649" y="9450728"/>
              <a:ext cx="5657454" cy="2013943"/>
              <a:chOff x="0" y="0"/>
              <a:chExt cx="1117522" cy="397816"/>
            </a:xfrm>
          </p:grpSpPr>
          <p:sp>
            <p:nvSpPr>
              <p:cNvPr name="Freeform 5" id="5"/>
              <p:cNvSpPr/>
              <p:nvPr/>
            </p:nvSpPr>
            <p:spPr>
              <a:xfrm flipH="false" flipV="false" rot="0">
                <a:off x="0" y="0"/>
                <a:ext cx="1117522" cy="397816"/>
              </a:xfrm>
              <a:custGeom>
                <a:avLst/>
                <a:gdLst/>
                <a:ahLst/>
                <a:cxnLst/>
                <a:rect r="r" b="b" t="t" l="l"/>
                <a:pathLst>
                  <a:path h="397816" w="1117522">
                    <a:moveTo>
                      <a:pt x="93054" y="0"/>
                    </a:moveTo>
                    <a:lnTo>
                      <a:pt x="1024468" y="0"/>
                    </a:lnTo>
                    <a:cubicBezTo>
                      <a:pt x="1075860" y="0"/>
                      <a:pt x="1117522" y="41662"/>
                      <a:pt x="1117522" y="93054"/>
                    </a:cubicBezTo>
                    <a:lnTo>
                      <a:pt x="1117522" y="304762"/>
                    </a:lnTo>
                    <a:cubicBezTo>
                      <a:pt x="1117522" y="329441"/>
                      <a:pt x="1107718" y="353110"/>
                      <a:pt x="1090267" y="370561"/>
                    </a:cubicBezTo>
                    <a:cubicBezTo>
                      <a:pt x="1072816" y="388012"/>
                      <a:pt x="1049147" y="397816"/>
                      <a:pt x="1024468" y="397816"/>
                    </a:cubicBezTo>
                    <a:lnTo>
                      <a:pt x="93054" y="397816"/>
                    </a:lnTo>
                    <a:cubicBezTo>
                      <a:pt x="41662" y="397816"/>
                      <a:pt x="0" y="356154"/>
                      <a:pt x="0" y="304762"/>
                    </a:cubicBezTo>
                    <a:lnTo>
                      <a:pt x="0" y="93054"/>
                    </a:lnTo>
                    <a:cubicBezTo>
                      <a:pt x="0" y="41662"/>
                      <a:pt x="41662" y="0"/>
                      <a:pt x="93054" y="0"/>
                    </a:cubicBezTo>
                    <a:close/>
                  </a:path>
                </a:pathLst>
              </a:custGeom>
              <a:solidFill>
                <a:srgbClr val="FFF6E5"/>
              </a:solidFill>
            </p:spPr>
          </p:sp>
          <p:sp>
            <p:nvSpPr>
              <p:cNvPr name="TextBox 6" id="6"/>
              <p:cNvSpPr txBox="true"/>
              <p:nvPr/>
            </p:nvSpPr>
            <p:spPr>
              <a:xfrm>
                <a:off x="0" y="-38100"/>
                <a:ext cx="1117522" cy="435916"/>
              </a:xfrm>
              <a:prstGeom prst="rect">
                <a:avLst/>
              </a:prstGeom>
            </p:spPr>
            <p:txBody>
              <a:bodyPr anchor="ctr" rtlCol="false" tIns="50800" lIns="50800" bIns="50800" rIns="50800"/>
              <a:lstStyle/>
              <a:p>
                <a:pPr algn="ctr">
                  <a:lnSpc>
                    <a:spcPts val="2659"/>
                  </a:lnSpc>
                  <a:spcBef>
                    <a:spcPct val="0"/>
                  </a:spcBef>
                </a:pPr>
              </a:p>
            </p:txBody>
          </p:sp>
        </p:grpSp>
      </p:grpSp>
      <p:sp>
        <p:nvSpPr>
          <p:cNvPr name="Freeform 7" id="7"/>
          <p:cNvSpPr/>
          <p:nvPr/>
        </p:nvSpPr>
        <p:spPr>
          <a:xfrm flipH="false" flipV="false" rot="0">
            <a:off x="11130323" y="3715832"/>
            <a:ext cx="5598852" cy="3389781"/>
          </a:xfrm>
          <a:custGeom>
            <a:avLst/>
            <a:gdLst/>
            <a:ahLst/>
            <a:cxnLst/>
            <a:rect r="r" b="b" t="t" l="l"/>
            <a:pathLst>
              <a:path h="3389781" w="5598852">
                <a:moveTo>
                  <a:pt x="0" y="0"/>
                </a:moveTo>
                <a:lnTo>
                  <a:pt x="5598852" y="0"/>
                </a:lnTo>
                <a:lnTo>
                  <a:pt x="5598852" y="3389781"/>
                </a:lnTo>
                <a:lnTo>
                  <a:pt x="0" y="3389781"/>
                </a:lnTo>
                <a:lnTo>
                  <a:pt x="0" y="0"/>
                </a:lnTo>
                <a:close/>
              </a:path>
            </a:pathLst>
          </a:custGeom>
          <a:blipFill>
            <a:blip r:embed="rId4"/>
            <a:stretch>
              <a:fillRect l="0" t="0" r="0" b="0"/>
            </a:stretch>
          </a:blipFill>
        </p:spPr>
      </p:sp>
      <p:sp>
        <p:nvSpPr>
          <p:cNvPr name="TextBox 8" id="8"/>
          <p:cNvSpPr txBox="true"/>
          <p:nvPr/>
        </p:nvSpPr>
        <p:spPr>
          <a:xfrm rot="0">
            <a:off x="2378690" y="1756656"/>
            <a:ext cx="13530620" cy="857722"/>
          </a:xfrm>
          <a:prstGeom prst="rect">
            <a:avLst/>
          </a:prstGeom>
        </p:spPr>
        <p:txBody>
          <a:bodyPr anchor="t" rtlCol="false" tIns="0" lIns="0" bIns="0" rIns="0">
            <a:spAutoFit/>
          </a:bodyPr>
          <a:lstStyle/>
          <a:p>
            <a:pPr algn="ctr" marL="0" indent="0" lvl="0">
              <a:lnSpc>
                <a:spcPts val="6835"/>
              </a:lnSpc>
              <a:spcBef>
                <a:spcPct val="0"/>
              </a:spcBef>
            </a:pPr>
            <a:r>
              <a:rPr lang="en-US" b="true" sz="5512">
                <a:solidFill>
                  <a:srgbClr val="343231"/>
                </a:solidFill>
                <a:latin typeface="HandMade Bold"/>
                <a:ea typeface="HandMade Bold"/>
                <a:cs typeface="HandMade Bold"/>
                <a:sym typeface="HandMade Bold"/>
              </a:rPr>
              <a:t>Image Processing Techniques in AI</a:t>
            </a:r>
          </a:p>
        </p:txBody>
      </p:sp>
      <p:sp>
        <p:nvSpPr>
          <p:cNvPr name="TextBox 9" id="9"/>
          <p:cNvSpPr txBox="true"/>
          <p:nvPr/>
        </p:nvSpPr>
        <p:spPr>
          <a:xfrm rot="0">
            <a:off x="1833166" y="2795361"/>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Edge Detection</a:t>
            </a:r>
          </a:p>
        </p:txBody>
      </p:sp>
      <p:sp>
        <p:nvSpPr>
          <p:cNvPr name="TextBox 10" id="10"/>
          <p:cNvSpPr txBox="true"/>
          <p:nvPr/>
        </p:nvSpPr>
        <p:spPr>
          <a:xfrm rot="0">
            <a:off x="2566591" y="3498103"/>
            <a:ext cx="8210067" cy="1912620"/>
          </a:xfrm>
          <a:prstGeom prst="rect">
            <a:avLst/>
          </a:prstGeom>
        </p:spPr>
        <p:txBody>
          <a:bodyPr anchor="t" rtlCol="false" tIns="0" lIns="0" bIns="0" rIns="0">
            <a:spAutoFit/>
          </a:bodyPr>
          <a:lstStyle/>
          <a:p>
            <a:pPr algn="l">
              <a:lnSpc>
                <a:spcPts val="3779"/>
              </a:lnSpc>
            </a:pPr>
            <a:r>
              <a:rPr lang="en-US" sz="2700">
                <a:solidFill>
                  <a:srgbClr val="343231"/>
                </a:solidFill>
                <a:latin typeface="Childos Arabic Light"/>
                <a:ea typeface="Childos Arabic Light"/>
                <a:cs typeface="Childos Arabic Light"/>
                <a:sym typeface="Childos Arabic Light"/>
              </a:rPr>
              <a:t>Detects the boundaries within an image where there is a sharp change in intensity (edge).</a:t>
            </a:r>
          </a:p>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Helps identify object shapes and boundaries, crucial for object recognition.</a:t>
            </a:r>
          </a:p>
        </p:txBody>
      </p:sp>
      <p:sp>
        <p:nvSpPr>
          <p:cNvPr name="TextBox 11" id="11"/>
          <p:cNvSpPr txBox="true"/>
          <p:nvPr/>
        </p:nvSpPr>
        <p:spPr>
          <a:xfrm rot="0">
            <a:off x="2566591" y="5781419"/>
            <a:ext cx="8210067" cy="2865120"/>
          </a:xfrm>
          <a:prstGeom prst="rect">
            <a:avLst/>
          </a:prstGeom>
        </p:spPr>
        <p:txBody>
          <a:bodyPr anchor="t" rtlCol="false" tIns="0" lIns="0" bIns="0" rIns="0">
            <a:spAutoFit/>
          </a:bodyPr>
          <a:lstStyle/>
          <a:p>
            <a:pPr algn="l">
              <a:lnSpc>
                <a:spcPts val="3779"/>
              </a:lnSpc>
            </a:pPr>
            <a:r>
              <a:rPr lang="en-US" sz="2700" b="true">
                <a:solidFill>
                  <a:srgbClr val="343231"/>
                </a:solidFill>
                <a:latin typeface="Childos Arabic Bold"/>
                <a:ea typeface="Childos Arabic Bold"/>
                <a:cs typeface="Childos Arabic Bold"/>
                <a:sym typeface="Childos Arabic Bold"/>
              </a:rPr>
              <a:t>Common Algorithms</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Canny Edge Detection: A multi-stage process that detects edges with precision.</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Sobel Operator: Identifies gradients and highlights areas of significant change.</a:t>
            </a:r>
          </a:p>
          <a:p>
            <a:pPr algn="l">
              <a:lnSpc>
                <a:spcPts val="377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grpSp>
        <p:nvGrpSpPr>
          <p:cNvPr name="Group 2" id="2"/>
          <p:cNvGrpSpPr/>
          <p:nvPr/>
        </p:nvGrpSpPr>
        <p:grpSpPr>
          <a:xfrm rot="0">
            <a:off x="917022" y="659797"/>
            <a:ext cx="16453957" cy="8967406"/>
            <a:chOff x="0" y="0"/>
            <a:chExt cx="21938609" cy="11956542"/>
          </a:xfrm>
        </p:grpSpPr>
        <p:sp>
          <p:nvSpPr>
            <p:cNvPr name="Freeform 3" id="3"/>
            <p:cNvSpPr/>
            <p:nvPr/>
          </p:nvSpPr>
          <p:spPr>
            <a:xfrm flipH="false" flipV="false" rot="0">
              <a:off x="0" y="0"/>
              <a:ext cx="21938609" cy="11956542"/>
            </a:xfrm>
            <a:custGeom>
              <a:avLst/>
              <a:gdLst/>
              <a:ahLst/>
              <a:cxnLst/>
              <a:rect r="r" b="b" t="t" l="l"/>
              <a:pathLst>
                <a:path h="11956542" w="21938609">
                  <a:moveTo>
                    <a:pt x="0" y="0"/>
                  </a:moveTo>
                  <a:lnTo>
                    <a:pt x="21938609" y="0"/>
                  </a:lnTo>
                  <a:lnTo>
                    <a:pt x="21938609" y="11956542"/>
                  </a:lnTo>
                  <a:lnTo>
                    <a:pt x="0" y="11956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207649" y="9450728"/>
              <a:ext cx="5657454" cy="2013943"/>
              <a:chOff x="0" y="0"/>
              <a:chExt cx="1117522" cy="397816"/>
            </a:xfrm>
          </p:grpSpPr>
          <p:sp>
            <p:nvSpPr>
              <p:cNvPr name="Freeform 5" id="5"/>
              <p:cNvSpPr/>
              <p:nvPr/>
            </p:nvSpPr>
            <p:spPr>
              <a:xfrm flipH="false" flipV="false" rot="0">
                <a:off x="0" y="0"/>
                <a:ext cx="1117522" cy="397816"/>
              </a:xfrm>
              <a:custGeom>
                <a:avLst/>
                <a:gdLst/>
                <a:ahLst/>
                <a:cxnLst/>
                <a:rect r="r" b="b" t="t" l="l"/>
                <a:pathLst>
                  <a:path h="397816" w="1117522">
                    <a:moveTo>
                      <a:pt x="93054" y="0"/>
                    </a:moveTo>
                    <a:lnTo>
                      <a:pt x="1024468" y="0"/>
                    </a:lnTo>
                    <a:cubicBezTo>
                      <a:pt x="1075860" y="0"/>
                      <a:pt x="1117522" y="41662"/>
                      <a:pt x="1117522" y="93054"/>
                    </a:cubicBezTo>
                    <a:lnTo>
                      <a:pt x="1117522" y="304762"/>
                    </a:lnTo>
                    <a:cubicBezTo>
                      <a:pt x="1117522" y="329441"/>
                      <a:pt x="1107718" y="353110"/>
                      <a:pt x="1090267" y="370561"/>
                    </a:cubicBezTo>
                    <a:cubicBezTo>
                      <a:pt x="1072816" y="388012"/>
                      <a:pt x="1049147" y="397816"/>
                      <a:pt x="1024468" y="397816"/>
                    </a:cubicBezTo>
                    <a:lnTo>
                      <a:pt x="93054" y="397816"/>
                    </a:lnTo>
                    <a:cubicBezTo>
                      <a:pt x="41662" y="397816"/>
                      <a:pt x="0" y="356154"/>
                      <a:pt x="0" y="304762"/>
                    </a:cubicBezTo>
                    <a:lnTo>
                      <a:pt x="0" y="93054"/>
                    </a:lnTo>
                    <a:cubicBezTo>
                      <a:pt x="0" y="41662"/>
                      <a:pt x="41662" y="0"/>
                      <a:pt x="93054" y="0"/>
                    </a:cubicBezTo>
                    <a:close/>
                  </a:path>
                </a:pathLst>
              </a:custGeom>
              <a:solidFill>
                <a:srgbClr val="FFF6E5"/>
              </a:solidFill>
            </p:spPr>
          </p:sp>
          <p:sp>
            <p:nvSpPr>
              <p:cNvPr name="TextBox 6" id="6"/>
              <p:cNvSpPr txBox="true"/>
              <p:nvPr/>
            </p:nvSpPr>
            <p:spPr>
              <a:xfrm>
                <a:off x="0" y="-38100"/>
                <a:ext cx="1117522" cy="435916"/>
              </a:xfrm>
              <a:prstGeom prst="rect">
                <a:avLst/>
              </a:prstGeom>
            </p:spPr>
            <p:txBody>
              <a:bodyPr anchor="ctr" rtlCol="false" tIns="50800" lIns="50800" bIns="50800" rIns="50800"/>
              <a:lstStyle/>
              <a:p>
                <a:pPr algn="ctr">
                  <a:lnSpc>
                    <a:spcPts val="2659"/>
                  </a:lnSpc>
                  <a:spcBef>
                    <a:spcPct val="0"/>
                  </a:spcBef>
                </a:pPr>
              </a:p>
            </p:txBody>
          </p:sp>
        </p:grpSp>
      </p:grpSp>
      <p:sp>
        <p:nvSpPr>
          <p:cNvPr name="Freeform 7" id="7"/>
          <p:cNvSpPr/>
          <p:nvPr/>
        </p:nvSpPr>
        <p:spPr>
          <a:xfrm flipH="false" flipV="false" rot="0">
            <a:off x="12218914" y="3376291"/>
            <a:ext cx="4424552" cy="4655947"/>
          </a:xfrm>
          <a:custGeom>
            <a:avLst/>
            <a:gdLst/>
            <a:ahLst/>
            <a:cxnLst/>
            <a:rect r="r" b="b" t="t" l="l"/>
            <a:pathLst>
              <a:path h="4655947" w="4424552">
                <a:moveTo>
                  <a:pt x="0" y="0"/>
                </a:moveTo>
                <a:lnTo>
                  <a:pt x="4424552" y="0"/>
                </a:lnTo>
                <a:lnTo>
                  <a:pt x="4424552" y="4655947"/>
                </a:lnTo>
                <a:lnTo>
                  <a:pt x="0" y="4655947"/>
                </a:lnTo>
                <a:lnTo>
                  <a:pt x="0" y="0"/>
                </a:lnTo>
                <a:close/>
              </a:path>
            </a:pathLst>
          </a:custGeom>
          <a:blipFill>
            <a:blip r:embed="rId4"/>
            <a:stretch>
              <a:fillRect l="0" t="0" r="0" b="0"/>
            </a:stretch>
          </a:blipFill>
        </p:spPr>
      </p:sp>
      <p:sp>
        <p:nvSpPr>
          <p:cNvPr name="TextBox 8" id="8"/>
          <p:cNvSpPr txBox="true"/>
          <p:nvPr/>
        </p:nvSpPr>
        <p:spPr>
          <a:xfrm rot="0">
            <a:off x="2378690" y="1756656"/>
            <a:ext cx="13530620" cy="857722"/>
          </a:xfrm>
          <a:prstGeom prst="rect">
            <a:avLst/>
          </a:prstGeom>
        </p:spPr>
        <p:txBody>
          <a:bodyPr anchor="t" rtlCol="false" tIns="0" lIns="0" bIns="0" rIns="0">
            <a:spAutoFit/>
          </a:bodyPr>
          <a:lstStyle/>
          <a:p>
            <a:pPr algn="ctr" marL="0" indent="0" lvl="0">
              <a:lnSpc>
                <a:spcPts val="6835"/>
              </a:lnSpc>
              <a:spcBef>
                <a:spcPct val="0"/>
              </a:spcBef>
            </a:pPr>
            <a:r>
              <a:rPr lang="en-US" b="true" sz="5512">
                <a:solidFill>
                  <a:srgbClr val="343231"/>
                </a:solidFill>
                <a:latin typeface="HandMade Bold"/>
                <a:ea typeface="HandMade Bold"/>
                <a:cs typeface="HandMade Bold"/>
                <a:sym typeface="HandMade Bold"/>
              </a:rPr>
              <a:t>Image Processing Techniques in AI</a:t>
            </a:r>
          </a:p>
        </p:txBody>
      </p:sp>
      <p:sp>
        <p:nvSpPr>
          <p:cNvPr name="TextBox 9" id="9"/>
          <p:cNvSpPr txBox="true"/>
          <p:nvPr/>
        </p:nvSpPr>
        <p:spPr>
          <a:xfrm rot="0">
            <a:off x="1833166" y="2795361"/>
            <a:ext cx="9954542" cy="580930"/>
          </a:xfrm>
          <a:prstGeom prst="rect">
            <a:avLst/>
          </a:prstGeom>
        </p:spPr>
        <p:txBody>
          <a:bodyPr anchor="t" rtlCol="false" tIns="0" lIns="0" bIns="0" rIns="0">
            <a:spAutoFit/>
          </a:bodyPr>
          <a:lstStyle/>
          <a:p>
            <a:pPr algn="l" marL="812255" indent="-406127" lvl="1">
              <a:lnSpc>
                <a:spcPts val="4665"/>
              </a:lnSpc>
              <a:buFont typeface="Arial"/>
              <a:buChar char="•"/>
            </a:pPr>
            <a:r>
              <a:rPr lang="en-US" b="true" sz="3762">
                <a:solidFill>
                  <a:srgbClr val="343231"/>
                </a:solidFill>
                <a:latin typeface="HandMade Bold"/>
                <a:ea typeface="HandMade Bold"/>
                <a:cs typeface="HandMade Bold"/>
                <a:sym typeface="HandMade Bold"/>
              </a:rPr>
              <a:t>Segmentation</a:t>
            </a:r>
          </a:p>
        </p:txBody>
      </p:sp>
      <p:sp>
        <p:nvSpPr>
          <p:cNvPr name="TextBox 10" id="10"/>
          <p:cNvSpPr txBox="true"/>
          <p:nvPr/>
        </p:nvSpPr>
        <p:spPr>
          <a:xfrm rot="0">
            <a:off x="2566591" y="3498103"/>
            <a:ext cx="9445747" cy="2388870"/>
          </a:xfrm>
          <a:prstGeom prst="rect">
            <a:avLst/>
          </a:prstGeom>
        </p:spPr>
        <p:txBody>
          <a:bodyPr anchor="t" rtlCol="false" tIns="0" lIns="0" bIns="0" rIns="0">
            <a:spAutoFit/>
          </a:bodyPr>
          <a:lstStyle/>
          <a:p>
            <a:pPr algn="l">
              <a:lnSpc>
                <a:spcPts val="3779"/>
              </a:lnSpc>
            </a:pPr>
            <a:r>
              <a:rPr lang="en-US" sz="2700">
                <a:solidFill>
                  <a:srgbClr val="343231"/>
                </a:solidFill>
                <a:latin typeface="Childos Arabic Light"/>
                <a:ea typeface="Childos Arabic Light"/>
                <a:cs typeface="Childos Arabic Light"/>
                <a:sym typeface="Childos Arabic Light"/>
              </a:rPr>
              <a:t>Segmentation divides an image into meaningful regions, such as separating objects from the background.Improves image quality by removing noise, smoothing, or sharpening the image.</a:t>
            </a:r>
          </a:p>
          <a:p>
            <a:pPr algn="l">
              <a:lnSpc>
                <a:spcPts val="3779"/>
              </a:lnSpc>
              <a:spcBef>
                <a:spcPct val="0"/>
              </a:spcBef>
            </a:pPr>
            <a:r>
              <a:rPr lang="en-US" sz="2700">
                <a:solidFill>
                  <a:srgbClr val="343231"/>
                </a:solidFill>
                <a:latin typeface="Childos Arabic Light"/>
                <a:ea typeface="Childos Arabic Light"/>
                <a:cs typeface="Childos Arabic Light"/>
                <a:sym typeface="Childos Arabic Light"/>
              </a:rPr>
              <a:t>Allows AI systems to focus on and analyze specific parts of an image.</a:t>
            </a:r>
          </a:p>
        </p:txBody>
      </p:sp>
      <p:sp>
        <p:nvSpPr>
          <p:cNvPr name="TextBox 11" id="11"/>
          <p:cNvSpPr txBox="true"/>
          <p:nvPr/>
        </p:nvSpPr>
        <p:spPr>
          <a:xfrm rot="0">
            <a:off x="2378690" y="6010798"/>
            <a:ext cx="9409018" cy="4293870"/>
          </a:xfrm>
          <a:prstGeom prst="rect">
            <a:avLst/>
          </a:prstGeom>
        </p:spPr>
        <p:txBody>
          <a:bodyPr anchor="t" rtlCol="false" tIns="0" lIns="0" bIns="0" rIns="0">
            <a:spAutoFit/>
          </a:bodyPr>
          <a:lstStyle/>
          <a:p>
            <a:pPr algn="l">
              <a:lnSpc>
                <a:spcPts val="3779"/>
              </a:lnSpc>
            </a:pPr>
            <a:r>
              <a:rPr lang="en-US" sz="2700" b="true">
                <a:solidFill>
                  <a:srgbClr val="343231"/>
                </a:solidFill>
                <a:latin typeface="Childos Arabic Bold"/>
                <a:ea typeface="Childos Arabic Bold"/>
                <a:cs typeface="Childos Arabic Bold"/>
                <a:sym typeface="Childos Arabic Bold"/>
              </a:rPr>
              <a:t>Segmentation Techniques:</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Thresholding: Classifies pixels based on intensity to separate foreground and background.</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Watershed Algorithm: Treats pixel values as topographic surface and separates regions.</a:t>
            </a:r>
          </a:p>
          <a:p>
            <a:pPr algn="l" marL="582930" indent="-291465" lvl="1">
              <a:lnSpc>
                <a:spcPts val="3779"/>
              </a:lnSpc>
              <a:buFont typeface="Arial"/>
              <a:buChar char="•"/>
            </a:pPr>
            <a:r>
              <a:rPr lang="en-US" sz="2700">
                <a:solidFill>
                  <a:srgbClr val="343231"/>
                </a:solidFill>
                <a:latin typeface="Childos Arabic"/>
                <a:ea typeface="Childos Arabic"/>
                <a:cs typeface="Childos Arabic"/>
                <a:sym typeface="Childos Arabic"/>
              </a:rPr>
              <a:t>K-means Clustering: Groups pixels based on color and intensity similarity.</a:t>
            </a:r>
          </a:p>
          <a:p>
            <a:pPr algn="l">
              <a:lnSpc>
                <a:spcPts val="3779"/>
              </a:lnSpc>
            </a:pPr>
          </a:p>
          <a:p>
            <a:pPr algn="l">
              <a:lnSpc>
                <a:spcPts val="377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DAGQQk9ljaA</dc:identifier>
  <dcterms:modified xsi:type="dcterms:W3CDTF">2011-08-01T06:04:30Z</dcterms:modified>
  <cp:revision>1</cp:revision>
  <dc:title>Parallel Structure in Writing Education Presentation in a Cream and Yellow Illustrative Style</dc:title>
</cp:coreProperties>
</file>