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8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6/27/2021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49995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6/27/2021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57854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6/27/2021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32663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6/27/2021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85465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6/27/2021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1564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6/27/2021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6500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6/27/2021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33045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6/27/2021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71594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6/27/2021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661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6/27/2021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75782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6/27/2021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48878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6/27/2021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76223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6/27/2021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677613047"/>
      </p:ext>
    </p:extLst>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1" r:id="rId11"/>
    <p:sldLayoutId id="2147483662"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4E0904-5ABD-4DC7-8562-C38580C95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gital art of buildings in different colors">
            <a:extLst>
              <a:ext uri="{FF2B5EF4-FFF2-40B4-BE49-F238E27FC236}">
                <a16:creationId xmlns:a16="http://schemas.microsoft.com/office/drawing/2014/main" id="{8DE7796A-6E39-4AA1-88D1-8A7DFCC91BD2}"/>
              </a:ext>
            </a:extLst>
          </p:cNvPr>
          <p:cNvPicPr>
            <a:picLocks noChangeAspect="1"/>
          </p:cNvPicPr>
          <p:nvPr/>
        </p:nvPicPr>
        <p:blipFill rotWithShape="1">
          <a:blip r:embed="rId2"/>
          <a:srcRect t="24484" b="13703"/>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2" name="Title 1">
            <a:extLst>
              <a:ext uri="{FF2B5EF4-FFF2-40B4-BE49-F238E27FC236}">
                <a16:creationId xmlns:a16="http://schemas.microsoft.com/office/drawing/2014/main" id="{457527BC-F91D-41EA-869D-135E85C1A82E}"/>
              </a:ext>
            </a:extLst>
          </p:cNvPr>
          <p:cNvSpPr>
            <a:spLocks noGrp="1"/>
          </p:cNvSpPr>
          <p:nvPr>
            <p:ph type="ctrTitle"/>
          </p:nvPr>
        </p:nvSpPr>
        <p:spPr>
          <a:xfrm>
            <a:off x="6095999" y="3834174"/>
            <a:ext cx="5257800" cy="1701570"/>
          </a:xfrm>
        </p:spPr>
        <p:txBody>
          <a:bodyPr anchor="b">
            <a:normAutofit/>
          </a:bodyPr>
          <a:lstStyle/>
          <a:p>
            <a:r>
              <a:rPr lang="en-IN" sz="4400" dirty="0"/>
              <a:t>CASE STUDY</a:t>
            </a:r>
            <a:endParaRPr lang="en-GB" sz="4400" dirty="0"/>
          </a:p>
        </p:txBody>
      </p:sp>
      <p:sp>
        <p:nvSpPr>
          <p:cNvPr id="3" name="Subtitle 2">
            <a:extLst>
              <a:ext uri="{FF2B5EF4-FFF2-40B4-BE49-F238E27FC236}">
                <a16:creationId xmlns:a16="http://schemas.microsoft.com/office/drawing/2014/main" id="{2A23D166-A231-4E87-9B4E-7662FC271076}"/>
              </a:ext>
            </a:extLst>
          </p:cNvPr>
          <p:cNvSpPr>
            <a:spLocks noGrp="1"/>
          </p:cNvSpPr>
          <p:nvPr>
            <p:ph type="subTitle" idx="1"/>
          </p:nvPr>
        </p:nvSpPr>
        <p:spPr>
          <a:xfrm>
            <a:off x="6096000" y="5592499"/>
            <a:ext cx="5147960" cy="646785"/>
          </a:xfrm>
        </p:spPr>
        <p:txBody>
          <a:bodyPr>
            <a:normAutofit lnSpcReduction="10000"/>
          </a:bodyPr>
          <a:lstStyle/>
          <a:p>
            <a:r>
              <a:rPr lang="en-IN" sz="2000" dirty="0"/>
              <a:t>Locations for ASIAN FINE dine RESTAURANTS IN </a:t>
            </a:r>
            <a:r>
              <a:rPr lang="en-IN" sz="2000" dirty="0" err="1"/>
              <a:t>london</a:t>
            </a:r>
            <a:endParaRPr lang="en-GB" sz="2000" dirty="0"/>
          </a:p>
        </p:txBody>
      </p:sp>
    </p:spTree>
    <p:extLst>
      <p:ext uri="{BB962C8B-B14F-4D97-AF65-F5344CB8AC3E}">
        <p14:creationId xmlns:p14="http://schemas.microsoft.com/office/powerpoint/2010/main" val="253007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66E4-96A2-40D5-963F-3F97D1562E00}"/>
              </a:ext>
            </a:extLst>
          </p:cNvPr>
          <p:cNvSpPr>
            <a:spLocks noGrp="1"/>
          </p:cNvSpPr>
          <p:nvPr>
            <p:ph type="title"/>
          </p:nvPr>
        </p:nvSpPr>
        <p:spPr/>
        <p:txBody>
          <a:bodyPr/>
          <a:lstStyle/>
          <a:p>
            <a:r>
              <a:rPr lang="en-IN" dirty="0"/>
              <a:t>Introduction</a:t>
            </a:r>
            <a:endParaRPr lang="en-GB" dirty="0"/>
          </a:p>
        </p:txBody>
      </p:sp>
      <p:sp>
        <p:nvSpPr>
          <p:cNvPr id="3" name="Content Placeholder 2">
            <a:extLst>
              <a:ext uri="{FF2B5EF4-FFF2-40B4-BE49-F238E27FC236}">
                <a16:creationId xmlns:a16="http://schemas.microsoft.com/office/drawing/2014/main" id="{0A3413FA-ACA0-4F0A-A2B1-E889B0B7A029}"/>
              </a:ext>
            </a:extLst>
          </p:cNvPr>
          <p:cNvSpPr>
            <a:spLocks noGrp="1"/>
          </p:cNvSpPr>
          <p:nvPr>
            <p:ph idx="1"/>
          </p:nvPr>
        </p:nvSpPr>
        <p:spPr/>
        <p:txBody>
          <a:bodyPr>
            <a:normAutofit/>
          </a:bodyPr>
          <a:lstStyle/>
          <a:p>
            <a:pPr marL="0" indent="0">
              <a:buNone/>
            </a:pPr>
            <a:r>
              <a:rPr lang="en-GB" dirty="0"/>
              <a:t>An Asian fine-dining chain that serves Ramen, Pad Thai and other assorted dishes from East and South East Asia wants to make its foray into London and wants to find ideal locations for opening its restaurants. </a:t>
            </a:r>
          </a:p>
          <a:p>
            <a:r>
              <a:rPr lang="en-GB" sz="1900" dirty="0"/>
              <a:t>The chain wants to open its restaurants in areas which do not already have a wide number of Asian restaurants</a:t>
            </a:r>
          </a:p>
          <a:p>
            <a:r>
              <a:rPr lang="en-GB" sz="1900" dirty="0"/>
              <a:t>The restaurants need to be as close to Central London due to ease of commute.</a:t>
            </a:r>
          </a:p>
          <a:p>
            <a:r>
              <a:rPr lang="en-GB" sz="1900" dirty="0"/>
              <a:t>The restaurants should be close to as possible to other rich areas, which have malls, business centres or tourists attractions, to attract the appropriate crowd</a:t>
            </a:r>
            <a:r>
              <a:rPr lang="en-GB" dirty="0"/>
              <a:t>.</a:t>
            </a:r>
          </a:p>
        </p:txBody>
      </p:sp>
    </p:spTree>
    <p:extLst>
      <p:ext uri="{BB962C8B-B14F-4D97-AF65-F5344CB8AC3E}">
        <p14:creationId xmlns:p14="http://schemas.microsoft.com/office/powerpoint/2010/main" val="890850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A5B11-C54F-4645-A182-64DE4FBC5C6A}"/>
              </a:ext>
            </a:extLst>
          </p:cNvPr>
          <p:cNvSpPr>
            <a:spLocks noGrp="1"/>
          </p:cNvSpPr>
          <p:nvPr>
            <p:ph type="title"/>
          </p:nvPr>
        </p:nvSpPr>
        <p:spPr/>
        <p:txBody>
          <a:bodyPr/>
          <a:lstStyle/>
          <a:p>
            <a:r>
              <a:rPr lang="en-IN" dirty="0"/>
              <a:t>Data</a:t>
            </a:r>
            <a:endParaRPr lang="en-GB" dirty="0"/>
          </a:p>
        </p:txBody>
      </p:sp>
      <p:sp>
        <p:nvSpPr>
          <p:cNvPr id="3" name="Content Placeholder 2">
            <a:extLst>
              <a:ext uri="{FF2B5EF4-FFF2-40B4-BE49-F238E27FC236}">
                <a16:creationId xmlns:a16="http://schemas.microsoft.com/office/drawing/2014/main" id="{F6780111-24C5-4637-BFB5-1577187449F4}"/>
              </a:ext>
            </a:extLst>
          </p:cNvPr>
          <p:cNvSpPr>
            <a:spLocks noGrp="1"/>
          </p:cNvSpPr>
          <p:nvPr>
            <p:ph idx="1"/>
          </p:nvPr>
        </p:nvSpPr>
        <p:spPr/>
        <p:txBody>
          <a:bodyPr>
            <a:normAutofit/>
          </a:bodyPr>
          <a:lstStyle/>
          <a:p>
            <a:pPr marL="0" indent="0">
              <a:buNone/>
            </a:pPr>
            <a:r>
              <a:rPr lang="en-IN" dirty="0"/>
              <a:t>We need the following data for London </a:t>
            </a:r>
            <a:r>
              <a:rPr lang="en-IN" dirty="0" err="1"/>
              <a:t>neighborhoods</a:t>
            </a:r>
            <a:r>
              <a:rPr lang="en-IN" dirty="0"/>
              <a:t>:</a:t>
            </a:r>
          </a:p>
          <a:p>
            <a:pPr algn="l">
              <a:buFont typeface="+mj-lt"/>
              <a:buAutoNum type="arabicPeriod"/>
            </a:pPr>
            <a:r>
              <a:rPr lang="en-GB" b="1" i="0" dirty="0">
                <a:effectLst/>
                <a:latin typeface="-apple-system"/>
              </a:rPr>
              <a:t>Not filled with Asian or Fine-Dining restaurants.</a:t>
            </a:r>
            <a:endParaRPr lang="en-GB" b="0" i="0" dirty="0">
              <a:effectLst/>
              <a:latin typeface="-apple-system"/>
            </a:endParaRPr>
          </a:p>
          <a:p>
            <a:pPr algn="l">
              <a:buFont typeface="+mj-lt"/>
              <a:buAutoNum type="arabicPeriod"/>
            </a:pPr>
            <a:r>
              <a:rPr lang="en-GB" b="1" i="0" dirty="0">
                <a:effectLst/>
                <a:latin typeface="-apple-system"/>
              </a:rPr>
              <a:t>Are closer to Central London.</a:t>
            </a:r>
            <a:endParaRPr lang="en-GB" b="0" i="0" dirty="0">
              <a:effectLst/>
              <a:latin typeface="-apple-system"/>
            </a:endParaRPr>
          </a:p>
          <a:p>
            <a:pPr algn="l">
              <a:buFont typeface="+mj-lt"/>
              <a:buAutoNum type="arabicPeriod"/>
            </a:pPr>
            <a:r>
              <a:rPr lang="en-GB" b="1" i="0" dirty="0">
                <a:effectLst/>
                <a:latin typeface="-apple-system"/>
              </a:rPr>
              <a:t>Are in expensive areas or areas with high amounts of movement.</a:t>
            </a:r>
            <a:endParaRPr lang="en-GB" b="0" i="0" dirty="0">
              <a:effectLst/>
              <a:latin typeface="-apple-system"/>
            </a:endParaRPr>
          </a:p>
          <a:p>
            <a:pPr algn="l">
              <a:buFont typeface="+mj-lt"/>
              <a:buAutoNum type="arabicPeriod"/>
            </a:pPr>
            <a:r>
              <a:rPr lang="en-GB" b="1" i="0" dirty="0">
                <a:effectLst/>
                <a:latin typeface="-apple-system"/>
              </a:rPr>
              <a:t>Are as close to Central London as possible.</a:t>
            </a:r>
            <a:endParaRPr lang="en-GB" b="0" i="0" dirty="0">
              <a:effectLst/>
              <a:latin typeface="-apple-system"/>
            </a:endParaRPr>
          </a:p>
          <a:p>
            <a:endParaRPr lang="en-GB" dirty="0"/>
          </a:p>
          <a:p>
            <a:pPr marL="0" indent="0">
              <a:buNone/>
            </a:pPr>
            <a:r>
              <a:rPr lang="en-GB" sz="2000" dirty="0"/>
              <a:t>The data is collected using the Google maps geocoding API and Foursquare API</a:t>
            </a:r>
          </a:p>
        </p:txBody>
      </p:sp>
    </p:spTree>
    <p:extLst>
      <p:ext uri="{BB962C8B-B14F-4D97-AF65-F5344CB8AC3E}">
        <p14:creationId xmlns:p14="http://schemas.microsoft.com/office/powerpoint/2010/main" val="338002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EC13C-9E83-4C27-B1D6-800089E5AE69}"/>
              </a:ext>
            </a:extLst>
          </p:cNvPr>
          <p:cNvSpPr>
            <a:spLocks noGrp="1"/>
          </p:cNvSpPr>
          <p:nvPr>
            <p:ph type="title"/>
          </p:nvPr>
        </p:nvSpPr>
        <p:spPr/>
        <p:txBody>
          <a:bodyPr/>
          <a:lstStyle/>
          <a:p>
            <a:r>
              <a:rPr lang="en-IN" dirty="0"/>
              <a:t>Methodology</a:t>
            </a:r>
            <a:endParaRPr lang="en-GB" dirty="0"/>
          </a:p>
        </p:txBody>
      </p:sp>
      <p:sp>
        <p:nvSpPr>
          <p:cNvPr id="3" name="Content Placeholder 2">
            <a:extLst>
              <a:ext uri="{FF2B5EF4-FFF2-40B4-BE49-F238E27FC236}">
                <a16:creationId xmlns:a16="http://schemas.microsoft.com/office/drawing/2014/main" id="{27D89FB9-7DAE-4F89-B69B-1E9DCB7C01BF}"/>
              </a:ext>
            </a:extLst>
          </p:cNvPr>
          <p:cNvSpPr>
            <a:spLocks noGrp="1"/>
          </p:cNvSpPr>
          <p:nvPr>
            <p:ph idx="1"/>
          </p:nvPr>
        </p:nvSpPr>
        <p:spPr>
          <a:xfrm>
            <a:off x="838200" y="2011680"/>
            <a:ext cx="10515600" cy="3340496"/>
          </a:xfrm>
        </p:spPr>
        <p:txBody>
          <a:bodyPr/>
          <a:lstStyle/>
          <a:p>
            <a:r>
              <a:rPr lang="en-IN" dirty="0"/>
              <a:t>We find neighbourhoods that are the closest from London </a:t>
            </a:r>
            <a:r>
              <a:rPr lang="en-IN" dirty="0" err="1"/>
              <a:t>Center</a:t>
            </a:r>
            <a:r>
              <a:rPr lang="en-IN" dirty="0"/>
              <a:t> (less than 10 km)</a:t>
            </a:r>
          </a:p>
          <a:p>
            <a:r>
              <a:rPr lang="en-IN" dirty="0"/>
              <a:t>We cluster the </a:t>
            </a:r>
            <a:r>
              <a:rPr lang="en-IN" dirty="0" err="1"/>
              <a:t>neighborhoods</a:t>
            </a:r>
            <a:r>
              <a:rPr lang="en-IN" dirty="0"/>
              <a:t> based on similarity.</a:t>
            </a:r>
          </a:p>
          <a:p>
            <a:r>
              <a:rPr lang="en-IN" dirty="0"/>
              <a:t>We pick the </a:t>
            </a:r>
            <a:r>
              <a:rPr lang="en-IN" dirty="0" err="1"/>
              <a:t>neighborhoods</a:t>
            </a:r>
            <a:r>
              <a:rPr lang="en-IN" dirty="0"/>
              <a:t> which have high foot-traffic are posh and do not have many Asian fine dining restaurants.</a:t>
            </a:r>
            <a:endParaRPr lang="en-GB" dirty="0"/>
          </a:p>
        </p:txBody>
      </p:sp>
    </p:spTree>
    <p:extLst>
      <p:ext uri="{BB962C8B-B14F-4D97-AF65-F5344CB8AC3E}">
        <p14:creationId xmlns:p14="http://schemas.microsoft.com/office/powerpoint/2010/main" val="3288937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78316E-094D-465F-9B27-A5711163E4DC}"/>
              </a:ext>
            </a:extLst>
          </p:cNvPr>
          <p:cNvSpPr>
            <a:spLocks noGrp="1"/>
          </p:cNvSpPr>
          <p:nvPr>
            <p:ph type="title"/>
          </p:nvPr>
        </p:nvSpPr>
        <p:spPr>
          <a:xfrm>
            <a:off x="838201" y="365125"/>
            <a:ext cx="3816095" cy="1807305"/>
          </a:xfrm>
        </p:spPr>
        <p:txBody>
          <a:bodyPr>
            <a:normAutofit/>
          </a:bodyPr>
          <a:lstStyle/>
          <a:p>
            <a:r>
              <a:rPr lang="en-IN" dirty="0"/>
              <a:t>Results</a:t>
            </a:r>
            <a:endParaRPr lang="en-GB" dirty="0"/>
          </a:p>
        </p:txBody>
      </p:sp>
      <p:sp>
        <p:nvSpPr>
          <p:cNvPr id="3" name="Content Placeholder 2">
            <a:extLst>
              <a:ext uri="{FF2B5EF4-FFF2-40B4-BE49-F238E27FC236}">
                <a16:creationId xmlns:a16="http://schemas.microsoft.com/office/drawing/2014/main" id="{C32463E5-575F-4E40-9626-51DB0A91C828}"/>
              </a:ext>
            </a:extLst>
          </p:cNvPr>
          <p:cNvSpPr>
            <a:spLocks noGrp="1"/>
          </p:cNvSpPr>
          <p:nvPr>
            <p:ph idx="1"/>
          </p:nvPr>
        </p:nvSpPr>
        <p:spPr>
          <a:xfrm>
            <a:off x="838201" y="2333297"/>
            <a:ext cx="3816096" cy="3843666"/>
          </a:xfrm>
        </p:spPr>
        <p:txBody>
          <a:bodyPr>
            <a:normAutofit/>
          </a:bodyPr>
          <a:lstStyle/>
          <a:p>
            <a:r>
              <a:rPr lang="en-IN" sz="2000"/>
              <a:t>Clustering the neighborhoods reveals cluster 3 to be ideal for Asian Fine Dining restaurants.</a:t>
            </a:r>
          </a:p>
          <a:p>
            <a:r>
              <a:rPr lang="en-IN" sz="2000"/>
              <a:t>We further reduce the distance from center to less than 10 km</a:t>
            </a:r>
          </a:p>
          <a:p>
            <a:r>
              <a:rPr lang="en-IN" sz="2000"/>
              <a:t>The following figure shows the areas suitable for opening a restautrant.</a:t>
            </a:r>
            <a:endParaRPr lang="en-GB" sz="2000"/>
          </a:p>
        </p:txBody>
      </p:sp>
      <p:pic>
        <p:nvPicPr>
          <p:cNvPr id="5" name="Picture 4" descr="Graphical user interface, application&#10;&#10;Description automatically generated">
            <a:extLst>
              <a:ext uri="{FF2B5EF4-FFF2-40B4-BE49-F238E27FC236}">
                <a16:creationId xmlns:a16="http://schemas.microsoft.com/office/drawing/2014/main" id="{51D33819-93DB-4B51-98DC-C42052D37B9D}"/>
              </a:ext>
            </a:extLst>
          </p:cNvPr>
          <p:cNvPicPr>
            <a:picLocks noChangeAspect="1"/>
          </p:cNvPicPr>
          <p:nvPr/>
        </p:nvPicPr>
        <p:blipFill rotWithShape="1">
          <a:blip r:embed="rId2">
            <a:extLst>
              <a:ext uri="{28A0092B-C50C-407E-A947-70E740481C1C}">
                <a14:useLocalDpi xmlns:a14="http://schemas.microsoft.com/office/drawing/2010/main" val="0"/>
              </a:ext>
            </a:extLst>
          </a:blip>
          <a:srcRect l="26081" t="24681" r="12119" b="6525"/>
          <a:stretch/>
        </p:blipFill>
        <p:spPr>
          <a:xfrm>
            <a:off x="4654296" y="1692613"/>
            <a:ext cx="7534657" cy="4717916"/>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1988691944"/>
      </p:ext>
    </p:extLst>
  </p:cSld>
  <p:clrMapOvr>
    <a:masterClrMapping/>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1B3025"/>
      </a:dk2>
      <a:lt2>
        <a:srgbClr val="F1F0F3"/>
      </a:lt2>
      <a:accent1>
        <a:srgbClr val="92AA43"/>
      </a:accent1>
      <a:accent2>
        <a:srgbClr val="B19C3B"/>
      </a:accent2>
      <a:accent3>
        <a:srgbClr val="C37D4D"/>
      </a:accent3>
      <a:accent4>
        <a:srgbClr val="B13B3C"/>
      </a:accent4>
      <a:accent5>
        <a:srgbClr val="C34D7F"/>
      </a:accent5>
      <a:accent6>
        <a:srgbClr val="B13B9F"/>
      </a:accent6>
      <a:hlink>
        <a:srgbClr val="C34D6B"/>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10</TotalTime>
  <Words>257</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-apple-system</vt:lpstr>
      <vt:lpstr>Arial</vt:lpstr>
      <vt:lpstr>Century Gothic</vt:lpstr>
      <vt:lpstr>Elephant</vt:lpstr>
      <vt:lpstr>BrushVTI</vt:lpstr>
      <vt:lpstr>CASE STUDY</vt:lpstr>
      <vt:lpstr>Introduction</vt:lpstr>
      <vt:lpstr>Data</vt:lpstr>
      <vt:lpstr>Methodology</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Kartik Patil</dc:creator>
  <cp:lastModifiedBy>Kartik Patil</cp:lastModifiedBy>
  <cp:revision>2</cp:revision>
  <dcterms:created xsi:type="dcterms:W3CDTF">2021-06-27T00:58:50Z</dcterms:created>
  <dcterms:modified xsi:type="dcterms:W3CDTF">2021-06-27T01:09:49Z</dcterms:modified>
</cp:coreProperties>
</file>