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74" r:id="rId3"/>
    <p:sldId id="257" r:id="rId4"/>
    <p:sldId id="271" r:id="rId5"/>
    <p:sldId id="276" r:id="rId6"/>
    <p:sldId id="277" r:id="rId7"/>
    <p:sldId id="272" r:id="rId8"/>
    <p:sldId id="273" r:id="rId9"/>
    <p:sldId id="259" r:id="rId10"/>
    <p:sldId id="260" r:id="rId11"/>
    <p:sldId id="270" r:id="rId12"/>
    <p:sldId id="258" r:id="rId13"/>
    <p:sldId id="267" r:id="rId14"/>
    <p:sldId id="268" r:id="rId15"/>
    <p:sldId id="265" r:id="rId16"/>
    <p:sldId id="266" r:id="rId17"/>
    <p:sldId id="269" r:id="rId18"/>
    <p:sldId id="275"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Dancing Script" panose="020B0604020202020204" charset="0"/>
      <p:regular r:id="rId25"/>
      <p:bold r:id="rId26"/>
    </p:embeddedFont>
    <p:embeddedFont>
      <p:font typeface="Garamond" panose="02020404030301010803" pitchFamily="18" charset="0"/>
      <p:regular r:id="rId27"/>
      <p:bold r:id="rId28"/>
      <p:italic r:id="rId29"/>
      <p:boldItalic r:id="rId30"/>
    </p:embeddedFont>
    <p:embeddedFont>
      <p:font typeface="Georgia" panose="02040502050405020303" pitchFamily="18"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sdL6dPJIlvc/DuLGmS6mt8aM/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A82F18-952D-4429-BFB4-791DD6F9B26C}">
  <a:tblStyle styleId="{DFA82F18-952D-4429-BFB4-791DD6F9B26C}" styleName="Table_0">
    <a:wholeTbl>
      <a:tcTxStyle b="off" i="off">
        <a:font>
          <a:latin typeface="Tw Cen MT"/>
          <a:ea typeface="Tw Cen MT"/>
          <a:cs typeface="Tw Cen MT"/>
        </a:font>
        <a:schemeClr val="lt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FFF">
              <a:alpha val="0"/>
            </a:srgbClr>
          </a:solidFill>
        </a:fill>
      </a:tcStyle>
    </a:wholeTbl>
    <a:band1H>
      <a:tcTxStyle/>
      <a:tcStyle>
        <a:tcBdr/>
        <a:fill>
          <a:solidFill>
            <a:schemeClr val="lt1">
              <a:alpha val="20000"/>
            </a:schemeClr>
          </a:solidFill>
        </a:fill>
      </a:tcStyle>
    </a:band1H>
    <a:band2H>
      <a:tcTxStyle/>
      <a:tcStyle>
        <a:tcBdr/>
      </a:tcStyle>
    </a:band2H>
    <a:band1V>
      <a:tcTxStyle/>
      <a:tcStyle>
        <a:tcBdr/>
        <a:fill>
          <a:solidFill>
            <a:schemeClr val="l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l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l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82" d="100"/>
          <a:sy n="82" d="100"/>
        </p:scale>
        <p:origin x="67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pic>
        <p:nvPicPr>
          <p:cNvPr id="57" name="Google Shape;57;p8"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8" name="Google Shape;58;p8"/>
          <p:cNvGrpSpPr/>
          <p:nvPr/>
        </p:nvGrpSpPr>
        <p:grpSpPr>
          <a:xfrm>
            <a:off x="0" y="0"/>
            <a:ext cx="2305051" cy="6858001"/>
            <a:chOff x="0" y="0"/>
            <a:chExt cx="2305051" cy="6858001"/>
          </a:xfrm>
        </p:grpSpPr>
        <p:sp>
          <p:nvSpPr>
            <p:cNvPr id="59" name="Google Shape;59;p8"/>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5" name="Google Shape;65;p8"/>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6" name="Google Shape;66;p8"/>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8" name="Google Shape;68;p8"/>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9" name="Google Shape;69;p8"/>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72" name="Google Shape;72;p8"/>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4" name="Google Shape;74;p8"/>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7" name="Google Shape;77;p8"/>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80" name="Google Shape;80;p8"/>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82" name="Google Shape;82;p8"/>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4" name="Google Shape;84;p8"/>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6" name="Google Shape;86;p8"/>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90" name="Google Shape;90;p8"/>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91" name="Google Shape;91;p8"/>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93" name="Google Shape;93;p8"/>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4" name="Google Shape;94;p8"/>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6" name="Google Shape;96;p8"/>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8" name="Google Shape;98;p8"/>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101" name="Google Shape;101;p8"/>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103" name="Google Shape;103;p8"/>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6" name="Google Shape;106;p8"/>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7" name="Google Shape;107;p8"/>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10" name="Google Shape;110;p8"/>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12" name="Google Shape;112;p8"/>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8"/>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8"/>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5" name="Google Shape;115;p8"/>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8"/>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8"/>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18"/>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9" name="Google Shape;179;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19"/>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5" name="Google Shape;185;p19"/>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6" name="Google Shape;186;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89" name="Google Shape;189;p19"/>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IN" sz="8000" b="0" i="0" u="none" strike="noStrike" cap="none">
                <a:solidFill>
                  <a:schemeClr val="lt1"/>
                </a:solidFill>
                <a:latin typeface="Twentieth Century"/>
                <a:ea typeface="Twentieth Century"/>
                <a:cs typeface="Twentieth Century"/>
                <a:sym typeface="Twentieth Century"/>
              </a:rPr>
              <a:t>“</a:t>
            </a:r>
            <a:endParaRPr/>
          </a:p>
        </p:txBody>
      </p:sp>
      <p:sp>
        <p:nvSpPr>
          <p:cNvPr id="190" name="Google Shape;190;p19"/>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IN" sz="8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91"/>
        <p:cNvGrpSpPr/>
        <p:nvPr/>
      </p:nvGrpSpPr>
      <p:grpSpPr>
        <a:xfrm>
          <a:off x="0" y="0"/>
          <a:ext cx="0" cy="0"/>
          <a:chOff x="0" y="0"/>
          <a:chExt cx="0" cy="0"/>
        </a:xfrm>
      </p:grpSpPr>
      <p:sp>
        <p:nvSpPr>
          <p:cNvPr id="192" name="Google Shape;192;p20"/>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20"/>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4" name="Google Shape;194;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Google Shape;198;p21"/>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1"/>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21"/>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21"/>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2" name="Google Shape;202;p21"/>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3" name="Google Shape;203;p21"/>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4" name="Google Shape;204;p21"/>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5" name="Google Shape;205;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22"/>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1" name="Google Shape;211;p22"/>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2" name="Google Shape;212;p22"/>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3" name="Google Shape;213;p22"/>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4" name="Google Shape;214;p22"/>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5" name="Google Shape;215;p22"/>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6" name="Google Shape;216;p22"/>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7" name="Google Shape;217;p22"/>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8" name="Google Shape;218;p22"/>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9" name="Google Shape;219;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2"/>
        <p:cNvGrpSpPr/>
        <p:nvPr/>
      </p:nvGrpSpPr>
      <p:grpSpPr>
        <a:xfrm>
          <a:off x="0" y="0"/>
          <a:ext cx="0" cy="0"/>
          <a:chOff x="0" y="0"/>
          <a:chExt cx="0" cy="0"/>
        </a:xfrm>
      </p:grpSpPr>
      <p:sp>
        <p:nvSpPr>
          <p:cNvPr id="223" name="Google Shape;223;p2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23"/>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5" name="Google Shape;225;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8"/>
        <p:cNvGrpSpPr/>
        <p:nvPr/>
      </p:nvGrpSpPr>
      <p:grpSpPr>
        <a:xfrm>
          <a:off x="0" y="0"/>
          <a:ext cx="0" cy="0"/>
          <a:chOff x="0" y="0"/>
          <a:chExt cx="0" cy="0"/>
        </a:xfrm>
      </p:grpSpPr>
      <p:sp>
        <p:nvSpPr>
          <p:cNvPr id="229" name="Google Shape;229;p24"/>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24"/>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31" name="Google Shape;231;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9"/>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1" name="Google Shape;121;p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1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11"/>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3" name="Google Shape;133;p11"/>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4" name="Google Shape;134;p1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12"/>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12"/>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0" name="Google Shape;140;p12"/>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1" name="Google Shape;141;p12"/>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2" name="Google Shape;142;p12"/>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3" name="Google Shape;143;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1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1"/>
        <p:cNvGrpSpPr/>
        <p:nvPr/>
      </p:nvGrpSpPr>
      <p:grpSpPr>
        <a:xfrm>
          <a:off x="0" y="0"/>
          <a:ext cx="0" cy="0"/>
          <a:chOff x="0" y="0"/>
          <a:chExt cx="0" cy="0"/>
        </a:xfrm>
      </p:grpSpPr>
      <p:sp>
        <p:nvSpPr>
          <p:cNvPr id="152" name="Google Shape;152;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5"/>
        <p:cNvGrpSpPr/>
        <p:nvPr/>
      </p:nvGrpSpPr>
      <p:grpSpPr>
        <a:xfrm>
          <a:off x="0" y="0"/>
          <a:ext cx="0" cy="0"/>
          <a:chOff x="0" y="0"/>
          <a:chExt cx="0" cy="0"/>
        </a:xfrm>
      </p:grpSpPr>
      <p:sp>
        <p:nvSpPr>
          <p:cNvPr id="156" name="Google Shape;156;p15"/>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15"/>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8" name="Google Shape;158;p15"/>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9" name="Google Shape;159;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2"/>
        <p:cNvGrpSpPr/>
        <p:nvPr/>
      </p:nvGrpSpPr>
      <p:grpSpPr>
        <a:xfrm>
          <a:off x="0" y="0"/>
          <a:ext cx="0" cy="0"/>
          <a:chOff x="0" y="0"/>
          <a:chExt cx="0" cy="0"/>
        </a:xfrm>
      </p:grpSpPr>
      <p:sp>
        <p:nvSpPr>
          <p:cNvPr id="163" name="Google Shape;163;p16"/>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16"/>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5" name="Google Shape;165;p16"/>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6" name="Google Shape;166;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9"/>
        <p:cNvGrpSpPr/>
        <p:nvPr/>
      </p:nvGrpSpPr>
      <p:grpSpPr>
        <a:xfrm>
          <a:off x="0" y="0"/>
          <a:ext cx="0" cy="0"/>
          <a:chOff x="0" y="0"/>
          <a:chExt cx="0" cy="0"/>
        </a:xfrm>
      </p:grpSpPr>
      <p:sp>
        <p:nvSpPr>
          <p:cNvPr id="170" name="Google Shape;170;p17"/>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7"/>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72" name="Google Shape;172;p17"/>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3" name="Google Shape;173;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
        <p:cNvGrpSpPr/>
        <p:nvPr/>
      </p:nvGrpSpPr>
      <p:grpSpPr>
        <a:xfrm>
          <a:off x="0" y="0"/>
          <a:ext cx="0" cy="0"/>
          <a:chOff x="0" y="0"/>
          <a:chExt cx="0" cy="0"/>
        </a:xfrm>
      </p:grpSpPr>
      <p:pic>
        <p:nvPicPr>
          <p:cNvPr id="10" name="Google Shape;10;p7" descr="\\DROBO-FS\QuickDrops\JB\PPTX NG\Droplets\LightingOverlay.png"/>
          <p:cNvPicPr preferRelativeResize="0"/>
          <p:nvPr/>
        </p:nvPicPr>
        <p:blipFill rotWithShape="1">
          <a:blip r:embed="rId18">
            <a:alphaModFix amt="30000"/>
          </a:blip>
          <a:srcRect/>
          <a:stretch/>
        </p:blipFill>
        <p:spPr>
          <a:xfrm>
            <a:off x="0" y="-1"/>
            <a:ext cx="12192003" cy="6858001"/>
          </a:xfrm>
          <a:prstGeom prst="rect">
            <a:avLst/>
          </a:prstGeom>
          <a:noFill/>
          <a:ln>
            <a:noFill/>
          </a:ln>
        </p:spPr>
      </p:pic>
      <p:grpSp>
        <p:nvGrpSpPr>
          <p:cNvPr id="11" name="Google Shape;11;p7"/>
          <p:cNvGrpSpPr/>
          <p:nvPr/>
        </p:nvGrpSpPr>
        <p:grpSpPr>
          <a:xfrm>
            <a:off x="-14288" y="0"/>
            <a:ext cx="12053888" cy="6858001"/>
            <a:chOff x="-14288" y="0"/>
            <a:chExt cx="12053888" cy="6858001"/>
          </a:xfrm>
        </p:grpSpPr>
        <p:grpSp>
          <p:nvGrpSpPr>
            <p:cNvPr id="12" name="Google Shape;12;p7"/>
            <p:cNvGrpSpPr/>
            <p:nvPr/>
          </p:nvGrpSpPr>
          <p:grpSpPr>
            <a:xfrm>
              <a:off x="-14288" y="0"/>
              <a:ext cx="1220788" cy="6858001"/>
              <a:chOff x="-14288" y="0"/>
              <a:chExt cx="1220788" cy="6858001"/>
            </a:xfrm>
          </p:grpSpPr>
          <p:sp>
            <p:nvSpPr>
              <p:cNvPr id="13" name="Google Shape;13;p7"/>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7"/>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7"/>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7"/>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7" name="Google Shape;17;p7"/>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7"/>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9" name="Google Shape;19;p7"/>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20" name="Google Shape;20;p7"/>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7"/>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7"/>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23" name="Google Shape;23;p7"/>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7"/>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5" name="Google Shape;25;p7"/>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6" name="Google Shape;26;p7"/>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7" name="Google Shape;27;p7"/>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8" name="Google Shape;28;p7"/>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7"/>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31" name="Google Shape;31;p7"/>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7"/>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33" name="Google Shape;33;p7"/>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5" name="Google Shape;35;p7"/>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6" name="Google Shape;36;p7"/>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9" name="Google Shape;39;p7"/>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7"/>
            <p:cNvGrpSpPr/>
            <p:nvPr/>
          </p:nvGrpSpPr>
          <p:grpSpPr>
            <a:xfrm>
              <a:off x="11364912" y="0"/>
              <a:ext cx="674688" cy="6848476"/>
              <a:chOff x="11364912" y="0"/>
              <a:chExt cx="674688" cy="6848476"/>
            </a:xfrm>
          </p:grpSpPr>
          <p:sp>
            <p:nvSpPr>
              <p:cNvPr id="41" name="Google Shape;41;p7"/>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42" name="Google Shape;42;p7"/>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7"/>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7" name="Google Shape;47;p7"/>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9" name="Google Shape;49;p7"/>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7"/>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3" name="Google Shape;53;p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4" name="Google Shape;54;p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5" name="Google Shape;55;p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abs/1105.3790v1" TargetMode="External"/><Relationship Id="rId2" Type="http://schemas.openxmlformats.org/officeDocument/2006/relationships/hyperlink" Target="https://arxiv.org/abs/2001.01033v1" TargetMode="External"/><Relationship Id="rId1" Type="http://schemas.openxmlformats.org/officeDocument/2006/relationships/slideLayout" Target="../slideLayouts/slideLayout2.xml"/><Relationship Id="rId4" Type="http://schemas.openxmlformats.org/officeDocument/2006/relationships/hyperlink" Target="https://arxiv.org/abs/2102.01625v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
          <p:cNvSpPr txBox="1">
            <a:spLocks noGrp="1"/>
          </p:cNvSpPr>
          <p:nvPr>
            <p:ph type="ctrTitle"/>
          </p:nvPr>
        </p:nvSpPr>
        <p:spPr>
          <a:xfrm>
            <a:off x="1874078" y="1502143"/>
            <a:ext cx="8791575" cy="10866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1FFFE"/>
              </a:buClr>
              <a:buSzPts val="4800"/>
              <a:buFont typeface="Dancing Script"/>
              <a:buNone/>
            </a:pPr>
            <a:r>
              <a:rPr lang="en-IN" dirty="0">
                <a:solidFill>
                  <a:srgbClr val="21FFFE"/>
                </a:solidFill>
                <a:latin typeface="Dancing Script"/>
                <a:ea typeface="Dancing Script"/>
                <a:cs typeface="Dancing Script"/>
                <a:sym typeface="Dancing Script"/>
              </a:rPr>
              <a:t>SMART KART</a:t>
            </a:r>
            <a:endParaRPr dirty="0"/>
          </a:p>
        </p:txBody>
      </p:sp>
      <p:sp>
        <p:nvSpPr>
          <p:cNvPr id="239" name="Google Shape;239;p1"/>
          <p:cNvSpPr txBox="1">
            <a:spLocks noGrp="1"/>
          </p:cNvSpPr>
          <p:nvPr>
            <p:ph type="subTitle" idx="1"/>
          </p:nvPr>
        </p:nvSpPr>
        <p:spPr>
          <a:xfrm>
            <a:off x="1874077" y="2853114"/>
            <a:ext cx="9268405" cy="2237359"/>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120000"/>
              </a:lnSpc>
              <a:spcBef>
                <a:spcPts val="0"/>
              </a:spcBef>
              <a:spcAft>
                <a:spcPts val="0"/>
              </a:spcAft>
              <a:buClr>
                <a:srgbClr val="CDFFFE"/>
              </a:buClr>
              <a:buSzPts val="3000"/>
              <a:buNone/>
            </a:pPr>
            <a:r>
              <a:rPr lang="en-IN" sz="2400" b="0" i="0" dirty="0">
                <a:solidFill>
                  <a:srgbClr val="CDFFFE"/>
                </a:solidFill>
                <a:latin typeface="Garamond"/>
                <a:ea typeface="Garamond"/>
                <a:cs typeface="Garamond"/>
                <a:sym typeface="Garamond"/>
              </a:rPr>
              <a:t>TRANSFORMING SHOPPING INTO AN EXPERIENCE</a:t>
            </a:r>
          </a:p>
          <a:p>
            <a:pPr marL="0" lvl="0" indent="0" algn="ctr" rtl="0">
              <a:lnSpc>
                <a:spcPct val="120000"/>
              </a:lnSpc>
              <a:spcBef>
                <a:spcPts val="0"/>
              </a:spcBef>
              <a:spcAft>
                <a:spcPts val="0"/>
              </a:spcAft>
              <a:buClr>
                <a:srgbClr val="CDFFFE"/>
              </a:buClr>
              <a:buSzPts val="3000"/>
              <a:buNone/>
            </a:pPr>
            <a:endParaRPr lang="en-IN" sz="2400" b="0" i="0" dirty="0">
              <a:solidFill>
                <a:srgbClr val="CDFFFE"/>
              </a:solidFill>
              <a:latin typeface="Garamond"/>
              <a:ea typeface="Garamond"/>
              <a:cs typeface="Garamond"/>
              <a:sym typeface="Garamond"/>
            </a:endParaRPr>
          </a:p>
          <a:p>
            <a:pPr marL="0" lvl="0" indent="0" algn="ctr" rtl="0">
              <a:lnSpc>
                <a:spcPct val="120000"/>
              </a:lnSpc>
              <a:spcBef>
                <a:spcPts val="0"/>
              </a:spcBef>
              <a:spcAft>
                <a:spcPts val="0"/>
              </a:spcAft>
              <a:buClr>
                <a:srgbClr val="CDFFFE"/>
              </a:buClr>
              <a:buSzPts val="3000"/>
              <a:buNone/>
            </a:pPr>
            <a:r>
              <a:rPr lang="en-IN" sz="2400" dirty="0">
                <a:solidFill>
                  <a:srgbClr val="CDFFFE"/>
                </a:solidFill>
                <a:latin typeface="Garamond"/>
                <a:ea typeface="Garamond"/>
                <a:cs typeface="Garamond"/>
                <a:sym typeface="Garamond"/>
              </a:rPr>
              <a:t>Shivansh Jain | 19bai1034</a:t>
            </a:r>
          </a:p>
          <a:p>
            <a:pPr marL="0" indent="0" algn="ctr">
              <a:spcBef>
                <a:spcPts val="0"/>
              </a:spcBef>
              <a:buClr>
                <a:srgbClr val="CDFFFE"/>
              </a:buClr>
              <a:buSzPts val="3000"/>
            </a:pPr>
            <a:r>
              <a:rPr lang="en-IN" sz="2400" dirty="0">
                <a:solidFill>
                  <a:srgbClr val="CDFFFE"/>
                </a:solidFill>
                <a:latin typeface="Garamond"/>
                <a:ea typeface="Garamond"/>
                <a:cs typeface="Garamond"/>
                <a:sym typeface="Garamond"/>
              </a:rPr>
              <a:t>Kaushik </a:t>
            </a:r>
            <a:r>
              <a:rPr lang="en-IN" sz="2400" dirty="0" err="1">
                <a:solidFill>
                  <a:srgbClr val="CDFFFE"/>
                </a:solidFill>
                <a:latin typeface="Garamond"/>
                <a:ea typeface="Garamond"/>
                <a:cs typeface="Garamond"/>
                <a:sym typeface="Garamond"/>
              </a:rPr>
              <a:t>Sivashankar</a:t>
            </a:r>
            <a:r>
              <a:rPr lang="en-IN" sz="2400" dirty="0">
                <a:solidFill>
                  <a:srgbClr val="CDFFFE"/>
                </a:solidFill>
                <a:latin typeface="Garamond"/>
                <a:ea typeface="Garamond"/>
                <a:cs typeface="Garamond"/>
                <a:sym typeface="Garamond"/>
              </a:rPr>
              <a:t>| 19bai1052</a:t>
            </a:r>
          </a:p>
          <a:p>
            <a:pPr marL="0" indent="0" algn="ctr">
              <a:spcBef>
                <a:spcPts val="0"/>
              </a:spcBef>
              <a:buClr>
                <a:srgbClr val="CDFFFE"/>
              </a:buClr>
              <a:buSzPts val="3000"/>
            </a:pPr>
            <a:r>
              <a:rPr lang="en-IN" sz="2400" dirty="0">
                <a:solidFill>
                  <a:srgbClr val="CDFFFE"/>
                </a:solidFill>
                <a:latin typeface="Garamond"/>
                <a:ea typeface="Garamond"/>
                <a:cs typeface="Garamond"/>
                <a:sym typeface="Garamond"/>
              </a:rPr>
              <a:t>Mohit Singh Bisht | 19bai1074</a:t>
            </a:r>
          </a:p>
          <a:p>
            <a:pPr marL="0" lvl="0" indent="0" algn="ctr" rtl="0">
              <a:lnSpc>
                <a:spcPct val="120000"/>
              </a:lnSpc>
              <a:spcBef>
                <a:spcPts val="0"/>
              </a:spcBef>
              <a:spcAft>
                <a:spcPts val="0"/>
              </a:spcAft>
              <a:buClr>
                <a:srgbClr val="CDFFFE"/>
              </a:buClr>
              <a:buSzPts val="3000"/>
              <a:buNone/>
            </a:pPr>
            <a:endParaRPr lang="en-IN" sz="2400" b="0" i="0" dirty="0">
              <a:solidFill>
                <a:srgbClr val="CDFFFE"/>
              </a:solidFill>
              <a:latin typeface="Garamond"/>
              <a:ea typeface="Garamond"/>
              <a:cs typeface="Garamond"/>
              <a:sym typeface="Garamond"/>
            </a:endParaRPr>
          </a:p>
          <a:p>
            <a:pPr marL="0" lvl="0" indent="0" algn="ctr" rtl="0">
              <a:lnSpc>
                <a:spcPct val="120000"/>
              </a:lnSpc>
              <a:spcBef>
                <a:spcPts val="0"/>
              </a:spcBef>
              <a:spcAft>
                <a:spcPts val="0"/>
              </a:spcAft>
              <a:buClr>
                <a:srgbClr val="CDFFFE"/>
              </a:buClr>
              <a:buSzPts val="3000"/>
              <a:buNone/>
            </a:pPr>
            <a:endParaRPr sz="2400" dirty="0">
              <a:solidFill>
                <a:srgbClr val="CDFFFE"/>
              </a:solidFill>
              <a:latin typeface="Garamond"/>
              <a:ea typeface="Garamond"/>
              <a:cs typeface="Garamond"/>
              <a:sym typeface="Garamond"/>
            </a:endParaRPr>
          </a:p>
        </p:txBody>
      </p:sp>
      <p:pic>
        <p:nvPicPr>
          <p:cNvPr id="240" name="Google Shape;240;p1" descr="Robot"/>
          <p:cNvPicPr preferRelativeResize="0"/>
          <p:nvPr/>
        </p:nvPicPr>
        <p:blipFill rotWithShape="1">
          <a:blip r:embed="rId3">
            <a:alphaModFix/>
          </a:blip>
          <a:srcRect/>
          <a:stretch/>
        </p:blipFill>
        <p:spPr>
          <a:xfrm>
            <a:off x="5638800" y="685800"/>
            <a:ext cx="914400" cy="91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fade">
                                      <p:cBhvr>
                                        <p:cTn id="7" dur="1500"/>
                                        <p:tgtEl>
                                          <p:spTgt spid="2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8"/>
                                        </p:tgtEl>
                                        <p:attrNameLst>
                                          <p:attrName>style.visibility</p:attrName>
                                        </p:attrNameLst>
                                      </p:cBhvr>
                                      <p:to>
                                        <p:strVal val="visible"/>
                                      </p:to>
                                    </p:set>
                                    <p:anim calcmode="lin" valueType="num">
                                      <p:cBhvr additive="base">
                                        <p:cTn id="12" dur="1000"/>
                                        <p:tgtEl>
                                          <p:spTgt spid="23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9">
                                            <p:txEl>
                                              <p:pRg st="0" end="0"/>
                                            </p:txEl>
                                          </p:spTgt>
                                        </p:tgtEl>
                                        <p:attrNameLst>
                                          <p:attrName>style.visibility</p:attrName>
                                        </p:attrNameLst>
                                      </p:cBhvr>
                                      <p:to>
                                        <p:strVal val="visible"/>
                                      </p:to>
                                    </p:set>
                                    <p:animEffect transition="in" filter="fade">
                                      <p:cBhvr>
                                        <p:cTn id="17" dur="1500"/>
                                        <p:tgtEl>
                                          <p:spTgt spid="2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9">
                                            <p:txEl>
                                              <p:pRg st="2" end="2"/>
                                            </p:txEl>
                                          </p:spTgt>
                                        </p:tgtEl>
                                        <p:attrNameLst>
                                          <p:attrName>style.visibility</p:attrName>
                                        </p:attrNameLst>
                                      </p:cBhvr>
                                      <p:to>
                                        <p:strVal val="visible"/>
                                      </p:to>
                                    </p:set>
                                    <p:animEffect transition="in" filter="fade">
                                      <p:cBhvr>
                                        <p:cTn id="22" dur="1500"/>
                                        <p:tgtEl>
                                          <p:spTgt spid="23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9">
                                            <p:txEl>
                                              <p:pRg st="3" end="3"/>
                                            </p:txEl>
                                          </p:spTgt>
                                        </p:tgtEl>
                                        <p:attrNameLst>
                                          <p:attrName>style.visibility</p:attrName>
                                        </p:attrNameLst>
                                      </p:cBhvr>
                                      <p:to>
                                        <p:strVal val="visible"/>
                                      </p:to>
                                    </p:set>
                                    <p:animEffect transition="in" filter="fade">
                                      <p:cBhvr>
                                        <p:cTn id="27" dur="1500"/>
                                        <p:tgtEl>
                                          <p:spTgt spid="23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9">
                                            <p:txEl>
                                              <p:pRg st="4" end="4"/>
                                            </p:txEl>
                                          </p:spTgt>
                                        </p:tgtEl>
                                        <p:attrNameLst>
                                          <p:attrName>style.visibility</p:attrName>
                                        </p:attrNameLst>
                                      </p:cBhvr>
                                      <p:to>
                                        <p:strVal val="visible"/>
                                      </p:to>
                                    </p:set>
                                    <p:animEffect transition="in" filter="fade">
                                      <p:cBhvr>
                                        <p:cTn id="32" dur="1500"/>
                                        <p:tgtEl>
                                          <p:spTgt spid="2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5"/>
          <p:cNvSpPr txBox="1">
            <a:spLocks noGrp="1"/>
          </p:cNvSpPr>
          <p:nvPr>
            <p:ph type="body" idx="1"/>
          </p:nvPr>
        </p:nvSpPr>
        <p:spPr>
          <a:xfrm>
            <a:off x="1143000" y="1454356"/>
            <a:ext cx="9905999" cy="5065713"/>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21FFFE"/>
              </a:buClr>
              <a:buSzPts val="3000"/>
              <a:buNone/>
            </a:pPr>
            <a:r>
              <a:rPr lang="en-IN" dirty="0">
                <a:solidFill>
                  <a:srgbClr val="21FFFE"/>
                </a:solidFill>
                <a:latin typeface="Georgia"/>
                <a:ea typeface="Georgia"/>
                <a:cs typeface="Georgia"/>
                <a:sym typeface="Georgia"/>
              </a:rPr>
              <a:t>4. </a:t>
            </a:r>
            <a:r>
              <a:rPr lang="en-IN" sz="2400" dirty="0">
                <a:solidFill>
                  <a:srgbClr val="21FFFE"/>
                </a:solidFill>
                <a:latin typeface="Georgia"/>
                <a:ea typeface="Georgia"/>
                <a:cs typeface="Georgia"/>
                <a:sym typeface="Georgia"/>
              </a:rPr>
              <a:t>After everything is collected, we move to the payment. Payment is accepted either through UPI or Online Payment.</a:t>
            </a:r>
          </a:p>
          <a:p>
            <a:pPr marL="0" lvl="0" indent="0" algn="ctr" rtl="0">
              <a:lnSpc>
                <a:spcPct val="120000"/>
              </a:lnSpc>
              <a:spcBef>
                <a:spcPts val="0"/>
              </a:spcBef>
              <a:spcAft>
                <a:spcPts val="0"/>
              </a:spcAft>
              <a:buClr>
                <a:srgbClr val="21FFFE"/>
              </a:buClr>
              <a:buSzPts val="3000"/>
              <a:buNone/>
            </a:pPr>
            <a:endParaRPr lang="en-IN" sz="2400" dirty="0">
              <a:solidFill>
                <a:srgbClr val="21FFFE"/>
              </a:solidFill>
              <a:latin typeface="Georgia"/>
              <a:ea typeface="Georgia"/>
              <a:cs typeface="Georgia"/>
              <a:sym typeface="Georgia"/>
            </a:endParaRPr>
          </a:p>
          <a:p>
            <a:pPr marL="0" lvl="0" indent="0" algn="ctr" rtl="0">
              <a:lnSpc>
                <a:spcPct val="120000"/>
              </a:lnSpc>
              <a:spcBef>
                <a:spcPts val="0"/>
              </a:spcBef>
              <a:spcAft>
                <a:spcPts val="0"/>
              </a:spcAft>
              <a:buClr>
                <a:srgbClr val="21FFFE"/>
              </a:buClr>
              <a:buSzPts val="3000"/>
              <a:buNone/>
            </a:pPr>
            <a:r>
              <a:rPr lang="en-IN" dirty="0">
                <a:solidFill>
                  <a:srgbClr val="21FFFE"/>
                </a:solidFill>
                <a:latin typeface="Georgia"/>
                <a:ea typeface="Georgia"/>
                <a:cs typeface="Georgia"/>
                <a:sym typeface="Georgia"/>
              </a:rPr>
              <a:t>5. After the payment is completed the cart resets so the next customer can use it</a:t>
            </a:r>
            <a:r>
              <a:rPr lang="en-IN" sz="2400" dirty="0">
                <a:solidFill>
                  <a:srgbClr val="21FFFE"/>
                </a:solidFill>
                <a:latin typeface="Georgia"/>
                <a:ea typeface="Georgia"/>
                <a:cs typeface="Georgia"/>
                <a:sym typeface="Georgia"/>
              </a:rPr>
              <a:t> </a:t>
            </a:r>
            <a:endParaRPr dirty="0"/>
          </a:p>
          <a:p>
            <a:pPr marL="0" lvl="0" indent="0" algn="ctr" rtl="0">
              <a:lnSpc>
                <a:spcPct val="120000"/>
              </a:lnSpc>
              <a:spcBef>
                <a:spcPts val="1000"/>
              </a:spcBef>
              <a:spcAft>
                <a:spcPts val="0"/>
              </a:spcAft>
              <a:buClr>
                <a:srgbClr val="21FFFE"/>
              </a:buClr>
              <a:buSzPts val="300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86DD-01FF-43DC-AFA8-377214531037}"/>
              </a:ext>
            </a:extLst>
          </p:cNvPr>
          <p:cNvSpPr>
            <a:spLocks noGrp="1"/>
          </p:cNvSpPr>
          <p:nvPr>
            <p:ph type="title"/>
          </p:nvPr>
        </p:nvSpPr>
        <p:spPr/>
        <p:txBody>
          <a:bodyPr/>
          <a:lstStyle/>
          <a:p>
            <a:pPr algn="ctr"/>
            <a:r>
              <a:rPr lang="en-IN" dirty="0"/>
              <a:t>WORK DONE SO FAR</a:t>
            </a:r>
          </a:p>
        </p:txBody>
      </p:sp>
      <p:sp>
        <p:nvSpPr>
          <p:cNvPr id="3" name="Text Placeholder 2">
            <a:extLst>
              <a:ext uri="{FF2B5EF4-FFF2-40B4-BE49-F238E27FC236}">
                <a16:creationId xmlns:a16="http://schemas.microsoft.com/office/drawing/2014/main" id="{728A3F24-031F-47CF-A3BF-16AF408D9317}"/>
              </a:ext>
            </a:extLst>
          </p:cNvPr>
          <p:cNvSpPr>
            <a:spLocks noGrp="1"/>
          </p:cNvSpPr>
          <p:nvPr>
            <p:ph type="body" idx="1"/>
          </p:nvPr>
        </p:nvSpPr>
        <p:spPr/>
        <p:txBody>
          <a:bodyPr/>
          <a:lstStyle/>
          <a:p>
            <a:pPr marL="342900" indent="-342900">
              <a:spcBef>
                <a:spcPts val="0"/>
              </a:spcBef>
              <a:buClr>
                <a:srgbClr val="21FFFE"/>
              </a:buClr>
              <a:buSzPts val="3000"/>
            </a:pPr>
            <a:r>
              <a:rPr lang="en-US" dirty="0">
                <a:solidFill>
                  <a:srgbClr val="21FFFE"/>
                </a:solidFill>
                <a:latin typeface="Georgia"/>
                <a:ea typeface="Georgia"/>
                <a:cs typeface="Georgia"/>
                <a:sym typeface="Georgia"/>
              </a:rPr>
              <a:t>Functional Backend APIs running on a </a:t>
            </a:r>
            <a:r>
              <a:rPr lang="en-US" dirty="0" err="1">
                <a:solidFill>
                  <a:srgbClr val="21FFFE"/>
                </a:solidFill>
                <a:latin typeface="Georgia"/>
                <a:ea typeface="Georgia"/>
                <a:cs typeface="Georgia"/>
                <a:sym typeface="Georgia"/>
              </a:rPr>
              <a:t>RaspberryPi</a:t>
            </a:r>
            <a:r>
              <a:rPr lang="en-US" dirty="0">
                <a:solidFill>
                  <a:srgbClr val="21FFFE"/>
                </a:solidFill>
                <a:latin typeface="Georgia"/>
                <a:ea typeface="Georgia"/>
                <a:cs typeface="Georgia"/>
                <a:sym typeface="Georgia"/>
              </a:rPr>
              <a:t> for add item, delete item and show bill endpoints.</a:t>
            </a:r>
          </a:p>
          <a:p>
            <a:pPr marL="342900" indent="-342900">
              <a:spcBef>
                <a:spcPts val="0"/>
              </a:spcBef>
              <a:buClr>
                <a:srgbClr val="21FFFE"/>
              </a:buClr>
              <a:buSzPts val="3000"/>
            </a:pPr>
            <a:r>
              <a:rPr lang="en-US" dirty="0">
                <a:solidFill>
                  <a:srgbClr val="21FFFE"/>
                </a:solidFill>
                <a:latin typeface="Georgia"/>
                <a:ea typeface="Georgia"/>
                <a:cs typeface="Georgia"/>
                <a:sym typeface="Georgia"/>
              </a:rPr>
              <a:t>Persistent </a:t>
            </a:r>
            <a:r>
              <a:rPr lang="en-US" dirty="0" err="1">
                <a:solidFill>
                  <a:srgbClr val="21FFFE"/>
                </a:solidFill>
                <a:latin typeface="Georgia"/>
                <a:ea typeface="Georgia"/>
                <a:cs typeface="Georgia"/>
                <a:sym typeface="Georgia"/>
              </a:rPr>
              <a:t>db</a:t>
            </a:r>
            <a:r>
              <a:rPr lang="en-US" dirty="0">
                <a:solidFill>
                  <a:srgbClr val="21FFFE"/>
                </a:solidFill>
                <a:latin typeface="Georgia"/>
                <a:ea typeface="Georgia"/>
                <a:cs typeface="Georgia"/>
                <a:sym typeface="Georgia"/>
              </a:rPr>
              <a:t> of item metadata and scripts to add items to db.</a:t>
            </a:r>
          </a:p>
          <a:p>
            <a:pPr marL="342900" indent="-342900">
              <a:spcBef>
                <a:spcPts val="0"/>
              </a:spcBef>
              <a:buClr>
                <a:srgbClr val="21FFFE"/>
              </a:buClr>
              <a:buSzPts val="3000"/>
            </a:pPr>
            <a:r>
              <a:rPr lang="en-US" sz="2400" dirty="0">
                <a:solidFill>
                  <a:srgbClr val="21FFFE"/>
                </a:solidFill>
                <a:latin typeface="Georgia"/>
                <a:ea typeface="Georgia"/>
                <a:cs typeface="Georgia"/>
                <a:sym typeface="Georgia"/>
              </a:rPr>
              <a:t>A physical circuit prototype, with all components except LCD display.</a:t>
            </a:r>
          </a:p>
        </p:txBody>
      </p:sp>
    </p:spTree>
    <p:extLst>
      <p:ext uri="{BB962C8B-B14F-4D97-AF65-F5344CB8AC3E}">
        <p14:creationId xmlns:p14="http://schemas.microsoft.com/office/powerpoint/2010/main" val="120633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
          <p:cNvSpPr txBox="1">
            <a:spLocks noGrp="1"/>
          </p:cNvSpPr>
          <p:nvPr>
            <p:ph type="title"/>
          </p:nvPr>
        </p:nvSpPr>
        <p:spPr>
          <a:xfrm>
            <a:off x="1141416" y="1154561"/>
            <a:ext cx="9905998" cy="9054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Georgia"/>
              <a:buNone/>
            </a:pPr>
            <a:r>
              <a:rPr lang="en-IN" dirty="0">
                <a:latin typeface="Georgia"/>
                <a:ea typeface="Georgia"/>
                <a:cs typeface="Georgia"/>
                <a:sym typeface="Georgia"/>
              </a:rPr>
              <a:t>ROADMAP DELIVERABLES</a:t>
            </a:r>
            <a:endParaRPr dirty="0"/>
          </a:p>
        </p:txBody>
      </p:sp>
      <p:sp>
        <p:nvSpPr>
          <p:cNvPr id="252" name="Google Shape;252;p3"/>
          <p:cNvSpPr txBox="1">
            <a:spLocks noGrp="1"/>
          </p:cNvSpPr>
          <p:nvPr>
            <p:ph type="body" idx="1"/>
          </p:nvPr>
        </p:nvSpPr>
        <p:spPr>
          <a:xfrm>
            <a:off x="1263963" y="2506554"/>
            <a:ext cx="9905999" cy="3541714"/>
          </a:xfrm>
          <a:prstGeom prst="rect">
            <a:avLst/>
          </a:prstGeom>
          <a:noFill/>
          <a:ln>
            <a:noFill/>
          </a:ln>
        </p:spPr>
        <p:txBody>
          <a:bodyPr spcFirstLastPara="1" wrap="square" lIns="91425" tIns="45700" rIns="91425" bIns="45700" anchor="t" anchorCtr="0">
            <a:normAutofit/>
          </a:bodyPr>
          <a:lstStyle/>
          <a:p>
            <a:pPr marL="342900" indent="-342900">
              <a:spcBef>
                <a:spcPts val="0"/>
              </a:spcBef>
              <a:buClr>
                <a:srgbClr val="21FFFE"/>
              </a:buClr>
              <a:buSzPts val="3000"/>
            </a:pPr>
            <a:r>
              <a:rPr lang="en-US" dirty="0">
                <a:solidFill>
                  <a:schemeClr val="tx2">
                    <a:lumMod val="75000"/>
                  </a:schemeClr>
                </a:solidFill>
                <a:latin typeface="Georgia" panose="02040502050405020303" pitchFamily="18" charset="0"/>
              </a:rPr>
              <a:t>Payment system with QR code or Wireless RFID enabled credit cards (needs to be looked into).</a:t>
            </a:r>
          </a:p>
          <a:p>
            <a:pPr marL="0" indent="0">
              <a:spcBef>
                <a:spcPts val="0"/>
              </a:spcBef>
              <a:buClr>
                <a:srgbClr val="21FFFE"/>
              </a:buClr>
              <a:buSzPts val="3000"/>
              <a:buNone/>
            </a:pPr>
            <a:endParaRPr lang="en-US" dirty="0">
              <a:solidFill>
                <a:schemeClr val="tx2">
                  <a:lumMod val="75000"/>
                </a:schemeClr>
              </a:solidFill>
              <a:latin typeface="Georgia" panose="02040502050405020303" pitchFamily="18" charset="0"/>
            </a:endParaRPr>
          </a:p>
          <a:p>
            <a:pPr marL="342900" indent="-342900">
              <a:spcBef>
                <a:spcPts val="0"/>
              </a:spcBef>
              <a:buClr>
                <a:srgbClr val="21FFFE"/>
              </a:buClr>
              <a:buSzPts val="3000"/>
            </a:pPr>
            <a:r>
              <a:rPr lang="en-US" dirty="0">
                <a:solidFill>
                  <a:schemeClr val="tx2">
                    <a:lumMod val="75000"/>
                  </a:schemeClr>
                </a:solidFill>
                <a:latin typeface="Georgia" panose="02040502050405020303" pitchFamily="18" charset="0"/>
              </a:rPr>
              <a:t>Membership card:- A key based authentication system where customers can scan their membership card which will also allow them to access various exclusive offers such as a gift on purchases of above Rs. 10k</a:t>
            </a:r>
          </a:p>
          <a:p>
            <a:pPr marL="342900" indent="-342900">
              <a:spcBef>
                <a:spcPts val="0"/>
              </a:spcBef>
              <a:buClr>
                <a:srgbClr val="21FFFE"/>
              </a:buClr>
              <a:buSzPts val="3000"/>
            </a:pPr>
            <a:endParaRPr lang="en-US" dirty="0">
              <a:solidFill>
                <a:schemeClr val="tx2">
                  <a:lumMod val="75000"/>
                </a:schemeClr>
              </a:solidFill>
              <a:latin typeface="Georgia" panose="02040502050405020303" pitchFamily="18" charset="0"/>
            </a:endParaRPr>
          </a:p>
          <a:p>
            <a:pPr marL="342900" indent="-342900">
              <a:spcBef>
                <a:spcPts val="0"/>
              </a:spcBef>
              <a:buClr>
                <a:srgbClr val="21FFFE"/>
              </a:buClr>
              <a:buSzPts val="3000"/>
            </a:pPr>
            <a:endParaRPr lang="en-US" dirty="0">
              <a:solidFill>
                <a:schemeClr val="tx2">
                  <a:lumMod val="75000"/>
                </a:schemeClr>
              </a:solidFill>
              <a:latin typeface="Georgia" panose="02040502050405020303" pitchFamily="18" charset="0"/>
            </a:endParaRPr>
          </a:p>
          <a:p>
            <a:pPr marL="342900" indent="-342900">
              <a:spcBef>
                <a:spcPts val="0"/>
              </a:spcBef>
              <a:buClr>
                <a:srgbClr val="21FFFE"/>
              </a:buClr>
              <a:buSzPts val="3000"/>
            </a:pP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18FC0-9B78-42CC-8EED-4CFCDE392FAD}"/>
              </a:ext>
            </a:extLst>
          </p:cNvPr>
          <p:cNvSpPr txBox="1"/>
          <p:nvPr/>
        </p:nvSpPr>
        <p:spPr>
          <a:xfrm>
            <a:off x="1668544" y="1187777"/>
            <a:ext cx="8832916" cy="4832092"/>
          </a:xfrm>
          <a:prstGeom prst="rect">
            <a:avLst/>
          </a:prstGeom>
          <a:noFill/>
        </p:spPr>
        <p:txBody>
          <a:bodyPr wrap="square" rtlCol="0">
            <a:spAutoFit/>
          </a:bodyPr>
          <a:lstStyle/>
          <a:p>
            <a:r>
              <a:rPr lang="en-US" sz="2400" dirty="0">
                <a:solidFill>
                  <a:schemeClr val="tx2">
                    <a:lumMod val="75000"/>
                  </a:schemeClr>
                </a:solidFill>
                <a:latin typeface="Georgia" panose="02040502050405020303" pitchFamily="18" charset="0"/>
              </a:rPr>
              <a:t>-&gt; A Product Recommendation System using Federated Learning:-</a:t>
            </a:r>
          </a:p>
          <a:p>
            <a:r>
              <a:rPr lang="en-US" sz="2400" i="0" dirty="0">
                <a:solidFill>
                  <a:schemeClr val="tx2">
                    <a:lumMod val="75000"/>
                  </a:schemeClr>
                </a:solidFill>
                <a:effectLst/>
                <a:latin typeface="Georgia" panose="02040502050405020303" pitchFamily="18" charset="0"/>
              </a:rPr>
              <a:t>FL allows devices to learn a shared prediction model collaboratively while maintaining the training data on the computer rather than uploading and storing it on a central server. </a:t>
            </a:r>
            <a:r>
              <a:rPr lang="en-US" sz="2400" dirty="0">
                <a:solidFill>
                  <a:schemeClr val="tx2">
                    <a:lumMod val="75000"/>
                  </a:schemeClr>
                </a:solidFill>
                <a:latin typeface="Georgia" panose="02040502050405020303" pitchFamily="18" charset="0"/>
              </a:rPr>
              <a:t>The main model for recommending products is stored in a main server the client will call for the model(weights ) of the main model and train the model again on the new data and send the updated weights to the server. The shopping data in the </a:t>
            </a:r>
            <a:r>
              <a:rPr lang="en-US" sz="2400" dirty="0" err="1">
                <a:solidFill>
                  <a:schemeClr val="tx2">
                    <a:lumMod val="75000"/>
                  </a:schemeClr>
                </a:solidFill>
                <a:latin typeface="Georgia" panose="02040502050405020303" pitchFamily="18" charset="0"/>
              </a:rPr>
              <a:t>RaspberryPi</a:t>
            </a:r>
            <a:r>
              <a:rPr lang="en-US" sz="2400" dirty="0">
                <a:solidFill>
                  <a:schemeClr val="tx2">
                    <a:lumMod val="75000"/>
                  </a:schemeClr>
                </a:solidFill>
                <a:latin typeface="Georgia" panose="02040502050405020303" pitchFamily="18" charset="0"/>
              </a:rPr>
              <a:t> is used to create the local client model, which is then forwarded to a central server for aggregation, and the local data is immediately deleted.</a:t>
            </a:r>
            <a:endParaRPr lang="en-US" sz="2000" dirty="0">
              <a:solidFill>
                <a:schemeClr val="tx2">
                  <a:lumMod val="75000"/>
                </a:schemeClr>
              </a:solidFill>
              <a:latin typeface="Georgia" panose="02040502050405020303" pitchFamily="18" charset="0"/>
            </a:endParaRPr>
          </a:p>
          <a:p>
            <a:endParaRPr lang="en-IN" sz="2000" dirty="0">
              <a:solidFill>
                <a:schemeClr val="tx2">
                  <a:lumMod val="75000"/>
                </a:schemeClr>
              </a:solidFill>
              <a:latin typeface="Georgia" panose="02040502050405020303" pitchFamily="18" charset="0"/>
            </a:endParaRPr>
          </a:p>
        </p:txBody>
      </p:sp>
    </p:spTree>
    <p:extLst>
      <p:ext uri="{BB962C8B-B14F-4D97-AF65-F5344CB8AC3E}">
        <p14:creationId xmlns:p14="http://schemas.microsoft.com/office/powerpoint/2010/main" val="1358469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5EB33F-D79C-4028-8C24-46116B476A22}"/>
              </a:ext>
            </a:extLst>
          </p:cNvPr>
          <p:cNvSpPr txBox="1"/>
          <p:nvPr/>
        </p:nvSpPr>
        <p:spPr>
          <a:xfrm>
            <a:off x="1904214" y="886120"/>
            <a:ext cx="8964891" cy="3785652"/>
          </a:xfrm>
          <a:prstGeom prst="rect">
            <a:avLst/>
          </a:prstGeom>
          <a:noFill/>
        </p:spPr>
        <p:txBody>
          <a:bodyPr wrap="square" rtlCol="0">
            <a:spAutoFit/>
          </a:bodyPr>
          <a:lstStyle/>
          <a:p>
            <a:r>
              <a:rPr lang="en-US" sz="2400" dirty="0">
                <a:solidFill>
                  <a:schemeClr val="tx2">
                    <a:lumMod val="75000"/>
                  </a:schemeClr>
                </a:solidFill>
                <a:latin typeface="Georgia" panose="02040502050405020303" pitchFamily="18" charset="0"/>
              </a:rPr>
              <a:t>-&gt; Using data for business analytics:- All the karts will send the products bought data to an </a:t>
            </a:r>
            <a:r>
              <a:rPr lang="en-US" sz="2400" dirty="0" err="1">
                <a:solidFill>
                  <a:schemeClr val="tx2">
                    <a:lumMod val="75000"/>
                  </a:schemeClr>
                </a:solidFill>
                <a:latin typeface="Georgia" panose="02040502050405020303" pitchFamily="18" charset="0"/>
              </a:rPr>
              <a:t>Rasberry</a:t>
            </a:r>
            <a:r>
              <a:rPr lang="en-US" sz="2400" dirty="0">
                <a:solidFill>
                  <a:schemeClr val="tx2">
                    <a:lumMod val="75000"/>
                  </a:schemeClr>
                </a:solidFill>
                <a:latin typeface="Georgia" panose="02040502050405020303" pitchFamily="18" charset="0"/>
              </a:rPr>
              <a:t> pi inside the store where the data is temporarily stored and can be used analytics such as predict the amount of a particular product required during festival season etc.</a:t>
            </a:r>
          </a:p>
          <a:p>
            <a:endParaRPr lang="en-US" sz="2400" dirty="0">
              <a:solidFill>
                <a:schemeClr val="tx2">
                  <a:lumMod val="75000"/>
                </a:schemeClr>
              </a:solidFill>
              <a:latin typeface="Georgia" panose="02040502050405020303" pitchFamily="18" charset="0"/>
            </a:endParaRPr>
          </a:p>
          <a:p>
            <a:r>
              <a:rPr lang="en-US" sz="2400" dirty="0">
                <a:solidFill>
                  <a:schemeClr val="tx2">
                    <a:lumMod val="75000"/>
                  </a:schemeClr>
                </a:solidFill>
                <a:latin typeface="Georgia" panose="02040502050405020303" pitchFamily="18" charset="0"/>
              </a:rPr>
              <a:t>-&gt;Security</a:t>
            </a:r>
            <a:r>
              <a:rPr lang="en-IN" sz="2400" dirty="0">
                <a:solidFill>
                  <a:schemeClr val="tx2">
                    <a:lumMod val="75000"/>
                  </a:schemeClr>
                </a:solidFill>
                <a:latin typeface="Georgia" panose="02040502050405020303" pitchFamily="18" charset="0"/>
              </a:rPr>
              <a:t> :- The membership cards will hold the user’s key, which will be used to authenticate the user with our authentication server. This server will return a JWT token which will be used to authenticate the user with the product APIs.</a:t>
            </a:r>
            <a:endParaRPr lang="en-US" sz="2400" dirty="0">
              <a:solidFill>
                <a:schemeClr val="tx2">
                  <a:lumMod val="75000"/>
                </a:schemeClr>
              </a:solidFill>
              <a:latin typeface="Georgia" panose="02040502050405020303" pitchFamily="18" charset="0"/>
            </a:endParaRPr>
          </a:p>
        </p:txBody>
      </p:sp>
    </p:spTree>
    <p:extLst>
      <p:ext uri="{BB962C8B-B14F-4D97-AF65-F5344CB8AC3E}">
        <p14:creationId xmlns:p14="http://schemas.microsoft.com/office/powerpoint/2010/main" val="3650293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88BC-D3CA-4E14-B846-2859620F8554}"/>
              </a:ext>
            </a:extLst>
          </p:cNvPr>
          <p:cNvSpPr>
            <a:spLocks noGrp="1"/>
          </p:cNvSpPr>
          <p:nvPr>
            <p:ph type="title"/>
          </p:nvPr>
        </p:nvSpPr>
        <p:spPr>
          <a:xfrm>
            <a:off x="1141412" y="65820"/>
            <a:ext cx="9905998" cy="1478570"/>
          </a:xfrm>
        </p:spPr>
        <p:txBody>
          <a:bodyPr/>
          <a:lstStyle/>
          <a:p>
            <a:pPr algn="ctr"/>
            <a:r>
              <a:rPr lang="en-IN" dirty="0"/>
              <a:t>CIRCUIT DESIGN </a:t>
            </a:r>
          </a:p>
        </p:txBody>
      </p:sp>
      <p:pic>
        <p:nvPicPr>
          <p:cNvPr id="4" name="Picture 3">
            <a:extLst>
              <a:ext uri="{FF2B5EF4-FFF2-40B4-BE49-F238E27FC236}">
                <a16:creationId xmlns:a16="http://schemas.microsoft.com/office/drawing/2014/main" id="{609C364C-D8F3-4DD4-AB71-2163352FD03F}"/>
              </a:ext>
            </a:extLst>
          </p:cNvPr>
          <p:cNvPicPr>
            <a:picLocks noChangeAspect="1"/>
          </p:cNvPicPr>
          <p:nvPr/>
        </p:nvPicPr>
        <p:blipFill>
          <a:blip r:embed="rId2"/>
          <a:stretch>
            <a:fillRect/>
          </a:stretch>
        </p:blipFill>
        <p:spPr>
          <a:xfrm>
            <a:off x="2752669" y="1164604"/>
            <a:ext cx="6683484" cy="47820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1485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1;p3">
            <a:extLst>
              <a:ext uri="{FF2B5EF4-FFF2-40B4-BE49-F238E27FC236}">
                <a16:creationId xmlns:a16="http://schemas.microsoft.com/office/drawing/2014/main" id="{C15467B4-B57A-490B-8585-45B30107BC41}"/>
              </a:ext>
            </a:extLst>
          </p:cNvPr>
          <p:cNvSpPr txBox="1">
            <a:spLocks/>
          </p:cNvSpPr>
          <p:nvPr/>
        </p:nvSpPr>
        <p:spPr>
          <a:xfrm>
            <a:off x="1143000" y="774733"/>
            <a:ext cx="9905998" cy="90548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3600"/>
              <a:buFont typeface="Georgia"/>
              <a:buNone/>
            </a:pPr>
            <a:r>
              <a:rPr lang="en-IN" dirty="0">
                <a:latin typeface="Georgia"/>
                <a:ea typeface="Georgia"/>
                <a:cs typeface="Georgia"/>
                <a:sym typeface="Georgia"/>
              </a:rPr>
              <a:t>PROTOTYPE CIRCUIT</a:t>
            </a:r>
            <a:endParaRPr lang="en-IN" dirty="0"/>
          </a:p>
        </p:txBody>
      </p:sp>
      <p:pic>
        <p:nvPicPr>
          <p:cNvPr id="3" name="Picture 2">
            <a:extLst>
              <a:ext uri="{FF2B5EF4-FFF2-40B4-BE49-F238E27FC236}">
                <a16:creationId xmlns:a16="http://schemas.microsoft.com/office/drawing/2014/main" id="{D131EDD0-F4E6-450F-A8C2-EC8B76888FDE}"/>
              </a:ext>
            </a:extLst>
          </p:cNvPr>
          <p:cNvPicPr>
            <a:picLocks noChangeAspect="1"/>
          </p:cNvPicPr>
          <p:nvPr/>
        </p:nvPicPr>
        <p:blipFill>
          <a:blip r:embed="rId2"/>
          <a:stretch>
            <a:fillRect/>
          </a:stretch>
        </p:blipFill>
        <p:spPr>
          <a:xfrm>
            <a:off x="3450951" y="2007819"/>
            <a:ext cx="5290097" cy="3967573"/>
          </a:xfrm>
          <a:prstGeom prst="rect">
            <a:avLst/>
          </a:prstGeom>
        </p:spPr>
      </p:pic>
    </p:spTree>
    <p:extLst>
      <p:ext uri="{BB962C8B-B14F-4D97-AF65-F5344CB8AC3E}">
        <p14:creationId xmlns:p14="http://schemas.microsoft.com/office/powerpoint/2010/main" val="4080471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FCD0-261F-4B1E-96C2-A8E372FDB7C4}"/>
              </a:ext>
            </a:extLst>
          </p:cNvPr>
          <p:cNvSpPr>
            <a:spLocks noGrp="1"/>
          </p:cNvSpPr>
          <p:nvPr>
            <p:ph type="title"/>
          </p:nvPr>
        </p:nvSpPr>
        <p:spPr/>
        <p:txBody>
          <a:bodyPr/>
          <a:lstStyle/>
          <a:p>
            <a:pPr algn="ctr"/>
            <a:r>
              <a:rPr lang="en-IN" dirty="0"/>
              <a:t>PROTOTYPE UI </a:t>
            </a:r>
            <a:br>
              <a:rPr lang="en-IN" dirty="0"/>
            </a:br>
            <a:r>
              <a:rPr lang="en-IN" dirty="0"/>
              <a:t>(WILL BE SHOWN ON ONBOARD LED)</a:t>
            </a:r>
          </a:p>
        </p:txBody>
      </p:sp>
      <p:pic>
        <p:nvPicPr>
          <p:cNvPr id="5" name="Picture 4">
            <a:extLst>
              <a:ext uri="{FF2B5EF4-FFF2-40B4-BE49-F238E27FC236}">
                <a16:creationId xmlns:a16="http://schemas.microsoft.com/office/drawing/2014/main" id="{2B5581A9-E9A0-42E6-B38F-9EB81BAB04D2}"/>
              </a:ext>
            </a:extLst>
          </p:cNvPr>
          <p:cNvPicPr>
            <a:picLocks noChangeAspect="1"/>
          </p:cNvPicPr>
          <p:nvPr/>
        </p:nvPicPr>
        <p:blipFill>
          <a:blip r:embed="rId2"/>
          <a:stretch>
            <a:fillRect/>
          </a:stretch>
        </p:blipFill>
        <p:spPr>
          <a:xfrm>
            <a:off x="0" y="2763685"/>
            <a:ext cx="12192000" cy="1500188"/>
          </a:xfrm>
          <a:prstGeom prst="rect">
            <a:avLst/>
          </a:prstGeom>
        </p:spPr>
      </p:pic>
    </p:spTree>
    <p:extLst>
      <p:ext uri="{BB962C8B-B14F-4D97-AF65-F5344CB8AC3E}">
        <p14:creationId xmlns:p14="http://schemas.microsoft.com/office/powerpoint/2010/main" val="3257854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6AF7-F95D-49D0-BE65-2C3AFC788A00}"/>
              </a:ext>
            </a:extLst>
          </p:cNvPr>
          <p:cNvSpPr>
            <a:spLocks noGrp="1"/>
          </p:cNvSpPr>
          <p:nvPr>
            <p:ph type="title"/>
          </p:nvPr>
        </p:nvSpPr>
        <p:spPr/>
        <p:txBody>
          <a:bodyPr/>
          <a:lstStyle/>
          <a:p>
            <a:pPr algn="ctr"/>
            <a:r>
              <a:rPr lang="en-IN" dirty="0"/>
              <a:t>References</a:t>
            </a:r>
          </a:p>
        </p:txBody>
      </p:sp>
      <p:sp>
        <p:nvSpPr>
          <p:cNvPr id="3" name="Text Placeholder 2">
            <a:extLst>
              <a:ext uri="{FF2B5EF4-FFF2-40B4-BE49-F238E27FC236}">
                <a16:creationId xmlns:a16="http://schemas.microsoft.com/office/drawing/2014/main" id="{88F991E4-4908-4E7A-A690-56F137DD03A3}"/>
              </a:ext>
            </a:extLst>
          </p:cNvPr>
          <p:cNvSpPr>
            <a:spLocks noGrp="1"/>
          </p:cNvSpPr>
          <p:nvPr>
            <p:ph type="body" idx="1"/>
          </p:nvPr>
        </p:nvSpPr>
        <p:spPr/>
        <p:txBody>
          <a:bodyPr/>
          <a:lstStyle/>
          <a:p>
            <a:r>
              <a:rPr lang="en-IN" dirty="0">
                <a:solidFill>
                  <a:schemeClr val="tx2">
                    <a:lumMod val="75000"/>
                  </a:schemeClr>
                </a:solidFill>
                <a:hlinkClick r:id="rId2">
                  <a:extLst>
                    <a:ext uri="{A12FA001-AC4F-418D-AE19-62706E023703}">
                      <ahyp:hlinkClr xmlns:ahyp="http://schemas.microsoft.com/office/drawing/2018/hyperlinkcolor" val="tx"/>
                    </a:ext>
                  </a:extLst>
                </a:hlinkClick>
              </a:rPr>
              <a:t>https://arxiv.org/abs/2001.01033v1</a:t>
            </a:r>
            <a:endParaRPr lang="en-IN" dirty="0">
              <a:solidFill>
                <a:schemeClr val="tx2">
                  <a:lumMod val="75000"/>
                </a:schemeClr>
              </a:solidFill>
            </a:endParaRPr>
          </a:p>
          <a:p>
            <a:r>
              <a:rPr lang="en-IN" dirty="0">
                <a:solidFill>
                  <a:schemeClr val="tx2">
                    <a:lumMod val="75000"/>
                  </a:schemeClr>
                </a:solidFill>
                <a:hlinkClick r:id="rId3">
                  <a:extLst>
                    <a:ext uri="{A12FA001-AC4F-418D-AE19-62706E023703}">
                      <ahyp:hlinkClr xmlns:ahyp="http://schemas.microsoft.com/office/drawing/2018/hyperlinkcolor" val="tx"/>
                    </a:ext>
                  </a:extLst>
                </a:hlinkClick>
              </a:rPr>
              <a:t>https://arxiv.org/abs/1105.3790v1</a:t>
            </a:r>
            <a:endParaRPr lang="en-IN" dirty="0">
              <a:solidFill>
                <a:schemeClr val="tx2">
                  <a:lumMod val="75000"/>
                </a:schemeClr>
              </a:solidFill>
            </a:endParaRPr>
          </a:p>
          <a:p>
            <a:r>
              <a:rPr lang="en-IN" dirty="0">
                <a:solidFill>
                  <a:schemeClr val="tx2">
                    <a:lumMod val="75000"/>
                  </a:schemeClr>
                </a:solidFill>
                <a:hlinkClick r:id="rId4">
                  <a:extLst>
                    <a:ext uri="{A12FA001-AC4F-418D-AE19-62706E023703}">
                      <ahyp:hlinkClr xmlns:ahyp="http://schemas.microsoft.com/office/drawing/2018/hyperlinkcolor" val="tx"/>
                    </a:ext>
                  </a:extLst>
                </a:hlinkClick>
              </a:rPr>
              <a:t>https://arxiv.org/abs/2102.01625v1</a:t>
            </a:r>
            <a:endParaRPr lang="en-IN" dirty="0">
              <a:solidFill>
                <a:schemeClr val="tx2">
                  <a:lumMod val="75000"/>
                </a:schemeClr>
              </a:solidFill>
            </a:endParaRPr>
          </a:p>
          <a:p>
            <a:pPr marL="85725" indent="0">
              <a:buNone/>
            </a:pPr>
            <a:endParaRPr lang="en-IN" dirty="0"/>
          </a:p>
        </p:txBody>
      </p:sp>
    </p:spTree>
    <p:extLst>
      <p:ext uri="{BB962C8B-B14F-4D97-AF65-F5344CB8AC3E}">
        <p14:creationId xmlns:p14="http://schemas.microsoft.com/office/powerpoint/2010/main" val="411765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C142-0D2D-4563-AAA8-88FF138E4764}"/>
              </a:ext>
            </a:extLst>
          </p:cNvPr>
          <p:cNvSpPr>
            <a:spLocks noGrp="1"/>
          </p:cNvSpPr>
          <p:nvPr>
            <p:ph type="title"/>
          </p:nvPr>
        </p:nvSpPr>
        <p:spPr/>
        <p:txBody>
          <a:bodyPr/>
          <a:lstStyle/>
          <a:p>
            <a:pPr algn="ctr"/>
            <a:r>
              <a:rPr lang="en-IN" dirty="0">
                <a:latin typeface="Georgia" panose="02040502050405020303" pitchFamily="18" charset="0"/>
              </a:rPr>
              <a:t>Introduction</a:t>
            </a:r>
            <a:r>
              <a:rPr lang="en-IN" dirty="0"/>
              <a:t>	</a:t>
            </a:r>
          </a:p>
        </p:txBody>
      </p:sp>
      <p:sp>
        <p:nvSpPr>
          <p:cNvPr id="3" name="Text Placeholder 2">
            <a:extLst>
              <a:ext uri="{FF2B5EF4-FFF2-40B4-BE49-F238E27FC236}">
                <a16:creationId xmlns:a16="http://schemas.microsoft.com/office/drawing/2014/main" id="{1D710572-9D60-4FD5-9289-C8A2214D84A3}"/>
              </a:ext>
            </a:extLst>
          </p:cNvPr>
          <p:cNvSpPr>
            <a:spLocks noGrp="1"/>
          </p:cNvSpPr>
          <p:nvPr>
            <p:ph type="body" idx="1"/>
          </p:nvPr>
        </p:nvSpPr>
        <p:spPr/>
        <p:txBody>
          <a:bodyPr/>
          <a:lstStyle/>
          <a:p>
            <a:pPr marL="85725" indent="0" algn="ctr">
              <a:buNone/>
            </a:pPr>
            <a:r>
              <a:rPr lang="en-US" dirty="0">
                <a:solidFill>
                  <a:schemeClr val="tx2">
                    <a:lumMod val="75000"/>
                  </a:schemeClr>
                </a:solidFill>
                <a:latin typeface="Georgia" panose="02040502050405020303" pitchFamily="18" charset="0"/>
              </a:rPr>
              <a:t>Smart Kart aims to be a secure, robust smart shopping cart product with innovative distributed product recommendation features and contactless payment systems inbuilt.</a:t>
            </a:r>
            <a:endParaRPr lang="en-IN" dirty="0">
              <a:solidFill>
                <a:schemeClr val="tx2">
                  <a:lumMod val="75000"/>
                </a:schemeClr>
              </a:solidFill>
              <a:latin typeface="Georgia" panose="02040502050405020303" pitchFamily="18" charset="0"/>
            </a:endParaRPr>
          </a:p>
        </p:txBody>
      </p:sp>
    </p:spTree>
    <p:extLst>
      <p:ext uri="{BB962C8B-B14F-4D97-AF65-F5344CB8AC3E}">
        <p14:creationId xmlns:p14="http://schemas.microsoft.com/office/powerpoint/2010/main" val="243524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
          <p:cNvSpPr txBox="1">
            <a:spLocks noGrp="1"/>
          </p:cNvSpPr>
          <p:nvPr>
            <p:ph type="title"/>
          </p:nvPr>
        </p:nvSpPr>
        <p:spPr>
          <a:xfrm>
            <a:off x="1141413" y="1188362"/>
            <a:ext cx="9905998" cy="6934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Georgia"/>
              <a:buNone/>
            </a:pPr>
            <a:r>
              <a:rPr lang="en-IN" dirty="0">
                <a:latin typeface="Georgia"/>
                <a:sym typeface="Georgia"/>
              </a:rPr>
              <a:t>Objective</a:t>
            </a:r>
            <a:endParaRPr dirty="0"/>
          </a:p>
        </p:txBody>
      </p:sp>
      <p:sp>
        <p:nvSpPr>
          <p:cNvPr id="246" name="Google Shape;246;p2"/>
          <p:cNvSpPr txBox="1">
            <a:spLocks noGrp="1"/>
          </p:cNvSpPr>
          <p:nvPr>
            <p:ph type="body" idx="1"/>
          </p:nvPr>
        </p:nvSpPr>
        <p:spPr>
          <a:xfrm>
            <a:off x="1141412" y="2154288"/>
            <a:ext cx="9905999" cy="4386471"/>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21FFFE"/>
              </a:buClr>
              <a:buSzPts val="3000"/>
              <a:buNone/>
            </a:pPr>
            <a:r>
              <a:rPr lang="en-US" dirty="0">
                <a:solidFill>
                  <a:schemeClr val="tx2">
                    <a:lumMod val="75000"/>
                  </a:schemeClr>
                </a:solidFill>
                <a:latin typeface="Georgia"/>
                <a:ea typeface="Georgia"/>
                <a:cs typeface="Georgia"/>
                <a:sym typeface="Georgia"/>
              </a:rPr>
              <a:t>Our inspiration for making this project was to eradicate the long lines in shopping malls and supermarkets and to lead customers directly to the products they most likely need. Since with a smart kart customers can now simply pickup the items they need, scan them on the </a:t>
            </a:r>
            <a:r>
              <a:rPr lang="en-US" dirty="0" err="1">
                <a:solidFill>
                  <a:schemeClr val="tx2">
                    <a:lumMod val="75000"/>
                  </a:schemeClr>
                </a:solidFill>
                <a:latin typeface="Georgia"/>
                <a:ea typeface="Georgia"/>
                <a:cs typeface="Georgia"/>
                <a:sym typeface="Georgia"/>
              </a:rPr>
              <a:t>rfid</a:t>
            </a:r>
            <a:r>
              <a:rPr lang="en-US" dirty="0">
                <a:solidFill>
                  <a:schemeClr val="tx2">
                    <a:lumMod val="75000"/>
                  </a:schemeClr>
                </a:solidFill>
                <a:latin typeface="Georgia"/>
                <a:ea typeface="Georgia"/>
                <a:cs typeface="Georgia"/>
                <a:sym typeface="Georgia"/>
              </a:rPr>
              <a:t> reader and make their payment directly via our cart, shopping can now be efficient and hassle free</a:t>
            </a:r>
            <a:endParaRPr dirty="0">
              <a:solidFill>
                <a:schemeClr val="tx2">
                  <a:lumMod val="75000"/>
                </a:schemeClr>
              </a:solidFill>
              <a:latin typeface="Georgia"/>
              <a:ea typeface="Georgia"/>
              <a:cs typeface="Georgia"/>
              <a:sym typeface="Georgia"/>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BF15-40BC-41A0-8698-E504D705E6CF}"/>
              </a:ext>
            </a:extLst>
          </p:cNvPr>
          <p:cNvSpPr>
            <a:spLocks noGrp="1"/>
          </p:cNvSpPr>
          <p:nvPr>
            <p:ph type="title"/>
          </p:nvPr>
        </p:nvSpPr>
        <p:spPr>
          <a:xfrm>
            <a:off x="1141413" y="618518"/>
            <a:ext cx="9905998" cy="1169093"/>
          </a:xfrm>
        </p:spPr>
        <p:txBody>
          <a:bodyPr>
            <a:normAutofit/>
          </a:bodyPr>
          <a:lstStyle/>
          <a:p>
            <a:pPr algn="ctr"/>
            <a:r>
              <a:rPr lang="en-IN" dirty="0">
                <a:latin typeface="Georgia" panose="02040502050405020303" pitchFamily="18" charset="0"/>
              </a:rPr>
              <a:t>Literature Survey</a:t>
            </a:r>
          </a:p>
        </p:txBody>
      </p:sp>
      <p:sp>
        <p:nvSpPr>
          <p:cNvPr id="3" name="Text Placeholder 2">
            <a:extLst>
              <a:ext uri="{FF2B5EF4-FFF2-40B4-BE49-F238E27FC236}">
                <a16:creationId xmlns:a16="http://schemas.microsoft.com/office/drawing/2014/main" id="{62D0EAF1-B046-431E-AF57-87C2C7BC3655}"/>
              </a:ext>
            </a:extLst>
          </p:cNvPr>
          <p:cNvSpPr>
            <a:spLocks noGrp="1"/>
          </p:cNvSpPr>
          <p:nvPr>
            <p:ph type="body" idx="1"/>
          </p:nvPr>
        </p:nvSpPr>
        <p:spPr>
          <a:xfrm>
            <a:off x="1141413" y="1651519"/>
            <a:ext cx="9905999" cy="4765245"/>
          </a:xfrm>
        </p:spPr>
        <p:txBody>
          <a:bodyPr>
            <a:normAutofit/>
          </a:bodyPr>
          <a:lstStyle/>
          <a:p>
            <a:pPr marL="85725" indent="0">
              <a:buNone/>
            </a:pPr>
            <a:r>
              <a:rPr lang="en-US" i="0" dirty="0">
                <a:solidFill>
                  <a:schemeClr val="bg1"/>
                </a:solidFill>
                <a:effectLst/>
                <a:latin typeface="Georgia" panose="02040502050405020303" pitchFamily="18" charset="0"/>
              </a:rPr>
              <a:t>1)</a:t>
            </a:r>
            <a:r>
              <a:rPr lang="en-US" i="0" dirty="0">
                <a:solidFill>
                  <a:schemeClr val="tx2">
                    <a:lumMod val="75000"/>
                  </a:schemeClr>
                </a:solidFill>
                <a:effectLst/>
                <a:latin typeface="Georgia" panose="02040502050405020303" pitchFamily="18" charset="0"/>
              </a:rPr>
              <a:t> Grab: Fast and Accurate Sensor Processing for Cashier-Free Shopping</a:t>
            </a:r>
          </a:p>
          <a:p>
            <a:pPr marL="85725" indent="0">
              <a:buNone/>
            </a:pPr>
            <a:r>
              <a:rPr lang="en-IN" dirty="0">
                <a:solidFill>
                  <a:schemeClr val="tx2">
                    <a:lumMod val="75000"/>
                  </a:schemeClr>
                </a:solidFill>
                <a:latin typeface="Georgia" panose="02040502050405020303" pitchFamily="18" charset="0"/>
              </a:rPr>
              <a:t>Disadvantages:</a:t>
            </a:r>
          </a:p>
          <a:p>
            <a:r>
              <a:rPr lang="en-IN" dirty="0">
                <a:solidFill>
                  <a:schemeClr val="tx2">
                    <a:lumMod val="75000"/>
                  </a:schemeClr>
                </a:solidFill>
                <a:latin typeface="Georgia" panose="02040502050405020303" pitchFamily="18" charset="0"/>
              </a:rPr>
              <a:t>No specific security consideration</a:t>
            </a:r>
          </a:p>
          <a:p>
            <a:r>
              <a:rPr lang="en-IN" dirty="0">
                <a:solidFill>
                  <a:schemeClr val="tx2">
                    <a:lumMod val="75000"/>
                  </a:schemeClr>
                </a:solidFill>
                <a:latin typeface="Georgia" panose="02040502050405020303" pitchFamily="18" charset="0"/>
              </a:rPr>
              <a:t>No product recommendation</a:t>
            </a:r>
          </a:p>
          <a:p>
            <a:pPr marL="85725" indent="0">
              <a:buNone/>
            </a:pPr>
            <a:r>
              <a:rPr lang="en-IN" dirty="0">
                <a:solidFill>
                  <a:schemeClr val="tx2">
                    <a:lumMod val="75000"/>
                  </a:schemeClr>
                </a:solidFill>
                <a:latin typeface="Georgia" panose="02040502050405020303" pitchFamily="18" charset="0"/>
              </a:rPr>
              <a:t>Advantages:</a:t>
            </a:r>
          </a:p>
          <a:p>
            <a:r>
              <a:rPr lang="en-IN" dirty="0">
                <a:solidFill>
                  <a:schemeClr val="tx2">
                    <a:lumMod val="75000"/>
                  </a:schemeClr>
                </a:solidFill>
                <a:latin typeface="Georgia" panose="02040502050405020303" pitchFamily="18" charset="0"/>
              </a:rPr>
              <a:t>Good business analysis</a:t>
            </a:r>
          </a:p>
          <a:p>
            <a:r>
              <a:rPr lang="en-IN" dirty="0">
                <a:solidFill>
                  <a:schemeClr val="tx2">
                    <a:lumMod val="75000"/>
                  </a:schemeClr>
                </a:solidFill>
                <a:latin typeface="Georgia" panose="02040502050405020303" pitchFamily="18" charset="0"/>
              </a:rPr>
              <a:t>Great accuracy</a:t>
            </a:r>
          </a:p>
        </p:txBody>
      </p:sp>
    </p:spTree>
    <p:extLst>
      <p:ext uri="{BB962C8B-B14F-4D97-AF65-F5344CB8AC3E}">
        <p14:creationId xmlns:p14="http://schemas.microsoft.com/office/powerpoint/2010/main" val="72906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01CC83-A0BC-432F-ABFD-D5128B4E0F1B}"/>
              </a:ext>
            </a:extLst>
          </p:cNvPr>
          <p:cNvSpPr>
            <a:spLocks noGrp="1"/>
          </p:cNvSpPr>
          <p:nvPr>
            <p:ph type="body" idx="1"/>
          </p:nvPr>
        </p:nvSpPr>
        <p:spPr>
          <a:xfrm>
            <a:off x="1141412" y="604157"/>
            <a:ext cx="9905999" cy="5187044"/>
          </a:xfrm>
        </p:spPr>
        <p:txBody>
          <a:bodyPr/>
          <a:lstStyle/>
          <a:p>
            <a:pPr marL="85725" indent="0" algn="l">
              <a:buNone/>
            </a:pPr>
            <a:r>
              <a:rPr lang="en-US" b="1" dirty="0">
                <a:solidFill>
                  <a:schemeClr val="bg1"/>
                </a:solidFill>
                <a:latin typeface="Georgia" panose="02040502050405020303" pitchFamily="18" charset="0"/>
              </a:rPr>
              <a:t>2)</a:t>
            </a:r>
            <a:r>
              <a:rPr lang="en-US" b="1" dirty="0">
                <a:solidFill>
                  <a:schemeClr val="tx2">
                    <a:lumMod val="75000"/>
                  </a:schemeClr>
                </a:solidFill>
                <a:latin typeface="Georgia" panose="02040502050405020303" pitchFamily="18" charset="0"/>
              </a:rPr>
              <a:t> </a:t>
            </a:r>
            <a:r>
              <a:rPr lang="en-US" b="1" i="0" dirty="0">
                <a:solidFill>
                  <a:schemeClr val="tx2">
                    <a:lumMod val="75000"/>
                  </a:schemeClr>
                </a:solidFill>
                <a:effectLst/>
                <a:latin typeface="Georgia" panose="02040502050405020303" pitchFamily="18" charset="0"/>
              </a:rPr>
              <a:t>A Secure RFID Deactivation/Activation Mechanism for Supporting Customer Service and Consumer Shopping</a:t>
            </a:r>
          </a:p>
          <a:p>
            <a:pPr marL="85725" indent="0" algn="l">
              <a:buNone/>
            </a:pPr>
            <a:r>
              <a:rPr lang="en-US" dirty="0">
                <a:solidFill>
                  <a:schemeClr val="tx2">
                    <a:lumMod val="75000"/>
                  </a:schemeClr>
                </a:solidFill>
                <a:latin typeface="Georgia" panose="02040502050405020303" pitchFamily="18" charset="0"/>
              </a:rPr>
              <a:t>Disadvantages</a:t>
            </a:r>
          </a:p>
          <a:p>
            <a:r>
              <a:rPr lang="en-US" dirty="0">
                <a:solidFill>
                  <a:schemeClr val="tx2">
                    <a:lumMod val="75000"/>
                  </a:schemeClr>
                </a:solidFill>
                <a:latin typeface="Georgia" panose="02040502050405020303" pitchFamily="18" charset="0"/>
              </a:rPr>
              <a:t>No product recommendation system</a:t>
            </a:r>
          </a:p>
          <a:p>
            <a:r>
              <a:rPr lang="en-US" dirty="0">
                <a:solidFill>
                  <a:schemeClr val="tx2">
                    <a:lumMod val="75000"/>
                  </a:schemeClr>
                </a:solidFill>
                <a:latin typeface="Georgia" panose="02040502050405020303" pitchFamily="18" charset="0"/>
              </a:rPr>
              <a:t>No business analysis</a:t>
            </a:r>
          </a:p>
          <a:p>
            <a:pPr marL="85725" indent="0">
              <a:buNone/>
            </a:pPr>
            <a:r>
              <a:rPr lang="en-US" dirty="0">
                <a:solidFill>
                  <a:schemeClr val="tx2">
                    <a:lumMod val="75000"/>
                  </a:schemeClr>
                </a:solidFill>
                <a:latin typeface="Georgia" panose="02040502050405020303" pitchFamily="18" charset="0"/>
              </a:rPr>
              <a:t>Advantages</a:t>
            </a:r>
          </a:p>
          <a:p>
            <a:r>
              <a:rPr lang="en-US" dirty="0">
                <a:solidFill>
                  <a:schemeClr val="tx2">
                    <a:lumMod val="75000"/>
                  </a:schemeClr>
                </a:solidFill>
                <a:latin typeface="Georgia" panose="02040502050405020303" pitchFamily="18" charset="0"/>
              </a:rPr>
              <a:t>Good security protection</a:t>
            </a:r>
          </a:p>
          <a:p>
            <a:r>
              <a:rPr lang="en-US" dirty="0">
                <a:solidFill>
                  <a:schemeClr val="tx2">
                    <a:lumMod val="75000"/>
                  </a:schemeClr>
                </a:solidFill>
                <a:latin typeface="Georgia" panose="02040502050405020303" pitchFamily="18" charset="0"/>
              </a:rPr>
              <a:t>After sales service</a:t>
            </a:r>
            <a:br>
              <a:rPr lang="en-US" dirty="0">
                <a:latin typeface="Georgia" panose="02040502050405020303" pitchFamily="18" charset="0"/>
              </a:rPr>
            </a:br>
            <a:endParaRPr lang="en-IN" dirty="0">
              <a:latin typeface="Georgia" panose="02040502050405020303" pitchFamily="18" charset="0"/>
            </a:endParaRPr>
          </a:p>
        </p:txBody>
      </p:sp>
    </p:spTree>
    <p:extLst>
      <p:ext uri="{BB962C8B-B14F-4D97-AF65-F5344CB8AC3E}">
        <p14:creationId xmlns:p14="http://schemas.microsoft.com/office/powerpoint/2010/main" val="1489060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324643-6B8F-4ABC-9976-BC10F4495411}"/>
              </a:ext>
            </a:extLst>
          </p:cNvPr>
          <p:cNvSpPr>
            <a:spLocks noGrp="1"/>
          </p:cNvSpPr>
          <p:nvPr>
            <p:ph type="body" idx="1"/>
          </p:nvPr>
        </p:nvSpPr>
        <p:spPr>
          <a:xfrm>
            <a:off x="1141412" y="636813"/>
            <a:ext cx="9905999" cy="5154387"/>
          </a:xfrm>
        </p:spPr>
        <p:txBody>
          <a:bodyPr/>
          <a:lstStyle/>
          <a:p>
            <a:pPr marL="85725" indent="0">
              <a:buNone/>
            </a:pPr>
            <a:r>
              <a:rPr lang="en-IN" dirty="0">
                <a:latin typeface="Georgia" panose="02040502050405020303" pitchFamily="18" charset="0"/>
              </a:rPr>
              <a:t>3) </a:t>
            </a:r>
            <a:r>
              <a:rPr lang="en-IN" b="1" dirty="0">
                <a:solidFill>
                  <a:schemeClr val="tx2">
                    <a:lumMod val="75000"/>
                  </a:schemeClr>
                </a:solidFill>
                <a:latin typeface="Georgia" panose="02040502050405020303" pitchFamily="18" charset="0"/>
              </a:rPr>
              <a:t>Smart Shopping Cart </a:t>
            </a:r>
          </a:p>
          <a:p>
            <a:pPr marL="85725" indent="0">
              <a:buNone/>
            </a:pPr>
            <a:r>
              <a:rPr lang="en-IN" dirty="0">
                <a:solidFill>
                  <a:schemeClr val="tx2">
                    <a:lumMod val="75000"/>
                  </a:schemeClr>
                </a:solidFill>
                <a:latin typeface="Georgia" panose="02040502050405020303" pitchFamily="18" charset="0"/>
              </a:rPr>
              <a:t>Disadvantage:</a:t>
            </a:r>
          </a:p>
          <a:p>
            <a:r>
              <a:rPr lang="en-IN" dirty="0">
                <a:solidFill>
                  <a:schemeClr val="tx2">
                    <a:lumMod val="75000"/>
                  </a:schemeClr>
                </a:solidFill>
                <a:latin typeface="Georgia" panose="02040502050405020303" pitchFamily="18" charset="0"/>
              </a:rPr>
              <a:t>Very simple architecture</a:t>
            </a:r>
          </a:p>
          <a:p>
            <a:r>
              <a:rPr lang="en-IN" dirty="0">
                <a:solidFill>
                  <a:schemeClr val="tx2">
                    <a:lumMod val="75000"/>
                  </a:schemeClr>
                </a:solidFill>
                <a:latin typeface="Georgia" panose="02040502050405020303" pitchFamily="18" charset="0"/>
              </a:rPr>
              <a:t>Its using Arduino which is bulky and has no inbuilt wireless capabilities</a:t>
            </a:r>
          </a:p>
          <a:p>
            <a:r>
              <a:rPr lang="en-IN" dirty="0">
                <a:solidFill>
                  <a:schemeClr val="tx2">
                    <a:lumMod val="75000"/>
                  </a:schemeClr>
                </a:solidFill>
                <a:latin typeface="Georgia" panose="02040502050405020303" pitchFamily="18" charset="0"/>
              </a:rPr>
              <a:t>Costly</a:t>
            </a:r>
          </a:p>
          <a:p>
            <a:pPr marL="85725" indent="0">
              <a:buNone/>
            </a:pPr>
            <a:r>
              <a:rPr lang="en-IN" dirty="0">
                <a:solidFill>
                  <a:schemeClr val="tx2">
                    <a:lumMod val="75000"/>
                  </a:schemeClr>
                </a:solidFill>
                <a:latin typeface="Georgia" panose="02040502050405020303" pitchFamily="18" charset="0"/>
              </a:rPr>
              <a:t>Advantages:</a:t>
            </a:r>
          </a:p>
          <a:p>
            <a:r>
              <a:rPr lang="en-IN" dirty="0">
                <a:solidFill>
                  <a:schemeClr val="tx2">
                    <a:lumMod val="75000"/>
                  </a:schemeClr>
                </a:solidFill>
                <a:latin typeface="Georgia" panose="02040502050405020303" pitchFamily="18" charset="0"/>
              </a:rPr>
              <a:t>Freely available components</a:t>
            </a:r>
          </a:p>
        </p:txBody>
      </p:sp>
    </p:spTree>
    <p:extLst>
      <p:ext uri="{BB962C8B-B14F-4D97-AF65-F5344CB8AC3E}">
        <p14:creationId xmlns:p14="http://schemas.microsoft.com/office/powerpoint/2010/main" val="4218157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222F-E224-4472-92D2-8C4460E98C40}"/>
              </a:ext>
            </a:extLst>
          </p:cNvPr>
          <p:cNvSpPr>
            <a:spLocks noGrp="1"/>
          </p:cNvSpPr>
          <p:nvPr>
            <p:ph type="title"/>
          </p:nvPr>
        </p:nvSpPr>
        <p:spPr>
          <a:xfrm>
            <a:off x="1141413" y="618518"/>
            <a:ext cx="9905998" cy="1014339"/>
          </a:xfrm>
        </p:spPr>
        <p:txBody>
          <a:bodyPr>
            <a:normAutofit/>
          </a:bodyPr>
          <a:lstStyle/>
          <a:p>
            <a:pPr algn="ctr"/>
            <a:r>
              <a:rPr lang="en-IN" sz="4000" dirty="0"/>
              <a:t>Architecture Diagram</a:t>
            </a:r>
          </a:p>
        </p:txBody>
      </p:sp>
      <p:pic>
        <p:nvPicPr>
          <p:cNvPr id="8" name="Picture 7">
            <a:extLst>
              <a:ext uri="{FF2B5EF4-FFF2-40B4-BE49-F238E27FC236}">
                <a16:creationId xmlns:a16="http://schemas.microsoft.com/office/drawing/2014/main" id="{35EDB020-446E-42A9-AF6F-C3F0B8E8A553}"/>
              </a:ext>
            </a:extLst>
          </p:cNvPr>
          <p:cNvPicPr>
            <a:picLocks noChangeAspect="1"/>
          </p:cNvPicPr>
          <p:nvPr/>
        </p:nvPicPr>
        <p:blipFill>
          <a:blip r:embed="rId2"/>
          <a:stretch>
            <a:fillRect/>
          </a:stretch>
        </p:blipFill>
        <p:spPr>
          <a:xfrm>
            <a:off x="752475" y="1632856"/>
            <a:ext cx="10687050" cy="4606626"/>
          </a:xfrm>
          <a:prstGeom prst="rect">
            <a:avLst/>
          </a:prstGeom>
        </p:spPr>
      </p:pic>
    </p:spTree>
    <p:extLst>
      <p:ext uri="{BB962C8B-B14F-4D97-AF65-F5344CB8AC3E}">
        <p14:creationId xmlns:p14="http://schemas.microsoft.com/office/powerpoint/2010/main" val="13863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3C8865-6082-456E-B558-F18D0B5FE1B8}"/>
              </a:ext>
            </a:extLst>
          </p:cNvPr>
          <p:cNvPicPr>
            <a:picLocks noChangeAspect="1"/>
          </p:cNvPicPr>
          <p:nvPr/>
        </p:nvPicPr>
        <p:blipFill>
          <a:blip r:embed="rId2"/>
          <a:stretch>
            <a:fillRect/>
          </a:stretch>
        </p:blipFill>
        <p:spPr>
          <a:xfrm>
            <a:off x="1665514" y="1240971"/>
            <a:ext cx="8899072" cy="4833257"/>
          </a:xfrm>
          <a:prstGeom prst="rect">
            <a:avLst/>
          </a:prstGeom>
        </p:spPr>
      </p:pic>
    </p:spTree>
    <p:extLst>
      <p:ext uri="{BB962C8B-B14F-4D97-AF65-F5344CB8AC3E}">
        <p14:creationId xmlns:p14="http://schemas.microsoft.com/office/powerpoint/2010/main" val="198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
          <p:cNvSpPr txBox="1">
            <a:spLocks noGrp="1"/>
          </p:cNvSpPr>
          <p:nvPr>
            <p:ph type="title"/>
          </p:nvPr>
        </p:nvSpPr>
        <p:spPr>
          <a:xfrm>
            <a:off x="1141413" y="363482"/>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Georgia"/>
              <a:buNone/>
            </a:pPr>
            <a:r>
              <a:rPr lang="en-IN" dirty="0">
                <a:latin typeface="Georgia"/>
                <a:ea typeface="Georgia"/>
                <a:cs typeface="Georgia"/>
                <a:sym typeface="Georgia"/>
              </a:rPr>
              <a:t>Methodology</a:t>
            </a:r>
            <a:endParaRPr dirty="0">
              <a:latin typeface="Georgia"/>
              <a:ea typeface="Georgia"/>
              <a:cs typeface="Georgia"/>
              <a:sym typeface="Georgia"/>
            </a:endParaRPr>
          </a:p>
        </p:txBody>
      </p:sp>
      <p:sp>
        <p:nvSpPr>
          <p:cNvPr id="258" name="Google Shape;258;p4"/>
          <p:cNvSpPr txBox="1">
            <a:spLocks noGrp="1"/>
          </p:cNvSpPr>
          <p:nvPr>
            <p:ph type="body" idx="1"/>
          </p:nvPr>
        </p:nvSpPr>
        <p:spPr>
          <a:xfrm>
            <a:off x="1234178" y="1842052"/>
            <a:ext cx="9905998" cy="4373217"/>
          </a:xfrm>
          <a:prstGeom prst="rect">
            <a:avLst/>
          </a:prstGeom>
          <a:noFill/>
          <a:ln>
            <a:noFill/>
          </a:ln>
        </p:spPr>
        <p:txBody>
          <a:bodyPr spcFirstLastPara="1" wrap="square" lIns="91425" tIns="45700" rIns="91425" bIns="45700" anchor="t" anchorCtr="0">
            <a:noAutofit/>
          </a:bodyPr>
          <a:lstStyle/>
          <a:p>
            <a:pPr marL="457200" lvl="0" indent="-457200" algn="ctr" rtl="0">
              <a:lnSpc>
                <a:spcPct val="120000"/>
              </a:lnSpc>
              <a:spcBef>
                <a:spcPts val="0"/>
              </a:spcBef>
              <a:spcAft>
                <a:spcPts val="0"/>
              </a:spcAft>
              <a:buClr>
                <a:srgbClr val="21FFFE"/>
              </a:buClr>
              <a:buSzPts val="3000"/>
              <a:buFont typeface="Twentieth Century"/>
              <a:buAutoNum type="arabicPeriod"/>
            </a:pPr>
            <a:r>
              <a:rPr lang="en-IN" dirty="0">
                <a:solidFill>
                  <a:srgbClr val="21FFFE"/>
                </a:solidFill>
                <a:latin typeface="Georgia"/>
                <a:ea typeface="Georgia"/>
                <a:cs typeface="Georgia"/>
                <a:sym typeface="Georgia"/>
              </a:rPr>
              <a:t>First we have stations in shopping malls from where this cart can be picked up (similar to normal trolley stands). </a:t>
            </a:r>
          </a:p>
          <a:p>
            <a:pPr marL="457200" lvl="0" indent="-457200" algn="ctr" rtl="0">
              <a:lnSpc>
                <a:spcPct val="120000"/>
              </a:lnSpc>
              <a:spcBef>
                <a:spcPts val="0"/>
              </a:spcBef>
              <a:spcAft>
                <a:spcPts val="0"/>
              </a:spcAft>
              <a:buClr>
                <a:srgbClr val="21FFFE"/>
              </a:buClr>
              <a:buSzPts val="3000"/>
              <a:buFont typeface="Twentieth Century"/>
              <a:buAutoNum type="arabicPeriod"/>
            </a:pPr>
            <a:endParaRPr dirty="0"/>
          </a:p>
          <a:p>
            <a:pPr marL="0" indent="0" algn="ctr">
              <a:buClr>
                <a:srgbClr val="21FFFE"/>
              </a:buClr>
              <a:buSzPts val="3000"/>
              <a:buNone/>
            </a:pPr>
            <a:r>
              <a:rPr lang="en-US" dirty="0">
                <a:solidFill>
                  <a:srgbClr val="21FFFE"/>
                </a:solidFill>
                <a:latin typeface="Georgia"/>
                <a:sym typeface="Georgia"/>
              </a:rPr>
              <a:t>2. Every item will have an RFID tag if the customer wants to add the product he/she can just scan the tag and the item will be added to their bill.</a:t>
            </a:r>
            <a:endParaRPr lang="en-US" dirty="0"/>
          </a:p>
          <a:p>
            <a:pPr marL="0" lvl="0" indent="0" algn="ctr" rtl="0">
              <a:lnSpc>
                <a:spcPct val="120000"/>
              </a:lnSpc>
              <a:spcBef>
                <a:spcPts val="1000"/>
              </a:spcBef>
              <a:spcAft>
                <a:spcPts val="0"/>
              </a:spcAft>
              <a:buClr>
                <a:srgbClr val="21FFFE"/>
              </a:buClr>
              <a:buSzPts val="3000"/>
              <a:buNone/>
            </a:pPr>
            <a:endParaRPr lang="en-IN" dirty="0">
              <a:ea typeface="Georgia"/>
              <a:cs typeface="Georgia"/>
            </a:endParaRPr>
          </a:p>
          <a:p>
            <a:pPr marL="0" lvl="0" indent="0" algn="ctr" rtl="0">
              <a:lnSpc>
                <a:spcPct val="120000"/>
              </a:lnSpc>
              <a:spcBef>
                <a:spcPts val="1000"/>
              </a:spcBef>
              <a:spcAft>
                <a:spcPts val="0"/>
              </a:spcAft>
              <a:buClr>
                <a:srgbClr val="21FFFE"/>
              </a:buClr>
              <a:buSzPts val="3000"/>
              <a:buNone/>
            </a:pPr>
            <a:r>
              <a:rPr lang="en-IN" dirty="0">
                <a:solidFill>
                  <a:srgbClr val="21FFFE"/>
                </a:solidFill>
                <a:latin typeface="Georgia"/>
                <a:ea typeface="Georgia"/>
                <a:cs typeface="Georgia"/>
                <a:sym typeface="Georgia"/>
              </a:rPr>
              <a:t>3. Similarly using the delete button the customer can remove specific item/s.</a:t>
            </a:r>
            <a:endParaRPr dirty="0"/>
          </a:p>
          <a:p>
            <a:pPr marL="457200" lvl="0" indent="-369887" algn="ctr" rtl="0">
              <a:lnSpc>
                <a:spcPct val="120000"/>
              </a:lnSpc>
              <a:spcBef>
                <a:spcPts val="1000"/>
              </a:spcBef>
              <a:spcAft>
                <a:spcPts val="0"/>
              </a:spcAft>
              <a:buClr>
                <a:schemeClr val="lt1"/>
              </a:buClr>
              <a:buSzPts val="1375"/>
              <a:buFont typeface="Twentieth Century"/>
              <a:buNone/>
            </a:pPr>
            <a:endParaRPr sz="1100" dirty="0">
              <a:solidFill>
                <a:srgbClr val="21FFFE"/>
              </a:solidFill>
              <a:latin typeface="Georgia"/>
              <a:ea typeface="Georgia"/>
              <a:cs typeface="Georgia"/>
              <a:sym typeface="Georgia"/>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678</Words>
  <Application>Microsoft Office PowerPoint</Application>
  <PresentationFormat>Widescreen</PresentationFormat>
  <Paragraphs>63</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Twentieth Century</vt:lpstr>
      <vt:lpstr>Georgia</vt:lpstr>
      <vt:lpstr>Dancing Script</vt:lpstr>
      <vt:lpstr>Garamond</vt:lpstr>
      <vt:lpstr>Arial</vt:lpstr>
      <vt:lpstr>Circuit</vt:lpstr>
      <vt:lpstr>SMART KART</vt:lpstr>
      <vt:lpstr>Introduction </vt:lpstr>
      <vt:lpstr>Objective</vt:lpstr>
      <vt:lpstr>Literature Survey</vt:lpstr>
      <vt:lpstr>PowerPoint Presentation</vt:lpstr>
      <vt:lpstr>PowerPoint Presentation</vt:lpstr>
      <vt:lpstr>Architecture Diagram</vt:lpstr>
      <vt:lpstr>PowerPoint Presentation</vt:lpstr>
      <vt:lpstr>Methodology</vt:lpstr>
      <vt:lpstr>PowerPoint Presentation</vt:lpstr>
      <vt:lpstr>WORK DONE SO FAR</vt:lpstr>
      <vt:lpstr>ROADMAP DELIVERABLES</vt:lpstr>
      <vt:lpstr>PowerPoint Presentation</vt:lpstr>
      <vt:lpstr>PowerPoint Presentation</vt:lpstr>
      <vt:lpstr>CIRCUIT DESIGN </vt:lpstr>
      <vt:lpstr>PowerPoint Presentation</vt:lpstr>
      <vt:lpstr>PROTOTYPE UI  (WILL BE SHOWN ON ONBOARD LED)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KART</dc:title>
  <dc:creator>Chinthan Surana</dc:creator>
  <cp:lastModifiedBy>Mohit Bisht</cp:lastModifiedBy>
  <cp:revision>13</cp:revision>
  <dcterms:created xsi:type="dcterms:W3CDTF">2020-12-29T05:13:58Z</dcterms:created>
  <dcterms:modified xsi:type="dcterms:W3CDTF">2022-03-10T05:46:39Z</dcterms:modified>
</cp:coreProperties>
</file>