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58" r:id="rId5"/>
    <p:sldId id="259" r:id="rId6"/>
    <p:sldId id="260" r:id="rId7"/>
    <p:sldId id="265" r:id="rId8"/>
    <p:sldId id="261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0D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70" autoAdjust="0"/>
  </p:normalViewPr>
  <p:slideViewPr>
    <p:cSldViewPr snapToGrid="0">
      <p:cViewPr varScale="1">
        <p:scale>
          <a:sx n="63" d="100"/>
          <a:sy n="63" d="100"/>
        </p:scale>
        <p:origin x="1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F6FC1-8764-4C8C-8945-74266AE16BF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D5DC7-23DC-492E-A323-8C20D44BD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34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D5DC7-23DC-492E-A323-8C20D44BD6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69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D5DC7-23DC-492E-A323-8C20D44BD6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10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D5DC7-23DC-492E-A323-8C20D44BD6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03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A61C6-D4C0-45DF-B6D6-A0A6362E2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0CF16-CE62-4EC1-B10D-601321883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796E0-9C4A-4CA5-9670-6C9C2E98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22A9-0580-4169-B04C-A2B6BE5435F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91E5A-8FEC-4A4A-8E6B-5B0046D1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580E1-9E7D-48E0-A2D9-F7BEEEA3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37D2-7E86-40F3-958A-A3441C32C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2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1490D-EBDB-4291-BB51-854D7655A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B8F2D-E632-4D8C-AB66-0B90D61D6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A275D-C20E-42E4-97D5-4EA1FE4BC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22A9-0580-4169-B04C-A2B6BE5435F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AEF1C-5CE4-4B74-8E87-F17FB7A0B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074B1-F9D8-400F-8EA8-65EA55C44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37D2-7E86-40F3-958A-A3441C32C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3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6E7CF6-C96E-4BCB-8BD0-03766EDDD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23B00-E3E2-4DC5-BD98-AA734DFE8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92C74-DD79-4A26-A467-026A076E9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22A9-0580-4169-B04C-A2B6BE5435F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45AA9-251D-4DF3-80EB-60461D657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66ED7-4862-4424-8BB5-7F373D76A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37D2-7E86-40F3-958A-A3441C32C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1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D1CA-CDC5-476C-9431-2A1845AF7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9E7E5-5EB9-4A7F-BC8F-4C43E3B33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BE1B8-15C5-43D4-A348-1912DD8BA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22A9-0580-4169-B04C-A2B6BE5435F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325FB-7338-4D2E-A98C-D17391039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F017B-46E1-45D8-A74B-BBE2D3D2E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37D2-7E86-40F3-958A-A3441C32C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1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5F0E3-145E-4FCA-A622-7F93B38B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B73A9-9177-4E76-A6BF-9127A5BAD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7BC26-2DDC-45BF-B571-F8F246025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22A9-0580-4169-B04C-A2B6BE5435F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3F7D5-6DD6-4BF6-A1F4-7324F9208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4F3D0-958D-4753-84CD-7ED67C95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37D2-7E86-40F3-958A-A3441C32C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8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3609-A9CA-4206-9CD9-AF2137819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D2CA5-2078-4ED0-BCE2-F7442E513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F1039-9BD9-481F-8F89-D70E73ED5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4817F-4C2E-4EDA-8F1A-F912AE23B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22A9-0580-4169-B04C-A2B6BE5435F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A36BE-0525-4F33-907C-CED4BE07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8716E-4BDC-4F47-9C54-0F1D4236D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37D2-7E86-40F3-958A-A3441C32C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2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D3C5C-F23C-46C9-AC60-0E9D4D5AC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829C5-A524-4601-99F0-7CFC94543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BAF75-E1A7-4167-80F7-CD9EB3EBB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F1537-8BA0-4224-9482-0EDB567F3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B99EAC-7632-4654-9C60-BA25C1E0E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B580D4-C64D-49BE-BA00-821FE860C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22A9-0580-4169-B04C-A2B6BE5435F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C0FB5B-F218-48A1-A948-F9CE2D35E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662603-78F7-4AEB-BF0E-CFD922CC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37D2-7E86-40F3-958A-A3441C32C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84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8ACA4-FC1E-4514-9D8D-23021D6F1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9B0329-EB37-4950-8619-8E9F29FB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22A9-0580-4169-B04C-A2B6BE5435F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E22DD-E8A2-425D-8EBA-318B66236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BD19C-099E-488E-87BF-9FC567FAE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37D2-7E86-40F3-958A-A3441C32C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ABDB12-7121-4026-BC6E-0C45E382B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22A9-0580-4169-B04C-A2B6BE5435F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5740C-AE60-472D-9069-589CB8C2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36AB8-66B7-4186-B087-0FEEA6205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37D2-7E86-40F3-958A-A3441C32C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4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A4F84-EB8D-404B-A525-93EA2AE43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4BB79-1C8D-4009-AD42-4EDBBE961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F8E47-62B8-4D91-B282-BB119BF1A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FA885-78F1-4814-A222-A79F403FB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22A9-0580-4169-B04C-A2B6BE5435F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F4A88-6DEC-4053-967B-446CBDA2E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AD793-971D-4E99-BABD-908646E75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37D2-7E86-40F3-958A-A3441C32C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7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4F821-786F-42F5-8AF6-C2BC14DC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C495D8-0B3F-4ADE-A84A-79510A9FB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E80A1-D346-464C-BC5D-6D41CD829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AF4A8-4F24-4C3F-8090-A3727932E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22A9-0580-4169-B04C-A2B6BE5435F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46A9F-A459-459F-905E-4AA4F032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A1D36-222C-422B-9E16-3DDFD4351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37D2-7E86-40F3-958A-A3441C32C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9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D4DCCB-BAE9-4C67-95A5-DB361C8B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97E49-1961-498D-964C-4CBB36944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9137F-6C92-4E1A-8E7E-8C053A40F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F22A9-0580-4169-B04C-A2B6BE5435F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61FE3-C5C5-4028-9B9A-34825C498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0BE56-CD53-460B-A882-828032F31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F37D2-7E86-40F3-958A-A3441C32C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7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dershipfreak.blog/2010/03/05/10-best-questions-ever/" TargetMode="External"/><Relationship Id="rId5" Type="http://schemas.openxmlformats.org/officeDocument/2006/relationships/image" Target="../media/image2.jpg"/><Relationship Id="rId4" Type="http://schemas.openxmlformats.org/officeDocument/2006/relationships/hyperlink" Target="http://publicdomainpictures.net/view-image.php?image=31710&amp;picture=questions-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rscienceshow.com/2010/06/bring-us-your-burning-science-questions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innovationforsocialchange.org/12-thought-provoking-questions-to-give-you-life-perspective/?lang=en" TargetMode="Externa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ngall.com/question-mark-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620C36-79B4-4A22-ADBA-588FFB0BC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6620" y="680760"/>
            <a:ext cx="9144000" cy="78401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7200" b="1" kern="1200" dirty="0">
                <a:latin typeface="+mj-lt"/>
                <a:ea typeface="+mj-ea"/>
                <a:cs typeface="+mj-cs"/>
              </a:rPr>
              <a:t>Lab 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D7DBF6A-C060-453A-AC54-EF7B6EC8D197}"/>
              </a:ext>
            </a:extLst>
          </p:cNvPr>
          <p:cNvSpPr/>
          <p:nvPr/>
        </p:nvSpPr>
        <p:spPr>
          <a:xfrm>
            <a:off x="1389085" y="2223940"/>
            <a:ext cx="1224516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E76D2F-BE04-4524-A224-399A2E29B833}"/>
              </a:ext>
            </a:extLst>
          </p:cNvPr>
          <p:cNvSpPr txBox="1"/>
          <p:nvPr/>
        </p:nvSpPr>
        <p:spPr>
          <a:xfrm>
            <a:off x="1486116" y="2223940"/>
            <a:ext cx="184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Subtask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81A0D7-3CCE-4E54-BC31-1D715AADCBBB}"/>
              </a:ext>
            </a:extLst>
          </p:cNvPr>
          <p:cNvSpPr/>
          <p:nvPr/>
        </p:nvSpPr>
        <p:spPr>
          <a:xfrm>
            <a:off x="1389084" y="2983522"/>
            <a:ext cx="1224516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5CF1AD-F2DF-4989-A143-27AD12D48BF0}"/>
              </a:ext>
            </a:extLst>
          </p:cNvPr>
          <p:cNvSpPr txBox="1"/>
          <p:nvPr/>
        </p:nvSpPr>
        <p:spPr>
          <a:xfrm>
            <a:off x="1486115" y="2983522"/>
            <a:ext cx="184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Subtask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0092CB-9E21-45C9-9E9F-433FDADDC3A7}"/>
              </a:ext>
            </a:extLst>
          </p:cNvPr>
          <p:cNvSpPr/>
          <p:nvPr/>
        </p:nvSpPr>
        <p:spPr>
          <a:xfrm>
            <a:off x="1389084" y="3753564"/>
            <a:ext cx="1224516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933DF1-DECB-4F67-99FE-04F44177258D}"/>
              </a:ext>
            </a:extLst>
          </p:cNvPr>
          <p:cNvSpPr txBox="1"/>
          <p:nvPr/>
        </p:nvSpPr>
        <p:spPr>
          <a:xfrm>
            <a:off x="1486115" y="3753564"/>
            <a:ext cx="184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Subtask 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9B56ED-9CA2-4873-803A-797B8A203FDD}"/>
              </a:ext>
            </a:extLst>
          </p:cNvPr>
          <p:cNvCxnSpPr/>
          <p:nvPr/>
        </p:nvCxnSpPr>
        <p:spPr>
          <a:xfrm>
            <a:off x="1996912" y="2593271"/>
            <a:ext cx="0" cy="3902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1E76ABD-1EAC-4166-89B2-39EE0C2AC53B}"/>
              </a:ext>
            </a:extLst>
          </p:cNvPr>
          <p:cNvCxnSpPr/>
          <p:nvPr/>
        </p:nvCxnSpPr>
        <p:spPr>
          <a:xfrm>
            <a:off x="1996912" y="3352853"/>
            <a:ext cx="0" cy="3902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0A9A903-81DC-47FA-ADB2-B0338D9754C5}"/>
              </a:ext>
            </a:extLst>
          </p:cNvPr>
          <p:cNvCxnSpPr/>
          <p:nvPr/>
        </p:nvCxnSpPr>
        <p:spPr>
          <a:xfrm>
            <a:off x="1996912" y="4122895"/>
            <a:ext cx="0" cy="3902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37A245D-8A85-4B9A-952D-6EFE00E90DC1}"/>
              </a:ext>
            </a:extLst>
          </p:cNvPr>
          <p:cNvSpPr txBox="1"/>
          <p:nvPr/>
        </p:nvSpPr>
        <p:spPr>
          <a:xfrm>
            <a:off x="1656670" y="4513145"/>
            <a:ext cx="758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………………</a:t>
            </a:r>
          </a:p>
          <a:p>
            <a:r>
              <a:rPr lang="en-US" dirty="0"/>
              <a:t>………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189488F-7341-41E2-88DC-705D04C54AF9}"/>
              </a:ext>
            </a:extLst>
          </p:cNvPr>
          <p:cNvCxnSpPr>
            <a:cxnSpLocks/>
          </p:cNvCxnSpPr>
          <p:nvPr/>
        </p:nvCxnSpPr>
        <p:spPr>
          <a:xfrm flipV="1">
            <a:off x="2604740" y="2213046"/>
            <a:ext cx="1961043" cy="807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D582757-87B2-49F5-ADCD-A0CC6BC3752D}"/>
              </a:ext>
            </a:extLst>
          </p:cNvPr>
          <p:cNvCxnSpPr>
            <a:cxnSpLocks/>
          </p:cNvCxnSpPr>
          <p:nvPr/>
        </p:nvCxnSpPr>
        <p:spPr>
          <a:xfrm>
            <a:off x="2615357" y="3379713"/>
            <a:ext cx="382229" cy="2218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F44F518-B1FA-4F1F-BFFD-DE06737ADB59}"/>
              </a:ext>
            </a:extLst>
          </p:cNvPr>
          <p:cNvSpPr/>
          <p:nvPr/>
        </p:nvSpPr>
        <p:spPr>
          <a:xfrm>
            <a:off x="5077046" y="2533021"/>
            <a:ext cx="1224516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716DA0-BA93-498D-8E8D-C00A7F3ADD32}"/>
              </a:ext>
            </a:extLst>
          </p:cNvPr>
          <p:cNvSpPr/>
          <p:nvPr/>
        </p:nvSpPr>
        <p:spPr>
          <a:xfrm>
            <a:off x="5077045" y="3292603"/>
            <a:ext cx="1224516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5BEA4B8-F338-4D5B-8CC4-6AD582ED0B87}"/>
              </a:ext>
            </a:extLst>
          </p:cNvPr>
          <p:cNvCxnSpPr/>
          <p:nvPr/>
        </p:nvCxnSpPr>
        <p:spPr>
          <a:xfrm>
            <a:off x="5684873" y="2902352"/>
            <a:ext cx="0" cy="3902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B958E1B-DE34-4FDC-BD3B-856838850932}"/>
              </a:ext>
            </a:extLst>
          </p:cNvPr>
          <p:cNvCxnSpPr/>
          <p:nvPr/>
        </p:nvCxnSpPr>
        <p:spPr>
          <a:xfrm>
            <a:off x="5684873" y="3661934"/>
            <a:ext cx="0" cy="3902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DD84568-7D78-43AB-A9CC-99B5F2BB1CA8}"/>
              </a:ext>
            </a:extLst>
          </p:cNvPr>
          <p:cNvSpPr txBox="1"/>
          <p:nvPr/>
        </p:nvSpPr>
        <p:spPr>
          <a:xfrm>
            <a:off x="5077045" y="2549349"/>
            <a:ext cx="184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Subtask 2.1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C48DE0-5FE6-494D-BA0C-18CE3DEB07EF}"/>
              </a:ext>
            </a:extLst>
          </p:cNvPr>
          <p:cNvSpPr txBox="1"/>
          <p:nvPr/>
        </p:nvSpPr>
        <p:spPr>
          <a:xfrm>
            <a:off x="5077045" y="3282879"/>
            <a:ext cx="184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Subtask 2.2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EBDC1D4-48CD-4753-8C83-EB7791A05CA1}"/>
              </a:ext>
            </a:extLst>
          </p:cNvPr>
          <p:cNvCxnSpPr>
            <a:cxnSpLocks/>
          </p:cNvCxnSpPr>
          <p:nvPr/>
        </p:nvCxnSpPr>
        <p:spPr>
          <a:xfrm flipV="1">
            <a:off x="6438012" y="1908784"/>
            <a:ext cx="1763233" cy="1355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0B7D4E3-DB04-404F-B312-4DCCF748D241}"/>
              </a:ext>
            </a:extLst>
          </p:cNvPr>
          <p:cNvCxnSpPr>
            <a:cxnSpLocks/>
          </p:cNvCxnSpPr>
          <p:nvPr/>
        </p:nvCxnSpPr>
        <p:spPr>
          <a:xfrm>
            <a:off x="6438010" y="3659639"/>
            <a:ext cx="1951067" cy="1520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422171B-B027-4FFA-BE73-6FD0D8CC2892}"/>
              </a:ext>
            </a:extLst>
          </p:cNvPr>
          <p:cNvSpPr/>
          <p:nvPr/>
        </p:nvSpPr>
        <p:spPr>
          <a:xfrm>
            <a:off x="8273899" y="1975170"/>
            <a:ext cx="1763225" cy="34841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C296CF3-7F2C-486D-87C6-37366A1512C2}"/>
              </a:ext>
            </a:extLst>
          </p:cNvPr>
          <p:cNvCxnSpPr/>
          <p:nvPr/>
        </p:nvCxnSpPr>
        <p:spPr>
          <a:xfrm>
            <a:off x="9183862" y="2323585"/>
            <a:ext cx="0" cy="3902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99B90D3-F3DC-44E6-A479-511B63FE2F9A}"/>
              </a:ext>
            </a:extLst>
          </p:cNvPr>
          <p:cNvSpPr txBox="1"/>
          <p:nvPr/>
        </p:nvSpPr>
        <p:spPr>
          <a:xfrm>
            <a:off x="8399719" y="1958042"/>
            <a:ext cx="184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Subtask 2.2.1</a:t>
            </a:r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F4FE7B07-40CA-42F5-9329-3002412F250A}"/>
              </a:ext>
            </a:extLst>
          </p:cNvPr>
          <p:cNvSpPr/>
          <p:nvPr/>
        </p:nvSpPr>
        <p:spPr>
          <a:xfrm>
            <a:off x="8437813" y="2714962"/>
            <a:ext cx="1492097" cy="97706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8AB20C-46BF-4CF9-A1B9-097EAB894CE6}"/>
              </a:ext>
            </a:extLst>
          </p:cNvPr>
          <p:cNvSpPr txBox="1"/>
          <p:nvPr/>
        </p:nvSpPr>
        <p:spPr>
          <a:xfrm>
            <a:off x="8575151" y="2792554"/>
            <a:ext cx="1217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condition?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19E4588-941F-4B2D-97C6-B49CD73BECF1}"/>
              </a:ext>
            </a:extLst>
          </p:cNvPr>
          <p:cNvCxnSpPr>
            <a:stCxn id="39" idx="1"/>
          </p:cNvCxnSpPr>
          <p:nvPr/>
        </p:nvCxnSpPr>
        <p:spPr>
          <a:xfrm flipH="1" flipV="1">
            <a:off x="7938977" y="3203496"/>
            <a:ext cx="498836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1F43E40-6257-4BAC-BC3A-5619D4379BCD}"/>
              </a:ext>
            </a:extLst>
          </p:cNvPr>
          <p:cNvCxnSpPr>
            <a:stCxn id="39" idx="3"/>
          </p:cNvCxnSpPr>
          <p:nvPr/>
        </p:nvCxnSpPr>
        <p:spPr>
          <a:xfrm flipV="1">
            <a:off x="9929910" y="3203496"/>
            <a:ext cx="511262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C34F37B-9320-47CA-A2AB-7056DB657E20}"/>
              </a:ext>
            </a:extLst>
          </p:cNvPr>
          <p:cNvCxnSpPr/>
          <p:nvPr/>
        </p:nvCxnSpPr>
        <p:spPr>
          <a:xfrm>
            <a:off x="7946941" y="3184588"/>
            <a:ext cx="0" cy="3902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5BF8F15-0D77-444C-896E-4D9F41F6EE82}"/>
              </a:ext>
            </a:extLst>
          </p:cNvPr>
          <p:cNvCxnSpPr/>
          <p:nvPr/>
        </p:nvCxnSpPr>
        <p:spPr>
          <a:xfrm>
            <a:off x="10441172" y="3184588"/>
            <a:ext cx="0" cy="3902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C7F0A6FC-4D37-4B51-B0A4-74A3D6E46A2D}"/>
              </a:ext>
            </a:extLst>
          </p:cNvPr>
          <p:cNvSpPr/>
          <p:nvPr/>
        </p:nvSpPr>
        <p:spPr>
          <a:xfrm>
            <a:off x="7350635" y="3578879"/>
            <a:ext cx="1224516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275AAC5-BAA5-48AE-AB25-BF6D35D4B50C}"/>
              </a:ext>
            </a:extLst>
          </p:cNvPr>
          <p:cNvCxnSpPr/>
          <p:nvPr/>
        </p:nvCxnSpPr>
        <p:spPr>
          <a:xfrm>
            <a:off x="7958463" y="3948210"/>
            <a:ext cx="0" cy="3902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ED70E427-AAF3-4CAE-8710-0AB3D2E11856}"/>
              </a:ext>
            </a:extLst>
          </p:cNvPr>
          <p:cNvSpPr/>
          <p:nvPr/>
        </p:nvSpPr>
        <p:spPr>
          <a:xfrm>
            <a:off x="9844859" y="3593746"/>
            <a:ext cx="1224516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72F24D7-6CA9-4BA1-AF31-2C6BDE9C7E96}"/>
              </a:ext>
            </a:extLst>
          </p:cNvPr>
          <p:cNvCxnSpPr/>
          <p:nvPr/>
        </p:nvCxnSpPr>
        <p:spPr>
          <a:xfrm>
            <a:off x="10452687" y="3963077"/>
            <a:ext cx="0" cy="3902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97D3E84-162F-4670-AAC6-5A65CBC12E59}"/>
              </a:ext>
            </a:extLst>
          </p:cNvPr>
          <p:cNvCxnSpPr/>
          <p:nvPr/>
        </p:nvCxnSpPr>
        <p:spPr>
          <a:xfrm>
            <a:off x="7958463" y="4338460"/>
            <a:ext cx="2494224" cy="148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6DE0C22-561D-43AD-B32B-1EA8D9C32D28}"/>
              </a:ext>
            </a:extLst>
          </p:cNvPr>
          <p:cNvCxnSpPr/>
          <p:nvPr/>
        </p:nvCxnSpPr>
        <p:spPr>
          <a:xfrm>
            <a:off x="9237031" y="4364207"/>
            <a:ext cx="0" cy="3902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BF63696-278A-4EA2-8635-CAD109E49979}"/>
              </a:ext>
            </a:extLst>
          </p:cNvPr>
          <p:cNvSpPr txBox="1"/>
          <p:nvPr/>
        </p:nvSpPr>
        <p:spPr>
          <a:xfrm>
            <a:off x="7958465" y="2845059"/>
            <a:ext cx="58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A0F48C5-45F0-4690-A0A8-8FFE140F9CE0}"/>
              </a:ext>
            </a:extLst>
          </p:cNvPr>
          <p:cNvSpPr txBox="1"/>
          <p:nvPr/>
        </p:nvSpPr>
        <p:spPr>
          <a:xfrm>
            <a:off x="9931667" y="2843619"/>
            <a:ext cx="58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53" name="Diamond 52">
            <a:extLst>
              <a:ext uri="{FF2B5EF4-FFF2-40B4-BE49-F238E27FC236}">
                <a16:creationId xmlns:a16="http://schemas.microsoft.com/office/drawing/2014/main" id="{E616DC21-E6F2-40F9-A745-359B696B7156}"/>
              </a:ext>
            </a:extLst>
          </p:cNvPr>
          <p:cNvSpPr/>
          <p:nvPr/>
        </p:nvSpPr>
        <p:spPr>
          <a:xfrm>
            <a:off x="4963627" y="4065065"/>
            <a:ext cx="1492097" cy="97706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9E4A4CC-4ACD-4E6A-9E08-78B8A8081C31}"/>
              </a:ext>
            </a:extLst>
          </p:cNvPr>
          <p:cNvSpPr txBox="1"/>
          <p:nvPr/>
        </p:nvSpPr>
        <p:spPr>
          <a:xfrm>
            <a:off x="5100965" y="4142657"/>
            <a:ext cx="1217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condition?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EB6217D-C505-42CC-B082-3DF6EB2D8B59}"/>
              </a:ext>
            </a:extLst>
          </p:cNvPr>
          <p:cNvCxnSpPr>
            <a:stCxn id="53" idx="1"/>
          </p:cNvCxnSpPr>
          <p:nvPr/>
        </p:nvCxnSpPr>
        <p:spPr>
          <a:xfrm flipH="1" flipV="1">
            <a:off x="4464791" y="4553599"/>
            <a:ext cx="498836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7AD20A4-6771-46F3-B2F9-24D333DC8297}"/>
              </a:ext>
            </a:extLst>
          </p:cNvPr>
          <p:cNvCxnSpPr>
            <a:stCxn id="53" idx="3"/>
          </p:cNvCxnSpPr>
          <p:nvPr/>
        </p:nvCxnSpPr>
        <p:spPr>
          <a:xfrm flipV="1">
            <a:off x="6455724" y="4553599"/>
            <a:ext cx="511262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31110DF-2E24-4DD1-9931-125EDBA76E2A}"/>
              </a:ext>
            </a:extLst>
          </p:cNvPr>
          <p:cNvCxnSpPr/>
          <p:nvPr/>
        </p:nvCxnSpPr>
        <p:spPr>
          <a:xfrm>
            <a:off x="4503094" y="4582630"/>
            <a:ext cx="0" cy="3902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58FA37C-C110-42F6-9E6D-F7E2D2790F4B}"/>
              </a:ext>
            </a:extLst>
          </p:cNvPr>
          <p:cNvCxnSpPr/>
          <p:nvPr/>
        </p:nvCxnSpPr>
        <p:spPr>
          <a:xfrm>
            <a:off x="6966986" y="4534691"/>
            <a:ext cx="0" cy="3902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5F8D990F-012E-4D75-BBAA-CFAD49078D15}"/>
              </a:ext>
            </a:extLst>
          </p:cNvPr>
          <p:cNvSpPr/>
          <p:nvPr/>
        </p:nvSpPr>
        <p:spPr>
          <a:xfrm>
            <a:off x="3876449" y="4928982"/>
            <a:ext cx="1224516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A088807-F2B6-43A1-A8BB-CF663EB3AC3E}"/>
              </a:ext>
            </a:extLst>
          </p:cNvPr>
          <p:cNvSpPr/>
          <p:nvPr/>
        </p:nvSpPr>
        <p:spPr>
          <a:xfrm>
            <a:off x="6370673" y="4943849"/>
            <a:ext cx="1224516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1240E72-7EEF-44BF-B06B-BA992C3A8E79}"/>
              </a:ext>
            </a:extLst>
          </p:cNvPr>
          <p:cNvCxnSpPr/>
          <p:nvPr/>
        </p:nvCxnSpPr>
        <p:spPr>
          <a:xfrm>
            <a:off x="6978501" y="5313180"/>
            <a:ext cx="0" cy="3902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391AD2F-FC42-458A-B9E4-2D7B77A78A68}"/>
              </a:ext>
            </a:extLst>
          </p:cNvPr>
          <p:cNvSpPr txBox="1"/>
          <p:nvPr/>
        </p:nvSpPr>
        <p:spPr>
          <a:xfrm>
            <a:off x="4484279" y="4195162"/>
            <a:ext cx="58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27A137-ADBD-447D-ABD9-1D3E3B504DE8}"/>
              </a:ext>
            </a:extLst>
          </p:cNvPr>
          <p:cNvSpPr txBox="1"/>
          <p:nvPr/>
        </p:nvSpPr>
        <p:spPr>
          <a:xfrm>
            <a:off x="6457481" y="4193722"/>
            <a:ext cx="58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39CDB41-D7EA-47D5-88FC-D826C250B2F2}"/>
              </a:ext>
            </a:extLst>
          </p:cNvPr>
          <p:cNvCxnSpPr/>
          <p:nvPr/>
        </p:nvCxnSpPr>
        <p:spPr>
          <a:xfrm>
            <a:off x="4484279" y="5336157"/>
            <a:ext cx="0" cy="3902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049DE33-972D-44E2-AF06-89441A3739F5}"/>
              </a:ext>
            </a:extLst>
          </p:cNvPr>
          <p:cNvCxnSpPr/>
          <p:nvPr/>
        </p:nvCxnSpPr>
        <p:spPr>
          <a:xfrm flipH="1">
            <a:off x="3551275" y="5703430"/>
            <a:ext cx="93300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2F07FCE-A02B-46BF-AFEE-0C73F1642B0F}"/>
              </a:ext>
            </a:extLst>
          </p:cNvPr>
          <p:cNvCxnSpPr>
            <a:cxnSpLocks/>
          </p:cNvCxnSpPr>
          <p:nvPr/>
        </p:nvCxnSpPr>
        <p:spPr>
          <a:xfrm flipV="1">
            <a:off x="3615070" y="3857059"/>
            <a:ext cx="0" cy="18463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C88883C-A446-4EB0-A876-5687E59659B0}"/>
              </a:ext>
            </a:extLst>
          </p:cNvPr>
          <p:cNvCxnSpPr/>
          <p:nvPr/>
        </p:nvCxnSpPr>
        <p:spPr>
          <a:xfrm>
            <a:off x="3615070" y="3857059"/>
            <a:ext cx="2069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428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53AC3-8B64-4FA7-893E-502C91CC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Instapoll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52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1ABE-8BE7-4488-B24D-87BDBACBE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09" y="340794"/>
            <a:ext cx="1093027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110DB3"/>
                </a:solidFill>
                <a:latin typeface="+mn-lt"/>
              </a:rPr>
              <a:t>Create a test case for the lab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06D3C7-17B7-4E32-8B8D-FDA73C1C1734}"/>
              </a:ext>
            </a:extLst>
          </p:cNvPr>
          <p:cNvSpPr txBox="1"/>
          <p:nvPr/>
        </p:nvSpPr>
        <p:spPr>
          <a:xfrm>
            <a:off x="893134" y="1601972"/>
            <a:ext cx="1030649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Test Case 1</a:t>
            </a:r>
            <a:r>
              <a:rPr lang="en-US" sz="2000" b="1" dirty="0"/>
              <a:t>: 2 node list</a:t>
            </a:r>
          </a:p>
          <a:p>
            <a:endParaRPr lang="en-US" sz="2000" b="1" dirty="0"/>
          </a:p>
          <a:p>
            <a:r>
              <a:rPr lang="en-US" sz="2000" b="1" u="sng" dirty="0"/>
              <a:t>Test Case 2</a:t>
            </a:r>
            <a:r>
              <a:rPr lang="en-US" sz="2000" b="1" dirty="0"/>
              <a:t>: 0 node list</a:t>
            </a:r>
          </a:p>
          <a:p>
            <a:endParaRPr lang="en-US" sz="2000" b="1" dirty="0"/>
          </a:p>
          <a:p>
            <a:r>
              <a:rPr lang="en-US" sz="2000" b="1" u="sng" dirty="0"/>
              <a:t>Test Case 3</a:t>
            </a:r>
            <a:r>
              <a:rPr lang="en-US" sz="2000" b="1" dirty="0"/>
              <a:t>: same as lab document</a:t>
            </a:r>
          </a:p>
          <a:p>
            <a:endParaRPr lang="en-US" sz="2000" b="1" dirty="0"/>
          </a:p>
          <a:p>
            <a:r>
              <a:rPr lang="en-US" sz="2400" b="1" u="sng" dirty="0">
                <a:solidFill>
                  <a:srgbClr val="110DB3"/>
                </a:solidFill>
              </a:rPr>
              <a:t>Test Case 4</a:t>
            </a:r>
            <a:r>
              <a:rPr lang="en-US" sz="2400" b="1" dirty="0">
                <a:solidFill>
                  <a:srgbClr val="110DB3"/>
                </a:solidFill>
              </a:rPr>
              <a:t>: Same as Test Case 1 but with nodes interchanged</a:t>
            </a:r>
          </a:p>
          <a:p>
            <a:endParaRPr lang="en-US" sz="2400" b="1" dirty="0">
              <a:solidFill>
                <a:srgbClr val="110DB3"/>
              </a:solidFill>
            </a:endParaRPr>
          </a:p>
          <a:p>
            <a:r>
              <a:rPr lang="en-US" sz="2400" b="1" u="sng" dirty="0">
                <a:solidFill>
                  <a:srgbClr val="110DB3"/>
                </a:solidFill>
              </a:rPr>
              <a:t>Test Case 5</a:t>
            </a:r>
            <a:r>
              <a:rPr lang="en-US" sz="2400" b="1" dirty="0">
                <a:solidFill>
                  <a:srgbClr val="110DB3"/>
                </a:solidFill>
              </a:rPr>
              <a:t>: Same as Test Case 3 but with different EIDs.</a:t>
            </a:r>
          </a:p>
          <a:p>
            <a:endParaRPr lang="en-US" sz="2400" b="1" dirty="0">
              <a:solidFill>
                <a:srgbClr val="110DB3"/>
              </a:solidFill>
            </a:endParaRPr>
          </a:p>
          <a:p>
            <a:r>
              <a:rPr lang="en-US" sz="2400" b="1" u="sng" dirty="0">
                <a:solidFill>
                  <a:srgbClr val="110DB3"/>
                </a:solidFill>
              </a:rPr>
              <a:t>Test Case 6</a:t>
            </a:r>
            <a:r>
              <a:rPr lang="en-US" sz="2400" b="1" dirty="0">
                <a:solidFill>
                  <a:srgbClr val="110DB3"/>
                </a:solidFill>
              </a:rPr>
              <a:t>: Several nodes list.</a:t>
            </a:r>
          </a:p>
          <a:p>
            <a:endParaRPr lang="en-US" sz="2400" b="1" dirty="0">
              <a:solidFill>
                <a:srgbClr val="110DB3"/>
              </a:solidFill>
            </a:endParaRPr>
          </a:p>
          <a:p>
            <a:endParaRPr lang="en-US" sz="2400" b="1" dirty="0">
              <a:solidFill>
                <a:srgbClr val="110DB3"/>
              </a:solidFill>
            </a:endParaRPr>
          </a:p>
          <a:p>
            <a:endParaRPr lang="en-US" sz="2000" b="1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361F52BE-753B-469B-B44F-62D76A90FC87}"/>
              </a:ext>
            </a:extLst>
          </p:cNvPr>
          <p:cNvSpPr/>
          <p:nvPr/>
        </p:nvSpPr>
        <p:spPr>
          <a:xfrm>
            <a:off x="5054009" y="1679944"/>
            <a:ext cx="708838" cy="143894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3BAFDA-A710-44D2-95E8-44F8993EC676}"/>
              </a:ext>
            </a:extLst>
          </p:cNvPr>
          <p:cNvSpPr txBox="1"/>
          <p:nvPr/>
        </p:nvSpPr>
        <p:spPr>
          <a:xfrm>
            <a:off x="6202325" y="2214748"/>
            <a:ext cx="540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to you in the module on Canvas.</a:t>
            </a:r>
          </a:p>
        </p:txBody>
      </p:sp>
    </p:spTree>
    <p:extLst>
      <p:ext uri="{BB962C8B-B14F-4D97-AF65-F5344CB8AC3E}">
        <p14:creationId xmlns:p14="http://schemas.microsoft.com/office/powerpoint/2010/main" val="195659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1797B-3118-4349-876D-092E6468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768554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Lab 5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8E97-8D82-443E-82CC-587BADEE3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70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purpose of this assignment is to write a program in the LC-3 assembly language that creates a user interface to determine if the course number entered by the user of the program matches the list of course numbers. The list of course numbers is organized as a “LINKED LIST” data structure.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Linked list structure: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Singly linked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Head pointer is at x4000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Two words per node: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word: Next node pointer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word: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/>
              <a:t>A pointer to an ASCII string representing the course number.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396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CB310F-893B-45A8-9CA0-DEB5D3548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907" y="18256"/>
            <a:ext cx="105156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Design of Lab 5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A3E13C-17B8-4BA1-8CA9-42B19E396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616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Start with the main objective of the lab.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Then break it down into smaller chunks.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Then take each chunk, and break that down into smaller chunks…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rgbClr val="110DB3"/>
                </a:solidFill>
              </a:rPr>
              <a:t>Systematic Decomposition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5CF50C-6816-4064-A5FF-19A9DD2B1604}"/>
              </a:ext>
            </a:extLst>
          </p:cNvPr>
          <p:cNvSpPr/>
          <p:nvPr/>
        </p:nvSpPr>
        <p:spPr>
          <a:xfrm>
            <a:off x="403801" y="3316990"/>
            <a:ext cx="1224516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631A9A-0468-4EC6-9291-9F485F8A585A}"/>
              </a:ext>
            </a:extLst>
          </p:cNvPr>
          <p:cNvSpPr txBox="1"/>
          <p:nvPr/>
        </p:nvSpPr>
        <p:spPr>
          <a:xfrm>
            <a:off x="500832" y="3316990"/>
            <a:ext cx="184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Subtask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61B19A-3889-4BD7-9EFC-DC8977B5B8B7}"/>
              </a:ext>
            </a:extLst>
          </p:cNvPr>
          <p:cNvSpPr/>
          <p:nvPr/>
        </p:nvSpPr>
        <p:spPr>
          <a:xfrm>
            <a:off x="403800" y="4076572"/>
            <a:ext cx="1224516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741DF3-1309-4B8C-8985-2F81EDB1773A}"/>
              </a:ext>
            </a:extLst>
          </p:cNvPr>
          <p:cNvSpPr txBox="1"/>
          <p:nvPr/>
        </p:nvSpPr>
        <p:spPr>
          <a:xfrm>
            <a:off x="500831" y="4076572"/>
            <a:ext cx="184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Subtask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9824F9-0CFD-49C5-B7E8-1A234A4F2644}"/>
              </a:ext>
            </a:extLst>
          </p:cNvPr>
          <p:cNvSpPr/>
          <p:nvPr/>
        </p:nvSpPr>
        <p:spPr>
          <a:xfrm>
            <a:off x="403800" y="4846614"/>
            <a:ext cx="1224516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A1092F-D2F2-4000-A538-E6D689075698}"/>
              </a:ext>
            </a:extLst>
          </p:cNvPr>
          <p:cNvSpPr txBox="1"/>
          <p:nvPr/>
        </p:nvSpPr>
        <p:spPr>
          <a:xfrm>
            <a:off x="500831" y="4846614"/>
            <a:ext cx="184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Subtask 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CA3926-A456-4878-A470-F71545AB6687}"/>
              </a:ext>
            </a:extLst>
          </p:cNvPr>
          <p:cNvCxnSpPr/>
          <p:nvPr/>
        </p:nvCxnSpPr>
        <p:spPr>
          <a:xfrm>
            <a:off x="1011628" y="3686321"/>
            <a:ext cx="0" cy="3902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44D6FA-4FB3-45A2-A931-89A3B032C01D}"/>
              </a:ext>
            </a:extLst>
          </p:cNvPr>
          <p:cNvCxnSpPr/>
          <p:nvPr/>
        </p:nvCxnSpPr>
        <p:spPr>
          <a:xfrm>
            <a:off x="1011628" y="4445903"/>
            <a:ext cx="0" cy="3902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264DB-A109-47E8-A1A0-932B081B866D}"/>
              </a:ext>
            </a:extLst>
          </p:cNvPr>
          <p:cNvCxnSpPr/>
          <p:nvPr/>
        </p:nvCxnSpPr>
        <p:spPr>
          <a:xfrm>
            <a:off x="1011628" y="5215945"/>
            <a:ext cx="0" cy="3902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FF7119E-7235-408B-8644-88FFB88F5F4B}"/>
              </a:ext>
            </a:extLst>
          </p:cNvPr>
          <p:cNvSpPr txBox="1"/>
          <p:nvPr/>
        </p:nvSpPr>
        <p:spPr>
          <a:xfrm>
            <a:off x="671386" y="5606195"/>
            <a:ext cx="758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………………</a:t>
            </a:r>
          </a:p>
          <a:p>
            <a:r>
              <a:rPr lang="en-US" dirty="0"/>
              <a:t>………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3D228F-60D6-4F79-9A06-E69F67EBA5E1}"/>
              </a:ext>
            </a:extLst>
          </p:cNvPr>
          <p:cNvCxnSpPr>
            <a:cxnSpLocks/>
          </p:cNvCxnSpPr>
          <p:nvPr/>
        </p:nvCxnSpPr>
        <p:spPr>
          <a:xfrm flipV="1">
            <a:off x="1619456" y="3306096"/>
            <a:ext cx="1961043" cy="807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EC77FE-33F9-4A10-96F2-4599227F6783}"/>
              </a:ext>
            </a:extLst>
          </p:cNvPr>
          <p:cNvCxnSpPr>
            <a:cxnSpLocks/>
          </p:cNvCxnSpPr>
          <p:nvPr/>
        </p:nvCxnSpPr>
        <p:spPr>
          <a:xfrm>
            <a:off x="1630073" y="4472763"/>
            <a:ext cx="382229" cy="2218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2853EA2-0AC9-4B3A-BF85-A8B52C2C005C}"/>
              </a:ext>
            </a:extLst>
          </p:cNvPr>
          <p:cNvSpPr/>
          <p:nvPr/>
        </p:nvSpPr>
        <p:spPr>
          <a:xfrm>
            <a:off x="4091762" y="3626071"/>
            <a:ext cx="1224516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7AEB4F-DBE9-46D4-BFA7-612213D7144A}"/>
              </a:ext>
            </a:extLst>
          </p:cNvPr>
          <p:cNvSpPr/>
          <p:nvPr/>
        </p:nvSpPr>
        <p:spPr>
          <a:xfrm>
            <a:off x="4091761" y="4385653"/>
            <a:ext cx="1224516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DF1729-A373-44F8-BD84-01460A524527}"/>
              </a:ext>
            </a:extLst>
          </p:cNvPr>
          <p:cNvCxnSpPr/>
          <p:nvPr/>
        </p:nvCxnSpPr>
        <p:spPr>
          <a:xfrm>
            <a:off x="4699589" y="3995402"/>
            <a:ext cx="0" cy="3902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BB25C9-D2EC-4D85-B600-41E0EAFC5C58}"/>
              </a:ext>
            </a:extLst>
          </p:cNvPr>
          <p:cNvCxnSpPr/>
          <p:nvPr/>
        </p:nvCxnSpPr>
        <p:spPr>
          <a:xfrm>
            <a:off x="4699589" y="4754984"/>
            <a:ext cx="0" cy="3902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B2813A3-888C-4076-B66B-1667BA7D548F}"/>
              </a:ext>
            </a:extLst>
          </p:cNvPr>
          <p:cNvSpPr txBox="1"/>
          <p:nvPr/>
        </p:nvSpPr>
        <p:spPr>
          <a:xfrm>
            <a:off x="4091761" y="3642399"/>
            <a:ext cx="184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Subtask 2.1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D77AD8-494D-4514-8B16-E55A24140983}"/>
              </a:ext>
            </a:extLst>
          </p:cNvPr>
          <p:cNvSpPr txBox="1"/>
          <p:nvPr/>
        </p:nvSpPr>
        <p:spPr>
          <a:xfrm>
            <a:off x="4091761" y="4383357"/>
            <a:ext cx="184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Subtask 2.2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EEA072-EAE6-4862-8FAF-0F041B26A49A}"/>
              </a:ext>
            </a:extLst>
          </p:cNvPr>
          <p:cNvCxnSpPr>
            <a:cxnSpLocks/>
          </p:cNvCxnSpPr>
          <p:nvPr/>
        </p:nvCxnSpPr>
        <p:spPr>
          <a:xfrm flipV="1">
            <a:off x="5452728" y="3001834"/>
            <a:ext cx="1763233" cy="1355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B5DE081-66F0-4499-B616-E542394127DF}"/>
              </a:ext>
            </a:extLst>
          </p:cNvPr>
          <p:cNvCxnSpPr>
            <a:cxnSpLocks/>
          </p:cNvCxnSpPr>
          <p:nvPr/>
        </p:nvCxnSpPr>
        <p:spPr>
          <a:xfrm>
            <a:off x="5452726" y="4752689"/>
            <a:ext cx="1951067" cy="1520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AE31F53-DDFE-4C03-A4CF-45FA3E72A0E5}"/>
              </a:ext>
            </a:extLst>
          </p:cNvPr>
          <p:cNvSpPr/>
          <p:nvPr/>
        </p:nvSpPr>
        <p:spPr>
          <a:xfrm>
            <a:off x="7288615" y="3068220"/>
            <a:ext cx="1763225" cy="34841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30D42D9-F8C1-4AC6-BC1D-A4D5310C99FF}"/>
              </a:ext>
            </a:extLst>
          </p:cNvPr>
          <p:cNvCxnSpPr/>
          <p:nvPr/>
        </p:nvCxnSpPr>
        <p:spPr>
          <a:xfrm>
            <a:off x="8198578" y="3416635"/>
            <a:ext cx="0" cy="3902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22B8F98-9395-4D80-9332-B7F68C37D261}"/>
              </a:ext>
            </a:extLst>
          </p:cNvPr>
          <p:cNvSpPr txBox="1"/>
          <p:nvPr/>
        </p:nvSpPr>
        <p:spPr>
          <a:xfrm>
            <a:off x="7414435" y="3051092"/>
            <a:ext cx="184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Subtask 2.2.1</a:t>
            </a:r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B1EA3DFD-30B6-45D4-B3E2-49FF19011D68}"/>
              </a:ext>
            </a:extLst>
          </p:cNvPr>
          <p:cNvSpPr/>
          <p:nvPr/>
        </p:nvSpPr>
        <p:spPr>
          <a:xfrm>
            <a:off x="7452529" y="3808012"/>
            <a:ext cx="1492097" cy="97706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FE7303-24EA-42B4-87F7-DF331C92F726}"/>
              </a:ext>
            </a:extLst>
          </p:cNvPr>
          <p:cNvSpPr txBox="1"/>
          <p:nvPr/>
        </p:nvSpPr>
        <p:spPr>
          <a:xfrm>
            <a:off x="7589867" y="3885604"/>
            <a:ext cx="1217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condition?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BF66D4E-8B27-4C83-AA8D-3190C7B00223}"/>
              </a:ext>
            </a:extLst>
          </p:cNvPr>
          <p:cNvCxnSpPr>
            <a:stCxn id="45" idx="1"/>
          </p:cNvCxnSpPr>
          <p:nvPr/>
        </p:nvCxnSpPr>
        <p:spPr>
          <a:xfrm flipH="1" flipV="1">
            <a:off x="6953693" y="4296546"/>
            <a:ext cx="498836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133F52F-A21E-4CAD-9E7C-794775DF3567}"/>
              </a:ext>
            </a:extLst>
          </p:cNvPr>
          <p:cNvCxnSpPr>
            <a:stCxn id="45" idx="3"/>
          </p:cNvCxnSpPr>
          <p:nvPr/>
        </p:nvCxnSpPr>
        <p:spPr>
          <a:xfrm flipV="1">
            <a:off x="8944626" y="4296546"/>
            <a:ext cx="511262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D530A6C-1E4D-49D3-832E-A6CF6237DB33}"/>
              </a:ext>
            </a:extLst>
          </p:cNvPr>
          <p:cNvCxnSpPr/>
          <p:nvPr/>
        </p:nvCxnSpPr>
        <p:spPr>
          <a:xfrm>
            <a:off x="6961657" y="4277638"/>
            <a:ext cx="0" cy="3902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74EBACE-D0D0-4DB9-BEA5-E3E5414FCFCC}"/>
              </a:ext>
            </a:extLst>
          </p:cNvPr>
          <p:cNvCxnSpPr/>
          <p:nvPr/>
        </p:nvCxnSpPr>
        <p:spPr>
          <a:xfrm>
            <a:off x="9455888" y="4277638"/>
            <a:ext cx="0" cy="3902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869B728-EC16-45E9-80D2-80575144AF9F}"/>
              </a:ext>
            </a:extLst>
          </p:cNvPr>
          <p:cNvSpPr/>
          <p:nvPr/>
        </p:nvSpPr>
        <p:spPr>
          <a:xfrm>
            <a:off x="6365351" y="4671929"/>
            <a:ext cx="1224516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652FF40-AFF6-4030-BB09-B52EB13C34CD}"/>
              </a:ext>
            </a:extLst>
          </p:cNvPr>
          <p:cNvCxnSpPr/>
          <p:nvPr/>
        </p:nvCxnSpPr>
        <p:spPr>
          <a:xfrm>
            <a:off x="6973179" y="5041260"/>
            <a:ext cx="0" cy="3902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C97F526-8273-4A55-9EA8-2B56B9D01089}"/>
              </a:ext>
            </a:extLst>
          </p:cNvPr>
          <p:cNvSpPr/>
          <p:nvPr/>
        </p:nvSpPr>
        <p:spPr>
          <a:xfrm>
            <a:off x="8859575" y="4686796"/>
            <a:ext cx="1224516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62571C-35DA-4818-9587-5CAA76D7BFE3}"/>
              </a:ext>
            </a:extLst>
          </p:cNvPr>
          <p:cNvCxnSpPr/>
          <p:nvPr/>
        </p:nvCxnSpPr>
        <p:spPr>
          <a:xfrm>
            <a:off x="9467403" y="5056127"/>
            <a:ext cx="0" cy="3902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DCD22EB-D0E6-466C-BA30-E5E2DECB65CA}"/>
              </a:ext>
            </a:extLst>
          </p:cNvPr>
          <p:cNvCxnSpPr/>
          <p:nvPr/>
        </p:nvCxnSpPr>
        <p:spPr>
          <a:xfrm>
            <a:off x="6973179" y="5431510"/>
            <a:ext cx="2494224" cy="148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6D5DFDB-8ECA-4887-ACB3-7B780D677F4A}"/>
              </a:ext>
            </a:extLst>
          </p:cNvPr>
          <p:cNvCxnSpPr/>
          <p:nvPr/>
        </p:nvCxnSpPr>
        <p:spPr>
          <a:xfrm>
            <a:off x="8251747" y="5457257"/>
            <a:ext cx="0" cy="3902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4DBB8BC-9E67-44E3-A0E0-4F5A990AD41E}"/>
              </a:ext>
            </a:extLst>
          </p:cNvPr>
          <p:cNvSpPr txBox="1"/>
          <p:nvPr/>
        </p:nvSpPr>
        <p:spPr>
          <a:xfrm>
            <a:off x="6973181" y="3938109"/>
            <a:ext cx="58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4912764-630D-4BA8-82B1-A926749669ED}"/>
              </a:ext>
            </a:extLst>
          </p:cNvPr>
          <p:cNvSpPr txBox="1"/>
          <p:nvPr/>
        </p:nvSpPr>
        <p:spPr>
          <a:xfrm>
            <a:off x="8946383" y="3936669"/>
            <a:ext cx="58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72" name="Diamond 71">
            <a:extLst>
              <a:ext uri="{FF2B5EF4-FFF2-40B4-BE49-F238E27FC236}">
                <a16:creationId xmlns:a16="http://schemas.microsoft.com/office/drawing/2014/main" id="{CF4C07F5-9C93-4AEF-B130-B9407CD8A39D}"/>
              </a:ext>
            </a:extLst>
          </p:cNvPr>
          <p:cNvSpPr/>
          <p:nvPr/>
        </p:nvSpPr>
        <p:spPr>
          <a:xfrm>
            <a:off x="3978343" y="5158115"/>
            <a:ext cx="1492097" cy="97706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712201C-8777-44EA-85E1-A9897BB42E0B}"/>
              </a:ext>
            </a:extLst>
          </p:cNvPr>
          <p:cNvSpPr txBox="1"/>
          <p:nvPr/>
        </p:nvSpPr>
        <p:spPr>
          <a:xfrm>
            <a:off x="4115681" y="5235707"/>
            <a:ext cx="1217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condition?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4721713-F0EB-499B-A610-396384ACB04A}"/>
              </a:ext>
            </a:extLst>
          </p:cNvPr>
          <p:cNvCxnSpPr>
            <a:stCxn id="72" idx="1"/>
          </p:cNvCxnSpPr>
          <p:nvPr/>
        </p:nvCxnSpPr>
        <p:spPr>
          <a:xfrm flipH="1" flipV="1">
            <a:off x="3479507" y="5646649"/>
            <a:ext cx="498836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8802D5A-AF63-45DD-85EB-BBF6A60A2823}"/>
              </a:ext>
            </a:extLst>
          </p:cNvPr>
          <p:cNvCxnSpPr>
            <a:stCxn id="72" idx="3"/>
          </p:cNvCxnSpPr>
          <p:nvPr/>
        </p:nvCxnSpPr>
        <p:spPr>
          <a:xfrm flipV="1">
            <a:off x="5470440" y="5646649"/>
            <a:ext cx="511262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2201885-D8E3-4EEC-9519-C71FE6BC6CCA}"/>
              </a:ext>
            </a:extLst>
          </p:cNvPr>
          <p:cNvCxnSpPr/>
          <p:nvPr/>
        </p:nvCxnSpPr>
        <p:spPr>
          <a:xfrm>
            <a:off x="3517810" y="5675680"/>
            <a:ext cx="0" cy="3902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EF0C983-8065-47F1-8E25-EE178276D1A8}"/>
              </a:ext>
            </a:extLst>
          </p:cNvPr>
          <p:cNvCxnSpPr/>
          <p:nvPr/>
        </p:nvCxnSpPr>
        <p:spPr>
          <a:xfrm>
            <a:off x="5981702" y="5627741"/>
            <a:ext cx="0" cy="3902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18FC772-3306-41D3-BE58-499457647C8B}"/>
              </a:ext>
            </a:extLst>
          </p:cNvPr>
          <p:cNvSpPr/>
          <p:nvPr/>
        </p:nvSpPr>
        <p:spPr>
          <a:xfrm>
            <a:off x="2891165" y="6022032"/>
            <a:ext cx="1224516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52E5C4F-40E5-4C60-BDB4-A29FE03961FA}"/>
              </a:ext>
            </a:extLst>
          </p:cNvPr>
          <p:cNvSpPr/>
          <p:nvPr/>
        </p:nvSpPr>
        <p:spPr>
          <a:xfrm>
            <a:off x="5385389" y="6036899"/>
            <a:ext cx="1224516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64B3FBF-FDF9-48E1-8309-75F7253A8622}"/>
              </a:ext>
            </a:extLst>
          </p:cNvPr>
          <p:cNvCxnSpPr/>
          <p:nvPr/>
        </p:nvCxnSpPr>
        <p:spPr>
          <a:xfrm>
            <a:off x="5993217" y="6406230"/>
            <a:ext cx="0" cy="3902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B1F6C3D-8BD3-49E4-BFB7-2C3802C1363E}"/>
              </a:ext>
            </a:extLst>
          </p:cNvPr>
          <p:cNvSpPr txBox="1"/>
          <p:nvPr/>
        </p:nvSpPr>
        <p:spPr>
          <a:xfrm>
            <a:off x="3498995" y="5288212"/>
            <a:ext cx="58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961837E-EC46-46C0-8886-B6CD54FDFB8A}"/>
              </a:ext>
            </a:extLst>
          </p:cNvPr>
          <p:cNvSpPr txBox="1"/>
          <p:nvPr/>
        </p:nvSpPr>
        <p:spPr>
          <a:xfrm>
            <a:off x="5472197" y="5286772"/>
            <a:ext cx="58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B769397-B031-4334-B388-09AB2E1B07AA}"/>
              </a:ext>
            </a:extLst>
          </p:cNvPr>
          <p:cNvCxnSpPr/>
          <p:nvPr/>
        </p:nvCxnSpPr>
        <p:spPr>
          <a:xfrm>
            <a:off x="3498995" y="6429207"/>
            <a:ext cx="0" cy="3902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211CA7F-6A61-4AF6-9996-604D17DF13BA}"/>
              </a:ext>
            </a:extLst>
          </p:cNvPr>
          <p:cNvCxnSpPr/>
          <p:nvPr/>
        </p:nvCxnSpPr>
        <p:spPr>
          <a:xfrm flipH="1">
            <a:off x="2565991" y="6796480"/>
            <a:ext cx="93300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8EC494E-3DB3-4F51-9FE0-5721EC7C5759}"/>
              </a:ext>
            </a:extLst>
          </p:cNvPr>
          <p:cNvCxnSpPr>
            <a:cxnSpLocks/>
          </p:cNvCxnSpPr>
          <p:nvPr/>
        </p:nvCxnSpPr>
        <p:spPr>
          <a:xfrm flipV="1">
            <a:off x="2629786" y="4950109"/>
            <a:ext cx="0" cy="18463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96E1613-7A88-4226-A512-15A1D3A1E4DA}"/>
              </a:ext>
            </a:extLst>
          </p:cNvPr>
          <p:cNvCxnSpPr/>
          <p:nvPr/>
        </p:nvCxnSpPr>
        <p:spPr>
          <a:xfrm>
            <a:off x="2629786" y="4950109"/>
            <a:ext cx="2069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822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4D3B-1807-45AB-AB93-54656D3F4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0696" y="634409"/>
            <a:ext cx="2519917" cy="74427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Lab 5 flow chart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2446E0-E482-49A5-9F62-A2BA5C0B328C}"/>
              </a:ext>
            </a:extLst>
          </p:cNvPr>
          <p:cNvSpPr/>
          <p:nvPr/>
        </p:nvSpPr>
        <p:spPr>
          <a:xfrm>
            <a:off x="4387702" y="107777"/>
            <a:ext cx="3586717" cy="118551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DAD1F3-9A28-4C39-8C6D-9D5422146642}"/>
              </a:ext>
            </a:extLst>
          </p:cNvPr>
          <p:cNvSpPr txBox="1"/>
          <p:nvPr/>
        </p:nvSpPr>
        <p:spPr>
          <a:xfrm>
            <a:off x="4455042" y="209522"/>
            <a:ext cx="3508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Prompt the user for course number with the message, “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Course Number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press Enter: “.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5F70CF-ADA1-4C6D-ABE4-A116D2DFB64A}"/>
              </a:ext>
            </a:extLst>
          </p:cNvPr>
          <p:cNvSpPr/>
          <p:nvPr/>
        </p:nvSpPr>
        <p:spPr>
          <a:xfrm>
            <a:off x="4377069" y="2755845"/>
            <a:ext cx="3586717" cy="88604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97758A-7334-4955-99A9-A66C5F35718E}"/>
              </a:ext>
            </a:extLst>
          </p:cNvPr>
          <p:cNvSpPr txBox="1"/>
          <p:nvPr/>
        </p:nvSpPr>
        <p:spPr>
          <a:xfrm>
            <a:off x="4398335" y="2827778"/>
            <a:ext cx="3586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the linked list to see if there is a match. Head pointer is at x4000.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A4153314-6444-4F88-A300-553B7995CB40}"/>
              </a:ext>
            </a:extLst>
          </p:cNvPr>
          <p:cNvSpPr/>
          <p:nvPr/>
        </p:nvSpPr>
        <p:spPr>
          <a:xfrm>
            <a:off x="5007936" y="3948224"/>
            <a:ext cx="2424223" cy="1577163"/>
          </a:xfrm>
          <a:prstGeom prst="diamond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36F8D6-8A52-4DDF-ADCC-3AE3F70110EE}"/>
              </a:ext>
            </a:extLst>
          </p:cNvPr>
          <p:cNvSpPr txBox="1"/>
          <p:nvPr/>
        </p:nvSpPr>
        <p:spPr>
          <a:xfrm>
            <a:off x="5633481" y="4289317"/>
            <a:ext cx="1318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 there a match?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6BAAB4-D95B-4DDA-988F-B4549293B914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3902151" y="4732133"/>
            <a:ext cx="1105785" cy="467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14815C-7630-4DC4-9F52-4B89F87E0EAF}"/>
              </a:ext>
            </a:extLst>
          </p:cNvPr>
          <p:cNvCxnSpPr>
            <a:stCxn id="11" idx="3"/>
          </p:cNvCxnSpPr>
          <p:nvPr/>
        </p:nvCxnSpPr>
        <p:spPr>
          <a:xfrm flipV="1">
            <a:off x="7432159" y="4732133"/>
            <a:ext cx="1105787" cy="467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9393D38-D835-49C9-9364-2EA949E1E28E}"/>
              </a:ext>
            </a:extLst>
          </p:cNvPr>
          <p:cNvCxnSpPr>
            <a:cxnSpLocks/>
          </p:cNvCxnSpPr>
          <p:nvPr/>
        </p:nvCxnSpPr>
        <p:spPr>
          <a:xfrm>
            <a:off x="6170428" y="1293293"/>
            <a:ext cx="0" cy="3076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E5C619-1433-4FF6-8665-198CE4C1738A}"/>
              </a:ext>
            </a:extLst>
          </p:cNvPr>
          <p:cNvCxnSpPr/>
          <p:nvPr/>
        </p:nvCxnSpPr>
        <p:spPr>
          <a:xfrm>
            <a:off x="6220048" y="3600894"/>
            <a:ext cx="0" cy="3473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31597F2-537D-428F-ACFD-DA801411BEA6}"/>
              </a:ext>
            </a:extLst>
          </p:cNvPr>
          <p:cNvSpPr txBox="1"/>
          <p:nvPr/>
        </p:nvSpPr>
        <p:spPr>
          <a:xfrm>
            <a:off x="7651898" y="4408968"/>
            <a:ext cx="72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9067E4-BB2A-4BFD-9402-C427EFFD08D3}"/>
              </a:ext>
            </a:extLst>
          </p:cNvPr>
          <p:cNvSpPr txBox="1"/>
          <p:nvPr/>
        </p:nvSpPr>
        <p:spPr>
          <a:xfrm>
            <a:off x="4263656" y="4412512"/>
            <a:ext cx="72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1B999C9-8C17-4AC5-A5EB-F39C7ACC0DBE}"/>
              </a:ext>
            </a:extLst>
          </p:cNvPr>
          <p:cNvCxnSpPr/>
          <p:nvPr/>
        </p:nvCxnSpPr>
        <p:spPr>
          <a:xfrm>
            <a:off x="3937594" y="4732133"/>
            <a:ext cx="0" cy="3473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F733A3-15AC-4A15-B18A-1200EA152983}"/>
              </a:ext>
            </a:extLst>
          </p:cNvPr>
          <p:cNvCxnSpPr/>
          <p:nvPr/>
        </p:nvCxnSpPr>
        <p:spPr>
          <a:xfrm>
            <a:off x="8484783" y="4732133"/>
            <a:ext cx="0" cy="3473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7F8E40C-1227-4A01-B60C-A09A19688032}"/>
              </a:ext>
            </a:extLst>
          </p:cNvPr>
          <p:cNvSpPr/>
          <p:nvPr/>
        </p:nvSpPr>
        <p:spPr>
          <a:xfrm>
            <a:off x="2011682" y="5079463"/>
            <a:ext cx="2943094" cy="148437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4794D5-81E2-4FA5-8D27-2A738BF6A044}"/>
              </a:ext>
            </a:extLst>
          </p:cNvPr>
          <p:cNvSpPr txBox="1"/>
          <p:nvPr/>
        </p:nvSpPr>
        <p:spPr>
          <a:xfrm>
            <a:off x="2541185" y="5189424"/>
            <a:ext cx="2083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the message, “&lt;Course Number&gt; is offered this semester!”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39E98-F3CA-4338-9977-DA250CA48B57}"/>
              </a:ext>
            </a:extLst>
          </p:cNvPr>
          <p:cNvSpPr/>
          <p:nvPr/>
        </p:nvSpPr>
        <p:spPr>
          <a:xfrm>
            <a:off x="7524302" y="5080200"/>
            <a:ext cx="3123369" cy="148437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35BB12-8C32-4AC1-AFC8-A07FBFE4645D}"/>
              </a:ext>
            </a:extLst>
          </p:cNvPr>
          <p:cNvSpPr txBox="1"/>
          <p:nvPr/>
        </p:nvSpPr>
        <p:spPr>
          <a:xfrm>
            <a:off x="7602274" y="5189425"/>
            <a:ext cx="2578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the message, “&lt;Course Number&gt; is not offered this semester.”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C0A877C-921A-47F8-AFA4-FEE99F46118D}"/>
              </a:ext>
            </a:extLst>
          </p:cNvPr>
          <p:cNvSpPr/>
          <p:nvPr/>
        </p:nvSpPr>
        <p:spPr>
          <a:xfrm>
            <a:off x="2785732" y="1577635"/>
            <a:ext cx="6939511" cy="88604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DA82BA-1881-4C7D-846B-758FCBAD5D95}"/>
              </a:ext>
            </a:extLst>
          </p:cNvPr>
          <p:cNvSpPr txBox="1"/>
          <p:nvPr/>
        </p:nvSpPr>
        <p:spPr>
          <a:xfrm>
            <a:off x="2785732" y="1577635"/>
            <a:ext cx="6755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the characters that user types. Then store each character in a reserved block of memory below the program. When the user types enter, store null instead.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837FEF9-695E-4553-9B0F-635047B69BE4}"/>
              </a:ext>
            </a:extLst>
          </p:cNvPr>
          <p:cNvCxnSpPr>
            <a:cxnSpLocks/>
          </p:cNvCxnSpPr>
          <p:nvPr/>
        </p:nvCxnSpPr>
        <p:spPr>
          <a:xfrm>
            <a:off x="6191693" y="2463683"/>
            <a:ext cx="0" cy="3076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07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DCA0F-3C95-4BA4-978F-B1C0B82C1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450"/>
            <a:ext cx="10515600" cy="1312684"/>
          </a:xfrm>
        </p:spPr>
        <p:txBody>
          <a:bodyPr>
            <a:noAutofit/>
          </a:bodyPr>
          <a:lstStyle/>
          <a:p>
            <a:r>
              <a:rPr lang="en-US" sz="3200" b="1" dirty="0"/>
              <a:t>Prompt the user for course number with the message, “</a:t>
            </a: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</a:t>
            </a: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Course Number</a:t>
            </a: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press Enter: “.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B2C2A8-2E2D-4CF7-81A1-2573B5ADC91F}"/>
              </a:ext>
            </a:extLst>
          </p:cNvPr>
          <p:cNvSpPr/>
          <p:nvPr/>
        </p:nvSpPr>
        <p:spPr>
          <a:xfrm>
            <a:off x="3948223" y="2225749"/>
            <a:ext cx="3522921" cy="82933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D8B692-7903-4973-8299-E699AC071796}"/>
              </a:ext>
            </a:extLst>
          </p:cNvPr>
          <p:cNvSpPr txBox="1"/>
          <p:nvPr/>
        </p:nvSpPr>
        <p:spPr>
          <a:xfrm>
            <a:off x="4075814" y="2344980"/>
            <a:ext cx="3281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Load R0 with starting address of string.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8679A9-2D92-473B-8829-EF991EC36A9C}"/>
              </a:ext>
            </a:extLst>
          </p:cNvPr>
          <p:cNvSpPr/>
          <p:nvPr/>
        </p:nvSpPr>
        <p:spPr>
          <a:xfrm>
            <a:off x="3948223" y="3429000"/>
            <a:ext cx="3522921" cy="82933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DAF2F1-B2F7-4BBA-9333-FBF136DAE4EA}"/>
              </a:ext>
            </a:extLst>
          </p:cNvPr>
          <p:cNvSpPr txBox="1"/>
          <p:nvPr/>
        </p:nvSpPr>
        <p:spPr>
          <a:xfrm>
            <a:off x="4075814" y="3556553"/>
            <a:ext cx="328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10DB3"/>
                </a:solidFill>
              </a:rPr>
              <a:t>Call TRAP routine, PUTS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C758AB-56FB-46E0-8EF1-D169C86EA476}"/>
              </a:ext>
            </a:extLst>
          </p:cNvPr>
          <p:cNvCxnSpPr/>
          <p:nvPr/>
        </p:nvCxnSpPr>
        <p:spPr>
          <a:xfrm>
            <a:off x="5691964" y="3055088"/>
            <a:ext cx="0" cy="3473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ABEFC20-3072-444B-90F8-02433606A4EB}"/>
              </a:ext>
            </a:extLst>
          </p:cNvPr>
          <p:cNvSpPr txBox="1"/>
          <p:nvPr/>
        </p:nvSpPr>
        <p:spPr>
          <a:xfrm>
            <a:off x="1596710" y="2179940"/>
            <a:ext cx="2317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How do we implement this? </a:t>
            </a:r>
          </a:p>
        </p:txBody>
      </p:sp>
      <p:pic>
        <p:nvPicPr>
          <p:cNvPr id="13" name="Picture 12" descr="A picture containing food, graffiti, light&#10;&#10;Description automatically generated">
            <a:extLst>
              <a:ext uri="{FF2B5EF4-FFF2-40B4-BE49-F238E27FC236}">
                <a16:creationId xmlns:a16="http://schemas.microsoft.com/office/drawing/2014/main" id="{0594206F-7CCA-4D3C-82F6-27A72F8DC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3314" y="2160314"/>
            <a:ext cx="1449772" cy="9604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A888B5D-93D1-4826-80FA-604E124D2C99}"/>
              </a:ext>
            </a:extLst>
          </p:cNvPr>
          <p:cNvSpPr txBox="1"/>
          <p:nvPr/>
        </p:nvSpPr>
        <p:spPr>
          <a:xfrm>
            <a:off x="8277403" y="2670543"/>
            <a:ext cx="36505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110DB3"/>
                </a:solidFill>
              </a:rPr>
              <a:t>Which load opcode do we use?</a:t>
            </a:r>
          </a:p>
          <a:p>
            <a:pPr algn="ctr"/>
            <a:r>
              <a:rPr lang="en-US" sz="2000" b="1" dirty="0">
                <a:solidFill>
                  <a:srgbClr val="110DB3"/>
                </a:solidFill>
              </a:rPr>
              <a:t>LD</a:t>
            </a:r>
          </a:p>
          <a:p>
            <a:pPr algn="ctr"/>
            <a:r>
              <a:rPr lang="en-US" sz="2000" b="1" dirty="0">
                <a:solidFill>
                  <a:srgbClr val="110DB3"/>
                </a:solidFill>
              </a:rPr>
              <a:t>LDR</a:t>
            </a:r>
          </a:p>
          <a:p>
            <a:pPr algn="ctr"/>
            <a:r>
              <a:rPr lang="en-US" sz="2000" b="1" dirty="0">
                <a:solidFill>
                  <a:srgbClr val="110DB3"/>
                </a:solidFill>
              </a:rPr>
              <a:t>LDI</a:t>
            </a:r>
          </a:p>
          <a:p>
            <a:pPr algn="ctr"/>
            <a:r>
              <a:rPr lang="en-US" sz="2000" b="1" dirty="0">
                <a:solidFill>
                  <a:srgbClr val="110DB3"/>
                </a:solidFill>
              </a:rPr>
              <a:t>LEA</a:t>
            </a:r>
          </a:p>
        </p:txBody>
      </p:sp>
      <p:pic>
        <p:nvPicPr>
          <p:cNvPr id="17" name="Picture 16" descr="A picture containing icon&#10;&#10;Description automatically generated">
            <a:extLst>
              <a:ext uri="{FF2B5EF4-FFF2-40B4-BE49-F238E27FC236}">
                <a16:creationId xmlns:a16="http://schemas.microsoft.com/office/drawing/2014/main" id="{EA5798D6-6C07-4F06-A008-0DD0EFF5FC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244523" y="1379035"/>
            <a:ext cx="1716271" cy="128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4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B2C2A8-2E2D-4CF7-81A1-2573B5ADC91F}"/>
              </a:ext>
            </a:extLst>
          </p:cNvPr>
          <p:cNvSpPr/>
          <p:nvPr/>
        </p:nvSpPr>
        <p:spPr>
          <a:xfrm>
            <a:off x="5362357" y="2664184"/>
            <a:ext cx="4684960" cy="93745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D8B692-7903-4973-8299-E699AC071796}"/>
              </a:ext>
            </a:extLst>
          </p:cNvPr>
          <p:cNvSpPr txBox="1"/>
          <p:nvPr/>
        </p:nvSpPr>
        <p:spPr>
          <a:xfrm>
            <a:off x="5543512" y="2702975"/>
            <a:ext cx="4298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character that user types.</a:t>
            </a:r>
          </a:p>
          <a:p>
            <a:r>
              <a:rPr lang="en-US" dirty="0"/>
              <a:t>(Use the GETC trap routine.)</a:t>
            </a:r>
          </a:p>
          <a:p>
            <a:r>
              <a:rPr lang="en-US" dirty="0"/>
              <a:t>Display character (Use the OUT trap routine.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1734F5-8C04-4C48-99FD-8623360435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4679" y="33623"/>
            <a:ext cx="1192264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+mn-lt"/>
              </a:rPr>
              <a:t>Read the characters that user types. Then store each character in a reserved block of memory below the program. When the user types enter, store null instead.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92B385-C86F-488B-9B8F-4BCA1EF4856D}"/>
              </a:ext>
            </a:extLst>
          </p:cNvPr>
          <p:cNvCxnSpPr/>
          <p:nvPr/>
        </p:nvCxnSpPr>
        <p:spPr>
          <a:xfrm>
            <a:off x="7692854" y="2292170"/>
            <a:ext cx="0" cy="3473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14">
            <a:extLst>
              <a:ext uri="{FF2B5EF4-FFF2-40B4-BE49-F238E27FC236}">
                <a16:creationId xmlns:a16="http://schemas.microsoft.com/office/drawing/2014/main" id="{4DE43433-7FE2-4A8B-BDED-049A8EA302FB}"/>
              </a:ext>
            </a:extLst>
          </p:cNvPr>
          <p:cNvSpPr/>
          <p:nvPr/>
        </p:nvSpPr>
        <p:spPr>
          <a:xfrm>
            <a:off x="6312789" y="3973654"/>
            <a:ext cx="2760129" cy="1507586"/>
          </a:xfrm>
          <a:prstGeom prst="diamond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E62327-7162-43B0-BF41-B715C2F158FF}"/>
              </a:ext>
            </a:extLst>
          </p:cNvPr>
          <p:cNvSpPr txBox="1"/>
          <p:nvPr/>
        </p:nvSpPr>
        <p:spPr>
          <a:xfrm>
            <a:off x="6790273" y="4544685"/>
            <a:ext cx="216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10DB3"/>
                </a:solidFill>
              </a:rPr>
              <a:t>Is character = x0A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8CF1B6-B088-4A7D-BB7C-DA18AA434267}"/>
              </a:ext>
            </a:extLst>
          </p:cNvPr>
          <p:cNvSpPr/>
          <p:nvPr/>
        </p:nvSpPr>
        <p:spPr>
          <a:xfrm>
            <a:off x="5089352" y="1645839"/>
            <a:ext cx="5325533" cy="64633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AB312B-4E81-4E2D-9578-C220C168F7DB}"/>
              </a:ext>
            </a:extLst>
          </p:cNvPr>
          <p:cNvSpPr txBox="1"/>
          <p:nvPr/>
        </p:nvSpPr>
        <p:spPr>
          <a:xfrm>
            <a:off x="5089352" y="1645839"/>
            <a:ext cx="5325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Initialize R1 to point to a reserved block of memory where the user’s Course Number will be stored.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0ACCBA-83C4-44ED-8AAF-973247D54D8D}"/>
              </a:ext>
            </a:extLst>
          </p:cNvPr>
          <p:cNvCxnSpPr/>
          <p:nvPr/>
        </p:nvCxnSpPr>
        <p:spPr>
          <a:xfrm>
            <a:off x="7695217" y="3601639"/>
            <a:ext cx="0" cy="3473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9303A4-4172-477F-9C4D-954F77412C55}"/>
              </a:ext>
            </a:extLst>
          </p:cNvPr>
          <p:cNvCxnSpPr/>
          <p:nvPr/>
        </p:nvCxnSpPr>
        <p:spPr>
          <a:xfrm flipH="1" flipV="1">
            <a:off x="5248946" y="4693106"/>
            <a:ext cx="1105785" cy="467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C98A62E-BADB-432A-8FF6-BDFF70AA6CF6}"/>
              </a:ext>
            </a:extLst>
          </p:cNvPr>
          <p:cNvSpPr txBox="1"/>
          <p:nvPr/>
        </p:nvSpPr>
        <p:spPr>
          <a:xfrm>
            <a:off x="5610451" y="4373485"/>
            <a:ext cx="72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2F2569-7E7B-4E86-8755-9C7A6846DE37}"/>
              </a:ext>
            </a:extLst>
          </p:cNvPr>
          <p:cNvCxnSpPr/>
          <p:nvPr/>
        </p:nvCxnSpPr>
        <p:spPr>
          <a:xfrm>
            <a:off x="5284389" y="4693106"/>
            <a:ext cx="0" cy="3473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E531D78-ECD3-434B-9A00-219EA2096E63}"/>
              </a:ext>
            </a:extLst>
          </p:cNvPr>
          <p:cNvSpPr/>
          <p:nvPr/>
        </p:nvSpPr>
        <p:spPr>
          <a:xfrm>
            <a:off x="4345176" y="5040436"/>
            <a:ext cx="1956393" cy="70239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CAB840-2D5F-4A30-B4DD-0F4F56C058CB}"/>
              </a:ext>
            </a:extLst>
          </p:cNvPr>
          <p:cNvSpPr txBox="1"/>
          <p:nvPr/>
        </p:nvSpPr>
        <p:spPr>
          <a:xfrm>
            <a:off x="4423147" y="5149661"/>
            <a:ext cx="187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Mem[R1]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Null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43C5E4-CE7E-49C2-ACB2-39504AE282BA}"/>
              </a:ext>
            </a:extLst>
          </p:cNvPr>
          <p:cNvCxnSpPr/>
          <p:nvPr/>
        </p:nvCxnSpPr>
        <p:spPr>
          <a:xfrm flipV="1">
            <a:off x="9030976" y="4738498"/>
            <a:ext cx="1105787" cy="467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7D17D38-637A-4618-9CB3-6436A7F5B641}"/>
              </a:ext>
            </a:extLst>
          </p:cNvPr>
          <p:cNvSpPr txBox="1"/>
          <p:nvPr/>
        </p:nvSpPr>
        <p:spPr>
          <a:xfrm>
            <a:off x="9250715" y="4415333"/>
            <a:ext cx="72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BCE1F9B-F78E-4971-A397-AF003B10E5E4}"/>
              </a:ext>
            </a:extLst>
          </p:cNvPr>
          <p:cNvCxnSpPr/>
          <p:nvPr/>
        </p:nvCxnSpPr>
        <p:spPr>
          <a:xfrm>
            <a:off x="10083600" y="4738498"/>
            <a:ext cx="0" cy="3473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B467C83-A75E-4747-8FF8-6809F94C67E7}"/>
              </a:ext>
            </a:extLst>
          </p:cNvPr>
          <p:cNvSpPr/>
          <p:nvPr/>
        </p:nvSpPr>
        <p:spPr>
          <a:xfrm>
            <a:off x="9123120" y="5086565"/>
            <a:ext cx="1956393" cy="11284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C4614C-0D28-4187-AC9A-C0B185C34520}"/>
              </a:ext>
            </a:extLst>
          </p:cNvPr>
          <p:cNvSpPr txBox="1"/>
          <p:nvPr/>
        </p:nvSpPr>
        <p:spPr>
          <a:xfrm>
            <a:off x="9201092" y="5195790"/>
            <a:ext cx="1772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Mem[R1]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R0</a:t>
            </a:r>
          </a:p>
          <a:p>
            <a:endParaRPr lang="en-US" dirty="0"/>
          </a:p>
          <a:p>
            <a:r>
              <a:rPr lang="en-US" dirty="0"/>
              <a:t>R1 </a:t>
            </a:r>
            <a:r>
              <a:rPr lang="en-US" dirty="0">
                <a:sym typeface="Wingdings" panose="05000000000000000000" pitchFamily="2" charset="2"/>
              </a:rPr>
              <a:t> R1 + 1</a:t>
            </a:r>
            <a:r>
              <a:rPr lang="en-US" dirty="0"/>
              <a:t>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CE8D991-ABBC-4538-929F-03CEE43610FA}"/>
              </a:ext>
            </a:extLst>
          </p:cNvPr>
          <p:cNvCxnSpPr/>
          <p:nvPr/>
        </p:nvCxnSpPr>
        <p:spPr>
          <a:xfrm>
            <a:off x="10083600" y="6215063"/>
            <a:ext cx="0" cy="3473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BF1B7B4-A7A1-4A5E-92EC-E24CAF321248}"/>
              </a:ext>
            </a:extLst>
          </p:cNvPr>
          <p:cNvCxnSpPr/>
          <p:nvPr/>
        </p:nvCxnSpPr>
        <p:spPr>
          <a:xfrm>
            <a:off x="10083600" y="6562393"/>
            <a:ext cx="19079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24701C1-F1C0-4EFD-BFB0-03ED9A47C8E3}"/>
              </a:ext>
            </a:extLst>
          </p:cNvPr>
          <p:cNvCxnSpPr/>
          <p:nvPr/>
        </p:nvCxnSpPr>
        <p:spPr>
          <a:xfrm flipV="1">
            <a:off x="11991557" y="2543306"/>
            <a:ext cx="0" cy="40190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BDD4B96-42FB-490B-875D-A1E121241541}"/>
              </a:ext>
            </a:extLst>
          </p:cNvPr>
          <p:cNvCxnSpPr/>
          <p:nvPr/>
        </p:nvCxnSpPr>
        <p:spPr>
          <a:xfrm flipH="1">
            <a:off x="7692854" y="2543306"/>
            <a:ext cx="42987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5E23E2A-25A0-4261-9473-C035E0E0ECFC}"/>
              </a:ext>
            </a:extLst>
          </p:cNvPr>
          <p:cNvSpPr txBox="1"/>
          <p:nvPr/>
        </p:nvSpPr>
        <p:spPr>
          <a:xfrm>
            <a:off x="1995389" y="1455551"/>
            <a:ext cx="2615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How do we implement this?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AFBF2F-7FCD-4A1B-B25C-CD199DF829BB}"/>
              </a:ext>
            </a:extLst>
          </p:cNvPr>
          <p:cNvSpPr txBox="1"/>
          <p:nvPr/>
        </p:nvSpPr>
        <p:spPr>
          <a:xfrm>
            <a:off x="2061649" y="3359805"/>
            <a:ext cx="2615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10DB3"/>
                </a:solidFill>
              </a:rPr>
              <a:t>How do we implement this?</a:t>
            </a:r>
          </a:p>
        </p:txBody>
      </p:sp>
      <p:pic>
        <p:nvPicPr>
          <p:cNvPr id="10" name="Picture 9" descr="A close up of a toy&#10;&#10;Description automatically generated">
            <a:extLst>
              <a:ext uri="{FF2B5EF4-FFF2-40B4-BE49-F238E27FC236}">
                <a16:creationId xmlns:a16="http://schemas.microsoft.com/office/drawing/2014/main" id="{25688240-A7F0-4156-A03C-7184B6142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7208" y="1347185"/>
            <a:ext cx="1328180" cy="132818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8AA64514-C16A-4078-A018-6E1013AF0F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05057" y="3269238"/>
            <a:ext cx="1128188" cy="140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77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C084F-E2A0-45D7-895E-82B9DBDB6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165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What does </a:t>
            </a:r>
            <a:r>
              <a:rPr lang="en-US" b="1" i="1" dirty="0">
                <a:solidFill>
                  <a:srgbClr val="110DB3"/>
                </a:solidFill>
                <a:latin typeface="+mn-lt"/>
              </a:rPr>
              <a:t>pointer</a:t>
            </a:r>
            <a:r>
              <a:rPr lang="en-US" b="1" dirty="0">
                <a:latin typeface="+mn-lt"/>
              </a:rPr>
              <a:t> mean?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D53F2-CD87-49D3-85CA-B398C8B0A474}"/>
              </a:ext>
            </a:extLst>
          </p:cNvPr>
          <p:cNvSpPr txBox="1"/>
          <p:nvPr/>
        </p:nvSpPr>
        <p:spPr>
          <a:xfrm>
            <a:off x="838200" y="1653540"/>
            <a:ext cx="108051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Examples: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R0 points to the head node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R1 points to a string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R2 points to the head pointer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x4000 contains the next node pointer</a:t>
            </a:r>
          </a:p>
        </p:txBody>
      </p:sp>
    </p:spTree>
    <p:extLst>
      <p:ext uri="{BB962C8B-B14F-4D97-AF65-F5344CB8AC3E}">
        <p14:creationId xmlns:p14="http://schemas.microsoft.com/office/powerpoint/2010/main" val="359794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2BB2D9-12B4-4498-AAB4-BE598B717C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02478" y="-8322"/>
            <a:ext cx="575467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n-lt"/>
              </a:rPr>
              <a:t>Search the linked list to see if there is a match. Head pointer is at x4000.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429678-D36C-43D0-9E90-6D16BA2550D6}"/>
              </a:ext>
            </a:extLst>
          </p:cNvPr>
          <p:cNvSpPr/>
          <p:nvPr/>
        </p:nvSpPr>
        <p:spPr>
          <a:xfrm>
            <a:off x="2122872" y="-1679"/>
            <a:ext cx="2197590" cy="8391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28359B-7730-4A26-97AC-BD07FC3BBC39}"/>
              </a:ext>
            </a:extLst>
          </p:cNvPr>
          <p:cNvSpPr txBox="1"/>
          <p:nvPr/>
        </p:nvSpPr>
        <p:spPr>
          <a:xfrm>
            <a:off x="2257550" y="246018"/>
            <a:ext cx="334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R0 </a:t>
            </a:r>
            <a:r>
              <a:rPr lang="en-US" dirty="0">
                <a:sym typeface="Wingdings" panose="05000000000000000000" pitchFamily="2" charset="2"/>
              </a:rPr>
              <a:t> mem[x4000]</a:t>
            </a:r>
            <a:endParaRPr lang="en-US" dirty="0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14F8D113-68E6-4584-B317-6CA1E27191F1}"/>
              </a:ext>
            </a:extLst>
          </p:cNvPr>
          <p:cNvSpPr/>
          <p:nvPr/>
        </p:nvSpPr>
        <p:spPr>
          <a:xfrm>
            <a:off x="1982285" y="1145113"/>
            <a:ext cx="2424223" cy="1577163"/>
          </a:xfrm>
          <a:prstGeom prst="diamond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4E7F81-DE7E-4040-A0D8-4C68501698F8}"/>
              </a:ext>
            </a:extLst>
          </p:cNvPr>
          <p:cNvSpPr txBox="1"/>
          <p:nvPr/>
        </p:nvSpPr>
        <p:spPr>
          <a:xfrm>
            <a:off x="2528090" y="1605857"/>
            <a:ext cx="131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 R0 = null?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993E19-80B6-4F45-9143-168F1645601C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876500" y="1929022"/>
            <a:ext cx="1105785" cy="467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E72B05-DFDB-43EB-85AC-EDC6252313B2}"/>
              </a:ext>
            </a:extLst>
          </p:cNvPr>
          <p:cNvCxnSpPr>
            <a:stCxn id="10" idx="3"/>
          </p:cNvCxnSpPr>
          <p:nvPr/>
        </p:nvCxnSpPr>
        <p:spPr>
          <a:xfrm flipV="1">
            <a:off x="4406508" y="1929022"/>
            <a:ext cx="1105787" cy="467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D81BBD-E9F3-4FE2-B679-F60A9E2AE6BF}"/>
              </a:ext>
            </a:extLst>
          </p:cNvPr>
          <p:cNvCxnSpPr>
            <a:cxnSpLocks/>
          </p:cNvCxnSpPr>
          <p:nvPr/>
        </p:nvCxnSpPr>
        <p:spPr>
          <a:xfrm>
            <a:off x="3194397" y="837492"/>
            <a:ext cx="0" cy="3076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CD5E3B-AD6C-44F2-816B-BEC7DF928FFE}"/>
              </a:ext>
            </a:extLst>
          </p:cNvPr>
          <p:cNvSpPr txBox="1"/>
          <p:nvPr/>
        </p:nvSpPr>
        <p:spPr>
          <a:xfrm>
            <a:off x="4626247" y="1605857"/>
            <a:ext cx="72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C0DAF2-7D7E-4305-B2B6-5D1259002D43}"/>
              </a:ext>
            </a:extLst>
          </p:cNvPr>
          <p:cNvSpPr txBox="1"/>
          <p:nvPr/>
        </p:nvSpPr>
        <p:spPr>
          <a:xfrm>
            <a:off x="1238005" y="1609401"/>
            <a:ext cx="72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77074E-5E9A-4022-BEF9-661D058B343F}"/>
              </a:ext>
            </a:extLst>
          </p:cNvPr>
          <p:cNvCxnSpPr/>
          <p:nvPr/>
        </p:nvCxnSpPr>
        <p:spPr>
          <a:xfrm>
            <a:off x="911943" y="1929022"/>
            <a:ext cx="0" cy="3473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D136AB-FF4F-48A4-BF4E-D288D7DFB250}"/>
              </a:ext>
            </a:extLst>
          </p:cNvPr>
          <p:cNvCxnSpPr/>
          <p:nvPr/>
        </p:nvCxnSpPr>
        <p:spPr>
          <a:xfrm>
            <a:off x="5459132" y="1929022"/>
            <a:ext cx="0" cy="3473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97515F6-B32B-41D6-9EE6-829B7CD75A2B}"/>
              </a:ext>
            </a:extLst>
          </p:cNvPr>
          <p:cNvSpPr/>
          <p:nvPr/>
        </p:nvSpPr>
        <p:spPr>
          <a:xfrm>
            <a:off x="-27270" y="2276352"/>
            <a:ext cx="1956393" cy="115264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BFC1DB-5444-4FC5-B61F-5BAB7E1E3E06}"/>
              </a:ext>
            </a:extLst>
          </p:cNvPr>
          <p:cNvSpPr txBox="1"/>
          <p:nvPr/>
        </p:nvSpPr>
        <p:spPr>
          <a:xfrm>
            <a:off x="43614" y="2386314"/>
            <a:ext cx="1772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more nodes. Search is complete.</a:t>
            </a:r>
          </a:p>
          <a:p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C2F24F-859A-45D8-9277-EE3081CEA5CB}"/>
              </a:ext>
            </a:extLst>
          </p:cNvPr>
          <p:cNvSpPr/>
          <p:nvPr/>
        </p:nvSpPr>
        <p:spPr>
          <a:xfrm>
            <a:off x="4160911" y="2308239"/>
            <a:ext cx="3642005" cy="63930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B025A3-4A5D-4E27-9250-185666C62625}"/>
              </a:ext>
            </a:extLst>
          </p:cNvPr>
          <p:cNvSpPr txBox="1"/>
          <p:nvPr/>
        </p:nvSpPr>
        <p:spPr>
          <a:xfrm>
            <a:off x="4160912" y="2317448"/>
            <a:ext cx="3478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 </a:t>
            </a:r>
            <a:r>
              <a:rPr lang="en-US" dirty="0">
                <a:sym typeface="Wingdings" panose="05000000000000000000" pitchFamily="2" charset="2"/>
              </a:rPr>
              <a:t> mem[R0 + 1]</a:t>
            </a:r>
          </a:p>
          <a:p>
            <a:r>
              <a:rPr lang="en-US" dirty="0">
                <a:sym typeface="Wingdings" panose="05000000000000000000" pitchFamily="2" charset="2"/>
              </a:rPr>
              <a:t>R2  </a:t>
            </a:r>
            <a:r>
              <a:rPr lang="en-US" dirty="0" err="1">
                <a:sym typeface="Wingdings" panose="05000000000000000000" pitchFamily="2" charset="2"/>
              </a:rPr>
              <a:t>ptr</a:t>
            </a:r>
            <a:r>
              <a:rPr lang="en-US" dirty="0">
                <a:sym typeface="Wingdings" panose="05000000000000000000" pitchFamily="2" charset="2"/>
              </a:rPr>
              <a:t> to course number array 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16F508-F3FA-41FA-BE1B-08C5D8011482}"/>
              </a:ext>
            </a:extLst>
          </p:cNvPr>
          <p:cNvSpPr/>
          <p:nvPr/>
        </p:nvSpPr>
        <p:spPr>
          <a:xfrm>
            <a:off x="4360336" y="3179405"/>
            <a:ext cx="2197590" cy="8391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77153E-66BE-47C4-A976-59E3E36CA8CC}"/>
              </a:ext>
            </a:extLst>
          </p:cNvPr>
          <p:cNvSpPr txBox="1"/>
          <p:nvPr/>
        </p:nvSpPr>
        <p:spPr>
          <a:xfrm>
            <a:off x="4415784" y="3293533"/>
            <a:ext cx="2086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Call MATCH subroutine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D93CDD24-AA4E-4447-8385-DDCBC095D727}"/>
              </a:ext>
            </a:extLst>
          </p:cNvPr>
          <p:cNvSpPr/>
          <p:nvPr/>
        </p:nvSpPr>
        <p:spPr>
          <a:xfrm>
            <a:off x="4272913" y="4317230"/>
            <a:ext cx="2424223" cy="1577163"/>
          </a:xfrm>
          <a:prstGeom prst="diamond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AB53AB-241C-47E2-AD2A-67B2B7C238F3}"/>
              </a:ext>
            </a:extLst>
          </p:cNvPr>
          <p:cNvSpPr txBox="1"/>
          <p:nvPr/>
        </p:nvSpPr>
        <p:spPr>
          <a:xfrm>
            <a:off x="4818718" y="4777974"/>
            <a:ext cx="1318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 there a match?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AD1749-5155-4495-B635-6FEF63A13BFE}"/>
              </a:ext>
            </a:extLst>
          </p:cNvPr>
          <p:cNvCxnSpPr>
            <a:stCxn id="29" idx="1"/>
          </p:cNvCxnSpPr>
          <p:nvPr/>
        </p:nvCxnSpPr>
        <p:spPr>
          <a:xfrm flipH="1" flipV="1">
            <a:off x="3167128" y="5101139"/>
            <a:ext cx="1105785" cy="467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ED81288-753C-4A93-95C4-EB18C5EAC77F}"/>
              </a:ext>
            </a:extLst>
          </p:cNvPr>
          <p:cNvCxnSpPr>
            <a:stCxn id="29" idx="3"/>
          </p:cNvCxnSpPr>
          <p:nvPr/>
        </p:nvCxnSpPr>
        <p:spPr>
          <a:xfrm flipV="1">
            <a:off x="6697136" y="5101139"/>
            <a:ext cx="1105787" cy="467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849EC7-E043-434A-85FF-116CBD3879E2}"/>
              </a:ext>
            </a:extLst>
          </p:cNvPr>
          <p:cNvCxnSpPr>
            <a:cxnSpLocks/>
          </p:cNvCxnSpPr>
          <p:nvPr/>
        </p:nvCxnSpPr>
        <p:spPr>
          <a:xfrm>
            <a:off x="5485025" y="4009609"/>
            <a:ext cx="0" cy="3076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055D633-CA87-4BC2-869A-F264C0D06762}"/>
              </a:ext>
            </a:extLst>
          </p:cNvPr>
          <p:cNvSpPr txBox="1"/>
          <p:nvPr/>
        </p:nvSpPr>
        <p:spPr>
          <a:xfrm>
            <a:off x="6916875" y="4777974"/>
            <a:ext cx="72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5497E8-AF3F-4115-96F0-C843B0B1D85D}"/>
              </a:ext>
            </a:extLst>
          </p:cNvPr>
          <p:cNvSpPr txBox="1"/>
          <p:nvPr/>
        </p:nvSpPr>
        <p:spPr>
          <a:xfrm>
            <a:off x="3528633" y="4781518"/>
            <a:ext cx="72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8C3EF0D-54DD-458D-8E22-73F4C2E6F462}"/>
              </a:ext>
            </a:extLst>
          </p:cNvPr>
          <p:cNvCxnSpPr/>
          <p:nvPr/>
        </p:nvCxnSpPr>
        <p:spPr>
          <a:xfrm>
            <a:off x="3202571" y="5101139"/>
            <a:ext cx="0" cy="3473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E13CC20-8060-48D6-9F68-F10BF502097D}"/>
              </a:ext>
            </a:extLst>
          </p:cNvPr>
          <p:cNvCxnSpPr/>
          <p:nvPr/>
        </p:nvCxnSpPr>
        <p:spPr>
          <a:xfrm>
            <a:off x="7749760" y="5101139"/>
            <a:ext cx="0" cy="3473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2A2A923-4B09-487C-AA78-6BE05920E3C5}"/>
              </a:ext>
            </a:extLst>
          </p:cNvPr>
          <p:cNvSpPr/>
          <p:nvPr/>
        </p:nvSpPr>
        <p:spPr>
          <a:xfrm>
            <a:off x="6771563" y="5470471"/>
            <a:ext cx="1956393" cy="63930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C0BB80-95A3-4E74-A0E5-082257839A6A}"/>
              </a:ext>
            </a:extLst>
          </p:cNvPr>
          <p:cNvSpPr txBox="1"/>
          <p:nvPr/>
        </p:nvSpPr>
        <p:spPr>
          <a:xfrm>
            <a:off x="6867252" y="5558431"/>
            <a:ext cx="177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R0</a:t>
            </a:r>
            <a:r>
              <a:rPr lang="en-US" dirty="0">
                <a:sym typeface="Wingdings" panose="05000000000000000000" pitchFamily="2" charset="2"/>
              </a:rPr>
              <a:t> mem[R0]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8E42898-76C7-439B-A316-E163CD222639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5459131" y="2979430"/>
            <a:ext cx="221915" cy="19997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F4A2A39-3AE9-48B9-A7C9-E61A22D8F9E2}"/>
              </a:ext>
            </a:extLst>
          </p:cNvPr>
          <p:cNvCxnSpPr>
            <a:cxnSpLocks/>
          </p:cNvCxnSpPr>
          <p:nvPr/>
        </p:nvCxnSpPr>
        <p:spPr>
          <a:xfrm flipH="1">
            <a:off x="3167130" y="951875"/>
            <a:ext cx="6543750" cy="394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56E95EA-8253-4C02-B085-7D517F4CEE36}"/>
              </a:ext>
            </a:extLst>
          </p:cNvPr>
          <p:cNvCxnSpPr/>
          <p:nvPr/>
        </p:nvCxnSpPr>
        <p:spPr>
          <a:xfrm>
            <a:off x="7802923" y="6118902"/>
            <a:ext cx="0" cy="3473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5950D28-0E59-4379-978C-A806B1402525}"/>
              </a:ext>
            </a:extLst>
          </p:cNvPr>
          <p:cNvCxnSpPr/>
          <p:nvPr/>
        </p:nvCxnSpPr>
        <p:spPr>
          <a:xfrm>
            <a:off x="7802923" y="6466232"/>
            <a:ext cx="19079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E45B82B-85E8-4F2F-98A5-B91417952B80}"/>
              </a:ext>
            </a:extLst>
          </p:cNvPr>
          <p:cNvCxnSpPr>
            <a:cxnSpLocks/>
          </p:cNvCxnSpPr>
          <p:nvPr/>
        </p:nvCxnSpPr>
        <p:spPr>
          <a:xfrm flipH="1" flipV="1">
            <a:off x="9698636" y="951875"/>
            <a:ext cx="12244" cy="551435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49F4765-27B0-4880-84D4-CE74CB33C8EE}"/>
              </a:ext>
            </a:extLst>
          </p:cNvPr>
          <p:cNvSpPr txBox="1"/>
          <p:nvPr/>
        </p:nvSpPr>
        <p:spPr>
          <a:xfrm>
            <a:off x="6916875" y="3069265"/>
            <a:ext cx="2630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are the input arguments of the MATCH subroutine?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8FA898-EF69-479B-97BC-32993811587A}"/>
              </a:ext>
            </a:extLst>
          </p:cNvPr>
          <p:cNvSpPr/>
          <p:nvPr/>
        </p:nvSpPr>
        <p:spPr>
          <a:xfrm>
            <a:off x="1815708" y="5420895"/>
            <a:ext cx="2298209" cy="148437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4E4A7-BEB2-421E-8E40-54757374B71D}"/>
              </a:ext>
            </a:extLst>
          </p:cNvPr>
          <p:cNvSpPr txBox="1"/>
          <p:nvPr/>
        </p:nvSpPr>
        <p:spPr>
          <a:xfrm>
            <a:off x="1982285" y="5531271"/>
            <a:ext cx="2047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the message, “&lt;Course Number&gt; is offered this semester!”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E21419-8CDE-4E2A-AE6F-861F6010DC52}"/>
              </a:ext>
            </a:extLst>
          </p:cNvPr>
          <p:cNvCxnSpPr/>
          <p:nvPr/>
        </p:nvCxnSpPr>
        <p:spPr>
          <a:xfrm>
            <a:off x="876500" y="3444412"/>
            <a:ext cx="0" cy="3473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CD2B004E-1C7D-482C-8293-AA71D2DA69C1}"/>
              </a:ext>
            </a:extLst>
          </p:cNvPr>
          <p:cNvSpPr/>
          <p:nvPr/>
        </p:nvSpPr>
        <p:spPr>
          <a:xfrm>
            <a:off x="-6202" y="3826010"/>
            <a:ext cx="2534292" cy="148437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39D8966-325C-492B-8FED-8A89B741E6FD}"/>
              </a:ext>
            </a:extLst>
          </p:cNvPr>
          <p:cNvSpPr txBox="1"/>
          <p:nvPr/>
        </p:nvSpPr>
        <p:spPr>
          <a:xfrm>
            <a:off x="172297" y="3904500"/>
            <a:ext cx="2132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the message, “&lt;Course Number&gt; is not offered this semester.”</a:t>
            </a:r>
          </a:p>
        </p:txBody>
      </p:sp>
    </p:spTree>
    <p:extLst>
      <p:ext uri="{BB962C8B-B14F-4D97-AF65-F5344CB8AC3E}">
        <p14:creationId xmlns:p14="http://schemas.microsoft.com/office/powerpoint/2010/main" val="420546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CD40C-E74A-44A5-9676-2C410E9B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208" y="-60177"/>
            <a:ext cx="2870791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Match subroutine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5F5727-403C-4D12-8E0B-D1E46FADFEEF}"/>
              </a:ext>
            </a:extLst>
          </p:cNvPr>
          <p:cNvSpPr txBox="1"/>
          <p:nvPr/>
        </p:nvSpPr>
        <p:spPr>
          <a:xfrm>
            <a:off x="7775944" y="1265386"/>
            <a:ext cx="43451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Inputs: </a:t>
            </a:r>
          </a:p>
          <a:p>
            <a:r>
              <a:rPr lang="en-US" b="1" dirty="0">
                <a:solidFill>
                  <a:srgbClr val="FF0000"/>
                </a:solidFill>
              </a:rPr>
              <a:t>R1</a:t>
            </a:r>
            <a:r>
              <a:rPr lang="en-US" b="1" dirty="0"/>
              <a:t> contains the address of the course number associated with linked list node.</a:t>
            </a:r>
          </a:p>
          <a:p>
            <a:r>
              <a:rPr lang="en-US" b="1" dirty="0">
                <a:solidFill>
                  <a:srgbClr val="FF0000"/>
                </a:solidFill>
              </a:rPr>
              <a:t>R2</a:t>
            </a:r>
            <a:r>
              <a:rPr lang="en-US" b="1" dirty="0"/>
              <a:t> contains the address of user course number string.</a:t>
            </a:r>
          </a:p>
          <a:p>
            <a:r>
              <a:rPr lang="en-US" b="1" u="sng" dirty="0"/>
              <a:t>Output:</a:t>
            </a:r>
          </a:p>
          <a:p>
            <a:r>
              <a:rPr lang="en-US" b="1" dirty="0">
                <a:solidFill>
                  <a:srgbClr val="110DB3"/>
                </a:solidFill>
              </a:rPr>
              <a:t>R4</a:t>
            </a:r>
            <a:r>
              <a:rPr lang="en-US" b="1" dirty="0"/>
              <a:t> = 0  if no match</a:t>
            </a:r>
          </a:p>
          <a:p>
            <a:r>
              <a:rPr lang="en-US" b="1" dirty="0">
                <a:solidFill>
                  <a:srgbClr val="110DB3"/>
                </a:solidFill>
              </a:rPr>
              <a:t>R4</a:t>
            </a:r>
            <a:r>
              <a:rPr lang="en-US" b="1" dirty="0"/>
              <a:t> = 1 if match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4E7F13-1B32-4175-8647-8CE75B33F71E}"/>
              </a:ext>
            </a:extLst>
          </p:cNvPr>
          <p:cNvSpPr/>
          <p:nvPr/>
        </p:nvSpPr>
        <p:spPr>
          <a:xfrm>
            <a:off x="1715386" y="226827"/>
            <a:ext cx="2700671" cy="92333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24C43-065C-4E74-A03E-B836E3A80ACE}"/>
              </a:ext>
            </a:extLst>
          </p:cNvPr>
          <p:cNvSpPr txBox="1"/>
          <p:nvPr/>
        </p:nvSpPr>
        <p:spPr>
          <a:xfrm>
            <a:off x="1857153" y="226828"/>
            <a:ext cx="2466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 callee save of registers that the subroutine will use.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B3604C-6E2B-4B99-B456-F636B3612B87}"/>
              </a:ext>
            </a:extLst>
          </p:cNvPr>
          <p:cNvSpPr/>
          <p:nvPr/>
        </p:nvSpPr>
        <p:spPr>
          <a:xfrm>
            <a:off x="1740194" y="1499190"/>
            <a:ext cx="2700671" cy="73364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C891E2-356E-4C7E-926E-71A94718B860}"/>
              </a:ext>
            </a:extLst>
          </p:cNvPr>
          <p:cNvSpPr txBox="1"/>
          <p:nvPr/>
        </p:nvSpPr>
        <p:spPr>
          <a:xfrm>
            <a:off x="1949303" y="1499190"/>
            <a:ext cx="2466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R5 </a:t>
            </a:r>
            <a:r>
              <a:rPr lang="en-US" dirty="0">
                <a:sym typeface="Wingdings" panose="05000000000000000000" pitchFamily="2" charset="2"/>
              </a:rPr>
              <a:t> mem[R1]</a:t>
            </a:r>
          </a:p>
          <a:p>
            <a:r>
              <a:rPr lang="en-US" dirty="0">
                <a:sym typeface="Wingdings" panose="05000000000000000000" pitchFamily="2" charset="2"/>
              </a:rPr>
              <a:t>R6  mem{R2]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99B384-5592-485B-AEE3-7A6CAC0CEF50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3090530" y="1150158"/>
            <a:ext cx="0" cy="3490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699068-8334-4B24-8C2A-A5C4B0F87416}"/>
              </a:ext>
            </a:extLst>
          </p:cNvPr>
          <p:cNvCxnSpPr/>
          <p:nvPr/>
        </p:nvCxnSpPr>
        <p:spPr>
          <a:xfrm>
            <a:off x="3090529" y="2232837"/>
            <a:ext cx="0" cy="3490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>
            <a:extLst>
              <a:ext uri="{FF2B5EF4-FFF2-40B4-BE49-F238E27FC236}">
                <a16:creationId xmlns:a16="http://schemas.microsoft.com/office/drawing/2014/main" id="{A0B00864-B09A-400D-8114-12715C768817}"/>
              </a:ext>
            </a:extLst>
          </p:cNvPr>
          <p:cNvSpPr/>
          <p:nvPr/>
        </p:nvSpPr>
        <p:spPr>
          <a:xfrm>
            <a:off x="1995375" y="2581869"/>
            <a:ext cx="2190307" cy="1341546"/>
          </a:xfrm>
          <a:prstGeom prst="diamond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7751CA-44F2-4951-B481-E00FC976F70B}"/>
              </a:ext>
            </a:extLst>
          </p:cNvPr>
          <p:cNvSpPr txBox="1"/>
          <p:nvPr/>
        </p:nvSpPr>
        <p:spPr>
          <a:xfrm>
            <a:off x="2519914" y="3059668"/>
            <a:ext cx="114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R6 = 0?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F0056B-DC17-4509-91CB-C622C9A0CEAD}"/>
              </a:ext>
            </a:extLst>
          </p:cNvPr>
          <p:cNvCxnSpPr>
            <a:cxnSpLocks/>
          </p:cNvCxnSpPr>
          <p:nvPr/>
        </p:nvCxnSpPr>
        <p:spPr>
          <a:xfrm flipH="1" flipV="1">
            <a:off x="1242233" y="3252642"/>
            <a:ext cx="733645" cy="83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2F0D65-7E30-4F01-9C45-FED855783E53}"/>
              </a:ext>
            </a:extLst>
          </p:cNvPr>
          <p:cNvCxnSpPr>
            <a:cxnSpLocks/>
          </p:cNvCxnSpPr>
          <p:nvPr/>
        </p:nvCxnSpPr>
        <p:spPr>
          <a:xfrm>
            <a:off x="1300711" y="4108597"/>
            <a:ext cx="1336" cy="13991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4E578FC-D20C-40C3-98C0-48F152766728}"/>
              </a:ext>
            </a:extLst>
          </p:cNvPr>
          <p:cNvSpPr/>
          <p:nvPr/>
        </p:nvSpPr>
        <p:spPr>
          <a:xfrm>
            <a:off x="408244" y="5507718"/>
            <a:ext cx="1784935" cy="51828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1CD976-78A4-4724-8FAD-DFC248B5B11C}"/>
              </a:ext>
            </a:extLst>
          </p:cNvPr>
          <p:cNvSpPr txBox="1"/>
          <p:nvPr/>
        </p:nvSpPr>
        <p:spPr>
          <a:xfrm>
            <a:off x="481461" y="5456457"/>
            <a:ext cx="1959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 callee restore.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840672-7328-4951-BB86-C9F6568E21AC}"/>
              </a:ext>
            </a:extLst>
          </p:cNvPr>
          <p:cNvSpPr txBox="1"/>
          <p:nvPr/>
        </p:nvSpPr>
        <p:spPr>
          <a:xfrm>
            <a:off x="1396409" y="2792819"/>
            <a:ext cx="52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8549CB7-987C-475D-92A2-4D71FE565D3E}"/>
              </a:ext>
            </a:extLst>
          </p:cNvPr>
          <p:cNvCxnSpPr>
            <a:cxnSpLocks/>
          </p:cNvCxnSpPr>
          <p:nvPr/>
        </p:nvCxnSpPr>
        <p:spPr>
          <a:xfrm flipV="1">
            <a:off x="4173274" y="3231872"/>
            <a:ext cx="1548811" cy="83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811C408-125A-4F2C-8732-3AC7C40229FD}"/>
              </a:ext>
            </a:extLst>
          </p:cNvPr>
          <p:cNvSpPr txBox="1"/>
          <p:nvPr/>
        </p:nvSpPr>
        <p:spPr>
          <a:xfrm>
            <a:off x="4602130" y="2801735"/>
            <a:ext cx="52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DBD2167-7811-4B17-96C1-82A005DF59FC}"/>
              </a:ext>
            </a:extLst>
          </p:cNvPr>
          <p:cNvCxnSpPr/>
          <p:nvPr/>
        </p:nvCxnSpPr>
        <p:spPr>
          <a:xfrm>
            <a:off x="5718544" y="3257581"/>
            <a:ext cx="0" cy="3490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8243A39-0D8E-4B8E-B370-238E0EF6A09E}"/>
              </a:ext>
            </a:extLst>
          </p:cNvPr>
          <p:cNvSpPr/>
          <p:nvPr/>
        </p:nvSpPr>
        <p:spPr>
          <a:xfrm>
            <a:off x="4545419" y="3621974"/>
            <a:ext cx="2027276" cy="45848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B00838-BE22-45BA-A700-2463E8A1C3DA}"/>
              </a:ext>
            </a:extLst>
          </p:cNvPr>
          <p:cNvSpPr txBox="1"/>
          <p:nvPr/>
        </p:nvSpPr>
        <p:spPr>
          <a:xfrm>
            <a:off x="4754528" y="3642274"/>
            <a:ext cx="1525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R5 </a:t>
            </a:r>
            <a:r>
              <a:rPr lang="en-US" dirty="0">
                <a:sym typeface="Wingdings" panose="05000000000000000000" pitchFamily="2" charset="2"/>
              </a:rPr>
              <a:t> R5 – R6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F7330DC-13AD-4384-A2B0-15022EF9E159}"/>
              </a:ext>
            </a:extLst>
          </p:cNvPr>
          <p:cNvCxnSpPr/>
          <p:nvPr/>
        </p:nvCxnSpPr>
        <p:spPr>
          <a:xfrm>
            <a:off x="5718544" y="4072411"/>
            <a:ext cx="0" cy="3490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iamond 34">
            <a:extLst>
              <a:ext uri="{FF2B5EF4-FFF2-40B4-BE49-F238E27FC236}">
                <a16:creationId xmlns:a16="http://schemas.microsoft.com/office/drawing/2014/main" id="{F0CFABA4-C77E-44AF-9648-68A4C5AD4EC3}"/>
              </a:ext>
            </a:extLst>
          </p:cNvPr>
          <p:cNvSpPr/>
          <p:nvPr/>
        </p:nvSpPr>
        <p:spPr>
          <a:xfrm>
            <a:off x="4623390" y="4421443"/>
            <a:ext cx="2190307" cy="1341546"/>
          </a:xfrm>
          <a:prstGeom prst="diamond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FB4207-D740-4CDB-B909-47764C7D612F}"/>
              </a:ext>
            </a:extLst>
          </p:cNvPr>
          <p:cNvSpPr txBox="1"/>
          <p:nvPr/>
        </p:nvSpPr>
        <p:spPr>
          <a:xfrm>
            <a:off x="5147929" y="4899242"/>
            <a:ext cx="114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R5 = 0?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7D55DA8-8BBB-4CF4-B23D-569DB164A4AF}"/>
              </a:ext>
            </a:extLst>
          </p:cNvPr>
          <p:cNvCxnSpPr/>
          <p:nvPr/>
        </p:nvCxnSpPr>
        <p:spPr>
          <a:xfrm>
            <a:off x="1326859" y="6048717"/>
            <a:ext cx="0" cy="3490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B898367-1A31-477A-9E51-125F75EC07AA}"/>
              </a:ext>
            </a:extLst>
          </p:cNvPr>
          <p:cNvSpPr/>
          <p:nvPr/>
        </p:nvSpPr>
        <p:spPr>
          <a:xfrm>
            <a:off x="287527" y="6415803"/>
            <a:ext cx="2027276" cy="45848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E230A1-AB68-47DD-9791-C5D457592A16}"/>
              </a:ext>
            </a:extLst>
          </p:cNvPr>
          <p:cNvSpPr txBox="1"/>
          <p:nvPr/>
        </p:nvSpPr>
        <p:spPr>
          <a:xfrm>
            <a:off x="496636" y="6436103"/>
            <a:ext cx="1525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Return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BAFA6B-6211-441F-BCBB-1CDF86DB590B}"/>
              </a:ext>
            </a:extLst>
          </p:cNvPr>
          <p:cNvCxnSpPr>
            <a:cxnSpLocks/>
          </p:cNvCxnSpPr>
          <p:nvPr/>
        </p:nvCxnSpPr>
        <p:spPr>
          <a:xfrm>
            <a:off x="6831415" y="5092216"/>
            <a:ext cx="50682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43ADAE3-5E8A-4233-9E70-0D4EAB3D84B0}"/>
              </a:ext>
            </a:extLst>
          </p:cNvPr>
          <p:cNvSpPr txBox="1"/>
          <p:nvPr/>
        </p:nvSpPr>
        <p:spPr>
          <a:xfrm>
            <a:off x="6801289" y="4714576"/>
            <a:ext cx="52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2FB31C5-6806-412C-A3B7-A038FF297DD6}"/>
              </a:ext>
            </a:extLst>
          </p:cNvPr>
          <p:cNvCxnSpPr>
            <a:cxnSpLocks/>
          </p:cNvCxnSpPr>
          <p:nvPr/>
        </p:nvCxnSpPr>
        <p:spPr>
          <a:xfrm flipH="1" flipV="1">
            <a:off x="7316085" y="1390676"/>
            <a:ext cx="13288" cy="36325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1E8FCE8-9EF8-441C-B03B-194E66A5F961}"/>
              </a:ext>
            </a:extLst>
          </p:cNvPr>
          <p:cNvCxnSpPr/>
          <p:nvPr/>
        </p:nvCxnSpPr>
        <p:spPr>
          <a:xfrm flipH="1" flipV="1">
            <a:off x="6615225" y="1398984"/>
            <a:ext cx="733645" cy="83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03F0712-6AFB-4D51-8B23-5E1277DE0FC6}"/>
              </a:ext>
            </a:extLst>
          </p:cNvPr>
          <p:cNvSpPr/>
          <p:nvPr/>
        </p:nvSpPr>
        <p:spPr>
          <a:xfrm>
            <a:off x="4929967" y="1037478"/>
            <a:ext cx="1702971" cy="73364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318ED0-08D6-47D1-990F-937DACF4D896}"/>
              </a:ext>
            </a:extLst>
          </p:cNvPr>
          <p:cNvSpPr txBox="1"/>
          <p:nvPr/>
        </p:nvSpPr>
        <p:spPr>
          <a:xfrm>
            <a:off x="5052660" y="1037478"/>
            <a:ext cx="1555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 </a:t>
            </a:r>
            <a:r>
              <a:rPr lang="en-US" dirty="0">
                <a:sym typeface="Wingdings" panose="05000000000000000000" pitchFamily="2" charset="2"/>
              </a:rPr>
              <a:t> R1 + 1</a:t>
            </a:r>
          </a:p>
          <a:p>
            <a:r>
              <a:rPr lang="en-US" dirty="0">
                <a:sym typeface="Wingdings" panose="05000000000000000000" pitchFamily="2" charset="2"/>
              </a:rPr>
              <a:t>R2  R2 + 1</a:t>
            </a:r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A6E8E1A-FE95-4F43-885E-A6236CC45569}"/>
              </a:ext>
            </a:extLst>
          </p:cNvPr>
          <p:cNvCxnSpPr>
            <a:cxnSpLocks/>
          </p:cNvCxnSpPr>
          <p:nvPr/>
        </p:nvCxnSpPr>
        <p:spPr>
          <a:xfrm flipH="1" flipV="1">
            <a:off x="3065282" y="1360643"/>
            <a:ext cx="1836327" cy="83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74555E-609E-4724-A507-BCA7BA697A30}"/>
              </a:ext>
            </a:extLst>
          </p:cNvPr>
          <p:cNvCxnSpPr>
            <a:cxnSpLocks/>
          </p:cNvCxnSpPr>
          <p:nvPr/>
        </p:nvCxnSpPr>
        <p:spPr>
          <a:xfrm flipH="1" flipV="1">
            <a:off x="3948223" y="5091029"/>
            <a:ext cx="696436" cy="203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15F130B-E0CA-4477-98C9-03BEAC63E3AE}"/>
              </a:ext>
            </a:extLst>
          </p:cNvPr>
          <p:cNvSpPr txBox="1"/>
          <p:nvPr/>
        </p:nvSpPr>
        <p:spPr>
          <a:xfrm>
            <a:off x="4104169" y="4720209"/>
            <a:ext cx="52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3F3694C-D3F3-4788-95B9-25509F58D6DA}"/>
              </a:ext>
            </a:extLst>
          </p:cNvPr>
          <p:cNvCxnSpPr/>
          <p:nvPr/>
        </p:nvCxnSpPr>
        <p:spPr>
          <a:xfrm>
            <a:off x="1300712" y="3267661"/>
            <a:ext cx="0" cy="3490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713D519-FDD2-43F4-A0AD-A899E0615598}"/>
              </a:ext>
            </a:extLst>
          </p:cNvPr>
          <p:cNvSpPr/>
          <p:nvPr/>
        </p:nvSpPr>
        <p:spPr>
          <a:xfrm>
            <a:off x="567070" y="3632054"/>
            <a:ext cx="1290084" cy="45848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1AC71CD-3C95-42FC-AF47-1FE6C8EB8099}"/>
              </a:ext>
            </a:extLst>
          </p:cNvPr>
          <p:cNvSpPr txBox="1"/>
          <p:nvPr/>
        </p:nvSpPr>
        <p:spPr>
          <a:xfrm>
            <a:off x="682260" y="3651319"/>
            <a:ext cx="1525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R4 </a:t>
            </a:r>
            <a:r>
              <a:rPr lang="en-US" dirty="0">
                <a:sym typeface="Wingdings" panose="05000000000000000000" pitchFamily="2" charset="2"/>
              </a:rPr>
              <a:t> 1</a:t>
            </a:r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27CF159-7402-4BA1-8F81-4BDD31027260}"/>
              </a:ext>
            </a:extLst>
          </p:cNvPr>
          <p:cNvSpPr/>
          <p:nvPr/>
        </p:nvSpPr>
        <p:spPr>
          <a:xfrm>
            <a:off x="2658138" y="4833432"/>
            <a:ext cx="1290084" cy="45848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DE49BD3-0398-405C-8D44-AA7820E477F8}"/>
              </a:ext>
            </a:extLst>
          </p:cNvPr>
          <p:cNvSpPr txBox="1"/>
          <p:nvPr/>
        </p:nvSpPr>
        <p:spPr>
          <a:xfrm>
            <a:off x="2773328" y="4852697"/>
            <a:ext cx="1525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R4 </a:t>
            </a:r>
            <a:r>
              <a:rPr lang="en-US" dirty="0">
                <a:sym typeface="Wingdings" panose="05000000000000000000" pitchFamily="2" charset="2"/>
              </a:rPr>
              <a:t> 0</a:t>
            </a:r>
            <a:endParaRPr lang="en-US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0410915-62F8-4ACA-AE82-680FFFF4F89D}"/>
              </a:ext>
            </a:extLst>
          </p:cNvPr>
          <p:cNvCxnSpPr>
            <a:cxnSpLocks/>
          </p:cNvCxnSpPr>
          <p:nvPr/>
        </p:nvCxnSpPr>
        <p:spPr>
          <a:xfrm flipH="1" flipV="1">
            <a:off x="1300711" y="5037363"/>
            <a:ext cx="1359641" cy="297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 descr="Icon&#10;&#10;Description automatically generated">
            <a:extLst>
              <a:ext uri="{FF2B5EF4-FFF2-40B4-BE49-F238E27FC236}">
                <a16:creationId xmlns:a16="http://schemas.microsoft.com/office/drawing/2014/main" id="{F24C646A-CD62-4E09-9A51-D57217FFB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50622" y="2047976"/>
            <a:ext cx="1575385" cy="93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5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2102</TotalTime>
  <Words>771</Words>
  <Application>Microsoft Office PowerPoint</Application>
  <PresentationFormat>Widescreen</PresentationFormat>
  <Paragraphs>145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Lab 5</vt:lpstr>
      <vt:lpstr>Lab 5 Objective</vt:lpstr>
      <vt:lpstr>Design of Lab 5 code</vt:lpstr>
      <vt:lpstr>Lab 5 flow chart</vt:lpstr>
      <vt:lpstr>Prompt the user for course number with the message, “Type Course Number and press Enter: “. </vt:lpstr>
      <vt:lpstr>Read the characters that user types. Then store each character in a reserved block of memory below the program. When the user types enter, store null instead. </vt:lpstr>
      <vt:lpstr>What does pointer mean?</vt:lpstr>
      <vt:lpstr>Search the linked list to see if there is a match. Head pointer is at x4000.</vt:lpstr>
      <vt:lpstr>Match subroutine</vt:lpstr>
      <vt:lpstr>Instapoll</vt:lpstr>
      <vt:lpstr>Create a test case for the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5</dc:title>
  <dc:creator>Telang, Nina K</dc:creator>
  <cp:lastModifiedBy>Telang, Nina K</cp:lastModifiedBy>
  <cp:revision>38</cp:revision>
  <dcterms:created xsi:type="dcterms:W3CDTF">2020-11-02T23:12:36Z</dcterms:created>
  <dcterms:modified xsi:type="dcterms:W3CDTF">2022-04-06T23:59:30Z</dcterms:modified>
</cp:coreProperties>
</file>