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B02FE6-4EB6-4F84-86C2-CD7F31A3B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064B95-D1B9-48FC-A560-8058D0F1D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D61686-8138-4281-B1C5-5715726C8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8C44-0EE0-4F08-AEFC-B4474DC06B58}" type="datetimeFigureOut">
              <a:rPr lang="zh-TW" altLang="en-US" smtClean="0"/>
              <a:t>2018/11/4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B5716F-249C-4CE6-B5EF-A8C544DCE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821CB6-D104-4731-8441-E853221D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79DB-E35F-4782-80CF-B996B754E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50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955C2A-4DB6-4936-A417-DC22999A1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D78F323-B066-4859-89F0-53A88CBDE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13B0F0-235A-4BF3-A843-1B4A025C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8C44-0EE0-4F08-AEFC-B4474DC06B58}" type="datetimeFigureOut">
              <a:rPr lang="zh-TW" altLang="en-US" smtClean="0"/>
              <a:t>2018/11/4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8C75D4-8B8F-4A77-B2F7-8DC6E057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47D7FA-1FF4-4C99-9983-391426E8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79DB-E35F-4782-80CF-B996B754E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70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ED70C42-58A9-4C78-B999-062B56785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C61775-72EA-4FBC-BF07-768DF3039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E668BB-B959-4B68-881B-8D812792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8C44-0EE0-4F08-AEFC-B4474DC06B58}" type="datetimeFigureOut">
              <a:rPr lang="zh-TW" altLang="en-US" smtClean="0"/>
              <a:t>2018/11/4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31086F-685E-4B68-84C4-761AC675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3915C3-B7AC-4441-8565-1017F6EE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79DB-E35F-4782-80CF-B996B754E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71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BB452F-7C24-445D-9634-97958300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A36498-B253-48BE-963C-1DB0A75D3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D61F77-E543-476B-966B-8462112F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8C44-0EE0-4F08-AEFC-B4474DC06B58}" type="datetimeFigureOut">
              <a:rPr lang="zh-TW" altLang="en-US" smtClean="0"/>
              <a:t>2018/11/4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6EC04C-F985-4F13-B2F8-452F492D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ED4B6C-7F92-4F48-8820-3A3B0F07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79DB-E35F-4782-80CF-B996B754E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89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B76FCE-6A81-4CFC-85CC-D7F7647BD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8A10D4-5682-426D-B100-42AD68391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56235A-CDAA-4F0F-8B64-275168595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8C44-0EE0-4F08-AEFC-B4474DC06B58}" type="datetimeFigureOut">
              <a:rPr lang="zh-TW" altLang="en-US" smtClean="0"/>
              <a:t>2018/11/4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C7EB17-57D2-4610-A962-C2220E59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551A75-AE68-4B72-9DEA-2876ED63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79DB-E35F-4782-80CF-B996B754E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0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B76596-DB34-43E1-A3EA-A83584CC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899041-CB8F-4269-A359-4DE14B0CD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6A6B182-0E4C-43D7-8B6D-D0A6C387F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4557AA-146D-4D5A-934F-45651EC9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8C44-0EE0-4F08-AEFC-B4474DC06B58}" type="datetimeFigureOut">
              <a:rPr lang="zh-TW" altLang="en-US" smtClean="0"/>
              <a:t>2018/11/4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D10C40-BF10-4939-9ED1-ED5578C5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CAAE466-1B4E-4F3C-9017-B5BF73412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79DB-E35F-4782-80CF-B996B754E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80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FD6E7-FFB1-44E4-93E6-2E8BE6BB0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04D72E-12E2-449E-AD6D-1B1FDC8AC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C2E17C-6DA2-4B19-9AE3-6F3C8DDAB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0BF881D-5526-4B33-8232-323E445A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97BD6FF-6719-4FA5-8051-01DD9E7EE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11C7959-3106-4ED5-9230-E5FC41B4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8C44-0EE0-4F08-AEFC-B4474DC06B58}" type="datetimeFigureOut">
              <a:rPr lang="zh-TW" altLang="en-US" smtClean="0"/>
              <a:t>2018/11/4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B72DBAA-2C12-40DF-A507-574E2053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EB59B34-E906-4406-B594-52207E0C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79DB-E35F-4782-80CF-B996B754E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58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FBAC37-4EA0-49A4-A3AC-17C7C2EA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C80DA8D-81F8-4229-9437-34F985A5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8C44-0EE0-4F08-AEFC-B4474DC06B58}" type="datetimeFigureOut">
              <a:rPr lang="zh-TW" altLang="en-US" smtClean="0"/>
              <a:t>2018/11/4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C05852D-B0EC-4760-93D4-B7934980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5A548E1-08F6-41A1-A601-5989DEF8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79DB-E35F-4782-80CF-B996B754E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73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E6B09F0-A3D2-495F-A954-2D417602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8C44-0EE0-4F08-AEFC-B4474DC06B58}" type="datetimeFigureOut">
              <a:rPr lang="zh-TW" altLang="en-US" smtClean="0"/>
              <a:t>2018/11/4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AB078D4-6EB2-4B0C-9A65-08D76EE6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F0221C-DF66-4F88-969B-20FF154C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79DB-E35F-4782-80CF-B996B754E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2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1752BD-58D4-41B1-AACF-38D4D51DF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CC9B96-E481-4228-ABD6-0229EA2B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6C253D-9937-483E-AE7A-299F89686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490DE7-1A3B-4F43-BC1F-986C712A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8C44-0EE0-4F08-AEFC-B4474DC06B58}" type="datetimeFigureOut">
              <a:rPr lang="zh-TW" altLang="en-US" smtClean="0"/>
              <a:t>2018/11/4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95907F-7FE4-4EAF-B6E7-0E53E4CC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8CA264-69ED-4F74-8FD4-E04D3183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79DB-E35F-4782-80CF-B996B754E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5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79CFA1-D302-4BB0-9432-B94550650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F0ACF23-5EB9-4257-8E31-E48AE3A58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04A112-7F6C-46B7-84A9-F8454C2C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53C572-F03F-476E-B1EA-827E6ABF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8C44-0EE0-4F08-AEFC-B4474DC06B58}" type="datetimeFigureOut">
              <a:rPr lang="zh-TW" altLang="en-US" smtClean="0"/>
              <a:t>2018/11/4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43D089-2D88-4BB4-9BD7-3A3AC2E7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3007A7-C0CD-4618-86D2-9B8B5676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79DB-E35F-4782-80CF-B996B754E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89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057664F-F378-40A9-AF16-4A7A0644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9CA2AE-4B15-4F3B-A2EC-1E3261A5C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7CACAF-07C9-4E84-9DF7-07771EF99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18C44-0EE0-4F08-AEFC-B4474DC06B58}" type="datetimeFigureOut">
              <a:rPr lang="zh-TW" altLang="en-US" smtClean="0"/>
              <a:t>2018/11/4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1550C5-7DE5-43E7-B96A-0FFF00B8E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6E0842-377F-4F7D-9EBA-439674F1D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179DB-E35F-4782-80CF-B996B754E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54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62E44FF-7EC5-4FBA-B295-A5E81E748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24700" cy="47244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53D527D-CF03-481F-8DED-CF38DA2BD7A0}"/>
              </a:ext>
            </a:extLst>
          </p:cNvPr>
          <p:cNvSpPr/>
          <p:nvPr/>
        </p:nvSpPr>
        <p:spPr>
          <a:xfrm>
            <a:off x="8355290" y="798478"/>
            <a:ext cx="609600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n[20];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0; i &lt; 10;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n[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 = 0;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"%s%13s\n"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"Element"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"value"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0; i &lt; 10;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pt-BR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printf(</a:t>
            </a:r>
            <a:r>
              <a:rPr lang="pt-BR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"%7d%13d\n"</a:t>
            </a:r>
            <a:r>
              <a:rPr lang="pt-BR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,i,n[i]);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647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011D976-F931-4050-B9D8-82837E29B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36" y="406923"/>
            <a:ext cx="7124700" cy="47244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AA8ED08-8D2B-4D3A-8AF3-13BE39E43572}"/>
              </a:ext>
            </a:extLst>
          </p:cNvPr>
          <p:cNvSpPr/>
          <p:nvPr/>
        </p:nvSpPr>
        <p:spPr>
          <a:xfrm>
            <a:off x="8298730" y="1608464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address(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&amp;</a:t>
            </a:r>
            <a:r>
              <a:rPr lang="en-US" altLang="zh-TW" sz="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xref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xref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++;</a:t>
            </a:r>
          </a:p>
          <a:p>
            <a:r>
              <a:rPr lang="pt-BR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printf(</a:t>
            </a:r>
            <a:r>
              <a:rPr lang="pt-BR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"xref = %d\n"</a:t>
            </a:r>
            <a:r>
              <a:rPr lang="pt-BR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pt-BR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xref</a:t>
            </a:r>
            <a:r>
              <a:rPr lang="pt-BR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xref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x = 100;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address(x);</a:t>
            </a:r>
          </a:p>
          <a:p>
            <a:r>
              <a:rPr lang="en-US" altLang="zh-TW" sz="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</a:t>
            </a:r>
            <a:r>
              <a:rPr lang="en-US" altLang="zh-TW" sz="8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("</a:t>
            </a:r>
            <a:r>
              <a:rPr lang="en-US" altLang="zh-TW" sz="8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xptr</a:t>
            </a:r>
            <a:r>
              <a:rPr lang="en-US" altLang="zh-TW" sz="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=%d\n", address(x));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pt-BR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printf(</a:t>
            </a:r>
            <a:r>
              <a:rPr lang="pt-BR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"x=%d\n"</a:t>
            </a:r>
            <a:r>
              <a:rPr lang="pt-BR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x);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6605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05F41A8-E154-4D57-A70F-45CEFCB17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42" y="557752"/>
            <a:ext cx="7124700" cy="47244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64F688B-1A75-4AC9-9492-9FFCAB3FE00B}"/>
              </a:ext>
            </a:extLst>
          </p:cNvPr>
          <p:cNvSpPr/>
          <p:nvPr/>
        </p:nvSpPr>
        <p:spPr>
          <a:xfrm>
            <a:off x="8015926" y="1028343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array[5];</a:t>
            </a:r>
          </a:p>
          <a:p>
            <a:r>
              <a:rPr lang="pt-BR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printf(</a:t>
            </a:r>
            <a:r>
              <a:rPr lang="pt-BR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array = %p \n &amp;array[0] = %p \n &amp;array = %p \n "</a:t>
            </a:r>
            <a:r>
              <a:rPr lang="pt-BR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array, &amp;array[0], &amp;array);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9751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66344A3-192F-41C8-8D8F-3F0B2BB30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97" y="435204"/>
            <a:ext cx="7124700" cy="47244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7377031-94CD-43D1-8F95-4B61EC7313C1}"/>
              </a:ext>
            </a:extLst>
          </p:cNvPr>
          <p:cNvSpPr/>
          <p:nvPr/>
        </p:nvSpPr>
        <p:spPr>
          <a:xfrm>
            <a:off x="8044207" y="97907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#define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SIZE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5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modifyArray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[],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x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0; i &lt; </a:t>
            </a:r>
            <a:r>
              <a:rPr lang="nn-NO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x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 *= 2;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modifyElement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"Value in modify element is %d\n"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* 2);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n[</a:t>
            </a:r>
            <a:r>
              <a:rPr lang="en-US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SIZE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 = { 0,1,2,3,4 };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"Effects of passing entire array by reference: \n\n the value of the original array are: \n 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0; i &lt; </a:t>
            </a:r>
            <a:r>
              <a:rPr lang="nn-NO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SIZE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"%3d"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n[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modifyArray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(n, </a:t>
            </a:r>
            <a:r>
              <a:rPr lang="en-US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SIZE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"the value of the modify array are: \n 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0; i &lt; </a:t>
            </a:r>
            <a:r>
              <a:rPr lang="nn-NO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SIZE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"%3d"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n[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nEffects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of passing array element by value: \n\n the value of n[3] is: %d\n 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,n[3]);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modifyElement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(n[3]);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the value of n[3] is: %d\n"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n[3]);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894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7D019ED-B4E1-4497-BCBA-8A1B73448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77" y="680301"/>
            <a:ext cx="7124700" cy="47244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62104AD-6BE5-40A6-BC4B-D55AE42975AD}"/>
              </a:ext>
            </a:extLst>
          </p:cNvPr>
          <p:cNvSpPr/>
          <p:nvPr/>
        </p:nvSpPr>
        <p:spPr>
          <a:xfrm>
            <a:off x="8429723" y="105949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inverse(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*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tmp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[3],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 i = 0; i &lt; 3;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tmp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[2 -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 =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(i = 0; i &lt; 3;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 =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tmp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[3] = { 3,5,7 };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0; i &lt; 3;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"%d 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n[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inverse(n);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0; i &lt; 3;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"%d 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n[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8792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23D9A23-7462-4D69-8951-79E7A9A44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78" y="330183"/>
            <a:ext cx="7124700" cy="406717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2F91FED-4605-41D6-AFE5-B6D06F51F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324" y="2035158"/>
            <a:ext cx="7124700" cy="47244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6CD5A7D-6293-4DC1-B4F4-44265EAC3EF0}"/>
              </a:ext>
            </a:extLst>
          </p:cNvPr>
          <p:cNvSpPr/>
          <p:nvPr/>
        </p:nvSpPr>
        <p:spPr>
          <a:xfrm>
            <a:off x="8515546" y="629657"/>
            <a:ext cx="6096000" cy="53860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#define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SIZE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100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linearSearch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const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array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[],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size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0; i &lt; </a:t>
            </a:r>
            <a:r>
              <a:rPr lang="nn-NO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size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array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 ==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-1;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n[</a:t>
            </a:r>
            <a:r>
              <a:rPr lang="en-US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SIZE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x,key,ele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0; i &lt; </a:t>
            </a:r>
            <a:r>
              <a:rPr lang="nn-NO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SIZE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n[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 = 2 *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"Enter key:\n"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scanf_s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"%d"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&amp;key);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ele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linearSearch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n,key,</a:t>
            </a:r>
            <a:r>
              <a:rPr lang="en-US" altLang="zh-TW" sz="800" dirty="0" err="1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SIZE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ele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!= -1)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"Found the value in element is : %d\n"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ele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else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"Value not found\n"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2354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CA5CE9A-0063-4A60-8D7E-BE49295413FF}"/>
              </a:ext>
            </a:extLst>
          </p:cNvPr>
          <p:cNvSpPr/>
          <p:nvPr/>
        </p:nvSpPr>
        <p:spPr>
          <a:xfrm>
            <a:off x="3048000" y="-160314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pt-BR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pt-BR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n[5] = { 26,5,81,7,63 },g;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0; i &lt; 4;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"Loop %d :  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j = 0; j&lt; 4;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j++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pt-BR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pt-BR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(n[j] &gt; n[j + 1])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 = n[j + 1];</a:t>
            </a:r>
          </a:p>
          <a:p>
            <a:r>
              <a:rPr lang="pt-BR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n[j + 1] = n[j];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n[j] = g;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k = 0; k &lt; 5; k++)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"%d,"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n[k]);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170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7179E40-7FED-496F-8074-10F49EC87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24700" cy="47244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7A3390C-AF50-47A1-BA73-F55DCA33E18D}"/>
              </a:ext>
            </a:extLst>
          </p:cNvPr>
          <p:cNvSpPr/>
          <p:nvPr/>
        </p:nvSpPr>
        <p:spPr>
          <a:xfrm>
            <a:off x="8590961" y="1496061"/>
            <a:ext cx="609600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n[10] = {37,40,50,20,4,5,67,132,44,55};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nn-NO" altLang="zh-TW" sz="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/*for (int i = 0; i &lt; 10; i++)</a:t>
            </a:r>
            <a:endParaRPr lang="nn-NO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n[</a:t>
            </a:r>
            <a:r>
              <a:rPr lang="en-US" altLang="zh-TW" sz="8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 = 0;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}*/</a:t>
            </a:r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"%s%13s\n"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"Element"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"value"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0; i &lt; 10;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pt-BR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printf(</a:t>
            </a:r>
            <a:r>
              <a:rPr lang="pt-BR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"%7d%13d\n"</a:t>
            </a:r>
            <a:r>
              <a:rPr lang="pt-BR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i, n[i]);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154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D8D756D-5B88-48A4-9A59-DE13B7DBF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57" y="274949"/>
            <a:ext cx="7124700" cy="47244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55CD180-FC42-47CD-B149-3D88ABB132D6}"/>
              </a:ext>
            </a:extLst>
          </p:cNvPr>
          <p:cNvSpPr/>
          <p:nvPr/>
        </p:nvSpPr>
        <p:spPr>
          <a:xfrm>
            <a:off x="7488024" y="675930"/>
            <a:ext cx="609600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n[10] 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0; i &lt; 10;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n[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 = 2+2*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"%s%13s\n"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"Element"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"value"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0; i &lt; 10;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pt-BR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printf(</a:t>
            </a:r>
            <a:r>
              <a:rPr lang="pt-BR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"%7d%13d\n"</a:t>
            </a:r>
            <a:r>
              <a:rPr lang="pt-BR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i, n[i]);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237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58C3566-7D1D-4069-86BA-07AC45910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40" y="409073"/>
            <a:ext cx="7124700" cy="47244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CA101CE-7A6F-43C7-B823-F252C3F87410}"/>
              </a:ext>
            </a:extLst>
          </p:cNvPr>
          <p:cNvSpPr/>
          <p:nvPr/>
        </p:nvSpPr>
        <p:spPr>
          <a:xfrm>
            <a:off x="7956885" y="1366897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#define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SIZE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12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n[</a:t>
            </a:r>
            <a:r>
              <a:rPr lang="en-US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SIZE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 = {1,3,5,4,7,2,99,16,45,67,89,45};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total = 0;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0; i &lt; </a:t>
            </a:r>
            <a:r>
              <a:rPr lang="nn-NO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SIZE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total += n[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"Total of array element values is %d\n"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total);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023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CF31FE1-D00C-4352-BCE0-80E5C988091A}"/>
              </a:ext>
            </a:extLst>
          </p:cNvPr>
          <p:cNvSpPr/>
          <p:nvPr/>
        </p:nvSpPr>
        <p:spPr>
          <a:xfrm>
            <a:off x="7571874" y="1483894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#define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SIZE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10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n[</a:t>
            </a:r>
            <a:r>
              <a:rPr lang="en-US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SIZE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 = {19,3,15,7,11,9,13,5,17,1 };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"%s%13s%17s\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n"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"Element"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"Value"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"Histogram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0; i &lt; </a:t>
            </a:r>
            <a:r>
              <a:rPr lang="nn-NO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SIZE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"%7d%13d 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i,n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]);</a:t>
            </a:r>
          </a:p>
          <a:p>
            <a:r>
              <a:rPr lang="nb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b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b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b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j = 1; j &lt;= n[i]; j++)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"%c"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'*'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sz="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FF1B8E8-017D-4A23-95B8-01CD96386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85" y="303229"/>
            <a:ext cx="71247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9A49F68-331D-4006-91CC-C54CEB4F2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09" y="171254"/>
            <a:ext cx="7124700" cy="47244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78C977A-01EC-4BED-8BE5-043AE0F67426}"/>
              </a:ext>
            </a:extLst>
          </p:cNvPr>
          <p:cNvSpPr/>
          <p:nvPr/>
        </p:nvSpPr>
        <p:spPr>
          <a:xfrm>
            <a:off x="7886110" y="1474619"/>
            <a:ext cx="6096000" cy="39087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printArray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const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[][3])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0; i &lt; 2;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j = 0; j &lt; 3;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j++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"%d 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][j]);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array1[2][3] = { {1,2,3},{4,5,6} };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array2[2][3] = { 1,2,3,4,5 };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array3[2][3] = { {1,2},{4} };</a:t>
            </a:r>
          </a:p>
          <a:p>
            <a:r>
              <a:rPr lang="zh-TW" altLang="en-US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"Values in array1 by row are : 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printArray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(array1);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"Values in array2 by row are : 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printArray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(array2);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"Values in array3 by row are : 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printArray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(array3);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428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49D5317-ACA0-4A50-861E-727662E94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05" y="142973"/>
            <a:ext cx="7124700" cy="47244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6A9B16F-E013-4B84-B978-597AE6ECF88F}"/>
              </a:ext>
            </a:extLst>
          </p:cNvPr>
          <p:cNvSpPr/>
          <p:nvPr/>
        </p:nvSpPr>
        <p:spPr>
          <a:xfrm>
            <a:off x="7629426" y="142973"/>
            <a:ext cx="6096000" cy="99411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#define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STUDENTS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3</a:t>
            </a: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#define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EXAMS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4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minimum(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const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grades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[][</a:t>
            </a:r>
            <a:r>
              <a:rPr lang="en-US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EXAMS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],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pupils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tests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A=100;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0; i &lt; </a:t>
            </a:r>
            <a:r>
              <a:rPr lang="nn-NO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pupils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j = 0;  j &lt;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tests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 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j++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grades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][j] &lt; A)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 =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grades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][j];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A;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maximum(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const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grades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[][</a:t>
            </a:r>
            <a:r>
              <a:rPr lang="en-US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EXAMS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],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pupils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tests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A = 0;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0; i &lt; </a:t>
            </a:r>
            <a:r>
              <a:rPr lang="nn-NO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pupils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j = 0; j &lt;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tests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j++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grades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][j] &gt; A)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 =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grades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][j];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A;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double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average(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const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setOfGrades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[],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tests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total = 0;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0; i &lt; </a:t>
            </a:r>
            <a:r>
              <a:rPr lang="nn-NO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tests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total = total + </a:t>
            </a:r>
            <a:r>
              <a:rPr lang="en-US" altLang="zh-TW" sz="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setOfGrades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double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)total /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tests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printArray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const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grades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[][</a:t>
            </a:r>
            <a:r>
              <a:rPr lang="en-US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EXAMS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],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pupils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tests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        [0]   [1]   [2]   [3]"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0; i &lt; </a:t>
            </a:r>
            <a:r>
              <a:rPr lang="nn-NO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pupils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nstudentGrade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[%d] 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j = 0; j &lt;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tests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j++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"%-5d"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grades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][j]);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student;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const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studentGrades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STUDENTS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][</a:t>
            </a:r>
            <a:r>
              <a:rPr lang="en-US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EXAMS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 = 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{77,68,86,73},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{96,87,89,78},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{70,90,86,81}};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"The array is:\n"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printArray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studentGrades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STUDENTS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EXAMS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"\n\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nLowest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grade: %d\n"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minimum(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studentGrades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STUDENTS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EXAMS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"Greatest grade: %d\n"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maximum(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studentGrades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STUDENTS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EXAMS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));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(student = 0; student &lt;= 2; student++)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"The average grade for student %d is : %.2f\n"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student, average(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studentGrades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[student], </a:t>
            </a:r>
            <a:r>
              <a:rPr lang="en-US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EXAMS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582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2ECCFCC-B74E-4740-BB6E-BCCA622DC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94" y="322083"/>
            <a:ext cx="7124700" cy="47244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5F49578-D34F-460A-B076-08C9468A1262}"/>
              </a:ext>
            </a:extLst>
          </p:cNvPr>
          <p:cNvSpPr/>
          <p:nvPr/>
        </p:nvSpPr>
        <p:spPr>
          <a:xfrm>
            <a:off x="8072487" y="1670681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string1[20];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string2[]=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"String literal"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"ENTER : 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scanf_s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"%s"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string1,20);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"string1 is:%s \n string2 is:%s\n"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string1, string2);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"string1 with space between characters is:\n"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0; string1[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 !=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'\0'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"%c 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string1[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238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41FD28A-C828-4525-BF1D-294DAB020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51" y="378644"/>
            <a:ext cx="7124700" cy="47244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D5E95DB-AF59-45DC-9554-A981B038F543}"/>
              </a:ext>
            </a:extLst>
          </p:cNvPr>
          <p:cNvSpPr/>
          <p:nvPr/>
        </p:nvSpPr>
        <p:spPr>
          <a:xfrm>
            <a:off x="7799109" y="646984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staticArrayinit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static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array1[3];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"Value on entering 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staticarray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:\n"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0; i &lt; 3;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"array1[%d] = %d  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array1[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"Value on existing 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staticarray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:\n"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0; i &lt; 3;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"array1[%d] = %d  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array1[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]+=5);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automativArrayinit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array1[3] = {1,2,3};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"Value on entering 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staticarray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:\n"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0; i &lt; 3;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"array1[%d] = %d  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array1[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"Value on existing 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staticarray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:\n"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0; i &lt; 3;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"array1[%d] = %d  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array1[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 += 5);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"Frist call to each function:\n"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staticArrayinit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automativArrayinit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nSecond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call to each function:\n"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staticArrayinit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automativArrayinit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6325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2321</Words>
  <Application>Microsoft Office PowerPoint</Application>
  <PresentationFormat>寬螢幕</PresentationFormat>
  <Paragraphs>454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細明體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曾蠔 陳</dc:creator>
  <cp:lastModifiedBy>曾蠔 陳</cp:lastModifiedBy>
  <cp:revision>17</cp:revision>
  <dcterms:created xsi:type="dcterms:W3CDTF">2018-11-03T03:15:59Z</dcterms:created>
  <dcterms:modified xsi:type="dcterms:W3CDTF">2018-11-04T04:22:41Z</dcterms:modified>
</cp:coreProperties>
</file>