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3" r:id="rId8"/>
    <p:sldId id="262"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20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5B952719-F9EA-41E8-8DF0-F11F5AFEDE7D}" type="datetimeFigureOut">
              <a:rPr lang="en-US" smtClean="0"/>
              <a:t>7/17/2022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9A5D288-8B65-48A1-A4B8-6DAEB890FA68}"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952719-F9EA-41E8-8DF0-F11F5AFEDE7D}" type="datetimeFigureOut">
              <a:rPr lang="en-US" smtClean="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5D288-8B65-48A1-A4B8-6DAEB890FA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952719-F9EA-41E8-8DF0-F11F5AFEDE7D}" type="datetimeFigureOut">
              <a:rPr lang="en-US" smtClean="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5D288-8B65-48A1-A4B8-6DAEB890FA6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952719-F9EA-41E8-8DF0-F11F5AFEDE7D}" type="datetimeFigureOut">
              <a:rPr lang="en-US" smtClean="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5D288-8B65-48A1-A4B8-6DAEB890FA6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B952719-F9EA-41E8-8DF0-F11F5AFEDE7D}" type="datetimeFigureOut">
              <a:rPr lang="en-US" smtClean="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9A5D288-8B65-48A1-A4B8-6DAEB890FA6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B952719-F9EA-41E8-8DF0-F11F5AFEDE7D}" type="datetimeFigureOut">
              <a:rPr lang="en-US" smtClean="0"/>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5D288-8B65-48A1-A4B8-6DAEB890FA6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B952719-F9EA-41E8-8DF0-F11F5AFEDE7D}" type="datetimeFigureOut">
              <a:rPr lang="en-US" smtClean="0"/>
              <a:t>7/17/2022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5D288-8B65-48A1-A4B8-6DAEB890FA6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B952719-F9EA-41E8-8DF0-F11F5AFEDE7D}" type="datetimeFigureOut">
              <a:rPr lang="en-US" smtClean="0"/>
              <a:t>7/17/2022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A5D288-8B65-48A1-A4B8-6DAEB890FA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52719-F9EA-41E8-8DF0-F11F5AFEDE7D}" type="datetimeFigureOut">
              <a:rPr lang="en-US" smtClean="0"/>
              <a:t>7/17/2022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A5D288-8B65-48A1-A4B8-6DAEB890FA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B952719-F9EA-41E8-8DF0-F11F5AFEDE7D}" type="datetimeFigureOut">
              <a:rPr lang="en-US" smtClean="0"/>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5D288-8B65-48A1-A4B8-6DAEB890FA6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B952719-F9EA-41E8-8DF0-F11F5AFEDE7D}" type="datetimeFigureOut">
              <a:rPr lang="en-US" smtClean="0"/>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5D288-8B65-48A1-A4B8-6DAEB890FA6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5B952719-F9EA-41E8-8DF0-F11F5AFEDE7D}" type="datetimeFigureOut">
              <a:rPr lang="en-US" smtClean="0"/>
              <a:t>7/17/2022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9A5D288-8B65-48A1-A4B8-6DAEB890FA68}"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Masonic Calendars</a:t>
            </a:r>
          </a:p>
        </p:txBody>
      </p:sp>
      <p:sp>
        <p:nvSpPr>
          <p:cNvPr id="3" name="Subtitle 2"/>
          <p:cNvSpPr>
            <a:spLocks noGrp="1"/>
          </p:cNvSpPr>
          <p:nvPr>
            <p:ph type="subTitle" idx="1"/>
          </p:nvPr>
        </p:nvSpPr>
        <p:spPr/>
        <p:txBody>
          <a:bodyPr/>
          <a:lstStyle/>
          <a:p>
            <a:r>
              <a:rPr lang="en-US" b="1" i="0" dirty="0">
                <a:solidFill>
                  <a:srgbClr val="000000"/>
                </a:solidFill>
                <a:effectLst/>
                <a:latin typeface="Verdana"/>
              </a:rPr>
              <a:t>A Masonic calendar is based upon the date of an event or a beginning.</a:t>
            </a:r>
            <a:r>
              <a:rPr lang="en-US" b="0" i="0" dirty="0">
                <a:solidFill>
                  <a:srgbClr val="000000"/>
                </a:solidFill>
                <a:effectLst/>
                <a:latin typeface="Verdana"/>
              </a:rPr>
              <a:t> </a:t>
            </a:r>
            <a:endParaRPr lang="en-US" dirty="0"/>
          </a:p>
        </p:txBody>
      </p:sp>
    </p:spTree>
    <p:extLst>
      <p:ext uri="{BB962C8B-B14F-4D97-AF65-F5344CB8AC3E}">
        <p14:creationId xmlns:p14="http://schemas.microsoft.com/office/powerpoint/2010/main" val="3100091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Craft Masons and different appendant bodies</a:t>
            </a:r>
          </a:p>
        </p:txBody>
      </p:sp>
      <p:sp>
        <p:nvSpPr>
          <p:cNvPr id="3" name="Content Placeholder 2"/>
          <p:cNvSpPr>
            <a:spLocks noGrp="1"/>
          </p:cNvSpPr>
          <p:nvPr>
            <p:ph idx="1"/>
          </p:nvPr>
        </p:nvSpPr>
        <p:spPr/>
        <p:txBody>
          <a:bodyPr/>
          <a:lstStyle/>
          <a:p>
            <a:r>
              <a:rPr lang="en-US" dirty="0"/>
              <a:t> within Freemasonry utilize different Masonic calendars to celebrate a historical inception date such as the creation of the world or an historical event specific to that Masonic order or body.</a:t>
            </a:r>
          </a:p>
          <a:p>
            <a:endParaRPr lang="en-US" dirty="0"/>
          </a:p>
          <a:p>
            <a:r>
              <a:rPr lang="en-US" dirty="0"/>
              <a:t>These dates are used upon official </a:t>
            </a:r>
            <a:r>
              <a:rPr lang="en-US" dirty="0" err="1"/>
              <a:t>Freemasony</a:t>
            </a:r>
            <a:r>
              <a:rPr lang="en-US" dirty="0"/>
              <a:t> documents.</a:t>
            </a:r>
          </a:p>
        </p:txBody>
      </p:sp>
    </p:spTree>
    <p:extLst>
      <p:ext uri="{BB962C8B-B14F-4D97-AF65-F5344CB8AC3E}">
        <p14:creationId xmlns:p14="http://schemas.microsoft.com/office/powerpoint/2010/main" val="21444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Calendar notes:</a:t>
            </a:r>
          </a:p>
        </p:txBody>
      </p:sp>
      <p:sp>
        <p:nvSpPr>
          <p:cNvPr id="3" name="Content Placeholder 2"/>
          <p:cNvSpPr>
            <a:spLocks noGrp="1"/>
          </p:cNvSpPr>
          <p:nvPr>
            <p:ph idx="1"/>
          </p:nvPr>
        </p:nvSpPr>
        <p:spPr/>
        <p:txBody>
          <a:bodyPr/>
          <a:lstStyle/>
          <a:p>
            <a:r>
              <a:rPr lang="en-US" dirty="0"/>
              <a:t>C.E. means Common Era, (Christians call it the Christian Era)</a:t>
            </a:r>
          </a:p>
          <a:p>
            <a:r>
              <a:rPr lang="en-US" dirty="0"/>
              <a:t>B.C.E. or B.C. means Before Common Era or before the Christian era.</a:t>
            </a:r>
          </a:p>
          <a:p>
            <a:r>
              <a:rPr lang="en-US" dirty="0"/>
              <a:t> In Latin, Anno means “In the Year of.”</a:t>
            </a:r>
          </a:p>
          <a:p>
            <a:r>
              <a:rPr lang="en-US" dirty="0"/>
              <a:t>The English word, annual, is derived from the Latin word, anno.</a:t>
            </a:r>
          </a:p>
        </p:txBody>
      </p:sp>
    </p:spTree>
    <p:extLst>
      <p:ext uri="{BB962C8B-B14F-4D97-AF65-F5344CB8AC3E}">
        <p14:creationId xmlns:p14="http://schemas.microsoft.com/office/powerpoint/2010/main" val="314038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24601107"/>
              </p:ext>
            </p:extLst>
          </p:nvPr>
        </p:nvGraphicFramePr>
        <p:xfrm>
          <a:off x="228600" y="1981200"/>
          <a:ext cx="8686800" cy="3809412"/>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tblGrid>
              <a:tr h="1828800">
                <a:tc>
                  <a:txBody>
                    <a:bodyPr/>
                    <a:lstStyle/>
                    <a:p>
                      <a:r>
                        <a:rPr lang="en-US" sz="2400" dirty="0" err="1"/>
                        <a:t>AncientCraft</a:t>
                      </a:r>
                      <a:r>
                        <a:rPr lang="en-US" sz="2400" dirty="0"/>
                        <a:t> Masons</a:t>
                      </a:r>
                    </a:p>
                  </a:txBody>
                  <a:tcPr/>
                </a:tc>
                <a:tc>
                  <a:txBody>
                    <a:bodyPr/>
                    <a:lstStyle/>
                    <a:p>
                      <a:r>
                        <a:rPr lang="en-US" sz="2400" dirty="0"/>
                        <a:t>Scottish Rite Masons</a:t>
                      </a:r>
                    </a:p>
                  </a:txBody>
                  <a:tcPr/>
                </a:tc>
                <a:tc>
                  <a:txBody>
                    <a:bodyPr/>
                    <a:lstStyle/>
                    <a:p>
                      <a:r>
                        <a:rPr lang="en-US" sz="2400" dirty="0"/>
                        <a:t>Royal</a:t>
                      </a:r>
                      <a:r>
                        <a:rPr lang="en-US" sz="2400" baseline="0" dirty="0"/>
                        <a:t> and Select Masters</a:t>
                      </a:r>
                      <a:endParaRPr lang="en-US" sz="2400" dirty="0"/>
                    </a:p>
                  </a:txBody>
                  <a:tcPr/>
                </a:tc>
                <a:tc>
                  <a:txBody>
                    <a:bodyPr/>
                    <a:lstStyle/>
                    <a:p>
                      <a:r>
                        <a:rPr lang="en-US" sz="2400" dirty="0"/>
                        <a:t>Royal Arch</a:t>
                      </a:r>
                      <a:r>
                        <a:rPr lang="en-US" sz="2400" baseline="0" dirty="0"/>
                        <a:t> Masons</a:t>
                      </a:r>
                      <a:endParaRPr lang="en-US" sz="2400" dirty="0"/>
                    </a:p>
                  </a:txBody>
                  <a:tcPr/>
                </a:tc>
                <a:tc>
                  <a:txBody>
                    <a:bodyPr/>
                    <a:lstStyle/>
                    <a:p>
                      <a:r>
                        <a:rPr lang="en-US" sz="2400" dirty="0"/>
                        <a:t>Knights Templar</a:t>
                      </a:r>
                    </a:p>
                  </a:txBody>
                  <a:tcPr/>
                </a:tc>
                <a:tc>
                  <a:txBody>
                    <a:bodyPr/>
                    <a:lstStyle/>
                    <a:p>
                      <a:r>
                        <a:rPr lang="en-US" sz="2400" dirty="0"/>
                        <a:t>Present Day</a:t>
                      </a:r>
                    </a:p>
                  </a:txBody>
                  <a:tcPr/>
                </a:tc>
                <a:extLst>
                  <a:ext uri="{0D108BD9-81ED-4DB2-BD59-A6C34878D82A}">
                    <a16:rowId xmlns:a16="http://schemas.microsoft.com/office/drawing/2014/main" val="10000"/>
                  </a:ext>
                </a:extLst>
              </a:tr>
              <a:tr h="990306">
                <a:tc>
                  <a:txBody>
                    <a:bodyPr/>
                    <a:lstStyle/>
                    <a:p>
                      <a:pPr algn="ctr"/>
                      <a:r>
                        <a:rPr lang="en-US" sz="2800" dirty="0"/>
                        <a:t>B.C.E</a:t>
                      </a:r>
                    </a:p>
                    <a:p>
                      <a:pPr algn="ctr"/>
                      <a:r>
                        <a:rPr lang="en-US" sz="2800" dirty="0">
                          <a:solidFill>
                            <a:srgbClr val="C00000"/>
                          </a:solidFill>
                        </a:rPr>
                        <a:t>4000</a:t>
                      </a:r>
                    </a:p>
                  </a:txBody>
                  <a:tcPr/>
                </a:tc>
                <a:tc>
                  <a:txBody>
                    <a:bodyPr/>
                    <a:lstStyle/>
                    <a:p>
                      <a:pPr algn="ctr"/>
                      <a:r>
                        <a:rPr lang="en-US" sz="2800" dirty="0"/>
                        <a:t>B.C.E</a:t>
                      </a:r>
                    </a:p>
                    <a:p>
                      <a:pPr algn="ctr"/>
                      <a:r>
                        <a:rPr lang="en-US" sz="2800" dirty="0">
                          <a:solidFill>
                            <a:srgbClr val="FFC000"/>
                          </a:solidFill>
                        </a:rPr>
                        <a:t>3760</a:t>
                      </a:r>
                    </a:p>
                  </a:txBody>
                  <a:tcPr/>
                </a:tc>
                <a:tc>
                  <a:txBody>
                    <a:bodyPr/>
                    <a:lstStyle/>
                    <a:p>
                      <a:pPr algn="ctr"/>
                      <a:r>
                        <a:rPr lang="en-US" sz="2800" dirty="0"/>
                        <a:t>B.C.E.</a:t>
                      </a:r>
                    </a:p>
                    <a:p>
                      <a:pPr algn="ctr"/>
                      <a:r>
                        <a:rPr lang="en-US" sz="2800" dirty="0"/>
                        <a:t>1000</a:t>
                      </a:r>
                    </a:p>
                  </a:txBody>
                  <a:tcPr/>
                </a:tc>
                <a:tc>
                  <a:txBody>
                    <a:bodyPr/>
                    <a:lstStyle/>
                    <a:p>
                      <a:pPr algn="ctr"/>
                      <a:r>
                        <a:rPr lang="en-US" sz="2800" dirty="0"/>
                        <a:t>B.C.E.</a:t>
                      </a:r>
                    </a:p>
                    <a:p>
                      <a:pPr algn="ctr"/>
                      <a:r>
                        <a:rPr lang="en-US" sz="2800" dirty="0">
                          <a:solidFill>
                            <a:srgbClr val="00B0F0"/>
                          </a:solidFill>
                        </a:rPr>
                        <a:t>530</a:t>
                      </a:r>
                    </a:p>
                  </a:txBody>
                  <a:tcPr/>
                </a:tc>
                <a:tc>
                  <a:txBody>
                    <a:bodyPr/>
                    <a:lstStyle/>
                    <a:p>
                      <a:pPr algn="ctr"/>
                      <a:r>
                        <a:rPr lang="en-US" sz="2800" dirty="0"/>
                        <a:t>C.E.</a:t>
                      </a:r>
                    </a:p>
                    <a:p>
                      <a:pPr algn="ctr"/>
                      <a:r>
                        <a:rPr lang="en-US" sz="2800" dirty="0">
                          <a:solidFill>
                            <a:schemeClr val="accent5"/>
                          </a:solidFill>
                        </a:rPr>
                        <a:t>1118</a:t>
                      </a:r>
                    </a:p>
                  </a:txBody>
                  <a:tcPr/>
                </a:tc>
                <a:tc>
                  <a:txBody>
                    <a:bodyPr/>
                    <a:lstStyle/>
                    <a:p>
                      <a:pPr algn="ctr"/>
                      <a:r>
                        <a:rPr lang="en-US" sz="2800" dirty="0"/>
                        <a:t>C.E.</a:t>
                      </a:r>
                    </a:p>
                    <a:p>
                      <a:pPr algn="ctr"/>
                      <a:r>
                        <a:rPr lang="en-US" sz="2800" dirty="0"/>
                        <a:t>2022</a:t>
                      </a:r>
                    </a:p>
                  </a:txBody>
                  <a:tcPr/>
                </a:tc>
                <a:extLst>
                  <a:ext uri="{0D108BD9-81ED-4DB2-BD59-A6C34878D82A}">
                    <a16:rowId xmlns:a16="http://schemas.microsoft.com/office/drawing/2014/main" val="10001"/>
                  </a:ext>
                </a:extLst>
              </a:tr>
              <a:tr h="9903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i="1" dirty="0">
                          <a:solidFill>
                            <a:schemeClr val="tx1"/>
                          </a:solidFill>
                        </a:rPr>
                        <a:t>A</a:t>
                      </a:r>
                      <a:r>
                        <a:rPr kumimoji="0" lang="en-US" sz="2800" b="1" kern="1200" dirty="0">
                          <a:solidFill>
                            <a:schemeClr val="tx1"/>
                          </a:solidFill>
                          <a:effectLst/>
                          <a:latin typeface="+mn-lt"/>
                          <a:ea typeface="+mn-ea"/>
                          <a:cs typeface="+mn-cs"/>
                          <a:sym typeface="Symbol" panose="05050102010706020507" pitchFamily="18" charset="2"/>
                        </a:rPr>
                        <a:t></a:t>
                      </a:r>
                      <a:r>
                        <a:rPr lang="en-US" sz="2800" i="1" dirty="0">
                          <a:solidFill>
                            <a:schemeClr val="tx1"/>
                          </a:solidFill>
                        </a:rPr>
                        <a:t>L</a:t>
                      </a:r>
                      <a:r>
                        <a:rPr kumimoji="0" lang="en-US" sz="2800" b="1" kern="1200" dirty="0">
                          <a:solidFill>
                            <a:schemeClr val="tx1"/>
                          </a:solidFill>
                          <a:effectLst/>
                          <a:latin typeface="+mn-lt"/>
                          <a:ea typeface="+mn-ea"/>
                          <a:cs typeface="+mn-cs"/>
                          <a:sym typeface="Symbol" panose="05050102010706020507" pitchFamily="18" charset="2"/>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1" kern="1200" dirty="0">
                          <a:solidFill>
                            <a:schemeClr val="tx1"/>
                          </a:solidFill>
                          <a:effectLst/>
                          <a:latin typeface="+mn-lt"/>
                          <a:ea typeface="+mn-ea"/>
                          <a:cs typeface="+mn-cs"/>
                          <a:sym typeface="Symbol" panose="05050102010706020507" pitchFamily="18" charset="2"/>
                        </a:rPr>
                        <a:t>6022</a:t>
                      </a:r>
                      <a:endParaRPr lang="en-US" sz="2800" i="1" dirty="0">
                        <a:solidFill>
                          <a:schemeClr val="tx1"/>
                        </a:solidFill>
                      </a:endParaRPr>
                    </a:p>
                  </a:txBody>
                  <a:tcPr>
                    <a:solidFill>
                      <a:schemeClr val="accent1">
                        <a:lumMod val="75000"/>
                      </a:schemeClr>
                    </a:solidFill>
                  </a:tcPr>
                </a:tc>
                <a:tc>
                  <a:txBody>
                    <a:bodyPr/>
                    <a:lstStyle/>
                    <a:p>
                      <a:r>
                        <a:rPr lang="en-US" sz="2800" dirty="0">
                          <a:solidFill>
                            <a:schemeClr val="tx1"/>
                          </a:solidFill>
                        </a:rPr>
                        <a:t>A</a:t>
                      </a:r>
                      <a:r>
                        <a:rPr kumimoji="0" lang="en-US" sz="2800" b="1" kern="1200" dirty="0">
                          <a:solidFill>
                            <a:schemeClr val="tx1"/>
                          </a:solidFill>
                          <a:effectLst/>
                          <a:latin typeface="+mn-lt"/>
                          <a:ea typeface="+mn-ea"/>
                          <a:cs typeface="+mn-cs"/>
                          <a:sym typeface="Symbol" panose="05050102010706020507" pitchFamily="18" charset="2"/>
                        </a:rPr>
                        <a:t></a:t>
                      </a:r>
                      <a:r>
                        <a:rPr lang="en-US" sz="2800" dirty="0">
                          <a:solidFill>
                            <a:schemeClr val="tx1"/>
                          </a:solidFill>
                        </a:rPr>
                        <a:t>M</a:t>
                      </a:r>
                      <a:r>
                        <a:rPr kumimoji="0" lang="en-US" sz="2800" b="1" kern="1200" dirty="0">
                          <a:solidFill>
                            <a:schemeClr val="tx1"/>
                          </a:solidFill>
                          <a:effectLst/>
                          <a:latin typeface="+mn-lt"/>
                          <a:ea typeface="+mn-ea"/>
                          <a:cs typeface="+mn-cs"/>
                          <a:sym typeface="Symbol" panose="05050102010706020507" pitchFamily="18" charset="2"/>
                        </a:rPr>
                        <a:t></a:t>
                      </a:r>
                    </a:p>
                    <a:p>
                      <a:pPr algn="ctr"/>
                      <a:r>
                        <a:rPr kumimoji="0" lang="en-US" sz="2800" b="1" kern="1200" dirty="0">
                          <a:solidFill>
                            <a:schemeClr val="tx1"/>
                          </a:solidFill>
                          <a:effectLst/>
                          <a:latin typeface="+mn-lt"/>
                          <a:ea typeface="+mn-ea"/>
                          <a:cs typeface="+mn-cs"/>
                          <a:sym typeface="Symbol" panose="05050102010706020507" pitchFamily="18" charset="2"/>
                        </a:rPr>
                        <a:t>5782</a:t>
                      </a:r>
                      <a:endParaRPr lang="en-US" sz="2800" dirty="0">
                        <a:solidFill>
                          <a:schemeClr val="tx1"/>
                        </a:solidFill>
                      </a:endParaRPr>
                    </a:p>
                  </a:txBody>
                  <a:tcPr>
                    <a:solidFill>
                      <a:schemeClr val="accent1">
                        <a:lumMod val="75000"/>
                      </a:schemeClr>
                    </a:solidFill>
                  </a:tcPr>
                </a:tc>
                <a:tc>
                  <a:txBody>
                    <a:bodyPr/>
                    <a:lstStyle/>
                    <a:p>
                      <a:r>
                        <a:rPr lang="en-US" sz="2800" dirty="0" err="1">
                          <a:solidFill>
                            <a:schemeClr val="tx1"/>
                          </a:solidFill>
                        </a:rPr>
                        <a:t>A</a:t>
                      </a:r>
                      <a:r>
                        <a:rPr kumimoji="0" lang="en-US" sz="2800" b="1" kern="1200" dirty="0" err="1">
                          <a:solidFill>
                            <a:schemeClr val="tx1"/>
                          </a:solidFill>
                          <a:effectLst/>
                          <a:latin typeface="+mn-lt"/>
                          <a:ea typeface="+mn-ea"/>
                          <a:cs typeface="+mn-cs"/>
                          <a:sym typeface="Symbol" panose="05050102010706020507" pitchFamily="18" charset="2"/>
                        </a:rPr>
                        <a:t></a:t>
                      </a:r>
                      <a:r>
                        <a:rPr lang="en-US" sz="2800" dirty="0" err="1">
                          <a:solidFill>
                            <a:schemeClr val="tx1"/>
                          </a:solidFill>
                        </a:rPr>
                        <a:t>Dep</a:t>
                      </a:r>
                      <a:r>
                        <a:rPr kumimoji="0" lang="en-US" sz="2800" b="1" kern="1200" dirty="0">
                          <a:solidFill>
                            <a:schemeClr val="tx1"/>
                          </a:solidFill>
                          <a:effectLst/>
                          <a:latin typeface="+mn-lt"/>
                          <a:ea typeface="+mn-ea"/>
                          <a:cs typeface="+mn-cs"/>
                          <a:sym typeface="Symbol" panose="05050102010706020507" pitchFamily="18" charset="2"/>
                        </a:rPr>
                        <a:t></a:t>
                      </a:r>
                    </a:p>
                    <a:p>
                      <a:pPr algn="ctr"/>
                      <a:r>
                        <a:rPr kumimoji="0" lang="en-US" sz="2800" b="1" kern="1200" dirty="0">
                          <a:solidFill>
                            <a:schemeClr val="tx1"/>
                          </a:solidFill>
                          <a:effectLst/>
                          <a:latin typeface="+mn-lt"/>
                          <a:ea typeface="+mn-ea"/>
                          <a:cs typeface="+mn-cs"/>
                          <a:sym typeface="Symbol" panose="05050102010706020507" pitchFamily="18" charset="2"/>
                        </a:rPr>
                        <a:t>3022</a:t>
                      </a:r>
                      <a:endParaRPr lang="en-US" sz="2800" dirty="0">
                        <a:solidFill>
                          <a:schemeClr val="tx1"/>
                        </a:solidFill>
                      </a:endParaRPr>
                    </a:p>
                  </a:txBody>
                  <a:tcPr>
                    <a:solidFill>
                      <a:schemeClr val="accent1">
                        <a:lumMod val="75000"/>
                      </a:schemeClr>
                    </a:solidFill>
                  </a:tcPr>
                </a:tc>
                <a:tc>
                  <a:txBody>
                    <a:bodyPr/>
                    <a:lstStyle/>
                    <a:p>
                      <a:r>
                        <a:rPr lang="en-US" sz="2800" dirty="0">
                          <a:solidFill>
                            <a:schemeClr val="tx1"/>
                          </a:solidFill>
                        </a:rPr>
                        <a:t>A</a:t>
                      </a:r>
                      <a:r>
                        <a:rPr kumimoji="0" lang="en-US" sz="2800" b="1" kern="1200" dirty="0">
                          <a:solidFill>
                            <a:schemeClr val="tx1"/>
                          </a:solidFill>
                          <a:effectLst/>
                          <a:latin typeface="+mn-lt"/>
                          <a:ea typeface="+mn-ea"/>
                          <a:cs typeface="+mn-cs"/>
                          <a:sym typeface="Symbol" panose="05050102010706020507" pitchFamily="18" charset="2"/>
                        </a:rPr>
                        <a:t></a:t>
                      </a:r>
                      <a:r>
                        <a:rPr lang="en-US" sz="2800" dirty="0">
                          <a:solidFill>
                            <a:schemeClr val="tx1"/>
                          </a:solidFill>
                        </a:rPr>
                        <a:t>I</a:t>
                      </a:r>
                      <a:r>
                        <a:rPr kumimoji="0" lang="en-US" sz="2800" b="1" kern="1200" dirty="0">
                          <a:solidFill>
                            <a:schemeClr val="tx1"/>
                          </a:solidFill>
                          <a:effectLst/>
                          <a:latin typeface="+mn-lt"/>
                          <a:ea typeface="+mn-ea"/>
                          <a:cs typeface="+mn-cs"/>
                          <a:sym typeface="Symbol" panose="05050102010706020507" pitchFamily="18" charset="2"/>
                        </a:rPr>
                        <a:t></a:t>
                      </a:r>
                    </a:p>
                    <a:p>
                      <a:pPr algn="ctr"/>
                      <a:r>
                        <a:rPr kumimoji="0" lang="en-US" sz="2800" b="1" kern="1200" dirty="0">
                          <a:solidFill>
                            <a:schemeClr val="tx1"/>
                          </a:solidFill>
                          <a:effectLst/>
                          <a:latin typeface="+mn-lt"/>
                          <a:ea typeface="+mn-ea"/>
                          <a:cs typeface="+mn-cs"/>
                          <a:sym typeface="Symbol" panose="05050102010706020507" pitchFamily="18" charset="2"/>
                        </a:rPr>
                        <a:t>2552</a:t>
                      </a:r>
                      <a:endParaRPr lang="en-US" sz="2800" dirty="0">
                        <a:solidFill>
                          <a:schemeClr val="tx1"/>
                        </a:solidFill>
                      </a:endParaRPr>
                    </a:p>
                  </a:txBody>
                  <a:tcPr>
                    <a:solidFill>
                      <a:schemeClr val="accent1">
                        <a:lumMod val="75000"/>
                      </a:schemeClr>
                    </a:solidFill>
                  </a:tcPr>
                </a:tc>
                <a:tc>
                  <a:txBody>
                    <a:bodyPr/>
                    <a:lstStyle/>
                    <a:p>
                      <a:r>
                        <a:rPr lang="en-US" sz="2800" dirty="0">
                          <a:solidFill>
                            <a:schemeClr val="tx1"/>
                          </a:solidFill>
                        </a:rPr>
                        <a:t>A</a:t>
                      </a:r>
                      <a:r>
                        <a:rPr kumimoji="0" lang="en-US" sz="2800" b="1" kern="1200" dirty="0">
                          <a:solidFill>
                            <a:schemeClr val="tx1"/>
                          </a:solidFill>
                          <a:effectLst/>
                          <a:latin typeface="+mn-lt"/>
                          <a:ea typeface="+mn-ea"/>
                          <a:cs typeface="+mn-cs"/>
                          <a:sym typeface="Symbol" panose="05050102010706020507" pitchFamily="18" charset="2"/>
                        </a:rPr>
                        <a:t></a:t>
                      </a:r>
                      <a:r>
                        <a:rPr lang="en-US" sz="2800" dirty="0">
                          <a:solidFill>
                            <a:schemeClr val="tx1"/>
                          </a:solidFill>
                        </a:rPr>
                        <a:t>O</a:t>
                      </a:r>
                      <a:r>
                        <a:rPr kumimoji="0" lang="en-US" sz="2800" b="1" kern="1200" dirty="0">
                          <a:solidFill>
                            <a:schemeClr val="tx1"/>
                          </a:solidFill>
                          <a:effectLst/>
                          <a:latin typeface="+mn-lt"/>
                          <a:ea typeface="+mn-ea"/>
                          <a:cs typeface="+mn-cs"/>
                          <a:sym typeface="Symbol" panose="05050102010706020507" pitchFamily="18" charset="2"/>
                        </a:rPr>
                        <a:t></a:t>
                      </a:r>
                    </a:p>
                    <a:p>
                      <a:pPr algn="ctr"/>
                      <a:r>
                        <a:rPr kumimoji="0" lang="en-US" sz="2800" b="1" kern="1200" dirty="0">
                          <a:solidFill>
                            <a:schemeClr val="tx1"/>
                          </a:solidFill>
                          <a:effectLst/>
                          <a:latin typeface="+mn-lt"/>
                          <a:ea typeface="+mn-ea"/>
                          <a:cs typeface="+mn-cs"/>
                          <a:sym typeface="Symbol" panose="05050102010706020507" pitchFamily="18" charset="2"/>
                        </a:rPr>
                        <a:t>904</a:t>
                      </a:r>
                      <a:endParaRPr lang="en-US" sz="2800" dirty="0">
                        <a:solidFill>
                          <a:schemeClr val="tx1"/>
                        </a:solidFill>
                      </a:endParaRPr>
                    </a:p>
                  </a:txBody>
                  <a:tcPr>
                    <a:solidFill>
                      <a:schemeClr val="accent1">
                        <a:lumMod val="75000"/>
                      </a:schemeClr>
                    </a:solidFill>
                  </a:tcPr>
                </a:tc>
                <a:tc>
                  <a:txBody>
                    <a:bodyPr/>
                    <a:lstStyle/>
                    <a:p>
                      <a:r>
                        <a:rPr lang="en-US" sz="2800" dirty="0">
                          <a:solidFill>
                            <a:schemeClr val="tx1"/>
                          </a:solidFill>
                        </a:rPr>
                        <a:t>A.D.</a:t>
                      </a:r>
                    </a:p>
                    <a:p>
                      <a:r>
                        <a:rPr lang="en-US" sz="2800" dirty="0">
                          <a:solidFill>
                            <a:schemeClr val="tx1"/>
                          </a:solidFill>
                        </a:rPr>
                        <a:t>2022</a:t>
                      </a:r>
                    </a:p>
                  </a:txBody>
                  <a:tcPr>
                    <a:solidFill>
                      <a:schemeClr val="accent1">
                        <a:lumMod val="75000"/>
                      </a:schemeClr>
                    </a:solidFill>
                  </a:tcPr>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54354DD2-5A4D-25E2-9527-CE0E569EF7B2}"/>
              </a:ext>
            </a:extLst>
          </p:cNvPr>
          <p:cNvSpPr txBox="1"/>
          <p:nvPr/>
        </p:nvSpPr>
        <p:spPr>
          <a:xfrm>
            <a:off x="533400" y="457200"/>
            <a:ext cx="7924800" cy="954107"/>
          </a:xfrm>
          <a:prstGeom prst="rect">
            <a:avLst/>
          </a:prstGeom>
          <a:noFill/>
        </p:spPr>
        <p:txBody>
          <a:bodyPr wrap="square" rtlCol="0">
            <a:spAutoFit/>
          </a:bodyPr>
          <a:lstStyle/>
          <a:p>
            <a:pPr algn="ctr"/>
            <a:r>
              <a:rPr lang="en-US" sz="2800" dirty="0"/>
              <a:t>Numbers used in determining Masonic Dates by Masonic organizations for the year </a:t>
            </a:r>
            <a:r>
              <a:rPr lang="en-US" sz="2800" u="sng" dirty="0"/>
              <a:t>2022 A.D.</a:t>
            </a:r>
          </a:p>
        </p:txBody>
      </p:sp>
    </p:spTree>
    <p:extLst>
      <p:ext uri="{BB962C8B-B14F-4D97-AF65-F5344CB8AC3E}">
        <p14:creationId xmlns:p14="http://schemas.microsoft.com/office/powerpoint/2010/main" val="3252685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Ancient Craft Masons: </a:t>
            </a:r>
          </a:p>
        </p:txBody>
      </p:sp>
      <p:sp>
        <p:nvSpPr>
          <p:cNvPr id="3" name="Content Placeholder 2"/>
          <p:cNvSpPr>
            <a:spLocks noGrp="1"/>
          </p:cNvSpPr>
          <p:nvPr>
            <p:ph idx="1"/>
          </p:nvPr>
        </p:nvSpPr>
        <p:spPr>
          <a:xfrm>
            <a:off x="457200" y="1371600"/>
            <a:ext cx="8229600" cy="4937760"/>
          </a:xfrm>
        </p:spPr>
        <p:txBody>
          <a:bodyPr>
            <a:normAutofit lnSpcReduction="10000"/>
          </a:bodyPr>
          <a:lstStyle/>
          <a:p>
            <a:r>
              <a:rPr lang="en-US" dirty="0">
                <a:solidFill>
                  <a:schemeClr val="bg1"/>
                </a:solidFill>
              </a:rPr>
              <a:t>Anno </a:t>
            </a:r>
            <a:r>
              <a:rPr lang="en-US" dirty="0" err="1">
                <a:solidFill>
                  <a:schemeClr val="bg1"/>
                </a:solidFill>
              </a:rPr>
              <a:t>Lucis</a:t>
            </a:r>
            <a:r>
              <a:rPr lang="en-US" dirty="0">
                <a:solidFill>
                  <a:schemeClr val="bg1"/>
                </a:solidFill>
              </a:rPr>
              <a:t> </a:t>
            </a:r>
            <a:r>
              <a:rPr lang="en-US" dirty="0"/>
              <a:t>- (A.L. or A</a:t>
            </a:r>
            <a:r>
              <a:rPr kumimoji="0" lang="en-US" sz="2800" b="1" kern="1200" dirty="0">
                <a:solidFill>
                  <a:schemeClr val="tx1"/>
                </a:solidFill>
                <a:effectLst/>
                <a:latin typeface="+mn-lt"/>
                <a:ea typeface="+mn-ea"/>
                <a:cs typeface="+mn-cs"/>
                <a:sym typeface="Symbol" panose="05050102010706020507" pitchFamily="18" charset="2"/>
              </a:rPr>
              <a:t></a:t>
            </a:r>
            <a:r>
              <a:rPr lang="en-US" dirty="0"/>
              <a:t>L</a:t>
            </a:r>
            <a:r>
              <a:rPr kumimoji="0" lang="en-US" sz="2800" b="1" kern="1200" dirty="0">
                <a:solidFill>
                  <a:schemeClr val="tx1"/>
                </a:solidFill>
                <a:effectLst/>
                <a:latin typeface="+mn-lt"/>
                <a:ea typeface="+mn-ea"/>
                <a:cs typeface="+mn-cs"/>
                <a:sym typeface="Symbol" panose="05050102010706020507" pitchFamily="18" charset="2"/>
              </a:rPr>
              <a:t></a:t>
            </a:r>
            <a:r>
              <a:rPr lang="en-US" dirty="0"/>
              <a:t>)  In The Year of Light</a:t>
            </a:r>
          </a:p>
          <a:p>
            <a:r>
              <a:rPr lang="en-US" dirty="0">
                <a:solidFill>
                  <a:schemeClr val="bg1"/>
                </a:solidFill>
              </a:rPr>
              <a:t>Historical Significance:  </a:t>
            </a:r>
            <a:r>
              <a:rPr lang="en-US" dirty="0"/>
              <a:t>The Year of Light signifies the date of the creation of the world (approximately 4000 years before the Common Era), as we read in the third verse from the Book of Genesis in the King James version of the Bible as well as in the Torah.</a:t>
            </a:r>
          </a:p>
          <a:p>
            <a:r>
              <a:rPr lang="en-US" dirty="0">
                <a:solidFill>
                  <a:schemeClr val="bg1"/>
                </a:solidFill>
              </a:rPr>
              <a:t>Math:  </a:t>
            </a:r>
            <a:r>
              <a:rPr lang="en-US" dirty="0"/>
              <a:t>Anno </a:t>
            </a:r>
            <a:r>
              <a:rPr lang="en-US" dirty="0" err="1"/>
              <a:t>Lucis</a:t>
            </a:r>
            <a:r>
              <a:rPr lang="en-US" dirty="0"/>
              <a:t> is found by adding </a:t>
            </a:r>
            <a:r>
              <a:rPr lang="en-US" dirty="0">
                <a:solidFill>
                  <a:srgbClr val="C00000"/>
                </a:solidFill>
              </a:rPr>
              <a:t>4000</a:t>
            </a:r>
            <a:r>
              <a:rPr lang="en-US" dirty="0"/>
              <a:t> years (from the creation of the world to the present date) (</a:t>
            </a:r>
            <a:r>
              <a:rPr lang="en-US" dirty="0">
                <a:solidFill>
                  <a:srgbClr val="C00000"/>
                </a:solidFill>
              </a:rPr>
              <a:t>4000</a:t>
            </a:r>
            <a:r>
              <a:rPr lang="en-US" dirty="0"/>
              <a:t> B.C.E. + 2022 C.E. = 6022 A</a:t>
            </a:r>
            <a:r>
              <a:rPr kumimoji="0" lang="en-US" sz="2800" b="1" kern="1200" dirty="0">
                <a:solidFill>
                  <a:schemeClr val="tx1"/>
                </a:solidFill>
                <a:effectLst/>
                <a:latin typeface="+mn-lt"/>
                <a:ea typeface="+mn-ea"/>
                <a:cs typeface="+mn-cs"/>
                <a:sym typeface="Symbol" panose="05050102010706020507" pitchFamily="18" charset="2"/>
              </a:rPr>
              <a:t></a:t>
            </a:r>
            <a:r>
              <a:rPr lang="en-US" dirty="0"/>
              <a:t>L</a:t>
            </a:r>
            <a:r>
              <a:rPr kumimoji="0" lang="en-US" sz="2800" b="1" kern="1200" dirty="0">
                <a:solidFill>
                  <a:schemeClr val="tx1"/>
                </a:solidFill>
                <a:effectLst/>
                <a:latin typeface="+mn-lt"/>
                <a:ea typeface="+mn-ea"/>
                <a:cs typeface="+mn-cs"/>
                <a:sym typeface="Symbol" panose="05050102010706020507" pitchFamily="18" charset="2"/>
              </a:rPr>
              <a:t></a:t>
            </a:r>
            <a:r>
              <a:rPr lang="en-US" dirty="0"/>
              <a:t> (Anno </a:t>
            </a:r>
            <a:r>
              <a:rPr lang="en-US" dirty="0" err="1"/>
              <a:t>Lucis</a:t>
            </a:r>
            <a:r>
              <a:rPr lang="en-US" dirty="0"/>
              <a:t>)</a:t>
            </a:r>
          </a:p>
        </p:txBody>
      </p:sp>
    </p:spTree>
    <p:extLst>
      <p:ext uri="{BB962C8B-B14F-4D97-AF65-F5344CB8AC3E}">
        <p14:creationId xmlns:p14="http://schemas.microsoft.com/office/powerpoint/2010/main" val="3714623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Scottish Rite Masons: </a:t>
            </a:r>
          </a:p>
        </p:txBody>
      </p:sp>
      <p:sp>
        <p:nvSpPr>
          <p:cNvPr id="3" name="Content Placeholder 2"/>
          <p:cNvSpPr>
            <a:spLocks noGrp="1"/>
          </p:cNvSpPr>
          <p:nvPr>
            <p:ph idx="1"/>
          </p:nvPr>
        </p:nvSpPr>
        <p:spPr>
          <a:xfrm>
            <a:off x="457200" y="1371600"/>
            <a:ext cx="8229600" cy="5029200"/>
          </a:xfrm>
        </p:spPr>
        <p:txBody>
          <a:bodyPr>
            <a:normAutofit fontScale="92500"/>
          </a:bodyPr>
          <a:lstStyle/>
          <a:p>
            <a:r>
              <a:rPr lang="en-US" dirty="0">
                <a:solidFill>
                  <a:schemeClr val="bg1"/>
                </a:solidFill>
              </a:rPr>
              <a:t>Anno Mundi - </a:t>
            </a:r>
            <a:r>
              <a:rPr lang="en-US" dirty="0"/>
              <a:t>(A.M. or A</a:t>
            </a:r>
            <a:r>
              <a:rPr kumimoji="0" lang="en-US" sz="2800" b="1" kern="1200" dirty="0">
                <a:solidFill>
                  <a:schemeClr val="tx1"/>
                </a:solidFill>
                <a:effectLst/>
                <a:latin typeface="+mn-lt"/>
                <a:ea typeface="+mn-ea"/>
                <a:cs typeface="+mn-cs"/>
                <a:sym typeface="Symbol" panose="05050102010706020507" pitchFamily="18" charset="2"/>
              </a:rPr>
              <a:t></a:t>
            </a:r>
            <a:r>
              <a:rPr lang="en-US" dirty="0"/>
              <a:t>M</a:t>
            </a:r>
            <a:r>
              <a:rPr kumimoji="0" lang="en-US" sz="2800" b="1" kern="1200" dirty="0">
                <a:solidFill>
                  <a:schemeClr val="tx1"/>
                </a:solidFill>
                <a:effectLst/>
                <a:latin typeface="+mn-lt"/>
                <a:ea typeface="+mn-ea"/>
                <a:cs typeface="+mn-cs"/>
                <a:sym typeface="Symbol" panose="05050102010706020507" pitchFamily="18" charset="2"/>
              </a:rPr>
              <a:t></a:t>
            </a:r>
            <a:r>
              <a:rPr lang="en-US" dirty="0"/>
              <a:t>) In The Year of the World</a:t>
            </a:r>
          </a:p>
          <a:p>
            <a:r>
              <a:rPr lang="en-US" dirty="0">
                <a:solidFill>
                  <a:schemeClr val="bg1"/>
                </a:solidFill>
              </a:rPr>
              <a:t>Historical Significance:  </a:t>
            </a:r>
            <a:r>
              <a:rPr lang="en-US" dirty="0"/>
              <a:t>Anno Mundi also begins with the date of the creation of the world, but is based upon the older, Hebraic (Hebrew) calendar, which begins the civil year in September rather than the Gregorian calendar in use by us, today which begins the new year in January. </a:t>
            </a:r>
          </a:p>
          <a:p>
            <a:r>
              <a:rPr lang="en-US" dirty="0">
                <a:solidFill>
                  <a:schemeClr val="bg1"/>
                </a:solidFill>
              </a:rPr>
              <a:t>Math:  </a:t>
            </a:r>
            <a:r>
              <a:rPr lang="en-US" dirty="0"/>
              <a:t>Anno Mundi is found by adding </a:t>
            </a:r>
            <a:r>
              <a:rPr lang="en-US" dirty="0">
                <a:solidFill>
                  <a:srgbClr val="FFC000"/>
                </a:solidFill>
              </a:rPr>
              <a:t>3760</a:t>
            </a:r>
            <a:r>
              <a:rPr lang="en-US" dirty="0"/>
              <a:t> years to the current year.  (</a:t>
            </a:r>
            <a:r>
              <a:rPr lang="en-US" dirty="0">
                <a:solidFill>
                  <a:srgbClr val="FFC000"/>
                </a:solidFill>
              </a:rPr>
              <a:t>3760</a:t>
            </a:r>
            <a:r>
              <a:rPr lang="en-US" dirty="0"/>
              <a:t> B.C.E. + 2022 C.E.)  After September of the current year, add 1 year more.  (current, 5782)</a:t>
            </a:r>
          </a:p>
        </p:txBody>
      </p:sp>
    </p:spTree>
    <p:extLst>
      <p:ext uri="{BB962C8B-B14F-4D97-AF65-F5344CB8AC3E}">
        <p14:creationId xmlns:p14="http://schemas.microsoft.com/office/powerpoint/2010/main" val="1601704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Royal and Select Masters:</a:t>
            </a:r>
          </a:p>
        </p:txBody>
      </p:sp>
      <p:sp>
        <p:nvSpPr>
          <p:cNvPr id="3" name="Content Placeholder 2"/>
          <p:cNvSpPr>
            <a:spLocks noGrp="1"/>
          </p:cNvSpPr>
          <p:nvPr>
            <p:ph idx="1"/>
          </p:nvPr>
        </p:nvSpPr>
        <p:spPr>
          <a:xfrm>
            <a:off x="457200" y="1219200"/>
            <a:ext cx="8229600" cy="5181600"/>
          </a:xfrm>
        </p:spPr>
        <p:txBody>
          <a:bodyPr>
            <a:normAutofit/>
          </a:bodyPr>
          <a:lstStyle/>
          <a:p>
            <a:r>
              <a:rPr lang="en-US" dirty="0">
                <a:solidFill>
                  <a:schemeClr val="bg1"/>
                </a:solidFill>
              </a:rPr>
              <a:t>Anno </a:t>
            </a:r>
            <a:r>
              <a:rPr lang="en-US" dirty="0" err="1">
                <a:solidFill>
                  <a:schemeClr val="bg1"/>
                </a:solidFill>
              </a:rPr>
              <a:t>Depositionis</a:t>
            </a:r>
            <a:r>
              <a:rPr lang="en-US" dirty="0">
                <a:solidFill>
                  <a:schemeClr val="bg1"/>
                </a:solidFill>
              </a:rPr>
              <a:t> </a:t>
            </a:r>
            <a:r>
              <a:rPr lang="en-US" dirty="0"/>
              <a:t>(</a:t>
            </a:r>
            <a:r>
              <a:rPr lang="en-US" dirty="0" err="1"/>
              <a:t>A</a:t>
            </a:r>
            <a:r>
              <a:rPr kumimoji="0" lang="en-US" sz="2800" b="1" kern="1200" dirty="0" err="1">
                <a:solidFill>
                  <a:schemeClr val="tx1"/>
                </a:solidFill>
                <a:effectLst/>
                <a:latin typeface="+mn-lt"/>
                <a:ea typeface="+mn-ea"/>
                <a:cs typeface="+mn-cs"/>
                <a:sym typeface="Symbol" panose="05050102010706020507" pitchFamily="18" charset="2"/>
              </a:rPr>
              <a:t></a:t>
            </a:r>
            <a:r>
              <a:rPr lang="en-US" dirty="0" err="1"/>
              <a:t>Dep</a:t>
            </a:r>
            <a:r>
              <a:rPr kumimoji="0" lang="en-US" sz="2800" b="1" kern="1200" dirty="0">
                <a:solidFill>
                  <a:schemeClr val="tx1"/>
                </a:solidFill>
                <a:effectLst/>
                <a:latin typeface="+mn-lt"/>
                <a:ea typeface="+mn-ea"/>
                <a:cs typeface="+mn-cs"/>
                <a:sym typeface="Symbol" panose="05050102010706020507" pitchFamily="18" charset="2"/>
              </a:rPr>
              <a:t></a:t>
            </a:r>
            <a:r>
              <a:rPr lang="en-US" dirty="0"/>
              <a:t>) Anno </a:t>
            </a:r>
            <a:r>
              <a:rPr lang="en-US" dirty="0" err="1"/>
              <a:t>Depositionis</a:t>
            </a:r>
            <a:r>
              <a:rPr lang="en-US" dirty="0"/>
              <a:t> is Latin for In the Year of the Deposit. </a:t>
            </a:r>
          </a:p>
          <a:p>
            <a:r>
              <a:rPr lang="en-US" dirty="0">
                <a:solidFill>
                  <a:schemeClr val="bg1"/>
                </a:solidFill>
              </a:rPr>
              <a:t>Historical Significance:  </a:t>
            </a:r>
            <a:r>
              <a:rPr lang="en-US" dirty="0"/>
              <a:t>Anno </a:t>
            </a:r>
            <a:r>
              <a:rPr lang="en-US" dirty="0" err="1"/>
              <a:t>Depositionis</a:t>
            </a:r>
            <a:r>
              <a:rPr lang="en-US" dirty="0"/>
              <a:t> dates from the year in which the Temple of Solomon was completed in </a:t>
            </a:r>
            <a:r>
              <a:rPr lang="en-US" dirty="0">
                <a:solidFill>
                  <a:schemeClr val="bg1"/>
                </a:solidFill>
              </a:rPr>
              <a:t>1000 </a:t>
            </a:r>
            <a:r>
              <a:rPr lang="en-US" dirty="0"/>
              <a:t>B.C.E.</a:t>
            </a:r>
          </a:p>
          <a:p>
            <a:r>
              <a:rPr lang="en-US" dirty="0">
                <a:solidFill>
                  <a:schemeClr val="bg1"/>
                </a:solidFill>
              </a:rPr>
              <a:t>Math:  Anno </a:t>
            </a:r>
            <a:r>
              <a:rPr lang="en-US" dirty="0" err="1">
                <a:solidFill>
                  <a:schemeClr val="bg1"/>
                </a:solidFill>
              </a:rPr>
              <a:t>Depositionis</a:t>
            </a:r>
            <a:r>
              <a:rPr lang="en-US" dirty="0"/>
              <a:t> is found by adding </a:t>
            </a:r>
            <a:r>
              <a:rPr lang="en-US" dirty="0">
                <a:solidFill>
                  <a:schemeClr val="bg1"/>
                </a:solidFill>
              </a:rPr>
              <a:t>1000</a:t>
            </a:r>
            <a:r>
              <a:rPr lang="en-US" dirty="0"/>
              <a:t> to the current year; thus, the current year , 2022 C.E. + </a:t>
            </a:r>
            <a:r>
              <a:rPr lang="en-US" dirty="0">
                <a:solidFill>
                  <a:schemeClr val="bg1"/>
                </a:solidFill>
              </a:rPr>
              <a:t>1000</a:t>
            </a:r>
            <a:r>
              <a:rPr lang="en-US" dirty="0"/>
              <a:t> B.C.E. = 3022 </a:t>
            </a:r>
            <a:r>
              <a:rPr lang="en-US" dirty="0" err="1"/>
              <a:t>A</a:t>
            </a:r>
            <a:r>
              <a:rPr kumimoji="0" lang="en-US" sz="2800" b="1" kern="1200" dirty="0" err="1">
                <a:solidFill>
                  <a:schemeClr val="tx1"/>
                </a:solidFill>
                <a:effectLst/>
                <a:latin typeface="+mn-lt"/>
                <a:ea typeface="+mn-ea"/>
                <a:cs typeface="+mn-cs"/>
                <a:sym typeface="Symbol" panose="05050102010706020507" pitchFamily="18" charset="2"/>
              </a:rPr>
              <a:t></a:t>
            </a:r>
            <a:r>
              <a:rPr lang="en-US" dirty="0" err="1"/>
              <a:t>Dep</a:t>
            </a:r>
            <a:r>
              <a:rPr kumimoji="0" lang="en-US" sz="2800" b="1" kern="1200" dirty="0">
                <a:solidFill>
                  <a:schemeClr val="tx1"/>
                </a:solidFill>
                <a:effectLst/>
                <a:latin typeface="+mn-lt"/>
                <a:ea typeface="+mn-ea"/>
                <a:cs typeface="+mn-cs"/>
                <a:sym typeface="Symbol" panose="05050102010706020507" pitchFamily="18" charset="2"/>
              </a:rPr>
              <a:t></a:t>
            </a:r>
            <a:endParaRPr lang="en-US" dirty="0"/>
          </a:p>
        </p:txBody>
      </p:sp>
    </p:spTree>
    <p:extLst>
      <p:ext uri="{BB962C8B-B14F-4D97-AF65-F5344CB8AC3E}">
        <p14:creationId xmlns:p14="http://schemas.microsoft.com/office/powerpoint/2010/main" val="2135455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Royal Arch Masons:</a:t>
            </a:r>
          </a:p>
        </p:txBody>
      </p:sp>
      <p:sp>
        <p:nvSpPr>
          <p:cNvPr id="3" name="Content Placeholder 2"/>
          <p:cNvSpPr>
            <a:spLocks noGrp="1"/>
          </p:cNvSpPr>
          <p:nvPr>
            <p:ph idx="1"/>
          </p:nvPr>
        </p:nvSpPr>
        <p:spPr>
          <a:xfrm>
            <a:off x="457200" y="1219200"/>
            <a:ext cx="8229600" cy="5181600"/>
          </a:xfrm>
        </p:spPr>
        <p:txBody>
          <a:bodyPr>
            <a:normAutofit lnSpcReduction="10000"/>
          </a:bodyPr>
          <a:lstStyle/>
          <a:p>
            <a:r>
              <a:rPr lang="en-US" dirty="0">
                <a:solidFill>
                  <a:schemeClr val="bg1"/>
                </a:solidFill>
              </a:rPr>
              <a:t>Anno </a:t>
            </a:r>
            <a:r>
              <a:rPr lang="en-US" dirty="0" err="1">
                <a:solidFill>
                  <a:schemeClr val="bg1"/>
                </a:solidFill>
              </a:rPr>
              <a:t>Inventionis</a:t>
            </a:r>
            <a:r>
              <a:rPr lang="en-US" dirty="0">
                <a:solidFill>
                  <a:schemeClr val="bg1"/>
                </a:solidFill>
              </a:rPr>
              <a:t> </a:t>
            </a:r>
            <a:r>
              <a:rPr lang="en-US" dirty="0"/>
              <a:t>(A.I. or A</a:t>
            </a:r>
            <a:r>
              <a:rPr kumimoji="0" lang="en-US" sz="2800" b="1" kern="1200" dirty="0">
                <a:solidFill>
                  <a:schemeClr val="tx1"/>
                </a:solidFill>
                <a:effectLst/>
                <a:latin typeface="+mn-lt"/>
                <a:ea typeface="+mn-ea"/>
                <a:cs typeface="+mn-cs"/>
                <a:sym typeface="Symbol" panose="05050102010706020507" pitchFamily="18" charset="2"/>
              </a:rPr>
              <a:t></a:t>
            </a:r>
            <a:r>
              <a:rPr lang="en-US" dirty="0"/>
              <a:t>I</a:t>
            </a:r>
            <a:r>
              <a:rPr kumimoji="0" lang="en-US" sz="2800" b="1" kern="1200" dirty="0">
                <a:solidFill>
                  <a:schemeClr val="tx1"/>
                </a:solidFill>
                <a:effectLst/>
                <a:latin typeface="+mn-lt"/>
                <a:ea typeface="+mn-ea"/>
                <a:cs typeface="+mn-cs"/>
                <a:sym typeface="Symbol" panose="05050102010706020507" pitchFamily="18" charset="2"/>
              </a:rPr>
              <a:t></a:t>
            </a:r>
            <a:r>
              <a:rPr lang="en-US" dirty="0"/>
              <a:t>)    Anno </a:t>
            </a:r>
            <a:r>
              <a:rPr lang="en-US" dirty="0" err="1"/>
              <a:t>Inventionis</a:t>
            </a:r>
            <a:r>
              <a:rPr lang="en-US" dirty="0"/>
              <a:t> is Latin for In The Year of the Discovery. </a:t>
            </a:r>
          </a:p>
          <a:p>
            <a:r>
              <a:rPr lang="en-US" dirty="0">
                <a:solidFill>
                  <a:schemeClr val="bg1"/>
                </a:solidFill>
              </a:rPr>
              <a:t>Historical Significance:  </a:t>
            </a:r>
            <a:r>
              <a:rPr lang="en-US" dirty="0"/>
              <a:t>King Solomon built the first temple.  Zerubbabel built or caused to be built, the Second Temple. The Masonic calendar used by Royal Arch Masons dates from the year of the second temple having been caused to be built by Zerubbabel in </a:t>
            </a:r>
            <a:r>
              <a:rPr lang="en-US" dirty="0">
                <a:solidFill>
                  <a:srgbClr val="00B0F0"/>
                </a:solidFill>
              </a:rPr>
              <a:t>530</a:t>
            </a:r>
            <a:r>
              <a:rPr lang="en-US" dirty="0"/>
              <a:t> B.C.E. </a:t>
            </a:r>
          </a:p>
          <a:p>
            <a:r>
              <a:rPr lang="en-US" dirty="0">
                <a:solidFill>
                  <a:schemeClr val="bg1"/>
                </a:solidFill>
              </a:rPr>
              <a:t>Math:  </a:t>
            </a:r>
            <a:r>
              <a:rPr lang="en-US" dirty="0"/>
              <a:t>Anno </a:t>
            </a:r>
            <a:r>
              <a:rPr lang="en-US" dirty="0" err="1"/>
              <a:t>Inventionis</a:t>
            </a:r>
            <a:r>
              <a:rPr lang="en-US" dirty="0"/>
              <a:t> is found by adding </a:t>
            </a:r>
            <a:r>
              <a:rPr lang="en-US" dirty="0">
                <a:solidFill>
                  <a:srgbClr val="00B0F0"/>
                </a:solidFill>
              </a:rPr>
              <a:t>530</a:t>
            </a:r>
            <a:r>
              <a:rPr lang="en-US" dirty="0"/>
              <a:t> years to the current date, thus 2022  C.E. + </a:t>
            </a:r>
            <a:r>
              <a:rPr lang="en-US" dirty="0">
                <a:solidFill>
                  <a:srgbClr val="00B0F0"/>
                </a:solidFill>
              </a:rPr>
              <a:t>530</a:t>
            </a:r>
            <a:r>
              <a:rPr lang="en-US" dirty="0"/>
              <a:t> B.C.E. = 2552 A</a:t>
            </a:r>
            <a:r>
              <a:rPr kumimoji="0" lang="en-US" sz="2800" b="1" kern="1200" dirty="0">
                <a:solidFill>
                  <a:schemeClr val="tx1"/>
                </a:solidFill>
                <a:effectLst/>
                <a:latin typeface="+mn-lt"/>
                <a:ea typeface="+mn-ea"/>
                <a:cs typeface="+mn-cs"/>
                <a:sym typeface="Symbol" panose="05050102010706020507" pitchFamily="18" charset="2"/>
              </a:rPr>
              <a:t></a:t>
            </a:r>
            <a:r>
              <a:rPr lang="en-US" dirty="0"/>
              <a:t>I</a:t>
            </a:r>
            <a:r>
              <a:rPr kumimoji="0" lang="en-US" sz="2800" b="1" kern="1200" dirty="0">
                <a:solidFill>
                  <a:schemeClr val="tx1"/>
                </a:solidFill>
                <a:effectLst/>
                <a:latin typeface="+mn-lt"/>
                <a:ea typeface="+mn-ea"/>
                <a:cs typeface="+mn-cs"/>
                <a:sym typeface="Symbol" panose="05050102010706020507" pitchFamily="18" charset="2"/>
              </a:rPr>
              <a:t></a:t>
            </a:r>
            <a:r>
              <a:rPr lang="en-US" dirty="0"/>
              <a:t> </a:t>
            </a:r>
          </a:p>
        </p:txBody>
      </p:sp>
    </p:spTree>
    <p:extLst>
      <p:ext uri="{BB962C8B-B14F-4D97-AF65-F5344CB8AC3E}">
        <p14:creationId xmlns:p14="http://schemas.microsoft.com/office/powerpoint/2010/main" val="3103933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Knights Templar:</a:t>
            </a:r>
          </a:p>
        </p:txBody>
      </p:sp>
      <p:sp>
        <p:nvSpPr>
          <p:cNvPr id="3" name="Content Placeholder 2"/>
          <p:cNvSpPr>
            <a:spLocks noGrp="1"/>
          </p:cNvSpPr>
          <p:nvPr>
            <p:ph idx="1"/>
          </p:nvPr>
        </p:nvSpPr>
        <p:spPr>
          <a:xfrm>
            <a:off x="457200" y="1219200"/>
            <a:ext cx="8229600" cy="5181600"/>
          </a:xfrm>
        </p:spPr>
        <p:txBody>
          <a:bodyPr>
            <a:normAutofit/>
          </a:bodyPr>
          <a:lstStyle/>
          <a:p>
            <a:r>
              <a:rPr lang="en-US" dirty="0">
                <a:solidFill>
                  <a:schemeClr val="bg1"/>
                </a:solidFill>
              </a:rPr>
              <a:t>Anno </a:t>
            </a:r>
            <a:r>
              <a:rPr lang="en-US" dirty="0" err="1">
                <a:solidFill>
                  <a:schemeClr val="bg1"/>
                </a:solidFill>
              </a:rPr>
              <a:t>Ordinis</a:t>
            </a:r>
            <a:r>
              <a:rPr lang="en-US" dirty="0">
                <a:solidFill>
                  <a:schemeClr val="bg1"/>
                </a:solidFill>
              </a:rPr>
              <a:t>:  </a:t>
            </a:r>
            <a:r>
              <a:rPr lang="en-US" dirty="0"/>
              <a:t>In The Year of The Order (A.O. or A</a:t>
            </a:r>
            <a:r>
              <a:rPr kumimoji="0" lang="en-US" sz="2800" b="1" kern="1200" dirty="0">
                <a:solidFill>
                  <a:schemeClr val="tx1"/>
                </a:solidFill>
                <a:effectLst/>
                <a:latin typeface="+mn-lt"/>
                <a:ea typeface="+mn-ea"/>
                <a:cs typeface="+mn-cs"/>
                <a:sym typeface="Symbol" panose="05050102010706020507" pitchFamily="18" charset="2"/>
              </a:rPr>
              <a:t></a:t>
            </a:r>
            <a:r>
              <a:rPr lang="en-US" dirty="0"/>
              <a:t>O</a:t>
            </a:r>
            <a:r>
              <a:rPr kumimoji="0" lang="en-US" sz="2800" b="1" kern="1200" dirty="0">
                <a:solidFill>
                  <a:schemeClr val="tx1"/>
                </a:solidFill>
                <a:effectLst/>
                <a:latin typeface="+mn-lt"/>
                <a:ea typeface="+mn-ea"/>
                <a:cs typeface="+mn-cs"/>
                <a:sym typeface="Symbol" panose="05050102010706020507" pitchFamily="18" charset="2"/>
              </a:rPr>
              <a:t></a:t>
            </a:r>
            <a:r>
              <a:rPr lang="en-US" dirty="0"/>
              <a:t>)</a:t>
            </a:r>
          </a:p>
          <a:p>
            <a:r>
              <a:rPr lang="en-US" dirty="0">
                <a:solidFill>
                  <a:schemeClr val="bg1"/>
                </a:solidFill>
              </a:rPr>
              <a:t>Historical Significance:  </a:t>
            </a:r>
            <a:r>
              <a:rPr lang="en-US" dirty="0"/>
              <a:t> In the year, 1118 C.E. (Common Era), 9 French knights, followers of King Baldwyn, the King of Jerusalem, and at his behest and in his presence, took vows of poverty, chastity and obedience. </a:t>
            </a:r>
          </a:p>
          <a:p>
            <a:r>
              <a:rPr lang="en-US" dirty="0">
                <a:solidFill>
                  <a:schemeClr val="bg1"/>
                </a:solidFill>
              </a:rPr>
              <a:t>Math:  Anno </a:t>
            </a:r>
            <a:r>
              <a:rPr lang="en-US" dirty="0" err="1">
                <a:solidFill>
                  <a:schemeClr val="bg1"/>
                </a:solidFill>
              </a:rPr>
              <a:t>Ordinis</a:t>
            </a:r>
            <a:r>
              <a:rPr lang="en-US" dirty="0">
                <a:solidFill>
                  <a:schemeClr val="bg1"/>
                </a:solidFill>
              </a:rPr>
              <a:t> </a:t>
            </a:r>
            <a:r>
              <a:rPr lang="en-US" dirty="0"/>
              <a:t>is found by </a:t>
            </a:r>
            <a:r>
              <a:rPr lang="en-US" u="sng" dirty="0"/>
              <a:t>subtracting</a:t>
            </a:r>
            <a:r>
              <a:rPr lang="en-US" dirty="0"/>
              <a:t> 1118 from the current date, thus the year, 2022 minus 1118 = 904 A</a:t>
            </a:r>
            <a:r>
              <a:rPr kumimoji="0" lang="en-US" sz="2800" b="1" kern="1200" dirty="0">
                <a:solidFill>
                  <a:schemeClr val="tx1"/>
                </a:solidFill>
                <a:effectLst/>
                <a:latin typeface="+mn-lt"/>
                <a:ea typeface="+mn-ea"/>
                <a:cs typeface="+mn-cs"/>
                <a:sym typeface="Symbol" panose="05050102010706020507" pitchFamily="18" charset="2"/>
              </a:rPr>
              <a:t></a:t>
            </a:r>
            <a:r>
              <a:rPr lang="en-US" dirty="0"/>
              <a:t>O</a:t>
            </a:r>
            <a:r>
              <a:rPr kumimoji="0" lang="en-US" sz="2800" b="1" kern="1200" dirty="0">
                <a:solidFill>
                  <a:schemeClr val="tx1"/>
                </a:solidFill>
                <a:effectLst/>
                <a:latin typeface="+mn-lt"/>
                <a:ea typeface="+mn-ea"/>
                <a:cs typeface="+mn-cs"/>
                <a:sym typeface="Symbol" panose="05050102010706020507" pitchFamily="18" charset="2"/>
              </a:rPr>
              <a:t></a:t>
            </a:r>
            <a:endParaRPr lang="en-US" dirty="0"/>
          </a:p>
        </p:txBody>
      </p:sp>
    </p:spTree>
    <p:extLst>
      <p:ext uri="{BB962C8B-B14F-4D97-AF65-F5344CB8AC3E}">
        <p14:creationId xmlns:p14="http://schemas.microsoft.com/office/powerpoint/2010/main" val="35259159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98</TotalTime>
  <Words>783</Words>
  <Application>Microsoft Office PowerPoint</Application>
  <PresentationFormat>On-screen Show (4:3)</PresentationFormat>
  <Paragraphs>62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Book Antiqua</vt:lpstr>
      <vt:lpstr>Lucida Sans</vt:lpstr>
      <vt:lpstr>Verdana</vt:lpstr>
      <vt:lpstr>Wingdings</vt:lpstr>
      <vt:lpstr>Wingdings 2</vt:lpstr>
      <vt:lpstr>Wingdings 3</vt:lpstr>
      <vt:lpstr>Apex</vt:lpstr>
      <vt:lpstr>Masonic Calendars</vt:lpstr>
      <vt:lpstr>Craft Masons and different appendant bodies</vt:lpstr>
      <vt:lpstr>Some Calendar notes:</vt:lpstr>
      <vt:lpstr>PowerPoint Presentation</vt:lpstr>
      <vt:lpstr>Ancient Craft Masons: </vt:lpstr>
      <vt:lpstr>Scottish Rite Masons: </vt:lpstr>
      <vt:lpstr>Royal and Select Masters:</vt:lpstr>
      <vt:lpstr>Royal Arch Masons:</vt:lpstr>
      <vt:lpstr>Knights Templar: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dc:creator>
  <cp:lastModifiedBy>Kevin Hatfield</cp:lastModifiedBy>
  <cp:revision>9</cp:revision>
  <dcterms:created xsi:type="dcterms:W3CDTF">2016-07-26T14:44:52Z</dcterms:created>
  <dcterms:modified xsi:type="dcterms:W3CDTF">2022-07-18T04:22:18Z</dcterms:modified>
</cp:coreProperties>
</file>