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70" r:id="rId4"/>
    <p:sldId id="257" r:id="rId5"/>
    <p:sldId id="274" r:id="rId6"/>
    <p:sldId id="258" r:id="rId7"/>
    <p:sldId id="259" r:id="rId8"/>
    <p:sldId id="261" r:id="rId9"/>
    <p:sldId id="260" r:id="rId10"/>
    <p:sldId id="262" r:id="rId11"/>
    <p:sldId id="272" r:id="rId12"/>
    <p:sldId id="263" r:id="rId13"/>
    <p:sldId id="265" r:id="rId14"/>
    <p:sldId id="266" r:id="rId15"/>
    <p:sldId id="264" r:id="rId16"/>
    <p:sldId id="269" r:id="rId17"/>
    <p:sldId id="271" r:id="rId18"/>
    <p:sldId id="267"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86966095-C0A8-45CD-A406-BFFA9E484E2F}" type="datetimeFigureOut">
              <a:rPr lang="en-US" smtClean="0"/>
              <a:t>8/29/2014</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F6EAD254-8F8A-4E2A-A705-ED80FE6137AC}" type="slidenum">
              <a:rPr lang="en-US" smtClean="0"/>
              <a:t>‹#›</a:t>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966095-C0A8-45CD-A406-BFFA9E484E2F}" type="datetimeFigureOut">
              <a:rPr lang="en-US" smtClean="0"/>
              <a:t>8/29/2014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EAD254-8F8A-4E2A-A705-ED80FE6137AC}" type="slidenum">
              <a:rPr lang="en-US" smtClean="0"/>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966095-C0A8-45CD-A406-BFFA9E484E2F}" type="datetimeFigureOut">
              <a:rPr lang="en-US" smtClean="0"/>
              <a:t>8/29/2014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EAD254-8F8A-4E2A-A705-ED80FE6137AC}" type="slidenum">
              <a:rPr lang="en-US" smtClean="0"/>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966095-C0A8-45CD-A406-BFFA9E484E2F}" type="datetimeFigureOut">
              <a:rPr lang="en-US" smtClean="0"/>
              <a:t>8/29/2014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EAD254-8F8A-4E2A-A705-ED80FE6137AC}" type="slidenum">
              <a:rPr lang="en-US" smtClean="0"/>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966095-C0A8-45CD-A406-BFFA9E484E2F}" type="datetimeFigureOut">
              <a:rPr lang="en-US" smtClean="0"/>
              <a:t>8/29/2014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EAD254-8F8A-4E2A-A705-ED80FE6137A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6966095-C0A8-45CD-A406-BFFA9E484E2F}" type="datetimeFigureOut">
              <a:rPr lang="en-US" smtClean="0"/>
              <a:t>8/29/2014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EAD254-8F8A-4E2A-A705-ED80FE6137AC}" type="slidenum">
              <a:rPr lang="en-US" smtClean="0"/>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6966095-C0A8-45CD-A406-BFFA9E484E2F}" type="datetimeFigureOut">
              <a:rPr lang="en-US" smtClean="0"/>
              <a:t>8/29/2014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EAD254-8F8A-4E2A-A705-ED80FE6137AC}" type="slidenum">
              <a:rPr lang="en-US" smtClean="0"/>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6966095-C0A8-45CD-A406-BFFA9E484E2F}" type="datetimeFigureOut">
              <a:rPr lang="en-US" smtClean="0"/>
              <a:t>8/29/2014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EAD254-8F8A-4E2A-A705-ED80FE6137AC}" type="slidenum">
              <a:rPr lang="en-US" smtClean="0"/>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966095-C0A8-45CD-A406-BFFA9E484E2F}" type="datetimeFigureOut">
              <a:rPr lang="en-US" smtClean="0"/>
              <a:t>8/29/2014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EAD254-8F8A-4E2A-A705-ED80FE6137A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966095-C0A8-45CD-A406-BFFA9E484E2F}" type="datetimeFigureOut">
              <a:rPr lang="en-US" smtClean="0"/>
              <a:t>8/29/2014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EAD254-8F8A-4E2A-A705-ED80FE6137A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966095-C0A8-45CD-A406-BFFA9E484E2F}" type="datetimeFigureOut">
              <a:rPr lang="en-US" smtClean="0"/>
              <a:t>8/29/2014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EAD254-8F8A-4E2A-A705-ED80FE6137A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86966095-C0A8-45CD-A406-BFFA9E484E2F}" type="datetimeFigureOut">
              <a:rPr lang="en-US" smtClean="0"/>
              <a:t>8/29/2014</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F6EAD254-8F8A-4E2A-A705-ED80FE6137A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Corn, Wine and Oil</a:t>
            </a:r>
            <a:endParaRPr lang="en-US" dirty="0"/>
          </a:p>
        </p:txBody>
      </p:sp>
      <p:sp>
        <p:nvSpPr>
          <p:cNvPr id="3" name="Subtitle 2"/>
          <p:cNvSpPr>
            <a:spLocks noGrp="1"/>
          </p:cNvSpPr>
          <p:nvPr>
            <p:ph type="subTitle" idx="1"/>
          </p:nvPr>
        </p:nvSpPr>
        <p:spPr/>
        <p:txBody>
          <a:bodyPr>
            <a:normAutofit/>
          </a:bodyPr>
          <a:lstStyle/>
          <a:p>
            <a:r>
              <a:rPr lang="en-US" sz="3600" dirty="0"/>
              <a:t>Masonic elements of consecration</a:t>
            </a:r>
          </a:p>
        </p:txBody>
      </p:sp>
    </p:spTree>
    <p:extLst>
      <p:ext uri="{BB962C8B-B14F-4D97-AF65-F5344CB8AC3E}">
        <p14:creationId xmlns:p14="http://schemas.microsoft.com/office/powerpoint/2010/main" val="17514534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Consecration is the solemn dedication to a special purpose or </a:t>
            </a:r>
            <a:r>
              <a:rPr lang="en-US" dirty="0" smtClean="0"/>
              <a:t>service.</a:t>
            </a:r>
          </a:p>
          <a:p>
            <a:r>
              <a:rPr lang="en-US" dirty="0" smtClean="0"/>
              <a:t>The </a:t>
            </a:r>
            <a:r>
              <a:rPr lang="en-US" dirty="0"/>
              <a:t>word "consecration" literally means "to associate with the sacred". Persons, places, or things can be consecrated, and the term is used in various ways by different groups</a:t>
            </a:r>
            <a:r>
              <a:rPr lang="en-US" dirty="0" smtClean="0"/>
              <a:t>.</a:t>
            </a:r>
          </a:p>
          <a:p>
            <a:r>
              <a:rPr lang="en-US" dirty="0" smtClean="0"/>
              <a:t>The act of consecration is to remind us that what is to come is of great importance whether it be into an office or a new structure.  </a:t>
            </a:r>
            <a:endParaRPr lang="en-US" dirty="0"/>
          </a:p>
        </p:txBody>
      </p:sp>
      <p:sp>
        <p:nvSpPr>
          <p:cNvPr id="3" name="Title 2"/>
          <p:cNvSpPr>
            <a:spLocks noGrp="1"/>
          </p:cNvSpPr>
          <p:nvPr>
            <p:ph type="title"/>
          </p:nvPr>
        </p:nvSpPr>
        <p:spPr/>
        <p:txBody>
          <a:bodyPr/>
          <a:lstStyle/>
          <a:p>
            <a:r>
              <a:rPr lang="en-US" dirty="0" smtClean="0"/>
              <a:t>Consecration</a:t>
            </a:r>
            <a:endParaRPr lang="en-US" dirty="0"/>
          </a:p>
        </p:txBody>
      </p:sp>
    </p:spTree>
    <p:extLst>
      <p:ext uri="{BB962C8B-B14F-4D97-AF65-F5344CB8AC3E}">
        <p14:creationId xmlns:p14="http://schemas.microsoft.com/office/powerpoint/2010/main" val="41685269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most referred elements mentioned in the Bible for Consecration are:</a:t>
            </a:r>
          </a:p>
          <a:p>
            <a:r>
              <a:rPr lang="en-US" dirty="0" smtClean="0"/>
              <a:t>Corn, Wine, and Oil.</a:t>
            </a:r>
          </a:p>
          <a:p>
            <a:r>
              <a:rPr lang="en-US" dirty="0" smtClean="0"/>
              <a:t>Especially Oil.</a:t>
            </a:r>
            <a:endParaRPr lang="en-US" dirty="0"/>
          </a:p>
        </p:txBody>
      </p:sp>
      <p:sp>
        <p:nvSpPr>
          <p:cNvPr id="3" name="Title 2"/>
          <p:cNvSpPr>
            <a:spLocks noGrp="1"/>
          </p:cNvSpPr>
          <p:nvPr>
            <p:ph type="title"/>
          </p:nvPr>
        </p:nvSpPr>
        <p:spPr/>
        <p:txBody>
          <a:bodyPr/>
          <a:lstStyle/>
          <a:p>
            <a:r>
              <a:rPr lang="en-US" dirty="0" smtClean="0"/>
              <a:t>Consecration</a:t>
            </a:r>
            <a:endParaRPr lang="en-US" dirty="0"/>
          </a:p>
        </p:txBody>
      </p:sp>
      <p:pic>
        <p:nvPicPr>
          <p:cNvPr id="1026"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38600" y="3657600"/>
            <a:ext cx="38100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63606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Consecration are mentioned in the FC degree, again what is the young FC about to receive that would be of such value as to insert them into the “G” lecture.</a:t>
            </a:r>
          </a:p>
          <a:p>
            <a:r>
              <a:rPr lang="en-US" dirty="0" smtClean="0"/>
              <a:t>In my opinion, a clue is given us in the last phrase of the “G” lecture in the symbolism of the degree!</a:t>
            </a:r>
          </a:p>
          <a:p>
            <a:endParaRPr lang="en-US" dirty="0"/>
          </a:p>
        </p:txBody>
      </p:sp>
      <p:sp>
        <p:nvSpPr>
          <p:cNvPr id="3" name="Title 2"/>
          <p:cNvSpPr>
            <a:spLocks noGrp="1"/>
          </p:cNvSpPr>
          <p:nvPr>
            <p:ph type="title"/>
          </p:nvPr>
        </p:nvSpPr>
        <p:spPr/>
        <p:txBody>
          <a:bodyPr/>
          <a:lstStyle/>
          <a:p>
            <a:r>
              <a:rPr lang="en-US" dirty="0" smtClean="0"/>
              <a:t>As the elements of</a:t>
            </a:r>
            <a:endParaRPr lang="en-US" dirty="0"/>
          </a:p>
        </p:txBody>
      </p:sp>
    </p:spTree>
    <p:extLst>
      <p:ext uri="{BB962C8B-B14F-4D97-AF65-F5344CB8AC3E}">
        <p14:creationId xmlns:p14="http://schemas.microsoft.com/office/powerpoint/2010/main" val="37226302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 . .”which standing in the Middle Chamber, after his laborious ascent of the winding stairs, he can only approximate by the reception of an imperfect, yet glorious reward in the revelation of the </a:t>
            </a:r>
            <a:r>
              <a:rPr lang="en-US" b="1" dirty="0" smtClean="0">
                <a:solidFill>
                  <a:schemeClr val="accent5"/>
                </a:solidFill>
              </a:rPr>
              <a:t>“hieroglyphic light which none but craftsmen ever saw.”</a:t>
            </a:r>
            <a:endParaRPr lang="en-US" b="1" dirty="0">
              <a:solidFill>
                <a:schemeClr val="accent5"/>
              </a:solidFill>
            </a:endParaRPr>
          </a:p>
        </p:txBody>
      </p:sp>
      <p:sp>
        <p:nvSpPr>
          <p:cNvPr id="3" name="Title 2"/>
          <p:cNvSpPr>
            <a:spLocks noGrp="1"/>
          </p:cNvSpPr>
          <p:nvPr>
            <p:ph type="title"/>
          </p:nvPr>
        </p:nvSpPr>
        <p:spPr/>
        <p:txBody>
          <a:bodyPr/>
          <a:lstStyle/>
          <a:p>
            <a:r>
              <a:rPr lang="en-US" dirty="0" smtClean="0"/>
              <a:t>The smoking gun</a:t>
            </a:r>
            <a:endParaRPr lang="en-US" dirty="0"/>
          </a:p>
        </p:txBody>
      </p:sp>
    </p:spTree>
    <p:extLst>
      <p:ext uri="{BB962C8B-B14F-4D97-AF65-F5344CB8AC3E}">
        <p14:creationId xmlns:p14="http://schemas.microsoft.com/office/powerpoint/2010/main" val="42823569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4000" dirty="0">
                <a:solidFill>
                  <a:schemeClr val="accent5"/>
                </a:solidFill>
              </a:rPr>
              <a:t>“hieroglyphic light which none but craftsmen ever saw</a:t>
            </a:r>
            <a:r>
              <a:rPr lang="en-US" sz="4000" dirty="0" smtClean="0">
                <a:solidFill>
                  <a:schemeClr val="accent5"/>
                </a:solidFill>
              </a:rPr>
              <a:t>.”?</a:t>
            </a:r>
          </a:p>
          <a:p>
            <a:endParaRPr lang="en-US" sz="4000" dirty="0">
              <a:solidFill>
                <a:schemeClr val="accent5"/>
              </a:solidFill>
            </a:endParaRPr>
          </a:p>
          <a:p>
            <a:endParaRPr lang="en-US" sz="4000" dirty="0">
              <a:solidFill>
                <a:schemeClr val="accent5"/>
              </a:solidFill>
            </a:endParaRPr>
          </a:p>
          <a:p>
            <a:endParaRPr lang="en-US" dirty="0"/>
          </a:p>
        </p:txBody>
      </p:sp>
      <p:sp>
        <p:nvSpPr>
          <p:cNvPr id="3" name="Title 2"/>
          <p:cNvSpPr>
            <a:spLocks noGrp="1"/>
          </p:cNvSpPr>
          <p:nvPr>
            <p:ph type="title"/>
          </p:nvPr>
        </p:nvSpPr>
        <p:spPr/>
        <p:txBody>
          <a:bodyPr/>
          <a:lstStyle/>
          <a:p>
            <a:r>
              <a:rPr lang="en-US" dirty="0" smtClean="0"/>
              <a:t>What was that</a:t>
            </a:r>
            <a:endParaRPr lang="en-US" dirty="0"/>
          </a:p>
        </p:txBody>
      </p:sp>
      <p:sp>
        <p:nvSpPr>
          <p:cNvPr id="4" name="TextBox 3"/>
          <p:cNvSpPr txBox="1"/>
          <p:nvPr/>
        </p:nvSpPr>
        <p:spPr>
          <a:xfrm>
            <a:off x="2057400" y="4050972"/>
            <a:ext cx="1371600" cy="1323439"/>
          </a:xfrm>
          <a:prstGeom prst="rect">
            <a:avLst/>
          </a:prstGeom>
          <a:noFill/>
          <a:ln>
            <a:solidFill>
              <a:schemeClr val="accent1"/>
            </a:solidFill>
          </a:ln>
        </p:spPr>
        <p:txBody>
          <a:bodyPr wrap="square" rtlCol="0">
            <a:spAutoFit/>
          </a:bodyPr>
          <a:lstStyle/>
          <a:p>
            <a:pPr algn="ctr"/>
            <a:r>
              <a:rPr lang="en-US" sz="8000" b="1" dirty="0" smtClean="0">
                <a:solidFill>
                  <a:srgbClr val="0070C0"/>
                </a:solidFill>
              </a:rPr>
              <a:t>G</a:t>
            </a:r>
            <a:endParaRPr lang="en-US" sz="8000" b="1" dirty="0">
              <a:solidFill>
                <a:srgbClr val="0070C0"/>
              </a:solidFill>
            </a:endParaRPr>
          </a:p>
        </p:txBody>
      </p:sp>
      <p:pic>
        <p:nvPicPr>
          <p:cNvPr id="1026"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72000" y="3747819"/>
            <a:ext cx="19050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55099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represents </a:t>
            </a:r>
            <a:r>
              <a:rPr lang="en-US" dirty="0"/>
              <a:t>not only "</a:t>
            </a:r>
            <a:r>
              <a:rPr lang="en-US" dirty="0" err="1"/>
              <a:t>Yod</a:t>
            </a:r>
            <a:r>
              <a:rPr lang="en-US" dirty="0"/>
              <a:t>" as the initial of the name of God, but also</a:t>
            </a:r>
          </a:p>
          <a:p>
            <a:r>
              <a:rPr lang="en-US" dirty="0"/>
              <a:t>as the character which illuminates the Middle Chamber of the Temple, as God </a:t>
            </a:r>
            <a:r>
              <a:rPr lang="en-US" dirty="0" smtClean="0"/>
              <a:t>illuminates the </a:t>
            </a:r>
            <a:r>
              <a:rPr lang="en-US" dirty="0"/>
              <a:t>life of the Craftsman. </a:t>
            </a:r>
            <a:endParaRPr lang="en-US" dirty="0" smtClean="0"/>
          </a:p>
          <a:p>
            <a:r>
              <a:rPr lang="en-US" dirty="0" smtClean="0"/>
              <a:t>A </a:t>
            </a:r>
            <a:r>
              <a:rPr lang="en-US" dirty="0" err="1"/>
              <a:t>Fellowcraft</a:t>
            </a:r>
            <a:r>
              <a:rPr lang="en-US" dirty="0"/>
              <a:t> Lodge represents the Middle Chamber, and </a:t>
            </a:r>
            <a:r>
              <a:rPr lang="en-US" dirty="0" smtClean="0"/>
              <a:t>the letter </a:t>
            </a:r>
            <a:r>
              <a:rPr lang="en-US" dirty="0"/>
              <a:t>"G" in the </a:t>
            </a:r>
            <a:r>
              <a:rPr lang="en-US" dirty="0" smtClean="0"/>
              <a:t>center </a:t>
            </a:r>
            <a:r>
              <a:rPr lang="en-US" dirty="0"/>
              <a:t>represents "</a:t>
            </a:r>
            <a:r>
              <a:rPr lang="en-US" dirty="0" err="1"/>
              <a:t>Yod</a:t>
            </a:r>
            <a:r>
              <a:rPr lang="en-US" dirty="0"/>
              <a:t>" or God in the </a:t>
            </a:r>
            <a:r>
              <a:rPr lang="en-US" dirty="0" smtClean="0"/>
              <a:t>center </a:t>
            </a:r>
            <a:r>
              <a:rPr lang="en-US" dirty="0"/>
              <a:t>of our lives.</a:t>
            </a:r>
          </a:p>
        </p:txBody>
      </p:sp>
      <p:sp>
        <p:nvSpPr>
          <p:cNvPr id="3" name="Title 2"/>
          <p:cNvSpPr>
            <a:spLocks noGrp="1"/>
          </p:cNvSpPr>
          <p:nvPr>
            <p:ph type="title"/>
          </p:nvPr>
        </p:nvSpPr>
        <p:spPr/>
        <p:txBody>
          <a:bodyPr/>
          <a:lstStyle/>
          <a:p>
            <a:r>
              <a:rPr lang="en-US" dirty="0"/>
              <a:t>The letter "G" </a:t>
            </a:r>
          </a:p>
        </p:txBody>
      </p:sp>
    </p:spTree>
    <p:extLst>
      <p:ext uri="{BB962C8B-B14F-4D97-AF65-F5344CB8AC3E}">
        <p14:creationId xmlns:p14="http://schemas.microsoft.com/office/powerpoint/2010/main" val="16670999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The Fellow Craft </a:t>
            </a:r>
            <a:r>
              <a:rPr lang="en-US" dirty="0" smtClean="0"/>
              <a:t>Mason is consecrated by the elements of Corn, Wine, and Oil to view for the first time, the name of the S.A.O.T.U.</a:t>
            </a:r>
          </a:p>
          <a:p>
            <a:r>
              <a:rPr lang="en-US" dirty="0" smtClean="0"/>
              <a:t>Here is the first clue of what the L.W. of a M.M is, although the new FC has now idea of what is to come!</a:t>
            </a:r>
          </a:p>
          <a:p>
            <a:r>
              <a:rPr lang="en-US" dirty="0" smtClean="0"/>
              <a:t>He has no idea that he has stared the central elements of his M.M. degree in the face!</a:t>
            </a:r>
            <a:endParaRPr lang="en-US" dirty="0"/>
          </a:p>
        </p:txBody>
      </p:sp>
      <p:sp>
        <p:nvSpPr>
          <p:cNvPr id="3" name="Title 2"/>
          <p:cNvSpPr>
            <a:spLocks noGrp="1"/>
          </p:cNvSpPr>
          <p:nvPr>
            <p:ph type="title"/>
          </p:nvPr>
        </p:nvSpPr>
        <p:spPr/>
        <p:txBody>
          <a:bodyPr/>
          <a:lstStyle/>
          <a:p>
            <a:r>
              <a:rPr lang="en-US" dirty="0" smtClean="0"/>
              <a:t>My thesis</a:t>
            </a:r>
            <a:endParaRPr lang="en-US" dirty="0"/>
          </a:p>
        </p:txBody>
      </p:sp>
    </p:spTree>
    <p:extLst>
      <p:ext uri="{BB962C8B-B14F-4D97-AF65-F5344CB8AC3E}">
        <p14:creationId xmlns:p14="http://schemas.microsoft.com/office/powerpoint/2010/main" val="26245165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winding staircase lecture was written by William Preston in the 1770’s.</a:t>
            </a:r>
          </a:p>
          <a:p>
            <a:r>
              <a:rPr lang="en-US" dirty="0" smtClean="0"/>
              <a:t>The “G” lecture appears to have been written by Daniel </a:t>
            </a:r>
            <a:r>
              <a:rPr lang="en-US" dirty="0" err="1" smtClean="0"/>
              <a:t>Sickels</a:t>
            </a:r>
            <a:r>
              <a:rPr lang="en-US" dirty="0" smtClean="0"/>
              <a:t>, 33º around 1850.</a:t>
            </a:r>
          </a:p>
          <a:p>
            <a:r>
              <a:rPr lang="en-US" dirty="0"/>
              <a:t>“hieroglyphic light which none but craftsmen ever saw</a:t>
            </a:r>
            <a:r>
              <a:rPr lang="en-US" dirty="0" smtClean="0"/>
              <a:t>.” appears in quotes in the Arkansas monitor which indicates that it is being quoted from another source.</a:t>
            </a:r>
            <a:endParaRPr lang="en-US" dirty="0"/>
          </a:p>
          <a:p>
            <a:endParaRPr lang="en-US" dirty="0"/>
          </a:p>
        </p:txBody>
      </p:sp>
      <p:sp>
        <p:nvSpPr>
          <p:cNvPr id="3" name="Title 2"/>
          <p:cNvSpPr>
            <a:spLocks noGrp="1"/>
          </p:cNvSpPr>
          <p:nvPr>
            <p:ph type="title"/>
          </p:nvPr>
        </p:nvSpPr>
        <p:spPr/>
        <p:txBody>
          <a:bodyPr/>
          <a:lstStyle/>
          <a:p>
            <a:r>
              <a:rPr lang="en-US" dirty="0" smtClean="0"/>
              <a:t>FYI: the FC 2</a:t>
            </a:r>
            <a:r>
              <a:rPr lang="en-US" baseline="30000" dirty="0" smtClean="0"/>
              <a:t>nd</a:t>
            </a:r>
            <a:r>
              <a:rPr lang="en-US" dirty="0" smtClean="0"/>
              <a:t> section</a:t>
            </a:r>
            <a:endParaRPr lang="en-US" dirty="0"/>
          </a:p>
        </p:txBody>
      </p:sp>
    </p:spTree>
    <p:extLst>
      <p:ext uri="{BB962C8B-B14F-4D97-AF65-F5344CB8AC3E}">
        <p14:creationId xmlns:p14="http://schemas.microsoft.com/office/powerpoint/2010/main" val="42047644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Oft have I met your social band, </a:t>
            </a:r>
          </a:p>
          <a:p>
            <a:r>
              <a:rPr lang="en-US" dirty="0"/>
              <a:t> And spent the cheerful, festive night:</a:t>
            </a:r>
          </a:p>
          <a:p>
            <a:r>
              <a:rPr lang="en-US" dirty="0"/>
              <a:t> Oft, </a:t>
            </a:r>
            <a:r>
              <a:rPr lang="en-US" dirty="0" err="1"/>
              <a:t>honour'd</a:t>
            </a:r>
            <a:r>
              <a:rPr lang="en-US" dirty="0"/>
              <a:t> with supreme command, </a:t>
            </a:r>
          </a:p>
          <a:p>
            <a:r>
              <a:rPr lang="en-US" dirty="0"/>
              <a:t> Presided o'er the Sons of Light, </a:t>
            </a:r>
          </a:p>
          <a:p>
            <a:r>
              <a:rPr lang="en-US" dirty="0"/>
              <a:t> And by that Hieroglyphic bright,</a:t>
            </a:r>
          </a:p>
          <a:p>
            <a:r>
              <a:rPr lang="en-US" dirty="0"/>
              <a:t> Which none but Craftsmen ever saw! </a:t>
            </a:r>
          </a:p>
          <a:p>
            <a:r>
              <a:rPr lang="en-US" dirty="0"/>
              <a:t> Strong </a:t>
            </a:r>
            <a:r>
              <a:rPr lang="en-US" dirty="0" err="1"/>
              <a:t>Mem'ry</a:t>
            </a:r>
            <a:r>
              <a:rPr lang="en-US" dirty="0"/>
              <a:t> on my Heart shall write</a:t>
            </a:r>
          </a:p>
          <a:p>
            <a:r>
              <a:rPr lang="en-US" dirty="0"/>
              <a:t> Those happy scenes, when far </a:t>
            </a:r>
            <a:r>
              <a:rPr lang="en-US" dirty="0" err="1"/>
              <a:t>awa</a:t>
            </a:r>
            <a:r>
              <a:rPr lang="en-US" dirty="0"/>
              <a:t>.</a:t>
            </a:r>
          </a:p>
          <a:p>
            <a:endParaRPr lang="en-US" dirty="0"/>
          </a:p>
        </p:txBody>
      </p:sp>
      <p:sp>
        <p:nvSpPr>
          <p:cNvPr id="3" name="Title 2"/>
          <p:cNvSpPr>
            <a:spLocks noGrp="1"/>
          </p:cNvSpPr>
          <p:nvPr>
            <p:ph type="title"/>
          </p:nvPr>
        </p:nvSpPr>
        <p:spPr/>
        <p:txBody>
          <a:bodyPr/>
          <a:lstStyle/>
          <a:p>
            <a:r>
              <a:rPr lang="en-US" dirty="0" smtClean="0"/>
              <a:t>Bro. Robert Burns 1786</a:t>
            </a:r>
            <a:endParaRPr lang="en-US" dirty="0"/>
          </a:p>
        </p:txBody>
      </p:sp>
    </p:spTree>
    <p:extLst>
      <p:ext uri="{BB962C8B-B14F-4D97-AF65-F5344CB8AC3E}">
        <p14:creationId xmlns:p14="http://schemas.microsoft.com/office/powerpoint/2010/main" val="23608673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Corn, Wine and Oil are symbolic wages which reminds </a:t>
            </a:r>
            <a:r>
              <a:rPr lang="en-US" dirty="0"/>
              <a:t>us to feed the hungry, to send a cup of your wine to cheer the sorrowful, and to pour the healing oil of your consolation into the wounds which sickness hath made in the bodies, or afflictions rent in the heart, of </a:t>
            </a:r>
            <a:r>
              <a:rPr lang="en-US"/>
              <a:t>your </a:t>
            </a:r>
            <a:r>
              <a:rPr lang="en-US" smtClean="0"/>
              <a:t>fellow-travelers."</a:t>
            </a:r>
            <a:endParaRPr lang="en-US" dirty="0"/>
          </a:p>
          <a:p>
            <a:r>
              <a:rPr lang="en-US" dirty="0" smtClean="0"/>
              <a:t>By these elements of consecration, we are made ready to receive the True Word.</a:t>
            </a:r>
            <a:endParaRPr lang="en-US" dirty="0"/>
          </a:p>
        </p:txBody>
      </p:sp>
      <p:sp>
        <p:nvSpPr>
          <p:cNvPr id="3" name="Title 2"/>
          <p:cNvSpPr>
            <a:spLocks noGrp="1"/>
          </p:cNvSpPr>
          <p:nvPr>
            <p:ph type="title"/>
          </p:nvPr>
        </p:nvSpPr>
        <p:spPr/>
        <p:txBody>
          <a:bodyPr/>
          <a:lstStyle/>
          <a:p>
            <a:r>
              <a:rPr lang="en-US" dirty="0" smtClean="0"/>
              <a:t>To sum up</a:t>
            </a:r>
            <a:endParaRPr lang="en-US" dirty="0"/>
          </a:p>
        </p:txBody>
      </p:sp>
    </p:spTree>
    <p:extLst>
      <p:ext uri="{BB962C8B-B14F-4D97-AF65-F5344CB8AC3E}">
        <p14:creationId xmlns:p14="http://schemas.microsoft.com/office/powerpoint/2010/main" val="50332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I received my FC degree.</a:t>
            </a:r>
          </a:p>
          <a:p>
            <a:r>
              <a:rPr lang="en-US" dirty="0" smtClean="0"/>
              <a:t>I was struck by two elements:</a:t>
            </a:r>
          </a:p>
          <a:p>
            <a:pPr lvl="1"/>
            <a:r>
              <a:rPr lang="en-US" dirty="0" smtClean="0"/>
              <a:t>The winding staircase lecture                                                              which “wowed me”.</a:t>
            </a:r>
          </a:p>
          <a:p>
            <a:pPr lvl="1"/>
            <a:r>
              <a:rPr lang="en-US" dirty="0" smtClean="0"/>
              <a:t>The “G” lecture which did not.</a:t>
            </a:r>
          </a:p>
          <a:p>
            <a:pPr lvl="1"/>
            <a:endParaRPr lang="en-US" dirty="0"/>
          </a:p>
        </p:txBody>
      </p:sp>
      <p:sp>
        <p:nvSpPr>
          <p:cNvPr id="3" name="Title 2"/>
          <p:cNvSpPr>
            <a:spLocks noGrp="1"/>
          </p:cNvSpPr>
          <p:nvPr>
            <p:ph type="title"/>
          </p:nvPr>
        </p:nvSpPr>
        <p:spPr/>
        <p:txBody>
          <a:bodyPr/>
          <a:lstStyle/>
          <a:p>
            <a:r>
              <a:rPr lang="en-US" dirty="0" smtClean="0"/>
              <a:t>Way back in 1975</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1600200"/>
            <a:ext cx="3225800" cy="4838700"/>
          </a:xfrm>
          <a:prstGeom prst="rect">
            <a:avLst/>
          </a:prstGeom>
          <a:noFill/>
          <a:ln w="285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8173593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As a MM, I received my monitor and could read the FC second section for the 1</a:t>
            </a:r>
            <a:r>
              <a:rPr lang="en-US" baseline="30000" dirty="0" smtClean="0"/>
              <a:t>st</a:t>
            </a:r>
            <a:r>
              <a:rPr lang="en-US" dirty="0" smtClean="0"/>
              <a:t> time. I was confused.</a:t>
            </a:r>
            <a:endParaRPr lang="en-US" dirty="0" smtClean="0"/>
          </a:p>
          <a:p>
            <a:r>
              <a:rPr lang="en-US" dirty="0" smtClean="0"/>
              <a:t>The wages of a F.C. Mason</a:t>
            </a:r>
          </a:p>
          <a:p>
            <a:r>
              <a:rPr lang="en-US" dirty="0" smtClean="0"/>
              <a:t>The ending phrase of the explanation of the symbolism of the degree which was not even read to </a:t>
            </a:r>
            <a:r>
              <a:rPr lang="en-US" dirty="0" smtClean="0"/>
              <a:t>me at the time of my degree.</a:t>
            </a:r>
            <a:endParaRPr lang="en-US" dirty="0" smtClean="0"/>
          </a:p>
          <a:p>
            <a:r>
              <a:rPr lang="en-US" dirty="0" smtClean="0"/>
              <a:t>What was the significance of the wages of a FCM and that final phrase?</a:t>
            </a:r>
            <a:endParaRPr lang="en-US" dirty="0"/>
          </a:p>
        </p:txBody>
      </p:sp>
      <p:sp>
        <p:nvSpPr>
          <p:cNvPr id="3" name="Title 2"/>
          <p:cNvSpPr>
            <a:spLocks noGrp="1"/>
          </p:cNvSpPr>
          <p:nvPr>
            <p:ph type="title"/>
          </p:nvPr>
        </p:nvSpPr>
        <p:spPr/>
        <p:txBody>
          <a:bodyPr/>
          <a:lstStyle/>
          <a:p>
            <a:r>
              <a:rPr lang="en-US" dirty="0" smtClean="0"/>
              <a:t>Two things bothered me</a:t>
            </a:r>
            <a:endParaRPr lang="en-US" dirty="0"/>
          </a:p>
        </p:txBody>
      </p:sp>
    </p:spTree>
    <p:extLst>
      <p:ext uri="{BB962C8B-B14F-4D97-AF65-F5344CB8AC3E}">
        <p14:creationId xmlns:p14="http://schemas.microsoft.com/office/powerpoint/2010/main" val="37233198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were </a:t>
            </a:r>
            <a:r>
              <a:rPr lang="en-US" dirty="0"/>
              <a:t>the most important productions of </a:t>
            </a:r>
            <a:r>
              <a:rPr lang="en-US" dirty="0" smtClean="0"/>
              <a:t>early Eastern </a:t>
            </a:r>
            <a:r>
              <a:rPr lang="en-US" dirty="0"/>
              <a:t>countries; </a:t>
            </a:r>
            <a:endParaRPr lang="en-US" dirty="0" smtClean="0"/>
          </a:p>
          <a:p>
            <a:r>
              <a:rPr lang="en-US" dirty="0" smtClean="0"/>
              <a:t>they </a:t>
            </a:r>
            <a:r>
              <a:rPr lang="en-US" dirty="0"/>
              <a:t>constituted the wealth of the people, and were esteemed as the supports of life and the means of </a:t>
            </a:r>
            <a:r>
              <a:rPr lang="en-US" dirty="0" smtClean="0"/>
              <a:t>refreshment. </a:t>
            </a:r>
          </a:p>
          <a:p>
            <a:r>
              <a:rPr lang="en-US" dirty="0" smtClean="0"/>
              <a:t>Corn refers to the grain of the realm, not maize.</a:t>
            </a:r>
          </a:p>
          <a:p>
            <a:r>
              <a:rPr lang="en-US" dirty="0" smtClean="0"/>
              <a:t>Usually, this was wheat!</a:t>
            </a:r>
            <a:endParaRPr lang="en-US" dirty="0"/>
          </a:p>
        </p:txBody>
      </p:sp>
      <p:sp>
        <p:nvSpPr>
          <p:cNvPr id="3" name="Title 2"/>
          <p:cNvSpPr>
            <a:spLocks noGrp="1"/>
          </p:cNvSpPr>
          <p:nvPr>
            <p:ph type="title"/>
          </p:nvPr>
        </p:nvSpPr>
        <p:spPr/>
        <p:txBody>
          <a:bodyPr/>
          <a:lstStyle/>
          <a:p>
            <a:r>
              <a:rPr lang="en-US" dirty="0"/>
              <a:t>Corn, </a:t>
            </a:r>
            <a:r>
              <a:rPr lang="en-US" dirty="0" smtClean="0"/>
              <a:t>Wine</a:t>
            </a:r>
            <a:r>
              <a:rPr lang="en-US" dirty="0"/>
              <a:t>, and </a:t>
            </a:r>
            <a:r>
              <a:rPr lang="en-US" dirty="0" smtClean="0"/>
              <a:t>Oil </a:t>
            </a:r>
            <a:endParaRPr lang="en-US" dirty="0"/>
          </a:p>
        </p:txBody>
      </p:sp>
    </p:spTree>
    <p:extLst>
      <p:ext uri="{BB962C8B-B14F-4D97-AF65-F5344CB8AC3E}">
        <p14:creationId xmlns:p14="http://schemas.microsoft.com/office/powerpoint/2010/main" val="37346587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all know that the Fellow Crafts were not actually paid in these commodities.</a:t>
            </a:r>
            <a:endParaRPr lang="en-US" dirty="0" smtClean="0"/>
          </a:p>
          <a:p>
            <a:r>
              <a:rPr lang="en-US" dirty="0" smtClean="0"/>
              <a:t>Imagine the logistics of paying 80,000 workers – the bags, sacks and flagons required!</a:t>
            </a:r>
            <a:endParaRPr lang="en-US" dirty="0" smtClean="0"/>
          </a:p>
          <a:p>
            <a:r>
              <a:rPr lang="en-US" dirty="0" smtClean="0"/>
              <a:t>They were paid no doubt </a:t>
            </a:r>
            <a:r>
              <a:rPr lang="en-US" dirty="0" smtClean="0"/>
              <a:t>with the coins of the realm.</a:t>
            </a:r>
          </a:p>
          <a:p>
            <a:r>
              <a:rPr lang="en-US" dirty="0" smtClean="0">
                <a:solidFill>
                  <a:srgbClr val="C00000"/>
                </a:solidFill>
              </a:rPr>
              <a:t>But what was the importance of using these as symbolic wages?</a:t>
            </a:r>
            <a:endParaRPr lang="en-US" dirty="0" smtClean="0">
              <a:solidFill>
                <a:srgbClr val="C00000"/>
              </a:solidFill>
            </a:endParaRPr>
          </a:p>
        </p:txBody>
      </p:sp>
      <p:sp>
        <p:nvSpPr>
          <p:cNvPr id="3" name="Title 2"/>
          <p:cNvSpPr>
            <a:spLocks noGrp="1"/>
          </p:cNvSpPr>
          <p:nvPr>
            <p:ph type="title"/>
          </p:nvPr>
        </p:nvSpPr>
        <p:spPr/>
        <p:txBody>
          <a:bodyPr/>
          <a:lstStyle/>
          <a:p>
            <a:r>
              <a:rPr lang="en-US" dirty="0"/>
              <a:t>Corn, </a:t>
            </a:r>
            <a:r>
              <a:rPr lang="en-US" dirty="0" smtClean="0"/>
              <a:t>Wine</a:t>
            </a:r>
            <a:r>
              <a:rPr lang="en-US" dirty="0"/>
              <a:t>, and </a:t>
            </a:r>
            <a:r>
              <a:rPr lang="en-US" dirty="0" smtClean="0"/>
              <a:t>Oil? </a:t>
            </a:r>
            <a:endParaRPr lang="en-US" dirty="0"/>
          </a:p>
        </p:txBody>
      </p:sp>
    </p:spTree>
    <p:extLst>
      <p:ext uri="{BB962C8B-B14F-4D97-AF65-F5344CB8AC3E}">
        <p14:creationId xmlns:p14="http://schemas.microsoft.com/office/powerpoint/2010/main" val="38984029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enumerated </a:t>
            </a:r>
            <a:r>
              <a:rPr lang="en-US" dirty="0"/>
              <a:t>them among the greatest blessings that we enjoy, and speaks of them as </a:t>
            </a:r>
            <a:endParaRPr lang="en-US" dirty="0" smtClean="0"/>
          </a:p>
          <a:p>
            <a:r>
              <a:rPr lang="en-US" dirty="0" smtClean="0"/>
              <a:t>"</a:t>
            </a:r>
            <a:r>
              <a:rPr lang="en-US" dirty="0"/>
              <a:t>wine that </a:t>
            </a:r>
            <a:r>
              <a:rPr lang="en-US" dirty="0" err="1"/>
              <a:t>maketh</a:t>
            </a:r>
            <a:r>
              <a:rPr lang="en-US" dirty="0"/>
              <a:t> glad the heart of man, and oil to make his face to shine, and bread which </a:t>
            </a:r>
            <a:r>
              <a:rPr lang="en-US" dirty="0" err="1"/>
              <a:t>strengtheneth</a:t>
            </a:r>
            <a:r>
              <a:rPr lang="en-US" dirty="0"/>
              <a:t> man's heart" (Psalm civ., 15</a:t>
            </a:r>
            <a:r>
              <a:rPr lang="en-US" dirty="0" smtClean="0"/>
              <a:t>).</a:t>
            </a:r>
          </a:p>
          <a:p>
            <a:r>
              <a:rPr lang="en-US" dirty="0" smtClean="0"/>
              <a:t>Corn, Wine, and Oil are mentioned numerous times throughout the Bible, especially as elements of consecration.</a:t>
            </a:r>
            <a:endParaRPr lang="en-US" dirty="0"/>
          </a:p>
        </p:txBody>
      </p:sp>
      <p:sp>
        <p:nvSpPr>
          <p:cNvPr id="3" name="Title 2"/>
          <p:cNvSpPr>
            <a:spLocks noGrp="1"/>
          </p:cNvSpPr>
          <p:nvPr>
            <p:ph type="title"/>
          </p:nvPr>
        </p:nvSpPr>
        <p:spPr/>
        <p:txBody>
          <a:bodyPr/>
          <a:lstStyle/>
          <a:p>
            <a:r>
              <a:rPr lang="en-US" dirty="0" smtClean="0"/>
              <a:t>King David</a:t>
            </a:r>
            <a:endParaRPr lang="en-US" dirty="0"/>
          </a:p>
        </p:txBody>
      </p:sp>
    </p:spTree>
    <p:extLst>
      <p:ext uri="{BB962C8B-B14F-4D97-AF65-F5344CB8AC3E}">
        <p14:creationId xmlns:p14="http://schemas.microsoft.com/office/powerpoint/2010/main" val="27524460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1" y="2248347"/>
            <a:ext cx="7911352" cy="3877815"/>
          </a:xfrm>
        </p:spPr>
        <p:txBody>
          <a:bodyPr/>
          <a:lstStyle/>
          <a:p>
            <a:r>
              <a:rPr lang="en-US" dirty="0"/>
              <a:t>"wherefore do you carry corn, wine, and oil in your processions, but to remind you that in the pilgrimage of human life you are to impart a portion of your bread </a:t>
            </a:r>
            <a:r>
              <a:rPr lang="en-US" b="1" dirty="0">
                <a:solidFill>
                  <a:schemeClr val="accent5"/>
                </a:solidFill>
              </a:rPr>
              <a:t>to feed the hungry</a:t>
            </a:r>
            <a:r>
              <a:rPr lang="en-US" dirty="0"/>
              <a:t>, to send a cup of your wine to </a:t>
            </a:r>
            <a:r>
              <a:rPr lang="en-US" b="1" dirty="0">
                <a:solidFill>
                  <a:schemeClr val="accent5"/>
                </a:solidFill>
              </a:rPr>
              <a:t>cheer the sorrowful</a:t>
            </a:r>
            <a:r>
              <a:rPr lang="en-US" dirty="0"/>
              <a:t>, and to pour the healing oil of your </a:t>
            </a:r>
            <a:r>
              <a:rPr lang="en-US" b="1" dirty="0">
                <a:solidFill>
                  <a:schemeClr val="accent5"/>
                </a:solidFill>
              </a:rPr>
              <a:t>consolation into the wounds which sickness hath made in the bodies, or afflictions rent in the heart</a:t>
            </a:r>
            <a:r>
              <a:rPr lang="en-US" dirty="0"/>
              <a:t>, of your fellow-travelers?"</a:t>
            </a:r>
          </a:p>
          <a:p>
            <a:pPr marL="411480" lvl="1" indent="0">
              <a:buNone/>
            </a:pPr>
            <a:endParaRPr lang="en-US" dirty="0" smtClean="0">
              <a:solidFill>
                <a:schemeClr val="tx1"/>
              </a:solidFill>
            </a:endParaRPr>
          </a:p>
          <a:p>
            <a:pPr lvl="1"/>
            <a:endParaRPr lang="en-US" dirty="0" smtClean="0">
              <a:solidFill>
                <a:schemeClr val="tx1"/>
              </a:solidFill>
            </a:endParaRPr>
          </a:p>
          <a:p>
            <a:pPr lvl="1"/>
            <a:endParaRPr lang="en-US" dirty="0" smtClean="0">
              <a:solidFill>
                <a:schemeClr val="tx1"/>
              </a:solidFill>
            </a:endParaRPr>
          </a:p>
        </p:txBody>
      </p:sp>
      <p:sp>
        <p:nvSpPr>
          <p:cNvPr id="3" name="Title 2"/>
          <p:cNvSpPr>
            <a:spLocks noGrp="1"/>
          </p:cNvSpPr>
          <p:nvPr>
            <p:ph type="title"/>
          </p:nvPr>
        </p:nvSpPr>
        <p:spPr/>
        <p:txBody>
          <a:bodyPr/>
          <a:lstStyle/>
          <a:p>
            <a:r>
              <a:rPr lang="en-US" sz="4800" dirty="0" smtClean="0"/>
              <a:t>Albert Mackey</a:t>
            </a:r>
            <a:endParaRPr lang="en-US" sz="4800" dirty="0"/>
          </a:p>
        </p:txBody>
      </p:sp>
    </p:spTree>
    <p:extLst>
      <p:ext uri="{BB962C8B-B14F-4D97-AF65-F5344CB8AC3E}">
        <p14:creationId xmlns:p14="http://schemas.microsoft.com/office/powerpoint/2010/main" val="8791047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a:t>
            </a:r>
            <a:r>
              <a:rPr lang="en-US" dirty="0" smtClean="0"/>
              <a:t>we </a:t>
            </a:r>
            <a:r>
              <a:rPr lang="en-US" dirty="0"/>
              <a:t>use them as symbols, save in the dedication, constitution and consecration of a new lodge and in the laying of cornerstones, when once again the fruit of the land, the brew of the grape and the essence of the olive are poured to launch a new unit of brotherhood into the fellowship of lodges; or to begin a new structure dedicated to the public use. </a:t>
            </a:r>
          </a:p>
          <a:p>
            <a:endParaRPr lang="en-US" dirty="0"/>
          </a:p>
        </p:txBody>
      </p:sp>
      <p:sp>
        <p:nvSpPr>
          <p:cNvPr id="3" name="Title 2"/>
          <p:cNvSpPr>
            <a:spLocks noGrp="1"/>
          </p:cNvSpPr>
          <p:nvPr>
            <p:ph type="title"/>
          </p:nvPr>
        </p:nvSpPr>
        <p:spPr/>
        <p:txBody>
          <a:bodyPr/>
          <a:lstStyle/>
          <a:p>
            <a:r>
              <a:rPr lang="en-US" dirty="0" smtClean="0"/>
              <a:t>In the Lodge, </a:t>
            </a:r>
            <a:endParaRPr lang="en-US" dirty="0"/>
          </a:p>
        </p:txBody>
      </p:sp>
    </p:spTree>
    <p:extLst>
      <p:ext uri="{BB962C8B-B14F-4D97-AF65-F5344CB8AC3E}">
        <p14:creationId xmlns:p14="http://schemas.microsoft.com/office/powerpoint/2010/main" val="1003554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Corn, wine and oil are well known to Freemasons everywhere as </a:t>
            </a:r>
            <a:r>
              <a:rPr lang="en-US" b="1" u="sng" dirty="0" smtClean="0">
                <a:solidFill>
                  <a:srgbClr val="FF0000"/>
                </a:solidFill>
              </a:rPr>
              <a:t>symbolic wages. (what are we about to receive?)</a:t>
            </a:r>
          </a:p>
          <a:p>
            <a:r>
              <a:rPr lang="en-US" dirty="0" smtClean="0">
                <a:solidFill>
                  <a:schemeClr val="tx1"/>
                </a:solidFill>
              </a:rPr>
              <a:t>From the 2</a:t>
            </a:r>
            <a:r>
              <a:rPr lang="en-US" baseline="30000" dirty="0" smtClean="0">
                <a:solidFill>
                  <a:schemeClr val="tx1"/>
                </a:solidFill>
              </a:rPr>
              <a:t>nd</a:t>
            </a:r>
            <a:r>
              <a:rPr lang="en-US" dirty="0" smtClean="0">
                <a:solidFill>
                  <a:schemeClr val="tx1"/>
                </a:solidFill>
              </a:rPr>
              <a:t> section of the FC degree:  AKA “G” lecture</a:t>
            </a:r>
          </a:p>
          <a:p>
            <a:pPr lvl="1"/>
            <a:r>
              <a:rPr lang="en-US" dirty="0" smtClean="0">
                <a:solidFill>
                  <a:schemeClr val="tx1"/>
                </a:solidFill>
              </a:rPr>
              <a:t>“I congratulate you upon your arrival into the middle chamber.  You have been admitted for the sake of . . . . The wages of a FCM are corn, wine, and oil . . . . “</a:t>
            </a:r>
          </a:p>
          <a:p>
            <a:pPr lvl="1"/>
            <a:r>
              <a:rPr lang="en-US" sz="3200" dirty="0" smtClean="0">
                <a:solidFill>
                  <a:srgbClr val="002060"/>
                </a:solidFill>
              </a:rPr>
              <a:t>Why mention them at all?</a:t>
            </a:r>
            <a:endParaRPr lang="en-US" sz="3200" dirty="0">
              <a:solidFill>
                <a:srgbClr val="002060"/>
              </a:solidFill>
            </a:endParaRPr>
          </a:p>
        </p:txBody>
      </p:sp>
      <p:sp>
        <p:nvSpPr>
          <p:cNvPr id="3" name="Title 2"/>
          <p:cNvSpPr>
            <a:spLocks noGrp="1"/>
          </p:cNvSpPr>
          <p:nvPr>
            <p:ph type="title"/>
          </p:nvPr>
        </p:nvSpPr>
        <p:spPr/>
        <p:txBody>
          <a:bodyPr/>
          <a:lstStyle/>
          <a:p>
            <a:r>
              <a:rPr lang="en-US" sz="4800" dirty="0" smtClean="0"/>
              <a:t>Why so little mention?</a:t>
            </a:r>
            <a:endParaRPr lang="en-US" sz="4800" dirty="0"/>
          </a:p>
        </p:txBody>
      </p:sp>
    </p:spTree>
    <p:extLst>
      <p:ext uri="{BB962C8B-B14F-4D97-AF65-F5344CB8AC3E}">
        <p14:creationId xmlns:p14="http://schemas.microsoft.com/office/powerpoint/2010/main" val="22267440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221</TotalTime>
  <Words>1152</Words>
  <Application>Microsoft Office PowerPoint</Application>
  <PresentationFormat>On-screen Show (4:3)</PresentationFormat>
  <Paragraphs>78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Hardcover</vt:lpstr>
      <vt:lpstr>Corn, Wine and Oil</vt:lpstr>
      <vt:lpstr>Way back in 1975</vt:lpstr>
      <vt:lpstr>Two things bothered me</vt:lpstr>
      <vt:lpstr>Corn, Wine, and Oil </vt:lpstr>
      <vt:lpstr>Corn, Wine, and Oil? </vt:lpstr>
      <vt:lpstr>King David</vt:lpstr>
      <vt:lpstr>Albert Mackey</vt:lpstr>
      <vt:lpstr>In the Lodge, </vt:lpstr>
      <vt:lpstr>Why so little mention?</vt:lpstr>
      <vt:lpstr>Consecration</vt:lpstr>
      <vt:lpstr>Consecration</vt:lpstr>
      <vt:lpstr>As the elements of</vt:lpstr>
      <vt:lpstr>The smoking gun</vt:lpstr>
      <vt:lpstr>What was that</vt:lpstr>
      <vt:lpstr>The letter "G" </vt:lpstr>
      <vt:lpstr>My thesis</vt:lpstr>
      <vt:lpstr>FYI: the FC 2nd section</vt:lpstr>
      <vt:lpstr>Bro. Robert Burns 1786</vt:lpstr>
      <vt:lpstr>To sum up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dc:creator>
  <cp:lastModifiedBy>Kevin</cp:lastModifiedBy>
  <cp:revision>28</cp:revision>
  <dcterms:created xsi:type="dcterms:W3CDTF">2014-07-02T20:29:00Z</dcterms:created>
  <dcterms:modified xsi:type="dcterms:W3CDTF">2014-08-29T22:08:44Z</dcterms:modified>
</cp:coreProperties>
</file>