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84" r:id="rId4"/>
    <p:sldId id="295" r:id="rId5"/>
    <p:sldId id="292" r:id="rId6"/>
    <p:sldId id="294" r:id="rId7"/>
    <p:sldId id="259" r:id="rId8"/>
    <p:sldId id="260" r:id="rId9"/>
    <p:sldId id="280" r:id="rId10"/>
    <p:sldId id="261" r:id="rId11"/>
    <p:sldId id="286" r:id="rId12"/>
    <p:sldId id="275" r:id="rId13"/>
    <p:sldId id="274" r:id="rId14"/>
    <p:sldId id="262" r:id="rId15"/>
    <p:sldId id="289" r:id="rId16"/>
    <p:sldId id="287" r:id="rId17"/>
    <p:sldId id="288" r:id="rId18"/>
    <p:sldId id="283" r:id="rId19"/>
    <p:sldId id="279" r:id="rId20"/>
    <p:sldId id="278" r:id="rId21"/>
    <p:sldId id="282" r:id="rId22"/>
    <p:sldId id="277" r:id="rId23"/>
    <p:sldId id="290" r:id="rId24"/>
    <p:sldId id="269" r:id="rId25"/>
    <p:sldId id="291" r:id="rId26"/>
    <p:sldId id="273" r:id="rId27"/>
    <p:sldId id="29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 안" initials="승안" lastIdx="1" clrIdx="0">
    <p:extLst>
      <p:ext uri="{19B8F6BF-5375-455C-9EA6-DF929625EA0E}">
        <p15:presenceInfo xmlns:p15="http://schemas.microsoft.com/office/powerpoint/2012/main" userId="6396e23f5cac5b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2T19:12:16.312" idx="1">
    <p:pos x="104" y="-66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4ECDD-BD8D-438B-8AD1-5852A9B5DBC9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DAD71-931F-4993-8166-FF0335BCF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8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3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1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2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9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0A4B07A-DFCC-4521-B666-C0543BB6FF5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B6D6286-BE34-4935-BAAD-5C301CA3B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09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825082&amp;ref=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825082&amp;ref=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675D8-EC3D-4E53-AC29-AA403AEBA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015208"/>
            <a:ext cx="12192000" cy="189050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Azure Firewall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배포 및 구성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BE5570-66E9-4AED-B705-0EE54772D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509" y="4842792"/>
            <a:ext cx="4818043" cy="1480889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201795010 </a:t>
            </a:r>
            <a:r>
              <a:rPr lang="ko-KR" altLang="en-US" sz="4000" dirty="0"/>
              <a:t>곽진우</a:t>
            </a:r>
            <a:endParaRPr lang="en-US" altLang="ko-KR" sz="4000" dirty="0"/>
          </a:p>
          <a:p>
            <a:r>
              <a:rPr lang="en-US" altLang="ko-KR" sz="4000" dirty="0"/>
              <a:t>201795055 </a:t>
            </a:r>
            <a:r>
              <a:rPr lang="ko-KR" altLang="en-US" sz="4000" dirty="0"/>
              <a:t>안승현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4669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F63A-D4F9-4217-8C5D-B77E304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가상 머신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A9E48-3292-4B5C-BD5D-57FE8209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가상머신의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Windows Server 2016 Datacenter</a:t>
            </a:r>
            <a:r>
              <a:rPr lang="ko-KR" altLang="en-US" sz="2400" dirty="0"/>
              <a:t>를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가상머신의</a:t>
            </a:r>
            <a:r>
              <a:rPr lang="ko-KR" altLang="en-US" sz="2400" dirty="0"/>
              <a:t> 이름은 </a:t>
            </a:r>
            <a:r>
              <a:rPr lang="en-US" altLang="ko-KR" sz="2400" b="1" dirty="0" err="1"/>
              <a:t>Srv</a:t>
            </a:r>
            <a:r>
              <a:rPr lang="en-US" altLang="ko-KR" sz="2400" b="1" dirty="0"/>
              <a:t>-Jump</a:t>
            </a:r>
            <a:r>
              <a:rPr lang="en-US" altLang="ko-KR" sz="2400" dirty="0"/>
              <a:t> </a:t>
            </a:r>
            <a:r>
              <a:rPr lang="ko-KR" altLang="en-US" sz="2400" dirty="0"/>
              <a:t>로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 err="1"/>
              <a:t>인바운드</a:t>
            </a:r>
            <a:r>
              <a:rPr lang="ko-KR" altLang="en-US" sz="2400" b="1" dirty="0"/>
              <a:t> 포트 규칙</a:t>
            </a:r>
            <a:r>
              <a:rPr lang="ko-KR" altLang="en-US" sz="2400" dirty="0"/>
              <a:t> 아래의 </a:t>
            </a:r>
            <a:r>
              <a:rPr lang="ko-KR" altLang="en-US" sz="2400" b="1" dirty="0"/>
              <a:t>공용 </a:t>
            </a:r>
            <a:r>
              <a:rPr lang="ko-KR" altLang="en-US" sz="2400" b="1" dirty="0" err="1"/>
              <a:t>인바운드</a:t>
            </a:r>
            <a:r>
              <a:rPr lang="ko-KR" altLang="en-US" sz="2400" b="1" dirty="0"/>
              <a:t> 포트</a:t>
            </a:r>
            <a:r>
              <a:rPr lang="ko-KR" altLang="en-US" sz="2400" dirty="0"/>
              <a:t>에서 </a:t>
            </a:r>
            <a:r>
              <a:rPr lang="ko-KR" altLang="en-US" sz="2400" b="1" dirty="0"/>
              <a:t>선택한 포트 허용</a:t>
            </a:r>
            <a:r>
              <a:rPr lang="ko-KR" altLang="en-US" sz="2400" dirty="0"/>
              <a:t>을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 err="1"/>
              <a:t>인바운드</a:t>
            </a:r>
            <a:r>
              <a:rPr lang="ko-KR" altLang="en-US" sz="2400" b="1" dirty="0"/>
              <a:t> 포트 선택</a:t>
            </a:r>
            <a:r>
              <a:rPr lang="ko-KR" altLang="en-US" sz="2400" dirty="0"/>
              <a:t>에서 </a:t>
            </a:r>
            <a:r>
              <a:rPr lang="en-US" altLang="ko-KR" sz="2400" b="1" dirty="0"/>
              <a:t>RDP(3389)</a:t>
            </a:r>
            <a:r>
              <a:rPr lang="ko-KR" altLang="en-US" sz="2400" dirty="0"/>
              <a:t> 를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나머지는 기본값으로 두고 </a:t>
            </a:r>
            <a:r>
              <a:rPr lang="ko-KR" altLang="en-US" sz="2400" b="1" dirty="0"/>
              <a:t>다음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디스크</a:t>
            </a:r>
            <a:r>
              <a:rPr lang="ko-KR" altLang="en-US" sz="2400" dirty="0"/>
              <a:t>를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디스크는 기본값으로 두고 </a:t>
            </a:r>
            <a:r>
              <a:rPr lang="ko-KR" altLang="en-US" sz="2400" b="1" dirty="0"/>
              <a:t>다음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네트워킹</a:t>
            </a:r>
            <a:r>
              <a:rPr lang="ko-KR" altLang="en-US" sz="2400" dirty="0"/>
              <a:t>을 선택합니다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9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F63A-D4F9-4217-8C5D-B77E304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가상 머신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A9E48-3292-4B5C-BD5D-57FE8209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가상 네트워크로 </a:t>
            </a:r>
            <a:r>
              <a:rPr lang="en-US" altLang="ko-KR" sz="2400" b="1" dirty="0"/>
              <a:t>Test-FW-VN</a:t>
            </a:r>
            <a:r>
              <a:rPr lang="ko-KR" altLang="en-US" sz="2400" dirty="0"/>
              <a:t>을 선택하고 서브넷으로 </a:t>
            </a:r>
            <a:r>
              <a:rPr lang="en-US" altLang="ko-KR" sz="2400" b="1" dirty="0"/>
              <a:t>Jump-SN</a:t>
            </a:r>
            <a:r>
              <a:rPr lang="ko-KR" altLang="en-US" sz="2400" dirty="0"/>
              <a:t>을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/>
              <a:t>공용 </a:t>
            </a:r>
            <a:r>
              <a:rPr lang="en-US" altLang="ko-KR" sz="2400" b="1" dirty="0"/>
              <a:t>IP</a:t>
            </a:r>
            <a:r>
              <a:rPr lang="ko-KR" altLang="en-US" sz="2400" dirty="0"/>
              <a:t>의 경우 새 기본 공용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 이름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Srv</a:t>
            </a:r>
            <a:r>
              <a:rPr lang="en-US" altLang="ko-KR" sz="2400" dirty="0"/>
              <a:t>-Jump-</a:t>
            </a:r>
            <a:r>
              <a:rPr lang="en-US" altLang="ko-KR" sz="2400" dirty="0" err="1"/>
              <a:t>ip</a:t>
            </a:r>
            <a:r>
              <a:rPr lang="en-US" altLang="ko-KR" sz="2400" dirty="0"/>
              <a:t>)</a:t>
            </a:r>
            <a:r>
              <a:rPr lang="ko-KR" altLang="en-US" sz="2400" dirty="0"/>
              <a:t>을 유지합니다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나머지는 기본값으로 두고 </a:t>
            </a:r>
            <a:r>
              <a:rPr lang="ko-KR" altLang="en-US" sz="2400" b="1" dirty="0"/>
              <a:t>다음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관리</a:t>
            </a:r>
            <a:r>
              <a:rPr lang="ko-KR" altLang="en-US" sz="2400" dirty="0"/>
              <a:t>를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/>
              <a:t>끄기</a:t>
            </a:r>
            <a:r>
              <a:rPr lang="ko-KR" altLang="en-US" sz="2400" dirty="0"/>
              <a:t>를 선택하여 부팅 진단을 사용하지 않도록 설정합니다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나머지는 기본값으로 두고</a:t>
            </a:r>
            <a:r>
              <a:rPr lang="en-US" altLang="ko-KR" sz="2400" dirty="0"/>
              <a:t>,</a:t>
            </a:r>
            <a:r>
              <a:rPr lang="ko-KR" altLang="en-US" sz="2400" dirty="0"/>
              <a:t> 설정을 검토한 후</a:t>
            </a:r>
            <a:r>
              <a:rPr lang="en-US" altLang="ko-KR" sz="2400" dirty="0"/>
              <a:t> </a:t>
            </a:r>
            <a:r>
              <a:rPr lang="ko-KR" altLang="en-US" sz="2400" b="1" dirty="0"/>
              <a:t>만들기</a:t>
            </a:r>
            <a:r>
              <a:rPr lang="ko-KR" altLang="en-US" sz="2400" dirty="0"/>
              <a:t>를 선택합니다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/>
              <a:t>공용 </a:t>
            </a:r>
            <a:r>
              <a:rPr lang="en-US" altLang="ko-KR" sz="2400" b="1" dirty="0"/>
              <a:t>IP</a:t>
            </a:r>
            <a:r>
              <a:rPr lang="ko-KR" altLang="en-US" sz="2400" b="1" dirty="0"/>
              <a:t>와 공용 바운드 포트를 없음</a:t>
            </a:r>
            <a:r>
              <a:rPr lang="ko-KR" altLang="en-US" sz="2400" dirty="0"/>
              <a:t>으로 한 </a:t>
            </a:r>
            <a:r>
              <a:rPr lang="ko-KR" altLang="en-US" sz="2400" dirty="0" err="1"/>
              <a:t>가상머신을</a:t>
            </a:r>
            <a:r>
              <a:rPr lang="ko-KR" altLang="en-US" sz="2400" dirty="0"/>
              <a:t> 만듭니다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이름은 </a:t>
            </a:r>
            <a:r>
              <a:rPr lang="en-US" altLang="ko-KR" sz="2400" dirty="0" err="1"/>
              <a:t>Srv</a:t>
            </a:r>
            <a:r>
              <a:rPr lang="en-US" altLang="ko-KR" sz="2400" dirty="0"/>
              <a:t>-Work</a:t>
            </a:r>
            <a:r>
              <a:rPr lang="ko-KR" altLang="en-US" sz="2400" dirty="0"/>
              <a:t>로 하고</a:t>
            </a:r>
            <a:r>
              <a:rPr lang="en-US" altLang="ko-KR" sz="2400" dirty="0"/>
              <a:t>, </a:t>
            </a:r>
            <a:r>
              <a:rPr lang="ko-KR" altLang="en-US" sz="2400" dirty="0"/>
              <a:t>구성은 </a:t>
            </a:r>
            <a:r>
              <a:rPr lang="en-US" altLang="ko-KR" sz="2400" b="1" dirty="0" err="1"/>
              <a:t>Srv</a:t>
            </a:r>
            <a:r>
              <a:rPr lang="en-US" altLang="ko-KR" sz="2400" b="1" dirty="0"/>
              <a:t>-Jump</a:t>
            </a:r>
            <a:r>
              <a:rPr lang="en-US" altLang="ko-KR" sz="2400" dirty="0"/>
              <a:t> </a:t>
            </a:r>
            <a:r>
              <a:rPr lang="ko-KR" altLang="en-US" sz="2400" dirty="0"/>
              <a:t>와 동일합니다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45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F1328-2E2D-4797-9063-75F7E308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5B01D2A-9F36-4947-8A75-0CE0B3CF4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420207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250C1-8E49-4D93-A061-9BFE112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70C297E-F331-47CC-A311-167923FA0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2399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40E9-1FC3-4A00-9923-82B251C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방화벽 배포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0A27A-0730-49C6-AADB-1CE34EF6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VNet</a:t>
            </a:r>
            <a:r>
              <a:rPr lang="ko-KR" altLang="en-US" sz="3000" dirty="0"/>
              <a:t>에 방화벽을 배포</a:t>
            </a:r>
            <a:endParaRPr lang="en-US" altLang="ko-KR" sz="3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방화벽</a:t>
            </a:r>
            <a:r>
              <a:rPr lang="ko-KR" altLang="en-US" dirty="0"/>
              <a:t>을 선택하고 </a:t>
            </a:r>
            <a:r>
              <a:rPr lang="ko-KR" altLang="en-US" b="1" dirty="0"/>
              <a:t>만들기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방화벽을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요약을 검토한 다음</a:t>
            </a:r>
            <a:r>
              <a:rPr lang="en-US" altLang="ko-KR" dirty="0"/>
              <a:t>, </a:t>
            </a:r>
            <a:r>
              <a:rPr lang="ko-KR" altLang="en-US" b="1" dirty="0"/>
              <a:t>만들기</a:t>
            </a:r>
            <a:r>
              <a:rPr lang="ko-KR" altLang="en-US" dirty="0"/>
              <a:t>를 선택하여 방화벽을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배포가 완료되면 </a:t>
            </a:r>
            <a:r>
              <a:rPr lang="en-US" altLang="ko-KR" b="1" dirty="0"/>
              <a:t>Test-FW-RG</a:t>
            </a:r>
            <a:r>
              <a:rPr lang="ko-KR" altLang="en-US" dirty="0"/>
              <a:t> 리소스 그룹으로 이동하고 </a:t>
            </a:r>
            <a:r>
              <a:rPr lang="en-US" altLang="ko-KR" b="1" dirty="0"/>
              <a:t>Test-FW01</a:t>
            </a:r>
            <a:r>
              <a:rPr lang="ko-KR" altLang="en-US" dirty="0"/>
              <a:t> 방화벽을 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 </a:t>
            </a:r>
            <a:r>
              <a:rPr lang="en-US" altLang="ko-KR" dirty="0"/>
              <a:t>IP </a:t>
            </a:r>
            <a:r>
              <a:rPr lang="ko-KR" altLang="en-US" dirty="0"/>
              <a:t>주소를 참고합니다</a:t>
            </a:r>
            <a:r>
              <a:rPr lang="en-US" altLang="ko-KR" dirty="0"/>
              <a:t>. </a:t>
            </a:r>
            <a:r>
              <a:rPr lang="ko-KR" altLang="en-US" dirty="0"/>
              <a:t>기본 경로를 만들 때 나중에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21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49CC-2A8B-404A-91D7-0BD0D5BF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방화벽 배포</a:t>
            </a:r>
          </a:p>
        </p:txBody>
      </p:sp>
      <p:pic>
        <p:nvPicPr>
          <p:cNvPr id="5" name="내용 개체 틀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7C48A643-5BD1-4604-BBB1-6DE7BACD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428108"/>
            <a:ext cx="11869762" cy="5145716"/>
          </a:xfrm>
        </p:spPr>
      </p:pic>
    </p:spTree>
    <p:extLst>
      <p:ext uri="{BB962C8B-B14F-4D97-AF65-F5344CB8AC3E}">
        <p14:creationId xmlns:p14="http://schemas.microsoft.com/office/powerpoint/2010/main" val="165292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BA06-B8C3-4B72-8C95-B7AC4814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경로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Workload-SN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서브넷의</a:t>
            </a:r>
            <a:r>
              <a:rPr lang="ko-KR" altLang="en-US" sz="2400" dirty="0"/>
              <a:t> 경우 방화벽을 통과하도록 아웃바운드 기본 경로를 구성합니다</a:t>
            </a:r>
            <a:r>
              <a:rPr lang="en-US" altLang="ko-KR" sz="2400" dirty="0"/>
              <a:t>.          ( </a:t>
            </a:r>
            <a:r>
              <a:rPr lang="ko-KR" altLang="en-US" sz="2400" dirty="0"/>
              <a:t>아웃바운드는 </a:t>
            </a:r>
            <a:r>
              <a:rPr lang="ko-KR" altLang="en-US" sz="2400" dirty="0">
                <a:hlinkClick r:id="rId2"/>
              </a:rPr>
              <a:t>호스트</a:t>
            </a:r>
            <a:r>
              <a:rPr lang="ko-KR" altLang="en-US" sz="2400" dirty="0"/>
              <a:t>에서 단말로의 전송을 의미한다</a:t>
            </a:r>
            <a:r>
              <a:rPr lang="en-US" altLang="ko-KR" sz="2400" dirty="0"/>
              <a:t>. )</a:t>
            </a:r>
          </a:p>
          <a:p>
            <a:r>
              <a:rPr lang="ko-KR" altLang="ko-KR" sz="2400" b="1" dirty="0"/>
              <a:t>Firewall-route</a:t>
            </a:r>
            <a:r>
              <a:rPr lang="ko-KR" altLang="ko-KR" sz="2400" dirty="0"/>
              <a:t> 경로 테이블을 </a:t>
            </a:r>
            <a:r>
              <a:rPr lang="ko-KR" altLang="en-US" sz="2400" dirty="0"/>
              <a:t>만듭니다</a:t>
            </a:r>
            <a:r>
              <a:rPr lang="ko-KR" altLang="ko-KR" sz="2400" dirty="0"/>
              <a:t>.</a:t>
            </a:r>
          </a:p>
          <a:p>
            <a:r>
              <a:rPr lang="en-US" altLang="ko-KR" sz="2400" b="1" dirty="0" err="1"/>
              <a:t>Firewal</a:t>
            </a:r>
            <a:r>
              <a:rPr lang="en-US" altLang="ko-KR" sz="2400" b="1" dirty="0"/>
              <a:t>-route</a:t>
            </a:r>
            <a:r>
              <a:rPr lang="ko-KR" altLang="en-US" sz="2400" dirty="0"/>
              <a:t>의</a:t>
            </a:r>
            <a:r>
              <a:rPr lang="ko-KR" altLang="en-US" sz="2400" b="1" dirty="0"/>
              <a:t> </a:t>
            </a:r>
            <a:r>
              <a:rPr lang="ko-KR" altLang="ko-KR" sz="2400" b="1" dirty="0" err="1"/>
              <a:t>서브넷</a:t>
            </a:r>
            <a:r>
              <a:rPr lang="ko-KR" altLang="ko-KR" sz="2400" dirty="0" err="1"/>
              <a:t>을</a:t>
            </a:r>
            <a:r>
              <a:rPr lang="ko-KR" altLang="ko-KR" sz="2400" dirty="0"/>
              <a:t> 선택한 다음, </a:t>
            </a:r>
            <a:r>
              <a:rPr lang="ko-KR" altLang="ko-KR" sz="2400" b="1" dirty="0"/>
              <a:t>연결</a:t>
            </a:r>
            <a:r>
              <a:rPr lang="ko-KR" altLang="ko-KR" sz="2400" dirty="0"/>
              <a:t>을 선택합니다.</a:t>
            </a:r>
          </a:p>
          <a:p>
            <a:r>
              <a:rPr lang="ko-KR" altLang="ko-KR" sz="2400" b="1" dirty="0"/>
              <a:t>가상 네트워크</a:t>
            </a:r>
            <a:r>
              <a:rPr lang="ko-KR" altLang="ko-KR" sz="2400" dirty="0"/>
              <a:t> &gt; </a:t>
            </a:r>
            <a:r>
              <a:rPr lang="ko-KR" altLang="ko-KR" sz="2400" b="1" dirty="0"/>
              <a:t>Test-FW-VN</a:t>
            </a:r>
            <a:r>
              <a:rPr lang="ko-KR" altLang="ko-KR" sz="2400" dirty="0"/>
              <a:t>을 선택합니다</a:t>
            </a:r>
          </a:p>
          <a:p>
            <a:r>
              <a:rPr lang="ko-KR" altLang="ko-KR" sz="2400" b="1" dirty="0" err="1"/>
              <a:t>서브넷</a:t>
            </a:r>
            <a:r>
              <a:rPr lang="ko-KR" altLang="ko-KR" sz="2400" dirty="0" err="1"/>
              <a:t>에</a:t>
            </a:r>
            <a:r>
              <a:rPr lang="ko-KR" altLang="ko-KR" sz="2400" dirty="0"/>
              <a:t> 대해 </a:t>
            </a:r>
            <a:r>
              <a:rPr lang="ko-KR" altLang="ko-KR" sz="2400" b="1" dirty="0"/>
              <a:t>Workload-SN</a:t>
            </a:r>
            <a:r>
              <a:rPr lang="ko-KR" altLang="ko-KR" sz="2400" dirty="0"/>
              <a:t>을 선택합니다.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*</a:t>
            </a:r>
            <a:r>
              <a:rPr lang="ko-KR" altLang="ko-KR" sz="2400" dirty="0"/>
              <a:t> 이 경로에 대해 </a:t>
            </a:r>
            <a:r>
              <a:rPr lang="ko-KR" altLang="ko-KR" sz="2400" b="1" dirty="0"/>
              <a:t>Workload-SN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서브넷만</a:t>
            </a:r>
            <a:r>
              <a:rPr lang="ko-KR" altLang="ko-KR" sz="2400" dirty="0"/>
              <a:t> 선택해야 합니다. 그렇지 않으면 방화벽이 제대로 작동하지 않습니다.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04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BA06-B8C3-4B72-8C95-B7AC4814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경로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dirty="0"/>
              <a:t>경로</a:t>
            </a:r>
            <a:r>
              <a:rPr lang="ko-KR" altLang="ko-KR" sz="2400" dirty="0"/>
              <a:t>를 선택한 다음, </a:t>
            </a:r>
            <a:r>
              <a:rPr lang="ko-KR" altLang="ko-KR" sz="2400" b="1" dirty="0"/>
              <a:t>추가</a:t>
            </a:r>
            <a:r>
              <a:rPr lang="ko-KR" altLang="ko-KR" sz="2400" dirty="0"/>
              <a:t>를 선택합니다.</a:t>
            </a:r>
          </a:p>
          <a:p>
            <a:r>
              <a:rPr lang="ko-KR" altLang="ko-KR" sz="2400" b="1" dirty="0"/>
              <a:t>경로 이름</a:t>
            </a:r>
            <a:r>
              <a:rPr lang="ko-KR" altLang="ko-KR" sz="2400" dirty="0"/>
              <a:t>에 </a:t>
            </a:r>
            <a:r>
              <a:rPr lang="ko-KR" altLang="ko-KR" sz="2400" b="1" dirty="0"/>
              <a:t>fw-dg</a:t>
            </a:r>
            <a:r>
              <a:rPr lang="ko-KR" altLang="ko-KR" sz="2400" dirty="0"/>
              <a:t>를 입력합니다.</a:t>
            </a:r>
          </a:p>
          <a:p>
            <a:r>
              <a:rPr lang="ko-KR" altLang="ko-KR" sz="2400" b="1" dirty="0"/>
              <a:t>주소 접두사</a:t>
            </a:r>
            <a:r>
              <a:rPr lang="ko-KR" altLang="ko-KR" sz="2400" dirty="0"/>
              <a:t>에 </a:t>
            </a:r>
            <a:r>
              <a:rPr lang="ko-KR" altLang="ko-KR" sz="2400" b="1" dirty="0"/>
              <a:t>0.0.0.0/0</a:t>
            </a:r>
            <a:r>
              <a:rPr lang="ko-KR" altLang="ko-KR" sz="2400" dirty="0"/>
              <a:t>을 입력합니다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r>
              <a:rPr lang="ko-KR" altLang="ko-KR" sz="2400" b="1" dirty="0"/>
              <a:t>다음 홉 형식</a:t>
            </a:r>
            <a:r>
              <a:rPr lang="ko-KR" altLang="ko-KR" sz="2400" dirty="0"/>
              <a:t>의 경우 </a:t>
            </a:r>
            <a:r>
              <a:rPr lang="ko-KR" altLang="ko-KR" sz="2400" b="1" dirty="0"/>
              <a:t>가상 </a:t>
            </a:r>
            <a:r>
              <a:rPr lang="ko-KR" altLang="ko-KR" sz="2400" b="1" dirty="0" err="1"/>
              <a:t>어플라이언스</a:t>
            </a:r>
            <a:r>
              <a:rPr lang="ko-KR" altLang="ko-KR" sz="2400" dirty="0" err="1"/>
              <a:t>를</a:t>
            </a:r>
            <a:r>
              <a:rPr lang="ko-KR" altLang="ko-KR" sz="2400" dirty="0"/>
              <a:t> 선택합니다.</a:t>
            </a:r>
            <a:endParaRPr lang="en-US" altLang="ko-KR" sz="2400" dirty="0"/>
          </a:p>
          <a:p>
            <a:r>
              <a:rPr lang="ko-KR" altLang="ko-KR" sz="2400" dirty="0"/>
              <a:t> Azure Firewall은 실제로 관리되는 서비스이지만 가상 </a:t>
            </a:r>
            <a:r>
              <a:rPr lang="ko-KR" altLang="ko-KR" sz="2400" dirty="0" err="1"/>
              <a:t>어플라이언스는</a:t>
            </a:r>
            <a:r>
              <a:rPr lang="ko-KR" altLang="ko-KR" sz="2400" dirty="0"/>
              <a:t> 이 상황에서 작동합니다.</a:t>
            </a:r>
          </a:p>
          <a:p>
            <a:r>
              <a:rPr lang="ko-KR" altLang="ko-KR" sz="2400" b="1" dirty="0"/>
              <a:t>다음 홉 주소</a:t>
            </a:r>
            <a:r>
              <a:rPr lang="ko-KR" altLang="ko-KR" sz="2400" dirty="0"/>
              <a:t>에 이전에 적어둔 방화벽에 대한 개인 IP 주소를 입력합니다.</a:t>
            </a:r>
          </a:p>
        </p:txBody>
      </p:sp>
    </p:spTree>
    <p:extLst>
      <p:ext uri="{BB962C8B-B14F-4D97-AF65-F5344CB8AC3E}">
        <p14:creationId xmlns:p14="http://schemas.microsoft.com/office/powerpoint/2010/main" val="326409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BA06-B8C3-4B72-8C95-B7AC4814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기본 경로 만들기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8BCA47F-B04F-4D52-9876-6EC1F23F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12192000" cy="5511800"/>
          </a:xfrm>
        </p:spPr>
      </p:pic>
    </p:spTree>
    <p:extLst>
      <p:ext uri="{BB962C8B-B14F-4D97-AF65-F5344CB8AC3E}">
        <p14:creationId xmlns:p14="http://schemas.microsoft.com/office/powerpoint/2010/main" val="80205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02B3-BC7C-4EF9-89CB-34EED91F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애플리케이션 규칙 구성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4DD5E60-EBDB-4C82-95E8-70F1BCFA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176"/>
            <a:ext cx="8463887" cy="5195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6C6B7-0B5E-4158-8D08-1DAC1A193AEB}"/>
              </a:ext>
            </a:extLst>
          </p:cNvPr>
          <p:cNvSpPr txBox="1"/>
          <p:nvPr/>
        </p:nvSpPr>
        <p:spPr>
          <a:xfrm>
            <a:off x="8671389" y="2133599"/>
            <a:ext cx="2947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구글에 대한 </a:t>
            </a:r>
            <a:r>
              <a:rPr lang="ko-KR" altLang="en-US" sz="2400" dirty="0" err="1"/>
              <a:t>아웃바운드</a:t>
            </a:r>
            <a:r>
              <a:rPr lang="ko-KR" altLang="en-US" sz="2400" dirty="0"/>
              <a:t> 액세스를 허용하는 애플리케이션 규칙을 생성한다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5E770-2E1F-47BF-93FB-9E5BFA1153FC}"/>
              </a:ext>
            </a:extLst>
          </p:cNvPr>
          <p:cNvSpPr txBox="1"/>
          <p:nvPr/>
        </p:nvSpPr>
        <p:spPr>
          <a:xfrm>
            <a:off x="8599470" y="4880226"/>
            <a:ext cx="31676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* 아웃바운드는 </a:t>
            </a:r>
            <a:r>
              <a:rPr lang="ko-KR" altLang="en-US" sz="2000" dirty="0">
                <a:hlinkClick r:id="rId3"/>
              </a:rPr>
              <a:t>호스트</a:t>
            </a:r>
            <a:r>
              <a:rPr lang="ko-KR" altLang="en-US" sz="2000" dirty="0"/>
              <a:t>에서 단말로의 전송을 의미한다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AB5C-5671-41F6-B0CF-15C2B75C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7DA91-7037-4367-974C-6E4365D0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323749"/>
            <a:ext cx="10843672" cy="499564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600" dirty="0"/>
              <a:t>Azure Firewall 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테스트 환경 구축</a:t>
            </a:r>
            <a:endParaRPr lang="en-US" altLang="ko-KR" sz="3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방화벽 테스트</a:t>
            </a:r>
            <a:endParaRPr lang="en-US" altLang="ko-KR" sz="3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결과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317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CEEC-9C5A-4D97-A87C-27BD5FB0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네트워크 규칙 구성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C9FF60E-14E7-4B8C-855E-B0FC482D9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939"/>
            <a:ext cx="8391440" cy="51570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6BA8C-7899-4351-939D-EC095BCA7992}"/>
              </a:ext>
            </a:extLst>
          </p:cNvPr>
          <p:cNvSpPr txBox="1"/>
          <p:nvPr/>
        </p:nvSpPr>
        <p:spPr>
          <a:xfrm>
            <a:off x="8517276" y="2089493"/>
            <a:ext cx="345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포트 </a:t>
            </a:r>
            <a:r>
              <a:rPr lang="en-US" altLang="ko-KR" sz="2400" dirty="0"/>
              <a:t>53(DNS)</a:t>
            </a:r>
            <a:r>
              <a:rPr lang="ko-KR" altLang="en-US" sz="2400" dirty="0"/>
              <a:t>에서 두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주소에 대한 </a:t>
            </a:r>
            <a:r>
              <a:rPr lang="ko-KR" altLang="en-US" sz="2400" dirty="0" err="1"/>
              <a:t>아웃바운드</a:t>
            </a:r>
            <a:r>
              <a:rPr lang="ko-KR" altLang="en-US" sz="2400" dirty="0"/>
              <a:t> 액세스를 허용하는 네트워크 규칙을 설정한다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734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0E918-8518-43A3-B481-75D88391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DNS </a:t>
            </a:r>
            <a:r>
              <a:rPr lang="ko-KR" altLang="en-US" b="1" dirty="0"/>
              <a:t>주소 변경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353A57B-C5DF-4ED5-976F-A3177BB7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784"/>
            <a:ext cx="8096036" cy="51422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04067-7E3A-4FAB-B484-DF09C8CA8B15}"/>
              </a:ext>
            </a:extLst>
          </p:cNvPr>
          <p:cNvSpPr txBox="1"/>
          <p:nvPr/>
        </p:nvSpPr>
        <p:spPr>
          <a:xfrm>
            <a:off x="8248073" y="2216727"/>
            <a:ext cx="3241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테스트 목적으로 서버의 기본 및 보조 DNS 주소를 구성할 수 있습니다.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400" dirty="0"/>
              <a:t>일반적인 Azure Firewall 요구 사항이 아닙니다.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50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49CC-2A8B-404A-91D7-0BD0D5BF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방화벽 테스트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156D8-4A88-4250-B7DF-0B95E37C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2" y="2055302"/>
            <a:ext cx="4328719" cy="416261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Srv</a:t>
            </a:r>
            <a:r>
              <a:rPr lang="en-US" altLang="ko-KR" sz="2800" dirty="0"/>
              <a:t>-Jump </a:t>
            </a:r>
            <a:r>
              <a:rPr lang="ko-KR" altLang="en-US" sz="2800" dirty="0"/>
              <a:t>가상머신에서 </a:t>
            </a:r>
            <a:r>
              <a:rPr lang="en-US" altLang="ko-KR" sz="2800" dirty="0"/>
              <a:t>            </a:t>
            </a:r>
            <a:r>
              <a:rPr lang="en-US" altLang="ko-KR" sz="2800" dirty="0" err="1"/>
              <a:t>Srv</a:t>
            </a:r>
            <a:r>
              <a:rPr lang="en-US" altLang="ko-KR" sz="2800" dirty="0"/>
              <a:t>-Work </a:t>
            </a:r>
            <a:r>
              <a:rPr lang="ko-KR" altLang="en-US" sz="2800" dirty="0"/>
              <a:t>가상머신으로 원격 접속하여</a:t>
            </a:r>
            <a:r>
              <a:rPr lang="en-US" altLang="ko-KR" sz="2800" dirty="0"/>
              <a:t>, Google </a:t>
            </a:r>
            <a:r>
              <a:rPr lang="ko-KR" altLang="en-US" sz="2800" dirty="0"/>
              <a:t>홈페이지 외의 사이트가 방화벽으로 차단된 것을 확인합니다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2FF6-37FC-460A-95AB-1ECD19FF1369}"/>
              </a:ext>
            </a:extLst>
          </p:cNvPr>
          <p:cNvSpPr txBox="1"/>
          <p:nvPr/>
        </p:nvSpPr>
        <p:spPr>
          <a:xfrm>
            <a:off x="134224" y="3858936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Srv</a:t>
            </a:r>
            <a:r>
              <a:rPr lang="en-US" altLang="ko-KR" b="1" dirty="0">
                <a:solidFill>
                  <a:schemeClr val="bg1"/>
                </a:solidFill>
              </a:rPr>
              <a:t>-Jump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42AAC-E6B3-4CAF-82C7-DCEAEC7A056B}"/>
              </a:ext>
            </a:extLst>
          </p:cNvPr>
          <p:cNvSpPr txBox="1"/>
          <p:nvPr/>
        </p:nvSpPr>
        <p:spPr>
          <a:xfrm>
            <a:off x="134224" y="5469762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Srv</a:t>
            </a:r>
            <a:r>
              <a:rPr lang="en-US" altLang="ko-KR" b="1" dirty="0">
                <a:solidFill>
                  <a:schemeClr val="bg1"/>
                </a:solidFill>
              </a:rPr>
              <a:t>-Work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01953F7-6ECD-409D-8C99-F94FE0A83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7348756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9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7376-8AD5-4EE0-ACA3-1FCFDDFC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17732"/>
            <a:ext cx="9784080" cy="1508760"/>
          </a:xfrm>
        </p:spPr>
        <p:txBody>
          <a:bodyPr/>
          <a:lstStyle/>
          <a:p>
            <a:r>
              <a:rPr lang="ko-KR" altLang="en-US" b="1" dirty="0"/>
              <a:t>방화벽 테스트 </a:t>
            </a:r>
            <a:r>
              <a:rPr lang="en-US" altLang="ko-KR" b="1" dirty="0"/>
              <a:t>- </a:t>
            </a:r>
            <a:r>
              <a:rPr lang="ko-KR" altLang="en-US" b="1" dirty="0"/>
              <a:t>연결하기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C6A5DB8-9E67-4C01-8717-261567F5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81" y="2011361"/>
            <a:ext cx="5177557" cy="4206875"/>
          </a:xfrm>
        </p:spPr>
      </p:pic>
      <p:pic>
        <p:nvPicPr>
          <p:cNvPr id="7" name="그림 6" descr="여자이(가) 표시된 사진&#10;&#10;자동 생성된 설명">
            <a:extLst>
              <a:ext uri="{FF2B5EF4-FFF2-40B4-BE49-F238E27FC236}">
                <a16:creationId xmlns:a16="http://schemas.microsoft.com/office/drawing/2014/main" id="{CA831D1D-264C-4E74-9966-D48A4D5C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2981110"/>
            <a:ext cx="3611755" cy="226737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EBEA251-930A-417E-B4D1-25D0A578BAF4}"/>
              </a:ext>
            </a:extLst>
          </p:cNvPr>
          <p:cNvSpPr/>
          <p:nvPr/>
        </p:nvSpPr>
        <p:spPr>
          <a:xfrm>
            <a:off x="6224631" y="3716323"/>
            <a:ext cx="947956" cy="864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8DCA8-00B3-44C0-8406-42A80ABD65F0}"/>
              </a:ext>
            </a:extLst>
          </p:cNvPr>
          <p:cNvSpPr txBox="1"/>
          <p:nvPr/>
        </p:nvSpPr>
        <p:spPr>
          <a:xfrm>
            <a:off x="7248128" y="5717309"/>
            <a:ext cx="361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가상머신에 접속하기 위해 </a:t>
            </a:r>
            <a:r>
              <a:rPr lang="en-US" altLang="ko-KR" dirty="0"/>
              <a:t>RDP </a:t>
            </a:r>
            <a:r>
              <a:rPr lang="ko-KR" altLang="en-US" dirty="0"/>
              <a:t>파일 다운로드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6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EA5B-E06D-4622-BDA9-D3C82299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방화벽 테스트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1074F43-C865-4339-82F5-DD141D931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7"/>
            <a:ext cx="4295163" cy="506506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F5917-A28F-4E6D-816D-32E3F136C25A}"/>
              </a:ext>
            </a:extLst>
          </p:cNvPr>
          <p:cNvSpPr txBox="1"/>
          <p:nvPr/>
        </p:nvSpPr>
        <p:spPr>
          <a:xfrm>
            <a:off x="9756396" y="2359995"/>
            <a:ext cx="2181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Srv</a:t>
            </a:r>
            <a:r>
              <a:rPr lang="en-US" altLang="ko-KR" sz="2400" dirty="0"/>
              <a:t>-Jump </a:t>
            </a:r>
            <a:r>
              <a:rPr lang="ko-KR" altLang="en-US" sz="2400" dirty="0"/>
              <a:t>내부에서 </a:t>
            </a:r>
            <a:r>
              <a:rPr lang="en-US" altLang="ko-KR" sz="2400" dirty="0" err="1"/>
              <a:t>Srv</a:t>
            </a:r>
            <a:r>
              <a:rPr lang="en-US" altLang="ko-KR" sz="2400" dirty="0"/>
              <a:t>-Work IP</a:t>
            </a:r>
            <a:r>
              <a:rPr lang="ko-KR" altLang="en-US" sz="2400" dirty="0"/>
              <a:t> 주소로 원격 연결합니다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1782A9-4C10-4E55-8FD6-6564BF00E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71" y="1895912"/>
            <a:ext cx="4616687" cy="496208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287EE53-DBCA-4D62-B183-B8513BC42D74}"/>
              </a:ext>
            </a:extLst>
          </p:cNvPr>
          <p:cNvSpPr/>
          <p:nvPr/>
        </p:nvSpPr>
        <p:spPr>
          <a:xfrm>
            <a:off x="4479721" y="4127383"/>
            <a:ext cx="419450" cy="402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4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8ECEA3D-7B9E-4288-BA16-CAF25B0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ko-KR" altLang="en-US" b="1" dirty="0"/>
              <a:t>방화벽 테스트</a:t>
            </a:r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D694A18D-B6E9-48A7-AF42-783A1D8E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42" y="1792936"/>
            <a:ext cx="12192000" cy="2305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F8155-C54D-4599-890E-0ABF9DACCB1A}"/>
              </a:ext>
            </a:extLst>
          </p:cNvPr>
          <p:cNvSpPr txBox="1"/>
          <p:nvPr/>
        </p:nvSpPr>
        <p:spPr>
          <a:xfrm>
            <a:off x="189109" y="5844808"/>
            <a:ext cx="11325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허용된 </a:t>
            </a:r>
            <a:r>
              <a:rPr lang="en-US" altLang="ko-KR" sz="2000" dirty="0"/>
              <a:t>Google </a:t>
            </a:r>
            <a:r>
              <a:rPr lang="ko-KR" altLang="en-US" sz="2000" dirty="0"/>
              <a:t>외의 다른 사이트는 방화벽이 차단합니다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9392E8-680C-4F5A-ACA8-960896D1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2852"/>
            <a:ext cx="12192000" cy="12573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70E784-0EA3-4E8B-BE87-016506A67EF7}"/>
              </a:ext>
            </a:extLst>
          </p:cNvPr>
          <p:cNvCxnSpPr/>
          <p:nvPr/>
        </p:nvCxnSpPr>
        <p:spPr>
          <a:xfrm>
            <a:off x="562062" y="3355596"/>
            <a:ext cx="93705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C667E0-7635-4B10-85FC-6CD854D0DD5A}"/>
              </a:ext>
            </a:extLst>
          </p:cNvPr>
          <p:cNvCxnSpPr/>
          <p:nvPr/>
        </p:nvCxnSpPr>
        <p:spPr>
          <a:xfrm>
            <a:off x="352338" y="5566596"/>
            <a:ext cx="970606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1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8ECEA3D-7B9E-4288-BA16-CAF25B0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방화벽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BCE62-1685-4204-A3DD-6AC5E238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253928-BC7C-42E8-B6B0-F4E080D3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C3FC-0E31-4896-B809-BDE4FEC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결과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4D78F-791F-4BB6-A065-2099C6CFCA9F}"/>
              </a:ext>
            </a:extLst>
          </p:cNvPr>
          <p:cNvSpPr txBox="1"/>
          <p:nvPr/>
        </p:nvSpPr>
        <p:spPr>
          <a:xfrm>
            <a:off x="757808" y="2295076"/>
            <a:ext cx="98542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아웃바운드</a:t>
            </a:r>
            <a:r>
              <a:rPr lang="ko-KR" altLang="en-US" sz="2400" dirty="0"/>
              <a:t> 네트워크 액세스 제어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서브넷에서 액세스할 수 있는</a:t>
            </a:r>
            <a:r>
              <a:rPr lang="en-US" altLang="ko-KR" sz="2400" dirty="0"/>
              <a:t> FQDN(</a:t>
            </a:r>
            <a:r>
              <a:rPr lang="ko-KR" altLang="ko-KR" sz="2400" dirty="0" err="1"/>
              <a:t>정규화된</a:t>
            </a:r>
            <a:r>
              <a:rPr lang="ko-KR" altLang="ko-KR" sz="2400" dirty="0"/>
              <a:t> 도메인 이름</a:t>
            </a:r>
            <a:r>
              <a:rPr lang="en-US" altLang="ko-KR" sz="2400" dirty="0"/>
              <a:t>)</a:t>
            </a:r>
            <a:r>
              <a:rPr lang="ko-KR" altLang="ko-KR" sz="2400" dirty="0"/>
              <a:t>을 정의하는 애플리케이션 규칙</a:t>
            </a:r>
            <a:r>
              <a:rPr lang="ko-KR" altLang="en-US" sz="2400" dirty="0"/>
              <a:t>으로 웹 사이트에 대한 액세스 제한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원본 주소</a:t>
            </a:r>
            <a:r>
              <a:rPr lang="en-US" altLang="ko-KR" sz="2400" dirty="0"/>
              <a:t>, </a:t>
            </a:r>
            <a:r>
              <a:rPr lang="ko-KR" altLang="ko-KR" sz="2400" dirty="0"/>
              <a:t>프로토콜</a:t>
            </a:r>
            <a:r>
              <a:rPr lang="en-US" altLang="ko-KR" sz="2400" dirty="0"/>
              <a:t>, </a:t>
            </a:r>
            <a:r>
              <a:rPr lang="ko-KR" altLang="ko-KR" sz="2400" dirty="0"/>
              <a:t>대상 포트 및 대상 주소를 정의하는 네트워크 규칙</a:t>
            </a:r>
            <a:r>
              <a:rPr lang="en-US" altLang="ko-KR" sz="2400" dirty="0"/>
              <a:t> </a:t>
            </a:r>
            <a:r>
              <a:rPr lang="ko-KR" altLang="en-US" sz="2400" dirty="0"/>
              <a:t>으로 아웃 바운드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 및 포트 제한</a:t>
            </a: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6657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F9DA8-6B7E-4979-83B6-00114E52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149921"/>
            <a:ext cx="9784080" cy="329953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>
                <a:solidFill>
                  <a:schemeClr val="tx1"/>
                </a:solidFill>
              </a:rPr>
              <a:t>감사합니다</a:t>
            </a:r>
            <a:r>
              <a:rPr lang="en-US" altLang="ko-KR" sz="9600" dirty="0">
                <a:solidFill>
                  <a:schemeClr val="tx1"/>
                </a:solidFill>
              </a:rPr>
              <a:t>.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7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C3FC-0E31-4896-B809-BDE4FEC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Azure Firewall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4D78F-791F-4BB6-A065-2099C6CFCA9F}"/>
              </a:ext>
            </a:extLst>
          </p:cNvPr>
          <p:cNvSpPr txBox="1"/>
          <p:nvPr/>
        </p:nvSpPr>
        <p:spPr>
          <a:xfrm>
            <a:off x="6197599" y="2088859"/>
            <a:ext cx="5630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Azure Firewall</a:t>
            </a:r>
            <a:r>
              <a:rPr lang="ko-KR" altLang="en-US" sz="2400" dirty="0"/>
              <a:t>은 </a:t>
            </a:r>
            <a:r>
              <a:rPr lang="en-US" altLang="ko-KR" sz="2400" dirty="0"/>
              <a:t>Azure Virtual Network </a:t>
            </a:r>
            <a:r>
              <a:rPr lang="ko-KR" altLang="en-US" sz="2400" dirty="0"/>
              <a:t>리소스를 보호하고 관리하는 클라우드 기반 네트워크 보안 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고가용성 및 무제한 클라우드 확장성이 내장되어 있는 서비스 형태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400" dirty="0"/>
              <a:t>로깅 및 분석을 위해</a:t>
            </a:r>
            <a:r>
              <a:rPr lang="en-US" altLang="ko-KR" sz="2400" dirty="0"/>
              <a:t> Azure Monitor</a:t>
            </a:r>
            <a:r>
              <a:rPr lang="ko-KR" altLang="ko-KR" sz="2400" dirty="0"/>
              <a:t>와 통합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기본 제공되는 고가용성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1026" name="Picture 2" descr="방화벽 개요">
            <a:extLst>
              <a:ext uri="{FF2B5EF4-FFF2-40B4-BE49-F238E27FC236}">
                <a16:creationId xmlns:a16="http://schemas.microsoft.com/office/drawing/2014/main" id="{6EF3F4C2-205D-4ECD-B487-617B0714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2936"/>
            <a:ext cx="6020348" cy="50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55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C3FC-0E31-4896-B809-BDE4FEC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Azure Firewall 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4D78F-791F-4BB6-A065-2099C6CFCA9F}"/>
              </a:ext>
            </a:extLst>
          </p:cNvPr>
          <p:cNvSpPr txBox="1"/>
          <p:nvPr/>
        </p:nvSpPr>
        <p:spPr>
          <a:xfrm>
            <a:off x="757807" y="2248909"/>
            <a:ext cx="114341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가용성 영역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무제한 클라우드 확장성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애플리케이션 </a:t>
            </a:r>
            <a:r>
              <a:rPr lang="en-US" altLang="ko-KR" sz="2800" dirty="0"/>
              <a:t>FQDN </a:t>
            </a:r>
            <a:r>
              <a:rPr lang="ko-KR" altLang="en-US" sz="2800" dirty="0"/>
              <a:t>필터링 규칙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네트워크 트래픽 필터링 규칙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FQDN </a:t>
            </a:r>
            <a:r>
              <a:rPr lang="ko-KR" altLang="en-US" sz="2800" dirty="0"/>
              <a:t>태그</a:t>
            </a:r>
            <a:r>
              <a:rPr lang="en-US" altLang="ko-KR" sz="2800" dirty="0"/>
              <a:t>, </a:t>
            </a:r>
            <a:r>
              <a:rPr lang="ko-KR" altLang="en-US" sz="2800" dirty="0"/>
              <a:t>서비스 태그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위협 </a:t>
            </a:r>
            <a:r>
              <a:rPr lang="ko-KR" altLang="en-US" sz="2800" dirty="0" err="1"/>
              <a:t>인텔리전스</a:t>
            </a:r>
            <a:endParaRPr lang="ko-KR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아웃바운드</a:t>
            </a:r>
            <a:r>
              <a:rPr lang="ko-KR" altLang="en-US" sz="2800" dirty="0"/>
              <a:t> </a:t>
            </a:r>
            <a:r>
              <a:rPr lang="en-US" altLang="ko-KR" sz="2800" dirty="0"/>
              <a:t>SNAT </a:t>
            </a:r>
            <a:r>
              <a:rPr lang="ko-KR" altLang="en-US" sz="2800" dirty="0"/>
              <a:t>지원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인바운드</a:t>
            </a:r>
            <a:r>
              <a:rPr lang="ko-KR" altLang="en-US" sz="2800" dirty="0"/>
              <a:t> </a:t>
            </a:r>
            <a:r>
              <a:rPr lang="en-US" altLang="ko-KR" sz="2800" dirty="0"/>
              <a:t>DNAT </a:t>
            </a:r>
            <a:r>
              <a:rPr lang="ko-KR" altLang="en-US" sz="2800" dirty="0"/>
              <a:t>지원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여러 공용 </a:t>
            </a:r>
            <a:r>
              <a:rPr lang="en-US" altLang="ko-KR" sz="2800" dirty="0"/>
              <a:t>IP </a:t>
            </a:r>
            <a:r>
              <a:rPr lang="ko-KR" altLang="en-US" sz="2800" dirty="0"/>
              <a:t>주소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Azure Monitor </a:t>
            </a:r>
            <a:r>
              <a:rPr lang="ko-KR" altLang="en-US" sz="2800" dirty="0"/>
              <a:t>로깅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421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C3FC-0E31-4896-B809-BDE4FEC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테스트 환경 구축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4D78F-791F-4BB6-A065-2099C6CFCA9F}"/>
              </a:ext>
            </a:extLst>
          </p:cNvPr>
          <p:cNvSpPr txBox="1"/>
          <p:nvPr/>
        </p:nvSpPr>
        <p:spPr>
          <a:xfrm>
            <a:off x="757807" y="2248909"/>
            <a:ext cx="114341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가용성 영역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무제한 클라우드 확장성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애플리케이션 </a:t>
            </a:r>
            <a:r>
              <a:rPr lang="en-US" altLang="ko-KR" sz="2400" dirty="0"/>
              <a:t>FQDN </a:t>
            </a:r>
            <a:r>
              <a:rPr lang="ko-KR" altLang="en-US" sz="2400" dirty="0"/>
              <a:t>필터링 규칙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네트워크 트래픽 필터링 규칙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FQDN </a:t>
            </a:r>
            <a:r>
              <a:rPr lang="ko-KR" altLang="en-US" sz="2400" dirty="0"/>
              <a:t>태그</a:t>
            </a:r>
            <a:r>
              <a:rPr lang="en-US" altLang="ko-KR" sz="2400" dirty="0"/>
              <a:t>, </a:t>
            </a:r>
            <a:r>
              <a:rPr lang="ko-KR" altLang="en-US" sz="2400" dirty="0"/>
              <a:t>서비스 태그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위협 </a:t>
            </a:r>
            <a:r>
              <a:rPr lang="ko-KR" altLang="en-US" sz="2400" dirty="0" err="1"/>
              <a:t>인텔리전스</a:t>
            </a:r>
            <a:endParaRPr lang="ko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아웃바운드</a:t>
            </a:r>
            <a:r>
              <a:rPr lang="ko-KR" altLang="en-US" sz="2400" dirty="0"/>
              <a:t> </a:t>
            </a:r>
            <a:r>
              <a:rPr lang="en-US" altLang="ko-KR" sz="2400" dirty="0"/>
              <a:t>SNAT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인바운드</a:t>
            </a:r>
            <a:r>
              <a:rPr lang="ko-KR" altLang="en-US" sz="2400" dirty="0"/>
              <a:t> </a:t>
            </a:r>
            <a:r>
              <a:rPr lang="en-US" altLang="ko-KR" sz="2400" dirty="0"/>
              <a:t>DNAT </a:t>
            </a:r>
            <a:r>
              <a:rPr lang="ko-KR" altLang="en-US" sz="2400" dirty="0"/>
              <a:t>지원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여러 공용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Azure Monitor </a:t>
            </a:r>
            <a:r>
              <a:rPr lang="ko-KR" altLang="en-US" sz="2400" dirty="0"/>
              <a:t>로깅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4BB39A3-407F-4925-99EB-83FDF27D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7348756" cy="506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4F29A-56AD-4C11-BD35-90B9BF55BC5D}"/>
              </a:ext>
            </a:extLst>
          </p:cNvPr>
          <p:cNvSpPr txBox="1"/>
          <p:nvPr/>
        </p:nvSpPr>
        <p:spPr>
          <a:xfrm>
            <a:off x="7550092" y="2147582"/>
            <a:ext cx="4835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Azure </a:t>
            </a:r>
            <a:r>
              <a:rPr lang="ko-KR" altLang="ko-KR" sz="2800" dirty="0"/>
              <a:t>서브넷에서 </a:t>
            </a:r>
            <a:r>
              <a:rPr lang="ko-KR" altLang="ko-KR" sz="2800" dirty="0" err="1"/>
              <a:t>아웃바운드</a:t>
            </a:r>
            <a:r>
              <a:rPr lang="ko-KR" altLang="ko-KR" sz="2800" dirty="0"/>
              <a:t> 네트워크로의 액세스를 </a:t>
            </a:r>
            <a:r>
              <a:rPr lang="en-US" altLang="ko-KR" sz="2800" dirty="0"/>
              <a:t>Azure Firewall</a:t>
            </a:r>
            <a:r>
              <a:rPr lang="ko-KR" altLang="en-US" sz="2800" dirty="0"/>
              <a:t>로 </a:t>
            </a:r>
            <a:r>
              <a:rPr lang="ko-KR" altLang="ko-KR" sz="2800" dirty="0"/>
              <a:t>제어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103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C3FC-0E31-4896-B809-BDE4FEC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테스트 환경 구축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233A0-B4BF-4953-8742-B7807857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8" y="1988191"/>
            <a:ext cx="7941575" cy="4660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4686C9-89E5-4D8A-BA72-6AC86C679EF5}"/>
              </a:ext>
            </a:extLst>
          </p:cNvPr>
          <p:cNvSpPr txBox="1"/>
          <p:nvPr/>
        </p:nvSpPr>
        <p:spPr>
          <a:xfrm>
            <a:off x="8836404" y="2172749"/>
            <a:ext cx="3355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Azure PowerShell</a:t>
            </a:r>
            <a:r>
              <a:rPr lang="ko-KR" altLang="en-US" sz="2400" dirty="0"/>
              <a:t>로 환경 구축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3289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C481-410D-4AF9-A827-DC9DE486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가상 네트워크 설정  </a:t>
            </a:r>
            <a:r>
              <a:rPr lang="en-US" altLang="ko-KR" b="1" dirty="0"/>
              <a:t>–  </a:t>
            </a:r>
            <a:r>
              <a:rPr lang="en-US" altLang="ko-KR" b="1" dirty="0" err="1"/>
              <a:t>Vnet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772D0-F773-4E8A-BA23-61790B18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가상 네트워크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이름</a:t>
            </a:r>
            <a:r>
              <a:rPr lang="ko-KR" altLang="en-US" dirty="0"/>
              <a:t>에 </a:t>
            </a:r>
            <a:r>
              <a:rPr lang="en-US" altLang="ko-KR" b="1" dirty="0"/>
              <a:t>Test-FW-VN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주소 공간</a:t>
            </a:r>
            <a:r>
              <a:rPr lang="ko-KR" altLang="en-US" dirty="0"/>
              <a:t>에 </a:t>
            </a:r>
            <a:r>
              <a:rPr lang="en-US" altLang="ko-KR" b="1" dirty="0"/>
              <a:t>10.0.0.0/16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리소스 그룹</a:t>
            </a:r>
            <a:r>
              <a:rPr lang="ko-KR" altLang="en-US" dirty="0"/>
              <a:t>의 경우 </a:t>
            </a:r>
            <a:r>
              <a:rPr lang="en-US" altLang="ko-KR" b="1" dirty="0"/>
              <a:t>Test-FW-RG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위치</a:t>
            </a:r>
            <a:r>
              <a:rPr lang="ko-KR" altLang="en-US" dirty="0"/>
              <a:t>의 경우 전에 사용한 동일한 위치를 선택합니다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서브넷</a:t>
            </a:r>
            <a:r>
              <a:rPr lang="ko-KR" altLang="en-US" dirty="0"/>
              <a:t> 아래에서 </a:t>
            </a:r>
            <a:r>
              <a:rPr lang="ko-KR" altLang="en-US" b="1" dirty="0"/>
              <a:t>이름</a:t>
            </a:r>
            <a:r>
              <a:rPr lang="ko-KR" altLang="en-US" dirty="0"/>
              <a:t>에 </a:t>
            </a:r>
            <a:r>
              <a:rPr lang="en-US" altLang="ko-KR" b="1" dirty="0" err="1"/>
              <a:t>AzureFirewallSubnet</a:t>
            </a:r>
            <a:r>
              <a:rPr lang="ko-KR" altLang="en-US" dirty="0"/>
              <a:t>을 입력합니다</a:t>
            </a:r>
            <a:r>
              <a:rPr lang="en-US" altLang="ko-KR" dirty="0"/>
              <a:t>. </a:t>
            </a:r>
            <a:r>
              <a:rPr lang="ko-KR" altLang="en-US" dirty="0"/>
              <a:t>방화벽은 이 서브넷에 있고 해당 </a:t>
            </a:r>
            <a:r>
              <a:rPr lang="ko-KR" altLang="en-US" dirty="0" err="1"/>
              <a:t>서브넷</a:t>
            </a:r>
            <a:r>
              <a:rPr lang="ko-KR" altLang="en-US" dirty="0"/>
              <a:t> 이름은 </a:t>
            </a:r>
            <a:r>
              <a:rPr lang="en-US" altLang="ko-KR" dirty="0" err="1"/>
              <a:t>AzureFirewallSubnet</a:t>
            </a:r>
            <a:r>
              <a:rPr lang="ko-KR" altLang="en-US" dirty="0"/>
              <a:t>이 </a:t>
            </a:r>
            <a:r>
              <a:rPr lang="ko-KR" altLang="en-US" b="1" dirty="0"/>
              <a:t>되어야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주소 범위</a:t>
            </a:r>
            <a:r>
              <a:rPr lang="ko-KR" altLang="en-US" dirty="0"/>
              <a:t>에 </a:t>
            </a:r>
            <a:r>
              <a:rPr lang="en-US" altLang="ko-KR" b="1" dirty="0"/>
              <a:t>10.0.1.0/26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기본 설정을 유지한 다음</a:t>
            </a:r>
            <a:r>
              <a:rPr lang="en-US" altLang="ko-KR" dirty="0"/>
              <a:t>, </a:t>
            </a:r>
            <a:r>
              <a:rPr lang="ko-KR" altLang="en-US" b="1" dirty="0"/>
              <a:t>만들기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0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15E7-E2F1-4B9F-A720-5D9F601F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가상 네트워크 설정 </a:t>
            </a:r>
            <a:r>
              <a:rPr lang="en-US" altLang="ko-KR" b="1" dirty="0"/>
              <a:t>– </a:t>
            </a:r>
            <a:r>
              <a:rPr lang="ko-KR" altLang="en-US" b="1" dirty="0"/>
              <a:t>추가 </a:t>
            </a:r>
            <a:r>
              <a:rPr lang="ko-KR" altLang="en-US" b="1" dirty="0" err="1"/>
              <a:t>서브넷</a:t>
            </a:r>
            <a:r>
              <a:rPr lang="ko-KR" altLang="en-US" b="1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29771-E57E-4AE9-A706-7DC6A8C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점프 서버에 대한 </a:t>
            </a:r>
            <a:r>
              <a:rPr lang="ko-KR" altLang="en-US" dirty="0" err="1"/>
              <a:t>서브넷</a:t>
            </a:r>
            <a:r>
              <a:rPr lang="ko-KR" altLang="en-US" dirty="0"/>
              <a:t> 및 워크로드 서버에 대한 서브넷을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리소스 그룹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b="1" dirty="0"/>
              <a:t>Test-FW-RG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Test-FW-VN</a:t>
            </a:r>
            <a:r>
              <a:rPr lang="ko-KR" altLang="en-US" dirty="0"/>
              <a:t> 가상 네트워크를 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</a:t>
            </a:r>
            <a:r>
              <a:rPr lang="ko-KR" altLang="en-US" dirty="0" err="1"/>
              <a:t>서브넷</a:t>
            </a:r>
            <a:r>
              <a:rPr lang="en-US" altLang="ko-KR" dirty="0"/>
              <a:t>  (</a:t>
            </a:r>
            <a:r>
              <a:rPr lang="en-US" altLang="ko-KR" b="1" dirty="0"/>
              <a:t>+</a:t>
            </a:r>
            <a:r>
              <a:rPr lang="ko-KR" altLang="en-US" b="1" dirty="0" err="1"/>
              <a:t>서브넷</a:t>
            </a:r>
            <a:r>
              <a:rPr lang="en-US" altLang="ko-KR" b="1" dirty="0"/>
              <a:t>) 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이름</a:t>
            </a:r>
            <a:r>
              <a:rPr lang="ko-KR" altLang="en-US" dirty="0"/>
              <a:t>에 </a:t>
            </a:r>
            <a:r>
              <a:rPr lang="en-US" altLang="ko-KR" b="1" dirty="0"/>
              <a:t>Workload-SN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주소 범위</a:t>
            </a:r>
            <a:r>
              <a:rPr lang="ko-KR" altLang="en-US" dirty="0"/>
              <a:t>에 </a:t>
            </a:r>
            <a:r>
              <a:rPr lang="en-US" altLang="ko-KR" b="1" dirty="0"/>
              <a:t>10.0.2.0/24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 범위 </a:t>
            </a:r>
            <a:r>
              <a:rPr lang="en-US" altLang="ko-KR" b="1" dirty="0"/>
              <a:t>10.0.3.0/24</a:t>
            </a:r>
            <a:r>
              <a:rPr lang="ko-KR" altLang="en-US" dirty="0"/>
              <a:t>의 </a:t>
            </a:r>
            <a:r>
              <a:rPr lang="en-US" altLang="ko-KR" b="1" dirty="0"/>
              <a:t>Jump-SN</a:t>
            </a:r>
            <a:r>
              <a:rPr lang="ko-KR" altLang="en-US" dirty="0"/>
              <a:t>이라는 다른 서브넷을 만듭니다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7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AA1C-D27C-4BA6-AD86-6498CB23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가상 네트워크 설정  </a:t>
            </a:r>
            <a:r>
              <a:rPr lang="en-US" altLang="ko-KR" b="1" dirty="0"/>
              <a:t>–   Test-</a:t>
            </a:r>
            <a:r>
              <a:rPr lang="en-US" altLang="ko-KR" b="1" dirty="0" err="1"/>
              <a:t>fw</a:t>
            </a:r>
            <a:r>
              <a:rPr lang="en-US" altLang="ko-KR" b="1" dirty="0"/>
              <a:t>-</a:t>
            </a:r>
            <a:r>
              <a:rPr lang="en-US" altLang="ko-KR" b="1" dirty="0" err="1"/>
              <a:t>vn</a:t>
            </a:r>
            <a:endParaRPr lang="ko-KR" altLang="en-US" b="1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159000" y="5613400"/>
            <a:ext cx="8500533" cy="84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443"/>
            <a:ext cx="12191999" cy="49045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3B1034-E760-4F57-8915-CD7C0C513FA4}"/>
              </a:ext>
            </a:extLst>
          </p:cNvPr>
          <p:cNvCxnSpPr/>
          <p:nvPr/>
        </p:nvCxnSpPr>
        <p:spPr>
          <a:xfrm>
            <a:off x="209725" y="5327009"/>
            <a:ext cx="0" cy="11576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D5F909-0D88-4B3A-B52E-5A7BAC4A67E6}"/>
              </a:ext>
            </a:extLst>
          </p:cNvPr>
          <p:cNvCxnSpPr/>
          <p:nvPr/>
        </p:nvCxnSpPr>
        <p:spPr>
          <a:xfrm>
            <a:off x="209725" y="5327009"/>
            <a:ext cx="118704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C211F9-0015-4B6D-9714-AE64F2F5F17A}"/>
              </a:ext>
            </a:extLst>
          </p:cNvPr>
          <p:cNvCxnSpPr/>
          <p:nvPr/>
        </p:nvCxnSpPr>
        <p:spPr>
          <a:xfrm>
            <a:off x="12071758" y="5327009"/>
            <a:ext cx="0" cy="11576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25D4F6-CA07-4F1C-AAB8-CBAB01EE82DB}"/>
              </a:ext>
            </a:extLst>
          </p:cNvPr>
          <p:cNvCxnSpPr/>
          <p:nvPr/>
        </p:nvCxnSpPr>
        <p:spPr>
          <a:xfrm>
            <a:off x="209725" y="6484690"/>
            <a:ext cx="118704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7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밴드</Template>
  <TotalTime>674</TotalTime>
  <Words>750</Words>
  <Application>Microsoft Office PowerPoint</Application>
  <PresentationFormat>와이드스크린</PresentationFormat>
  <Paragraphs>130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Corbel</vt:lpstr>
      <vt:lpstr>Wingdings</vt:lpstr>
      <vt:lpstr>줄무늬</vt:lpstr>
      <vt:lpstr>Azure Firewall 배포 및 구성</vt:lpstr>
      <vt:lpstr>목차</vt:lpstr>
      <vt:lpstr>Azure Firewall 이란?</vt:lpstr>
      <vt:lpstr>Azure Firewall 이란?</vt:lpstr>
      <vt:lpstr>테스트 환경 구축</vt:lpstr>
      <vt:lpstr>테스트 환경 구축</vt:lpstr>
      <vt:lpstr>가상 네트워크 설정  –  Vnet 만들기</vt:lpstr>
      <vt:lpstr>가상 네트워크 설정 – 추가 서브넷 만들기</vt:lpstr>
      <vt:lpstr>가상 네트워크 설정  –   Test-fw-vn</vt:lpstr>
      <vt:lpstr>가상 머신 만들기 </vt:lpstr>
      <vt:lpstr>가상 머신 만들기 </vt:lpstr>
      <vt:lpstr>PowerPoint 프레젠테이션</vt:lpstr>
      <vt:lpstr>PowerPoint 프레젠테이션</vt:lpstr>
      <vt:lpstr>방화벽 배포</vt:lpstr>
      <vt:lpstr>방화벽 배포</vt:lpstr>
      <vt:lpstr>기본 경로 만들기</vt:lpstr>
      <vt:lpstr>기본 경로 만들기</vt:lpstr>
      <vt:lpstr>기본 경로 만들기</vt:lpstr>
      <vt:lpstr>애플리케이션 규칙 구성</vt:lpstr>
      <vt:lpstr>네트워크 규칙 구성</vt:lpstr>
      <vt:lpstr>DNS 주소 변경</vt:lpstr>
      <vt:lpstr>방화벽 테스트</vt:lpstr>
      <vt:lpstr>방화벽 테스트 - 연결하기</vt:lpstr>
      <vt:lpstr>방화벽 테스트</vt:lpstr>
      <vt:lpstr>방화벽 테스트</vt:lpstr>
      <vt:lpstr>방화벽 테스트</vt:lpstr>
      <vt:lpstr>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Portal을 사용하여 Azure Firewall 배포 및 구성</dc:title>
  <dc:creator>승현 안</dc:creator>
  <cp:lastModifiedBy>곽진우</cp:lastModifiedBy>
  <cp:revision>67</cp:revision>
  <dcterms:created xsi:type="dcterms:W3CDTF">2019-11-02T07:18:48Z</dcterms:created>
  <dcterms:modified xsi:type="dcterms:W3CDTF">2019-11-05T02:25:05Z</dcterms:modified>
</cp:coreProperties>
</file>