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65" r:id="rId3"/>
    <p:sldId id="279" r:id="rId4"/>
    <p:sldId id="261" r:id="rId5"/>
    <p:sldId id="281" r:id="rId6"/>
    <p:sldId id="282" r:id="rId7"/>
    <p:sldId id="283" r:id="rId8"/>
    <p:sldId id="284" r:id="rId9"/>
    <p:sldId id="285" r:id="rId10"/>
    <p:sldId id="286" r:id="rId11"/>
  </p:sldIdLst>
  <p:sldSz cx="9144000" cy="6858000" type="screen4x3"/>
  <p:notesSz cx="6858000" cy="9144000"/>
  <p:embeddedFontLst>
    <p:embeddedFont>
      <p:font typeface="Roboto Slab" panose="020B0604020202020204" charset="0"/>
      <p:regular r:id="rId13"/>
      <p:bold r:id="rId14"/>
    </p:embeddedFont>
    <p:embeddedFont>
      <p:font typeface="Source Sans Pr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5AB886E-8044-48EF-9831-638AE89C6664}">
  <a:tblStyle styleId="{95AB886E-8044-48EF-9831-638AE89C6664}"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94" autoAdjust="0"/>
  </p:normalViewPr>
  <p:slideViewPr>
    <p:cSldViewPr snapToGrid="0">
      <p:cViewPr varScale="1">
        <p:scale>
          <a:sx n="92" d="100"/>
          <a:sy n="92" d="100"/>
        </p:scale>
        <p:origin x="11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682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r>
              <a:rPr lang="es-CR" sz="1100" b="0" i="0" kern="1200" dirty="0">
                <a:solidFill>
                  <a:schemeClr val="tx1"/>
                </a:solidFill>
                <a:effectLst/>
                <a:latin typeface="+mn-lt"/>
                <a:ea typeface="+mn-ea"/>
                <a:cs typeface="+mn-cs"/>
              </a:rPr>
              <a:t>El principal objetivo del AJAX, es intercambiar información entre el servidor y el cliente (navegadores) sin la necesidad de recargar la página. De esta forma, ganamos en usabilidad, experiencia y productividad del usuario final.</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CR" sz="1100" b="0" i="0" kern="1200" dirty="0">
                <a:solidFill>
                  <a:schemeClr val="tx1"/>
                </a:solidFill>
                <a:effectLst/>
                <a:latin typeface="+mn-lt"/>
                <a:ea typeface="+mn-ea"/>
                <a:cs typeface="+mn-cs"/>
              </a:rPr>
              <a:t>¿Cuál es la diferencia cuando usamos AJAX? La diferencia es que con AJAX no es necesario recargar toda la página web, como ocurre cuando pinchamos en un enlace o cuando pulsamos el botón </a:t>
            </a:r>
            <a:r>
              <a:rPr lang="es-CR" sz="1100" b="0" i="0" kern="1200" dirty="0" err="1">
                <a:solidFill>
                  <a:schemeClr val="tx1"/>
                </a:solidFill>
                <a:effectLst/>
                <a:latin typeface="+mn-lt"/>
                <a:ea typeface="+mn-ea"/>
                <a:cs typeface="+mn-cs"/>
              </a:rPr>
              <a:t>submit</a:t>
            </a:r>
            <a:r>
              <a:rPr lang="es-CR" sz="1100" b="0" i="0" kern="1200" dirty="0">
                <a:solidFill>
                  <a:schemeClr val="tx1"/>
                </a:solidFill>
                <a:effectLst/>
                <a:latin typeface="+mn-lt"/>
                <a:ea typeface="+mn-ea"/>
                <a:cs typeface="+mn-cs"/>
              </a:rPr>
              <a:t> de un formulario. Con AJAX es posible realizar una conexión a un servidor desde dentro de una página web usando un programa </a:t>
            </a:r>
            <a:r>
              <a:rPr lang="es-CR" sz="1100" b="0" i="0" kern="1200" dirty="0" err="1">
                <a:solidFill>
                  <a:schemeClr val="tx1"/>
                </a:solidFill>
                <a:effectLst/>
                <a:latin typeface="+mn-lt"/>
                <a:ea typeface="+mn-ea"/>
                <a:cs typeface="+mn-cs"/>
              </a:rPr>
              <a:t>Javascript</a:t>
            </a:r>
            <a:r>
              <a:rPr lang="es-CR" sz="1100" b="0" i="0" kern="1200" dirty="0">
                <a:solidFill>
                  <a:schemeClr val="tx1"/>
                </a:solidFill>
                <a:effectLst/>
                <a:latin typeface="+mn-lt"/>
                <a:ea typeface="+mn-ea"/>
                <a:cs typeface="+mn-cs"/>
              </a:rPr>
              <a:t>. Dicho servidor enviará una respuesta; esta respuesta se almacenará en una variable del programa </a:t>
            </a:r>
            <a:r>
              <a:rPr lang="es-CR" sz="1100" b="0" i="0" kern="1200" dirty="0" err="1">
                <a:solidFill>
                  <a:schemeClr val="tx1"/>
                </a:solidFill>
                <a:effectLst/>
                <a:latin typeface="+mn-lt"/>
                <a:ea typeface="+mn-ea"/>
                <a:cs typeface="+mn-cs"/>
              </a:rPr>
              <a:t>Javascript</a:t>
            </a:r>
            <a:r>
              <a:rPr lang="es-CR" sz="1100" b="0" i="0" kern="1200" dirty="0">
                <a:solidFill>
                  <a:schemeClr val="tx1"/>
                </a:solidFill>
                <a:effectLst/>
                <a:latin typeface="+mn-lt"/>
                <a:ea typeface="+mn-ea"/>
                <a:cs typeface="+mn-cs"/>
              </a:rPr>
              <a:t> y, una vez almacenada en la variable, podremos hacer con ella lo que deseemos.</a:t>
            </a:r>
          </a:p>
          <a:p>
            <a:pPr marL="0" lvl="0" indent="0" rtl="0">
              <a:spcBef>
                <a:spcPts val="0"/>
              </a:spcBef>
              <a:spcAft>
                <a:spcPts val="0"/>
              </a:spcAft>
              <a:buNone/>
            </a:pPr>
            <a:endParaRPr lang="es-CR" sz="1100" b="0" i="0" kern="1200" dirty="0">
              <a:solidFill>
                <a:schemeClr val="tx1"/>
              </a:solidFill>
              <a:effectLst/>
              <a:latin typeface="+mn-lt"/>
              <a:ea typeface="+mn-ea"/>
              <a:cs typeface="+mn-cs"/>
            </a:endParaRPr>
          </a:p>
          <a:p>
            <a:pPr marL="0" lvl="0" indent="0" rtl="0">
              <a:spcBef>
                <a:spcPts val="0"/>
              </a:spcBef>
              <a:spcAft>
                <a:spcPts val="0"/>
              </a:spcAft>
              <a:buNone/>
            </a:pPr>
            <a:r>
              <a:rPr lang="es-CR" sz="1100" b="0" i="0" kern="1200" dirty="0">
                <a:solidFill>
                  <a:schemeClr val="tx1"/>
                </a:solidFill>
                <a:effectLst/>
                <a:latin typeface="+mn-lt"/>
                <a:ea typeface="+mn-ea"/>
                <a:cs typeface="+mn-cs"/>
              </a:rPr>
              <a:t>Por ejemplo, podemos pedirle al servidor que nos indique qué hora tiene y mostrar dicha hora en el cliente, en una capa dedicada sólo para visualizar este dato. De esta forma, el usuario podría ver la hora correcta que hay en el servidor (posiblemente sincronizada por NTP) y esta sería la misma para todos los usuarios conectados a dicho servidor, sin tener en cuenta la hora que tengan en su ordenador (posiblemente errónea o susceptible de ser modificada por el usuario). Si actualizamos la hora cada minuto, sin usar AJAX, tendremos que recargar toda la página cada 60 segundos. Sin embargo, con AJAX, simplemente actualizaremos la capa que hemos dedicado a imprimir la hora sin necesidad de alterar el resto de la página.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3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620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r>
              <a:rPr lang="es-CR" sz="1100" dirty="0"/>
              <a:t>Amazon </a:t>
            </a:r>
            <a:r>
              <a:rPr lang="es-CR" sz="1100" dirty="0" err="1"/>
              <a:t>Zuggest</a:t>
            </a:r>
            <a:endParaRPr lang="es-CR" sz="1100" dirty="0"/>
          </a:p>
          <a:p>
            <a:pPr lvl="0"/>
            <a:r>
              <a:rPr lang="es-CR" sz="1100" dirty="0"/>
              <a:t>Google </a:t>
            </a:r>
            <a:r>
              <a:rPr lang="es-CR" sz="1100" dirty="0" err="1"/>
              <a:t>Spreadsheets</a:t>
            </a:r>
            <a:endParaRPr lang="es-CR" sz="1100" dirty="0"/>
          </a:p>
          <a:p>
            <a:pPr lvl="0"/>
            <a:r>
              <a:rPr lang="es-CR" sz="1100" dirty="0"/>
              <a:t>Google</a:t>
            </a:r>
          </a:p>
          <a:p>
            <a:pPr lvl="0"/>
            <a:r>
              <a:rPr lang="es-CR" sz="1100" dirty="0"/>
              <a:t>Google Calendar</a:t>
            </a:r>
          </a:p>
          <a:p>
            <a:pPr lvl="0"/>
            <a:r>
              <a:rPr lang="es-CR" sz="1100" dirty="0"/>
              <a:t>Kiko</a:t>
            </a:r>
          </a:p>
          <a:p>
            <a:pPr lvl="0"/>
            <a:r>
              <a:rPr lang="es-CR" sz="1100" dirty="0" err="1"/>
              <a:t>Protopage</a:t>
            </a:r>
            <a:endParaRPr lang="es-CR" sz="1100" dirty="0"/>
          </a:p>
          <a:p>
            <a:pPr lvl="0"/>
            <a:r>
              <a:rPr lang="es-CR" sz="1100" dirty="0"/>
              <a:t>Time </a:t>
            </a:r>
            <a:r>
              <a:rPr lang="es-CR" sz="1100" dirty="0" err="1"/>
              <a:t>Tracker</a:t>
            </a:r>
            <a:endParaRPr lang="es-CR" sz="1100" dirty="0"/>
          </a:p>
        </p:txBody>
      </p:sp>
    </p:spTree>
    <p:extLst>
      <p:ext uri="{BB962C8B-B14F-4D97-AF65-F5344CB8AC3E}">
        <p14:creationId xmlns:p14="http://schemas.microsoft.com/office/powerpoint/2010/main" val="106792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708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01596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wrap="square" lIns="91425" tIns="91425" rIns="91425" bIns="91425" anchor="t" anchorCtr="0">
            <a:noAutofit/>
          </a:bodyPr>
          <a:lstStyle/>
          <a:p>
            <a:pPr marL="0" lvl="0" indent="0" algn="r">
              <a:spcBef>
                <a:spcPts val="0"/>
              </a:spcBef>
              <a:spcAft>
                <a:spcPts val="0"/>
              </a:spcAft>
              <a:buNone/>
            </a:pPr>
            <a:fld id="{00000000-1234-1234-1234-123412341234}" type="slidenum">
              <a:rPr lang="en" sz="1300" b="1">
                <a:solidFill>
                  <a:srgbClr val="0091EA"/>
                </a:solidFill>
                <a:latin typeface="Source Sans Pro"/>
                <a:ea typeface="Source Sans Pro"/>
                <a:cs typeface="Source Sans Pro"/>
                <a:sym typeface="Source Sans Pro"/>
              </a:rPr>
              <a:t>‹Nº›</a:t>
            </a:fld>
            <a:endParaRPr sz="1300" b="1">
              <a:solidFill>
                <a:srgbClr val="0091EA"/>
              </a:solidFill>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aprenderaprogramar.com/index.php?option=com_content&amp;view=article&amp;id=882:ique-es-y-para-que-sirve-ajax-ventajas-e-inconvenientes-javascript-asincrono-xml-y-json-cu01193e&amp;catid=78&amp;Itemid=206" TargetMode="External"/><Relationship Id="rId7" Type="http://schemas.openxmlformats.org/officeDocument/2006/relationships/hyperlink" Target="https://sg.com.mx/content/view/28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digitallearning.es/blog/que-es-ajax/" TargetMode="External"/><Relationship Id="rId5" Type="http://schemas.openxmlformats.org/officeDocument/2006/relationships/hyperlink" Target="https://albertribera.wordpress.com/2007/10/17/los-mejores-ejemplos-de-ajax-aplicado-a-la-web/" TargetMode="External"/><Relationship Id="rId4" Type="http://schemas.openxmlformats.org/officeDocument/2006/relationships/hyperlink" Target="http://www.ibrugor.com/blog/que-es-ajax-para-que-sirv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bUwadY1yqi0&amp;list=PLK7sa90aSLe74eFKxktrvzMeXA1zilxa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Imagen 2">
            <a:extLst>
              <a:ext uri="{FF2B5EF4-FFF2-40B4-BE49-F238E27FC236}">
                <a16:creationId xmlns:a16="http://schemas.microsoft.com/office/drawing/2014/main" id="{E614715C-385D-4381-A6DB-4C5C003F4C25}"/>
              </a:ext>
            </a:extLst>
          </p:cNvPr>
          <p:cNvPicPr>
            <a:picLocks noChangeAspect="1"/>
          </p:cNvPicPr>
          <p:nvPr/>
        </p:nvPicPr>
        <p:blipFill>
          <a:blip r:embed="rId3"/>
          <a:stretch>
            <a:fillRect/>
          </a:stretch>
        </p:blipFill>
        <p:spPr>
          <a:xfrm>
            <a:off x="3027060" y="1048406"/>
            <a:ext cx="2987962" cy="4489933"/>
          </a:xfrm>
          <a:prstGeom prst="rect">
            <a:avLst/>
          </a:prstGeom>
        </p:spPr>
      </p:pic>
      <p:sp>
        <p:nvSpPr>
          <p:cNvPr id="5" name="Título 4">
            <a:extLst>
              <a:ext uri="{FF2B5EF4-FFF2-40B4-BE49-F238E27FC236}">
                <a16:creationId xmlns:a16="http://schemas.microsoft.com/office/drawing/2014/main" id="{488B6E9E-F8DF-435D-86FE-418186B209F4}"/>
              </a:ext>
            </a:extLst>
          </p:cNvPr>
          <p:cNvSpPr txBox="1">
            <a:spLocks/>
          </p:cNvSpPr>
          <p:nvPr/>
        </p:nvSpPr>
        <p:spPr>
          <a:xfrm>
            <a:off x="0" y="5652859"/>
            <a:ext cx="2240910" cy="1102665"/>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1pPr>
            <a:lvl2pPr lvl="1">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2pPr>
            <a:lvl3pPr lvl="2">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3pPr>
            <a:lvl4pPr lvl="3">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4pPr>
            <a:lvl5pPr lvl="4">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5pPr>
            <a:lvl6pPr lvl="5">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6pPr>
            <a:lvl7pPr lvl="6">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7pPr>
            <a:lvl8pPr lvl="7">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8pPr>
            <a:lvl9pPr lvl="8">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9pPr>
          </a:lstStyle>
          <a:p>
            <a:r>
              <a:rPr lang="es-CR" sz="2000" dirty="0"/>
              <a:t>Javier Contreras</a:t>
            </a:r>
          </a:p>
          <a:p>
            <a:r>
              <a:rPr lang="es-CR" sz="2000" dirty="0"/>
              <a:t>Randall Delgado</a:t>
            </a:r>
          </a:p>
          <a:p>
            <a:r>
              <a:rPr lang="es-CR" sz="2000" dirty="0"/>
              <a:t>Kevin Montoya</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ítulo 4">
            <a:extLst>
              <a:ext uri="{FF2B5EF4-FFF2-40B4-BE49-F238E27FC236}">
                <a16:creationId xmlns:a16="http://schemas.microsoft.com/office/drawing/2014/main" id="{488B6E9E-F8DF-435D-86FE-418186B209F4}"/>
              </a:ext>
            </a:extLst>
          </p:cNvPr>
          <p:cNvSpPr txBox="1">
            <a:spLocks/>
          </p:cNvSpPr>
          <p:nvPr/>
        </p:nvSpPr>
        <p:spPr>
          <a:xfrm>
            <a:off x="2984405" y="1087937"/>
            <a:ext cx="2226162" cy="748862"/>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1pPr>
            <a:lvl2pPr lvl="1">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2pPr>
            <a:lvl3pPr lvl="2">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3pPr>
            <a:lvl4pPr lvl="3">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4pPr>
            <a:lvl5pPr lvl="4">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5pPr>
            <a:lvl6pPr lvl="5">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6pPr>
            <a:lvl7pPr lvl="6">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7pPr>
            <a:lvl8pPr lvl="7">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8pPr>
            <a:lvl9pPr lvl="8">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9pPr>
          </a:lstStyle>
          <a:p>
            <a:r>
              <a:rPr lang="es-CR" sz="4400" dirty="0"/>
              <a:t>Gracias</a:t>
            </a:r>
          </a:p>
          <a:p>
            <a:endParaRPr lang="es-CR" sz="2000" dirty="0"/>
          </a:p>
          <a:p>
            <a:endParaRPr lang="es-CR" sz="2000" dirty="0"/>
          </a:p>
        </p:txBody>
      </p:sp>
      <p:sp>
        <p:nvSpPr>
          <p:cNvPr id="4" name="Shape 111">
            <a:extLst>
              <a:ext uri="{FF2B5EF4-FFF2-40B4-BE49-F238E27FC236}">
                <a16:creationId xmlns:a16="http://schemas.microsoft.com/office/drawing/2014/main" id="{AC002272-ACF6-4136-9169-C69701BF89C7}"/>
              </a:ext>
            </a:extLst>
          </p:cNvPr>
          <p:cNvSpPr txBox="1">
            <a:spLocks/>
          </p:cNvSpPr>
          <p:nvPr/>
        </p:nvSpPr>
        <p:spPr>
          <a:xfrm>
            <a:off x="3418991" y="3123506"/>
            <a:ext cx="4006567" cy="486797"/>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s-CR" sz="2300" dirty="0"/>
          </a:p>
        </p:txBody>
      </p:sp>
      <p:sp>
        <p:nvSpPr>
          <p:cNvPr id="2" name="Rectángulo 1">
            <a:extLst>
              <a:ext uri="{FF2B5EF4-FFF2-40B4-BE49-F238E27FC236}">
                <a16:creationId xmlns:a16="http://schemas.microsoft.com/office/drawing/2014/main" id="{2D688B8A-FDC1-4DD6-8C3F-EBD2B5412379}"/>
              </a:ext>
            </a:extLst>
          </p:cNvPr>
          <p:cNvSpPr/>
          <p:nvPr/>
        </p:nvSpPr>
        <p:spPr>
          <a:xfrm>
            <a:off x="2778672" y="2751351"/>
            <a:ext cx="4099035" cy="307777"/>
          </a:xfrm>
          <a:prstGeom prst="rect">
            <a:avLst/>
          </a:prstGeom>
        </p:spPr>
        <p:txBody>
          <a:bodyPr wrap="square">
            <a:spAutoFit/>
          </a:bodyPr>
          <a:lstStyle/>
          <a:p>
            <a:endParaRPr lang="es-CR" dirty="0"/>
          </a:p>
        </p:txBody>
      </p:sp>
      <p:pic>
        <p:nvPicPr>
          <p:cNvPr id="1026" name="Picture 2" descr="Imagen relacionada">
            <a:extLst>
              <a:ext uri="{FF2B5EF4-FFF2-40B4-BE49-F238E27FC236}">
                <a16:creationId xmlns:a16="http://schemas.microsoft.com/office/drawing/2014/main" id="{3B50F2F5-580E-45B3-A4D9-000E26A22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077" y="1868988"/>
            <a:ext cx="2950818" cy="445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382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p:nvPr/>
        </p:nvSpPr>
        <p:spPr>
          <a:xfrm>
            <a:off x="4681425" y="2224438"/>
            <a:ext cx="3809100" cy="3809100"/>
          </a:xfrm>
          <a:prstGeom prst="ellipse">
            <a:avLst/>
          </a:prstGeom>
          <a:noFill/>
          <a:ln w="9525" cap="flat" cmpd="sng">
            <a:solidFill>
              <a:srgbClr val="CFD8DC"/>
            </a:solidFill>
            <a:prstDash val="dash"/>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51" name="Shape 151"/>
          <p:cNvSpPr txBox="1">
            <a:spLocks noGrp="1"/>
          </p:cNvSpPr>
          <p:nvPr>
            <p:ph type="body" idx="1"/>
          </p:nvPr>
        </p:nvSpPr>
        <p:spPr>
          <a:xfrm>
            <a:off x="786150" y="1600200"/>
            <a:ext cx="4060426" cy="4967700"/>
          </a:xfrm>
          <a:prstGeom prst="rect">
            <a:avLst/>
          </a:prstGeom>
        </p:spPr>
        <p:txBody>
          <a:bodyPr wrap="square" lIns="91425" tIns="91425" rIns="91425" bIns="91425" anchor="t" anchorCtr="0">
            <a:noAutofit/>
          </a:bodyPr>
          <a:lstStyle/>
          <a:p>
            <a:pPr marL="0" lvl="0" indent="0" rtl="0">
              <a:spcBef>
                <a:spcPts val="600"/>
              </a:spcBef>
              <a:spcAft>
                <a:spcPts val="0"/>
              </a:spcAft>
              <a:buNone/>
            </a:pPr>
            <a:r>
              <a:rPr lang="es-CR" sz="2600" dirty="0"/>
              <a:t>Es una técnica que permite la comunicación asíncrona(envía un mensaje y continua la ejecución sin esperar la respuesta), entre un servidor y un navegador en XML mediante programas de JavaScript.</a:t>
            </a:r>
            <a:endParaRPr sz="2600" dirty="0"/>
          </a:p>
        </p:txBody>
      </p:sp>
      <p:cxnSp>
        <p:nvCxnSpPr>
          <p:cNvPr id="153" name="Shape 153"/>
          <p:cNvCxnSpPr/>
          <p:nvPr/>
        </p:nvCxnSpPr>
        <p:spPr>
          <a:xfrm rot="10800000" flipH="1">
            <a:off x="7401125" y="1758975"/>
            <a:ext cx="219000" cy="624300"/>
          </a:xfrm>
          <a:prstGeom prst="straightConnector1">
            <a:avLst/>
          </a:prstGeom>
          <a:noFill/>
          <a:ln w="9525" cap="flat" cmpd="sng">
            <a:solidFill>
              <a:srgbClr val="CFD8DC"/>
            </a:solidFill>
            <a:prstDash val="solid"/>
            <a:round/>
            <a:headEnd type="none" w="lg" len="lg"/>
            <a:tailEnd type="none" w="lg" len="lg"/>
          </a:ln>
        </p:spPr>
      </p:cxnSp>
      <p:cxnSp>
        <p:nvCxnSpPr>
          <p:cNvPr id="154" name="Shape 154"/>
          <p:cNvCxnSpPr/>
          <p:nvPr/>
        </p:nvCxnSpPr>
        <p:spPr>
          <a:xfrm rot="10800000" flipH="1">
            <a:off x="7932695" y="2472367"/>
            <a:ext cx="522300" cy="309900"/>
          </a:xfrm>
          <a:prstGeom prst="straightConnector1">
            <a:avLst/>
          </a:prstGeom>
          <a:noFill/>
          <a:ln w="9525" cap="flat" cmpd="sng">
            <a:solidFill>
              <a:srgbClr val="CFD8DC"/>
            </a:solidFill>
            <a:prstDash val="solid"/>
            <a:round/>
            <a:headEnd type="none" w="lg" len="lg"/>
            <a:tailEnd type="none" w="lg" len="lg"/>
          </a:ln>
        </p:spPr>
      </p:cxnSp>
      <p:cxnSp>
        <p:nvCxnSpPr>
          <p:cNvPr id="155" name="Shape 155"/>
          <p:cNvCxnSpPr/>
          <p:nvPr/>
        </p:nvCxnSpPr>
        <p:spPr>
          <a:xfrm rot="10800000" flipH="1">
            <a:off x="7765925" y="1896875"/>
            <a:ext cx="648600" cy="737700"/>
          </a:xfrm>
          <a:prstGeom prst="straightConnector1">
            <a:avLst/>
          </a:prstGeom>
          <a:noFill/>
          <a:ln w="9525" cap="flat" cmpd="sng">
            <a:solidFill>
              <a:srgbClr val="CFD8DC"/>
            </a:solidFill>
            <a:prstDash val="solid"/>
            <a:round/>
            <a:headEnd type="none" w="lg" len="lg"/>
            <a:tailEnd type="none" w="lg" len="lg"/>
          </a:ln>
        </p:spPr>
      </p:cxnSp>
      <p:sp>
        <p:nvSpPr>
          <p:cNvPr id="156" name="Shape 156"/>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pic>
        <p:nvPicPr>
          <p:cNvPr id="3" name="Imagen 2">
            <a:extLst>
              <a:ext uri="{FF2B5EF4-FFF2-40B4-BE49-F238E27FC236}">
                <a16:creationId xmlns:a16="http://schemas.microsoft.com/office/drawing/2014/main" id="{DB41F328-29E6-4E51-B4C7-3ECDEF31BF5B}"/>
              </a:ext>
            </a:extLst>
          </p:cNvPr>
          <p:cNvPicPr>
            <a:picLocks noChangeAspect="1"/>
          </p:cNvPicPr>
          <p:nvPr/>
        </p:nvPicPr>
        <p:blipFill>
          <a:blip r:embed="rId3"/>
          <a:stretch>
            <a:fillRect/>
          </a:stretch>
        </p:blipFill>
        <p:spPr>
          <a:xfrm>
            <a:off x="4992376" y="3338828"/>
            <a:ext cx="3187198" cy="1580319"/>
          </a:xfrm>
          <a:prstGeom prst="rect">
            <a:avLst/>
          </a:prstGeom>
        </p:spPr>
      </p:pic>
      <p:sp>
        <p:nvSpPr>
          <p:cNvPr id="5" name="Título 4">
            <a:extLst>
              <a:ext uri="{FF2B5EF4-FFF2-40B4-BE49-F238E27FC236}">
                <a16:creationId xmlns:a16="http://schemas.microsoft.com/office/drawing/2014/main" id="{F1FF41E8-DA37-43E0-AA52-4D2B1B36D00D}"/>
              </a:ext>
            </a:extLst>
          </p:cNvPr>
          <p:cNvSpPr>
            <a:spLocks noGrp="1"/>
          </p:cNvSpPr>
          <p:nvPr>
            <p:ph type="title"/>
          </p:nvPr>
        </p:nvSpPr>
        <p:spPr/>
        <p:txBody>
          <a:bodyPr/>
          <a:lstStyle/>
          <a:p>
            <a:r>
              <a:rPr lang="es-CR" sz="4400" dirty="0"/>
              <a:t>Que es AJAX?</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p:nvPr/>
        </p:nvSpPr>
        <p:spPr>
          <a:xfrm>
            <a:off x="689739" y="244772"/>
            <a:ext cx="7925949" cy="647935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dirty="0"/>
          </a:p>
        </p:txBody>
      </p:sp>
      <p:sp>
        <p:nvSpPr>
          <p:cNvPr id="368" name="Shape 368"/>
          <p:cNvSpPr/>
          <p:nvPr/>
        </p:nvSpPr>
        <p:spPr>
          <a:xfrm>
            <a:off x="1015481" y="591315"/>
            <a:ext cx="7274464" cy="4869480"/>
          </a:xfrm>
          <a:prstGeom prst="rect">
            <a:avLst/>
          </a:prstGeom>
          <a:solidFill>
            <a:srgbClr val="F3F3F3"/>
          </a:solidFill>
          <a:ln w="19050"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rPr>
              <a:t>Place your screenshot here</a:t>
            </a:r>
            <a:endParaRPr sz="1000" dirty="0">
              <a:solidFill>
                <a:srgbClr val="999999"/>
              </a:solidFill>
            </a:endParaRPr>
          </a:p>
        </p:txBody>
      </p:sp>
      <p:sp>
        <p:nvSpPr>
          <p:cNvPr id="370" name="Shape 370"/>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pic>
        <p:nvPicPr>
          <p:cNvPr id="1030" name="Picture 6" descr="Modelos de Aplicación Web">
            <a:extLst>
              <a:ext uri="{FF2B5EF4-FFF2-40B4-BE49-F238E27FC236}">
                <a16:creationId xmlns:a16="http://schemas.microsoft.com/office/drawing/2014/main" id="{88F734DD-401D-43A9-8558-2CDBB4195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048" y="591315"/>
            <a:ext cx="4623330" cy="4869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3901" y="513302"/>
            <a:ext cx="7571700" cy="936900"/>
          </a:xfrm>
          <a:prstGeom prst="rect">
            <a:avLst/>
          </a:prstGeom>
        </p:spPr>
        <p:txBody>
          <a:bodyPr wrap="square" lIns="91425" tIns="91425" rIns="91425" bIns="91425" anchor="b" anchorCtr="0">
            <a:noAutofit/>
          </a:bodyPr>
          <a:lstStyle/>
          <a:p>
            <a:pPr marL="0" lvl="0" indent="0">
              <a:spcBef>
                <a:spcPts val="0"/>
              </a:spcBef>
              <a:spcAft>
                <a:spcPts val="0"/>
              </a:spcAft>
              <a:buNone/>
            </a:pPr>
            <a:r>
              <a:rPr lang="es-CR" sz="4400" dirty="0"/>
              <a:t>Que nos brinda AJAX?</a:t>
            </a:r>
            <a:endParaRPr sz="4400" dirty="0"/>
          </a:p>
        </p:txBody>
      </p:sp>
      <p:sp>
        <p:nvSpPr>
          <p:cNvPr id="111" name="Shape 111"/>
          <p:cNvSpPr txBox="1">
            <a:spLocks noGrp="1"/>
          </p:cNvSpPr>
          <p:nvPr>
            <p:ph type="body" idx="1"/>
          </p:nvPr>
        </p:nvSpPr>
        <p:spPr>
          <a:xfrm>
            <a:off x="786150" y="1830734"/>
            <a:ext cx="7571700" cy="4764900"/>
          </a:xfrm>
          <a:prstGeom prst="rect">
            <a:avLst/>
          </a:prstGeom>
        </p:spPr>
        <p:txBody>
          <a:bodyPr wrap="square" lIns="91425" tIns="91425" rIns="91425" bIns="91425" anchor="t" anchorCtr="0">
            <a:noAutofit/>
          </a:bodyPr>
          <a:lstStyle/>
          <a:p>
            <a:pPr lvl="0"/>
            <a:r>
              <a:rPr lang="es-CR" sz="2300" dirty="0"/>
              <a:t>Presentación basada en estándares usando XHTML y CSS.</a:t>
            </a:r>
            <a:r>
              <a:rPr lang="en" sz="2300" dirty="0"/>
              <a:t> </a:t>
            </a:r>
          </a:p>
          <a:p>
            <a:pPr lvl="0"/>
            <a:r>
              <a:rPr lang="es-CR" sz="2300" dirty="0"/>
              <a:t>Despliegue e interacción dinámica usando el DOM.</a:t>
            </a:r>
          </a:p>
          <a:p>
            <a:pPr lvl="0"/>
            <a:r>
              <a:rPr lang="es-CR" sz="2300" dirty="0"/>
              <a:t>Intercambio y manipulación de datos usando XML y XSLT.</a:t>
            </a:r>
          </a:p>
          <a:p>
            <a:pPr lvl="0"/>
            <a:r>
              <a:rPr lang="es-CR" sz="2300" dirty="0"/>
              <a:t>Acceso asíncrono a datos usando XMLHTTPRequest.</a:t>
            </a:r>
          </a:p>
          <a:p>
            <a:pPr lvl="0"/>
            <a:r>
              <a:rPr lang="es-CR" sz="2300" dirty="0"/>
              <a:t>JavaScript para que todo funcione de manera conjunta.</a:t>
            </a:r>
          </a:p>
        </p:txBody>
      </p:sp>
      <p:sp>
        <p:nvSpPr>
          <p:cNvPr id="112" name="Shape 112"/>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86150" y="410826"/>
            <a:ext cx="7571700" cy="936900"/>
          </a:xfrm>
          <a:prstGeom prst="rect">
            <a:avLst/>
          </a:prstGeom>
        </p:spPr>
        <p:txBody>
          <a:bodyPr wrap="square" lIns="91425" tIns="91425" rIns="91425" bIns="91425" anchor="b" anchorCtr="0">
            <a:noAutofit/>
          </a:bodyPr>
          <a:lstStyle/>
          <a:p>
            <a:pPr marL="0" lvl="0" indent="0">
              <a:spcBef>
                <a:spcPts val="0"/>
              </a:spcBef>
              <a:spcAft>
                <a:spcPts val="0"/>
              </a:spcAft>
              <a:buNone/>
            </a:pPr>
            <a:r>
              <a:rPr lang="es-CR" sz="4400" dirty="0"/>
              <a:t>Ventajas</a:t>
            </a:r>
            <a:endParaRPr sz="4400" dirty="0"/>
          </a:p>
        </p:txBody>
      </p:sp>
      <p:sp>
        <p:nvSpPr>
          <p:cNvPr id="111" name="Shape 111"/>
          <p:cNvSpPr txBox="1">
            <a:spLocks noGrp="1"/>
          </p:cNvSpPr>
          <p:nvPr>
            <p:ph type="body" idx="1"/>
          </p:nvPr>
        </p:nvSpPr>
        <p:spPr>
          <a:xfrm>
            <a:off x="636378" y="1347726"/>
            <a:ext cx="7571700" cy="4764900"/>
          </a:xfrm>
          <a:prstGeom prst="rect">
            <a:avLst/>
          </a:prstGeom>
        </p:spPr>
        <p:txBody>
          <a:bodyPr wrap="square" lIns="91425" tIns="91425" rIns="91425" bIns="91425" anchor="t" anchorCtr="0">
            <a:noAutofit/>
          </a:bodyPr>
          <a:lstStyle/>
          <a:p>
            <a:r>
              <a:rPr lang="es-CR" sz="2200" dirty="0"/>
              <a:t>Rapidez en las operaciones.</a:t>
            </a:r>
          </a:p>
          <a:p>
            <a:r>
              <a:rPr lang="es-CR" sz="2200" dirty="0"/>
              <a:t>Menos carga del servidor (menos transferencia de datos cliente/servidor).</a:t>
            </a:r>
          </a:p>
          <a:p>
            <a:r>
              <a:rPr lang="es-CR" sz="2200" dirty="0"/>
              <a:t>Menos ancho de banda.</a:t>
            </a:r>
          </a:p>
          <a:p>
            <a:r>
              <a:rPr lang="es-CR" sz="2200" dirty="0"/>
              <a:t>Soportada por la mayoría de navegadores.</a:t>
            </a:r>
          </a:p>
          <a:p>
            <a:r>
              <a:rPr lang="es-CR" sz="2200" dirty="0"/>
              <a:t>Interactividad (El usuario no tiene que esperar hasta que lleguen los datos del servidor).</a:t>
            </a:r>
          </a:p>
          <a:p>
            <a:r>
              <a:rPr lang="es-CR" sz="2200" dirty="0"/>
              <a:t>Portabilidad</a:t>
            </a:r>
          </a:p>
          <a:p>
            <a:r>
              <a:rPr lang="es-CR" sz="2200" dirty="0"/>
              <a:t>Usabilidad</a:t>
            </a:r>
          </a:p>
          <a:p>
            <a:r>
              <a:rPr lang="es-CR" sz="2200" dirty="0"/>
              <a:t>Velocidad (Debido a que no hay que recargar la página nuevamente)</a:t>
            </a:r>
          </a:p>
          <a:p>
            <a:endParaRPr lang="es-CR" dirty="0"/>
          </a:p>
          <a:p>
            <a:pPr lvl="0"/>
            <a:endParaRPr lang="es-CR" dirty="0"/>
          </a:p>
        </p:txBody>
      </p:sp>
      <p:sp>
        <p:nvSpPr>
          <p:cNvPr id="112" name="Shape 112"/>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173374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86150" y="410826"/>
            <a:ext cx="7571700" cy="936900"/>
          </a:xfrm>
          <a:prstGeom prst="rect">
            <a:avLst/>
          </a:prstGeom>
        </p:spPr>
        <p:txBody>
          <a:bodyPr wrap="square" lIns="91425" tIns="91425" rIns="91425" bIns="91425" anchor="b" anchorCtr="0">
            <a:noAutofit/>
          </a:bodyPr>
          <a:lstStyle/>
          <a:p>
            <a:pPr marL="0" lvl="0" indent="0">
              <a:spcBef>
                <a:spcPts val="0"/>
              </a:spcBef>
              <a:spcAft>
                <a:spcPts val="0"/>
              </a:spcAft>
              <a:buNone/>
            </a:pPr>
            <a:r>
              <a:rPr lang="es-CR" sz="4400" dirty="0"/>
              <a:t>Desventajas</a:t>
            </a:r>
            <a:endParaRPr sz="4400" dirty="0"/>
          </a:p>
        </p:txBody>
      </p:sp>
      <p:sp>
        <p:nvSpPr>
          <p:cNvPr id="111" name="Shape 111"/>
          <p:cNvSpPr txBox="1">
            <a:spLocks noGrp="1"/>
          </p:cNvSpPr>
          <p:nvPr>
            <p:ph type="body" idx="1"/>
          </p:nvPr>
        </p:nvSpPr>
        <p:spPr>
          <a:xfrm>
            <a:off x="786150" y="1830734"/>
            <a:ext cx="7571700" cy="4764900"/>
          </a:xfrm>
          <a:prstGeom prst="rect">
            <a:avLst/>
          </a:prstGeom>
        </p:spPr>
        <p:txBody>
          <a:bodyPr wrap="square" lIns="91425" tIns="91425" rIns="91425" bIns="91425" anchor="t" anchorCtr="0">
            <a:noAutofit/>
          </a:bodyPr>
          <a:lstStyle/>
          <a:p>
            <a:pPr lvl="0"/>
            <a:r>
              <a:rPr lang="es-CR" sz="2200" dirty="0"/>
              <a:t>Un mal uso de AJAX puede perjudicar la aplicación</a:t>
            </a:r>
          </a:p>
          <a:p>
            <a:pPr lvl="0"/>
            <a:r>
              <a:rPr lang="es-CR" sz="2200" dirty="0"/>
              <a:t>No funciona si el usuario tiene desactivado el JavaScript en su navegador</a:t>
            </a:r>
          </a:p>
          <a:p>
            <a:r>
              <a:rPr lang="es-CR" sz="2200" dirty="0"/>
              <a:t>Problemas con navegadores antiguos.</a:t>
            </a:r>
          </a:p>
          <a:p>
            <a:r>
              <a:rPr lang="es-CR" sz="2200" dirty="0"/>
              <a:t>Problemas con navegadores antiguos.</a:t>
            </a:r>
          </a:p>
          <a:p>
            <a:pPr lvl="0"/>
            <a:r>
              <a:rPr lang="es-CR" sz="2200" dirty="0"/>
              <a:t>Se requieren conocimiento sobre las tecnologías que forman AJAX</a:t>
            </a:r>
          </a:p>
          <a:p>
            <a:pPr lvl="0"/>
            <a:endParaRPr lang="es-CR" sz="2300" dirty="0"/>
          </a:p>
        </p:txBody>
      </p:sp>
      <p:sp>
        <p:nvSpPr>
          <p:cNvPr id="112" name="Shape 112"/>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094127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86150" y="410826"/>
            <a:ext cx="7571700" cy="936900"/>
          </a:xfrm>
          <a:prstGeom prst="rect">
            <a:avLst/>
          </a:prstGeom>
        </p:spPr>
        <p:txBody>
          <a:bodyPr wrap="square" lIns="91425" tIns="91425" rIns="91425" bIns="91425" anchor="b" anchorCtr="0">
            <a:noAutofit/>
          </a:bodyPr>
          <a:lstStyle/>
          <a:p>
            <a:pPr marL="0" lvl="0" indent="0">
              <a:spcBef>
                <a:spcPts val="0"/>
              </a:spcBef>
              <a:spcAft>
                <a:spcPts val="0"/>
              </a:spcAft>
              <a:buNone/>
            </a:pPr>
            <a:r>
              <a:rPr lang="es-CR" sz="4400" dirty="0"/>
              <a:t>Ejemplos de AJAX</a:t>
            </a:r>
            <a:endParaRPr sz="4400" dirty="0"/>
          </a:p>
        </p:txBody>
      </p:sp>
      <p:sp>
        <p:nvSpPr>
          <p:cNvPr id="112" name="Shape 112"/>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pic>
        <p:nvPicPr>
          <p:cNvPr id="2050" name="Picture 2" descr="Resultado de imagen para amazon">
            <a:extLst>
              <a:ext uri="{FF2B5EF4-FFF2-40B4-BE49-F238E27FC236}">
                <a16:creationId xmlns:a16="http://schemas.microsoft.com/office/drawing/2014/main" id="{BEEF03EF-1C91-4D3C-A86D-B1AEC1D21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50" y="2306336"/>
            <a:ext cx="3388929" cy="21398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google">
            <a:extLst>
              <a:ext uri="{FF2B5EF4-FFF2-40B4-BE49-F238E27FC236}">
                <a16:creationId xmlns:a16="http://schemas.microsoft.com/office/drawing/2014/main" id="{4ADEFE0A-88D9-465C-BCCE-54349B832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951" y="2697749"/>
            <a:ext cx="4010542" cy="135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424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86150" y="410826"/>
            <a:ext cx="7571700" cy="936900"/>
          </a:xfrm>
          <a:prstGeom prst="rect">
            <a:avLst/>
          </a:prstGeom>
        </p:spPr>
        <p:txBody>
          <a:bodyPr wrap="square" lIns="91425" tIns="91425" rIns="91425" bIns="91425" anchor="b" anchorCtr="0">
            <a:noAutofit/>
          </a:bodyPr>
          <a:lstStyle/>
          <a:p>
            <a:pPr marL="0" lvl="0" indent="0">
              <a:spcBef>
                <a:spcPts val="0"/>
              </a:spcBef>
              <a:spcAft>
                <a:spcPts val="0"/>
              </a:spcAft>
              <a:buNone/>
            </a:pPr>
            <a:r>
              <a:rPr lang="es-CR" sz="4400" dirty="0"/>
              <a:t>Referencias</a:t>
            </a:r>
            <a:endParaRPr sz="4400" dirty="0"/>
          </a:p>
        </p:txBody>
      </p:sp>
      <p:sp>
        <p:nvSpPr>
          <p:cNvPr id="111" name="Shape 111"/>
          <p:cNvSpPr txBox="1">
            <a:spLocks noGrp="1"/>
          </p:cNvSpPr>
          <p:nvPr>
            <p:ph type="body" idx="1"/>
          </p:nvPr>
        </p:nvSpPr>
        <p:spPr>
          <a:xfrm>
            <a:off x="786150" y="1830734"/>
            <a:ext cx="7571700" cy="4764900"/>
          </a:xfrm>
          <a:prstGeom prst="rect">
            <a:avLst/>
          </a:prstGeom>
        </p:spPr>
        <p:txBody>
          <a:bodyPr wrap="square" lIns="91425" tIns="91425" rIns="91425" bIns="91425" anchor="t" anchorCtr="0">
            <a:noAutofit/>
          </a:bodyPr>
          <a:lstStyle/>
          <a:p>
            <a:pPr lvl="0"/>
            <a:r>
              <a:rPr lang="es-CR" sz="1500" dirty="0">
                <a:hlinkClick r:id="rId3"/>
              </a:rPr>
              <a:t>https://www.aprenderaprogramar.com/index.php?option=com_content&amp;view=article&amp;id=882:ique-es-y-para-que-sirve-ajax-ventajas-e-inconvenientes-javascript-asincrono-xml-y-json-cu01193e&amp;catid=78&amp;Itemid=206</a:t>
            </a:r>
            <a:endParaRPr lang="es-CR" sz="1500" dirty="0"/>
          </a:p>
          <a:p>
            <a:pPr lvl="0"/>
            <a:r>
              <a:rPr lang="es-CR" sz="1500" dirty="0">
                <a:hlinkClick r:id="rId4"/>
              </a:rPr>
              <a:t>http://www.ibrugor.com/blog/que-es-ajax-para-que-sirve/</a:t>
            </a:r>
            <a:endParaRPr lang="es-CR" sz="1500" dirty="0"/>
          </a:p>
          <a:p>
            <a:pPr lvl="0"/>
            <a:r>
              <a:rPr lang="es-CR" sz="1500" dirty="0">
                <a:hlinkClick r:id="rId5"/>
              </a:rPr>
              <a:t>https://albertribera.wordpress.com/2007/10/17/los-mejores-ejemplos-de-ajax-aplicado-a-la-web/</a:t>
            </a:r>
            <a:endParaRPr lang="es-CR" sz="1500" dirty="0"/>
          </a:p>
          <a:p>
            <a:pPr lvl="0"/>
            <a:r>
              <a:rPr lang="es-CR" sz="1500" dirty="0">
                <a:hlinkClick r:id="rId6"/>
              </a:rPr>
              <a:t>http://www.digitallearning.es/blog/que-es-ajax/</a:t>
            </a:r>
            <a:endParaRPr lang="es-CR" sz="1500" dirty="0"/>
          </a:p>
          <a:p>
            <a:pPr lvl="0"/>
            <a:r>
              <a:rPr lang="es-CR" sz="1500" dirty="0">
                <a:hlinkClick r:id="rId7"/>
              </a:rPr>
              <a:t>https://sg.com.mx/content/view/287</a:t>
            </a:r>
            <a:endParaRPr lang="es-CR" sz="1500" dirty="0"/>
          </a:p>
          <a:p>
            <a:pPr lvl="0"/>
            <a:r>
              <a:rPr lang="es-CR" sz="1500" dirty="0">
                <a:hlinkClick r:id="rId5"/>
              </a:rPr>
              <a:t>https://albertribera.wordpress.com/2007/10/17/los-mejores-ejemplos-de-ajax-aplicado-a-la-web/</a:t>
            </a:r>
            <a:endParaRPr lang="es-CR" sz="1500" dirty="0"/>
          </a:p>
          <a:p>
            <a:pPr lvl="0"/>
            <a:endParaRPr lang="es-CR" sz="2200" dirty="0"/>
          </a:p>
          <a:p>
            <a:pPr lvl="0"/>
            <a:endParaRPr lang="es-CR" sz="2200" dirty="0"/>
          </a:p>
          <a:p>
            <a:pPr lvl="0"/>
            <a:endParaRPr lang="es-CR" sz="2200" dirty="0"/>
          </a:p>
          <a:p>
            <a:pPr lvl="0"/>
            <a:endParaRPr lang="es-CR" sz="2200" dirty="0"/>
          </a:p>
        </p:txBody>
      </p:sp>
      <p:sp>
        <p:nvSpPr>
          <p:cNvPr id="112" name="Shape 112"/>
          <p:cNvSpPr txBox="1">
            <a:spLocks noGrp="1"/>
          </p:cNvSpPr>
          <p:nvPr>
            <p:ph type="sldNum" idx="12"/>
          </p:nvPr>
        </p:nvSpPr>
        <p:spPr>
          <a:xfrm>
            <a:off x="8404384" y="6333134"/>
            <a:ext cx="548700" cy="525000"/>
          </a:xfrm>
          <a:prstGeom prst="rect">
            <a:avLst/>
          </a:prstGeom>
        </p:spPr>
        <p:txBody>
          <a:bodyPr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2793418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ítulo 4">
            <a:extLst>
              <a:ext uri="{FF2B5EF4-FFF2-40B4-BE49-F238E27FC236}">
                <a16:creationId xmlns:a16="http://schemas.microsoft.com/office/drawing/2014/main" id="{488B6E9E-F8DF-435D-86FE-418186B209F4}"/>
              </a:ext>
            </a:extLst>
          </p:cNvPr>
          <p:cNvSpPr txBox="1">
            <a:spLocks/>
          </p:cNvSpPr>
          <p:nvPr/>
        </p:nvSpPr>
        <p:spPr>
          <a:xfrm>
            <a:off x="2936327" y="1277007"/>
            <a:ext cx="3783724" cy="748862"/>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6000"/>
              <a:buFont typeface="Roboto Slab"/>
              <a:buNone/>
              <a:defRPr sz="6000" b="1" i="0" u="none" strike="noStrike" cap="none">
                <a:solidFill>
                  <a:srgbClr val="0091EA"/>
                </a:solidFill>
                <a:latin typeface="Roboto Slab"/>
                <a:ea typeface="Roboto Slab"/>
                <a:cs typeface="Roboto Slab"/>
                <a:sym typeface="Roboto Slab"/>
              </a:defRPr>
            </a:lvl1pPr>
            <a:lvl2pPr lvl="1">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2pPr>
            <a:lvl3pPr lvl="2">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3pPr>
            <a:lvl4pPr lvl="3">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4pPr>
            <a:lvl5pPr lvl="4">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5pPr>
            <a:lvl6pPr lvl="5">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6pPr>
            <a:lvl7pPr lvl="6">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7pPr>
            <a:lvl8pPr lvl="7">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8pPr>
            <a:lvl9pPr lvl="8">
              <a:spcBef>
                <a:spcPts val="0"/>
              </a:spcBef>
              <a:spcAft>
                <a:spcPts val="0"/>
              </a:spcAft>
              <a:buClr>
                <a:srgbClr val="0091EA"/>
              </a:buClr>
              <a:buSzPts val="6000"/>
              <a:buFont typeface="Roboto Slab"/>
              <a:buNone/>
              <a:defRPr sz="6000" b="1">
                <a:solidFill>
                  <a:srgbClr val="0091EA"/>
                </a:solidFill>
                <a:latin typeface="Roboto Slab"/>
                <a:ea typeface="Roboto Slab"/>
                <a:cs typeface="Roboto Slab"/>
                <a:sym typeface="Roboto Slab"/>
              </a:defRPr>
            </a:lvl9pPr>
          </a:lstStyle>
          <a:p>
            <a:r>
              <a:rPr lang="es-CR" sz="4400" dirty="0"/>
              <a:t>Demo / Taller</a:t>
            </a:r>
          </a:p>
          <a:p>
            <a:endParaRPr lang="es-CR" sz="2000" dirty="0"/>
          </a:p>
          <a:p>
            <a:endParaRPr lang="es-CR" sz="2000" dirty="0"/>
          </a:p>
        </p:txBody>
      </p:sp>
      <p:sp>
        <p:nvSpPr>
          <p:cNvPr id="4" name="Shape 111">
            <a:extLst>
              <a:ext uri="{FF2B5EF4-FFF2-40B4-BE49-F238E27FC236}">
                <a16:creationId xmlns:a16="http://schemas.microsoft.com/office/drawing/2014/main" id="{AC002272-ACF6-4136-9169-C69701BF89C7}"/>
              </a:ext>
            </a:extLst>
          </p:cNvPr>
          <p:cNvSpPr txBox="1">
            <a:spLocks/>
          </p:cNvSpPr>
          <p:nvPr/>
        </p:nvSpPr>
        <p:spPr>
          <a:xfrm>
            <a:off x="3418991" y="3123506"/>
            <a:ext cx="4006567" cy="486797"/>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s-CR" sz="2300" dirty="0"/>
          </a:p>
        </p:txBody>
      </p:sp>
      <p:sp>
        <p:nvSpPr>
          <p:cNvPr id="2" name="Rectángulo 1">
            <a:extLst>
              <a:ext uri="{FF2B5EF4-FFF2-40B4-BE49-F238E27FC236}">
                <a16:creationId xmlns:a16="http://schemas.microsoft.com/office/drawing/2014/main" id="{2D688B8A-FDC1-4DD6-8C3F-EBD2B5412379}"/>
              </a:ext>
            </a:extLst>
          </p:cNvPr>
          <p:cNvSpPr/>
          <p:nvPr/>
        </p:nvSpPr>
        <p:spPr>
          <a:xfrm>
            <a:off x="2778672" y="2751351"/>
            <a:ext cx="4099035" cy="1231106"/>
          </a:xfrm>
          <a:prstGeom prst="rect">
            <a:avLst/>
          </a:prstGeom>
        </p:spPr>
        <p:txBody>
          <a:bodyPr wrap="square">
            <a:spAutoFit/>
          </a:bodyPr>
          <a:lstStyle/>
          <a:p>
            <a:r>
              <a:rPr lang="es-CR" sz="2000" dirty="0">
                <a:hlinkClick r:id="rId3"/>
              </a:rPr>
              <a:t>https://www.youtube.com/watch?v=bUwadY1yqi0&amp;list=PLK7sa90aSLe74eFKxktrvzMeXA1zilxaT</a:t>
            </a:r>
            <a:endParaRPr lang="es-CR" sz="2000" dirty="0"/>
          </a:p>
          <a:p>
            <a:endParaRPr lang="es-CR" dirty="0"/>
          </a:p>
        </p:txBody>
      </p:sp>
    </p:spTree>
    <p:extLst>
      <p:ext uri="{BB962C8B-B14F-4D97-AF65-F5344CB8AC3E}">
        <p14:creationId xmlns:p14="http://schemas.microsoft.com/office/powerpoint/2010/main" val="35950719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612</Words>
  <Application>Microsoft Office PowerPoint</Application>
  <PresentationFormat>Presentación en pantalla (4:3)</PresentationFormat>
  <Paragraphs>58</Paragraphs>
  <Slides>10</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Roboto Slab</vt:lpstr>
      <vt:lpstr>Arial</vt:lpstr>
      <vt:lpstr>Source Sans Pro</vt:lpstr>
      <vt:lpstr>Cordelia template</vt:lpstr>
      <vt:lpstr>Presentación de PowerPoint</vt:lpstr>
      <vt:lpstr>Que es AJAX?</vt:lpstr>
      <vt:lpstr>Presentación de PowerPoint</vt:lpstr>
      <vt:lpstr>Que nos brinda AJAX?</vt:lpstr>
      <vt:lpstr>Ventajas</vt:lpstr>
      <vt:lpstr>Desventajas</vt:lpstr>
      <vt:lpstr>Ejemplos de AJAX</vt:lpstr>
      <vt:lpstr>Referencias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Kevin MM</cp:lastModifiedBy>
  <cp:revision>7</cp:revision>
  <dcterms:modified xsi:type="dcterms:W3CDTF">2018-01-12T15:37:25Z</dcterms:modified>
</cp:coreProperties>
</file>