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9"/>
  </p:notesMasterIdLst>
  <p:sldIdLst>
    <p:sldId id="2524" r:id="rId2"/>
    <p:sldId id="2332" r:id="rId3"/>
    <p:sldId id="2718" r:id="rId4"/>
    <p:sldId id="2719" r:id="rId5"/>
    <p:sldId id="2720" r:id="rId6"/>
    <p:sldId id="2721" r:id="rId7"/>
    <p:sldId id="2695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orient="horz" pos="550" userDrawn="1">
          <p15:clr>
            <a:srgbClr val="A4A3A4"/>
          </p15:clr>
        </p15:guide>
        <p15:guide id="7" pos="688" userDrawn="1">
          <p15:clr>
            <a:srgbClr val="A4A3A4"/>
          </p15:clr>
        </p15:guide>
        <p15:guide id="8" pos="7015" userDrawn="1">
          <p15:clr>
            <a:srgbClr val="A4A3A4"/>
          </p15:clr>
        </p15:guide>
        <p15:guide id="9" orient="horz" pos="1253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2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71"/>
    <a:srgbClr val="A99A6F"/>
    <a:srgbClr val="EF3B24"/>
    <a:srgbClr val="000000"/>
    <a:srgbClr val="6D6E72"/>
    <a:srgbClr val="A8A9AD"/>
    <a:srgbClr val="F8B0A6"/>
    <a:srgbClr val="FFC000"/>
    <a:srgbClr val="FFFFFF"/>
    <a:srgbClr val="FA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9" autoAdjust="0"/>
    <p:restoredTop sz="92848" autoAdjust="0"/>
  </p:normalViewPr>
  <p:slideViewPr>
    <p:cSldViewPr snapToGrid="0">
      <p:cViewPr varScale="1">
        <p:scale>
          <a:sx n="100" d="100"/>
          <a:sy n="100" d="100"/>
        </p:scale>
        <p:origin x="354" y="78"/>
      </p:cViewPr>
      <p:guideLst>
        <p:guide pos="3840"/>
        <p:guide orient="horz" pos="981"/>
        <p:guide orient="horz" pos="4156"/>
        <p:guide orient="horz" pos="550"/>
        <p:guide pos="688"/>
        <p:guide pos="7015"/>
        <p:guide orient="horz" pos="1253"/>
        <p:guide orient="horz" pos="2160"/>
        <p:guide orient="horz" pos="2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9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B9521-F33A-4049-8CA6-B1D18B94991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E2949-BD51-4539-A90B-31668A66F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C3F-2320-4D99-8D14-EAB71AE2B786}" type="datetime1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7526-E43D-43CE-B2E2-141A594A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8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C5E52C-4F38-4A0C-9E1F-96CF7911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64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162DA4B-517A-40AD-B8DB-AB4C93C88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2073" r="7327" b="63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D5B7E-FCCB-48AA-9936-BAA7F28A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497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C9E2DC3-56FA-443E-900B-76CCCE18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5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F89FB5-8A55-4C76-B42A-80F4E1926BC7}"/>
              </a:ext>
            </a:extLst>
          </p:cNvPr>
          <p:cNvCxnSpPr/>
          <p:nvPr userDrawn="1"/>
        </p:nvCxnSpPr>
        <p:spPr>
          <a:xfrm>
            <a:off x="0" y="6426200"/>
            <a:ext cx="12192000" cy="0"/>
          </a:xfrm>
          <a:prstGeom prst="line">
            <a:avLst/>
          </a:prstGeom>
          <a:ln>
            <a:solidFill>
              <a:srgbClr val="E9E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E11CC-8BE6-4F4C-BFA5-7666B487994D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6"/>
          </a:p>
        </p:txBody>
      </p:sp>
      <p:sp>
        <p:nvSpPr>
          <p:cNvPr id="10" name="제목 15">
            <a:extLst>
              <a:ext uri="{FF2B5EF4-FFF2-40B4-BE49-F238E27FC236}">
                <a16:creationId xmlns:a16="http://schemas.microsoft.com/office/drawing/2014/main" id="{0E9C5F0B-8D21-4112-8094-4C17BEC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2" y="137318"/>
            <a:ext cx="3536645" cy="418058"/>
          </a:xfrm>
        </p:spPr>
        <p:txBody>
          <a:bodyPr>
            <a:normAutofit/>
          </a:bodyPr>
          <a:lstStyle>
            <a:lvl1pPr algn="l">
              <a:defRPr sz="2272" spc="-17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1/2 액자 10">
            <a:extLst>
              <a:ext uri="{FF2B5EF4-FFF2-40B4-BE49-F238E27FC236}">
                <a16:creationId xmlns:a16="http://schemas.microsoft.com/office/drawing/2014/main" id="{2E6E11C4-7A96-477B-BBBC-01841F61B708}"/>
              </a:ext>
            </a:extLst>
          </p:cNvPr>
          <p:cNvSpPr/>
          <p:nvPr userDrawn="1"/>
        </p:nvSpPr>
        <p:spPr>
          <a:xfrm rot="18900000">
            <a:off x="5602981" y="6598437"/>
            <a:ext cx="113844" cy="92498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6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D31D986B-D5C2-45AD-9920-2F7579BB5ECB}"/>
              </a:ext>
            </a:extLst>
          </p:cNvPr>
          <p:cNvSpPr/>
          <p:nvPr userDrawn="1"/>
        </p:nvSpPr>
        <p:spPr>
          <a:xfrm rot="2700000" flipH="1">
            <a:off x="6485849" y="6587765"/>
            <a:ext cx="92498" cy="113844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6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9A8797-BCE6-41B7-A2F0-380F43E94B9C}"/>
              </a:ext>
            </a:extLst>
          </p:cNvPr>
          <p:cNvSpPr/>
          <p:nvPr userDrawn="1"/>
        </p:nvSpPr>
        <p:spPr>
          <a:xfrm>
            <a:off x="5873888" y="6527638"/>
            <a:ext cx="444224" cy="234096"/>
          </a:xfrm>
          <a:prstGeom prst="rect">
            <a:avLst/>
          </a:prstGeom>
          <a:solidFill>
            <a:srgbClr val="FB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27BB50-0D80-47D5-989A-49FEF3FC8B60}" type="slidenum">
              <a:rPr lang="ko-KR" altLang="en-US" sz="1136" smtClean="0">
                <a:solidFill>
                  <a:schemeClr val="tx1"/>
                </a:solidFill>
                <a:latin typeface="+mj-lt"/>
              </a:rPr>
              <a:t>‹#›</a:t>
            </a:fld>
            <a:endParaRPr lang="ko-KR" altLang="en-US" sz="1136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B1D23D7-C08E-40B4-9972-B45FBEE6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13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F89FB5-8A55-4C76-B42A-80F4E1926BC7}"/>
              </a:ext>
            </a:extLst>
          </p:cNvPr>
          <p:cNvCxnSpPr/>
          <p:nvPr userDrawn="1"/>
        </p:nvCxnSpPr>
        <p:spPr>
          <a:xfrm>
            <a:off x="0" y="6426200"/>
            <a:ext cx="12192000" cy="0"/>
          </a:xfrm>
          <a:prstGeom prst="line">
            <a:avLst/>
          </a:prstGeom>
          <a:ln>
            <a:solidFill>
              <a:srgbClr val="E9E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E11CC-8BE6-4F4C-BFA5-7666B487994D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6"/>
          </a:p>
        </p:txBody>
      </p:sp>
      <p:sp>
        <p:nvSpPr>
          <p:cNvPr id="10" name="제목 15">
            <a:extLst>
              <a:ext uri="{FF2B5EF4-FFF2-40B4-BE49-F238E27FC236}">
                <a16:creationId xmlns:a16="http://schemas.microsoft.com/office/drawing/2014/main" id="{0E9C5F0B-8D21-4112-8094-4C17BEC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2" y="137318"/>
            <a:ext cx="3536645" cy="418058"/>
          </a:xfrm>
        </p:spPr>
        <p:txBody>
          <a:bodyPr>
            <a:normAutofit/>
          </a:bodyPr>
          <a:lstStyle>
            <a:lvl1pPr algn="l">
              <a:defRPr sz="2272" spc="-17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1/2 액자 10">
            <a:extLst>
              <a:ext uri="{FF2B5EF4-FFF2-40B4-BE49-F238E27FC236}">
                <a16:creationId xmlns:a16="http://schemas.microsoft.com/office/drawing/2014/main" id="{2E6E11C4-7A96-477B-BBBC-01841F61B708}"/>
              </a:ext>
            </a:extLst>
          </p:cNvPr>
          <p:cNvSpPr/>
          <p:nvPr userDrawn="1"/>
        </p:nvSpPr>
        <p:spPr>
          <a:xfrm rot="18900000">
            <a:off x="5602981" y="6598437"/>
            <a:ext cx="113844" cy="92498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6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D31D986B-D5C2-45AD-9920-2F7579BB5ECB}"/>
              </a:ext>
            </a:extLst>
          </p:cNvPr>
          <p:cNvSpPr/>
          <p:nvPr userDrawn="1"/>
        </p:nvSpPr>
        <p:spPr>
          <a:xfrm rot="2700000" flipH="1">
            <a:off x="6485849" y="6587765"/>
            <a:ext cx="92498" cy="113844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46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9A8797-BCE6-41B7-A2F0-380F43E94B9C}"/>
              </a:ext>
            </a:extLst>
          </p:cNvPr>
          <p:cNvSpPr/>
          <p:nvPr userDrawn="1"/>
        </p:nvSpPr>
        <p:spPr>
          <a:xfrm>
            <a:off x="5873888" y="6527638"/>
            <a:ext cx="444224" cy="234096"/>
          </a:xfrm>
          <a:prstGeom prst="rect">
            <a:avLst/>
          </a:prstGeom>
          <a:solidFill>
            <a:srgbClr val="FB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27BB50-0D80-47D5-989A-49FEF3FC8B60}" type="slidenum">
              <a:rPr lang="ko-KR" altLang="en-US" sz="1136" smtClean="0">
                <a:solidFill>
                  <a:schemeClr val="tx1"/>
                </a:solidFill>
                <a:latin typeface="+mj-lt"/>
              </a:rPr>
              <a:t>‹#›</a:t>
            </a:fld>
            <a:endParaRPr lang="ko-KR" altLang="en-US" sz="1136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0CD5B3A-CB7D-4290-B3EE-21559D27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78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bg>
      <p:bgPr>
        <a:solidFill>
          <a:srgbClr val="713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C589B-1263-4F2A-9740-DD413E3F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61B-EC11-4EF8-8BB9-CBB2054D1F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69942-5FBF-4A22-84E3-14E4B684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D7CEE-EC5D-4916-8A7B-EF61F6DE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243-388B-4CCE-9124-9F0CD7C37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7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92A9-B555-4C7A-8201-820B79D7CC70}" type="datetime1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8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585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22AD-C7FE-4613-B2DC-5803050C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6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3E11CC-8BE6-4F4C-BFA5-7666B487994D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A81030-BC9A-483B-A7FC-6617BD9915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E9EEBF-0021-4945-A09A-05E1797D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31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570F0CA-1F62-46BE-8A45-C21F3B43E47D}"/>
              </a:ext>
            </a:extLst>
          </p:cNvPr>
          <p:cNvGrpSpPr/>
          <p:nvPr userDrawn="1"/>
        </p:nvGrpSpPr>
        <p:grpSpPr>
          <a:xfrm>
            <a:off x="9818260" y="-171400"/>
            <a:ext cx="2372162" cy="2769352"/>
            <a:chOff x="7574309" y="-204448"/>
            <a:chExt cx="2354879" cy="3383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FD89C2D-699B-4716-AFFA-4C0145CE5912}"/>
                </a:ext>
              </a:extLst>
            </p:cNvPr>
            <p:cNvSpPr/>
            <p:nvPr userDrawn="1"/>
          </p:nvSpPr>
          <p:spPr>
            <a:xfrm>
              <a:off x="7933476" y="499476"/>
              <a:ext cx="499477" cy="499477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F54150-4475-401B-863B-7689AF2E914E}"/>
                </a:ext>
              </a:extLst>
            </p:cNvPr>
            <p:cNvSpPr/>
            <p:nvPr userDrawn="1"/>
          </p:nvSpPr>
          <p:spPr>
            <a:xfrm>
              <a:off x="8430016" y="0"/>
              <a:ext cx="499477" cy="499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A7A02F-D397-452A-B592-67C11541D2DC}"/>
                </a:ext>
              </a:extLst>
            </p:cNvPr>
            <p:cNvSpPr/>
            <p:nvPr userDrawn="1"/>
          </p:nvSpPr>
          <p:spPr>
            <a:xfrm>
              <a:off x="8430016" y="499476"/>
              <a:ext cx="499477" cy="49947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FD3CCA-4AC1-4B12-8B33-1B0A2B40B0E3}"/>
                </a:ext>
              </a:extLst>
            </p:cNvPr>
            <p:cNvSpPr/>
            <p:nvPr userDrawn="1"/>
          </p:nvSpPr>
          <p:spPr>
            <a:xfrm>
              <a:off x="8430016" y="998953"/>
              <a:ext cx="499477" cy="499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679D46-9FED-4E9D-AEF2-E1BE38E5952E}"/>
                </a:ext>
              </a:extLst>
            </p:cNvPr>
            <p:cNvSpPr/>
            <p:nvPr userDrawn="1"/>
          </p:nvSpPr>
          <p:spPr>
            <a:xfrm>
              <a:off x="8430016" y="1498430"/>
              <a:ext cx="499477" cy="49947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FC6305C-152E-4799-A305-C2C53A6C9378}"/>
                </a:ext>
              </a:extLst>
            </p:cNvPr>
            <p:cNvSpPr/>
            <p:nvPr userDrawn="1"/>
          </p:nvSpPr>
          <p:spPr>
            <a:xfrm>
              <a:off x="8929493" y="0"/>
              <a:ext cx="499477" cy="49947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8C9373-DA90-4C3F-9C27-AD347323295F}"/>
                </a:ext>
              </a:extLst>
            </p:cNvPr>
            <p:cNvSpPr/>
            <p:nvPr userDrawn="1"/>
          </p:nvSpPr>
          <p:spPr>
            <a:xfrm>
              <a:off x="8929493" y="499476"/>
              <a:ext cx="499477" cy="499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19253C2-75CF-4E1D-9569-0FB436E9413C}"/>
                </a:ext>
              </a:extLst>
            </p:cNvPr>
            <p:cNvSpPr/>
            <p:nvPr userDrawn="1"/>
          </p:nvSpPr>
          <p:spPr>
            <a:xfrm>
              <a:off x="8929493" y="998953"/>
              <a:ext cx="499477" cy="49947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08789C-998B-49F1-8AE4-96FECDE83644}"/>
                </a:ext>
              </a:extLst>
            </p:cNvPr>
            <p:cNvSpPr/>
            <p:nvPr userDrawn="1"/>
          </p:nvSpPr>
          <p:spPr>
            <a:xfrm>
              <a:off x="8929493" y="1498430"/>
              <a:ext cx="499477" cy="499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834E1EE-D05A-4B9D-B4D6-A8079C51B981}"/>
                </a:ext>
              </a:extLst>
            </p:cNvPr>
            <p:cNvSpPr/>
            <p:nvPr userDrawn="1"/>
          </p:nvSpPr>
          <p:spPr>
            <a:xfrm>
              <a:off x="9428970" y="0"/>
              <a:ext cx="499477" cy="499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681F42-ECD6-43A6-A57D-E1464DA27B2D}"/>
                </a:ext>
              </a:extLst>
            </p:cNvPr>
            <p:cNvSpPr/>
            <p:nvPr userDrawn="1"/>
          </p:nvSpPr>
          <p:spPr>
            <a:xfrm>
              <a:off x="9428970" y="499476"/>
              <a:ext cx="499477" cy="49947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574EE52-08EF-4DAF-9102-C05508E90920}"/>
                </a:ext>
              </a:extLst>
            </p:cNvPr>
            <p:cNvSpPr/>
            <p:nvPr userDrawn="1"/>
          </p:nvSpPr>
          <p:spPr>
            <a:xfrm>
              <a:off x="9428970" y="998953"/>
              <a:ext cx="499477" cy="499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261EE3-F462-4C27-BCF3-3FBAB5C481BE}"/>
                </a:ext>
              </a:extLst>
            </p:cNvPr>
            <p:cNvSpPr/>
            <p:nvPr userDrawn="1"/>
          </p:nvSpPr>
          <p:spPr>
            <a:xfrm>
              <a:off x="9428970" y="1498430"/>
              <a:ext cx="499477" cy="49947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7A4C5C-E5F0-4F90-9726-A030A61CC52A}"/>
                </a:ext>
              </a:extLst>
            </p:cNvPr>
            <p:cNvSpPr/>
            <p:nvPr userDrawn="1"/>
          </p:nvSpPr>
          <p:spPr>
            <a:xfrm>
              <a:off x="9428970" y="1997907"/>
              <a:ext cx="499477" cy="499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97013A-A8CD-4127-B63B-24F36F489B23}"/>
                </a:ext>
              </a:extLst>
            </p:cNvPr>
            <p:cNvSpPr/>
            <p:nvPr userDrawn="1"/>
          </p:nvSpPr>
          <p:spPr>
            <a:xfrm>
              <a:off x="8929493" y="1997907"/>
              <a:ext cx="499477" cy="49947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1DE763-9199-49E4-8191-73FE133A4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9571480" y="317181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5D9B52B-24ED-4C71-8D97-E9B7734054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9568701" y="1316133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F75754F-19F1-4FBF-9026-B91F9CCDBB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9080611" y="-204448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6FA8941-6776-465D-8202-30BA040213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9080611" y="794507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C3D6102-2F4E-406F-A9B1-FDD01D3D9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8571414" y="319195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B7E73D3-4364-43E7-86BB-092B74BF97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8072886" y="-114850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78417E6-183F-4D27-806C-121B9FEB0701}"/>
                </a:ext>
              </a:extLst>
            </p:cNvPr>
            <p:cNvSpPr/>
            <p:nvPr userDrawn="1"/>
          </p:nvSpPr>
          <p:spPr>
            <a:xfrm>
              <a:off x="9428970" y="2497382"/>
              <a:ext cx="499477" cy="49947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77AE590-6B66-430E-B6A7-8F4DD5FBF4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8571414" y="1361735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C11A831-9A0F-4C99-B6A7-C6C799D897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8078823" y="821709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AE691FF-0038-41DE-B38F-A50D1E558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7574309" y="317181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EB01D72-565B-4E7B-924F-BBDC35352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r="59528"/>
            <a:stretch>
              <a:fillRect/>
            </a:stretch>
          </p:blipFill>
          <p:spPr>
            <a:xfrm>
              <a:off x="9078782" y="1815612"/>
              <a:ext cx="357708" cy="1363540"/>
            </a:xfrm>
            <a:custGeom>
              <a:avLst/>
              <a:gdLst>
                <a:gd name="connsiteX0" fmla="*/ 0 w 1241098"/>
                <a:gd name="connsiteY0" fmla="*/ 0 h 4730906"/>
                <a:gd name="connsiteX1" fmla="*/ 1241098 w 1241098"/>
                <a:gd name="connsiteY1" fmla="*/ 0 h 4730906"/>
                <a:gd name="connsiteX2" fmla="*/ 1241098 w 1241098"/>
                <a:gd name="connsiteY2" fmla="*/ 4730906 h 4730906"/>
                <a:gd name="connsiteX3" fmla="*/ 0 w 1241098"/>
                <a:gd name="connsiteY3" fmla="*/ 4730906 h 47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098" h="4730906">
                  <a:moveTo>
                    <a:pt x="0" y="0"/>
                  </a:moveTo>
                  <a:lnTo>
                    <a:pt x="1241098" y="0"/>
                  </a:lnTo>
                  <a:lnTo>
                    <a:pt x="1241098" y="4730906"/>
                  </a:lnTo>
                  <a:lnTo>
                    <a:pt x="0" y="4730906"/>
                  </a:lnTo>
                  <a:close/>
                </a:path>
              </a:pathLst>
            </a:custGeom>
          </p:spPr>
        </p:pic>
      </p:grp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1EF1BB1A-9066-4CA5-A69C-103B936E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57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ostfiles4.naver.net/20101110_195/lmlm4864_1289377936723BcAr5_JPEG/%B1%D7%B7%B9%C0%CC.jpg?type=w3">
            <a:extLst>
              <a:ext uri="{FF2B5EF4-FFF2-40B4-BE49-F238E27FC236}">
                <a16:creationId xmlns:a16="http://schemas.microsoft.com/office/drawing/2014/main" id="{3837CB75-5275-4207-9A64-6BAD4B7E9299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31C58A-B8D7-474A-AEB7-70FE685E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5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98BE4AC-D95D-415E-9F0D-FF20AA46C6CC}"/>
              </a:ext>
            </a:extLst>
          </p:cNvPr>
          <p:cNvGrpSpPr/>
          <p:nvPr userDrawn="1"/>
        </p:nvGrpSpPr>
        <p:grpSpPr>
          <a:xfrm>
            <a:off x="-19141" y="5"/>
            <a:ext cx="12236101" cy="7029399"/>
            <a:chOff x="206582" y="1"/>
            <a:chExt cx="9699417" cy="6857999"/>
          </a:xfrm>
        </p:grpSpPr>
        <p:pic>
          <p:nvPicPr>
            <p:cNvPr id="9" name="Picture 4" descr="D:\01_사내업무\02_Wylie_회사소개서,로고\02_회사소개서_2016리뉴얼\신사옥_이미지\수정본\사옥외관_03.png">
              <a:extLst>
                <a:ext uri="{FF2B5EF4-FFF2-40B4-BE49-F238E27FC236}">
                  <a16:creationId xmlns:a16="http://schemas.microsoft.com/office/drawing/2014/main" id="{98205643-4A5E-451B-8FFB-1FA7A22A0A2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82" y="1"/>
              <a:ext cx="9699417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4" descr="D:\01_사내업무\02_Wylie_회사소개서,로고\02_회사소개서_2016리뉴얼\신사옥_이미지\수정본\사옥간판.png">
              <a:extLst>
                <a:ext uri="{FF2B5EF4-FFF2-40B4-BE49-F238E27FC236}">
                  <a16:creationId xmlns:a16="http://schemas.microsoft.com/office/drawing/2014/main" id="{C2E99989-B8B7-45C1-BEEA-DA6E502CA1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50572" y="5643996"/>
              <a:ext cx="789016" cy="28321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40B7562-0BEB-4656-A046-B509F910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813" y="6625087"/>
            <a:ext cx="320615" cy="224287"/>
          </a:xfr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DF6867F-50A9-4349-9505-A528830E7258}"/>
              </a:ext>
            </a:extLst>
          </p:cNvPr>
          <p:cNvSpPr txBox="1">
            <a:spLocks/>
          </p:cNvSpPr>
          <p:nvPr userDrawn="1"/>
        </p:nvSpPr>
        <p:spPr>
          <a:xfrm>
            <a:off x="11744325" y="6625087"/>
            <a:ext cx="441203" cy="232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bg1">
                    <a:lumMod val="6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207526-E43D-43CE-B2E2-141A594A090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84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1">
            <a:extLst>
              <a:ext uri="{FF2B5EF4-FFF2-40B4-BE49-F238E27FC236}">
                <a16:creationId xmlns:a16="http://schemas.microsoft.com/office/drawing/2014/main" id="{38BE6B0C-294B-4D87-8ECE-25156F2F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</p:spPr>
        <p:txBody>
          <a:bodyPr/>
          <a:lstStyle/>
          <a:p>
            <a:fld id="{E33A6603-905B-4541-BEB5-0AAA59960E28}" type="datetime1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15" name="바닥글 개체 틀 2">
            <a:extLst>
              <a:ext uri="{FF2B5EF4-FFF2-40B4-BE49-F238E27FC236}">
                <a16:creationId xmlns:a16="http://schemas.microsoft.com/office/drawing/2014/main" id="{3A61B02C-DC3A-4546-9046-8A88FE28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FDAD6796-5C11-48E6-92BE-8EE95736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</p:spPr>
        <p:txBody>
          <a:bodyPr/>
          <a:lstStyle/>
          <a:p>
            <a:fld id="{20A0AD5A-5091-4479-91BF-964E348FDF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A753E7-4BDC-4328-88C2-13FB4162D182}"/>
              </a:ext>
            </a:extLst>
          </p:cNvPr>
          <p:cNvSpPr/>
          <p:nvPr userDrawn="1"/>
        </p:nvSpPr>
        <p:spPr>
          <a:xfrm>
            <a:off x="0" y="5009322"/>
            <a:ext cx="12192000" cy="18486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83167E3-3777-4F4E-98F8-F809ACD2C555}"/>
              </a:ext>
            </a:extLst>
          </p:cNvPr>
          <p:cNvSpPr txBox="1">
            <a:spLocks/>
          </p:cNvSpPr>
          <p:nvPr userDrawn="1"/>
        </p:nvSpPr>
        <p:spPr>
          <a:xfrm>
            <a:off x="11744325" y="6625087"/>
            <a:ext cx="441203" cy="232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bg1">
                    <a:lumMod val="6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207526-E43D-43CE-B2E2-141A594A090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45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4D6C896-1A4C-4E59-AB63-3694EF8B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625087"/>
            <a:ext cx="441203" cy="232913"/>
          </a:xfrm>
        </p:spPr>
        <p:txBody>
          <a:bodyPr/>
          <a:lstStyle>
            <a:lvl1pPr>
              <a:defRPr sz="7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207526-E43D-43CE-B2E2-141A594A09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780E-7911-437C-BF52-F4737A8899B4}" type="datetime1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7526-E43D-43CE-B2E2-141A594A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5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713" r:id="rId3"/>
    <p:sldLayoutId id="2147483689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714" r:id="rId10"/>
    <p:sldLayoutId id="2147483669" r:id="rId11"/>
    <p:sldLayoutId id="2147483690" r:id="rId12"/>
    <p:sldLayoutId id="2147483675" r:id="rId13"/>
    <p:sldLayoutId id="2147483677" r:id="rId14"/>
    <p:sldLayoutId id="2147483715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EA8253-BEB4-2736-4439-4678044DA428}"/>
              </a:ext>
            </a:extLst>
          </p:cNvPr>
          <p:cNvSpPr txBox="1"/>
          <p:nvPr/>
        </p:nvSpPr>
        <p:spPr>
          <a:xfrm>
            <a:off x="1475146" y="2316955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chemeClr val="bg1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SERVICE STRATEGY</a:t>
            </a:r>
            <a:endParaRPr lang="ko-KR" altLang="en-US" sz="4000" dirty="0">
              <a:solidFill>
                <a:schemeClr val="bg1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F5772-FE06-1E3B-3A59-AF31B931927C}"/>
              </a:ext>
            </a:extLst>
          </p:cNvPr>
          <p:cNvSpPr txBox="1"/>
          <p:nvPr/>
        </p:nvSpPr>
        <p:spPr>
          <a:xfrm>
            <a:off x="1514474" y="3044505"/>
            <a:ext cx="103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Nov. 2022</a:t>
            </a:r>
            <a:endParaRPr lang="ko-KR" altLang="en-US" sz="1400" dirty="0">
              <a:solidFill>
                <a:schemeClr val="bg1"/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9B36F1D-5005-74E8-15AE-35BCA761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646" y="6334125"/>
            <a:ext cx="712016" cy="28098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4BAD0D3-64EC-C981-1482-C93C697FF056}"/>
              </a:ext>
            </a:extLst>
          </p:cNvPr>
          <p:cNvGrpSpPr/>
          <p:nvPr/>
        </p:nvGrpSpPr>
        <p:grpSpPr>
          <a:xfrm>
            <a:off x="1514474" y="647109"/>
            <a:ext cx="1515704" cy="729254"/>
            <a:chOff x="1149674" y="739422"/>
            <a:chExt cx="2019300" cy="97155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C613E8E-9D99-95DC-BCE3-2A7F4E453111}"/>
                </a:ext>
              </a:extLst>
            </p:cNvPr>
            <p:cNvSpPr/>
            <p:nvPr/>
          </p:nvSpPr>
          <p:spPr>
            <a:xfrm>
              <a:off x="1149674" y="739422"/>
              <a:ext cx="2019300" cy="9715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AC41A40-E5BA-5670-00D7-25D0089BF7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13" t="15911" r="35212" b="46389"/>
            <a:stretch/>
          </p:blipFill>
          <p:spPr>
            <a:xfrm>
              <a:off x="1514474" y="893056"/>
              <a:ext cx="1289700" cy="66428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936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682774-A291-3FB8-864D-B600670EA7CA}"/>
              </a:ext>
            </a:extLst>
          </p:cNvPr>
          <p:cNvSpPr/>
          <p:nvPr/>
        </p:nvSpPr>
        <p:spPr>
          <a:xfrm>
            <a:off x="488865" y="368300"/>
            <a:ext cx="2463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rPr>
              <a:t>PROJECT GOAL &amp; KEY FACTOR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G꼬딕씨_Pro 60g" panose="02020603020101020101" pitchFamily="18" charset="-127"/>
              <a:ea typeface="HG꼬딕씨_Pro 60g" panose="02020603020101020101" pitchFamily="18" charset="-127"/>
              <a:cs typeface="Noto Sans CJK JP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6F5EAF-4DF7-697E-09B3-7BAB72BEA5C8}"/>
              </a:ext>
            </a:extLst>
          </p:cNvPr>
          <p:cNvSpPr/>
          <p:nvPr/>
        </p:nvSpPr>
        <p:spPr>
          <a:xfrm>
            <a:off x="575167" y="1508423"/>
            <a:ext cx="10484946" cy="461665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메리츠화재의 상품과 서비스를 아우르는 정체성을 일관화하고 사용성을 개선합니다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서비스의 기능과 상품의 확장성을 고려하여 유연한 구조로 이루어진 플랫폼을 만들어 갑니다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41659-6C11-DE98-2E38-829CF67D7B78}"/>
              </a:ext>
            </a:extLst>
          </p:cNvPr>
          <p:cNvSpPr/>
          <p:nvPr/>
        </p:nvSpPr>
        <p:spPr>
          <a:xfrm>
            <a:off x="488865" y="1026270"/>
            <a:ext cx="3978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rPr>
              <a:t>메리츠화재 온라인 플랫폼의 방향성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7DDA35-8BAF-1913-F4A1-19762990DD24}"/>
              </a:ext>
            </a:extLst>
          </p:cNvPr>
          <p:cNvGrpSpPr/>
          <p:nvPr/>
        </p:nvGrpSpPr>
        <p:grpSpPr>
          <a:xfrm>
            <a:off x="5382484" y="2441787"/>
            <a:ext cx="1427032" cy="1656955"/>
            <a:chOff x="5307143" y="2365587"/>
            <a:chExt cx="1577714" cy="1831915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06BD5A8-D7D1-509A-00ED-2153E05185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180042" y="2492688"/>
              <a:ext cx="1831915" cy="1577714"/>
            </a:xfrm>
            <a:custGeom>
              <a:avLst/>
              <a:gdLst>
                <a:gd name="T0" fmla="*/ 433 w 1448"/>
                <a:gd name="T1" fmla="*/ 1284 h 1284"/>
                <a:gd name="T2" fmla="*/ 313 w 1448"/>
                <a:gd name="T3" fmla="*/ 1215 h 1284"/>
                <a:gd name="T4" fmla="*/ 22 w 1448"/>
                <a:gd name="T5" fmla="*/ 711 h 1284"/>
                <a:gd name="T6" fmla="*/ 22 w 1448"/>
                <a:gd name="T7" fmla="*/ 573 h 1284"/>
                <a:gd name="T8" fmla="*/ 313 w 1448"/>
                <a:gd name="T9" fmla="*/ 69 h 1284"/>
                <a:gd name="T10" fmla="*/ 433 w 1448"/>
                <a:gd name="T11" fmla="*/ 0 h 1284"/>
                <a:gd name="T12" fmla="*/ 1015 w 1448"/>
                <a:gd name="T13" fmla="*/ 0 h 1284"/>
                <a:gd name="T14" fmla="*/ 1135 w 1448"/>
                <a:gd name="T15" fmla="*/ 69 h 1284"/>
                <a:gd name="T16" fmla="*/ 1426 w 1448"/>
                <a:gd name="T17" fmla="*/ 573 h 1284"/>
                <a:gd name="T18" fmla="*/ 1426 w 1448"/>
                <a:gd name="T19" fmla="*/ 711 h 1284"/>
                <a:gd name="T20" fmla="*/ 1135 w 1448"/>
                <a:gd name="T21" fmla="*/ 1215 h 1284"/>
                <a:gd name="T22" fmla="*/ 1015 w 1448"/>
                <a:gd name="T23" fmla="*/ 1284 h 1284"/>
                <a:gd name="T24" fmla="*/ 433 w 1448"/>
                <a:gd name="T25" fmla="*/ 1284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8" h="1284">
                  <a:moveTo>
                    <a:pt x="433" y="1284"/>
                  </a:moveTo>
                  <a:cubicBezTo>
                    <a:pt x="389" y="1284"/>
                    <a:pt x="335" y="1253"/>
                    <a:pt x="313" y="1215"/>
                  </a:cubicBezTo>
                  <a:cubicBezTo>
                    <a:pt x="22" y="711"/>
                    <a:pt x="22" y="711"/>
                    <a:pt x="22" y="711"/>
                  </a:cubicBezTo>
                  <a:cubicBezTo>
                    <a:pt x="0" y="673"/>
                    <a:pt x="0" y="611"/>
                    <a:pt x="22" y="573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35" y="31"/>
                    <a:pt x="389" y="0"/>
                    <a:pt x="433" y="0"/>
                  </a:cubicBezTo>
                  <a:cubicBezTo>
                    <a:pt x="1015" y="0"/>
                    <a:pt x="1015" y="0"/>
                    <a:pt x="1015" y="0"/>
                  </a:cubicBezTo>
                  <a:cubicBezTo>
                    <a:pt x="1059" y="0"/>
                    <a:pt x="1113" y="31"/>
                    <a:pt x="1135" y="69"/>
                  </a:cubicBezTo>
                  <a:cubicBezTo>
                    <a:pt x="1426" y="573"/>
                    <a:pt x="1426" y="573"/>
                    <a:pt x="1426" y="573"/>
                  </a:cubicBezTo>
                  <a:cubicBezTo>
                    <a:pt x="1448" y="611"/>
                    <a:pt x="1448" y="673"/>
                    <a:pt x="1426" y="711"/>
                  </a:cubicBezTo>
                  <a:cubicBezTo>
                    <a:pt x="1135" y="1215"/>
                    <a:pt x="1135" y="1215"/>
                    <a:pt x="1135" y="1215"/>
                  </a:cubicBezTo>
                  <a:cubicBezTo>
                    <a:pt x="1113" y="1253"/>
                    <a:pt x="1059" y="1284"/>
                    <a:pt x="1015" y="1284"/>
                  </a:cubicBezTo>
                  <a:lnTo>
                    <a:pt x="433" y="1284"/>
                  </a:lnTo>
                  <a:close/>
                </a:path>
              </a:pathLst>
            </a:custGeom>
            <a:solidFill>
              <a:srgbClr val="EF3B24"/>
            </a:solidFill>
            <a:ln w="19050">
              <a:solidFill>
                <a:srgbClr val="EF3B24"/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1919" tIns="50960" rIns="101919" bIns="50960" rtlCol="0" anchor="ctr"/>
            <a:lstStyle/>
            <a:p>
              <a:pPr algn="ctr" defTabSz="1162590" latinLnBrk="0"/>
              <a:endParaRPr lang="ko-KR" altLang="en-US" sz="2000" dirty="0">
                <a:ln>
                  <a:solidFill>
                    <a:srgbClr val="003366">
                      <a:alpha val="0"/>
                    </a:srgbClr>
                  </a:solidFill>
                </a:ln>
                <a:solidFill>
                  <a:srgbClr val="0995F7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FCA703-7B59-D285-6EF0-E22F042AD650}"/>
                </a:ext>
              </a:extLst>
            </p:cNvPr>
            <p:cNvSpPr/>
            <p:nvPr/>
          </p:nvSpPr>
          <p:spPr>
            <a:xfrm>
              <a:off x="5500686" y="3081490"/>
              <a:ext cx="11906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HG꼬딕씨_Pro 60g" panose="02020603020101020101" pitchFamily="18" charset="-127"/>
                  <a:ea typeface="HG꼬딕씨_Pro 60g" panose="02020603020101020101" pitchFamily="18" charset="-127"/>
                  <a:cs typeface="Noto Sans CJK JP Regular"/>
                </a:rPr>
                <a:t>IDENTITY</a:t>
              </a:r>
              <a:endParaRPr lang="ko-KR" altLang="en-US" sz="2000" dirty="0">
                <a:solidFill>
                  <a:schemeClr val="bg1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C8CAB8DB-F84C-E007-8012-11B4E8EE25BC}"/>
              </a:ext>
            </a:extLst>
          </p:cNvPr>
          <p:cNvSpPr/>
          <p:nvPr/>
        </p:nvSpPr>
        <p:spPr>
          <a:xfrm>
            <a:off x="2562224" y="2686507"/>
            <a:ext cx="1167515" cy="1167515"/>
          </a:xfrm>
          <a:prstGeom prst="ellipse">
            <a:avLst/>
          </a:prstGeom>
          <a:solidFill>
            <a:schemeClr val="bg1"/>
          </a:solidFill>
          <a:ln>
            <a:solidFill>
              <a:srgbClr val="EF3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EXTENDABLE</a:t>
            </a:r>
            <a:endParaRPr lang="ko-KR" altLang="en-US" sz="1200" dirty="0"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E2A44-2E26-DC40-3687-02FA33D2AA65}"/>
              </a:ext>
            </a:extLst>
          </p:cNvPr>
          <p:cNvSpPr/>
          <p:nvPr/>
        </p:nvSpPr>
        <p:spPr>
          <a:xfrm>
            <a:off x="8462261" y="2686507"/>
            <a:ext cx="1167515" cy="1167515"/>
          </a:xfrm>
          <a:prstGeom prst="ellipse">
            <a:avLst/>
          </a:prstGeom>
          <a:solidFill>
            <a:schemeClr val="bg1"/>
          </a:solidFill>
          <a:ln>
            <a:solidFill>
              <a:srgbClr val="EF3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INTUTIVE</a:t>
            </a:r>
            <a:endParaRPr lang="ko-KR" altLang="en-US" sz="1200" dirty="0"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551EB7-2C65-76E7-33D6-4A4FC3FE232B}"/>
              </a:ext>
            </a:extLst>
          </p:cNvPr>
          <p:cNvCxnSpPr>
            <a:endCxn id="23" idx="6"/>
          </p:cNvCxnSpPr>
          <p:nvPr/>
        </p:nvCxnSpPr>
        <p:spPr>
          <a:xfrm flipH="1">
            <a:off x="3729739" y="3270264"/>
            <a:ext cx="1652744" cy="1"/>
          </a:xfrm>
          <a:prstGeom prst="straightConnector1">
            <a:avLst/>
          </a:prstGeom>
          <a:ln w="3175">
            <a:solidFill>
              <a:srgbClr val="6D6E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99FE8FB-CC19-42F8-B511-F949CC87AD9F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809516" y="3270264"/>
            <a:ext cx="1652745" cy="1"/>
          </a:xfrm>
          <a:prstGeom prst="straightConnector1">
            <a:avLst/>
          </a:prstGeom>
          <a:ln w="3175">
            <a:solidFill>
              <a:srgbClr val="6D6E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254625-5AC9-9821-9B4C-8BE5E6C9C2CC}"/>
              </a:ext>
            </a:extLst>
          </p:cNvPr>
          <p:cNvSpPr/>
          <p:nvPr/>
        </p:nvSpPr>
        <p:spPr>
          <a:xfrm>
            <a:off x="4124557" y="3305889"/>
            <a:ext cx="863108" cy="246221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ATTENTION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7E8E55-D144-1593-901E-C2C1C04B2E4F}"/>
              </a:ext>
            </a:extLst>
          </p:cNvPr>
          <p:cNvSpPr/>
          <p:nvPr/>
        </p:nvSpPr>
        <p:spPr>
          <a:xfrm>
            <a:off x="7204334" y="3288357"/>
            <a:ext cx="863108" cy="246221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EXPERIENCE</a:t>
            </a:r>
          </a:p>
        </p:txBody>
      </p:sp>
      <p:sp>
        <p:nvSpPr>
          <p:cNvPr id="32" name="왼쪽 대괄호 31">
            <a:extLst>
              <a:ext uri="{FF2B5EF4-FFF2-40B4-BE49-F238E27FC236}">
                <a16:creationId xmlns:a16="http://schemas.microsoft.com/office/drawing/2014/main" id="{00CF516B-3F21-66F7-534B-A1C961CD6D9C}"/>
              </a:ext>
            </a:extLst>
          </p:cNvPr>
          <p:cNvSpPr/>
          <p:nvPr/>
        </p:nvSpPr>
        <p:spPr>
          <a:xfrm rot="5400000">
            <a:off x="5974255" y="1742168"/>
            <a:ext cx="246218" cy="5902769"/>
          </a:xfrm>
          <a:prstGeom prst="leftBracket">
            <a:avLst>
              <a:gd name="adj" fmla="val 103455"/>
            </a:avLst>
          </a:prstGeom>
          <a:ln w="3175">
            <a:solidFill>
              <a:srgbClr val="6D6E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0BFBA53-10C8-CFC6-A6E8-53EE1A19FAB5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096000" y="4208546"/>
            <a:ext cx="0" cy="612226"/>
          </a:xfrm>
          <a:prstGeom prst="line">
            <a:avLst/>
          </a:prstGeom>
          <a:ln w="3175">
            <a:solidFill>
              <a:srgbClr val="6D6E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AB07538-424B-D35E-FD17-2A1D0B4AEA80}"/>
              </a:ext>
            </a:extLst>
          </p:cNvPr>
          <p:cNvCxnSpPr>
            <a:cxnSpLocks/>
            <a:stCxn id="23" idx="4"/>
            <a:endCxn id="44" idx="0"/>
          </p:cNvCxnSpPr>
          <p:nvPr/>
        </p:nvCxnSpPr>
        <p:spPr>
          <a:xfrm flipH="1">
            <a:off x="3145979" y="3854022"/>
            <a:ext cx="3" cy="977773"/>
          </a:xfrm>
          <a:prstGeom prst="line">
            <a:avLst/>
          </a:prstGeom>
          <a:ln w="3175">
            <a:solidFill>
              <a:srgbClr val="6D6E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DA6410-A624-8F95-D780-56C56FDF66DE}"/>
              </a:ext>
            </a:extLst>
          </p:cNvPr>
          <p:cNvCxnSpPr>
            <a:cxnSpLocks/>
          </p:cNvCxnSpPr>
          <p:nvPr/>
        </p:nvCxnSpPr>
        <p:spPr>
          <a:xfrm flipH="1">
            <a:off x="9046017" y="3854022"/>
            <a:ext cx="2" cy="1106946"/>
          </a:xfrm>
          <a:prstGeom prst="line">
            <a:avLst/>
          </a:prstGeom>
          <a:ln w="3175">
            <a:solidFill>
              <a:srgbClr val="6D6E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7E6D1E0-02FF-76A0-8329-0635B6EB0AD2}"/>
              </a:ext>
            </a:extLst>
          </p:cNvPr>
          <p:cNvSpPr/>
          <p:nvPr/>
        </p:nvSpPr>
        <p:spPr>
          <a:xfrm>
            <a:off x="2731641" y="4831795"/>
            <a:ext cx="828675" cy="8286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SERVICE</a:t>
            </a:r>
            <a:endParaRPr lang="ko-KR" altLang="en-US" sz="1200" dirty="0">
              <a:solidFill>
                <a:schemeClr val="bg1"/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56B1E97-8825-FB94-77C3-8A53196AC3A6}"/>
              </a:ext>
            </a:extLst>
          </p:cNvPr>
          <p:cNvSpPr/>
          <p:nvPr/>
        </p:nvSpPr>
        <p:spPr>
          <a:xfrm>
            <a:off x="5681662" y="4820772"/>
            <a:ext cx="828675" cy="8286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BRAND</a:t>
            </a:r>
            <a:endParaRPr lang="ko-KR" altLang="en-US" sz="1200" dirty="0">
              <a:solidFill>
                <a:schemeClr val="bg1"/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E8096D1-83A3-0D22-0808-54E721A14905}"/>
              </a:ext>
            </a:extLst>
          </p:cNvPr>
          <p:cNvSpPr/>
          <p:nvPr/>
        </p:nvSpPr>
        <p:spPr>
          <a:xfrm>
            <a:off x="8631679" y="4816662"/>
            <a:ext cx="828675" cy="8286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UXUI</a:t>
            </a:r>
            <a:endParaRPr lang="ko-KR" altLang="en-US" sz="1200" dirty="0">
              <a:solidFill>
                <a:schemeClr val="bg1"/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9959C7-53AD-5E93-EC5C-6346C8625A68}"/>
              </a:ext>
            </a:extLst>
          </p:cNvPr>
          <p:cNvSpPr/>
          <p:nvPr/>
        </p:nvSpPr>
        <p:spPr>
          <a:xfrm>
            <a:off x="1489934" y="5739517"/>
            <a:ext cx="3277656" cy="400110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원하는 서비스를 보다 빠르고 편리하게 이용할 수 있는 곳으로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서비스의 기능과 상품의 확장이 용이한 구조로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47F17E-855B-19D8-6B27-A2A90B84DD26}"/>
              </a:ext>
            </a:extLst>
          </p:cNvPr>
          <p:cNvSpPr/>
          <p:nvPr/>
        </p:nvSpPr>
        <p:spPr>
          <a:xfrm>
            <a:off x="4878812" y="5739517"/>
            <a:ext cx="2462551" cy="553998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메리츠화재 브랜드 정체성을 </a:t>
            </a:r>
            <a:r>
              <a:rPr lang="ko-KR" altLang="en-US" sz="10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명확히하여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 algn="ct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통일성과 </a:t>
            </a:r>
            <a:r>
              <a:rPr lang="ko-KR" altLang="en-US" sz="10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일관성있는</a:t>
            </a: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모습으로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 algn="ct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고객에게 어필할 수 잇는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D7E399-F544-2145-FC3A-9720430765A0}"/>
              </a:ext>
            </a:extLst>
          </p:cNvPr>
          <p:cNvSpPr/>
          <p:nvPr/>
        </p:nvSpPr>
        <p:spPr>
          <a:xfrm>
            <a:off x="7814741" y="5739517"/>
            <a:ext cx="2462551" cy="400110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직관적이고 예측가능한 사용자 경험을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 algn="ct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느낄 수 있는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71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682774-A291-3FB8-864D-B600670EA7CA}"/>
              </a:ext>
            </a:extLst>
          </p:cNvPr>
          <p:cNvSpPr/>
          <p:nvPr/>
        </p:nvSpPr>
        <p:spPr>
          <a:xfrm>
            <a:off x="488865" y="368300"/>
            <a:ext cx="2463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rPr>
              <a:t>PROJECT GOAL &amp; KEY FACTOR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G꼬딕씨_Pro 60g" panose="02020603020101020101" pitchFamily="18" charset="-127"/>
              <a:ea typeface="HG꼬딕씨_Pro 60g" panose="02020603020101020101" pitchFamily="18" charset="-127"/>
              <a:cs typeface="Noto Sans CJK JP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6F5EAF-4DF7-697E-09B3-7BAB72BEA5C8}"/>
              </a:ext>
            </a:extLst>
          </p:cNvPr>
          <p:cNvSpPr/>
          <p:nvPr/>
        </p:nvSpPr>
        <p:spPr>
          <a:xfrm>
            <a:off x="575167" y="1508423"/>
            <a:ext cx="10484946" cy="461665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메리츠화재의 아이덴티티를 유지한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톤앤매너를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 명확한 정보전달과 모던한 레이아웃으로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  <a:p>
            <a:pPr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쉽고 편리하게 사용할 수 있는 디자인으로 구성합니다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41659-6C11-DE98-2E38-829CF67D7B78}"/>
              </a:ext>
            </a:extLst>
          </p:cNvPr>
          <p:cNvSpPr/>
          <p:nvPr/>
        </p:nvSpPr>
        <p:spPr>
          <a:xfrm>
            <a:off x="488865" y="1026270"/>
            <a:ext cx="3978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rPr>
              <a:t>UXUI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rPr>
              <a:t>키워드의 방향성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8CAB8DB-F84C-E007-8012-11B4E8EE25BC}"/>
              </a:ext>
            </a:extLst>
          </p:cNvPr>
          <p:cNvSpPr/>
          <p:nvPr/>
        </p:nvSpPr>
        <p:spPr>
          <a:xfrm>
            <a:off x="1362074" y="2376646"/>
            <a:ext cx="1543051" cy="1543051"/>
          </a:xfrm>
          <a:prstGeom prst="ellipse">
            <a:avLst/>
          </a:prstGeom>
          <a:solidFill>
            <a:schemeClr val="bg1"/>
          </a:solidFill>
          <a:ln>
            <a:solidFill>
              <a:srgbClr val="EF3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EASY</a:t>
            </a:r>
            <a:endParaRPr lang="ko-KR" altLang="en-US" sz="1400" dirty="0"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9959C7-53AD-5E93-EC5C-6346C8625A68}"/>
              </a:ext>
            </a:extLst>
          </p:cNvPr>
          <p:cNvSpPr/>
          <p:nvPr/>
        </p:nvSpPr>
        <p:spPr>
          <a:xfrm>
            <a:off x="1658889" y="4749413"/>
            <a:ext cx="949419" cy="276999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en-US" altLang="ko-KR" sz="1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#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쉬운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47F17E-855B-19D8-6B27-A2A90B84DD26}"/>
              </a:ext>
            </a:extLst>
          </p:cNvPr>
          <p:cNvSpPr/>
          <p:nvPr/>
        </p:nvSpPr>
        <p:spPr>
          <a:xfrm>
            <a:off x="1208522" y="5127625"/>
            <a:ext cx="1850151" cy="531236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사용자가 </a:t>
            </a:r>
            <a:r>
              <a:rPr lang="ko-KR" altLang="en-US" sz="10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예측가능하고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쉽게 사용할 수 있도록 구성합니다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45E4091-7E65-518D-ADE3-5CC9ACD20E58}"/>
              </a:ext>
            </a:extLst>
          </p:cNvPr>
          <p:cNvSpPr/>
          <p:nvPr/>
        </p:nvSpPr>
        <p:spPr>
          <a:xfrm>
            <a:off x="3343274" y="2376645"/>
            <a:ext cx="1543051" cy="1543051"/>
          </a:xfrm>
          <a:prstGeom prst="ellipse">
            <a:avLst/>
          </a:prstGeom>
          <a:solidFill>
            <a:schemeClr val="bg1"/>
          </a:solidFill>
          <a:ln>
            <a:solidFill>
              <a:srgbClr val="EF3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SIMPLE</a:t>
            </a:r>
            <a:endParaRPr lang="ko-KR" altLang="en-US" sz="1400" dirty="0"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4150BD-9F02-EFC1-5766-86BBD4D32682}"/>
              </a:ext>
            </a:extLst>
          </p:cNvPr>
          <p:cNvSpPr/>
          <p:nvPr/>
        </p:nvSpPr>
        <p:spPr>
          <a:xfrm>
            <a:off x="5324474" y="2376645"/>
            <a:ext cx="1543051" cy="1543051"/>
          </a:xfrm>
          <a:prstGeom prst="ellipse">
            <a:avLst/>
          </a:prstGeom>
          <a:solidFill>
            <a:schemeClr val="bg1"/>
          </a:solidFill>
          <a:ln>
            <a:solidFill>
              <a:srgbClr val="EF3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FAST</a:t>
            </a:r>
            <a:endParaRPr lang="ko-KR" altLang="en-US" sz="1400" dirty="0"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BE30EC-3DA7-966A-98D9-01FA1C57B807}"/>
              </a:ext>
            </a:extLst>
          </p:cNvPr>
          <p:cNvSpPr/>
          <p:nvPr/>
        </p:nvSpPr>
        <p:spPr>
          <a:xfrm>
            <a:off x="7305674" y="2376645"/>
            <a:ext cx="1543051" cy="1543051"/>
          </a:xfrm>
          <a:prstGeom prst="ellipse">
            <a:avLst/>
          </a:prstGeom>
          <a:solidFill>
            <a:schemeClr val="bg1"/>
          </a:solidFill>
          <a:ln>
            <a:solidFill>
              <a:srgbClr val="EF3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EMPHASIZED</a:t>
            </a:r>
            <a:endParaRPr lang="ko-KR" altLang="en-US" sz="1400" dirty="0"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BEFAA6-70AF-9925-1F29-F5FC8EE5D2A1}"/>
              </a:ext>
            </a:extLst>
          </p:cNvPr>
          <p:cNvSpPr/>
          <p:nvPr/>
        </p:nvSpPr>
        <p:spPr>
          <a:xfrm>
            <a:off x="9286874" y="2376645"/>
            <a:ext cx="1543051" cy="1543051"/>
          </a:xfrm>
          <a:prstGeom prst="ellipse">
            <a:avLst/>
          </a:prstGeom>
          <a:solidFill>
            <a:schemeClr val="bg1"/>
          </a:solidFill>
          <a:ln>
            <a:solidFill>
              <a:srgbClr val="EF3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CONSISTENT</a:t>
            </a:r>
            <a:endParaRPr lang="ko-KR" altLang="en-US" sz="1400" dirty="0"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7E3385-E60D-7D37-2976-544A3B7ED4B0}"/>
              </a:ext>
            </a:extLst>
          </p:cNvPr>
          <p:cNvCxnSpPr>
            <a:stCxn id="23" idx="4"/>
          </p:cNvCxnSpPr>
          <p:nvPr/>
        </p:nvCxnSpPr>
        <p:spPr>
          <a:xfrm flipH="1">
            <a:off x="2133599" y="3919697"/>
            <a:ext cx="1" cy="728503"/>
          </a:xfrm>
          <a:prstGeom prst="line">
            <a:avLst/>
          </a:prstGeom>
          <a:ln w="3175">
            <a:solidFill>
              <a:srgbClr val="EF3B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608E89-5E2B-E4E1-1A86-E011FB7F909C}"/>
              </a:ext>
            </a:extLst>
          </p:cNvPr>
          <p:cNvCxnSpPr/>
          <p:nvPr/>
        </p:nvCxnSpPr>
        <p:spPr>
          <a:xfrm flipH="1">
            <a:off x="4114799" y="3919697"/>
            <a:ext cx="1" cy="728503"/>
          </a:xfrm>
          <a:prstGeom prst="line">
            <a:avLst/>
          </a:prstGeom>
          <a:ln w="3175">
            <a:solidFill>
              <a:srgbClr val="EF3B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C0FE8D-756B-DD4D-9DE8-5405AE6C7708}"/>
              </a:ext>
            </a:extLst>
          </p:cNvPr>
          <p:cNvCxnSpPr/>
          <p:nvPr/>
        </p:nvCxnSpPr>
        <p:spPr>
          <a:xfrm flipH="1">
            <a:off x="6095999" y="3919696"/>
            <a:ext cx="1" cy="728503"/>
          </a:xfrm>
          <a:prstGeom prst="line">
            <a:avLst/>
          </a:prstGeom>
          <a:ln w="3175">
            <a:solidFill>
              <a:srgbClr val="EF3B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ED1B6B-E75B-7BBC-9921-07343C5BF976}"/>
              </a:ext>
            </a:extLst>
          </p:cNvPr>
          <p:cNvCxnSpPr/>
          <p:nvPr/>
        </p:nvCxnSpPr>
        <p:spPr>
          <a:xfrm flipH="1">
            <a:off x="8077199" y="3926918"/>
            <a:ext cx="1" cy="728503"/>
          </a:xfrm>
          <a:prstGeom prst="line">
            <a:avLst/>
          </a:prstGeom>
          <a:ln w="3175">
            <a:solidFill>
              <a:srgbClr val="EF3B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093149-32D1-B045-2BC3-C2AC84AA9562}"/>
              </a:ext>
            </a:extLst>
          </p:cNvPr>
          <p:cNvCxnSpPr/>
          <p:nvPr/>
        </p:nvCxnSpPr>
        <p:spPr>
          <a:xfrm flipH="1">
            <a:off x="10058399" y="3917393"/>
            <a:ext cx="1" cy="728503"/>
          </a:xfrm>
          <a:prstGeom prst="line">
            <a:avLst/>
          </a:prstGeom>
          <a:ln w="3175">
            <a:solidFill>
              <a:srgbClr val="EF3B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0258E-2849-D993-CD39-D5C2BF0E67CE}"/>
              </a:ext>
            </a:extLst>
          </p:cNvPr>
          <p:cNvSpPr/>
          <p:nvPr/>
        </p:nvSpPr>
        <p:spPr>
          <a:xfrm>
            <a:off x="3640089" y="4749412"/>
            <a:ext cx="949419" cy="276999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#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단순한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764840-BCB7-D1D7-D5DB-C3056343D9BB}"/>
              </a:ext>
            </a:extLst>
          </p:cNvPr>
          <p:cNvSpPr/>
          <p:nvPr/>
        </p:nvSpPr>
        <p:spPr>
          <a:xfrm>
            <a:off x="5621288" y="4749412"/>
            <a:ext cx="949419" cy="276999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#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빠른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671F03-81C0-8315-5E2D-802DA8031F83}"/>
              </a:ext>
            </a:extLst>
          </p:cNvPr>
          <p:cNvSpPr/>
          <p:nvPr/>
        </p:nvSpPr>
        <p:spPr>
          <a:xfrm>
            <a:off x="7602489" y="4749411"/>
            <a:ext cx="949419" cy="276999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#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명확한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370939-536C-5503-665C-6F17905F71F7}"/>
              </a:ext>
            </a:extLst>
          </p:cNvPr>
          <p:cNvSpPr/>
          <p:nvPr/>
        </p:nvSpPr>
        <p:spPr>
          <a:xfrm>
            <a:off x="9583505" y="4752578"/>
            <a:ext cx="949419" cy="276999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#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EF3B24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통일감있는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EF3B24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9F7EA1-7F75-B211-E71E-2B88D08636E2}"/>
              </a:ext>
            </a:extLst>
          </p:cNvPr>
          <p:cNvSpPr/>
          <p:nvPr/>
        </p:nvSpPr>
        <p:spPr>
          <a:xfrm>
            <a:off x="3189722" y="5127625"/>
            <a:ext cx="1850151" cy="531236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불필요한 기능을 제거하여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단순화 시킵니다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C66ED2-205C-E667-A5A0-B141B8BDE709}"/>
              </a:ext>
            </a:extLst>
          </p:cNvPr>
          <p:cNvSpPr/>
          <p:nvPr/>
        </p:nvSpPr>
        <p:spPr>
          <a:xfrm>
            <a:off x="5170922" y="5127625"/>
            <a:ext cx="1850151" cy="762068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상품의 탐색과 선택을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빠르게 할 수 있도록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UXUI</a:t>
            </a: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를 구성합니다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2BD19-A94B-1529-49BE-15D0EF576957}"/>
              </a:ext>
            </a:extLst>
          </p:cNvPr>
          <p:cNvSpPr/>
          <p:nvPr/>
        </p:nvSpPr>
        <p:spPr>
          <a:xfrm>
            <a:off x="7152122" y="5127625"/>
            <a:ext cx="1850151" cy="531236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필요한 정보만을 간결하고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명확하게 전달합니다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98F37A-A775-209E-52D7-B9F43379A1C6}"/>
              </a:ext>
            </a:extLst>
          </p:cNvPr>
          <p:cNvSpPr/>
          <p:nvPr/>
        </p:nvSpPr>
        <p:spPr>
          <a:xfrm>
            <a:off x="9133138" y="5127625"/>
            <a:ext cx="1850151" cy="531236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통일감있는</a:t>
            </a: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서비스 플로우를</a:t>
            </a:r>
            <a:b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</a:b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적용하여 일관된 경험을 전달합니다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9A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682774-A291-3FB8-864D-B600670EA7CA}"/>
              </a:ext>
            </a:extLst>
          </p:cNvPr>
          <p:cNvSpPr/>
          <p:nvPr/>
        </p:nvSpPr>
        <p:spPr>
          <a:xfrm>
            <a:off x="488865" y="368300"/>
            <a:ext cx="2463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rPr>
              <a:t>DESIGN PROTOTYPE</a:t>
            </a:r>
            <a:endParaRPr lang="ko-KR" altLang="en-US" sz="1400" dirty="0">
              <a:solidFill>
                <a:schemeClr val="bg1"/>
              </a:solidFill>
              <a:latin typeface="HG꼬딕씨_Pro 60g" panose="02020603020101020101" pitchFamily="18" charset="-127"/>
              <a:ea typeface="HG꼬딕씨_Pro 60g" panose="02020603020101020101" pitchFamily="18" charset="-127"/>
              <a:cs typeface="Noto Sans CJK JP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6F5EAF-4DF7-697E-09B3-7BAB72BEA5C8}"/>
              </a:ext>
            </a:extLst>
          </p:cNvPr>
          <p:cNvSpPr/>
          <p:nvPr/>
        </p:nvSpPr>
        <p:spPr>
          <a:xfrm>
            <a:off x="1184768" y="2571710"/>
            <a:ext cx="2796682" cy="461665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고객의 서비스 이용 플로우를 고려한 메인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UI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를 구성하였습니다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41659-6C11-DE98-2E38-829CF67D7B78}"/>
              </a:ext>
            </a:extLst>
          </p:cNvPr>
          <p:cNvSpPr/>
          <p:nvPr/>
        </p:nvSpPr>
        <p:spPr>
          <a:xfrm>
            <a:off x="1092200" y="1557338"/>
            <a:ext cx="1301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Noto Sans CJK JP Regular"/>
              </a:rPr>
              <a:t>MAIN</a:t>
            </a:r>
            <a:endParaRPr lang="ko-KR" altLang="en-US" sz="4000" dirty="0">
              <a:solidFill>
                <a:schemeClr val="bg1"/>
              </a:solidFill>
              <a:latin typeface="HG꼬딕씨_Pro 80g" panose="02020603020101020101" pitchFamily="18" charset="-127"/>
              <a:ea typeface="HG꼬딕씨_Pro 80g" panose="02020603020101020101" pitchFamily="18" charset="-127"/>
              <a:cs typeface="Noto Sans CJK JP Regula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E97F09-A4C2-7E5D-B5F2-029C5B801C50}"/>
              </a:ext>
            </a:extLst>
          </p:cNvPr>
          <p:cNvSpPr/>
          <p:nvPr/>
        </p:nvSpPr>
        <p:spPr>
          <a:xfrm>
            <a:off x="2324143" y="1863824"/>
            <a:ext cx="793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rPr>
              <a:t>Mobile</a:t>
            </a:r>
            <a:endParaRPr lang="ko-KR" altLang="en-US" sz="1400" dirty="0">
              <a:solidFill>
                <a:schemeClr val="bg1"/>
              </a:solidFill>
              <a:latin typeface="HG꼬딕씨_Pro 60g" panose="02020603020101020101" pitchFamily="18" charset="-127"/>
              <a:ea typeface="HG꼬딕씨_Pro 60g" panose="02020603020101020101" pitchFamily="18" charset="-127"/>
              <a:cs typeface="Noto Sans CJK JP Regular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0B718BA-B163-FA80-F33D-78D944BFFF41}"/>
              </a:ext>
            </a:extLst>
          </p:cNvPr>
          <p:cNvGrpSpPr/>
          <p:nvPr/>
        </p:nvGrpSpPr>
        <p:grpSpPr>
          <a:xfrm>
            <a:off x="4910138" y="1176403"/>
            <a:ext cx="2371724" cy="4821940"/>
            <a:chOff x="4910138" y="1176403"/>
            <a:chExt cx="2371724" cy="482194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ABE985E-299A-0C96-2DED-3CCB8BB68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657"/>
            <a:stretch/>
          </p:blipFill>
          <p:spPr>
            <a:xfrm>
              <a:off x="5051660" y="1321296"/>
              <a:ext cx="2092090" cy="4546103"/>
            </a:xfrm>
            <a:prstGeom prst="rect">
              <a:avLst/>
            </a:prstGeom>
          </p:spPr>
        </p:pic>
        <p:pic>
          <p:nvPicPr>
            <p:cNvPr id="15" name="그림 14" descr="모니터, 화면, 텔레비전, 컴퓨터이(가) 표시된 사진&#10;&#10;자동 생성된 설명">
              <a:extLst>
                <a:ext uri="{FF2B5EF4-FFF2-40B4-BE49-F238E27FC236}">
                  <a16:creationId xmlns:a16="http://schemas.microsoft.com/office/drawing/2014/main" id="{9B6F7733-8669-BCA2-CEB9-3A64449C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AFBFB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138" y="1176403"/>
              <a:ext cx="2371724" cy="4821940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8CC893BE-E324-A7B2-F523-855418017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898"/>
          <a:stretch/>
        </p:blipFill>
        <p:spPr>
          <a:xfrm>
            <a:off x="8669676" y="0"/>
            <a:ext cx="1764624" cy="6858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4D30E41-2089-DFDC-64E3-1A70B948D2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898"/>
          <a:stretch/>
        </p:blipFill>
        <p:spPr>
          <a:xfrm>
            <a:off x="10254001" y="0"/>
            <a:ext cx="1764624" cy="685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0129C4-109E-4A7E-DF41-7624EC29FB11}"/>
              </a:ext>
            </a:extLst>
          </p:cNvPr>
          <p:cNvSpPr/>
          <p:nvPr/>
        </p:nvSpPr>
        <p:spPr>
          <a:xfrm>
            <a:off x="1181089" y="3109028"/>
            <a:ext cx="2796682" cy="1569660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상품전시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및 홍보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 탐색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기업 및 고객 서비스 흐름을 제공하여</a:t>
            </a:r>
            <a:b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</a:b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메인페이지에서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전체 서비스를 경험할 수 있도록 제공합니다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bg1"/>
              </a:solidFill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주요 정보는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BG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컬러를 사용하여 콘텐츠에 집중하고 명확한 버튼 디자인으로 클릭을 유도할 수 있도록 합니다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bg1"/>
                </a:solidFill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29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682774-A291-3FB8-864D-B600670EA7CA}"/>
              </a:ext>
            </a:extLst>
          </p:cNvPr>
          <p:cNvSpPr/>
          <p:nvPr/>
        </p:nvSpPr>
        <p:spPr>
          <a:xfrm>
            <a:off x="488865" y="368300"/>
            <a:ext cx="2463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rPr>
              <a:t>DESIGN PROTOTYPE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G꼬딕씨_Pro 60g" panose="02020603020101020101" pitchFamily="18" charset="-127"/>
              <a:ea typeface="HG꼬딕씨_Pro 60g" panose="02020603020101020101" pitchFamily="18" charset="-127"/>
              <a:cs typeface="Noto Sans CJK JP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41659-6C11-DE98-2E38-829CF67D7B78}"/>
              </a:ext>
            </a:extLst>
          </p:cNvPr>
          <p:cNvSpPr/>
          <p:nvPr/>
        </p:nvSpPr>
        <p:spPr>
          <a:xfrm>
            <a:off x="3966651" y="1120659"/>
            <a:ext cx="1376874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Noto Sans CJK JP Regular"/>
              </a:rPr>
              <a:t>내보험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HG꼬딕씨_Pro 80g" panose="02020603020101020101" pitchFamily="18" charset="-127"/>
              <a:ea typeface="HG꼬딕씨_Pro 80g" panose="02020603020101020101" pitchFamily="18" charset="-127"/>
              <a:cs typeface="Noto Sans CJK JP Regular"/>
            </a:endParaRPr>
          </a:p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Noto Sans CJK JP Regular"/>
              </a:rPr>
              <a:t>진단하기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F76CFB-3030-5950-8091-03A58D936790}"/>
              </a:ext>
            </a:extLst>
          </p:cNvPr>
          <p:cNvGrpSpPr/>
          <p:nvPr/>
        </p:nvGrpSpPr>
        <p:grpSpPr>
          <a:xfrm>
            <a:off x="3809915" y="1889420"/>
            <a:ext cx="1702988" cy="3462337"/>
            <a:chOff x="4119359" y="1557338"/>
            <a:chExt cx="1919287" cy="39020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AB4B492-6D3F-291F-A419-9AF4A4742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4" r="11658"/>
            <a:stretch/>
          </p:blipFill>
          <p:spPr>
            <a:xfrm>
              <a:off x="4213190" y="1628180"/>
              <a:ext cx="1721175" cy="3716709"/>
            </a:xfrm>
            <a:prstGeom prst="rect">
              <a:avLst/>
            </a:prstGeom>
          </p:spPr>
        </p:pic>
        <p:pic>
          <p:nvPicPr>
            <p:cNvPr id="15" name="그림 14" descr="모니터, 화면, 텔레비전, 컴퓨터이(가) 표시된 사진&#10;&#10;자동 생성된 설명">
              <a:extLst>
                <a:ext uri="{FF2B5EF4-FFF2-40B4-BE49-F238E27FC236}">
                  <a16:creationId xmlns:a16="http://schemas.microsoft.com/office/drawing/2014/main" id="{9B6F7733-8669-BCA2-CEB9-3A64449C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AFBFB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359" y="1557338"/>
              <a:ext cx="1919287" cy="3902093"/>
            </a:xfrm>
            <a:prstGeom prst="rect">
              <a:avLst/>
            </a:prstGeom>
          </p:spPr>
        </p:pic>
      </p:grp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231B790-5CF0-6997-246E-2EF3C37FF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25" y="1980852"/>
            <a:ext cx="1516305" cy="4791524"/>
          </a:xfrm>
          <a:prstGeom prst="rect">
            <a:avLst/>
          </a:prstGeom>
        </p:spPr>
      </p:pic>
      <p:pic>
        <p:nvPicPr>
          <p:cNvPr id="11" name="그림 10" descr="모니터, 화면, 텔레비전, 컴퓨터이(가) 표시된 사진&#10;&#10;자동 생성된 설명">
            <a:extLst>
              <a:ext uri="{FF2B5EF4-FFF2-40B4-BE49-F238E27FC236}">
                <a16:creationId xmlns:a16="http://schemas.microsoft.com/office/drawing/2014/main" id="{FEE934A1-5E41-FC8B-E040-5D08A6BDC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AFBF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9" y="1889420"/>
            <a:ext cx="1702988" cy="34623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7922B7-2043-3B33-C95A-ACD7B8900CD0}"/>
              </a:ext>
            </a:extLst>
          </p:cNvPr>
          <p:cNvSpPr/>
          <p:nvPr/>
        </p:nvSpPr>
        <p:spPr>
          <a:xfrm>
            <a:off x="6850556" y="1120658"/>
            <a:ext cx="1376874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Noto Sans CJK JP Regular"/>
              </a:rPr>
              <a:t>약관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HG꼬딕씨_Pro 80g" panose="02020603020101020101" pitchFamily="18" charset="-127"/>
              <a:ea typeface="HG꼬딕씨_Pro 80g" panose="02020603020101020101" pitchFamily="18" charset="-127"/>
              <a:cs typeface="Noto Sans CJK JP Regular"/>
            </a:endParaRPr>
          </a:p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Noto Sans CJK JP Regular"/>
              </a:rPr>
              <a:t>동의하기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242F5A-989D-90B5-5525-9F25DA956E33}"/>
              </a:ext>
            </a:extLst>
          </p:cNvPr>
          <p:cNvCxnSpPr>
            <a:cxnSpLocks/>
          </p:cNvCxnSpPr>
          <p:nvPr/>
        </p:nvCxnSpPr>
        <p:spPr>
          <a:xfrm>
            <a:off x="3486150" y="5038384"/>
            <a:ext cx="480501" cy="0"/>
          </a:xfrm>
          <a:prstGeom prst="line">
            <a:avLst/>
          </a:prstGeom>
          <a:ln w="3175">
            <a:solidFill>
              <a:srgbClr val="6D6E7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78120B-5CB4-ED9F-4BA8-0D4A0617CBF3}"/>
              </a:ext>
            </a:extLst>
          </p:cNvPr>
          <p:cNvCxnSpPr>
            <a:cxnSpLocks/>
          </p:cNvCxnSpPr>
          <p:nvPr/>
        </p:nvCxnSpPr>
        <p:spPr>
          <a:xfrm>
            <a:off x="3486150" y="3000375"/>
            <a:ext cx="480501" cy="0"/>
          </a:xfrm>
          <a:prstGeom prst="line">
            <a:avLst/>
          </a:prstGeom>
          <a:ln w="3175">
            <a:solidFill>
              <a:srgbClr val="6D6E7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92D25A-7511-02C7-C2E3-50D9BC21804D}"/>
              </a:ext>
            </a:extLst>
          </p:cNvPr>
          <p:cNvSpPr/>
          <p:nvPr/>
        </p:nvSpPr>
        <p:spPr>
          <a:xfrm>
            <a:off x="1569324" y="2723376"/>
            <a:ext cx="1850151" cy="553998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스크롤이 없는 페이지로 구성하여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목적성을 갖은 고객의</a:t>
            </a:r>
            <a:b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</a:b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빠른 진단을 유도합니다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C62A52-DA6F-0737-C7C6-3EC3ED298DD9}"/>
              </a:ext>
            </a:extLst>
          </p:cNvPr>
          <p:cNvSpPr/>
          <p:nvPr/>
        </p:nvSpPr>
        <p:spPr>
          <a:xfrm>
            <a:off x="1474094" y="4838329"/>
            <a:ext cx="1945381" cy="400110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명확한 버튼 영역을 제공하여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전환율을 높일 수 있도록 제공합니다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.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9A496C-F86E-FD97-64A0-2CBFB88C8B25}"/>
              </a:ext>
            </a:extLst>
          </p:cNvPr>
          <p:cNvCxnSpPr>
            <a:cxnSpLocks/>
          </p:cNvCxnSpPr>
          <p:nvPr/>
        </p:nvCxnSpPr>
        <p:spPr>
          <a:xfrm flipH="1">
            <a:off x="8227430" y="3495675"/>
            <a:ext cx="471999" cy="0"/>
          </a:xfrm>
          <a:prstGeom prst="line">
            <a:avLst/>
          </a:prstGeom>
          <a:ln w="3175">
            <a:solidFill>
              <a:srgbClr val="6D6E7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50D92D-770B-165E-DD81-4E57889ED01A}"/>
              </a:ext>
            </a:extLst>
          </p:cNvPr>
          <p:cNvSpPr/>
          <p:nvPr/>
        </p:nvSpPr>
        <p:spPr>
          <a:xfrm>
            <a:off x="8771044" y="3360951"/>
            <a:ext cx="1945381" cy="1015663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>
              <a:defRPr/>
            </a:pP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[</a:t>
            </a: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필수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]</a:t>
            </a: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와 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[</a:t>
            </a: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선택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]</a:t>
            </a: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 동의를 구분하여 고객의 혼선을 줄이고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,</a:t>
            </a:r>
          </a:p>
          <a:p>
            <a:pPr>
              <a:defRPr/>
            </a:pP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  <a:p>
            <a:pPr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각 영역을 명확하게 나누어 빠르게 약관동의를 진행할 수 있도록 직관적으로 제공합니다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26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682774-A291-3FB8-864D-B600670EA7CA}"/>
              </a:ext>
            </a:extLst>
          </p:cNvPr>
          <p:cNvSpPr/>
          <p:nvPr/>
        </p:nvSpPr>
        <p:spPr>
          <a:xfrm>
            <a:off x="488865" y="368300"/>
            <a:ext cx="2463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Noto Sans CJK JP Regular"/>
              </a:rPr>
              <a:t>DESIGN PROTOTYPE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G꼬딕씨_Pro 60g" panose="02020603020101020101" pitchFamily="18" charset="-127"/>
              <a:ea typeface="HG꼬딕씨_Pro 60g" panose="02020603020101020101" pitchFamily="18" charset="-127"/>
              <a:cs typeface="Noto Sans CJK JP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41659-6C11-DE98-2E38-829CF67D7B78}"/>
              </a:ext>
            </a:extLst>
          </p:cNvPr>
          <p:cNvSpPr/>
          <p:nvPr/>
        </p:nvSpPr>
        <p:spPr>
          <a:xfrm>
            <a:off x="2247183" y="1268428"/>
            <a:ext cx="777210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Noto Sans CJK JP Regular"/>
              </a:rPr>
              <a:t>진단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HG꼬딕씨_Pro 80g" panose="02020603020101020101" pitchFamily="18" charset="-127"/>
              <a:ea typeface="HG꼬딕씨_Pro 80g" panose="02020603020101020101" pitchFamily="18" charset="-127"/>
              <a:cs typeface="Noto Sans CJK JP Regular"/>
            </a:endParaRPr>
          </a:p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Noto Sans CJK JP Regular"/>
              </a:rPr>
              <a:t>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7922B7-2043-3B33-C95A-ACD7B8900CD0}"/>
              </a:ext>
            </a:extLst>
          </p:cNvPr>
          <p:cNvSpPr/>
          <p:nvPr/>
        </p:nvSpPr>
        <p:spPr>
          <a:xfrm>
            <a:off x="4250231" y="1268427"/>
            <a:ext cx="1376874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Noto Sans CJK JP Regular"/>
              </a:rPr>
              <a:t>상담신청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HG꼬딕씨_Pro 80g" panose="02020603020101020101" pitchFamily="18" charset="-127"/>
              <a:ea typeface="HG꼬딕씨_Pro 80g" panose="02020603020101020101" pitchFamily="18" charset="-127"/>
              <a:cs typeface="Noto Sans CJK JP Regular"/>
            </a:endParaRPr>
          </a:p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Noto Sans CJK JP Regular"/>
              </a:rPr>
              <a:t>완료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1ACDD9-3A8E-9DD1-3094-FC4179CB6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37"/>
          <a:stretch/>
        </p:blipFill>
        <p:spPr>
          <a:xfrm>
            <a:off x="8512880" y="0"/>
            <a:ext cx="1702987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D7BF27-EEE3-BD57-C257-F78A9E597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846"/>
          <a:stretch/>
        </p:blipFill>
        <p:spPr>
          <a:xfrm>
            <a:off x="1876243" y="2128968"/>
            <a:ext cx="1519090" cy="327660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40633D-ADC5-C8A7-04D0-9489071C0246}"/>
              </a:ext>
            </a:extLst>
          </p:cNvPr>
          <p:cNvGrpSpPr/>
          <p:nvPr/>
        </p:nvGrpSpPr>
        <p:grpSpPr>
          <a:xfrm>
            <a:off x="4078774" y="2037189"/>
            <a:ext cx="1702988" cy="3462337"/>
            <a:chOff x="3459649" y="2079920"/>
            <a:chExt cx="1702988" cy="346233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896DD29-FFEC-B04D-6644-A3F09B29F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22"/>
            <a:stretch/>
          </p:blipFill>
          <p:spPr>
            <a:xfrm>
              <a:off x="3540263" y="2171699"/>
              <a:ext cx="1553312" cy="3276601"/>
            </a:xfrm>
            <a:prstGeom prst="rect">
              <a:avLst/>
            </a:prstGeom>
          </p:spPr>
        </p:pic>
        <p:pic>
          <p:nvPicPr>
            <p:cNvPr id="11" name="그림 10" descr="모니터, 화면, 텔레비전, 컴퓨터이(가) 표시된 사진&#10;&#10;자동 생성된 설명">
              <a:extLst>
                <a:ext uri="{FF2B5EF4-FFF2-40B4-BE49-F238E27FC236}">
                  <a16:creationId xmlns:a16="http://schemas.microsoft.com/office/drawing/2014/main" id="{FEE934A1-5E41-FC8B-E040-5D08A6BD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FAFBFB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49" y="2079920"/>
              <a:ext cx="1702988" cy="3462337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1D65DDBC-2926-00EF-2367-6AE23343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11"/>
          <a:stretch/>
        </p:blipFill>
        <p:spPr>
          <a:xfrm>
            <a:off x="10253967" y="0"/>
            <a:ext cx="1533086" cy="685800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2AD6CF-7B63-C11E-FCDE-1E595B82BD10}"/>
              </a:ext>
            </a:extLst>
          </p:cNvPr>
          <p:cNvCxnSpPr>
            <a:cxnSpLocks/>
          </p:cNvCxnSpPr>
          <p:nvPr/>
        </p:nvCxnSpPr>
        <p:spPr>
          <a:xfrm>
            <a:off x="8061743" y="2562225"/>
            <a:ext cx="480501" cy="0"/>
          </a:xfrm>
          <a:prstGeom prst="line">
            <a:avLst/>
          </a:prstGeom>
          <a:ln w="3175">
            <a:solidFill>
              <a:srgbClr val="6D6E7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974296-C724-301D-2220-274698510C4E}"/>
              </a:ext>
            </a:extLst>
          </p:cNvPr>
          <p:cNvSpPr/>
          <p:nvPr/>
        </p:nvSpPr>
        <p:spPr>
          <a:xfrm>
            <a:off x="6638925" y="2285226"/>
            <a:ext cx="1356143" cy="707886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보험연령 기준으로 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나의 데이터와 비교하여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보험진단 결과를</a:t>
            </a:r>
            <a:b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</a:b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명확히 제공합니다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..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DE83DCC-C2DC-4AF0-A79B-D1CA2C2804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213"/>
          <a:stretch/>
        </p:blipFill>
        <p:spPr>
          <a:xfrm>
            <a:off x="1876243" y="5211262"/>
            <a:ext cx="1519090" cy="190356"/>
          </a:xfrm>
          <a:prstGeom prst="rect">
            <a:avLst/>
          </a:prstGeom>
        </p:spPr>
      </p:pic>
      <p:pic>
        <p:nvPicPr>
          <p:cNvPr id="15" name="그림 14" descr="모니터, 화면, 텔레비전, 컴퓨터이(가) 표시된 사진&#10;&#10;자동 생성된 설명">
            <a:extLst>
              <a:ext uri="{FF2B5EF4-FFF2-40B4-BE49-F238E27FC236}">
                <a16:creationId xmlns:a16="http://schemas.microsoft.com/office/drawing/2014/main" id="{9B6F7733-8669-BCA2-CEB9-3A64449C62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AFBF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15" y="2037189"/>
            <a:ext cx="1702988" cy="3462337"/>
          </a:xfrm>
          <a:prstGeom prst="rect">
            <a:avLst/>
          </a:prstGeom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C7E68E-4A0A-9CC6-F48C-CB65B5209B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34351" y="4086225"/>
            <a:ext cx="2119619" cy="514350"/>
          </a:xfrm>
          <a:prstGeom prst="bentConnector3">
            <a:avLst>
              <a:gd name="adj1" fmla="val 461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A834F8-FCB2-299A-F3BE-AC0667B1D471}"/>
              </a:ext>
            </a:extLst>
          </p:cNvPr>
          <p:cNvSpPr/>
          <p:nvPr/>
        </p:nvSpPr>
        <p:spPr>
          <a:xfrm>
            <a:off x="6379378" y="4246633"/>
            <a:ext cx="1682365" cy="553998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세부진단결과를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직관적으로 제공하여</a:t>
            </a:r>
            <a:endParaRPr lang="en-US" altLang="ko-KR" sz="10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_Pro 20g" panose="02020603020101020101" pitchFamily="18" charset="-127"/>
              <a:ea typeface="HG꼬딕씨_Pro 20g" panose="02020603020101020101" pitchFamily="18" charset="-127"/>
            </a:endParaRPr>
          </a:p>
          <a:p>
            <a:pPr algn="r">
              <a:defRPr/>
            </a:pPr>
            <a:r>
              <a:rPr lang="ko-KR" altLang="en-US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상담을 유도할 수 있도록 합니다</a:t>
            </a:r>
            <a:r>
              <a:rPr lang="en-US" altLang="ko-KR" sz="10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11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A5315F-BD1F-4660-8492-D2E52C877034}"/>
              </a:ext>
            </a:extLst>
          </p:cNvPr>
          <p:cNvSpPr txBox="1"/>
          <p:nvPr/>
        </p:nvSpPr>
        <p:spPr>
          <a:xfrm>
            <a:off x="4357687" y="2765137"/>
            <a:ext cx="34766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>
                    <a:lumMod val="95000"/>
                  </a:schemeClr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THANK YOU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pic>
        <p:nvPicPr>
          <p:cNvPr id="11" name="Picture 2" descr="C:\Users\SAMSUNG\Desktop\대구은행\03. 제안서\99.jpg">
            <a:extLst>
              <a:ext uri="{FF2B5EF4-FFF2-40B4-BE49-F238E27FC236}">
                <a16:creationId xmlns:a16="http://schemas.microsoft.com/office/drawing/2014/main" id="{004ACE26-94D1-46E0-AAB6-82B64B351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91473" r="57789" b="3194"/>
          <a:stretch/>
        </p:blipFill>
        <p:spPr bwMode="auto">
          <a:xfrm>
            <a:off x="461962" y="6249115"/>
            <a:ext cx="3914775" cy="3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591204-ABF6-40F8-AF42-40AE46AD3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91" y="6302792"/>
            <a:ext cx="654647" cy="2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pc="-150" smtClean="0">
            <a:solidFill>
              <a:schemeClr val="tx1">
                <a:lumMod val="85000"/>
                <a:lumOff val="15000"/>
              </a:schemeClr>
            </a:solidFill>
            <a:latin typeface="Noto Sans CJK KR DemiLight" panose="020B0400000000000000" pitchFamily="34" charset="-127"/>
            <a:ea typeface="Noto Sans CJK KR DemiLight" panose="020B04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23591</TotalTime>
  <Words>289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HG꼬딕씨_Pro 20g</vt:lpstr>
      <vt:lpstr>HG꼬딕씨_Pro 40g</vt:lpstr>
      <vt:lpstr>HG꼬딕씨_Pro 60g</vt:lpstr>
      <vt:lpstr>HG꼬딕씨_Pro 80g</vt:lpstr>
      <vt:lpstr>Noto Sans CJK KR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wylie</dc:creator>
  <cp:lastModifiedBy>윤 영만</cp:lastModifiedBy>
  <cp:revision>564</cp:revision>
  <cp:lastPrinted>2022-02-11T04:03:35Z</cp:lastPrinted>
  <dcterms:created xsi:type="dcterms:W3CDTF">2018-07-12T10:21:21Z</dcterms:created>
  <dcterms:modified xsi:type="dcterms:W3CDTF">2022-11-24T13:50:16Z</dcterms:modified>
</cp:coreProperties>
</file>