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9" r:id="rId4"/>
  </p:sldMasterIdLst>
  <p:notesMasterIdLst>
    <p:notesMasterId r:id="rId30"/>
  </p:notesMasterIdLst>
  <p:handoutMasterIdLst>
    <p:handoutMasterId r:id="rId31"/>
  </p:handoutMasterIdLst>
  <p:sldIdLst>
    <p:sldId id="2646" r:id="rId5"/>
    <p:sldId id="2973" r:id="rId6"/>
    <p:sldId id="2933" r:id="rId7"/>
    <p:sldId id="2957" r:id="rId8"/>
    <p:sldId id="2939" r:id="rId9"/>
    <p:sldId id="2941" r:id="rId10"/>
    <p:sldId id="2940" r:id="rId11"/>
    <p:sldId id="2978" r:id="rId12"/>
    <p:sldId id="2969" r:id="rId13"/>
    <p:sldId id="2979" r:id="rId14"/>
    <p:sldId id="2938" r:id="rId15"/>
    <p:sldId id="2970" r:id="rId16"/>
    <p:sldId id="2977" r:id="rId17"/>
    <p:sldId id="2960" r:id="rId18"/>
    <p:sldId id="2961" r:id="rId19"/>
    <p:sldId id="2971" r:id="rId20"/>
    <p:sldId id="2972" r:id="rId21"/>
    <p:sldId id="2974" r:id="rId22"/>
    <p:sldId id="2838" r:id="rId23"/>
    <p:sldId id="2836" r:id="rId24"/>
    <p:sldId id="2932" r:id="rId25"/>
    <p:sldId id="2937" r:id="rId26"/>
    <p:sldId id="2956" r:id="rId27"/>
    <p:sldId id="2947" r:id="rId28"/>
    <p:sldId id="2968" r:id="rId29"/>
  </p:sldIdLst>
  <p:sldSz cx="13681075" cy="8280400"/>
  <p:notesSz cx="6802438" cy="99345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598488" indent="-1412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1196975" indent="-28257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795463" indent="-42386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2395538" indent="-56673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0867EF-6551-46F4-99E1-6F0A1B824107}">
          <p14:sldIdLst>
            <p14:sldId id="2646"/>
          </p14:sldIdLst>
        </p14:section>
        <p14:section name="History" id="{CD22A0F8-593F-4BE9-89A5-E3E63E9BBDDA}">
          <p14:sldIdLst>
            <p14:sldId id="2973"/>
          </p14:sldIdLst>
        </p14:section>
        <p14:section name="메인" id="{2AB0EF8D-E399-42C3-9F00-9DB738AFBEC2}">
          <p14:sldIdLst>
            <p14:sldId id="2933"/>
            <p14:sldId id="2957"/>
            <p14:sldId id="2939"/>
            <p14:sldId id="2941"/>
            <p14:sldId id="2940"/>
            <p14:sldId id="2978"/>
            <p14:sldId id="2969"/>
            <p14:sldId id="2979"/>
          </p14:sldIdLst>
        </p14:section>
        <p14:section name="메리츠 다이렉트 보장분석" id="{FBE0A94A-A6CA-461C-91E3-9B96710AFC22}">
          <p14:sldIdLst>
            <p14:sldId id="2938"/>
            <p14:sldId id="2970"/>
            <p14:sldId id="2977"/>
            <p14:sldId id="2960"/>
            <p14:sldId id="2961"/>
            <p14:sldId id="2971"/>
            <p14:sldId id="2972"/>
            <p14:sldId id="2974"/>
            <p14:sldId id="2838"/>
          </p14:sldIdLst>
        </p14:section>
        <p14:section name="공통/기본요소" id="{0BA25E54-D0D7-4C63-9C67-2ABF480414E6}">
          <p14:sldIdLst>
            <p14:sldId id="2836"/>
            <p14:sldId id="2932"/>
            <p14:sldId id="2937"/>
          </p14:sldIdLst>
        </p14:section>
        <p14:section name="src_기타 진행 취소_신재현" id="{F22951C4-5BF8-407A-A3FA-B1B539B4CC52}">
          <p14:sldIdLst>
            <p14:sldId id="2956"/>
            <p14:sldId id="2947"/>
            <p14:sldId id="29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45">
          <p15:clr>
            <a:srgbClr val="A4A3A4"/>
          </p15:clr>
        </p15:guide>
        <p15:guide id="2" orient="horz" pos="5163">
          <p15:clr>
            <a:srgbClr val="A4A3A4"/>
          </p15:clr>
        </p15:guide>
        <p15:guide id="3" orient="horz" pos="926">
          <p15:clr>
            <a:srgbClr val="A4A3A4"/>
          </p15:clr>
        </p15:guide>
        <p15:guide id="4" orient="horz" pos="4897">
          <p15:clr>
            <a:srgbClr val="A4A3A4"/>
          </p15:clr>
        </p15:guide>
        <p15:guide id="5" orient="horz" pos="1519" userDrawn="1">
          <p15:clr>
            <a:srgbClr val="A4A3A4"/>
          </p15:clr>
        </p15:guide>
        <p15:guide id="6" orient="horz" pos="5212">
          <p15:clr>
            <a:srgbClr val="A4A3A4"/>
          </p15:clr>
        </p15:guide>
        <p15:guide id="7" orient="horz" pos="2558">
          <p15:clr>
            <a:srgbClr val="A4A3A4"/>
          </p15:clr>
        </p15:guide>
        <p15:guide id="8" pos="112">
          <p15:clr>
            <a:srgbClr val="A4A3A4"/>
          </p15:clr>
        </p15:guide>
        <p15:guide id="9" pos="10">
          <p15:clr>
            <a:srgbClr val="A4A3A4"/>
          </p15:clr>
        </p15:guide>
        <p15:guide id="10" pos="188">
          <p15:clr>
            <a:srgbClr val="A4A3A4"/>
          </p15:clr>
        </p15:guide>
        <p15:guide id="11" pos="6212">
          <p15:clr>
            <a:srgbClr val="A4A3A4"/>
          </p15:clr>
        </p15:guide>
        <p15:guide id="12" pos="8263">
          <p15:clr>
            <a:srgbClr val="A4A3A4"/>
          </p15:clr>
        </p15:guide>
        <p15:guide id="13" pos="816" userDrawn="1">
          <p15:clr>
            <a:srgbClr val="A4A3A4"/>
          </p15:clr>
        </p15:guide>
        <p15:guide id="14" pos="3657">
          <p15:clr>
            <a:srgbClr val="A4A3A4"/>
          </p15:clr>
        </p15:guide>
        <p15:guide id="15" pos="1821">
          <p15:clr>
            <a:srgbClr val="A4A3A4"/>
          </p15:clr>
        </p15:guide>
        <p15:guide id="16" pos="703" userDrawn="1">
          <p15:clr>
            <a:srgbClr val="A4A3A4"/>
          </p15:clr>
        </p15:guide>
        <p15:guide id="17" pos="3833" userDrawn="1">
          <p15:clr>
            <a:srgbClr val="A4A3A4"/>
          </p15:clr>
        </p15:guide>
        <p15:guide id="18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94432"/>
    <a:srgbClr val="BFBFBF"/>
    <a:srgbClr val="404040"/>
    <a:srgbClr val="333333"/>
    <a:srgbClr val="DDDDDD"/>
    <a:srgbClr val="5887C0"/>
    <a:srgbClr val="2209B7"/>
    <a:srgbClr val="B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5" autoAdjust="0"/>
    <p:restoredTop sz="9850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362" y="90"/>
      </p:cViewPr>
      <p:guideLst>
        <p:guide orient="horz" pos="1145"/>
        <p:guide orient="horz" pos="5163"/>
        <p:guide orient="horz" pos="926"/>
        <p:guide orient="horz" pos="4897"/>
        <p:guide orient="horz" pos="1519"/>
        <p:guide orient="horz" pos="5212"/>
        <p:guide orient="horz" pos="2558"/>
        <p:guide pos="112"/>
        <p:guide pos="10"/>
        <p:guide pos="188"/>
        <p:guide pos="6212"/>
        <p:guide pos="8263"/>
        <p:guide pos="816"/>
        <p:guide pos="3657"/>
        <p:guide pos="1821"/>
        <p:guide pos="703"/>
        <p:guide pos="3833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3024" y="-108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4258128889994"/>
          <c:y val="0.26461361283250601"/>
          <c:w val="0.69941820298684731"/>
          <c:h val="0.7077805396220494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보험연령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종합</c:v>
                </c:pt>
                <c:pt idx="1">
                  <c:v>뇌혈관질환</c:v>
                </c:pt>
                <c:pt idx="2">
                  <c:v>심장질환</c:v>
                </c:pt>
                <c:pt idx="3">
                  <c:v>암</c:v>
                </c:pt>
                <c:pt idx="4">
                  <c:v>실손의료비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5-422C-8860-C47DF16057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종합</c:v>
                </c:pt>
                <c:pt idx="1">
                  <c:v>뇌혈관질환</c:v>
                </c:pt>
                <c:pt idx="2">
                  <c:v>심장질환</c:v>
                </c:pt>
                <c:pt idx="3">
                  <c:v>암</c:v>
                </c:pt>
                <c:pt idx="4">
                  <c:v>실손의료비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43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5-422C-8860-C47DF1605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645336"/>
        <c:axId val="420635168"/>
      </c:radarChart>
      <c:catAx>
        <c:axId val="42064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635168"/>
        <c:crosses val="autoZero"/>
        <c:auto val="1"/>
        <c:lblAlgn val="ctr"/>
        <c:lblOffset val="100"/>
        <c:noMultiLvlLbl val="0"/>
      </c:catAx>
      <c:valAx>
        <c:axId val="420635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0645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4258128889994"/>
          <c:y val="0.26461361283250601"/>
          <c:w val="0.69941820298684731"/>
          <c:h val="0.7077805396220494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보험연령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종합</c:v>
                </c:pt>
                <c:pt idx="1">
                  <c:v>뇌혈관질환</c:v>
                </c:pt>
                <c:pt idx="2">
                  <c:v>심장질환</c:v>
                </c:pt>
                <c:pt idx="3">
                  <c:v>암</c:v>
                </c:pt>
                <c:pt idx="4">
                  <c:v>실손의료비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2-4099-807E-7509315D3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종합</c:v>
                </c:pt>
                <c:pt idx="1">
                  <c:v>뇌혈관질환</c:v>
                </c:pt>
                <c:pt idx="2">
                  <c:v>심장질환</c:v>
                </c:pt>
                <c:pt idx="3">
                  <c:v>암</c:v>
                </c:pt>
                <c:pt idx="4">
                  <c:v>실손의료비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43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22-4099-807E-7509315D3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645336"/>
        <c:axId val="420635168"/>
      </c:radarChart>
      <c:catAx>
        <c:axId val="42064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635168"/>
        <c:crosses val="autoZero"/>
        <c:auto val="1"/>
        <c:lblAlgn val="ctr"/>
        <c:lblOffset val="100"/>
        <c:noMultiLvlLbl val="0"/>
      </c:catAx>
      <c:valAx>
        <c:axId val="420635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0645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4B56C5E-7838-40D4-888D-9EE482EF6F1F}" type="datetimeFigureOut">
              <a:rPr lang="en-US"/>
              <a:pPr>
                <a:defRPr/>
              </a:pPr>
              <a:t>11/22/2022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 latinLnBrk="0">
              <a:defRPr kumimoji="0" sz="1200">
                <a:latin typeface="맑은 고딕" pitchFamily="50" charset="-127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B1D8C80-B671-4FB2-9C2F-5106FB2B9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74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75AA45-F982-4A59-811A-449D98BAEFE4}" type="datetimeFigureOut">
              <a:rPr lang="en-US"/>
              <a:pPr>
                <a:defRPr/>
              </a:pPr>
              <a:t>11/22/2022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744538"/>
            <a:ext cx="61515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pPr lv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43538" cy="4471988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36100"/>
            <a:ext cx="2946400" cy="496888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B71F6D-44FF-43B3-B8B6-2AAF9DA22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2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141CF-DBF2-4A3F-9129-ABD583ED4FC9}" type="slidenum">
              <a:rPr lang="ko-KR" altLang="en-GB" smtClean="0">
                <a:solidFill>
                  <a:prstClr val="black"/>
                </a:solidFill>
                <a:ea typeface="굴림" pitchFamily="50" charset="-127"/>
              </a:rPr>
              <a:pPr>
                <a:defRPr/>
              </a:pPr>
              <a:t>1</a:t>
            </a:fld>
            <a:endParaRPr lang="en-GB" altLang="ko-KR" dirty="0">
              <a:solidFill>
                <a:prstClr val="black"/>
              </a:solidFill>
              <a:ea typeface="굴림" pitchFamily="50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B71F6D-44FF-43B3-B8B6-2AAF9DA2279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8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9C4DCF-18CD-41BB-A8BD-9E484250EEFA}"/>
              </a:ext>
            </a:extLst>
          </p:cNvPr>
          <p:cNvSpPr/>
          <p:nvPr userDrawn="1"/>
        </p:nvSpPr>
        <p:spPr>
          <a:xfrm flipV="1">
            <a:off x="-1" y="0"/>
            <a:ext cx="13681075" cy="4295774"/>
          </a:xfrm>
          <a:prstGeom prst="rect">
            <a:avLst/>
          </a:prstGeom>
          <a:solidFill>
            <a:srgbClr val="68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3E3359-FDF8-4E9B-9522-A6E2038D0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8838" y="2936471"/>
            <a:ext cx="5943398" cy="8001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pic>
        <p:nvPicPr>
          <p:cNvPr id="6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D9F3293B-ACB7-44A0-88F0-E046D61792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246" y="7368299"/>
            <a:ext cx="955802" cy="4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42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0307532"/>
              </p:ext>
            </p:extLst>
          </p:nvPr>
        </p:nvGraphicFramePr>
        <p:xfrm>
          <a:off x="92042" y="56574"/>
          <a:ext cx="13508602" cy="7735232"/>
        </p:xfrm>
        <a:graphic>
          <a:graphicData uri="http://schemas.openxmlformats.org/drawingml/2006/table">
            <a:tbl>
              <a:tblPr/>
              <a:tblGrid>
                <a:gridCol w="117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7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정의</a:t>
                      </a:r>
                    </a:p>
                  </a:txBody>
                  <a:tcPr marL="151464" marR="151464" marT="57962" marB="5796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2581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3870720" y="89471"/>
            <a:ext cx="2969819" cy="241799"/>
          </a:xfrm>
          <a:prstGeom prst="rect">
            <a:avLst/>
          </a:prstGeom>
        </p:spPr>
        <p:txBody>
          <a:bodyPr lIns="100268" tIns="50134" rIns="100268" bIns="50134" anchor="ctr"/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1"/>
          </p:nvPr>
        </p:nvSpPr>
        <p:spPr>
          <a:xfrm>
            <a:off x="8232832" y="86827"/>
            <a:ext cx="5339397" cy="227882"/>
          </a:xfrm>
          <a:prstGeom prst="rect">
            <a:avLst/>
          </a:prstGeom>
        </p:spPr>
        <p:txBody>
          <a:bodyPr lIns="100268" tIns="50134" rIns="100268" bIns="50134" anchor="ctr"/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sz="quarter" idx="12"/>
          </p:nvPr>
        </p:nvSpPr>
        <p:spPr>
          <a:xfrm>
            <a:off x="1370814" y="82861"/>
            <a:ext cx="1406698" cy="282871"/>
          </a:xfrm>
          <a:prstGeom prst="rect">
            <a:avLst/>
          </a:prstGeom>
        </p:spPr>
        <p:txBody>
          <a:bodyPr lIns="100268" tIns="50134" rIns="100268" bIns="50134" anchor="ctr"/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58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432298"/>
              </p:ext>
            </p:extLst>
          </p:nvPr>
        </p:nvGraphicFramePr>
        <p:xfrm>
          <a:off x="92042" y="56574"/>
          <a:ext cx="13508602" cy="7723491"/>
        </p:xfrm>
        <a:graphic>
          <a:graphicData uri="http://schemas.openxmlformats.org/drawingml/2006/table">
            <a:tbl>
              <a:tblPr/>
              <a:tblGrid>
                <a:gridCol w="8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813158261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2422362782"/>
                    </a:ext>
                  </a:extLst>
                </a:gridCol>
              </a:tblGrid>
              <a:tr h="416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Code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Updated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4">
                <a:tc rowSpan="2"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8880"/>
                  </a:ext>
                </a:extLst>
              </a:tr>
              <a:tr h="6882321">
                <a:tc gridSpan="6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0FFEB-A04F-870F-CE43-8C390CD44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88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EFEA701-7A7C-B900-487F-42EF9EF8F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0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2940BFC6-2FF4-12D2-BAA7-70B57CA5A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129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1E8249E-3F33-311C-48DB-42EC3DFD2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175" y="117188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64CE1D87-4E18-A7BD-3DFC-CC67560FB5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8175" y="520320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694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3639605"/>
              </p:ext>
            </p:extLst>
          </p:nvPr>
        </p:nvGraphicFramePr>
        <p:xfrm>
          <a:off x="92042" y="56574"/>
          <a:ext cx="13508602" cy="7723491"/>
        </p:xfrm>
        <a:graphic>
          <a:graphicData uri="http://schemas.openxmlformats.org/drawingml/2006/table">
            <a:tbl>
              <a:tblPr/>
              <a:tblGrid>
                <a:gridCol w="8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813158261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2422362782"/>
                    </a:ext>
                  </a:extLst>
                </a:gridCol>
              </a:tblGrid>
              <a:tr h="416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Code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Updated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4">
                <a:tc rowSpan="2"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8880"/>
                  </a:ext>
                </a:extLst>
              </a:tr>
              <a:tr h="6882321">
                <a:tc gridSpan="6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66DF14FE-2B15-47F5-A87C-7050E9AFD417}"/>
              </a:ext>
            </a:extLst>
          </p:cNvPr>
          <p:cNvSpPr/>
          <p:nvPr userDrawn="1"/>
        </p:nvSpPr>
        <p:spPr>
          <a:xfrm>
            <a:off x="1141008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EA7F06-61BC-D22E-7640-CE61670DA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88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CAAB1491-4E56-7CBC-7FBF-06529D1936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0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D1EBBE6-7209-B479-1766-F4B2EFB1B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129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F3DBD0DB-6B1F-26A0-FC69-4E069784D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175" y="117188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ED2A6BE4-5C7C-674F-560E-129927891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8175" y="520320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8246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8277713"/>
              </p:ext>
            </p:extLst>
          </p:nvPr>
        </p:nvGraphicFramePr>
        <p:xfrm>
          <a:off x="92042" y="56574"/>
          <a:ext cx="13508602" cy="7723491"/>
        </p:xfrm>
        <a:graphic>
          <a:graphicData uri="http://schemas.openxmlformats.org/drawingml/2006/table">
            <a:tbl>
              <a:tblPr/>
              <a:tblGrid>
                <a:gridCol w="87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813158261"/>
                    </a:ext>
                  </a:extLst>
                </a:gridCol>
                <a:gridCol w="1552670">
                  <a:extLst>
                    <a:ext uri="{9D8B030D-6E8A-4147-A177-3AD203B41FA5}">
                      <a16:colId xmlns:a16="http://schemas.microsoft.com/office/drawing/2014/main" val="2422362782"/>
                    </a:ext>
                  </a:extLst>
                </a:gridCol>
              </a:tblGrid>
              <a:tr h="416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Code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Name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Updated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4">
                <a:tc rowSpan="2"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51464" marR="151464" marT="57962" marB="5796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8880"/>
                  </a:ext>
                </a:extLst>
              </a:tr>
              <a:tr h="6882321">
                <a:tc gridSpan="6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1464" marR="151464" marT="57962" marB="5796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CC4EAD78-4DB7-495C-BFEC-7EAFBC689BFC}"/>
              </a:ext>
            </a:extLst>
          </p:cNvPr>
          <p:cNvSpPr/>
          <p:nvPr userDrawn="1"/>
        </p:nvSpPr>
        <p:spPr>
          <a:xfrm>
            <a:off x="1141008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533AC80F-DB7D-46AB-B0A8-531C227B2D1A}"/>
              </a:ext>
            </a:extLst>
          </p:cNvPr>
          <p:cNvSpPr/>
          <p:nvPr userDrawn="1"/>
        </p:nvSpPr>
        <p:spPr>
          <a:xfrm>
            <a:off x="6100392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1CEA9BB8-2EA2-F4A4-7C22-573B5B75C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88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3F942-409D-F6AB-7713-2C7A6D9F95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0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21622CD9-8AB6-3E04-CC7F-19F1B1DE5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12931" y="117188"/>
            <a:ext cx="2294731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9350FDDA-FC28-CB25-2FD4-867A2583E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68175" y="117188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0116D418-802B-B475-81C4-4DD9439E8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68175" y="520320"/>
            <a:ext cx="1504054" cy="301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2907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299075" y="7902575"/>
            <a:ext cx="2635250" cy="336550"/>
          </a:xfrm>
          <a:prstGeom prst="rect">
            <a:avLst/>
          </a:prstGeom>
          <a:noFill/>
          <a:ln>
            <a:noFill/>
          </a:ln>
        </p:spPr>
        <p:txBody>
          <a:bodyPr lIns="119786" tIns="59893" rIns="119786" bIns="598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defRPr/>
            </a:pPr>
            <a:fld id="{579F0E44-FD6D-48ED-8980-4DA6E5A02134}" type="slidenum">
              <a:rPr kumimoji="0"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0" hangingPunct="1">
                <a:defRPr/>
              </a:pPr>
              <a:t>‹#›</a:t>
            </a:fld>
            <a:endParaRPr kumimoji="0"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6257340" y="7900096"/>
            <a:ext cx="1179554" cy="29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14125" tIns="57063" rIns="114125" bIns="57063"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9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18BB8AC1-A970-4E01-B043-5215F2586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9564CF-98EB-49FD-8F8E-CB567BAFA7C3}"/>
              </a:ext>
            </a:extLst>
          </p:cNvPr>
          <p:cNvSpPr txBox="1"/>
          <p:nvPr userDrawn="1"/>
        </p:nvSpPr>
        <p:spPr>
          <a:xfrm>
            <a:off x="183724" y="12644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Appendix  :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936A7E-9D3D-4DBE-B3AD-3C18D9BA0724}"/>
              </a:ext>
            </a:extLst>
          </p:cNvPr>
          <p:cNvCxnSpPr>
            <a:cxnSpLocks/>
          </p:cNvCxnSpPr>
          <p:nvPr userDrawn="1"/>
        </p:nvCxnSpPr>
        <p:spPr>
          <a:xfrm>
            <a:off x="11198702" y="463808"/>
            <a:ext cx="0" cy="7352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D2539D-6700-4A04-B5B1-305785E50227}"/>
              </a:ext>
            </a:extLst>
          </p:cNvPr>
          <p:cNvCxnSpPr>
            <a:cxnSpLocks/>
          </p:cNvCxnSpPr>
          <p:nvPr userDrawn="1"/>
        </p:nvCxnSpPr>
        <p:spPr>
          <a:xfrm>
            <a:off x="0" y="463808"/>
            <a:ext cx="1368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3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6290DD4-6158-4B99-8939-80541D536009}"/>
              </a:ext>
            </a:extLst>
          </p:cNvPr>
          <p:cNvSpPr txBox="1">
            <a:spLocks/>
          </p:cNvSpPr>
          <p:nvPr userDrawn="1"/>
        </p:nvSpPr>
        <p:spPr>
          <a:xfrm>
            <a:off x="9676154" y="7383351"/>
            <a:ext cx="3671888" cy="439738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algn="ctr" defTabSz="104305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본 자료는 대외비로써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관계자 외의 열람 및 외부유출을 금합니다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본 문서에는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맑은고딕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글꼴이 적용되어 있습니다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 fontAlgn="auto"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                  ©2022 Wylie All Rights Reserved.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FE23369E-9310-47EF-AA98-630A207962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246" y="7368299"/>
            <a:ext cx="955802" cy="4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431B6C-7BA1-4987-A6FC-624B32DB7599}"/>
              </a:ext>
            </a:extLst>
          </p:cNvPr>
          <p:cNvCxnSpPr>
            <a:cxnSpLocks/>
          </p:cNvCxnSpPr>
          <p:nvPr userDrawn="1"/>
        </p:nvCxnSpPr>
        <p:spPr>
          <a:xfrm>
            <a:off x="522287" y="2372141"/>
            <a:ext cx="5472000" cy="0"/>
          </a:xfrm>
          <a:prstGeom prst="line">
            <a:avLst/>
          </a:prstGeom>
          <a:ln w="25400">
            <a:solidFill>
              <a:srgbClr val="6860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61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-1916"/>
            <a:ext cx="13681075" cy="577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667" tIns="53834" rIns="107667" bIns="53834" anchor="ctr"/>
          <a:lstStyle/>
          <a:p>
            <a:pPr algn="l">
              <a:defRPr/>
            </a:pP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866" y="0"/>
            <a:ext cx="12935346" cy="579678"/>
          </a:xfrm>
          <a:prstGeom prst="rect">
            <a:avLst/>
          </a:prstGeom>
        </p:spPr>
        <p:txBody>
          <a:bodyPr lIns="114135" tIns="57068" rIns="114135" bIns="57068" anchor="ctr">
            <a:normAutofit/>
          </a:bodyPr>
          <a:lstStyle>
            <a:lvl1pPr algn="l">
              <a:defRPr sz="1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674308" y="7366115"/>
            <a:ext cx="4332462" cy="441768"/>
          </a:xfrm>
          <a:prstGeom prst="rect">
            <a:avLst/>
          </a:prstGeom>
        </p:spPr>
        <p:txBody>
          <a:bodyPr lIns="114135" tIns="57068" rIns="114135" bIns="57068"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05626" y="7366115"/>
            <a:ext cx="3191763" cy="441768"/>
          </a:xfrm>
          <a:prstGeom prst="rect">
            <a:avLst/>
          </a:prstGeom>
        </p:spPr>
        <p:txBody>
          <a:bodyPr vert="horz" lIns="100268" tIns="50134" rIns="100268" bIns="5013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749EE68C-F2D2-4225-99AC-D2B41E9300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12"/>
          <p:cNvSpPr>
            <a:spLocks noChangeShapeType="1"/>
          </p:cNvSpPr>
          <p:nvPr userDrawn="1"/>
        </p:nvSpPr>
        <p:spPr bwMode="auto">
          <a:xfrm>
            <a:off x="4386" y="7819194"/>
            <a:ext cx="13681075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107667" tIns="53834" rIns="107667" bIns="53834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3691" y="7366115"/>
            <a:ext cx="3191763" cy="441768"/>
          </a:xfrm>
          <a:prstGeom prst="rect">
            <a:avLst/>
          </a:prstGeom>
        </p:spPr>
        <p:txBody>
          <a:bodyPr lIns="114135" tIns="57068" rIns="114135" bIns="57068"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6421C516-BA74-45C6-9C6A-40EACC74C36D}" type="datetimeFigureOut">
              <a:rPr lang="ko-KR" altLang="en-US" smtClean="0"/>
              <a:pPr/>
              <a:t>2022-11-22</a:t>
            </a:fld>
            <a:endParaRPr lang="ko-KR" altLang="en-US" dirty="0"/>
          </a:p>
        </p:txBody>
      </p:sp>
      <p:pic>
        <p:nvPicPr>
          <p:cNvPr id="6" name="Picture 2" descr="C:\Users\SAMSUNG\Desktop\2016_wylie_new CI\Wylie_CI_png\2016_wylie_combi.png">
            <a:extLst>
              <a:ext uri="{FF2B5EF4-FFF2-40B4-BE49-F238E27FC236}">
                <a16:creationId xmlns:a16="http://schemas.microsoft.com/office/drawing/2014/main" id="{C21CFA60-DF60-46D4-BAF6-9B80E978E9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4104" y="7911464"/>
            <a:ext cx="608125" cy="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E40EFF-1DF8-464F-B3E5-40E6881C5A7A}"/>
              </a:ext>
            </a:extLst>
          </p:cNvPr>
          <p:cNvSpPr/>
          <p:nvPr userDrawn="1"/>
        </p:nvSpPr>
        <p:spPr>
          <a:xfrm flipV="1">
            <a:off x="-1" y="3273426"/>
            <a:ext cx="13681075" cy="1733548"/>
          </a:xfrm>
          <a:prstGeom prst="rect">
            <a:avLst/>
          </a:prstGeom>
          <a:solidFill>
            <a:srgbClr val="68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F21B91F-3810-4F81-9A6D-9F57013B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838" y="3740150"/>
            <a:ext cx="5943398" cy="8001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3899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FBAE40"/>
          </p15:clr>
        </p15:guide>
        <p15:guide id="2" pos="430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3679488" cy="165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67" r:id="rId1"/>
    <p:sldLayoutId id="2147488270" r:id="rId2"/>
    <p:sldLayoutId id="2147488276" r:id="rId3"/>
    <p:sldLayoutId id="2147488279" r:id="rId4"/>
    <p:sldLayoutId id="2147488280" r:id="rId5"/>
    <p:sldLayoutId id="2147488281" r:id="rId6"/>
    <p:sldLayoutId id="2147488274" r:id="rId7"/>
    <p:sldLayoutId id="2147488282" r:id="rId8"/>
    <p:sldLayoutId id="2147488277" r:id="rId9"/>
    <p:sldLayoutId id="2147488278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B5DF2B-5CDE-436D-A365-6AAE8D60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0" y="1898082"/>
            <a:ext cx="3398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400" b="1" dirty="0">
                <a:latin typeface="+mn-ea"/>
                <a:ea typeface="+mn-ea"/>
              </a:rPr>
              <a:t>화면설계서 </a:t>
            </a:r>
            <a:r>
              <a:rPr lang="en-US" altLang="ko-KR" sz="2400" b="1" dirty="0">
                <a:latin typeface="+mn-ea"/>
                <a:ea typeface="+mn-ea"/>
              </a:rPr>
              <a:t>(SB)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6D16E45-FA75-4339-9B79-785DCC1FE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0" y="2434611"/>
            <a:ext cx="5578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3600" b="1" dirty="0">
                <a:latin typeface="+mn-ea"/>
                <a:ea typeface="+mn-ea"/>
              </a:rPr>
              <a:t>메리츠화재</a:t>
            </a:r>
            <a:endParaRPr lang="en-US" altLang="ko-KR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6">
            <a:extLst>
              <a:ext uri="{FF2B5EF4-FFF2-40B4-BE49-F238E27FC236}">
                <a16:creationId xmlns:a16="http://schemas.microsoft.com/office/drawing/2014/main" id="{454C3DFE-E3DC-A1FE-480B-6A3E8F90E575}"/>
              </a:ext>
            </a:extLst>
          </p:cNvPr>
          <p:cNvSpPr txBox="1">
            <a:spLocks/>
          </p:cNvSpPr>
          <p:nvPr/>
        </p:nvSpPr>
        <p:spPr>
          <a:xfrm>
            <a:off x="1088231" y="117188"/>
            <a:ext cx="2294731" cy="301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000" dirty="0"/>
              <a:t>메인 정의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27B38E-F157-B441-BDB1-5DB8A45A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" y="9456999"/>
            <a:ext cx="2932699" cy="108865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D7065BD-304C-D7D1-1986-02EBF0499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" y="10582959"/>
            <a:ext cx="2932699" cy="108865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130792-EDED-1222-F4B6-79F5E596A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" y="8977729"/>
            <a:ext cx="2932699" cy="44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CE15B-C48B-5F2C-3FAA-2FC89A65E932}"/>
              </a:ext>
            </a:extLst>
          </p:cNvPr>
          <p:cNvSpPr txBox="1"/>
          <p:nvPr/>
        </p:nvSpPr>
        <p:spPr>
          <a:xfrm>
            <a:off x="187800" y="8655736"/>
            <a:ext cx="19332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ASIS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배너 이미지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6FD5CE-1EFD-7254-C6EE-95C242F03FCB}"/>
              </a:ext>
            </a:extLst>
          </p:cNvPr>
          <p:cNvSpPr/>
          <p:nvPr/>
        </p:nvSpPr>
        <p:spPr>
          <a:xfrm>
            <a:off x="425313" y="761388"/>
            <a:ext cx="1643450" cy="263639"/>
          </a:xfrm>
          <a:prstGeom prst="rect">
            <a:avLst/>
          </a:prstGeom>
          <a:pattFill prst="ltDn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5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착한보험</a:t>
            </a: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안내서</a:t>
            </a:r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0C639388-82B3-35A4-206B-DA6E2CFBB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48729"/>
              </p:ext>
            </p:extLst>
          </p:nvPr>
        </p:nvGraphicFramePr>
        <p:xfrm>
          <a:off x="617560" y="2247306"/>
          <a:ext cx="5640365" cy="271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249">
                  <a:extLst>
                    <a:ext uri="{9D8B030D-6E8A-4147-A177-3AD203B41FA5}">
                      <a16:colId xmlns:a16="http://schemas.microsoft.com/office/drawing/2014/main" val="2198628787"/>
                    </a:ext>
                  </a:extLst>
                </a:gridCol>
                <a:gridCol w="2005841">
                  <a:extLst>
                    <a:ext uri="{9D8B030D-6E8A-4147-A177-3AD203B41FA5}">
                      <a16:colId xmlns:a16="http://schemas.microsoft.com/office/drawing/2014/main" val="69567080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325152093"/>
                    </a:ext>
                  </a:extLst>
                </a:gridCol>
              </a:tblGrid>
              <a:tr h="173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ⓐ타이틀영역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ⓑ설명영역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인생 전성기는 이제부터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 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든든한 노후를 위한 준비 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가지 종합보험 플랜을 확인해보세요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종합보험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민사소송법률비용지원 특약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건강도 챙기고 민사소송도 대비하고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민사소송법률비용지원</a:t>
                      </a:r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특약</a:t>
                      </a:r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민사소송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96034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보험의 신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종합보험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건강보험을 찾고 있는 당신이 꼭 봐야 할 웹툰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종합보험</a:t>
                      </a:r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건강보험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40896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유비무환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 </a:t>
                      </a:r>
                      <a:r>
                        <a:rPr kumimoji="1" lang="ko-KR" altLang="en-US" sz="1000" b="1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암보험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웹툰으로 알아보는 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암보험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가입 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TIP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암보험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88442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보험점수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핸드폰으로 쉽고 간편하게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분이면 내 점수 확인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보험점수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48924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아파트화재 든든하게 대비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메리츠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올인원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라이프보장보험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아파트화재 플랜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아파트화재</a:t>
                      </a: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메리츠</a:t>
                      </a: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라이프보장보험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5934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꼭 필요한 화재보험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화재보험이 필요한 이유 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OX</a:t>
                      </a:r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퀴즈로 쉽게 알아보세요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화재보험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022673"/>
                  </a:ext>
                </a:extLst>
              </a:tr>
              <a:tr h="271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 아이 건강 적신호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가지</a:t>
                      </a:r>
                      <a:endParaRPr kumimoji="1" lang="en-US" altLang="ko-KR" sz="1000" b="1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꼭 체크해야 하는 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아이의 건강 증상들을 확인해보세요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2295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D787E1-20AB-F2B6-1107-FA35E4B6FD40}"/>
              </a:ext>
            </a:extLst>
          </p:cNvPr>
          <p:cNvGrpSpPr/>
          <p:nvPr/>
        </p:nvGrpSpPr>
        <p:grpSpPr>
          <a:xfrm>
            <a:off x="665127" y="1349588"/>
            <a:ext cx="3310031" cy="598159"/>
            <a:chOff x="1306373" y="4481638"/>
            <a:chExt cx="3310031" cy="5981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5C114C-706D-AB37-5DDA-141A60BCC909}"/>
                </a:ext>
              </a:extLst>
            </p:cNvPr>
            <p:cNvSpPr txBox="1"/>
            <p:nvPr/>
          </p:nvSpPr>
          <p:spPr>
            <a:xfrm>
              <a:off x="1782845" y="4481638"/>
              <a:ext cx="28335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인생 전성기는 이제부터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 </a:t>
              </a:r>
            </a:p>
            <a:p>
              <a:pPr>
                <a:spcBef>
                  <a:spcPts val="0"/>
                </a:spcBef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든든한 노후를 위한 준비 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종합보험 플랜을 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확인해보세요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6377468-AB0E-9150-512E-86639F5D2FD6}"/>
                </a:ext>
              </a:extLst>
            </p:cNvPr>
            <p:cNvGrpSpPr/>
            <p:nvPr/>
          </p:nvGrpSpPr>
          <p:grpSpPr>
            <a:xfrm>
              <a:off x="1345197" y="4507758"/>
              <a:ext cx="474110" cy="494599"/>
              <a:chOff x="4651881" y="2633159"/>
              <a:chExt cx="2813740" cy="101439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B78D5A-F620-FF83-0223-84B697F06ED7}"/>
                  </a:ext>
                </a:extLst>
              </p:cNvPr>
              <p:cNvSpPr/>
              <p:nvPr/>
            </p:nvSpPr>
            <p:spPr>
              <a:xfrm>
                <a:off x="4651881" y="2633159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39D4C187-CCA5-F119-7B18-F06C1CC3D5D4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DB5CE2-CE36-792F-7C6F-666D12B259C7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B395B4AA-3225-A642-B2FA-B59FF13AE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9876DD4-DDF5-83EF-6701-E427A4206696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6D9220-09E2-21F2-B221-692ABECA99C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373" y="5079797"/>
              <a:ext cx="3002017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hevron Right">
              <a:extLst>
                <a:ext uri="{FF2B5EF4-FFF2-40B4-BE49-F238E27FC236}">
                  <a16:creationId xmlns:a16="http://schemas.microsoft.com/office/drawing/2014/main" id="{65932B7E-332F-07AB-32D2-6812AD5329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015" y="4644237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A3111BE8-B990-48AB-B8CF-C15D847700CC}"/>
              </a:ext>
            </a:extLst>
          </p:cNvPr>
          <p:cNvSpPr/>
          <p:nvPr/>
        </p:nvSpPr>
        <p:spPr>
          <a:xfrm>
            <a:off x="977198" y="1250066"/>
            <a:ext cx="226573" cy="2265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1188A45-3FF7-5868-4826-83CEDCAE8C5B}"/>
              </a:ext>
            </a:extLst>
          </p:cNvPr>
          <p:cNvSpPr/>
          <p:nvPr/>
        </p:nvSpPr>
        <p:spPr>
          <a:xfrm>
            <a:off x="981637" y="1570345"/>
            <a:ext cx="226573" cy="2265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49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7E675E-CF46-40E8-AD42-1531C9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메리츠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다이렉트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보장분석</a:t>
            </a:r>
          </a:p>
        </p:txBody>
      </p:sp>
    </p:spTree>
    <p:extLst>
      <p:ext uri="{BB962C8B-B14F-4D97-AF65-F5344CB8AC3E}">
        <p14:creationId xmlns:p14="http://schemas.microsoft.com/office/powerpoint/2010/main" val="238807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5C9BE4-B5D8-6DE8-5A7C-09080FC021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보장분석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B468C3F-0231-49E6-62B0-47D2A57848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C32A154-47B5-11FB-C5D8-F9685C46991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79">
            <a:extLst>
              <a:ext uri="{FF2B5EF4-FFF2-40B4-BE49-F238E27FC236}">
                <a16:creationId xmlns:a16="http://schemas.microsoft.com/office/drawing/2014/main" id="{6CDE17EB-731D-4A5D-CDBD-F2000AD9D375}"/>
              </a:ext>
            </a:extLst>
          </p:cNvPr>
          <p:cNvSpPr/>
          <p:nvPr/>
        </p:nvSpPr>
        <p:spPr>
          <a:xfrm>
            <a:off x="6605059" y="980430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내보험진단하기 결과화면</a:t>
            </a:r>
          </a:p>
        </p:txBody>
      </p:sp>
      <p:sp>
        <p:nvSpPr>
          <p:cNvPr id="3" name="모서리가 둥근 직사각형 79">
            <a:extLst>
              <a:ext uri="{FF2B5EF4-FFF2-40B4-BE49-F238E27FC236}">
                <a16:creationId xmlns:a16="http://schemas.microsoft.com/office/drawing/2014/main" id="{1A4E1992-8404-C448-FE71-9150A8E2377D}"/>
              </a:ext>
            </a:extLst>
          </p:cNvPr>
          <p:cNvSpPr/>
          <p:nvPr/>
        </p:nvSpPr>
        <p:spPr>
          <a:xfrm>
            <a:off x="2089367" y="980430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내보험진단하기 랜딩화면</a:t>
            </a:r>
          </a:p>
        </p:txBody>
      </p:sp>
      <p:sp>
        <p:nvSpPr>
          <p:cNvPr id="4" name="모서리가 둥근 직사각형 79">
            <a:extLst>
              <a:ext uri="{FF2B5EF4-FFF2-40B4-BE49-F238E27FC236}">
                <a16:creationId xmlns:a16="http://schemas.microsoft.com/office/drawing/2014/main" id="{9285E614-632C-528D-1158-7940C618E1D5}"/>
              </a:ext>
            </a:extLst>
          </p:cNvPr>
          <p:cNvSpPr/>
          <p:nvPr/>
        </p:nvSpPr>
        <p:spPr>
          <a:xfrm>
            <a:off x="4370759" y="980430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약관동의화면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3D85F5-1987-D913-5A47-8020BD5B5F7A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709367" y="1093648"/>
            <a:ext cx="66139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3E1BEF-EAD1-61F1-95B6-016E633C4905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flipH="1">
            <a:off x="5990759" y="1093648"/>
            <a:ext cx="614300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5">
            <a:extLst>
              <a:ext uri="{FF2B5EF4-FFF2-40B4-BE49-F238E27FC236}">
                <a16:creationId xmlns:a16="http://schemas.microsoft.com/office/drawing/2014/main" id="{DE9850EE-EDE9-18F9-0A7F-FF1636DD1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3802"/>
              </p:ext>
            </p:extLst>
          </p:nvPr>
        </p:nvGraphicFramePr>
        <p:xfrm>
          <a:off x="11199911" y="908673"/>
          <a:ext cx="2389685" cy="393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내보험진단하기 랜딩화면</a:t>
                      </a:r>
                      <a:endParaRPr kumimoji="0" lang="en-US" altLang="ko-KR" sz="900" b="1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[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개선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보장분석 서비스 사용자 부담 경감 및 서비스 안내 명료화</a:t>
                      </a:r>
                      <a:endParaRPr kumimoji="0" lang="en-US" altLang="ko-KR" sz="9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약관동의화면</a:t>
                      </a:r>
                      <a:endParaRPr kumimoji="0" lang="en-US" altLang="ko-KR" sz="900" b="1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[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개선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- 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필수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/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선택 약관 구분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휴대폰인증 약관동의 휴대폰 인증화면으로 분리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err="1">
                          <a:solidFill>
                            <a:sysClr val="windowText" lastClr="000000"/>
                          </a:solidFill>
                          <a:latin typeface="+mn-ea"/>
                        </a:rPr>
                        <a:t>ㄴ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 기존 필수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선택 동의항목의 구분으로 사용자 선택 용이 및 혼선 방지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03732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내보험진단하기 결과화면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결과화면 그래프 개선으로 주요 항목 비교 사용자 인지 강화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비교집단 필터 적용을 통한 개인화 적용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782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60584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BD2A348B-9DF5-B6CC-5680-853F2857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67" y="1401932"/>
            <a:ext cx="1620000" cy="281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9" name="그림 198">
            <a:extLst>
              <a:ext uri="{FF2B5EF4-FFF2-40B4-BE49-F238E27FC236}">
                <a16:creationId xmlns:a16="http://schemas.microsoft.com/office/drawing/2014/main" id="{9EBB0A5E-32A1-A222-A2A0-829E6751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59" y="1413518"/>
            <a:ext cx="1627773" cy="6151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2" name="그림 261">
            <a:extLst>
              <a:ext uri="{FF2B5EF4-FFF2-40B4-BE49-F238E27FC236}">
                <a16:creationId xmlns:a16="http://schemas.microsoft.com/office/drawing/2014/main" id="{0D3A843E-DE09-9B5F-676D-3349A5902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63" y="1396402"/>
            <a:ext cx="1741682" cy="30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5C9BE4-B5D8-6DE8-5A7C-09080FC021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메리츠다이렉트</a:t>
            </a:r>
            <a:r>
              <a:rPr lang="en-US" altLang="ko-KR" dirty="0"/>
              <a:t>TM </a:t>
            </a:r>
            <a:r>
              <a:rPr lang="ko-KR" altLang="en-US" dirty="0"/>
              <a:t>보장분석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B468C3F-0231-49E6-62B0-47D2A57848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메리츠다이렉트</a:t>
            </a:r>
            <a:r>
              <a:rPr lang="en-US" altLang="ko-KR" dirty="0"/>
              <a:t>TM </a:t>
            </a:r>
            <a:r>
              <a:rPr lang="ko-KR" altLang="en-US" dirty="0"/>
              <a:t>보장분석</a:t>
            </a:r>
            <a:r>
              <a:rPr lang="en-US" altLang="ko-KR" dirty="0"/>
              <a:t> AS-IS,</a:t>
            </a:r>
            <a:r>
              <a:rPr lang="ko-KR" altLang="en-US" dirty="0"/>
              <a:t> </a:t>
            </a:r>
            <a:r>
              <a:rPr lang="en-US" altLang="ko-KR" dirty="0"/>
              <a:t>TO-BE</a:t>
            </a:r>
            <a:r>
              <a:rPr lang="ko-KR" altLang="en-US" dirty="0"/>
              <a:t> </a:t>
            </a:r>
            <a:r>
              <a:rPr lang="en-US" altLang="ko-KR" dirty="0"/>
              <a:t>Process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C32A154-47B5-11FB-C5D8-F9685C46991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모서리가 둥근 직사각형 79">
            <a:extLst>
              <a:ext uri="{FF2B5EF4-FFF2-40B4-BE49-F238E27FC236}">
                <a16:creationId xmlns:a16="http://schemas.microsoft.com/office/drawing/2014/main" id="{6CDE17EB-731D-4A5D-CDBD-F2000AD9D375}"/>
              </a:ext>
            </a:extLst>
          </p:cNvPr>
          <p:cNvSpPr/>
          <p:nvPr/>
        </p:nvSpPr>
        <p:spPr>
          <a:xfrm>
            <a:off x="6444925" y="1045742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내보험진단하기 결과</a:t>
            </a:r>
          </a:p>
        </p:txBody>
      </p:sp>
      <p:sp>
        <p:nvSpPr>
          <p:cNvPr id="3" name="모서리가 둥근 직사각형 79">
            <a:extLst>
              <a:ext uri="{FF2B5EF4-FFF2-40B4-BE49-F238E27FC236}">
                <a16:creationId xmlns:a16="http://schemas.microsoft.com/office/drawing/2014/main" id="{1A4E1992-8404-C448-FE71-9150A8E2377D}"/>
              </a:ext>
            </a:extLst>
          </p:cNvPr>
          <p:cNvSpPr/>
          <p:nvPr/>
        </p:nvSpPr>
        <p:spPr>
          <a:xfrm>
            <a:off x="263737" y="1045742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내보험진단하기</a:t>
            </a:r>
          </a:p>
        </p:txBody>
      </p:sp>
      <p:sp>
        <p:nvSpPr>
          <p:cNvPr id="4" name="모서리가 둥근 직사각형 79">
            <a:extLst>
              <a:ext uri="{FF2B5EF4-FFF2-40B4-BE49-F238E27FC236}">
                <a16:creationId xmlns:a16="http://schemas.microsoft.com/office/drawing/2014/main" id="{9285E614-632C-528D-1158-7940C618E1D5}"/>
              </a:ext>
            </a:extLst>
          </p:cNvPr>
          <p:cNvSpPr/>
          <p:nvPr/>
        </p:nvSpPr>
        <p:spPr>
          <a:xfrm>
            <a:off x="2227629" y="1045742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약관동의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3D85F5-1987-D913-5A47-8020BD5B5F7A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883737" y="1225742"/>
            <a:ext cx="34389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3E1BEF-EAD1-61F1-95B6-016E633C4905}"/>
              </a:ext>
            </a:extLst>
          </p:cNvPr>
          <p:cNvCxnSpPr>
            <a:cxnSpLocks/>
            <a:stCxn id="224" idx="1"/>
            <a:endCxn id="4" idx="3"/>
          </p:cNvCxnSpPr>
          <p:nvPr/>
        </p:nvCxnSpPr>
        <p:spPr>
          <a:xfrm flipH="1">
            <a:off x="3847629" y="1225742"/>
            <a:ext cx="517136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79">
            <a:extLst>
              <a:ext uri="{FF2B5EF4-FFF2-40B4-BE49-F238E27FC236}">
                <a16:creationId xmlns:a16="http://schemas.microsoft.com/office/drawing/2014/main" id="{50E8FCB1-CF85-D85D-99F6-E12040FEBE56}"/>
              </a:ext>
            </a:extLst>
          </p:cNvPr>
          <p:cNvSpPr/>
          <p:nvPr/>
        </p:nvSpPr>
        <p:spPr>
          <a:xfrm>
            <a:off x="8679225" y="1045742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부족보장채우기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A04C65-0CF3-F1FC-2B0A-A54156F427F4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8064925" y="1225742"/>
            <a:ext cx="614300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79">
            <a:extLst>
              <a:ext uri="{FF2B5EF4-FFF2-40B4-BE49-F238E27FC236}">
                <a16:creationId xmlns:a16="http://schemas.microsoft.com/office/drawing/2014/main" id="{654F53FD-E55B-057B-B447-137225662CEC}"/>
              </a:ext>
            </a:extLst>
          </p:cNvPr>
          <p:cNvSpPr/>
          <p:nvPr/>
        </p:nvSpPr>
        <p:spPr>
          <a:xfrm>
            <a:off x="6444925" y="4561525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내보험진단하기 결과</a:t>
            </a:r>
          </a:p>
        </p:txBody>
      </p:sp>
      <p:sp>
        <p:nvSpPr>
          <p:cNvPr id="13" name="모서리가 둥근 직사각형 79">
            <a:extLst>
              <a:ext uri="{FF2B5EF4-FFF2-40B4-BE49-F238E27FC236}">
                <a16:creationId xmlns:a16="http://schemas.microsoft.com/office/drawing/2014/main" id="{DFC7511C-D385-06B5-72B3-32662BB2AA8F}"/>
              </a:ext>
            </a:extLst>
          </p:cNvPr>
          <p:cNvSpPr/>
          <p:nvPr/>
        </p:nvSpPr>
        <p:spPr>
          <a:xfrm>
            <a:off x="263737" y="4561525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내보험진단하기</a:t>
            </a:r>
          </a:p>
        </p:txBody>
      </p:sp>
      <p:sp>
        <p:nvSpPr>
          <p:cNvPr id="14" name="모서리가 둥근 직사각형 79">
            <a:extLst>
              <a:ext uri="{FF2B5EF4-FFF2-40B4-BE49-F238E27FC236}">
                <a16:creationId xmlns:a16="http://schemas.microsoft.com/office/drawing/2014/main" id="{66449769-C11D-6345-5810-F834475BF4CE}"/>
              </a:ext>
            </a:extLst>
          </p:cNvPr>
          <p:cNvSpPr/>
          <p:nvPr/>
        </p:nvSpPr>
        <p:spPr>
          <a:xfrm>
            <a:off x="2227629" y="4561525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약관동의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0DFFA5-73F3-01B2-C0C7-FD2C9AC320A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883737" y="4741525"/>
            <a:ext cx="34389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E64D3C-77AB-7A4A-E60A-C46F9EA93A6C}"/>
              </a:ext>
            </a:extLst>
          </p:cNvPr>
          <p:cNvCxnSpPr>
            <a:cxnSpLocks/>
            <a:stCxn id="225" idx="1"/>
            <a:endCxn id="14" idx="3"/>
          </p:cNvCxnSpPr>
          <p:nvPr/>
        </p:nvCxnSpPr>
        <p:spPr>
          <a:xfrm flipH="1">
            <a:off x="3847629" y="4741525"/>
            <a:ext cx="517136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79">
            <a:extLst>
              <a:ext uri="{FF2B5EF4-FFF2-40B4-BE49-F238E27FC236}">
                <a16:creationId xmlns:a16="http://schemas.microsoft.com/office/drawing/2014/main" id="{C985A348-5968-8081-5F8C-DC3C2CC8955C}"/>
              </a:ext>
            </a:extLst>
          </p:cNvPr>
          <p:cNvSpPr/>
          <p:nvPr/>
        </p:nvSpPr>
        <p:spPr>
          <a:xfrm>
            <a:off x="9878502" y="2308098"/>
            <a:ext cx="1106482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보험료 확인</a:t>
            </a:r>
          </a:p>
        </p:txBody>
      </p:sp>
      <p:sp>
        <p:nvSpPr>
          <p:cNvPr id="40" name="모서리가 둥근 직사각형 79">
            <a:extLst>
              <a:ext uri="{FF2B5EF4-FFF2-40B4-BE49-F238E27FC236}">
                <a16:creationId xmlns:a16="http://schemas.microsoft.com/office/drawing/2014/main" id="{7EDA744F-82F3-E258-E5A4-844073308318}"/>
              </a:ext>
            </a:extLst>
          </p:cNvPr>
          <p:cNvSpPr/>
          <p:nvPr/>
        </p:nvSpPr>
        <p:spPr>
          <a:xfrm>
            <a:off x="9881203" y="3905403"/>
            <a:ext cx="1106482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선택약관동의</a:t>
            </a:r>
            <a:r>
              <a:rPr lang="en-US" altLang="ko-KR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팝업</a:t>
            </a:r>
            <a:r>
              <a:rPr lang="en-US" altLang="ko-KR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74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79">
            <a:extLst>
              <a:ext uri="{FF2B5EF4-FFF2-40B4-BE49-F238E27FC236}">
                <a16:creationId xmlns:a16="http://schemas.microsoft.com/office/drawing/2014/main" id="{D95DCDBD-EF5A-A31E-B2B9-65E08272A44D}"/>
              </a:ext>
            </a:extLst>
          </p:cNvPr>
          <p:cNvSpPr/>
          <p:nvPr/>
        </p:nvSpPr>
        <p:spPr>
          <a:xfrm>
            <a:off x="9881203" y="3351388"/>
            <a:ext cx="1106482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상담신청 완료</a:t>
            </a:r>
            <a:r>
              <a:rPr lang="en-US" altLang="ko-KR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</a:t>
            </a:r>
            <a:r>
              <a:rPr lang="en-US" altLang="ko-KR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74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79">
            <a:extLst>
              <a:ext uri="{FF2B5EF4-FFF2-40B4-BE49-F238E27FC236}">
                <a16:creationId xmlns:a16="http://schemas.microsoft.com/office/drawing/2014/main" id="{341B5E8F-7D87-A5F6-AE68-57FDC289CBBE}"/>
              </a:ext>
            </a:extLst>
          </p:cNvPr>
          <p:cNvSpPr/>
          <p:nvPr/>
        </p:nvSpPr>
        <p:spPr>
          <a:xfrm>
            <a:off x="8673550" y="1436027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상담신청</a:t>
            </a:r>
          </a:p>
        </p:txBody>
      </p:sp>
      <p:sp>
        <p:nvSpPr>
          <p:cNvPr id="43" name="모서리가 둥근 직사각형 79">
            <a:extLst>
              <a:ext uri="{FF2B5EF4-FFF2-40B4-BE49-F238E27FC236}">
                <a16:creationId xmlns:a16="http://schemas.microsoft.com/office/drawing/2014/main" id="{56DBB2E4-331C-38DD-809F-A46FF5505055}"/>
              </a:ext>
            </a:extLst>
          </p:cNvPr>
          <p:cNvSpPr/>
          <p:nvPr/>
        </p:nvSpPr>
        <p:spPr>
          <a:xfrm>
            <a:off x="9878502" y="2876849"/>
            <a:ext cx="1106482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선택약관동의</a:t>
            </a:r>
            <a:r>
              <a:rPr lang="en-US" altLang="ko-KR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팝업</a:t>
            </a:r>
            <a:r>
              <a:rPr lang="en-US" altLang="ko-KR" sz="74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74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79">
            <a:extLst>
              <a:ext uri="{FF2B5EF4-FFF2-40B4-BE49-F238E27FC236}">
                <a16:creationId xmlns:a16="http://schemas.microsoft.com/office/drawing/2014/main" id="{62441F03-81D3-84FE-808B-7A010268AE3E}"/>
              </a:ext>
            </a:extLst>
          </p:cNvPr>
          <p:cNvSpPr/>
          <p:nvPr/>
        </p:nvSpPr>
        <p:spPr>
          <a:xfrm>
            <a:off x="8673550" y="1810042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 보험료 확인</a:t>
            </a:r>
          </a:p>
        </p:txBody>
      </p:sp>
      <p:cxnSp>
        <p:nvCxnSpPr>
          <p:cNvPr id="45" name="직선 화살표 연결선 14">
            <a:extLst>
              <a:ext uri="{FF2B5EF4-FFF2-40B4-BE49-F238E27FC236}">
                <a16:creationId xmlns:a16="http://schemas.microsoft.com/office/drawing/2014/main" id="{3917FF38-5E61-BA69-0654-FC38011F64A7}"/>
              </a:ext>
            </a:extLst>
          </p:cNvPr>
          <p:cNvCxnSpPr>
            <a:cxnSpLocks/>
            <a:stCxn id="40" idx="1"/>
            <a:endCxn id="47" idx="2"/>
          </p:cNvCxnSpPr>
          <p:nvPr/>
        </p:nvCxnSpPr>
        <p:spPr>
          <a:xfrm rot="10800000">
            <a:off x="9478003" y="3757127"/>
            <a:ext cx="403201" cy="328277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66DA3B52-C2D4-2F0F-D07F-E5FC605069CB}"/>
              </a:ext>
            </a:extLst>
          </p:cNvPr>
          <p:cNvSpPr/>
          <p:nvPr/>
        </p:nvSpPr>
        <p:spPr>
          <a:xfrm>
            <a:off x="9355151" y="3426530"/>
            <a:ext cx="245702" cy="201460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9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85">
            <a:extLst>
              <a:ext uri="{FF2B5EF4-FFF2-40B4-BE49-F238E27FC236}">
                <a16:creationId xmlns:a16="http://schemas.microsoft.com/office/drawing/2014/main" id="{F50C46FB-2B4A-21AC-888F-C2E29878E78B}"/>
              </a:ext>
            </a:extLst>
          </p:cNvPr>
          <p:cNvSpPr txBox="1"/>
          <p:nvPr/>
        </p:nvSpPr>
        <p:spPr>
          <a:xfrm>
            <a:off x="9192667" y="3649853"/>
            <a:ext cx="570669" cy="10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9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선택약관 동의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88075D-346F-61F8-9EE9-D0C7A369A936}"/>
              </a:ext>
            </a:extLst>
          </p:cNvPr>
          <p:cNvCxnSpPr>
            <a:cxnSpLocks/>
            <a:stCxn id="41" idx="1"/>
            <a:endCxn id="46" idx="3"/>
          </p:cNvCxnSpPr>
          <p:nvPr/>
        </p:nvCxnSpPr>
        <p:spPr>
          <a:xfrm flipH="1" flipV="1">
            <a:off x="9600853" y="3527260"/>
            <a:ext cx="280350" cy="412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88">
            <a:extLst>
              <a:ext uri="{FF2B5EF4-FFF2-40B4-BE49-F238E27FC236}">
                <a16:creationId xmlns:a16="http://schemas.microsoft.com/office/drawing/2014/main" id="{E1D0ECBA-A54B-4308-1884-6524EEA0E312}"/>
              </a:ext>
            </a:extLst>
          </p:cNvPr>
          <p:cNvSpPr txBox="1"/>
          <p:nvPr/>
        </p:nvSpPr>
        <p:spPr>
          <a:xfrm>
            <a:off x="9692288" y="3411536"/>
            <a:ext cx="49694" cy="10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9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sz="69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89">
            <a:extLst>
              <a:ext uri="{FF2B5EF4-FFF2-40B4-BE49-F238E27FC236}">
                <a16:creationId xmlns:a16="http://schemas.microsoft.com/office/drawing/2014/main" id="{3538BD20-5E12-99F2-F295-24C1F138D32C}"/>
              </a:ext>
            </a:extLst>
          </p:cNvPr>
          <p:cNvSpPr txBox="1"/>
          <p:nvPr/>
        </p:nvSpPr>
        <p:spPr>
          <a:xfrm>
            <a:off x="9532046" y="3851772"/>
            <a:ext cx="68930" cy="10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9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ko-KR" altLang="en-US" sz="69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직선 화살표 연결선 14">
            <a:extLst>
              <a:ext uri="{FF2B5EF4-FFF2-40B4-BE49-F238E27FC236}">
                <a16:creationId xmlns:a16="http://schemas.microsoft.com/office/drawing/2014/main" id="{A1343092-3600-6AB2-E6FA-7B2B7138F6C5}"/>
              </a:ext>
            </a:extLst>
          </p:cNvPr>
          <p:cNvCxnSpPr>
            <a:cxnSpLocks/>
            <a:stCxn id="43" idx="1"/>
            <a:endCxn id="55" idx="2"/>
          </p:cNvCxnSpPr>
          <p:nvPr/>
        </p:nvCxnSpPr>
        <p:spPr>
          <a:xfrm rot="10800000">
            <a:off x="9478002" y="2713293"/>
            <a:ext cx="400500" cy="343557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5DE1C299-3972-79C9-207A-6AFB68B46FE0}"/>
              </a:ext>
            </a:extLst>
          </p:cNvPr>
          <p:cNvSpPr/>
          <p:nvPr/>
        </p:nvSpPr>
        <p:spPr>
          <a:xfrm>
            <a:off x="9352449" y="2387639"/>
            <a:ext cx="245702" cy="201460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9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5">
            <a:extLst>
              <a:ext uri="{FF2B5EF4-FFF2-40B4-BE49-F238E27FC236}">
                <a16:creationId xmlns:a16="http://schemas.microsoft.com/office/drawing/2014/main" id="{A94C7C4F-6D7D-0115-B746-09C427F19262}"/>
              </a:ext>
            </a:extLst>
          </p:cNvPr>
          <p:cNvSpPr txBox="1"/>
          <p:nvPr/>
        </p:nvSpPr>
        <p:spPr>
          <a:xfrm>
            <a:off x="9192667" y="2606019"/>
            <a:ext cx="570669" cy="10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9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선택약관 동의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E75CD7-FC09-4BF7-3EC4-656CDC27C001}"/>
              </a:ext>
            </a:extLst>
          </p:cNvPr>
          <p:cNvCxnSpPr>
            <a:cxnSpLocks/>
            <a:stCxn id="39" idx="1"/>
            <a:endCxn id="54" idx="3"/>
          </p:cNvCxnSpPr>
          <p:nvPr/>
        </p:nvCxnSpPr>
        <p:spPr>
          <a:xfrm flipH="1">
            <a:off x="9598151" y="2488098"/>
            <a:ext cx="280351" cy="27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8">
            <a:extLst>
              <a:ext uri="{FF2B5EF4-FFF2-40B4-BE49-F238E27FC236}">
                <a16:creationId xmlns:a16="http://schemas.microsoft.com/office/drawing/2014/main" id="{79994B29-230B-E3D9-C58A-908CA01B3DE2}"/>
              </a:ext>
            </a:extLst>
          </p:cNvPr>
          <p:cNvSpPr txBox="1"/>
          <p:nvPr/>
        </p:nvSpPr>
        <p:spPr>
          <a:xfrm>
            <a:off x="9689586" y="2372645"/>
            <a:ext cx="49694" cy="10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9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sz="69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9">
            <a:extLst>
              <a:ext uri="{FF2B5EF4-FFF2-40B4-BE49-F238E27FC236}">
                <a16:creationId xmlns:a16="http://schemas.microsoft.com/office/drawing/2014/main" id="{239F874B-1E4E-FCAC-E926-A093C9C8FB14}"/>
              </a:ext>
            </a:extLst>
          </p:cNvPr>
          <p:cNvSpPr txBox="1"/>
          <p:nvPr/>
        </p:nvSpPr>
        <p:spPr>
          <a:xfrm>
            <a:off x="9529344" y="2812882"/>
            <a:ext cx="68930" cy="10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9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ko-KR" altLang="en-US" sz="69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4F271EB-3A9D-CF44-90A6-493566A60986}"/>
              </a:ext>
            </a:extLst>
          </p:cNvPr>
          <p:cNvCxnSpPr>
            <a:cxnSpLocks/>
            <a:stCxn id="54" idx="0"/>
            <a:endCxn id="44" idx="2"/>
          </p:cNvCxnSpPr>
          <p:nvPr/>
        </p:nvCxnSpPr>
        <p:spPr>
          <a:xfrm flipV="1">
            <a:off x="9475300" y="2170042"/>
            <a:ext cx="8250" cy="21759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82AED2E-6E54-2802-BB5B-01A385AE8962}"/>
              </a:ext>
            </a:extLst>
          </p:cNvPr>
          <p:cNvSpPr txBox="1"/>
          <p:nvPr/>
        </p:nvSpPr>
        <p:spPr>
          <a:xfrm>
            <a:off x="265396" y="684712"/>
            <a:ext cx="68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AS-IS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FF3121-C9F4-E86C-C562-DF44F137CFA9}"/>
              </a:ext>
            </a:extLst>
          </p:cNvPr>
          <p:cNvSpPr txBox="1"/>
          <p:nvPr/>
        </p:nvSpPr>
        <p:spPr>
          <a:xfrm>
            <a:off x="235224" y="4139956"/>
            <a:ext cx="68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TO-BE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6BAF3143-C04C-C72B-6E6D-BDEF271728B4}"/>
              </a:ext>
            </a:extLst>
          </p:cNvPr>
          <p:cNvSpPr/>
          <p:nvPr/>
        </p:nvSpPr>
        <p:spPr>
          <a:xfrm>
            <a:off x="2229747" y="1461838"/>
            <a:ext cx="160396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보험분석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가입설계동의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ACE68AC2-B9EA-3164-21B4-2265D2624692}"/>
              </a:ext>
            </a:extLst>
          </p:cNvPr>
          <p:cNvSpPr/>
          <p:nvPr/>
        </p:nvSpPr>
        <p:spPr>
          <a:xfrm>
            <a:off x="2229747" y="1848343"/>
            <a:ext cx="160396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상품소개 동의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39ADE40-2DCC-A4BB-2C08-1A4175D42DAF}"/>
              </a:ext>
            </a:extLst>
          </p:cNvPr>
          <p:cNvSpPr/>
          <p:nvPr/>
        </p:nvSpPr>
        <p:spPr>
          <a:xfrm>
            <a:off x="2229747" y="2240115"/>
            <a:ext cx="160396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휴대폰인증 동의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EB5301C-D4C6-038C-75E5-BC69FD636ED7}"/>
              </a:ext>
            </a:extLst>
          </p:cNvPr>
          <p:cNvSpPr/>
          <p:nvPr/>
        </p:nvSpPr>
        <p:spPr>
          <a:xfrm>
            <a:off x="2133638" y="1462786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6166EAD-FB78-81F3-A7DF-088B4CEE44FF}"/>
              </a:ext>
            </a:extLst>
          </p:cNvPr>
          <p:cNvSpPr/>
          <p:nvPr/>
        </p:nvSpPr>
        <p:spPr>
          <a:xfrm>
            <a:off x="2133638" y="1838011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11C9650-16A1-5BA4-EB85-BAC4043C6886}"/>
              </a:ext>
            </a:extLst>
          </p:cNvPr>
          <p:cNvSpPr/>
          <p:nvPr/>
        </p:nvSpPr>
        <p:spPr>
          <a:xfrm>
            <a:off x="2133638" y="2225413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E077D9C-BE88-F4FC-2DBC-B5C29B04AE7A}"/>
              </a:ext>
            </a:extLst>
          </p:cNvPr>
          <p:cNvSpPr/>
          <p:nvPr/>
        </p:nvSpPr>
        <p:spPr>
          <a:xfrm>
            <a:off x="12960590" y="7236395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AAB7242-20EC-1418-E87D-751C23B45852}"/>
              </a:ext>
            </a:extLst>
          </p:cNvPr>
          <p:cNvSpPr txBox="1"/>
          <p:nvPr/>
        </p:nvSpPr>
        <p:spPr>
          <a:xfrm>
            <a:off x="13124870" y="7226072"/>
            <a:ext cx="2908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탭</a:t>
            </a:r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EF854F0-7909-584E-E8E4-D3CADB1CF421}"/>
              </a:ext>
            </a:extLst>
          </p:cNvPr>
          <p:cNvSpPr/>
          <p:nvPr/>
        </p:nvSpPr>
        <p:spPr>
          <a:xfrm>
            <a:off x="2237367" y="4963792"/>
            <a:ext cx="160396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보험분석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가입설계동의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4FD7569F-18C8-E9E8-A530-DCE02269630D}"/>
              </a:ext>
            </a:extLst>
          </p:cNvPr>
          <p:cNvSpPr/>
          <p:nvPr/>
        </p:nvSpPr>
        <p:spPr>
          <a:xfrm>
            <a:off x="2237367" y="5350297"/>
            <a:ext cx="160396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상품소개 동의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4" name="모서리가 둥근 직사각형 79">
            <a:extLst>
              <a:ext uri="{FF2B5EF4-FFF2-40B4-BE49-F238E27FC236}">
                <a16:creationId xmlns:a16="http://schemas.microsoft.com/office/drawing/2014/main" id="{AB21378F-253B-7E42-F917-1A43124B0AAD}"/>
              </a:ext>
            </a:extLst>
          </p:cNvPr>
          <p:cNvSpPr/>
          <p:nvPr/>
        </p:nvSpPr>
        <p:spPr>
          <a:xfrm>
            <a:off x="4364765" y="1045742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휴대폰본인인증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5" name="모서리가 둥근 직사각형 79">
            <a:extLst>
              <a:ext uri="{FF2B5EF4-FFF2-40B4-BE49-F238E27FC236}">
                <a16:creationId xmlns:a16="http://schemas.microsoft.com/office/drawing/2014/main" id="{18F6A606-D2BD-2F48-35CD-E4A57D5A5458}"/>
              </a:ext>
            </a:extLst>
          </p:cNvPr>
          <p:cNvSpPr/>
          <p:nvPr/>
        </p:nvSpPr>
        <p:spPr>
          <a:xfrm>
            <a:off x="4364765" y="4561525"/>
            <a:ext cx="1620000" cy="36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휴대폰본인인증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ED4EEC0-4737-5E03-3B55-49510BECE061}"/>
              </a:ext>
            </a:extLst>
          </p:cNvPr>
          <p:cNvSpPr/>
          <p:nvPr/>
        </p:nvSpPr>
        <p:spPr>
          <a:xfrm>
            <a:off x="4387616" y="4951758"/>
            <a:ext cx="1588079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휴대폰인증 동의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3950DA46-CB9C-90DA-BA05-B4DE12EBAAD2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H="1">
            <a:off x="5984765" y="1225742"/>
            <a:ext cx="460160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C6888AAA-0B54-BEAC-834D-652D08B0EBB7}"/>
              </a:ext>
            </a:extLst>
          </p:cNvPr>
          <p:cNvCxnSpPr>
            <a:cxnSpLocks/>
            <a:stCxn id="12" idx="1"/>
            <a:endCxn id="225" idx="3"/>
          </p:cNvCxnSpPr>
          <p:nvPr/>
        </p:nvCxnSpPr>
        <p:spPr>
          <a:xfrm flipH="1">
            <a:off x="5984765" y="4741525"/>
            <a:ext cx="460160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모서리가 둥근 직사각형 79">
            <a:extLst>
              <a:ext uri="{FF2B5EF4-FFF2-40B4-BE49-F238E27FC236}">
                <a16:creationId xmlns:a16="http://schemas.microsoft.com/office/drawing/2014/main" id="{0B71ADAA-94BF-50AA-C489-07098594C005}"/>
              </a:ext>
            </a:extLst>
          </p:cNvPr>
          <p:cNvSpPr/>
          <p:nvPr/>
        </p:nvSpPr>
        <p:spPr>
          <a:xfrm>
            <a:off x="6452945" y="1442666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보험진단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모서리가 둥근 직사각형 79">
            <a:extLst>
              <a:ext uri="{FF2B5EF4-FFF2-40B4-BE49-F238E27FC236}">
                <a16:creationId xmlns:a16="http://schemas.microsoft.com/office/drawing/2014/main" id="{E8C319C1-B96A-34FA-D068-9408081B7887}"/>
              </a:ext>
            </a:extLst>
          </p:cNvPr>
          <p:cNvSpPr/>
          <p:nvPr/>
        </p:nvSpPr>
        <p:spPr>
          <a:xfrm>
            <a:off x="6452945" y="1832969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진단상세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" name="모서리가 둥근 직사각형 79">
            <a:extLst>
              <a:ext uri="{FF2B5EF4-FFF2-40B4-BE49-F238E27FC236}">
                <a16:creationId xmlns:a16="http://schemas.microsoft.com/office/drawing/2014/main" id="{F3789729-68C7-EA92-D944-A698B8734AA0}"/>
              </a:ext>
            </a:extLst>
          </p:cNvPr>
          <p:cNvSpPr/>
          <p:nvPr/>
        </p:nvSpPr>
        <p:spPr>
          <a:xfrm>
            <a:off x="6433826" y="2977177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부족 보장 채우기</a:t>
            </a:r>
          </a:p>
        </p:txBody>
      </p:sp>
      <p:sp>
        <p:nvSpPr>
          <p:cNvPr id="246" name="모서리가 둥근 직사각형 79">
            <a:extLst>
              <a:ext uri="{FF2B5EF4-FFF2-40B4-BE49-F238E27FC236}">
                <a16:creationId xmlns:a16="http://schemas.microsoft.com/office/drawing/2014/main" id="{DC73605C-41E9-26FD-10DA-659AF3CBEEF4}"/>
              </a:ext>
            </a:extLst>
          </p:cNvPr>
          <p:cNvSpPr/>
          <p:nvPr/>
        </p:nvSpPr>
        <p:spPr>
          <a:xfrm>
            <a:off x="6452945" y="2582933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추천상품 확인하기</a:t>
            </a:r>
          </a:p>
        </p:txBody>
      </p:sp>
      <p:sp>
        <p:nvSpPr>
          <p:cNvPr id="247" name="모서리가 둥근 직사각형 79">
            <a:extLst>
              <a:ext uri="{FF2B5EF4-FFF2-40B4-BE49-F238E27FC236}">
                <a16:creationId xmlns:a16="http://schemas.microsoft.com/office/drawing/2014/main" id="{75E17C41-39B9-592C-F159-BF2AE26AD5A7}"/>
              </a:ext>
            </a:extLst>
          </p:cNvPr>
          <p:cNvSpPr/>
          <p:nvPr/>
        </p:nvSpPr>
        <p:spPr>
          <a:xfrm>
            <a:off x="6452945" y="2205381"/>
            <a:ext cx="16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상담신청</a:t>
            </a:r>
          </a:p>
        </p:txBody>
      </p:sp>
      <p:cxnSp>
        <p:nvCxnSpPr>
          <p:cNvPr id="250" name="직선 화살표 연결선 14">
            <a:extLst>
              <a:ext uri="{FF2B5EF4-FFF2-40B4-BE49-F238E27FC236}">
                <a16:creationId xmlns:a16="http://schemas.microsoft.com/office/drawing/2014/main" id="{E387A6DE-C8AE-B687-424F-B2E3D6814741}"/>
              </a:ext>
            </a:extLst>
          </p:cNvPr>
          <p:cNvCxnSpPr>
            <a:cxnSpLocks/>
            <a:stCxn id="10" idx="1"/>
            <a:endCxn id="246" idx="3"/>
          </p:cNvCxnSpPr>
          <p:nvPr/>
        </p:nvCxnSpPr>
        <p:spPr>
          <a:xfrm rot="10800000" flipV="1">
            <a:off x="8072945" y="1225741"/>
            <a:ext cx="606280" cy="153719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64CCDEB7-52F3-8E3C-1759-B34430096A36}"/>
              </a:ext>
            </a:extLst>
          </p:cNvPr>
          <p:cNvSpPr/>
          <p:nvPr/>
        </p:nvSpPr>
        <p:spPr>
          <a:xfrm>
            <a:off x="6354505" y="1420787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4245B4D6-84DC-2BCE-257E-4AED303C3C0C}"/>
              </a:ext>
            </a:extLst>
          </p:cNvPr>
          <p:cNvSpPr/>
          <p:nvPr/>
        </p:nvSpPr>
        <p:spPr>
          <a:xfrm>
            <a:off x="6354505" y="1842611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C4FC765-9049-40D3-E28C-8EB66F7D51EB}"/>
              </a:ext>
            </a:extLst>
          </p:cNvPr>
          <p:cNvSpPr/>
          <p:nvPr/>
        </p:nvSpPr>
        <p:spPr>
          <a:xfrm>
            <a:off x="6354505" y="2999552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64" name="직선 화살표 연결선 14">
            <a:extLst>
              <a:ext uri="{FF2B5EF4-FFF2-40B4-BE49-F238E27FC236}">
                <a16:creationId xmlns:a16="http://schemas.microsoft.com/office/drawing/2014/main" id="{28E26FB6-A399-D0A9-ACFE-8E47CFBA240D}"/>
              </a:ext>
            </a:extLst>
          </p:cNvPr>
          <p:cNvCxnSpPr>
            <a:cxnSpLocks/>
            <a:stCxn id="46" idx="1"/>
            <a:endCxn id="42" idx="1"/>
          </p:cNvCxnSpPr>
          <p:nvPr/>
        </p:nvCxnSpPr>
        <p:spPr>
          <a:xfrm rot="10800000">
            <a:off x="8673551" y="1616028"/>
            <a:ext cx="681601" cy="1911233"/>
          </a:xfrm>
          <a:prstGeom prst="bentConnector3">
            <a:avLst>
              <a:gd name="adj1" fmla="val 133539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모서리가 둥근 직사각형 79">
            <a:extLst>
              <a:ext uri="{FF2B5EF4-FFF2-40B4-BE49-F238E27FC236}">
                <a16:creationId xmlns:a16="http://schemas.microsoft.com/office/drawing/2014/main" id="{5536B86C-AB1D-8A21-15B8-0595E21FD396}"/>
              </a:ext>
            </a:extLst>
          </p:cNvPr>
          <p:cNvSpPr/>
          <p:nvPr/>
        </p:nvSpPr>
        <p:spPr>
          <a:xfrm>
            <a:off x="6464722" y="6494296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trike="sngStrik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부족보장채우기</a:t>
            </a:r>
            <a:endParaRPr lang="ko-KR" altLang="en-US" sz="800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모서리가 둥근 직사각형 79">
            <a:extLst>
              <a:ext uri="{FF2B5EF4-FFF2-40B4-BE49-F238E27FC236}">
                <a16:creationId xmlns:a16="http://schemas.microsoft.com/office/drawing/2014/main" id="{24831794-D8F2-F181-F9E8-72CFF19B25A8}"/>
              </a:ext>
            </a:extLst>
          </p:cNvPr>
          <p:cNvSpPr/>
          <p:nvPr/>
        </p:nvSpPr>
        <p:spPr>
          <a:xfrm>
            <a:off x="6464722" y="6866072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상담신청</a:t>
            </a:r>
          </a:p>
        </p:txBody>
      </p:sp>
      <p:sp>
        <p:nvSpPr>
          <p:cNvPr id="281" name="모서리가 둥근 직사각형 79">
            <a:extLst>
              <a:ext uri="{FF2B5EF4-FFF2-40B4-BE49-F238E27FC236}">
                <a16:creationId xmlns:a16="http://schemas.microsoft.com/office/drawing/2014/main" id="{EBE48E04-FAB5-2A19-6569-12876F02F9F1}"/>
              </a:ext>
            </a:extLst>
          </p:cNvPr>
          <p:cNvSpPr/>
          <p:nvPr/>
        </p:nvSpPr>
        <p:spPr>
          <a:xfrm>
            <a:off x="6464722" y="7235408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 보험료 확인</a:t>
            </a:r>
          </a:p>
        </p:txBody>
      </p:sp>
      <p:sp>
        <p:nvSpPr>
          <p:cNvPr id="282" name="모서리가 둥근 직사각형 79">
            <a:extLst>
              <a:ext uri="{FF2B5EF4-FFF2-40B4-BE49-F238E27FC236}">
                <a16:creationId xmlns:a16="http://schemas.microsoft.com/office/drawing/2014/main" id="{1D061ED2-9D61-864B-E6A3-4E2BBCF21C45}"/>
              </a:ext>
            </a:extLst>
          </p:cNvPr>
          <p:cNvSpPr/>
          <p:nvPr/>
        </p:nvSpPr>
        <p:spPr>
          <a:xfrm>
            <a:off x="6464722" y="4939417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보험진단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모서리가 둥근 직사각형 79">
            <a:extLst>
              <a:ext uri="{FF2B5EF4-FFF2-40B4-BE49-F238E27FC236}">
                <a16:creationId xmlns:a16="http://schemas.microsoft.com/office/drawing/2014/main" id="{2F7D64DF-C361-2512-493A-8AA25712AD9A}"/>
              </a:ext>
            </a:extLst>
          </p:cNvPr>
          <p:cNvSpPr/>
          <p:nvPr/>
        </p:nvSpPr>
        <p:spPr>
          <a:xfrm>
            <a:off x="6464722" y="5321160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진단상세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4" name="모서리가 둥근 직사각형 79">
            <a:extLst>
              <a:ext uri="{FF2B5EF4-FFF2-40B4-BE49-F238E27FC236}">
                <a16:creationId xmlns:a16="http://schemas.microsoft.com/office/drawing/2014/main" id="{B26DE8C2-9731-C6FD-B178-036F70F671DA}"/>
              </a:ext>
            </a:extLst>
          </p:cNvPr>
          <p:cNvSpPr/>
          <p:nvPr/>
        </p:nvSpPr>
        <p:spPr>
          <a:xfrm>
            <a:off x="6464722" y="6094586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trike="sngStrike" dirty="0">
                <a:solidFill>
                  <a:schemeClr val="tx1"/>
                </a:solidFill>
              </a:rPr>
              <a:t>추천상품 확인하기</a:t>
            </a:r>
          </a:p>
        </p:txBody>
      </p:sp>
      <p:sp>
        <p:nvSpPr>
          <p:cNvPr id="285" name="모서리가 둥근 직사각형 79">
            <a:extLst>
              <a:ext uri="{FF2B5EF4-FFF2-40B4-BE49-F238E27FC236}">
                <a16:creationId xmlns:a16="http://schemas.microsoft.com/office/drawing/2014/main" id="{0476CD7D-9531-34F4-6E30-07B5576BE781}"/>
              </a:ext>
            </a:extLst>
          </p:cNvPr>
          <p:cNvSpPr/>
          <p:nvPr/>
        </p:nvSpPr>
        <p:spPr>
          <a:xfrm>
            <a:off x="6464722" y="5712560"/>
            <a:ext cx="1588079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trike="sngStrike" dirty="0">
                <a:solidFill>
                  <a:schemeClr val="tx1"/>
                </a:solidFill>
              </a:rPr>
              <a:t>상담신청</a:t>
            </a:r>
          </a:p>
        </p:txBody>
      </p:sp>
      <p:sp>
        <p:nvSpPr>
          <p:cNvPr id="305" name="TextBox 85">
            <a:extLst>
              <a:ext uri="{FF2B5EF4-FFF2-40B4-BE49-F238E27FC236}">
                <a16:creationId xmlns:a16="http://schemas.microsoft.com/office/drawing/2014/main" id="{F4351979-D0F0-6965-2057-BDA853F7C2CF}"/>
              </a:ext>
            </a:extLst>
          </p:cNvPr>
          <p:cNvSpPr txBox="1"/>
          <p:nvPr/>
        </p:nvSpPr>
        <p:spPr>
          <a:xfrm>
            <a:off x="8117697" y="5824233"/>
            <a:ext cx="881695" cy="1072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97">
                <a:solidFill>
                  <a:srgbClr val="FF0000"/>
                </a:solidFill>
              </a:rPr>
              <a:t>상담신청 중복 소거</a:t>
            </a:r>
            <a:endParaRPr lang="ko-KR" altLang="en-US" sz="697" dirty="0">
              <a:solidFill>
                <a:srgbClr val="FF0000"/>
              </a:solidFill>
            </a:endParaRPr>
          </a:p>
        </p:txBody>
      </p:sp>
      <p:sp>
        <p:nvSpPr>
          <p:cNvPr id="306" name="TextBox 85">
            <a:extLst>
              <a:ext uri="{FF2B5EF4-FFF2-40B4-BE49-F238E27FC236}">
                <a16:creationId xmlns:a16="http://schemas.microsoft.com/office/drawing/2014/main" id="{2315A11A-836F-050F-9A7F-2C25D1FB446B}"/>
              </a:ext>
            </a:extLst>
          </p:cNvPr>
          <p:cNvSpPr txBox="1"/>
          <p:nvPr/>
        </p:nvSpPr>
        <p:spPr>
          <a:xfrm>
            <a:off x="8117697" y="6267566"/>
            <a:ext cx="1561978" cy="1072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97" dirty="0" err="1">
                <a:solidFill>
                  <a:srgbClr val="FF0000"/>
                </a:solidFill>
              </a:rPr>
              <a:t>부족보장채우기</a:t>
            </a:r>
            <a:r>
              <a:rPr lang="ko-KR" altLang="en-US" sz="697" dirty="0">
                <a:solidFill>
                  <a:srgbClr val="FF0000"/>
                </a:solidFill>
              </a:rPr>
              <a:t> 진입경로 불요로 소거</a:t>
            </a:r>
          </a:p>
        </p:txBody>
      </p:sp>
      <p:sp>
        <p:nvSpPr>
          <p:cNvPr id="307" name="TextBox 85">
            <a:extLst>
              <a:ext uri="{FF2B5EF4-FFF2-40B4-BE49-F238E27FC236}">
                <a16:creationId xmlns:a16="http://schemas.microsoft.com/office/drawing/2014/main" id="{357A2DA4-183D-9C77-579A-489F4D0B044A}"/>
              </a:ext>
            </a:extLst>
          </p:cNvPr>
          <p:cNvSpPr txBox="1"/>
          <p:nvPr/>
        </p:nvSpPr>
        <p:spPr>
          <a:xfrm>
            <a:off x="8117697" y="6567023"/>
            <a:ext cx="1889994" cy="21454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97" dirty="0">
                <a:solidFill>
                  <a:srgbClr val="FF0000"/>
                </a:solidFill>
              </a:rPr>
              <a:t>진단 상세 화면 내 출력으로 페이지 이동 소거</a:t>
            </a:r>
          </a:p>
        </p:txBody>
      </p:sp>
      <p:cxnSp>
        <p:nvCxnSpPr>
          <p:cNvPr id="313" name="직선 화살표 연결선 14">
            <a:extLst>
              <a:ext uri="{FF2B5EF4-FFF2-40B4-BE49-F238E27FC236}">
                <a16:creationId xmlns:a16="http://schemas.microsoft.com/office/drawing/2014/main" id="{3852D6BC-C08B-C475-9ECB-6C86C3D86F63}"/>
              </a:ext>
            </a:extLst>
          </p:cNvPr>
          <p:cNvCxnSpPr>
            <a:cxnSpLocks/>
            <a:stCxn id="46" idx="1"/>
            <a:endCxn id="247" idx="1"/>
          </p:cNvCxnSpPr>
          <p:nvPr/>
        </p:nvCxnSpPr>
        <p:spPr>
          <a:xfrm rot="10800000">
            <a:off x="6452945" y="2385382"/>
            <a:ext cx="2902206" cy="1141879"/>
          </a:xfrm>
          <a:prstGeom prst="bentConnector3">
            <a:avLst>
              <a:gd name="adj1" fmla="val 107877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0" name="표 5">
            <a:extLst>
              <a:ext uri="{FF2B5EF4-FFF2-40B4-BE49-F238E27FC236}">
                <a16:creationId xmlns:a16="http://schemas.microsoft.com/office/drawing/2014/main" id="{753AB010-708A-9623-E2DB-DEFC579B2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29783"/>
              </p:ext>
            </p:extLst>
          </p:nvPr>
        </p:nvGraphicFramePr>
        <p:xfrm>
          <a:off x="11184375" y="908673"/>
          <a:ext cx="2389685" cy="57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ASIS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25143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약관동의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휴대폰인증 동의 탭그룹구분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1.2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휴대폰본인인증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1.3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내보험진단하기 결과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보험진단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진단상세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탭그룹구성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1.4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상담신청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진단상세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영역 동일 메뉴와 동일한 프로세스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보험료 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보험료 확인 페이지로 이동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6229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TOBE Process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2.1.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약관동의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동의 페이지 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collapse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17162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2.2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휴대폰본인인증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 정보 기입 및 휴대폰인증동의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일반적인 인증동의 구성으로 사용자에게 익숙한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UI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1616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2.3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내보험진단하기 결과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보험진단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진단상세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탭 소거 단일화면 내 구성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진단상세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 채우기 중복 요소 소거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진단상세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콘텐츠 내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콘텐츠 포함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상담신청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보험료 확인으로 유도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페이지 소거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07301"/>
                  </a:ext>
                </a:extLst>
              </a:tr>
            </a:tbl>
          </a:graphicData>
        </a:graphic>
      </p:graphicFrame>
      <p:sp>
        <p:nvSpPr>
          <p:cNvPr id="331" name="타원 330">
            <a:extLst>
              <a:ext uri="{FF2B5EF4-FFF2-40B4-BE49-F238E27FC236}">
                <a16:creationId xmlns:a16="http://schemas.microsoft.com/office/drawing/2014/main" id="{C9AD9991-1AEA-BEC2-71ED-F64A472DFEA2}"/>
              </a:ext>
            </a:extLst>
          </p:cNvPr>
          <p:cNvSpPr/>
          <p:nvPr/>
        </p:nvSpPr>
        <p:spPr>
          <a:xfrm>
            <a:off x="101620" y="727324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959837B1-CFB9-5608-BBAA-FE627B7D47E9}"/>
              </a:ext>
            </a:extLst>
          </p:cNvPr>
          <p:cNvSpPr/>
          <p:nvPr/>
        </p:nvSpPr>
        <p:spPr>
          <a:xfrm>
            <a:off x="101620" y="4188469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A6CE40BB-F166-0A8C-64BA-ECFF32141819}"/>
              </a:ext>
            </a:extLst>
          </p:cNvPr>
          <p:cNvSpPr/>
          <p:nvPr/>
        </p:nvSpPr>
        <p:spPr>
          <a:xfrm>
            <a:off x="2039743" y="90867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F83B5B40-FD5C-D91D-13BB-B64029A87B1A}"/>
              </a:ext>
            </a:extLst>
          </p:cNvPr>
          <p:cNvSpPr/>
          <p:nvPr/>
        </p:nvSpPr>
        <p:spPr>
          <a:xfrm>
            <a:off x="2039743" y="4369818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95CA2BAF-1844-DB80-735A-2C1F0016ED87}"/>
              </a:ext>
            </a:extLst>
          </p:cNvPr>
          <p:cNvSpPr/>
          <p:nvPr/>
        </p:nvSpPr>
        <p:spPr>
          <a:xfrm>
            <a:off x="4282503" y="90867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53BE5FB3-5231-5BFC-22D2-8E87DE41277A}"/>
              </a:ext>
            </a:extLst>
          </p:cNvPr>
          <p:cNvSpPr/>
          <p:nvPr/>
        </p:nvSpPr>
        <p:spPr>
          <a:xfrm>
            <a:off x="4282503" y="4369818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9DE35DBA-A959-7F2A-84DC-EEAFED411BA9}"/>
              </a:ext>
            </a:extLst>
          </p:cNvPr>
          <p:cNvSpPr/>
          <p:nvPr/>
        </p:nvSpPr>
        <p:spPr>
          <a:xfrm>
            <a:off x="6252097" y="90867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D84F84A0-7EC1-E968-56BD-69E975E43B2E}"/>
              </a:ext>
            </a:extLst>
          </p:cNvPr>
          <p:cNvSpPr/>
          <p:nvPr/>
        </p:nvSpPr>
        <p:spPr>
          <a:xfrm>
            <a:off x="6252097" y="4369818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7DA68961-4358-4E47-8DC1-4A247FC72968}"/>
              </a:ext>
            </a:extLst>
          </p:cNvPr>
          <p:cNvSpPr/>
          <p:nvPr/>
        </p:nvSpPr>
        <p:spPr>
          <a:xfrm>
            <a:off x="8537229" y="90867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BC3965D-F92D-083F-220B-3A625221A047}"/>
              </a:ext>
            </a:extLst>
          </p:cNvPr>
          <p:cNvSpPr txBox="1"/>
          <p:nvPr/>
        </p:nvSpPr>
        <p:spPr>
          <a:xfrm>
            <a:off x="12255074" y="7218641"/>
            <a:ext cx="623376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Legend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84B4C32F-549F-39F0-EFA9-286A0D4ACE09}"/>
              </a:ext>
            </a:extLst>
          </p:cNvPr>
          <p:cNvSpPr/>
          <p:nvPr/>
        </p:nvSpPr>
        <p:spPr>
          <a:xfrm>
            <a:off x="1141008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텍스트 개체 틀 1030">
            <a:extLst>
              <a:ext uri="{FF2B5EF4-FFF2-40B4-BE49-F238E27FC236}">
                <a16:creationId xmlns:a16="http://schemas.microsoft.com/office/drawing/2014/main" id="{1B303FCF-5FCD-8404-4927-D57D5B99E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32" name="텍스트 개체 틀 1031">
            <a:extLst>
              <a:ext uri="{FF2B5EF4-FFF2-40B4-BE49-F238E27FC236}">
                <a16:creationId xmlns:a16="http://schemas.microsoft.com/office/drawing/2014/main" id="{393248DC-4E81-30FA-2323-3D3ED352F0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33" name="텍스트 개체 틀 1032">
            <a:extLst>
              <a:ext uri="{FF2B5EF4-FFF2-40B4-BE49-F238E27FC236}">
                <a16:creationId xmlns:a16="http://schemas.microsoft.com/office/drawing/2014/main" id="{3E37A80F-7F79-603A-3EDF-FC5BA2CA72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보험 진단하기 서브 메인</a:t>
            </a:r>
          </a:p>
        </p:txBody>
      </p:sp>
      <p:sp>
        <p:nvSpPr>
          <p:cNvPr id="1034" name="텍스트 개체 틀 1033">
            <a:extLst>
              <a:ext uri="{FF2B5EF4-FFF2-40B4-BE49-F238E27FC236}">
                <a16:creationId xmlns:a16="http://schemas.microsoft.com/office/drawing/2014/main" id="{D053A69B-16C0-F2BA-B341-A47F17DAC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35" name="텍스트 개체 틀 1034">
            <a:extLst>
              <a:ext uri="{FF2B5EF4-FFF2-40B4-BE49-F238E27FC236}">
                <a16:creationId xmlns:a16="http://schemas.microsoft.com/office/drawing/2014/main" id="{198A0A3F-DC86-A68D-8D33-EF60ECB88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96A27-ABB5-65AF-335F-A4AFD4348226}"/>
              </a:ext>
            </a:extLst>
          </p:cNvPr>
          <p:cNvGrpSpPr/>
          <p:nvPr/>
        </p:nvGrpSpPr>
        <p:grpSpPr>
          <a:xfrm>
            <a:off x="1141648" y="901196"/>
            <a:ext cx="3369235" cy="280323"/>
            <a:chOff x="4615884" y="1212418"/>
            <a:chExt cx="3374323" cy="30162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A6DB9D-CDAD-06AB-9FFC-A884806C3561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929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4231B11-0779-5B40-9846-2878127F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037390-7221-2EAA-9267-BDC8AF33C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470FEC-0333-3934-F9EE-0925FB3BEBA7}"/>
              </a:ext>
            </a:extLst>
          </p:cNvPr>
          <p:cNvSpPr/>
          <p:nvPr/>
        </p:nvSpPr>
        <p:spPr>
          <a:xfrm>
            <a:off x="1141647" y="6716548"/>
            <a:ext cx="3369235" cy="317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15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점수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6DF61-06C7-1FA0-0545-54B1587BEDDE}"/>
              </a:ext>
            </a:extLst>
          </p:cNvPr>
          <p:cNvSpPr txBox="1"/>
          <p:nvPr/>
        </p:nvSpPr>
        <p:spPr>
          <a:xfrm>
            <a:off x="1311038" y="1608089"/>
            <a:ext cx="2164375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지금까지 잘하고 있는지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 어떻게 하면 좋을지 진단해보세요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DAB3A-DEC9-2E38-A5C1-317E3E01C644}"/>
              </a:ext>
            </a:extLst>
          </p:cNvPr>
          <p:cNvSpPr txBox="1"/>
          <p:nvPr/>
        </p:nvSpPr>
        <p:spPr>
          <a:xfrm>
            <a:off x="1334197" y="1968997"/>
            <a:ext cx="1585313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보험 진단하기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D651E-8BCE-A3E1-AD63-ECE8841D0483}"/>
              </a:ext>
            </a:extLst>
          </p:cNvPr>
          <p:cNvSpPr txBox="1"/>
          <p:nvPr/>
        </p:nvSpPr>
        <p:spPr>
          <a:xfrm>
            <a:off x="1311038" y="2255963"/>
            <a:ext cx="3114987" cy="2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744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44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점수를 조회하셔도 가입 권유 전화를 하지 않아요</a:t>
            </a:r>
            <a:r>
              <a:rPr lang="en-US" altLang="ko-KR" sz="744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342F9E-C757-F231-F23F-0C99FFDCA415}"/>
              </a:ext>
            </a:extLst>
          </p:cNvPr>
          <p:cNvGrpSpPr/>
          <p:nvPr/>
        </p:nvGrpSpPr>
        <p:grpSpPr>
          <a:xfrm>
            <a:off x="1389906" y="2750281"/>
            <a:ext cx="418704" cy="317765"/>
            <a:chOff x="4459753" y="3209115"/>
            <a:chExt cx="853954" cy="5952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D79C2F-5CA4-BF6A-ED3E-4D614352FDE6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7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BFF6702-3975-C2FA-D7F4-F58E38B226AD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ED8D50D-3958-9C1B-B837-EDDBC0795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4B9B27-F902-FCE8-5824-183093927E42}"/>
                </a:ext>
              </a:extLst>
            </p:cNvPr>
            <p:cNvSpPr txBox="1"/>
            <p:nvPr/>
          </p:nvSpPr>
          <p:spPr>
            <a:xfrm>
              <a:off x="4459753" y="3270052"/>
              <a:ext cx="853954" cy="473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4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4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A39CF00-362E-3C6D-BF81-9B9DD5928EE3}"/>
              </a:ext>
            </a:extLst>
          </p:cNvPr>
          <p:cNvSpPr txBox="1"/>
          <p:nvPr/>
        </p:nvSpPr>
        <p:spPr>
          <a:xfrm>
            <a:off x="1772354" y="2782240"/>
            <a:ext cx="2233304" cy="24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가입한 보험을 한번에 분석해 드려요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3D1AC0-9052-A1B5-FD26-E65E8BB367E7}"/>
              </a:ext>
            </a:extLst>
          </p:cNvPr>
          <p:cNvGrpSpPr/>
          <p:nvPr/>
        </p:nvGrpSpPr>
        <p:grpSpPr>
          <a:xfrm>
            <a:off x="1389905" y="3207266"/>
            <a:ext cx="418704" cy="317765"/>
            <a:chOff x="4459753" y="3209115"/>
            <a:chExt cx="853954" cy="59520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5F0E6C2-4AEC-6708-8F81-34F8ED7CA050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7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4EA231C-C107-D18A-7933-A12DE716ADBE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6D874CF-064A-478B-72E1-56F512BAF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8D8AC0-76F2-6137-972A-8E92EF3ACF9A}"/>
                </a:ext>
              </a:extLst>
            </p:cNvPr>
            <p:cNvSpPr txBox="1"/>
            <p:nvPr/>
          </p:nvSpPr>
          <p:spPr>
            <a:xfrm>
              <a:off x="4459753" y="3270052"/>
              <a:ext cx="853954" cy="473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4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4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2B1E2C29-004B-29D8-169B-347375EECCFD}"/>
              </a:ext>
            </a:extLst>
          </p:cNvPr>
          <p:cNvGrpSpPr/>
          <p:nvPr/>
        </p:nvGrpSpPr>
        <p:grpSpPr>
          <a:xfrm>
            <a:off x="1389905" y="3664251"/>
            <a:ext cx="418704" cy="317765"/>
            <a:chOff x="4459753" y="3209115"/>
            <a:chExt cx="853954" cy="595203"/>
          </a:xfrm>
        </p:grpSpPr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9472A881-47E4-CFEC-845B-37A1D2EE61F7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7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83EDD064-E176-2B40-11BB-5E2F89A49430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5CF3563F-D810-0F52-B035-93E22F46B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6BD5DAF-4A42-BD08-B3C4-49CE50D0C921}"/>
                </a:ext>
              </a:extLst>
            </p:cNvPr>
            <p:cNvSpPr txBox="1"/>
            <p:nvPr/>
          </p:nvSpPr>
          <p:spPr>
            <a:xfrm>
              <a:off x="4459753" y="3270052"/>
              <a:ext cx="853954" cy="473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4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4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108">
            <a:extLst>
              <a:ext uri="{FF2B5EF4-FFF2-40B4-BE49-F238E27FC236}">
                <a16:creationId xmlns:a16="http://schemas.microsoft.com/office/drawing/2014/main" id="{9079086A-382F-D718-F995-5749DBFAE7F2}"/>
              </a:ext>
            </a:extLst>
          </p:cNvPr>
          <p:cNvSpPr txBox="1"/>
          <p:nvPr/>
        </p:nvSpPr>
        <p:spPr>
          <a:xfrm rot="20700000">
            <a:off x="12623770" y="-125512"/>
            <a:ext cx="1310301" cy="41402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7EC144FE-4D21-B848-B69D-56B27C132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86533"/>
              </p:ext>
            </p:extLst>
          </p:nvPr>
        </p:nvGraphicFramePr>
        <p:xfrm>
          <a:off x="11199911" y="908673"/>
          <a:ext cx="2389685" cy="213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 진단하기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Text, IMG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 구성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챗봇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호출 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탭 시 약관동의화면으로 이동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A196B1-C47E-5388-62A8-29234FBF8273}"/>
              </a:ext>
            </a:extLst>
          </p:cNvPr>
          <p:cNvSpPr txBox="1"/>
          <p:nvPr/>
        </p:nvSpPr>
        <p:spPr>
          <a:xfrm>
            <a:off x="1772354" y="3239225"/>
            <a:ext cx="2023311" cy="24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필수 보장을 진단해 드려요</a:t>
            </a:r>
            <a:r>
              <a:rPr lang="en-US" altLang="ko-KR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DE1A6-6791-66C7-AFC1-CC8036AF294A}"/>
              </a:ext>
            </a:extLst>
          </p:cNvPr>
          <p:cNvSpPr txBox="1"/>
          <p:nvPr/>
        </p:nvSpPr>
        <p:spPr>
          <a:xfrm>
            <a:off x="1772354" y="3686906"/>
            <a:ext cx="1967205" cy="24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보장을 체크해 드려요</a:t>
            </a:r>
            <a:r>
              <a:rPr lang="en-US" altLang="ko-KR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B506366E-E57A-36F5-B245-666F425AB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269818"/>
              </p:ext>
            </p:extLst>
          </p:nvPr>
        </p:nvGraphicFramePr>
        <p:xfrm>
          <a:off x="1192962" y="4007051"/>
          <a:ext cx="3061805" cy="2697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2C09943-EE8A-9A83-AB24-692A79D7705A}"/>
              </a:ext>
            </a:extLst>
          </p:cNvPr>
          <p:cNvGrpSpPr/>
          <p:nvPr/>
        </p:nvGrpSpPr>
        <p:grpSpPr>
          <a:xfrm>
            <a:off x="3850399" y="6106826"/>
            <a:ext cx="567771" cy="567771"/>
            <a:chOff x="7215693" y="2432433"/>
            <a:chExt cx="914400" cy="9144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E5332B-A489-8256-CBED-C6331B23F958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D5FB09B-1F95-31D9-314C-828BBCE10410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6D2C07A-B360-2A1D-5420-7291C1D61B24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D9BCAEE-5C22-F817-8365-418A280060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C5727D-ACCC-7D82-6552-19C45C22E513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0A02AAD-0ACA-1295-ACB9-C3D5085A8F70}"/>
              </a:ext>
            </a:extLst>
          </p:cNvPr>
          <p:cNvSpPr/>
          <p:nvPr/>
        </p:nvSpPr>
        <p:spPr>
          <a:xfrm>
            <a:off x="3732996" y="6069111"/>
            <a:ext cx="234806" cy="2489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1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1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21E13B-726D-3A47-19F4-B17BECA5398E}"/>
              </a:ext>
            </a:extLst>
          </p:cNvPr>
          <p:cNvSpPr/>
          <p:nvPr/>
        </p:nvSpPr>
        <p:spPr>
          <a:xfrm>
            <a:off x="1934423" y="6579347"/>
            <a:ext cx="234806" cy="2489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1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1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0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A0418A5C-2DC4-AB5A-4828-BC6A146F3874}"/>
              </a:ext>
            </a:extLst>
          </p:cNvPr>
          <p:cNvSpPr/>
          <p:nvPr/>
        </p:nvSpPr>
        <p:spPr>
          <a:xfrm>
            <a:off x="1141008" y="918740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97173F11-5F31-D59F-A3FD-4BC80FB63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4BA71354-CA3F-8325-B22F-5B89AB43C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33" name="텍스트 개체 틀 1032">
            <a:extLst>
              <a:ext uri="{FF2B5EF4-FFF2-40B4-BE49-F238E27FC236}">
                <a16:creationId xmlns:a16="http://schemas.microsoft.com/office/drawing/2014/main" id="{3E37A80F-7F79-603A-3EDF-FC5BA2CA72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약관동의 </a:t>
            </a:r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F6D859D7-4195-6DBE-63D3-B5E1293863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DF1F137-631B-EB0A-5D9E-6845F672B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DAB3A-DEC9-2E38-A5C1-317E3E01C644}"/>
              </a:ext>
            </a:extLst>
          </p:cNvPr>
          <p:cNvSpPr txBox="1"/>
          <p:nvPr/>
        </p:nvSpPr>
        <p:spPr>
          <a:xfrm>
            <a:off x="1295401" y="1486435"/>
            <a:ext cx="3060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dirty="0"/>
              <a:t>보험분석 및 상품소개를 위해 개인정보 처리 동의가 필요해요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9CF00-362E-3C6D-BF81-9B9DD5928EE3}"/>
              </a:ext>
            </a:extLst>
          </p:cNvPr>
          <p:cNvSpPr txBox="1"/>
          <p:nvPr/>
        </p:nvSpPr>
        <p:spPr>
          <a:xfrm>
            <a:off x="1334196" y="1930488"/>
            <a:ext cx="2233304" cy="24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가입한 보험을 한번에 분석해 드려요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85A815-DA42-DB2D-E1BC-A56E83CD7EA0}"/>
              </a:ext>
            </a:extLst>
          </p:cNvPr>
          <p:cNvGrpSpPr/>
          <p:nvPr/>
        </p:nvGrpSpPr>
        <p:grpSpPr>
          <a:xfrm>
            <a:off x="1141648" y="901196"/>
            <a:ext cx="3369235" cy="280323"/>
            <a:chOff x="4615884" y="1212418"/>
            <a:chExt cx="3374323" cy="3016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3AAFB0F-5F52-7D84-6018-6107CBD43E0A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929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EC648F-0869-4914-FFA9-54CF0E26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F7CCBCD-5543-8B12-E001-018ED998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71D5F9E-1D15-0F80-D3FD-C204C1C6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18950"/>
              </p:ext>
            </p:extLst>
          </p:nvPr>
        </p:nvGraphicFramePr>
        <p:xfrm>
          <a:off x="11199911" y="908673"/>
          <a:ext cx="2389685" cy="593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전체동의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(Default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 해제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체크상태에서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재선택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전체항목 체크 해제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필수항목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하위 항목 전체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체크상태에서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재선택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전체 하위 항목 체크 해제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선택항목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하위 항목 전체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체크상태에서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재선택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전체 하위 항목 체크 해제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Collapse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선택 영역 전체영역 확장 및 세부 내용 출력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항목 선택 시 해당 영역 축소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 점수 확인하기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(Default :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비활성화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‘2’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동의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상태시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활성화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활성화 상태에서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휴대폰 본인인증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 본인인증 화면 내 휴대폰 인증 관련 약관 배치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휴대폰 본인인증 완료 후 보험분석 결과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6229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필수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/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선택 약관 구분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휴대폰인증 약관동의 휴대폰 인증화면으로 분리</a:t>
                      </a:r>
                      <a:endParaRPr kumimoji="0" lang="en-US" altLang="ko-KR" sz="9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err="1">
                          <a:solidFill>
                            <a:sysClr val="windowText" lastClr="000000"/>
                          </a:solidFill>
                          <a:latin typeface="+mn-ea"/>
                        </a:rPr>
                        <a:t>ㄴ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 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기존 필수</a:t>
                      </a:r>
                      <a:r>
                        <a:rPr kumimoji="0" lang="en-US" altLang="ko-KR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900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선택 동의항목의 구분으로 사용자 선택 용이 및 혼선 방지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F164EA-9805-6A73-F184-6C72ADBFC4A2}"/>
              </a:ext>
            </a:extLst>
          </p:cNvPr>
          <p:cNvSpPr txBox="1"/>
          <p:nvPr/>
        </p:nvSpPr>
        <p:spPr>
          <a:xfrm>
            <a:off x="1455035" y="2497799"/>
            <a:ext cx="2985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 시 선택 동의도 포함되며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선택도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649C6-A388-C61E-1FF6-BD679D78AB45}"/>
              </a:ext>
            </a:extLst>
          </p:cNvPr>
          <p:cNvSpPr txBox="1"/>
          <p:nvPr/>
        </p:nvSpPr>
        <p:spPr>
          <a:xfrm>
            <a:off x="1353849" y="2290152"/>
            <a:ext cx="13320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전체 동의 합니다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922D84-8A42-B7F1-BDDA-7CB8E06A5D88}"/>
              </a:ext>
            </a:extLst>
          </p:cNvPr>
          <p:cNvGrpSpPr/>
          <p:nvPr/>
        </p:nvGrpSpPr>
        <p:grpSpPr>
          <a:xfrm>
            <a:off x="1334195" y="2934132"/>
            <a:ext cx="3021903" cy="381597"/>
            <a:chOff x="1334195" y="3194514"/>
            <a:chExt cx="3021903" cy="3815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EF0805A-2C0E-15A9-EF76-1A241503E00F}"/>
                </a:ext>
              </a:extLst>
            </p:cNvPr>
            <p:cNvSpPr/>
            <p:nvPr/>
          </p:nvSpPr>
          <p:spPr>
            <a:xfrm>
              <a:off x="1334195" y="3194514"/>
              <a:ext cx="3021903" cy="3815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8CB38-2007-C923-0F1A-9BCBE7D8D509}"/>
                </a:ext>
              </a:extLst>
            </p:cNvPr>
            <p:cNvSpPr txBox="1"/>
            <p:nvPr/>
          </p:nvSpPr>
          <p:spPr>
            <a:xfrm>
              <a:off x="1352521" y="3267651"/>
              <a:ext cx="1950288" cy="2353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  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[</a:t>
              </a:r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필수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]</a:t>
              </a:r>
              <a:r>
                <a:rPr lang="ko-KR" altLang="en-US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보험분석</a:t>
              </a:r>
              <a:r>
                <a:rPr lang="en-US" altLang="ko-KR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/</a:t>
              </a:r>
              <a:r>
                <a:rPr lang="ko-KR" altLang="en-US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가입설계동의</a:t>
              </a:r>
              <a:endParaRPr lang="ko-KR" altLang="en-US" sz="92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Chevron Down">
              <a:extLst>
                <a:ext uri="{FF2B5EF4-FFF2-40B4-BE49-F238E27FC236}">
                  <a16:creationId xmlns:a16="http://schemas.microsoft.com/office/drawing/2014/main" id="{985DBB89-C0F6-5980-DF3F-6638127393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3946" y="3343834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DC60C9-E69D-03AB-08BD-04E23312163A}"/>
              </a:ext>
            </a:extLst>
          </p:cNvPr>
          <p:cNvGrpSpPr/>
          <p:nvPr/>
        </p:nvGrpSpPr>
        <p:grpSpPr>
          <a:xfrm>
            <a:off x="1326378" y="3918386"/>
            <a:ext cx="3021903" cy="381597"/>
            <a:chOff x="1326378" y="5282046"/>
            <a:chExt cx="3021903" cy="38159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0FC5B68-3505-FF2F-0870-6D4D66AEC590}"/>
                </a:ext>
              </a:extLst>
            </p:cNvPr>
            <p:cNvSpPr/>
            <p:nvPr/>
          </p:nvSpPr>
          <p:spPr>
            <a:xfrm>
              <a:off x="1326378" y="5282046"/>
              <a:ext cx="3021903" cy="3815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23A4A0-EA7A-53A1-45CB-FFE77714D8D2}"/>
                </a:ext>
              </a:extLst>
            </p:cNvPr>
            <p:cNvSpPr txBox="1"/>
            <p:nvPr/>
          </p:nvSpPr>
          <p:spPr>
            <a:xfrm>
              <a:off x="1425212" y="5355183"/>
              <a:ext cx="1332073" cy="2353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  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[</a:t>
              </a:r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선택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]</a:t>
              </a:r>
              <a:r>
                <a:rPr lang="ko-KR" altLang="en-US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상품소개 동의</a:t>
              </a:r>
              <a:endParaRPr lang="ko-KR" altLang="en-US" sz="92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Chevron Down">
              <a:extLst>
                <a:ext uri="{FF2B5EF4-FFF2-40B4-BE49-F238E27FC236}">
                  <a16:creationId xmlns:a16="http://schemas.microsoft.com/office/drawing/2014/main" id="{1A106B5A-DE7A-74E9-93B1-B839DE294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26129" y="5431366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8" name="모서리가 둥근 직사각형 7">
            <a:extLst>
              <a:ext uri="{FF2B5EF4-FFF2-40B4-BE49-F238E27FC236}">
                <a16:creationId xmlns:a16="http://schemas.microsoft.com/office/drawing/2014/main" id="{0595FBC1-BF10-AD65-9FB0-D6C11849134B}"/>
              </a:ext>
            </a:extLst>
          </p:cNvPr>
          <p:cNvSpPr/>
          <p:nvPr/>
        </p:nvSpPr>
        <p:spPr>
          <a:xfrm>
            <a:off x="6115244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C705467-741F-76F2-F918-16851F870ACC}"/>
              </a:ext>
            </a:extLst>
          </p:cNvPr>
          <p:cNvSpPr txBox="1"/>
          <p:nvPr/>
        </p:nvSpPr>
        <p:spPr>
          <a:xfrm>
            <a:off x="6269637" y="1486435"/>
            <a:ext cx="3060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dirty="0"/>
              <a:t>보험분석 및 상품소개를 위해 개인정보 처리 동의가 필요해요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E5493AE4-03C0-FEB9-D6F2-CDE4396CA90E}"/>
              </a:ext>
            </a:extLst>
          </p:cNvPr>
          <p:cNvSpPr txBox="1"/>
          <p:nvPr/>
        </p:nvSpPr>
        <p:spPr>
          <a:xfrm>
            <a:off x="6308432" y="1930488"/>
            <a:ext cx="2233304" cy="242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가입한 보험을 한번에 분석해 드려요</a:t>
            </a:r>
          </a:p>
        </p:txBody>
      </p: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959D8CE2-1428-CB27-329B-EA8187A0771C}"/>
              </a:ext>
            </a:extLst>
          </p:cNvPr>
          <p:cNvGrpSpPr/>
          <p:nvPr/>
        </p:nvGrpSpPr>
        <p:grpSpPr>
          <a:xfrm>
            <a:off x="6115884" y="901196"/>
            <a:ext cx="3369235" cy="280323"/>
            <a:chOff x="4615884" y="1212418"/>
            <a:chExt cx="3374323" cy="301625"/>
          </a:xfrm>
        </p:grpSpPr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39807AFE-B69C-2758-D5CC-F8BF38E8D8CE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929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43" name="그림 1042">
              <a:extLst>
                <a:ext uri="{FF2B5EF4-FFF2-40B4-BE49-F238E27FC236}">
                  <a16:creationId xmlns:a16="http://schemas.microsoft.com/office/drawing/2014/main" id="{F5729D95-D331-4FF5-B262-DC8FA512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1044" name="Picture 2">
              <a:extLst>
                <a:ext uri="{FF2B5EF4-FFF2-40B4-BE49-F238E27FC236}">
                  <a16:creationId xmlns:a16="http://schemas.microsoft.com/office/drawing/2014/main" id="{92451088-F6D2-03BA-AB5D-2D8E610F1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09949F58-84B4-E7B2-DCE1-D9E0C61232E4}"/>
              </a:ext>
            </a:extLst>
          </p:cNvPr>
          <p:cNvSpPr/>
          <p:nvPr/>
        </p:nvSpPr>
        <p:spPr>
          <a:xfrm>
            <a:off x="6115883" y="6738516"/>
            <a:ext cx="3369235" cy="317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15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점수 확인하기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F955447-9765-E4BE-3EE8-6EC6AB6C8C77}"/>
              </a:ext>
            </a:extLst>
          </p:cNvPr>
          <p:cNvSpPr txBox="1"/>
          <p:nvPr/>
        </p:nvSpPr>
        <p:spPr>
          <a:xfrm>
            <a:off x="6429271" y="2497799"/>
            <a:ext cx="2985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 시 선택 동의도 포함되며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선택도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D2EBA4-FB09-2530-89A5-793780374B1E}"/>
              </a:ext>
            </a:extLst>
          </p:cNvPr>
          <p:cNvSpPr txBox="1"/>
          <p:nvPr/>
        </p:nvSpPr>
        <p:spPr>
          <a:xfrm>
            <a:off x="6328085" y="2290152"/>
            <a:ext cx="13320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 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전체 동의 합니다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.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94392F-7A28-7D3C-F26C-EE9FD8A05406}"/>
              </a:ext>
            </a:extLst>
          </p:cNvPr>
          <p:cNvGrpSpPr/>
          <p:nvPr/>
        </p:nvGrpSpPr>
        <p:grpSpPr>
          <a:xfrm>
            <a:off x="6289034" y="2923362"/>
            <a:ext cx="3021903" cy="1443725"/>
            <a:chOff x="6582470" y="3194514"/>
            <a:chExt cx="3021903" cy="144372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0B651D-78B4-23B6-D9E0-F8E0E965A45D}"/>
                </a:ext>
              </a:extLst>
            </p:cNvPr>
            <p:cNvSpPr/>
            <p:nvPr/>
          </p:nvSpPr>
          <p:spPr>
            <a:xfrm>
              <a:off x="6582470" y="3194514"/>
              <a:ext cx="3021903" cy="3815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E50BAD-FBFC-A7F3-35DB-A1D58CC0A1B9}"/>
                </a:ext>
              </a:extLst>
            </p:cNvPr>
            <p:cNvSpPr txBox="1"/>
            <p:nvPr/>
          </p:nvSpPr>
          <p:spPr>
            <a:xfrm>
              <a:off x="6600796" y="3267651"/>
              <a:ext cx="1950288" cy="2353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 </a:t>
              </a:r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 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[</a:t>
              </a:r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필수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]</a:t>
              </a:r>
              <a:r>
                <a:rPr lang="ko-KR" altLang="en-US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보험분석</a:t>
              </a:r>
              <a:r>
                <a:rPr lang="en-US" altLang="ko-KR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/</a:t>
              </a:r>
              <a:r>
                <a:rPr lang="ko-KR" altLang="en-US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가입설계동의</a:t>
              </a:r>
              <a:endParaRPr lang="ko-KR" altLang="en-US" sz="92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712119-887D-792B-7484-FB1C92133EAA}"/>
                </a:ext>
              </a:extLst>
            </p:cNvPr>
            <p:cNvSpPr txBox="1"/>
            <p:nvPr/>
          </p:nvSpPr>
          <p:spPr>
            <a:xfrm>
              <a:off x="6582471" y="3684132"/>
              <a:ext cx="30219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귀하는 개인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정보의 수집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및 조회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제공에 관한 동의를 거부하실 수 있으며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개인의 신용도 등을 평가 하기 위한 목적 이외의 개인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제공 동의를 철회할 수 있습니다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다만 본 동의는 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고객정보 관리 및 가입설계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위해 필수적인 사항이므로 동의를 거부하시는 경우 관련 업무 수행이 불가능하며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본 동의서에 의한 개인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조회는 귀하의 개인 등급에 영향을 주지 않습니다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Chevron Down">
              <a:extLst>
                <a:ext uri="{FF2B5EF4-FFF2-40B4-BE49-F238E27FC236}">
                  <a16:creationId xmlns:a16="http://schemas.microsoft.com/office/drawing/2014/main" id="{893AC012-6DEE-41AB-D3BE-F2DB3A2E004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9282221" y="3343834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E18A68AB-3A86-CA4E-08A8-BD21836EE672}"/>
              </a:ext>
            </a:extLst>
          </p:cNvPr>
          <p:cNvSpPr txBox="1"/>
          <p:nvPr/>
        </p:nvSpPr>
        <p:spPr>
          <a:xfrm>
            <a:off x="6409488" y="4444086"/>
            <a:ext cx="2897686" cy="235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29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[</a:t>
            </a:r>
            <a:r>
              <a:rPr lang="ko-KR" altLang="en-US" sz="929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필수</a:t>
            </a:r>
            <a:r>
              <a:rPr lang="en-US" altLang="ko-KR" sz="929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]</a:t>
            </a:r>
            <a:r>
              <a:rPr lang="ko-KR" altLang="en-US" sz="929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 개인신용정보 수집</a:t>
            </a:r>
            <a:r>
              <a:rPr lang="en-US" altLang="ko-KR" sz="929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·</a:t>
            </a:r>
            <a:r>
              <a:rPr lang="ko-KR" altLang="en-US" sz="929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이용에 관한 동의</a:t>
            </a:r>
            <a:endParaRPr lang="ko-KR" altLang="en-US" sz="929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28166221-747C-7186-2955-8B91354B9CF1}"/>
              </a:ext>
            </a:extLst>
          </p:cNvPr>
          <p:cNvSpPr txBox="1"/>
          <p:nvPr/>
        </p:nvSpPr>
        <p:spPr>
          <a:xfrm>
            <a:off x="6532879" y="4679629"/>
            <a:ext cx="2841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수집ㆍ이용</a:t>
            </a:r>
            <a:r>
              <a:rPr lang="ko-KR" altLang="en-US" dirty="0">
                <a:solidFill>
                  <a:schemeClr val="tx1"/>
                </a:solidFill>
              </a:rPr>
              <a:t> 항목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고유식별정보 :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주민등록번호, 외국인등록번호, 여권번호, 운전면허 번호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위 고유식별정보 </a:t>
            </a:r>
            <a:r>
              <a:rPr lang="ko-KR" altLang="en-US" dirty="0" err="1"/>
              <a:t>수집•이용에</a:t>
            </a:r>
            <a:r>
              <a:rPr lang="ko-KR" altLang="en-US" dirty="0"/>
              <a:t> 동의하십니까?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D13F2D99-1851-E6B7-521D-270B9FD64065}"/>
              </a:ext>
            </a:extLst>
          </p:cNvPr>
          <p:cNvGrpSpPr/>
          <p:nvPr/>
        </p:nvGrpSpPr>
        <p:grpSpPr>
          <a:xfrm>
            <a:off x="6660488" y="5487595"/>
            <a:ext cx="1015168" cy="219578"/>
            <a:chOff x="10253795" y="4625996"/>
            <a:chExt cx="1015168" cy="219578"/>
          </a:xfrm>
        </p:grpSpPr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FF3614EF-06C9-5742-E75D-9F376EEE5E95}"/>
                </a:ext>
              </a:extLst>
            </p:cNvPr>
            <p:cNvGrpSpPr/>
            <p:nvPr/>
          </p:nvGrpSpPr>
          <p:grpSpPr>
            <a:xfrm>
              <a:off x="10253795" y="4630130"/>
              <a:ext cx="430619" cy="215444"/>
              <a:chOff x="254264" y="2198770"/>
              <a:chExt cx="430619" cy="215444"/>
            </a:xfrm>
          </p:grpSpPr>
          <p:sp>
            <p:nvSpPr>
              <p:cNvPr id="1071" name="TextBox 44">
                <a:extLst>
                  <a:ext uri="{FF2B5EF4-FFF2-40B4-BE49-F238E27FC236}">
                    <a16:creationId xmlns:a16="http://schemas.microsoft.com/office/drawing/2014/main" id="{F84C9838-37E8-40D3-836C-04EE05BFD669}"/>
                  </a:ext>
                </a:extLst>
              </p:cNvPr>
              <p:cNvSpPr txBox="1"/>
              <p:nvPr/>
            </p:nvSpPr>
            <p:spPr>
              <a:xfrm>
                <a:off x="295033" y="2198770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동의</a:t>
                </a:r>
              </a:p>
            </p:txBody>
          </p:sp>
          <p:grpSp>
            <p:nvGrpSpPr>
              <p:cNvPr id="1072" name="그룹 1071">
                <a:extLst>
                  <a:ext uri="{FF2B5EF4-FFF2-40B4-BE49-F238E27FC236}">
                    <a16:creationId xmlns:a16="http://schemas.microsoft.com/office/drawing/2014/main" id="{68B759C9-C071-0AB5-C8F4-71A3A6110357}"/>
                  </a:ext>
                </a:extLst>
              </p:cNvPr>
              <p:cNvGrpSpPr/>
              <p:nvPr/>
            </p:nvGrpSpPr>
            <p:grpSpPr>
              <a:xfrm>
                <a:off x="254264" y="2257425"/>
                <a:ext cx="98136" cy="98136"/>
                <a:chOff x="2780626" y="5812781"/>
                <a:chExt cx="119440" cy="119440"/>
              </a:xfrm>
            </p:grpSpPr>
            <p:sp>
              <p:nvSpPr>
                <p:cNvPr id="1073" name="타원 1072">
                  <a:extLst>
                    <a:ext uri="{FF2B5EF4-FFF2-40B4-BE49-F238E27FC236}">
                      <a16:creationId xmlns:a16="http://schemas.microsoft.com/office/drawing/2014/main" id="{8511EBF5-781C-E3CE-C097-D9F7039AD35A}"/>
                    </a:ext>
                  </a:extLst>
                </p:cNvPr>
                <p:cNvSpPr/>
                <p:nvPr/>
              </p:nvSpPr>
              <p:spPr>
                <a:xfrm>
                  <a:off x="2780626" y="5812781"/>
                  <a:ext cx="119440" cy="1194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74" name="타원 1073">
                  <a:extLst>
                    <a:ext uri="{FF2B5EF4-FFF2-40B4-BE49-F238E27FC236}">
                      <a16:creationId xmlns:a16="http://schemas.microsoft.com/office/drawing/2014/main" id="{989284F3-79CB-7025-8C23-98ADC8E42ED1}"/>
                    </a:ext>
                  </a:extLst>
                </p:cNvPr>
                <p:cNvSpPr/>
                <p:nvPr/>
              </p:nvSpPr>
              <p:spPr>
                <a:xfrm>
                  <a:off x="2810486" y="5842641"/>
                  <a:ext cx="59720" cy="5972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068" name="그룹 1067">
              <a:extLst>
                <a:ext uri="{FF2B5EF4-FFF2-40B4-BE49-F238E27FC236}">
                  <a16:creationId xmlns:a16="http://schemas.microsoft.com/office/drawing/2014/main" id="{882DC9B0-E5C9-3056-EF38-75FC788E8A2D}"/>
                </a:ext>
              </a:extLst>
            </p:cNvPr>
            <p:cNvGrpSpPr/>
            <p:nvPr/>
          </p:nvGrpSpPr>
          <p:grpSpPr>
            <a:xfrm>
              <a:off x="10735751" y="4625996"/>
              <a:ext cx="533212" cy="215444"/>
              <a:chOff x="794046" y="2198770"/>
              <a:chExt cx="533212" cy="215444"/>
            </a:xfrm>
          </p:grpSpPr>
          <p:sp>
            <p:nvSpPr>
              <p:cNvPr id="1069" name="TextBox 42">
                <a:extLst>
                  <a:ext uri="{FF2B5EF4-FFF2-40B4-BE49-F238E27FC236}">
                    <a16:creationId xmlns:a16="http://schemas.microsoft.com/office/drawing/2014/main" id="{1A098975-D416-8614-CA57-C38F4E4A3ECD}"/>
                  </a:ext>
                </a:extLst>
              </p:cNvPr>
              <p:cNvSpPr txBox="1"/>
              <p:nvPr/>
            </p:nvSpPr>
            <p:spPr>
              <a:xfrm>
                <a:off x="834815" y="2198770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미동의</a:t>
                </a:r>
              </a:p>
            </p:txBody>
          </p:sp>
          <p:sp>
            <p:nvSpPr>
              <p:cNvPr id="1070" name="타원 1069">
                <a:extLst>
                  <a:ext uri="{FF2B5EF4-FFF2-40B4-BE49-F238E27FC236}">
                    <a16:creationId xmlns:a16="http://schemas.microsoft.com/office/drawing/2014/main" id="{575AEA29-7AA5-D22D-4803-8CD3053DD1FF}"/>
                  </a:ext>
                </a:extLst>
              </p:cNvPr>
              <p:cNvSpPr/>
              <p:nvPr/>
            </p:nvSpPr>
            <p:spPr>
              <a:xfrm>
                <a:off x="794046" y="2257425"/>
                <a:ext cx="98136" cy="981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90" name="Cutout">
            <a:extLst>
              <a:ext uri="{FF2B5EF4-FFF2-40B4-BE49-F238E27FC236}">
                <a16:creationId xmlns:a16="http://schemas.microsoft.com/office/drawing/2014/main" id="{3D1300C5-85CF-AF07-276A-5AFD0153DE5C}"/>
              </a:ext>
            </a:extLst>
          </p:cNvPr>
          <p:cNvGrpSpPr/>
          <p:nvPr/>
        </p:nvGrpSpPr>
        <p:grpSpPr>
          <a:xfrm rot="5400000">
            <a:off x="7776468" y="4244104"/>
            <a:ext cx="163727" cy="323828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091" name="Fill">
              <a:extLst>
                <a:ext uri="{FF2B5EF4-FFF2-40B4-BE49-F238E27FC236}">
                  <a16:creationId xmlns:a16="http://schemas.microsoft.com/office/drawing/2014/main" id="{D6B1CE03-E354-DC79-2731-300B426AB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2" name="Border">
              <a:extLst>
                <a:ext uri="{FF2B5EF4-FFF2-40B4-BE49-F238E27FC236}">
                  <a16:creationId xmlns:a16="http://schemas.microsoft.com/office/drawing/2014/main" id="{8EC89A93-A9F2-F5D6-551C-EFE76747C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3" name="그룹 1092">
            <a:extLst>
              <a:ext uri="{FF2B5EF4-FFF2-40B4-BE49-F238E27FC236}">
                <a16:creationId xmlns:a16="http://schemas.microsoft.com/office/drawing/2014/main" id="{0F8CECD4-C201-6AE3-0320-4C8DBB07D077}"/>
              </a:ext>
            </a:extLst>
          </p:cNvPr>
          <p:cNvGrpSpPr/>
          <p:nvPr/>
        </p:nvGrpSpPr>
        <p:grpSpPr>
          <a:xfrm>
            <a:off x="6308432" y="6142674"/>
            <a:ext cx="3021903" cy="381597"/>
            <a:chOff x="1326378" y="5282046"/>
            <a:chExt cx="3021903" cy="381597"/>
          </a:xfrm>
        </p:grpSpPr>
        <p:sp>
          <p:nvSpPr>
            <p:cNvPr id="1094" name="사각형: 둥근 모서리 1093">
              <a:extLst>
                <a:ext uri="{FF2B5EF4-FFF2-40B4-BE49-F238E27FC236}">
                  <a16:creationId xmlns:a16="http://schemas.microsoft.com/office/drawing/2014/main" id="{D06153A0-166D-CC34-3D2A-7337AE459B9B}"/>
                </a:ext>
              </a:extLst>
            </p:cNvPr>
            <p:cNvSpPr/>
            <p:nvPr/>
          </p:nvSpPr>
          <p:spPr>
            <a:xfrm>
              <a:off x="1326378" y="5282046"/>
              <a:ext cx="3021903" cy="3815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357B10EF-063B-96C9-2BDB-7CE96B859B82}"/>
                </a:ext>
              </a:extLst>
            </p:cNvPr>
            <p:cNvSpPr txBox="1"/>
            <p:nvPr/>
          </p:nvSpPr>
          <p:spPr>
            <a:xfrm>
              <a:off x="1387112" y="5355183"/>
              <a:ext cx="1332073" cy="2353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  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[</a:t>
              </a:r>
              <a:r>
                <a:rPr lang="ko-KR" altLang="en-US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선택</a:t>
              </a:r>
              <a:r>
                <a:rPr lang="en-US" altLang="ko-KR" sz="929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]</a:t>
              </a:r>
              <a:r>
                <a:rPr lang="ko-KR" altLang="en-US" sz="929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 2"/>
                </a:rPr>
                <a:t>상품소개 동의</a:t>
              </a:r>
              <a:endParaRPr lang="ko-KR" altLang="en-US" sz="92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6" name="Chevron Down">
              <a:extLst>
                <a:ext uri="{FF2B5EF4-FFF2-40B4-BE49-F238E27FC236}">
                  <a16:creationId xmlns:a16="http://schemas.microsoft.com/office/drawing/2014/main" id="{E9096CE5-4589-8605-F120-25DC4F2D5B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26129" y="5431366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E2AADFBF-85BA-6F7C-49EC-D9FDFBB2E456}"/>
              </a:ext>
            </a:extLst>
          </p:cNvPr>
          <p:cNvSpPr/>
          <p:nvPr/>
        </p:nvSpPr>
        <p:spPr>
          <a:xfrm>
            <a:off x="1152533" y="6712891"/>
            <a:ext cx="3369235" cy="31776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15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점수 확인하기</a:t>
            </a:r>
          </a:p>
        </p:txBody>
      </p:sp>
      <p:grpSp>
        <p:nvGrpSpPr>
          <p:cNvPr id="1099" name="Checkbox">
            <a:extLst>
              <a:ext uri="{FF2B5EF4-FFF2-40B4-BE49-F238E27FC236}">
                <a16:creationId xmlns:a16="http://schemas.microsoft.com/office/drawing/2014/main" id="{44664AF2-5B2B-4F05-8357-56DE11F5B0D4}"/>
              </a:ext>
            </a:extLst>
          </p:cNvPr>
          <p:cNvGrpSpPr/>
          <p:nvPr/>
        </p:nvGrpSpPr>
        <p:grpSpPr>
          <a:xfrm>
            <a:off x="1389155" y="2347575"/>
            <a:ext cx="128588" cy="128588"/>
            <a:chOff x="863600" y="1311275"/>
            <a:chExt cx="128588" cy="128588"/>
          </a:xfrm>
        </p:grpSpPr>
        <p:sp>
          <p:nvSpPr>
            <p:cNvPr id="1101" name="Box">
              <a:extLst>
                <a:ext uri="{FF2B5EF4-FFF2-40B4-BE49-F238E27FC236}">
                  <a16:creationId xmlns:a16="http://schemas.microsoft.com/office/drawing/2014/main" id="{6E2D0C80-26BD-4624-AA04-A9F145716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Check" hidden="1">
              <a:extLst>
                <a:ext uri="{FF2B5EF4-FFF2-40B4-BE49-F238E27FC236}">
                  <a16:creationId xmlns:a16="http://schemas.microsoft.com/office/drawing/2014/main" id="{96B9BAFF-53E2-4DCD-B581-1B6794F8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05" name="Checkbox">
            <a:extLst>
              <a:ext uri="{FF2B5EF4-FFF2-40B4-BE49-F238E27FC236}">
                <a16:creationId xmlns:a16="http://schemas.microsoft.com/office/drawing/2014/main" id="{D4F2C640-C325-422E-9745-941DF89F5216}"/>
              </a:ext>
            </a:extLst>
          </p:cNvPr>
          <p:cNvGrpSpPr/>
          <p:nvPr/>
        </p:nvGrpSpPr>
        <p:grpSpPr>
          <a:xfrm>
            <a:off x="6359907" y="2346514"/>
            <a:ext cx="128588" cy="128588"/>
            <a:chOff x="863600" y="1311275"/>
            <a:chExt cx="128588" cy="128588"/>
          </a:xfrm>
        </p:grpSpPr>
        <p:sp>
          <p:nvSpPr>
            <p:cNvPr id="1106" name="Box">
              <a:extLst>
                <a:ext uri="{FF2B5EF4-FFF2-40B4-BE49-F238E27FC236}">
                  <a16:creationId xmlns:a16="http://schemas.microsoft.com/office/drawing/2014/main" id="{49D45E83-5D16-4721-BDB8-7F82DDA29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Check">
              <a:extLst>
                <a:ext uri="{FF2B5EF4-FFF2-40B4-BE49-F238E27FC236}">
                  <a16:creationId xmlns:a16="http://schemas.microsoft.com/office/drawing/2014/main" id="{2A5F90BB-F48D-4F86-9A67-386BF878FC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08" name="Checkbox">
            <a:extLst>
              <a:ext uri="{FF2B5EF4-FFF2-40B4-BE49-F238E27FC236}">
                <a16:creationId xmlns:a16="http://schemas.microsoft.com/office/drawing/2014/main" id="{3EAF180C-FEC9-AED0-48B6-9850F1C24221}"/>
              </a:ext>
            </a:extLst>
          </p:cNvPr>
          <p:cNvGrpSpPr/>
          <p:nvPr/>
        </p:nvGrpSpPr>
        <p:grpSpPr>
          <a:xfrm>
            <a:off x="1389155" y="3066198"/>
            <a:ext cx="128588" cy="128588"/>
            <a:chOff x="863600" y="1311275"/>
            <a:chExt cx="128588" cy="128588"/>
          </a:xfrm>
        </p:grpSpPr>
        <p:sp>
          <p:nvSpPr>
            <p:cNvPr id="1109" name="Box">
              <a:extLst>
                <a:ext uri="{FF2B5EF4-FFF2-40B4-BE49-F238E27FC236}">
                  <a16:creationId xmlns:a16="http://schemas.microsoft.com/office/drawing/2014/main" id="{A2BFA4ED-2879-F3BC-F400-C524DAECDF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Check" hidden="1">
              <a:extLst>
                <a:ext uri="{FF2B5EF4-FFF2-40B4-BE49-F238E27FC236}">
                  <a16:creationId xmlns:a16="http://schemas.microsoft.com/office/drawing/2014/main" id="{02E9B246-3B5C-BB52-314E-7F7A9D207E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1" name="Checkbox">
            <a:extLst>
              <a:ext uri="{FF2B5EF4-FFF2-40B4-BE49-F238E27FC236}">
                <a16:creationId xmlns:a16="http://schemas.microsoft.com/office/drawing/2014/main" id="{9D8186A4-C139-4A80-0664-AA6EC05709F1}"/>
              </a:ext>
            </a:extLst>
          </p:cNvPr>
          <p:cNvGrpSpPr/>
          <p:nvPr/>
        </p:nvGrpSpPr>
        <p:grpSpPr>
          <a:xfrm>
            <a:off x="1389155" y="4049669"/>
            <a:ext cx="128588" cy="128588"/>
            <a:chOff x="863600" y="1311275"/>
            <a:chExt cx="128588" cy="128588"/>
          </a:xfrm>
        </p:grpSpPr>
        <p:sp>
          <p:nvSpPr>
            <p:cNvPr id="1112" name="Box">
              <a:extLst>
                <a:ext uri="{FF2B5EF4-FFF2-40B4-BE49-F238E27FC236}">
                  <a16:creationId xmlns:a16="http://schemas.microsoft.com/office/drawing/2014/main" id="{3BFA86F8-C75F-A6A2-FF90-57BC934CF9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Check" hidden="1">
              <a:extLst>
                <a:ext uri="{FF2B5EF4-FFF2-40B4-BE49-F238E27FC236}">
                  <a16:creationId xmlns:a16="http://schemas.microsoft.com/office/drawing/2014/main" id="{3455B9A5-90C5-1E77-7FBD-5D7990C378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4" name="Checkbox">
            <a:extLst>
              <a:ext uri="{FF2B5EF4-FFF2-40B4-BE49-F238E27FC236}">
                <a16:creationId xmlns:a16="http://schemas.microsoft.com/office/drawing/2014/main" id="{AE6CD3B7-A32C-BF04-20C3-45471F127F6A}"/>
              </a:ext>
            </a:extLst>
          </p:cNvPr>
          <p:cNvGrpSpPr/>
          <p:nvPr/>
        </p:nvGrpSpPr>
        <p:grpSpPr>
          <a:xfrm>
            <a:off x="6359907" y="3049027"/>
            <a:ext cx="128588" cy="128588"/>
            <a:chOff x="863600" y="1311275"/>
            <a:chExt cx="128588" cy="128588"/>
          </a:xfrm>
        </p:grpSpPr>
        <p:sp>
          <p:nvSpPr>
            <p:cNvPr id="1115" name="Box">
              <a:extLst>
                <a:ext uri="{FF2B5EF4-FFF2-40B4-BE49-F238E27FC236}">
                  <a16:creationId xmlns:a16="http://schemas.microsoft.com/office/drawing/2014/main" id="{74FBE4E0-467A-6636-1BD5-98963F8A9E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6" name="Check">
              <a:extLst>
                <a:ext uri="{FF2B5EF4-FFF2-40B4-BE49-F238E27FC236}">
                  <a16:creationId xmlns:a16="http://schemas.microsoft.com/office/drawing/2014/main" id="{906F05DA-D309-A6BC-A9C9-0E8179537D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0" name="Checkbox">
            <a:extLst>
              <a:ext uri="{FF2B5EF4-FFF2-40B4-BE49-F238E27FC236}">
                <a16:creationId xmlns:a16="http://schemas.microsoft.com/office/drawing/2014/main" id="{679EE89D-DB27-5078-2730-287AA7DB2950}"/>
              </a:ext>
            </a:extLst>
          </p:cNvPr>
          <p:cNvGrpSpPr/>
          <p:nvPr/>
        </p:nvGrpSpPr>
        <p:grpSpPr>
          <a:xfrm>
            <a:off x="6359907" y="6284648"/>
            <a:ext cx="128588" cy="128588"/>
            <a:chOff x="863600" y="1311275"/>
            <a:chExt cx="128588" cy="128588"/>
          </a:xfrm>
        </p:grpSpPr>
        <p:sp>
          <p:nvSpPr>
            <p:cNvPr id="1121" name="Box">
              <a:extLst>
                <a:ext uri="{FF2B5EF4-FFF2-40B4-BE49-F238E27FC236}">
                  <a16:creationId xmlns:a16="http://schemas.microsoft.com/office/drawing/2014/main" id="{3E451023-357D-89A9-9B85-C7385967B9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2" name="Check">
              <a:extLst>
                <a:ext uri="{FF2B5EF4-FFF2-40B4-BE49-F238E27FC236}">
                  <a16:creationId xmlns:a16="http://schemas.microsoft.com/office/drawing/2014/main" id="{6EFED5D5-BB11-4303-4C5F-6EECEC6A4D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508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3" name="타원 1122">
            <a:extLst>
              <a:ext uri="{FF2B5EF4-FFF2-40B4-BE49-F238E27FC236}">
                <a16:creationId xmlns:a16="http://schemas.microsoft.com/office/drawing/2014/main" id="{C9AD9991-1AEA-BEC2-71ED-F64A472DFEA2}"/>
              </a:ext>
            </a:extLst>
          </p:cNvPr>
          <p:cNvSpPr/>
          <p:nvPr/>
        </p:nvSpPr>
        <p:spPr>
          <a:xfrm>
            <a:off x="861763" y="2207895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4" name="타원 1123">
            <a:extLst>
              <a:ext uri="{FF2B5EF4-FFF2-40B4-BE49-F238E27FC236}">
                <a16:creationId xmlns:a16="http://schemas.microsoft.com/office/drawing/2014/main" id="{FC339B8E-9C9D-104B-19D4-7046428754E3}"/>
              </a:ext>
            </a:extLst>
          </p:cNvPr>
          <p:cNvSpPr/>
          <p:nvPr/>
        </p:nvSpPr>
        <p:spPr>
          <a:xfrm>
            <a:off x="861763" y="2781820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5" name="타원 1124">
            <a:extLst>
              <a:ext uri="{FF2B5EF4-FFF2-40B4-BE49-F238E27FC236}">
                <a16:creationId xmlns:a16="http://schemas.microsoft.com/office/drawing/2014/main" id="{78C666C6-DB1C-F7FB-381E-23B7B8769A5F}"/>
              </a:ext>
            </a:extLst>
          </p:cNvPr>
          <p:cNvSpPr/>
          <p:nvPr/>
        </p:nvSpPr>
        <p:spPr>
          <a:xfrm>
            <a:off x="861763" y="3806275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8" name="타원 1127">
            <a:extLst>
              <a:ext uri="{FF2B5EF4-FFF2-40B4-BE49-F238E27FC236}">
                <a16:creationId xmlns:a16="http://schemas.microsoft.com/office/drawing/2014/main" id="{3CC4AF1D-D2E3-5B86-804F-F347AFBC59A8}"/>
              </a:ext>
            </a:extLst>
          </p:cNvPr>
          <p:cNvSpPr/>
          <p:nvPr/>
        </p:nvSpPr>
        <p:spPr>
          <a:xfrm>
            <a:off x="3722653" y="2843795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17EC93D3-3CC9-7295-E7D1-65B3102E929A}"/>
              </a:ext>
            </a:extLst>
          </p:cNvPr>
          <p:cNvSpPr/>
          <p:nvPr/>
        </p:nvSpPr>
        <p:spPr>
          <a:xfrm>
            <a:off x="3722653" y="3792644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0" name="타원 1129">
            <a:extLst>
              <a:ext uri="{FF2B5EF4-FFF2-40B4-BE49-F238E27FC236}">
                <a16:creationId xmlns:a16="http://schemas.microsoft.com/office/drawing/2014/main" id="{751BEC36-63BE-0C71-E4DF-31B97EF9A442}"/>
              </a:ext>
            </a:extLst>
          </p:cNvPr>
          <p:cNvSpPr/>
          <p:nvPr/>
        </p:nvSpPr>
        <p:spPr>
          <a:xfrm>
            <a:off x="861763" y="6579287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108">
            <a:extLst>
              <a:ext uri="{FF2B5EF4-FFF2-40B4-BE49-F238E27FC236}">
                <a16:creationId xmlns:a16="http://schemas.microsoft.com/office/drawing/2014/main" id="{07DF2D80-40DF-F252-D044-FFC64D788650}"/>
              </a:ext>
            </a:extLst>
          </p:cNvPr>
          <p:cNvSpPr txBox="1"/>
          <p:nvPr/>
        </p:nvSpPr>
        <p:spPr>
          <a:xfrm rot="20700000">
            <a:off x="12623770" y="-125512"/>
            <a:ext cx="1310301" cy="41402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5492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모서리가 둥근 직사각형 7">
            <a:extLst>
              <a:ext uri="{FF2B5EF4-FFF2-40B4-BE49-F238E27FC236}">
                <a16:creationId xmlns:a16="http://schemas.microsoft.com/office/drawing/2014/main" id="{E4BD8170-F53F-F924-19ED-04EA12E1A645}"/>
              </a:ext>
            </a:extLst>
          </p:cNvPr>
          <p:cNvSpPr/>
          <p:nvPr/>
        </p:nvSpPr>
        <p:spPr>
          <a:xfrm>
            <a:off x="1141008" y="89489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4E08BF-B43A-1106-44CB-7A92684FE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6AE24-BAE7-53E1-B3D0-83DEDB5531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D8AD11-2722-F627-12D0-41908D3F39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보험진단결과 </a:t>
            </a:r>
            <a:r>
              <a:rPr lang="en-US" altLang="ko-KR" dirty="0"/>
              <a:t>( 1/2 )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03044AB-E19C-FCEA-A29B-A625F8BAC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CF92109-EFB5-C6A0-3080-8736A6975E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96A27-ABB5-65AF-335F-A4AFD4348226}"/>
              </a:ext>
            </a:extLst>
          </p:cNvPr>
          <p:cNvGrpSpPr/>
          <p:nvPr/>
        </p:nvGrpSpPr>
        <p:grpSpPr>
          <a:xfrm>
            <a:off x="1154348" y="901545"/>
            <a:ext cx="3369235" cy="280323"/>
            <a:chOff x="4615884" y="1212418"/>
            <a:chExt cx="3374323" cy="30162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A6DB9D-CDAD-06AB-9FFC-A884806C3561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929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4231B11-0779-5B40-9846-2878127F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037390-7221-2EAA-9267-BDC8AF33C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1EEAFAC-5B11-FF35-6C3D-1F4E6BAFF41E}"/>
              </a:ext>
            </a:extLst>
          </p:cNvPr>
          <p:cNvSpPr txBox="1"/>
          <p:nvPr/>
        </p:nvSpPr>
        <p:spPr>
          <a:xfrm>
            <a:off x="1506813" y="2315955"/>
            <a:ext cx="2736647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뇌혈관 질환</a:t>
            </a:r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심장질환</a:t>
            </a:r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</a:t>
            </a:r>
            <a:r>
              <a:rPr lang="ko-KR" altLang="en-US" sz="842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대비가 필요해요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1BA7DE-9622-D616-6F0B-C52FB5D2BA06}"/>
              </a:ext>
            </a:extLst>
          </p:cNvPr>
          <p:cNvCxnSpPr/>
          <p:nvPr/>
        </p:nvCxnSpPr>
        <p:spPr>
          <a:xfrm>
            <a:off x="1446049" y="2544713"/>
            <a:ext cx="28402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">
            <a:extLst>
              <a:ext uri="{FF2B5EF4-FFF2-40B4-BE49-F238E27FC236}">
                <a16:creationId xmlns:a16="http://schemas.microsoft.com/office/drawing/2014/main" id="{756BF8BA-538F-132C-BEDF-D2E01080A415}"/>
              </a:ext>
            </a:extLst>
          </p:cNvPr>
          <p:cNvSpPr/>
          <p:nvPr/>
        </p:nvSpPr>
        <p:spPr>
          <a:xfrm>
            <a:off x="6095481" y="609965"/>
            <a:ext cx="3369235" cy="279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547" tIns="43274" rIns="86547" bIns="4327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2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852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7A9CD6-BB39-12C6-4319-6E41472E5000}"/>
              </a:ext>
            </a:extLst>
          </p:cNvPr>
          <p:cNvGrpSpPr/>
          <p:nvPr/>
        </p:nvGrpSpPr>
        <p:grpSpPr>
          <a:xfrm>
            <a:off x="698476" y="1671000"/>
            <a:ext cx="405368" cy="5228229"/>
            <a:chOff x="707923" y="1332614"/>
            <a:chExt cx="361247" cy="854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A6C4554-E563-EC76-2B15-2B2AB48609C4}"/>
                </a:ext>
              </a:extLst>
            </p:cNvPr>
            <p:cNvSpPr/>
            <p:nvPr/>
          </p:nvSpPr>
          <p:spPr>
            <a:xfrm>
              <a:off x="707923" y="1668499"/>
              <a:ext cx="209249" cy="406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1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8F9B83E-9F3A-2DA3-46DB-3B62F9A0D6B6}"/>
                </a:ext>
              </a:extLst>
            </p:cNvPr>
            <p:cNvGrpSpPr/>
            <p:nvPr/>
          </p:nvGrpSpPr>
          <p:grpSpPr>
            <a:xfrm>
              <a:off x="889806" y="1332614"/>
              <a:ext cx="179364" cy="854110"/>
              <a:chOff x="4525551" y="1332614"/>
              <a:chExt cx="317754" cy="85411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1BE5B52-6613-B9A8-DFAC-93CBA9E5E9DF}"/>
                  </a:ext>
                </a:extLst>
              </p:cNvPr>
              <p:cNvCxnSpPr/>
              <p:nvPr/>
            </p:nvCxnSpPr>
            <p:spPr>
              <a:xfrm>
                <a:off x="4525551" y="133261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B781E7A-ABD6-CCE0-A65B-FC24F1BFE987}"/>
                  </a:ext>
                </a:extLst>
              </p:cNvPr>
              <p:cNvCxnSpPr/>
              <p:nvPr/>
            </p:nvCxnSpPr>
            <p:spPr>
              <a:xfrm>
                <a:off x="4525551" y="218672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A2233C9-E75A-3988-7187-13C575A46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28" y="1332614"/>
                <a:ext cx="0" cy="854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6898B-08B1-612B-D7E8-B4942C4A1588}"/>
              </a:ext>
            </a:extLst>
          </p:cNvPr>
          <p:cNvGrpSpPr/>
          <p:nvPr/>
        </p:nvGrpSpPr>
        <p:grpSpPr>
          <a:xfrm>
            <a:off x="1216376" y="1420264"/>
            <a:ext cx="2336444" cy="822963"/>
            <a:chOff x="1103869" y="1030603"/>
            <a:chExt cx="2082141" cy="733390"/>
          </a:xfrm>
        </p:grpSpPr>
        <p:sp>
          <p:nvSpPr>
            <p:cNvPr id="7" name="TextBox 71">
              <a:extLst>
                <a:ext uri="{FF2B5EF4-FFF2-40B4-BE49-F238E27FC236}">
                  <a16:creationId xmlns:a16="http://schemas.microsoft.com/office/drawing/2014/main" id="{4E94F3C1-BB9C-C613-1250-E67AC4999055}"/>
                </a:ext>
              </a:extLst>
            </p:cNvPr>
            <p:cNvSpPr txBox="1"/>
            <p:nvPr/>
          </p:nvSpPr>
          <p:spPr>
            <a:xfrm>
              <a:off x="1103869" y="1030603"/>
              <a:ext cx="1711840" cy="39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김모디님의</a:t>
              </a:r>
              <a:r>
                <a: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22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 진단 결과</a:t>
              </a:r>
              <a:r>
                <a:rPr lang="en-US" altLang="ko-KR" sz="1122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27B7DA-16CB-1C7A-5A82-D7166BE86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24119" y="1733072"/>
              <a:ext cx="607823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1" name="Chevron Down">
              <a:extLst>
                <a:ext uri="{FF2B5EF4-FFF2-40B4-BE49-F238E27FC236}">
                  <a16:creationId xmlns:a16="http://schemas.microsoft.com/office/drawing/2014/main" id="{3D0174F4-E836-113C-5534-1DE7905B10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1456" y="1614488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2608" tIns="51304" rIns="102608" bIns="5130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71">
              <a:extLst>
                <a:ext uri="{FF2B5EF4-FFF2-40B4-BE49-F238E27FC236}">
                  <a16:creationId xmlns:a16="http://schemas.microsoft.com/office/drawing/2014/main" id="{F179AEE8-A46D-9BF7-3122-6A9CD776A357}"/>
                </a:ext>
              </a:extLst>
            </p:cNvPr>
            <p:cNvSpPr txBox="1"/>
            <p:nvPr/>
          </p:nvSpPr>
          <p:spPr>
            <a:xfrm>
              <a:off x="1610653" y="1527828"/>
              <a:ext cx="702470" cy="236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보험연령</a:t>
              </a:r>
            </a:p>
          </p:txBody>
        </p:sp>
        <p:sp>
          <p:nvSpPr>
            <p:cNvPr id="51" name="TextBox 71">
              <a:extLst>
                <a:ext uri="{FF2B5EF4-FFF2-40B4-BE49-F238E27FC236}">
                  <a16:creationId xmlns:a16="http://schemas.microsoft.com/office/drawing/2014/main" id="{E0125875-5E88-76DC-7A42-BDF74F980202}"/>
                </a:ext>
              </a:extLst>
            </p:cNvPr>
            <p:cNvSpPr txBox="1"/>
            <p:nvPr/>
          </p:nvSpPr>
          <p:spPr>
            <a:xfrm>
              <a:off x="2445408" y="1521473"/>
              <a:ext cx="740602" cy="23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대비</a:t>
              </a:r>
              <a:r>
                <a:rPr lang="en-US" altLang="ko-KR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71">
              <a:extLst>
                <a:ext uri="{FF2B5EF4-FFF2-40B4-BE49-F238E27FC236}">
                  <a16:creationId xmlns:a16="http://schemas.microsoft.com/office/drawing/2014/main" id="{63699313-CD79-1F1F-765E-9C216296B19B}"/>
                </a:ext>
              </a:extLst>
            </p:cNvPr>
            <p:cNvSpPr txBox="1"/>
            <p:nvPr/>
          </p:nvSpPr>
          <p:spPr>
            <a:xfrm>
              <a:off x="1200426" y="1527828"/>
              <a:ext cx="571383" cy="23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</a:t>
              </a:r>
            </a:p>
          </p:txBody>
        </p:sp>
      </p:grp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BA464793-73DF-3ED3-4C82-8826D135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28367"/>
              </p:ext>
            </p:extLst>
          </p:nvPr>
        </p:nvGraphicFramePr>
        <p:xfrm>
          <a:off x="11199911" y="908673"/>
          <a:ext cx="2389685" cy="70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18499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 진단 결과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주요항목별 비교 노출 강화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 내 개요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 출력을 통한 하단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탭메뉴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소거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painpoint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감소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보험진단 결과 화면 성별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;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보험연령 대조 출력을 통한 개인화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1.1 Drop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down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Default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 연령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‘1.2’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‘2’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영역으로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‘1.3’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‘4’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주요 위험에 대한 대비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보장 내역에 대한 간단한 코멘트와 점수를 노출시켜 한 눈에 나의 상태를 알 수 있도록 함 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2.1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상세항목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(Collapse, Default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닫힘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최상단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뇌혈관질환 항목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Default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열림 상태 출력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탭 시 열림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닫힘 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3.1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탭 시 상품 상세 화면으로 이동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3.2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상담신청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항목 동의 고객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상담신청완료안내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Layer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선택항목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비동의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고객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약관 팝업 노출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3.3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보험료 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선택약관 동의 고객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선택약관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비동의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고객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약관 팝업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ASIS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권장 보험 액수와 나의 보험료를 비교하여 알려주는 영역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추천상품 확인하기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시하단 탭의 부족보장 채우기 화면의 상품 추천으로 이동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TOBE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추천상품 확인하기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탭 하였을 때 로직을 간소화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881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F446E5A9-75E7-86D0-62CD-8EE82DAC5DCE}"/>
              </a:ext>
            </a:extLst>
          </p:cNvPr>
          <p:cNvSpPr/>
          <p:nvPr/>
        </p:nvSpPr>
        <p:spPr bwMode="auto">
          <a:xfrm>
            <a:off x="6098674" y="7056821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66CB77-177A-B8A4-2147-29BE753F428D}"/>
              </a:ext>
            </a:extLst>
          </p:cNvPr>
          <p:cNvGrpSpPr/>
          <p:nvPr/>
        </p:nvGrpSpPr>
        <p:grpSpPr>
          <a:xfrm>
            <a:off x="4670478" y="2023944"/>
            <a:ext cx="954447" cy="510961"/>
            <a:chOff x="4707922" y="1941443"/>
            <a:chExt cx="954447" cy="510961"/>
          </a:xfrm>
        </p:grpSpPr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F05F1164-1E97-25B9-8880-3DAD092AF4EA}"/>
                </a:ext>
              </a:extLst>
            </p:cNvPr>
            <p:cNvSpPr/>
            <p:nvPr/>
          </p:nvSpPr>
          <p:spPr bwMode="auto">
            <a:xfrm>
              <a:off x="4707922" y="1941443"/>
              <a:ext cx="954447" cy="4843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sp>
          <p:nvSpPr>
            <p:cNvPr id="1160" name="Chevron Down">
              <a:extLst>
                <a:ext uri="{FF2B5EF4-FFF2-40B4-BE49-F238E27FC236}">
                  <a16:creationId xmlns:a16="http://schemas.microsoft.com/office/drawing/2014/main" id="{529CAC75-7F17-0597-5B53-051C5C5A0C4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5402435" y="2024135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1" name="TextBox 71">
              <a:extLst>
                <a:ext uri="{FF2B5EF4-FFF2-40B4-BE49-F238E27FC236}">
                  <a16:creationId xmlns:a16="http://schemas.microsoft.com/office/drawing/2014/main" id="{E7270338-6243-5575-760F-975FADAF70DB}"/>
                </a:ext>
              </a:extLst>
            </p:cNvPr>
            <p:cNvSpPr txBox="1"/>
            <p:nvPr/>
          </p:nvSpPr>
          <p:spPr>
            <a:xfrm>
              <a:off x="4707922" y="1941443"/>
              <a:ext cx="7406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보험연령</a:t>
              </a:r>
            </a:p>
          </p:txBody>
        </p:sp>
        <p:sp>
          <p:nvSpPr>
            <p:cNvPr id="1168" name="TextBox 71">
              <a:extLst>
                <a:ext uri="{FF2B5EF4-FFF2-40B4-BE49-F238E27FC236}">
                  <a16:creationId xmlns:a16="http://schemas.microsoft.com/office/drawing/2014/main" id="{72459AAB-0C60-940F-7C60-48F32132848F}"/>
                </a:ext>
              </a:extLst>
            </p:cNvPr>
            <p:cNvSpPr txBox="1"/>
            <p:nvPr/>
          </p:nvSpPr>
          <p:spPr>
            <a:xfrm>
              <a:off x="4707923" y="2206183"/>
              <a:ext cx="659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</a:p>
          </p:txBody>
        </p:sp>
      </p:grpSp>
      <p:graphicFrame>
        <p:nvGraphicFramePr>
          <p:cNvPr id="1063" name="차트 1062">
            <a:extLst>
              <a:ext uri="{FF2B5EF4-FFF2-40B4-BE49-F238E27FC236}">
                <a16:creationId xmlns:a16="http://schemas.microsoft.com/office/drawing/2014/main" id="{9B138359-16E6-CA38-118E-881211C5FA04}"/>
              </a:ext>
            </a:extLst>
          </p:cNvPr>
          <p:cNvGraphicFramePr/>
          <p:nvPr/>
        </p:nvGraphicFramePr>
        <p:xfrm>
          <a:off x="1257031" y="2570465"/>
          <a:ext cx="3250167" cy="302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2DC83545-4E9F-F39B-CA99-710B199B046B}"/>
              </a:ext>
            </a:extLst>
          </p:cNvPr>
          <p:cNvSpPr/>
          <p:nvPr/>
        </p:nvSpPr>
        <p:spPr bwMode="auto">
          <a:xfrm>
            <a:off x="1351863" y="5259765"/>
            <a:ext cx="2970000" cy="19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830" dirty="0">
                <a:solidFill>
                  <a:schemeClr val="tx1"/>
                </a:solidFill>
                <a:latin typeface="+mn-ea"/>
              </a:rPr>
              <a:t>부족한 보장 더 보기 </a:t>
            </a:r>
          </a:p>
        </p:txBody>
      </p: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6F90031E-05E3-393E-9049-EED928027A47}"/>
              </a:ext>
            </a:extLst>
          </p:cNvPr>
          <p:cNvGrpSpPr/>
          <p:nvPr/>
        </p:nvGrpSpPr>
        <p:grpSpPr>
          <a:xfrm>
            <a:off x="6206314" y="1133779"/>
            <a:ext cx="3155796" cy="424791"/>
            <a:chOff x="6222380" y="1133779"/>
            <a:chExt cx="3155796" cy="424791"/>
          </a:xfrm>
        </p:grpSpPr>
        <p:sp>
          <p:nvSpPr>
            <p:cNvPr id="1065" name="사각형: 둥근 모서리 1064">
              <a:extLst>
                <a:ext uri="{FF2B5EF4-FFF2-40B4-BE49-F238E27FC236}">
                  <a16:creationId xmlns:a16="http://schemas.microsoft.com/office/drawing/2014/main" id="{7C404495-13CC-070D-3E72-B66A386B94E0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1128" name="그룹 1127">
              <a:extLst>
                <a:ext uri="{FF2B5EF4-FFF2-40B4-BE49-F238E27FC236}">
                  <a16:creationId xmlns:a16="http://schemas.microsoft.com/office/drawing/2014/main" id="{BC722DC0-3DEE-FD59-6581-7027E35EC7C5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129" name="직사각형 1128">
                <a:extLst>
                  <a:ext uri="{FF2B5EF4-FFF2-40B4-BE49-F238E27FC236}">
                    <a16:creationId xmlns:a16="http://schemas.microsoft.com/office/drawing/2014/main" id="{15471AB4-F00C-4EE5-2FAA-6CEDEBE3D068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30" name="직선 연결선 1129">
                <a:extLst>
                  <a:ext uri="{FF2B5EF4-FFF2-40B4-BE49-F238E27FC236}">
                    <a16:creationId xmlns:a16="http://schemas.microsoft.com/office/drawing/2014/main" id="{81375DD7-C36D-8AF9-A2DD-1CDF43D8F3D4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1" name="직선 연결선 1130">
                <a:extLst>
                  <a:ext uri="{FF2B5EF4-FFF2-40B4-BE49-F238E27FC236}">
                    <a16:creationId xmlns:a16="http://schemas.microsoft.com/office/drawing/2014/main" id="{9701DEB1-9362-93F3-F11E-1E9592F41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476E4388-7737-9F90-D2D0-54B9BB9E9B4C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CADAACDE-34FE-5191-C563-8ABC4ECB1787}"/>
                </a:ext>
              </a:extLst>
            </p:cNvPr>
            <p:cNvSpPr txBox="1"/>
            <p:nvPr/>
          </p:nvSpPr>
          <p:spPr>
            <a:xfrm>
              <a:off x="6760953" y="1256383"/>
              <a:ext cx="66556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뇌혈관질환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69909F7A-B364-4D88-4A7B-D458CBFD5EF0}"/>
                </a:ext>
              </a:extLst>
            </p:cNvPr>
            <p:cNvSpPr txBox="1"/>
            <p:nvPr/>
          </p:nvSpPr>
          <p:spPr>
            <a:xfrm>
              <a:off x="8783633" y="1260000"/>
              <a:ext cx="434734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8492BB-EDCD-52BA-9399-347978B48E59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42" dirty="0">
                  <a:solidFill>
                    <a:srgbClr val="FF0000"/>
                  </a:solidFill>
                </a:rPr>
                <a:t>부족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1E3C942A-F0C2-71E8-A358-6285E48C3687}"/>
              </a:ext>
            </a:extLst>
          </p:cNvPr>
          <p:cNvGrpSpPr/>
          <p:nvPr/>
        </p:nvGrpSpPr>
        <p:grpSpPr>
          <a:xfrm>
            <a:off x="6206314" y="5435041"/>
            <a:ext cx="3155796" cy="424791"/>
            <a:chOff x="6222380" y="1133779"/>
            <a:chExt cx="3155796" cy="424791"/>
          </a:xfrm>
        </p:grpSpPr>
        <p:sp>
          <p:nvSpPr>
            <p:cNvPr id="1072" name="사각형: 둥근 모서리 1071">
              <a:extLst>
                <a:ext uri="{FF2B5EF4-FFF2-40B4-BE49-F238E27FC236}">
                  <a16:creationId xmlns:a16="http://schemas.microsoft.com/office/drawing/2014/main" id="{759CE279-2C6E-D4B8-6DD3-9484D3E86FB2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1073" name="그룹 1072">
              <a:extLst>
                <a:ext uri="{FF2B5EF4-FFF2-40B4-BE49-F238E27FC236}">
                  <a16:creationId xmlns:a16="http://schemas.microsoft.com/office/drawing/2014/main" id="{483FB07F-3AB9-0445-CB68-239B6AFEC030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2F5CC5E-4FAF-5D62-E8D3-DFD6E8F461D5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90" name="직선 연결선 1089">
                <a:extLst>
                  <a:ext uri="{FF2B5EF4-FFF2-40B4-BE49-F238E27FC236}">
                    <a16:creationId xmlns:a16="http://schemas.microsoft.com/office/drawing/2014/main" id="{793CAC77-BC73-E79C-ACC4-553A6E465DA9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1" name="직선 연결선 1090">
                <a:extLst>
                  <a:ext uri="{FF2B5EF4-FFF2-40B4-BE49-F238E27FC236}">
                    <a16:creationId xmlns:a16="http://schemas.microsoft.com/office/drawing/2014/main" id="{83D5F7CF-DE0D-6988-B787-687A3725B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34931512-78AA-200C-3621-806AC77C8E9F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5514A16-B6AE-A84B-6A16-8300CF893CD1}"/>
                </a:ext>
              </a:extLst>
            </p:cNvPr>
            <p:cNvSpPr txBox="1"/>
            <p:nvPr/>
          </p:nvSpPr>
          <p:spPr>
            <a:xfrm>
              <a:off x="6771227" y="1256383"/>
              <a:ext cx="56938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심장질환</a:t>
              </a: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3095C2A-785F-069D-AB1E-6E71D501379E}"/>
                </a:ext>
              </a:extLst>
            </p:cNvPr>
            <p:cNvSpPr txBox="1"/>
            <p:nvPr/>
          </p:nvSpPr>
          <p:spPr>
            <a:xfrm>
              <a:off x="8783633" y="1260000"/>
              <a:ext cx="434734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EFBA4919-5397-5049-67C0-C7FCCFF4B248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>
                  <a:solidFill>
                    <a:srgbClr val="FF0000"/>
                  </a:solidFill>
                </a:rPr>
                <a:t>부족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1093" name="그룹 1092">
            <a:extLst>
              <a:ext uri="{FF2B5EF4-FFF2-40B4-BE49-F238E27FC236}">
                <a16:creationId xmlns:a16="http://schemas.microsoft.com/office/drawing/2014/main" id="{E4E2AD68-C153-2DB3-BC18-BF288C7E1348}"/>
              </a:ext>
            </a:extLst>
          </p:cNvPr>
          <p:cNvGrpSpPr/>
          <p:nvPr/>
        </p:nvGrpSpPr>
        <p:grpSpPr>
          <a:xfrm>
            <a:off x="6206314" y="5943818"/>
            <a:ext cx="3155796" cy="424791"/>
            <a:chOff x="6222380" y="1133779"/>
            <a:chExt cx="3155796" cy="424791"/>
          </a:xfrm>
        </p:grpSpPr>
        <p:sp>
          <p:nvSpPr>
            <p:cNvPr id="1094" name="사각형: 둥근 모서리 1093">
              <a:extLst>
                <a:ext uri="{FF2B5EF4-FFF2-40B4-BE49-F238E27FC236}">
                  <a16:creationId xmlns:a16="http://schemas.microsoft.com/office/drawing/2014/main" id="{C106927A-AA3B-4188-D2AA-43E9600F4705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1107" name="그룹 1106">
              <a:extLst>
                <a:ext uri="{FF2B5EF4-FFF2-40B4-BE49-F238E27FC236}">
                  <a16:creationId xmlns:a16="http://schemas.microsoft.com/office/drawing/2014/main" id="{BB27E5DF-E02A-9ADE-5179-DA5297A3F98D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187" name="직사각형 1186">
                <a:extLst>
                  <a:ext uri="{FF2B5EF4-FFF2-40B4-BE49-F238E27FC236}">
                    <a16:creationId xmlns:a16="http://schemas.microsoft.com/office/drawing/2014/main" id="{91539C8B-5625-6DA0-2712-F653B407F865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88" name="직선 연결선 1187">
                <a:extLst>
                  <a:ext uri="{FF2B5EF4-FFF2-40B4-BE49-F238E27FC236}">
                    <a16:creationId xmlns:a16="http://schemas.microsoft.com/office/drawing/2014/main" id="{9E27AB7E-8755-BC75-02DD-B60DB9EBF406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9" name="직선 연결선 1188">
                <a:extLst>
                  <a:ext uri="{FF2B5EF4-FFF2-40B4-BE49-F238E27FC236}">
                    <a16:creationId xmlns:a16="http://schemas.microsoft.com/office/drawing/2014/main" id="{1CF24061-7652-AE3F-B88C-0B03AABE62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90" name="TextBox 1189">
                <a:extLst>
                  <a:ext uri="{FF2B5EF4-FFF2-40B4-BE49-F238E27FC236}">
                    <a16:creationId xmlns:a16="http://schemas.microsoft.com/office/drawing/2014/main" id="{A9CD0563-EFB3-2E1E-B0E8-D30AC092DB23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A7F04437-3905-35A6-E050-52311A181B86}"/>
                </a:ext>
              </a:extLst>
            </p:cNvPr>
            <p:cNvSpPr txBox="1"/>
            <p:nvPr/>
          </p:nvSpPr>
          <p:spPr>
            <a:xfrm>
              <a:off x="6771227" y="1256383"/>
              <a:ext cx="28084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45938E65-D8A2-940B-98CE-BD45A1F9AE80}"/>
                </a:ext>
              </a:extLst>
            </p:cNvPr>
            <p:cNvSpPr txBox="1"/>
            <p:nvPr/>
          </p:nvSpPr>
          <p:spPr>
            <a:xfrm>
              <a:off x="8783633" y="1260000"/>
              <a:ext cx="434734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D0B5E959-85A3-6273-FDDC-892F6BE51BBD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>
                  <a:solidFill>
                    <a:srgbClr val="FF0000"/>
                  </a:solidFill>
                </a:rPr>
                <a:t>부족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1191" name="그룹 1190">
            <a:extLst>
              <a:ext uri="{FF2B5EF4-FFF2-40B4-BE49-F238E27FC236}">
                <a16:creationId xmlns:a16="http://schemas.microsoft.com/office/drawing/2014/main" id="{7D54886E-0BA8-F4CA-7BB9-76B440997381}"/>
              </a:ext>
            </a:extLst>
          </p:cNvPr>
          <p:cNvGrpSpPr/>
          <p:nvPr/>
        </p:nvGrpSpPr>
        <p:grpSpPr>
          <a:xfrm>
            <a:off x="6206314" y="6452281"/>
            <a:ext cx="3155796" cy="424791"/>
            <a:chOff x="6222380" y="1133779"/>
            <a:chExt cx="3155796" cy="424791"/>
          </a:xfrm>
        </p:grpSpPr>
        <p:sp>
          <p:nvSpPr>
            <p:cNvPr id="1192" name="사각형: 둥근 모서리 1191">
              <a:extLst>
                <a:ext uri="{FF2B5EF4-FFF2-40B4-BE49-F238E27FC236}">
                  <a16:creationId xmlns:a16="http://schemas.microsoft.com/office/drawing/2014/main" id="{75F59B3C-A35C-2499-9976-2E1234F84DDA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1193" name="그룹 1192">
              <a:extLst>
                <a:ext uri="{FF2B5EF4-FFF2-40B4-BE49-F238E27FC236}">
                  <a16:creationId xmlns:a16="http://schemas.microsoft.com/office/drawing/2014/main" id="{FE45A981-C0AA-3F27-1D1D-8FF6DA92A1F6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197" name="직사각형 1196">
                <a:extLst>
                  <a:ext uri="{FF2B5EF4-FFF2-40B4-BE49-F238E27FC236}">
                    <a16:creationId xmlns:a16="http://schemas.microsoft.com/office/drawing/2014/main" id="{83F11D93-32A3-EC49-F924-FE826E67A1B6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98" name="직선 연결선 1197">
                <a:extLst>
                  <a:ext uri="{FF2B5EF4-FFF2-40B4-BE49-F238E27FC236}">
                    <a16:creationId xmlns:a16="http://schemas.microsoft.com/office/drawing/2014/main" id="{12A29774-DA0D-CBCE-6EC6-EA323EC77948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9" name="직선 연결선 1198">
                <a:extLst>
                  <a:ext uri="{FF2B5EF4-FFF2-40B4-BE49-F238E27FC236}">
                    <a16:creationId xmlns:a16="http://schemas.microsoft.com/office/drawing/2014/main" id="{76F73446-7C61-9294-262B-E4AEADD8D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00" name="TextBox 1199">
                <a:extLst>
                  <a:ext uri="{FF2B5EF4-FFF2-40B4-BE49-F238E27FC236}">
                    <a16:creationId xmlns:a16="http://schemas.microsoft.com/office/drawing/2014/main" id="{0CF3BE32-670C-64EC-23D9-E9C81F678D96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49B1B86E-CF2B-A774-8FC1-7712044C0521}"/>
                </a:ext>
              </a:extLst>
            </p:cNvPr>
            <p:cNvSpPr txBox="1"/>
            <p:nvPr/>
          </p:nvSpPr>
          <p:spPr>
            <a:xfrm>
              <a:off x="6771227" y="1256383"/>
              <a:ext cx="66556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실손의료비</a:t>
              </a:r>
              <a:endPara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7A5EEEB7-C9E2-746E-70B2-AA31A8B80C21}"/>
                </a:ext>
              </a:extLst>
            </p:cNvPr>
            <p:cNvSpPr txBox="1"/>
            <p:nvPr/>
          </p:nvSpPr>
          <p:spPr>
            <a:xfrm>
              <a:off x="8750180" y="1260000"/>
              <a:ext cx="500458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8D2CDB6F-6BCD-087B-8A94-4C78434AFCD6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>
                  <a:solidFill>
                    <a:srgbClr val="0070C0"/>
                  </a:solidFill>
                </a:rPr>
                <a:t>충분</a:t>
              </a:r>
              <a:r>
                <a:rPr lang="ko-KR" altLang="en-US" dirty="0">
                  <a:solidFill>
                    <a:srgbClr val="0070C0"/>
                  </a:solidFill>
                </a:rPr>
                <a:t> 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5ADA168-6AD3-E57C-B308-0DCCC4C3E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149" y="1296027"/>
            <a:ext cx="144345" cy="144345"/>
          </a:xfrm>
          <a:prstGeom prst="rect">
            <a:avLst/>
          </a:prstGeom>
        </p:spPr>
      </p:pic>
      <p:pic>
        <p:nvPicPr>
          <p:cNvPr id="1231" name="그림 1230">
            <a:extLst>
              <a:ext uri="{FF2B5EF4-FFF2-40B4-BE49-F238E27FC236}">
                <a16:creationId xmlns:a16="http://schemas.microsoft.com/office/drawing/2014/main" id="{D4CCFBFB-8534-4035-A78D-89346BF84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149" y="5544454"/>
            <a:ext cx="146246" cy="145429"/>
          </a:xfrm>
          <a:prstGeom prst="rect">
            <a:avLst/>
          </a:prstGeom>
        </p:spPr>
      </p:pic>
      <p:pic>
        <p:nvPicPr>
          <p:cNvPr id="1232" name="그림 1231">
            <a:extLst>
              <a:ext uri="{FF2B5EF4-FFF2-40B4-BE49-F238E27FC236}">
                <a16:creationId xmlns:a16="http://schemas.microsoft.com/office/drawing/2014/main" id="{C02D067E-8A3B-FF0E-4984-E8E75B5C3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149" y="6112552"/>
            <a:ext cx="146246" cy="145429"/>
          </a:xfrm>
          <a:prstGeom prst="rect">
            <a:avLst/>
          </a:prstGeom>
        </p:spPr>
      </p:pic>
      <p:pic>
        <p:nvPicPr>
          <p:cNvPr id="1233" name="그림 1232">
            <a:extLst>
              <a:ext uri="{FF2B5EF4-FFF2-40B4-BE49-F238E27FC236}">
                <a16:creationId xmlns:a16="http://schemas.microsoft.com/office/drawing/2014/main" id="{8EDE5DFE-1988-D67E-8CF5-4831E42A8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149" y="6634262"/>
            <a:ext cx="146246" cy="145429"/>
          </a:xfrm>
          <a:prstGeom prst="rect">
            <a:avLst/>
          </a:prstGeom>
        </p:spPr>
      </p:pic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3E37B997-4EC0-20A2-3FED-1D491E74082A}"/>
              </a:ext>
            </a:extLst>
          </p:cNvPr>
          <p:cNvSpPr/>
          <p:nvPr/>
        </p:nvSpPr>
        <p:spPr bwMode="auto">
          <a:xfrm>
            <a:off x="6112886" y="1684663"/>
            <a:ext cx="3356491" cy="36831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0F842C70-109D-BEF1-0E6F-890021FEB247}"/>
              </a:ext>
            </a:extLst>
          </p:cNvPr>
          <p:cNvSpPr txBox="1"/>
          <p:nvPr/>
        </p:nvSpPr>
        <p:spPr>
          <a:xfrm>
            <a:off x="6162688" y="2029122"/>
            <a:ext cx="215280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뇌혈관질환 </a:t>
            </a:r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진단비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0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/1000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권장 </a:t>
            </a: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9B12DCB0-6CCA-04E0-4AE9-9D7C71BB78DF}"/>
              </a:ext>
            </a:extLst>
          </p:cNvPr>
          <p:cNvSpPr txBox="1"/>
          <p:nvPr/>
        </p:nvSpPr>
        <p:spPr>
          <a:xfrm>
            <a:off x="6149268" y="2249293"/>
            <a:ext cx="215280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뇌출혈 </a:t>
            </a:r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진단비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0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/1,000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권장</a:t>
            </a:r>
          </a:p>
        </p:txBody>
      </p:sp>
      <p:sp>
        <p:nvSpPr>
          <p:cNvPr id="1240" name="TextBox 1239">
            <a:extLst>
              <a:ext uri="{FF2B5EF4-FFF2-40B4-BE49-F238E27FC236}">
                <a16:creationId xmlns:a16="http://schemas.microsoft.com/office/drawing/2014/main" id="{1305C2E0-7CE1-2BE5-020F-4BAAF78A69B1}"/>
              </a:ext>
            </a:extLst>
          </p:cNvPr>
          <p:cNvSpPr txBox="1"/>
          <p:nvPr/>
        </p:nvSpPr>
        <p:spPr>
          <a:xfrm>
            <a:off x="6160419" y="2459841"/>
            <a:ext cx="215280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뇌졸중 </a:t>
            </a:r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진단비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3,000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/5,000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권장</a:t>
            </a: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A658F7A9-8973-B4D4-9EFC-5C5F462217E5}"/>
              </a:ext>
            </a:extLst>
          </p:cNvPr>
          <p:cNvSpPr txBox="1"/>
          <p:nvPr/>
        </p:nvSpPr>
        <p:spPr>
          <a:xfrm>
            <a:off x="6242938" y="3880677"/>
            <a:ext cx="1284326" cy="220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분들에게 좋아요 </a:t>
            </a:r>
            <a:r>
              <a:rPr lang="en-US" altLang="ko-KR" sz="8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1" name="직사각형 1240">
            <a:extLst>
              <a:ext uri="{FF2B5EF4-FFF2-40B4-BE49-F238E27FC236}">
                <a16:creationId xmlns:a16="http://schemas.microsoft.com/office/drawing/2014/main" id="{C616177F-8710-B5F8-493F-689C8F8AC840}"/>
              </a:ext>
            </a:extLst>
          </p:cNvPr>
          <p:cNvSpPr/>
          <p:nvPr/>
        </p:nvSpPr>
        <p:spPr>
          <a:xfrm>
            <a:off x="6309267" y="4141665"/>
            <a:ext cx="2999076" cy="1118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36B7C929-C5EC-8EEC-0E91-94F02FA4C28D}"/>
              </a:ext>
            </a:extLst>
          </p:cNvPr>
          <p:cNvSpPr txBox="1"/>
          <p:nvPr/>
        </p:nvSpPr>
        <p:spPr>
          <a:xfrm>
            <a:off x="6310075" y="4156189"/>
            <a:ext cx="1013419" cy="22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종합보험 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3F817891-049B-25FB-51FF-AB96A14404EA}"/>
              </a:ext>
            </a:extLst>
          </p:cNvPr>
          <p:cNvSpPr txBox="1"/>
          <p:nvPr/>
        </p:nvSpPr>
        <p:spPr>
          <a:xfrm>
            <a:off x="6324410" y="4336645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질병 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뇌혈관질환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심장질환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진단비를 종합보험 하나로</a:t>
            </a:r>
            <a:endParaRPr lang="en-US" altLang="ko-KR" sz="7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든든하게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(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특약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수술비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입원일당 등 다양한 병원 치료비 보장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특약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 필요한 보장만 선택하는 나만의 맞춤 보험</a:t>
            </a:r>
          </a:p>
        </p:txBody>
      </p:sp>
      <p:grpSp>
        <p:nvGrpSpPr>
          <p:cNvPr id="1245" name="그룹 1244">
            <a:extLst>
              <a:ext uri="{FF2B5EF4-FFF2-40B4-BE49-F238E27FC236}">
                <a16:creationId xmlns:a16="http://schemas.microsoft.com/office/drawing/2014/main" id="{7860DD68-01FE-6A20-60E9-FD8DBA82CA30}"/>
              </a:ext>
            </a:extLst>
          </p:cNvPr>
          <p:cNvGrpSpPr/>
          <p:nvPr/>
        </p:nvGrpSpPr>
        <p:grpSpPr>
          <a:xfrm>
            <a:off x="6528421" y="4966414"/>
            <a:ext cx="2528529" cy="146294"/>
            <a:chOff x="2074498" y="3965733"/>
            <a:chExt cx="2720675" cy="314822"/>
          </a:xfrm>
        </p:grpSpPr>
        <p:sp>
          <p:nvSpPr>
            <p:cNvPr id="1246" name="직사각형 1245">
              <a:extLst>
                <a:ext uri="{FF2B5EF4-FFF2-40B4-BE49-F238E27FC236}">
                  <a16:creationId xmlns:a16="http://schemas.microsoft.com/office/drawing/2014/main" id="{DA6D7649-966A-8789-D9AA-A5A3DD5191A0}"/>
                </a:ext>
              </a:extLst>
            </p:cNvPr>
            <p:cNvSpPr/>
            <p:nvPr/>
          </p:nvSpPr>
          <p:spPr>
            <a:xfrm>
              <a:off x="3736176" y="3965733"/>
              <a:ext cx="1058997" cy="310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35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보험료 확인</a:t>
              </a:r>
            </a:p>
          </p:txBody>
        </p:sp>
        <p:sp>
          <p:nvSpPr>
            <p:cNvPr id="1247" name="직사각형 1246">
              <a:extLst>
                <a:ext uri="{FF2B5EF4-FFF2-40B4-BE49-F238E27FC236}">
                  <a16:creationId xmlns:a16="http://schemas.microsoft.com/office/drawing/2014/main" id="{B4317185-4B12-022F-B9F4-3A639A935F74}"/>
                </a:ext>
              </a:extLst>
            </p:cNvPr>
            <p:cNvSpPr/>
            <p:nvPr/>
          </p:nvSpPr>
          <p:spPr>
            <a:xfrm>
              <a:off x="2074498" y="3969725"/>
              <a:ext cx="1058997" cy="310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3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상담신청 </a:t>
              </a:r>
            </a:p>
          </p:txBody>
        </p:sp>
      </p:grpSp>
      <p:sp>
        <p:nvSpPr>
          <p:cNvPr id="1248" name="TextBox 1247">
            <a:extLst>
              <a:ext uri="{FF2B5EF4-FFF2-40B4-BE49-F238E27FC236}">
                <a16:creationId xmlns:a16="http://schemas.microsoft.com/office/drawing/2014/main" id="{F387B64E-7CF8-E14B-D450-5EC5FDB27D29}"/>
              </a:ext>
            </a:extLst>
          </p:cNvPr>
          <p:cNvSpPr txBox="1"/>
          <p:nvPr/>
        </p:nvSpPr>
        <p:spPr>
          <a:xfrm>
            <a:off x="8431631" y="4146947"/>
            <a:ext cx="912429" cy="22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자세히 보기 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9" name="타원 1248">
            <a:extLst>
              <a:ext uri="{FF2B5EF4-FFF2-40B4-BE49-F238E27FC236}">
                <a16:creationId xmlns:a16="http://schemas.microsoft.com/office/drawing/2014/main" id="{18CDD3CC-383D-8E07-7FCC-7878F40E7ED8}"/>
              </a:ext>
            </a:extLst>
          </p:cNvPr>
          <p:cNvSpPr/>
          <p:nvPr/>
        </p:nvSpPr>
        <p:spPr>
          <a:xfrm>
            <a:off x="5624925" y="3976015"/>
            <a:ext cx="247803" cy="2478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1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1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50" name="그룹 1249">
            <a:extLst>
              <a:ext uri="{FF2B5EF4-FFF2-40B4-BE49-F238E27FC236}">
                <a16:creationId xmlns:a16="http://schemas.microsoft.com/office/drawing/2014/main" id="{F7B04B57-9A78-B661-1300-6784C03429C5}"/>
              </a:ext>
            </a:extLst>
          </p:cNvPr>
          <p:cNvGrpSpPr/>
          <p:nvPr/>
        </p:nvGrpSpPr>
        <p:grpSpPr>
          <a:xfrm>
            <a:off x="5660991" y="2861717"/>
            <a:ext cx="451895" cy="2506048"/>
            <a:chOff x="4525551" y="1332614"/>
            <a:chExt cx="317754" cy="854110"/>
          </a:xfrm>
        </p:grpSpPr>
        <p:cxnSp>
          <p:nvCxnSpPr>
            <p:cNvPr id="1251" name="직선 연결선 1250">
              <a:extLst>
                <a:ext uri="{FF2B5EF4-FFF2-40B4-BE49-F238E27FC236}">
                  <a16:creationId xmlns:a16="http://schemas.microsoft.com/office/drawing/2014/main" id="{10C03D96-BBAC-B4FA-5B67-F19C116B1FBF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직선 연결선 1251">
              <a:extLst>
                <a:ext uri="{FF2B5EF4-FFF2-40B4-BE49-F238E27FC236}">
                  <a16:creationId xmlns:a16="http://schemas.microsoft.com/office/drawing/2014/main" id="{4B1E64C6-BF3B-EFF9-C87F-3DC5B2D5B86B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직선 연결선 1252">
              <a:extLst>
                <a:ext uri="{FF2B5EF4-FFF2-40B4-BE49-F238E27FC236}">
                  <a16:creationId xmlns:a16="http://schemas.microsoft.com/office/drawing/2014/main" id="{E4EF4B10-2E03-031A-0645-D11FDA19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5" name="TextBox 1254">
            <a:extLst>
              <a:ext uri="{FF2B5EF4-FFF2-40B4-BE49-F238E27FC236}">
                <a16:creationId xmlns:a16="http://schemas.microsoft.com/office/drawing/2014/main" id="{8528DB6D-BF82-315F-3769-3EF9897A75E3}"/>
              </a:ext>
            </a:extLst>
          </p:cNvPr>
          <p:cNvSpPr txBox="1"/>
          <p:nvPr/>
        </p:nvSpPr>
        <p:spPr>
          <a:xfrm>
            <a:off x="6081523" y="1756226"/>
            <a:ext cx="3441362" cy="22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김몬디님의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뇌혈관질환 분석 결과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보장금액 대비 </a:t>
            </a:r>
            <a:r>
              <a:rPr lang="en-US" altLang="ko-KR" sz="83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4,000</a:t>
            </a:r>
            <a:r>
              <a:rPr lang="ko-KR" altLang="en-US" sz="83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부족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해요</a:t>
            </a:r>
          </a:p>
        </p:txBody>
      </p:sp>
      <p:sp>
        <p:nvSpPr>
          <p:cNvPr id="1256" name="Rectangle">
            <a:extLst>
              <a:ext uri="{FF2B5EF4-FFF2-40B4-BE49-F238E27FC236}">
                <a16:creationId xmlns:a16="http://schemas.microsoft.com/office/drawing/2014/main" id="{096B7011-DC2A-46E2-5AB9-F6B938077F84}"/>
              </a:ext>
            </a:extLst>
          </p:cNvPr>
          <p:cNvSpPr/>
          <p:nvPr/>
        </p:nvSpPr>
        <p:spPr>
          <a:xfrm>
            <a:off x="1156382" y="7046014"/>
            <a:ext cx="3369235" cy="273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547" tIns="43274" rIns="86547" bIns="4327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2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852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7" name="Rectangle">
            <a:extLst>
              <a:ext uri="{FF2B5EF4-FFF2-40B4-BE49-F238E27FC236}">
                <a16:creationId xmlns:a16="http://schemas.microsoft.com/office/drawing/2014/main" id="{2CE8B877-387D-82A4-6AA2-345A7BBF3091}"/>
              </a:ext>
            </a:extLst>
          </p:cNvPr>
          <p:cNvSpPr/>
          <p:nvPr/>
        </p:nvSpPr>
        <p:spPr>
          <a:xfrm>
            <a:off x="6102871" y="7041948"/>
            <a:ext cx="3369235" cy="273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547" tIns="43274" rIns="86547" bIns="4327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2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852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264" name="그룹 1263">
            <a:extLst>
              <a:ext uri="{FF2B5EF4-FFF2-40B4-BE49-F238E27FC236}">
                <a16:creationId xmlns:a16="http://schemas.microsoft.com/office/drawing/2014/main" id="{A9B372D9-2955-A962-E6AD-DE0BE7C83A54}"/>
              </a:ext>
            </a:extLst>
          </p:cNvPr>
          <p:cNvGrpSpPr/>
          <p:nvPr/>
        </p:nvGrpSpPr>
        <p:grpSpPr>
          <a:xfrm>
            <a:off x="5660991" y="898040"/>
            <a:ext cx="435237" cy="1769549"/>
            <a:chOff x="604894" y="3030563"/>
            <a:chExt cx="387866" cy="2140030"/>
          </a:xfrm>
        </p:grpSpPr>
        <p:grpSp>
          <p:nvGrpSpPr>
            <p:cNvPr id="1265" name="그룹 1264">
              <a:extLst>
                <a:ext uri="{FF2B5EF4-FFF2-40B4-BE49-F238E27FC236}">
                  <a16:creationId xmlns:a16="http://schemas.microsoft.com/office/drawing/2014/main" id="{3BA24C63-6B7C-954A-6C0A-0D602AB6B8FE}"/>
                </a:ext>
              </a:extLst>
            </p:cNvPr>
            <p:cNvGrpSpPr/>
            <p:nvPr/>
          </p:nvGrpSpPr>
          <p:grpSpPr>
            <a:xfrm>
              <a:off x="808525" y="3030563"/>
              <a:ext cx="184235" cy="2140030"/>
              <a:chOff x="4525551" y="1332614"/>
              <a:chExt cx="317754" cy="854110"/>
            </a:xfrm>
          </p:grpSpPr>
          <p:cxnSp>
            <p:nvCxnSpPr>
              <p:cNvPr id="1268" name="직선 연결선 1267">
                <a:extLst>
                  <a:ext uri="{FF2B5EF4-FFF2-40B4-BE49-F238E27FC236}">
                    <a16:creationId xmlns:a16="http://schemas.microsoft.com/office/drawing/2014/main" id="{234C01F1-E786-DAF1-2924-D02ABF74C00C}"/>
                  </a:ext>
                </a:extLst>
              </p:cNvPr>
              <p:cNvCxnSpPr/>
              <p:nvPr/>
            </p:nvCxnSpPr>
            <p:spPr>
              <a:xfrm>
                <a:off x="4525551" y="133261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직선 연결선 1268">
                <a:extLst>
                  <a:ext uri="{FF2B5EF4-FFF2-40B4-BE49-F238E27FC236}">
                    <a16:creationId xmlns:a16="http://schemas.microsoft.com/office/drawing/2014/main" id="{1EA33F1F-F545-EA3B-7E75-B36F9EC29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28" y="1332614"/>
                <a:ext cx="0" cy="854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6" name="타원 1265">
              <a:extLst>
                <a:ext uri="{FF2B5EF4-FFF2-40B4-BE49-F238E27FC236}">
                  <a16:creationId xmlns:a16="http://schemas.microsoft.com/office/drawing/2014/main" id="{AC23257A-F39B-46C0-92B7-E6BB1D22C82C}"/>
                </a:ext>
              </a:extLst>
            </p:cNvPr>
            <p:cNvSpPr/>
            <p:nvPr/>
          </p:nvSpPr>
          <p:spPr>
            <a:xfrm>
              <a:off x="604894" y="4033831"/>
              <a:ext cx="197907" cy="2476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1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7" name="직선 연결선 1266">
              <a:extLst>
                <a:ext uri="{FF2B5EF4-FFF2-40B4-BE49-F238E27FC236}">
                  <a16:creationId xmlns:a16="http://schemas.microsoft.com/office/drawing/2014/main" id="{AABCBECC-77C3-432F-F38E-3521D21C71E6}"/>
                </a:ext>
              </a:extLst>
            </p:cNvPr>
            <p:cNvCxnSpPr/>
            <p:nvPr/>
          </p:nvCxnSpPr>
          <p:spPr>
            <a:xfrm>
              <a:off x="809191" y="5162258"/>
              <a:ext cx="1793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7" name="TextBox 1166">
            <a:extLst>
              <a:ext uri="{FF2B5EF4-FFF2-40B4-BE49-F238E27FC236}">
                <a16:creationId xmlns:a16="http://schemas.microsoft.com/office/drawing/2014/main" id="{E96399BE-F7A6-30BD-A94E-3C4FD7B99D26}"/>
              </a:ext>
            </a:extLst>
          </p:cNvPr>
          <p:cNvSpPr txBox="1"/>
          <p:nvPr/>
        </p:nvSpPr>
        <p:spPr>
          <a:xfrm>
            <a:off x="3321515" y="6500840"/>
            <a:ext cx="998991" cy="195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73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진단 대상 안내 </a:t>
            </a:r>
          </a:p>
        </p:txBody>
      </p:sp>
      <p:pic>
        <p:nvPicPr>
          <p:cNvPr id="1169" name="그림 1168">
            <a:extLst>
              <a:ext uri="{FF2B5EF4-FFF2-40B4-BE49-F238E27FC236}">
                <a16:creationId xmlns:a16="http://schemas.microsoft.com/office/drawing/2014/main" id="{AAD995AC-D2C5-A990-25D6-F7BF4B0B4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2760" y="6538187"/>
            <a:ext cx="121191" cy="121191"/>
          </a:xfrm>
          <a:prstGeom prst="rect">
            <a:avLst/>
          </a:prstGeom>
        </p:spPr>
      </p:pic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B23B1B-ADA9-04CB-0C86-D426AD49DE30}"/>
              </a:ext>
            </a:extLst>
          </p:cNvPr>
          <p:cNvSpPr/>
          <p:nvPr/>
        </p:nvSpPr>
        <p:spPr>
          <a:xfrm>
            <a:off x="1351864" y="5553800"/>
            <a:ext cx="2996479" cy="909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C82BD8E6-A507-C235-B84A-43B8DE77B707}"/>
              </a:ext>
            </a:extLst>
          </p:cNvPr>
          <p:cNvSpPr txBox="1"/>
          <p:nvPr/>
        </p:nvSpPr>
        <p:spPr>
          <a:xfrm>
            <a:off x="1327605" y="5695002"/>
            <a:ext cx="1095172" cy="22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점수 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43</a:t>
            </a:r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3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3BF8DA46-DF11-6712-BD37-E97AC2E1EF72}"/>
              </a:ext>
            </a:extLst>
          </p:cNvPr>
          <p:cNvSpPr txBox="1"/>
          <p:nvPr/>
        </p:nvSpPr>
        <p:spPr>
          <a:xfrm>
            <a:off x="1327605" y="5909425"/>
            <a:ext cx="958917" cy="22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계약 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</a:t>
            </a:r>
            <a:endParaRPr lang="en-US" altLang="ko-KR" sz="83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4C05276C-FB8E-4A15-3661-1E97A7A56FBD}"/>
              </a:ext>
            </a:extLst>
          </p:cNvPr>
          <p:cNvSpPr txBox="1"/>
          <p:nvPr/>
        </p:nvSpPr>
        <p:spPr>
          <a:xfrm>
            <a:off x="1323738" y="6125960"/>
            <a:ext cx="1241045" cy="220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보험료  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218,300</a:t>
            </a:r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A46E1A06-6EF1-796A-2373-D9AA85428CB9}"/>
              </a:ext>
            </a:extLst>
          </p:cNvPr>
          <p:cNvSpPr txBox="1"/>
          <p:nvPr/>
        </p:nvSpPr>
        <p:spPr>
          <a:xfrm>
            <a:off x="1336592" y="6500840"/>
            <a:ext cx="1132041" cy="195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73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 진단일 </a:t>
            </a:r>
            <a:r>
              <a:rPr lang="en-US" altLang="ko-KR" sz="673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2022.11.14 </a:t>
            </a:r>
            <a:endParaRPr lang="ko-KR" altLang="en-US" sz="673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DDF94A68-3985-FF91-D52D-806A16590C74}"/>
              </a:ext>
            </a:extLst>
          </p:cNvPr>
          <p:cNvSpPr/>
          <p:nvPr/>
        </p:nvSpPr>
        <p:spPr bwMode="auto">
          <a:xfrm>
            <a:off x="1351864" y="6703343"/>
            <a:ext cx="2968642" cy="195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830" dirty="0">
                <a:solidFill>
                  <a:schemeClr val="tx1"/>
                </a:solidFill>
                <a:latin typeface="+mn-ea"/>
              </a:rPr>
              <a:t>가입한 보험 더 자세히 보기</a:t>
            </a: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0EEA06DC-85BA-16FE-623E-3CAFA3BBC27C}"/>
              </a:ext>
            </a:extLst>
          </p:cNvPr>
          <p:cNvSpPr txBox="1"/>
          <p:nvPr/>
        </p:nvSpPr>
        <p:spPr>
          <a:xfrm rot="20700000">
            <a:off x="12623770" y="-125512"/>
            <a:ext cx="1310301" cy="41402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BDFD5-2942-637B-ABD3-4BCEF51A0EA7}"/>
              </a:ext>
            </a:extLst>
          </p:cNvPr>
          <p:cNvSpPr txBox="1"/>
          <p:nvPr/>
        </p:nvSpPr>
        <p:spPr>
          <a:xfrm>
            <a:off x="6177621" y="907942"/>
            <a:ext cx="176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j-ea"/>
                <a:ea typeface="+mj-ea"/>
              </a:rPr>
              <a:t>주요 위험에 대한 대비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54F545-20A1-F932-A281-75FA4343902D}"/>
              </a:ext>
            </a:extLst>
          </p:cNvPr>
          <p:cNvSpPr/>
          <p:nvPr/>
        </p:nvSpPr>
        <p:spPr>
          <a:xfrm>
            <a:off x="2345902" y="1857948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5BC4C8-DC11-FE83-7DB3-B5B5807EBBFB}"/>
              </a:ext>
            </a:extLst>
          </p:cNvPr>
          <p:cNvSpPr/>
          <p:nvPr/>
        </p:nvSpPr>
        <p:spPr>
          <a:xfrm>
            <a:off x="2070522" y="5151765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D820F88-A748-B6CE-CF6F-8DFE0DD8D131}"/>
              </a:ext>
            </a:extLst>
          </p:cNvPr>
          <p:cNvSpPr/>
          <p:nvPr/>
        </p:nvSpPr>
        <p:spPr>
          <a:xfrm>
            <a:off x="1950699" y="6659378"/>
            <a:ext cx="216000" cy="2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D8BFE1-47D3-36CE-3BD8-3BFDB66E8FB2}"/>
              </a:ext>
            </a:extLst>
          </p:cNvPr>
          <p:cNvSpPr/>
          <p:nvPr/>
        </p:nvSpPr>
        <p:spPr>
          <a:xfrm>
            <a:off x="9284088" y="1193629"/>
            <a:ext cx="222078" cy="2047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A02E87-095C-B9F8-410D-96C23FE6406B}"/>
              </a:ext>
            </a:extLst>
          </p:cNvPr>
          <p:cNvSpPr/>
          <p:nvPr/>
        </p:nvSpPr>
        <p:spPr>
          <a:xfrm>
            <a:off x="9140032" y="3989403"/>
            <a:ext cx="222078" cy="2047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7B60FF3-A095-468A-8794-6CC20884D239}"/>
              </a:ext>
            </a:extLst>
          </p:cNvPr>
          <p:cNvSpPr/>
          <p:nvPr/>
        </p:nvSpPr>
        <p:spPr>
          <a:xfrm>
            <a:off x="6522809" y="4950805"/>
            <a:ext cx="222078" cy="2047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4BFFD6B-DA43-B087-2EB3-69B61796AA98}"/>
              </a:ext>
            </a:extLst>
          </p:cNvPr>
          <p:cNvSpPr/>
          <p:nvPr/>
        </p:nvSpPr>
        <p:spPr>
          <a:xfrm>
            <a:off x="7961705" y="4950805"/>
            <a:ext cx="222078" cy="2047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6336E8-715C-784B-0F60-E3557C354369}"/>
              </a:ext>
            </a:extLst>
          </p:cNvPr>
          <p:cNvSpPr/>
          <p:nvPr/>
        </p:nvSpPr>
        <p:spPr bwMode="auto">
          <a:xfrm>
            <a:off x="6096228" y="2754087"/>
            <a:ext cx="3381530" cy="9729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FD77A-AF80-42BE-1C41-55FE4F4263DA}"/>
              </a:ext>
            </a:extLst>
          </p:cNvPr>
          <p:cNvSpPr txBox="1"/>
          <p:nvPr/>
        </p:nvSpPr>
        <p:spPr>
          <a:xfrm>
            <a:off x="6310075" y="2861717"/>
            <a:ext cx="17626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뇌혈관질환 전체 환자 유형 비율</a:t>
            </a:r>
            <a:endParaRPr lang="en-US" altLang="ko-KR" sz="7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뇌출형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9.7%, </a:t>
            </a:r>
            <a:r>
              <a:rPr lang="ko-KR" altLang="en-US" sz="750" dirty="0">
                <a:solidFill>
                  <a:srgbClr val="FF0000"/>
                </a:solidFill>
                <a:latin typeface="+mn-ea"/>
                <a:ea typeface="+mn-ea"/>
              </a:rPr>
              <a:t>뇌졸중 </a:t>
            </a:r>
            <a:r>
              <a:rPr lang="en-US" altLang="ko-KR" sz="750" dirty="0">
                <a:solidFill>
                  <a:srgbClr val="FF0000"/>
                </a:solidFill>
                <a:latin typeface="+mn-ea"/>
                <a:ea typeface="+mn-ea"/>
              </a:rPr>
              <a:t>68.5%</a:t>
            </a:r>
          </a:p>
          <a:p>
            <a:pPr algn="l"/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(2018,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건강보험심사평가원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7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뇌혈관질환</a:t>
            </a:r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뇌졸중 </a:t>
            </a:r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진단비</a:t>
            </a:r>
            <a:endParaRPr lang="en-US" altLang="ko-KR" sz="7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든든하게 </a:t>
            </a:r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챙겨두시길</a:t>
            </a:r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추천합니다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A9407-13AC-1D0C-5387-B93F0F7AC6CE}"/>
              </a:ext>
            </a:extLst>
          </p:cNvPr>
          <p:cNvSpPr txBox="1"/>
          <p:nvPr/>
        </p:nvSpPr>
        <p:spPr>
          <a:xfrm>
            <a:off x="8767714" y="2939759"/>
            <a:ext cx="418704" cy="252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38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689F90C-7A7F-21DA-0F8D-C0BA1D5B3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52" name="텍스트 개체 틀 1151">
            <a:extLst>
              <a:ext uri="{FF2B5EF4-FFF2-40B4-BE49-F238E27FC236}">
                <a16:creationId xmlns:a16="http://schemas.microsoft.com/office/drawing/2014/main" id="{54CAFE3E-94A8-10FD-2822-14731DA1A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D8AD11-2722-F627-12D0-41908D3F39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보험진단결과 </a:t>
            </a:r>
            <a:r>
              <a:rPr lang="en-US" altLang="ko-KR" dirty="0"/>
              <a:t>( 2/2 )</a:t>
            </a:r>
            <a:endParaRPr lang="ko-KR" altLang="en-US" dirty="0"/>
          </a:p>
        </p:txBody>
      </p:sp>
      <p:sp>
        <p:nvSpPr>
          <p:cNvPr id="1155" name="텍스트 개체 틀 1154">
            <a:extLst>
              <a:ext uri="{FF2B5EF4-FFF2-40B4-BE49-F238E27FC236}">
                <a16:creationId xmlns:a16="http://schemas.microsoft.com/office/drawing/2014/main" id="{AA10F502-822F-02D9-128D-CF1C51DA9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56" name="텍스트 개체 틀 1155">
            <a:extLst>
              <a:ext uri="{FF2B5EF4-FFF2-40B4-BE49-F238E27FC236}">
                <a16:creationId xmlns:a16="http://schemas.microsoft.com/office/drawing/2014/main" id="{7BF2A606-F821-AC2A-7A91-400FFD7495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756BF8BA-538F-132C-BEDF-D2E01080A415}"/>
              </a:ext>
            </a:extLst>
          </p:cNvPr>
          <p:cNvSpPr/>
          <p:nvPr/>
        </p:nvSpPr>
        <p:spPr>
          <a:xfrm>
            <a:off x="1134623" y="586408"/>
            <a:ext cx="3369235" cy="279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547" tIns="43274" rIns="86547" bIns="4327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2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852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BA464793-73DF-3ED3-4C82-8826D135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9309"/>
              </p:ext>
            </p:extLst>
          </p:nvPr>
        </p:nvGraphicFramePr>
        <p:xfrm>
          <a:off x="11199911" y="908673"/>
          <a:ext cx="2389685" cy="285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 가입 내역 조회 및 상담 신청 영역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4.1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상담신청 및 전체가입내역 조회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Layer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창 노출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5AA0EA34-E186-497F-D3CC-E831FDE68CD4}"/>
              </a:ext>
            </a:extLst>
          </p:cNvPr>
          <p:cNvGrpSpPr/>
          <p:nvPr/>
        </p:nvGrpSpPr>
        <p:grpSpPr>
          <a:xfrm>
            <a:off x="505531" y="4158443"/>
            <a:ext cx="405369" cy="1831959"/>
            <a:chOff x="707922" y="1332614"/>
            <a:chExt cx="361248" cy="854110"/>
          </a:xfrm>
        </p:grpSpPr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5FFF9941-74B9-BC1F-36DA-E56670C9BCCE}"/>
                </a:ext>
              </a:extLst>
            </p:cNvPr>
            <p:cNvSpPr/>
            <p:nvPr/>
          </p:nvSpPr>
          <p:spPr>
            <a:xfrm>
              <a:off x="707922" y="1668499"/>
              <a:ext cx="220832" cy="1253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1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1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697AB1D1-78E2-4B56-7E4A-12E7213D73C0}"/>
                </a:ext>
              </a:extLst>
            </p:cNvPr>
            <p:cNvGrpSpPr/>
            <p:nvPr/>
          </p:nvGrpSpPr>
          <p:grpSpPr>
            <a:xfrm>
              <a:off x="889806" y="1332614"/>
              <a:ext cx="179364" cy="854110"/>
              <a:chOff x="4525551" y="1332614"/>
              <a:chExt cx="317754" cy="854110"/>
            </a:xfrm>
          </p:grpSpPr>
          <p:cxnSp>
            <p:nvCxnSpPr>
              <p:cNvPr id="1045" name="직선 연결선 1044">
                <a:extLst>
                  <a:ext uri="{FF2B5EF4-FFF2-40B4-BE49-F238E27FC236}">
                    <a16:creationId xmlns:a16="http://schemas.microsoft.com/office/drawing/2014/main" id="{461BD0C9-6E41-0C08-DF77-3AD04927618A}"/>
                  </a:ext>
                </a:extLst>
              </p:cNvPr>
              <p:cNvCxnSpPr/>
              <p:nvPr/>
            </p:nvCxnSpPr>
            <p:spPr>
              <a:xfrm>
                <a:off x="4525551" y="133261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연결선 1045">
                <a:extLst>
                  <a:ext uri="{FF2B5EF4-FFF2-40B4-BE49-F238E27FC236}">
                    <a16:creationId xmlns:a16="http://schemas.microsoft.com/office/drawing/2014/main" id="{246B04E7-890A-623F-4FC7-95322A314739}"/>
                  </a:ext>
                </a:extLst>
              </p:cNvPr>
              <p:cNvCxnSpPr/>
              <p:nvPr/>
            </p:nvCxnSpPr>
            <p:spPr>
              <a:xfrm>
                <a:off x="4525551" y="218672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4C9D8C43-455B-F442-C753-08892B73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28" y="1332614"/>
                <a:ext cx="0" cy="854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F446E5A9-75E7-86D0-62CD-8EE82DAC5DCE}"/>
              </a:ext>
            </a:extLst>
          </p:cNvPr>
          <p:cNvSpPr/>
          <p:nvPr/>
        </p:nvSpPr>
        <p:spPr bwMode="auto">
          <a:xfrm>
            <a:off x="1134623" y="6812008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2" name="사각형: 둥근 모서리 1221">
            <a:extLst>
              <a:ext uri="{FF2B5EF4-FFF2-40B4-BE49-F238E27FC236}">
                <a16:creationId xmlns:a16="http://schemas.microsoft.com/office/drawing/2014/main" id="{658EE32B-47B4-10AB-FF8D-CAB102645F56}"/>
              </a:ext>
            </a:extLst>
          </p:cNvPr>
          <p:cNvSpPr/>
          <p:nvPr/>
        </p:nvSpPr>
        <p:spPr bwMode="auto">
          <a:xfrm>
            <a:off x="1241342" y="2632431"/>
            <a:ext cx="3155796" cy="4170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223" name="그룹 1222">
            <a:extLst>
              <a:ext uri="{FF2B5EF4-FFF2-40B4-BE49-F238E27FC236}">
                <a16:creationId xmlns:a16="http://schemas.microsoft.com/office/drawing/2014/main" id="{136773C3-5CC1-D35D-1776-0F1E3E18437D}"/>
              </a:ext>
            </a:extLst>
          </p:cNvPr>
          <p:cNvGrpSpPr/>
          <p:nvPr/>
        </p:nvGrpSpPr>
        <p:grpSpPr>
          <a:xfrm>
            <a:off x="1364342" y="2721621"/>
            <a:ext cx="418704" cy="252698"/>
            <a:chOff x="4414982" y="3207017"/>
            <a:chExt cx="943494" cy="599403"/>
          </a:xfrm>
        </p:grpSpPr>
        <p:sp>
          <p:nvSpPr>
            <p:cNvPr id="1227" name="직사각형 1226">
              <a:extLst>
                <a:ext uri="{FF2B5EF4-FFF2-40B4-BE49-F238E27FC236}">
                  <a16:creationId xmlns:a16="http://schemas.microsoft.com/office/drawing/2014/main" id="{CD29CC73-7504-77BE-F075-0C75D1A92A35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8" name="직선 연결선 1227">
              <a:extLst>
                <a:ext uri="{FF2B5EF4-FFF2-40B4-BE49-F238E27FC236}">
                  <a16:creationId xmlns:a16="http://schemas.microsoft.com/office/drawing/2014/main" id="{6763D490-2DDC-0A35-D729-42DA2B2F0DAE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9" name="직선 연결선 1228">
              <a:extLst>
                <a:ext uri="{FF2B5EF4-FFF2-40B4-BE49-F238E27FC236}">
                  <a16:creationId xmlns:a16="http://schemas.microsoft.com/office/drawing/2014/main" id="{E22D66D3-A4E3-8E0A-6D13-77BFF5F9F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101BCDB2-69C7-D314-54E6-E79F90BCF52E}"/>
                </a:ext>
              </a:extLst>
            </p:cNvPr>
            <p:cNvSpPr txBox="1"/>
            <p:nvPr/>
          </p:nvSpPr>
          <p:spPr>
            <a:xfrm>
              <a:off x="4414982" y="3207017"/>
              <a:ext cx="943494" cy="599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4" name="TextBox 1223">
            <a:extLst>
              <a:ext uri="{FF2B5EF4-FFF2-40B4-BE49-F238E27FC236}">
                <a16:creationId xmlns:a16="http://schemas.microsoft.com/office/drawing/2014/main" id="{7DB3B883-D666-BC41-42B0-AC9E1429D0FE}"/>
              </a:ext>
            </a:extLst>
          </p:cNvPr>
          <p:cNvSpPr txBox="1"/>
          <p:nvPr/>
        </p:nvSpPr>
        <p:spPr>
          <a:xfrm>
            <a:off x="1790189" y="2747302"/>
            <a:ext cx="5693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후유장애</a:t>
            </a:r>
            <a:endParaRPr lang="ko-KR" altLang="en-US" sz="7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82E3EED6-1E5C-0267-73BC-44CC77912292}"/>
              </a:ext>
            </a:extLst>
          </p:cNvPr>
          <p:cNvSpPr txBox="1"/>
          <p:nvPr/>
        </p:nvSpPr>
        <p:spPr>
          <a:xfrm>
            <a:off x="3802595" y="2750919"/>
            <a:ext cx="434734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5B738CEC-2C92-C66B-1946-01EE4DB46ACE}"/>
              </a:ext>
            </a:extLst>
          </p:cNvPr>
          <p:cNvSpPr txBox="1"/>
          <p:nvPr/>
        </p:nvSpPr>
        <p:spPr>
          <a:xfrm>
            <a:off x="2596938" y="2624698"/>
            <a:ext cx="52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solidFill>
                  <a:srgbClr val="0070C0"/>
                </a:solidFill>
              </a:rPr>
              <a:t>충분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158" name="사각형: 둥근 모서리 1157">
            <a:extLst>
              <a:ext uri="{FF2B5EF4-FFF2-40B4-BE49-F238E27FC236}">
                <a16:creationId xmlns:a16="http://schemas.microsoft.com/office/drawing/2014/main" id="{06DAE693-C7BB-1A9C-2421-7A04B7121504}"/>
              </a:ext>
            </a:extLst>
          </p:cNvPr>
          <p:cNvSpPr/>
          <p:nvPr/>
        </p:nvSpPr>
        <p:spPr bwMode="auto">
          <a:xfrm>
            <a:off x="1241342" y="3109100"/>
            <a:ext cx="3155796" cy="4170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70" name="그룹 1169">
            <a:extLst>
              <a:ext uri="{FF2B5EF4-FFF2-40B4-BE49-F238E27FC236}">
                <a16:creationId xmlns:a16="http://schemas.microsoft.com/office/drawing/2014/main" id="{0BE7D187-B972-A4DC-5310-768BA87A26C3}"/>
              </a:ext>
            </a:extLst>
          </p:cNvPr>
          <p:cNvGrpSpPr/>
          <p:nvPr/>
        </p:nvGrpSpPr>
        <p:grpSpPr>
          <a:xfrm>
            <a:off x="1364342" y="3198290"/>
            <a:ext cx="418704" cy="252698"/>
            <a:chOff x="4414982" y="3207017"/>
            <a:chExt cx="943494" cy="599403"/>
          </a:xfrm>
        </p:grpSpPr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1255B9FD-E4BB-3B41-5B88-CF33281B44FA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ED9B872-EE7E-C6F8-29D9-DCC2E109B757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501656E-F313-B454-A987-22A9E85E1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E66291-604C-2A9B-C957-C59A32FD116A}"/>
                </a:ext>
              </a:extLst>
            </p:cNvPr>
            <p:cNvSpPr txBox="1"/>
            <p:nvPr/>
          </p:nvSpPr>
          <p:spPr>
            <a:xfrm>
              <a:off x="4414982" y="3207017"/>
              <a:ext cx="943494" cy="599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0" name="TextBox 1179">
            <a:extLst>
              <a:ext uri="{FF2B5EF4-FFF2-40B4-BE49-F238E27FC236}">
                <a16:creationId xmlns:a16="http://schemas.microsoft.com/office/drawing/2014/main" id="{65EB199F-490B-D8ED-0D8C-7F10D97861A3}"/>
              </a:ext>
            </a:extLst>
          </p:cNvPr>
          <p:cNvSpPr txBox="1"/>
          <p:nvPr/>
        </p:nvSpPr>
        <p:spPr>
          <a:xfrm>
            <a:off x="1779038" y="3223971"/>
            <a:ext cx="7617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5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치아골절화상</a:t>
            </a:r>
            <a:endParaRPr lang="ko-KR" altLang="en-US" sz="7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358D7D46-F20D-30C8-2537-A72F46989406}"/>
              </a:ext>
            </a:extLst>
          </p:cNvPr>
          <p:cNvSpPr txBox="1"/>
          <p:nvPr/>
        </p:nvSpPr>
        <p:spPr>
          <a:xfrm>
            <a:off x="3802595" y="3227588"/>
            <a:ext cx="434734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0AC9E00F-48D9-5BE9-41BC-5B851D0B7D16}"/>
              </a:ext>
            </a:extLst>
          </p:cNvPr>
          <p:cNvSpPr txBox="1"/>
          <p:nvPr/>
        </p:nvSpPr>
        <p:spPr>
          <a:xfrm>
            <a:off x="2596938" y="3101367"/>
            <a:ext cx="52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solidFill>
                  <a:srgbClr val="FF0000"/>
                </a:solidFill>
              </a:rPr>
              <a:t>부족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8B26B85-1039-24DC-1585-56A06E425EAC}"/>
              </a:ext>
            </a:extLst>
          </p:cNvPr>
          <p:cNvSpPr/>
          <p:nvPr/>
        </p:nvSpPr>
        <p:spPr bwMode="auto">
          <a:xfrm>
            <a:off x="1241059" y="3583491"/>
            <a:ext cx="3155796" cy="4170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326D8E0-C107-207D-834C-641E4429D678}"/>
              </a:ext>
            </a:extLst>
          </p:cNvPr>
          <p:cNvGrpSpPr/>
          <p:nvPr/>
        </p:nvGrpSpPr>
        <p:grpSpPr>
          <a:xfrm>
            <a:off x="1364059" y="3672681"/>
            <a:ext cx="418704" cy="252698"/>
            <a:chOff x="4414982" y="3207017"/>
            <a:chExt cx="943494" cy="599403"/>
          </a:xfrm>
        </p:grpSpPr>
        <p:sp>
          <p:nvSpPr>
            <p:cNvPr id="1234" name="직사각형 1233">
              <a:extLst>
                <a:ext uri="{FF2B5EF4-FFF2-40B4-BE49-F238E27FC236}">
                  <a16:creationId xmlns:a16="http://schemas.microsoft.com/office/drawing/2014/main" id="{E9126EE8-93B4-CC59-A368-D61AC422C138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5" name="직선 연결선 1234">
              <a:extLst>
                <a:ext uri="{FF2B5EF4-FFF2-40B4-BE49-F238E27FC236}">
                  <a16:creationId xmlns:a16="http://schemas.microsoft.com/office/drawing/2014/main" id="{AC72F97F-AE0B-22B0-2686-5C45836A97D2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6" name="직선 연결선 1235">
              <a:extLst>
                <a:ext uri="{FF2B5EF4-FFF2-40B4-BE49-F238E27FC236}">
                  <a16:creationId xmlns:a16="http://schemas.microsoft.com/office/drawing/2014/main" id="{583315C1-A2BD-835D-0D47-812BB4F4A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37" name="TextBox 1236">
              <a:extLst>
                <a:ext uri="{FF2B5EF4-FFF2-40B4-BE49-F238E27FC236}">
                  <a16:creationId xmlns:a16="http://schemas.microsoft.com/office/drawing/2014/main" id="{F8D23D95-3A76-70DD-6CEC-162EA99571C3}"/>
                </a:ext>
              </a:extLst>
            </p:cNvPr>
            <p:cNvSpPr txBox="1"/>
            <p:nvPr/>
          </p:nvSpPr>
          <p:spPr>
            <a:xfrm>
              <a:off x="4414982" y="3207017"/>
              <a:ext cx="943494" cy="599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1" name="TextBox 1230">
            <a:extLst>
              <a:ext uri="{FF2B5EF4-FFF2-40B4-BE49-F238E27FC236}">
                <a16:creationId xmlns:a16="http://schemas.microsoft.com/office/drawing/2014/main" id="{7E1E011F-1659-26EB-875A-D8B2E09DECC9}"/>
              </a:ext>
            </a:extLst>
          </p:cNvPr>
          <p:cNvSpPr txBox="1"/>
          <p:nvPr/>
        </p:nvSpPr>
        <p:spPr>
          <a:xfrm>
            <a:off x="1778755" y="3698362"/>
            <a:ext cx="5693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운전주택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E45EBC23-6AAD-3C89-E5C4-71AB5BD49997}"/>
              </a:ext>
            </a:extLst>
          </p:cNvPr>
          <p:cNvSpPr txBox="1"/>
          <p:nvPr/>
        </p:nvSpPr>
        <p:spPr>
          <a:xfrm>
            <a:off x="3802312" y="3701979"/>
            <a:ext cx="369012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B7B0319F-C90F-6F6C-EE25-F5A65A16141F}"/>
              </a:ext>
            </a:extLst>
          </p:cNvPr>
          <p:cNvSpPr txBox="1"/>
          <p:nvPr/>
        </p:nvSpPr>
        <p:spPr>
          <a:xfrm>
            <a:off x="2596655" y="3575758"/>
            <a:ext cx="52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>
                <a:solidFill>
                  <a:srgbClr val="FF0000"/>
                </a:solidFill>
              </a:rPr>
              <a:t>부족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38" name="그림 1237">
            <a:extLst>
              <a:ext uri="{FF2B5EF4-FFF2-40B4-BE49-F238E27FC236}">
                <a16:creationId xmlns:a16="http://schemas.microsoft.com/office/drawing/2014/main" id="{D8725895-327B-A0DA-74AE-D7BE3EFC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76" y="2815158"/>
            <a:ext cx="146246" cy="145429"/>
          </a:xfrm>
          <a:prstGeom prst="rect">
            <a:avLst/>
          </a:prstGeom>
        </p:spPr>
      </p:pic>
      <p:pic>
        <p:nvPicPr>
          <p:cNvPr id="1239" name="그림 1238">
            <a:extLst>
              <a:ext uri="{FF2B5EF4-FFF2-40B4-BE49-F238E27FC236}">
                <a16:creationId xmlns:a16="http://schemas.microsoft.com/office/drawing/2014/main" id="{E3387E74-F52F-AD8E-F101-964AC72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76" y="3269903"/>
            <a:ext cx="146246" cy="145429"/>
          </a:xfrm>
          <a:prstGeom prst="rect">
            <a:avLst/>
          </a:prstGeom>
        </p:spPr>
      </p:pic>
      <p:pic>
        <p:nvPicPr>
          <p:cNvPr id="1240" name="그림 1239">
            <a:extLst>
              <a:ext uri="{FF2B5EF4-FFF2-40B4-BE49-F238E27FC236}">
                <a16:creationId xmlns:a16="http://schemas.microsoft.com/office/drawing/2014/main" id="{C70BC77A-B472-7868-03C0-0EC62DAA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76" y="3751266"/>
            <a:ext cx="146246" cy="1454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0356FA6-5E40-BDE3-08AB-431A202222D2}"/>
              </a:ext>
            </a:extLst>
          </p:cNvPr>
          <p:cNvSpPr/>
          <p:nvPr/>
        </p:nvSpPr>
        <p:spPr>
          <a:xfrm>
            <a:off x="1144671" y="4382814"/>
            <a:ext cx="3386470" cy="1282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5C29D7-877D-51F0-B241-E9780F5F5EC6}"/>
              </a:ext>
            </a:extLst>
          </p:cNvPr>
          <p:cNvGrpSpPr/>
          <p:nvPr/>
        </p:nvGrpSpPr>
        <p:grpSpPr>
          <a:xfrm>
            <a:off x="3511038" y="4504858"/>
            <a:ext cx="809523" cy="715883"/>
            <a:chOff x="4572553" y="3209115"/>
            <a:chExt cx="628351" cy="59520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5F8B1C-0717-B553-BD85-A0799E08E20E}"/>
                </a:ext>
              </a:extLst>
            </p:cNvPr>
            <p:cNvSpPr/>
            <p:nvPr/>
          </p:nvSpPr>
          <p:spPr>
            <a:xfrm>
              <a:off x="4572553" y="3209115"/>
              <a:ext cx="628351" cy="595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73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19495FD-40D5-E057-6874-F73C44AC9B58}"/>
                </a:ext>
              </a:extLst>
            </p:cNvPr>
            <p:cNvCxnSpPr/>
            <p:nvPr/>
          </p:nvCxnSpPr>
          <p:spPr>
            <a:xfrm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92C020-BF4B-C84D-038A-F0A6175C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553" y="3209115"/>
              <a:ext cx="628351" cy="595203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BB1B3-D36A-AC4F-823C-5EDA237ADC7A}"/>
                </a:ext>
              </a:extLst>
            </p:cNvPr>
            <p:cNvSpPr txBox="1"/>
            <p:nvPr/>
          </p:nvSpPr>
          <p:spPr>
            <a:xfrm>
              <a:off x="4709270" y="3425749"/>
              <a:ext cx="354919" cy="161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4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4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112507-69CC-ED2E-8C89-0C8506260DBF}"/>
              </a:ext>
            </a:extLst>
          </p:cNvPr>
          <p:cNvSpPr/>
          <p:nvPr/>
        </p:nvSpPr>
        <p:spPr>
          <a:xfrm>
            <a:off x="1505328" y="5256256"/>
            <a:ext cx="2616641" cy="32690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31" dirty="0"/>
              <a:t>상담 신청하고 전체 가입내역 조회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629F7-B7DA-8125-8DCB-5B3CE8968173}"/>
              </a:ext>
            </a:extLst>
          </p:cNvPr>
          <p:cNvSpPr txBox="1"/>
          <p:nvPr/>
        </p:nvSpPr>
        <p:spPr>
          <a:xfrm>
            <a:off x="1351710" y="4541527"/>
            <a:ext cx="1938351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보험은 있는데</a:t>
            </a:r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가입한 걸까 </a:t>
            </a:r>
            <a:r>
              <a:rPr lang="en-US" altLang="ko-KR" sz="93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lang="ko-KR" altLang="en-US" sz="93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0B9C4-2335-9109-C099-4910D08E5A7A}"/>
              </a:ext>
            </a:extLst>
          </p:cNvPr>
          <p:cNvSpPr txBox="1"/>
          <p:nvPr/>
        </p:nvSpPr>
        <p:spPr>
          <a:xfrm>
            <a:off x="1351710" y="4742533"/>
            <a:ext cx="1988045" cy="478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홍길동님의 보험 계약 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</a:t>
            </a:r>
            <a:endParaRPr lang="en-US" altLang="ko-KR" sz="83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보장 내역과 합리적인 보험료를 </a:t>
            </a:r>
            <a:endParaRPr lang="en-US" altLang="ko-KR" sz="83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전문가가 </a:t>
            </a:r>
            <a:r>
              <a:rPr lang="ko-KR" altLang="en-US" sz="836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분석해드릴께요</a:t>
            </a:r>
            <a:r>
              <a:rPr lang="en-US" altLang="ko-KR" sz="83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76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08">
            <a:extLst>
              <a:ext uri="{FF2B5EF4-FFF2-40B4-BE49-F238E27FC236}">
                <a16:creationId xmlns:a16="http://schemas.microsoft.com/office/drawing/2014/main" id="{3288B8B3-4313-0905-FC7D-A658D65B334F}"/>
              </a:ext>
            </a:extLst>
          </p:cNvPr>
          <p:cNvSpPr txBox="1"/>
          <p:nvPr/>
        </p:nvSpPr>
        <p:spPr>
          <a:xfrm rot="20700000">
            <a:off x="12623770" y="-125512"/>
            <a:ext cx="1310301" cy="41402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F26FE5-266F-7A09-C713-776CF47EADA1}"/>
              </a:ext>
            </a:extLst>
          </p:cNvPr>
          <p:cNvSpPr/>
          <p:nvPr/>
        </p:nvSpPr>
        <p:spPr>
          <a:xfrm>
            <a:off x="1505328" y="5165742"/>
            <a:ext cx="247803" cy="2689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85A4DD-9C46-ACFF-EE85-CB7E22D8CD80}"/>
              </a:ext>
            </a:extLst>
          </p:cNvPr>
          <p:cNvGrpSpPr/>
          <p:nvPr/>
        </p:nvGrpSpPr>
        <p:grpSpPr>
          <a:xfrm>
            <a:off x="1241059" y="1158715"/>
            <a:ext cx="3155796" cy="424791"/>
            <a:chOff x="6222380" y="1133779"/>
            <a:chExt cx="3155796" cy="42479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3982BA9-67B7-B7CA-5C0C-D27832FB7571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EA1B0AD-0638-6514-0A19-EAFC14FDA4ED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153" name="직사각형 1152">
                <a:extLst>
                  <a:ext uri="{FF2B5EF4-FFF2-40B4-BE49-F238E27FC236}">
                    <a16:creationId xmlns:a16="http://schemas.microsoft.com/office/drawing/2014/main" id="{CBDAD4E6-7DE0-3650-798C-236B9849F097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54" name="직선 연결선 1153">
                <a:extLst>
                  <a:ext uri="{FF2B5EF4-FFF2-40B4-BE49-F238E27FC236}">
                    <a16:creationId xmlns:a16="http://schemas.microsoft.com/office/drawing/2014/main" id="{804795CC-1AEC-B26D-4D90-36FD1F36240D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7" name="직선 연결선 1156">
                <a:extLst>
                  <a:ext uri="{FF2B5EF4-FFF2-40B4-BE49-F238E27FC236}">
                    <a16:creationId xmlns:a16="http://schemas.microsoft.com/office/drawing/2014/main" id="{B5C5A1AB-1032-1A59-6F91-851CBAF0B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59" name="TextBox 1158">
                <a:extLst>
                  <a:ext uri="{FF2B5EF4-FFF2-40B4-BE49-F238E27FC236}">
                    <a16:creationId xmlns:a16="http://schemas.microsoft.com/office/drawing/2014/main" id="{2D4D361C-636D-6443-437B-1481A290638A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56D410-9535-5837-8B51-80CCD414154C}"/>
                </a:ext>
              </a:extLst>
            </p:cNvPr>
            <p:cNvSpPr txBox="1"/>
            <p:nvPr/>
          </p:nvSpPr>
          <p:spPr>
            <a:xfrm>
              <a:off x="6771227" y="1256383"/>
              <a:ext cx="47320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수술비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AD5EA5-9EBE-B94B-D01E-C43A3246AD81}"/>
                </a:ext>
              </a:extLst>
            </p:cNvPr>
            <p:cNvSpPr txBox="1"/>
            <p:nvPr/>
          </p:nvSpPr>
          <p:spPr>
            <a:xfrm>
              <a:off x="8783633" y="1260000"/>
              <a:ext cx="434734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86C283-B082-DA50-482F-015862F235EC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>
                  <a:solidFill>
                    <a:srgbClr val="FF0000"/>
                  </a:solidFill>
                </a:rPr>
                <a:t>부족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1160" name="그룹 1159">
            <a:extLst>
              <a:ext uri="{FF2B5EF4-FFF2-40B4-BE49-F238E27FC236}">
                <a16:creationId xmlns:a16="http://schemas.microsoft.com/office/drawing/2014/main" id="{290495C4-4A73-0EE4-F702-769313640312}"/>
              </a:ext>
            </a:extLst>
          </p:cNvPr>
          <p:cNvGrpSpPr/>
          <p:nvPr/>
        </p:nvGrpSpPr>
        <p:grpSpPr>
          <a:xfrm>
            <a:off x="1241059" y="1667570"/>
            <a:ext cx="3155796" cy="424791"/>
            <a:chOff x="6222380" y="1133779"/>
            <a:chExt cx="3155796" cy="424791"/>
          </a:xfrm>
        </p:grpSpPr>
        <p:sp>
          <p:nvSpPr>
            <p:cNvPr id="1161" name="사각형: 둥근 모서리 1160">
              <a:extLst>
                <a:ext uri="{FF2B5EF4-FFF2-40B4-BE49-F238E27FC236}">
                  <a16:creationId xmlns:a16="http://schemas.microsoft.com/office/drawing/2014/main" id="{42016E7F-7DAA-2C96-345B-9E346A3D9B66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1162" name="그룹 1161">
              <a:extLst>
                <a:ext uri="{FF2B5EF4-FFF2-40B4-BE49-F238E27FC236}">
                  <a16:creationId xmlns:a16="http://schemas.microsoft.com/office/drawing/2014/main" id="{DC2657C8-E497-B6E7-37C1-B26B8960102A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166" name="직사각형 1165">
                <a:extLst>
                  <a:ext uri="{FF2B5EF4-FFF2-40B4-BE49-F238E27FC236}">
                    <a16:creationId xmlns:a16="http://schemas.microsoft.com/office/drawing/2014/main" id="{ACABCEE2-EBF2-D358-746B-BD2B429E46BF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67" name="직선 연결선 1166">
                <a:extLst>
                  <a:ext uri="{FF2B5EF4-FFF2-40B4-BE49-F238E27FC236}">
                    <a16:creationId xmlns:a16="http://schemas.microsoft.com/office/drawing/2014/main" id="{F21DCC50-4428-E899-C3F8-8DA21B996B16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8" name="직선 연결선 1167">
                <a:extLst>
                  <a:ext uri="{FF2B5EF4-FFF2-40B4-BE49-F238E27FC236}">
                    <a16:creationId xmlns:a16="http://schemas.microsoft.com/office/drawing/2014/main" id="{3CEEC01B-0C0E-E9CE-79D0-A5B10DFC4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6A1393F6-1501-F237-ACAC-E42EF37A8E16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B262BCEC-B2AD-77DE-EE36-4D7C48D57468}"/>
                </a:ext>
              </a:extLst>
            </p:cNvPr>
            <p:cNvSpPr txBox="1"/>
            <p:nvPr/>
          </p:nvSpPr>
          <p:spPr>
            <a:xfrm>
              <a:off x="6771227" y="1256383"/>
              <a:ext cx="56938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입원일당</a:t>
              </a: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86732DA-82AF-3E57-32AE-702E32BE8674}"/>
                </a:ext>
              </a:extLst>
            </p:cNvPr>
            <p:cNvSpPr txBox="1"/>
            <p:nvPr/>
          </p:nvSpPr>
          <p:spPr>
            <a:xfrm>
              <a:off x="8783633" y="1260000"/>
              <a:ext cx="434734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5" name="TextBox 1164">
              <a:extLst>
                <a:ext uri="{FF2B5EF4-FFF2-40B4-BE49-F238E27FC236}">
                  <a16:creationId xmlns:a16="http://schemas.microsoft.com/office/drawing/2014/main" id="{FDA45F8E-6A18-E48B-D899-E45506E073DC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>
                  <a:solidFill>
                    <a:srgbClr val="FF0000"/>
                  </a:solidFill>
                </a:rPr>
                <a:t>부족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1171" name="그룹 1170">
            <a:extLst>
              <a:ext uri="{FF2B5EF4-FFF2-40B4-BE49-F238E27FC236}">
                <a16:creationId xmlns:a16="http://schemas.microsoft.com/office/drawing/2014/main" id="{6CD9BBAA-85AD-9C60-9126-40AAA776F313}"/>
              </a:ext>
            </a:extLst>
          </p:cNvPr>
          <p:cNvGrpSpPr/>
          <p:nvPr/>
        </p:nvGrpSpPr>
        <p:grpSpPr>
          <a:xfrm>
            <a:off x="1241059" y="2145076"/>
            <a:ext cx="3155796" cy="424791"/>
            <a:chOff x="6222380" y="1133779"/>
            <a:chExt cx="3155796" cy="424791"/>
          </a:xfrm>
        </p:grpSpPr>
        <p:sp>
          <p:nvSpPr>
            <p:cNvPr id="1172" name="사각형: 둥근 모서리 1171">
              <a:extLst>
                <a:ext uri="{FF2B5EF4-FFF2-40B4-BE49-F238E27FC236}">
                  <a16:creationId xmlns:a16="http://schemas.microsoft.com/office/drawing/2014/main" id="{32B9DD93-0C93-35E1-09C5-1A53E2AD0954}"/>
                </a:ext>
              </a:extLst>
            </p:cNvPr>
            <p:cNvSpPr/>
            <p:nvPr/>
          </p:nvSpPr>
          <p:spPr bwMode="auto">
            <a:xfrm>
              <a:off x="6222380" y="1141512"/>
              <a:ext cx="3155796" cy="4170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kumimoji="0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1173" name="그룹 1172">
              <a:extLst>
                <a:ext uri="{FF2B5EF4-FFF2-40B4-BE49-F238E27FC236}">
                  <a16:creationId xmlns:a16="http://schemas.microsoft.com/office/drawing/2014/main" id="{ACEEF220-779F-3817-3E60-A258C05DDC4B}"/>
                </a:ext>
              </a:extLst>
            </p:cNvPr>
            <p:cNvGrpSpPr/>
            <p:nvPr/>
          </p:nvGrpSpPr>
          <p:grpSpPr>
            <a:xfrm>
              <a:off x="6345380" y="1230702"/>
              <a:ext cx="418704" cy="252698"/>
              <a:chOff x="4414982" y="3207017"/>
              <a:chExt cx="943494" cy="599403"/>
            </a:xfrm>
          </p:grpSpPr>
          <p:sp>
            <p:nvSpPr>
              <p:cNvPr id="1177" name="직사각형 1176">
                <a:extLst>
                  <a:ext uri="{FF2B5EF4-FFF2-40B4-BE49-F238E27FC236}">
                    <a16:creationId xmlns:a16="http://schemas.microsoft.com/office/drawing/2014/main" id="{D49B18EC-E360-DE3B-5C3E-7E98DA6192E5}"/>
                  </a:ext>
                </a:extLst>
              </p:cNvPr>
              <p:cNvSpPr/>
              <p:nvPr/>
            </p:nvSpPr>
            <p:spPr>
              <a:xfrm>
                <a:off x="4572553" y="3209115"/>
                <a:ext cx="628351" cy="5952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78" name="직선 연결선 1177">
                <a:extLst>
                  <a:ext uri="{FF2B5EF4-FFF2-40B4-BE49-F238E27FC236}">
                    <a16:creationId xmlns:a16="http://schemas.microsoft.com/office/drawing/2014/main" id="{442F7B24-07FD-6311-C607-F46D14B26C65}"/>
                  </a:ext>
                </a:extLst>
              </p:cNvPr>
              <p:cNvCxnSpPr/>
              <p:nvPr/>
            </p:nvCxnSpPr>
            <p:spPr>
              <a:xfrm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9" name="직선 연결선 1178">
                <a:extLst>
                  <a:ext uri="{FF2B5EF4-FFF2-40B4-BE49-F238E27FC236}">
                    <a16:creationId xmlns:a16="http://schemas.microsoft.com/office/drawing/2014/main" id="{64ADF7A0-C7E1-A7BC-414E-003E54352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553" y="3209115"/>
                <a:ext cx="628351" cy="59520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D04DB-CC6A-DA88-E8A1-8143EFEFC22E}"/>
                  </a:ext>
                </a:extLst>
              </p:cNvPr>
              <p:cNvSpPr txBox="1"/>
              <p:nvPr/>
            </p:nvSpPr>
            <p:spPr>
              <a:xfrm>
                <a:off x="4414982" y="3207017"/>
                <a:ext cx="943494" cy="599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86FEC57E-063D-D7AB-ED75-CE9D9717BA9B}"/>
                </a:ext>
              </a:extLst>
            </p:cNvPr>
            <p:cNvSpPr txBox="1"/>
            <p:nvPr/>
          </p:nvSpPr>
          <p:spPr>
            <a:xfrm>
              <a:off x="6771227" y="1256383"/>
              <a:ext cx="37702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사망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D601746A-2477-C780-2973-709C1144AB34}"/>
                </a:ext>
              </a:extLst>
            </p:cNvPr>
            <p:cNvSpPr txBox="1"/>
            <p:nvPr/>
          </p:nvSpPr>
          <p:spPr>
            <a:xfrm>
              <a:off x="8783633" y="1260000"/>
              <a:ext cx="434734" cy="235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93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A75B6102-1B0D-226A-5F45-63ED25185367}"/>
                </a:ext>
              </a:extLst>
            </p:cNvPr>
            <p:cNvSpPr txBox="1"/>
            <p:nvPr/>
          </p:nvSpPr>
          <p:spPr>
            <a:xfrm>
              <a:off x="7499919" y="1133779"/>
              <a:ext cx="52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>
                  <a:solidFill>
                    <a:srgbClr val="FF0000"/>
                  </a:solidFill>
                </a:rPr>
                <a:t>부족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3C2505A0-637B-9D99-C3A2-6AB6ACF6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94" y="1335016"/>
            <a:ext cx="146246" cy="14542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4CE91BA-16EC-A9BF-FB51-1C9DBE0B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94" y="1846398"/>
            <a:ext cx="146246" cy="1454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3243F4B-2409-A6BC-DABC-02FA5917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94" y="2316370"/>
            <a:ext cx="146246" cy="1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4E08BF-B43A-1106-44CB-7A92684FE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6AE24-BAE7-53E1-B3D0-83DEDB5531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D8AD11-2722-F627-12D0-41908D3F39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상담신청완료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03044AB-E19C-FCEA-A29B-A625F8BAC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CF92109-EFB5-C6A0-3080-8736A6975E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BA464793-73DF-3ED3-4C82-8826D135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88248"/>
              </p:ext>
            </p:extLst>
          </p:nvPr>
        </p:nvGraphicFramePr>
        <p:xfrm>
          <a:off x="11199911" y="908673"/>
          <a:ext cx="2389685" cy="236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18499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선택약관 동의한 고객이 상담신청 선택 시 노출되는 레이어 팝업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881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grpSp>
        <p:nvGrpSpPr>
          <p:cNvPr id="1101" name="그룹 1100">
            <a:extLst>
              <a:ext uri="{FF2B5EF4-FFF2-40B4-BE49-F238E27FC236}">
                <a16:creationId xmlns:a16="http://schemas.microsoft.com/office/drawing/2014/main" id="{C98C701C-3977-B24D-4252-949C8C39B7C2}"/>
              </a:ext>
            </a:extLst>
          </p:cNvPr>
          <p:cNvGrpSpPr/>
          <p:nvPr/>
        </p:nvGrpSpPr>
        <p:grpSpPr>
          <a:xfrm>
            <a:off x="1128543" y="907942"/>
            <a:ext cx="3441362" cy="5969130"/>
            <a:chOff x="6081543" y="907942"/>
            <a:chExt cx="3441362" cy="596913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726FA6F-0298-3D0F-8A9E-EDB592FB9660}"/>
                </a:ext>
              </a:extLst>
            </p:cNvPr>
            <p:cNvGrpSpPr/>
            <p:nvPr/>
          </p:nvGrpSpPr>
          <p:grpSpPr>
            <a:xfrm>
              <a:off x="6206334" y="1133779"/>
              <a:ext cx="3155796" cy="424791"/>
              <a:chOff x="6222380" y="1133779"/>
              <a:chExt cx="3155796" cy="42479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E5A25DB7-324B-037B-0A96-ED08F62AB76B}"/>
                  </a:ext>
                </a:extLst>
              </p:cNvPr>
              <p:cNvSpPr/>
              <p:nvPr/>
            </p:nvSpPr>
            <p:spPr bwMode="auto">
              <a:xfrm>
                <a:off x="6222380" y="1141512"/>
                <a:ext cx="3155796" cy="41705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kumimoji="0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C34FE449-F970-D2E6-5BCC-DDA084B7C04B}"/>
                  </a:ext>
                </a:extLst>
              </p:cNvPr>
              <p:cNvGrpSpPr/>
              <p:nvPr/>
            </p:nvGrpSpPr>
            <p:grpSpPr>
              <a:xfrm>
                <a:off x="6345380" y="1230702"/>
                <a:ext cx="418704" cy="252698"/>
                <a:chOff x="4414982" y="3207017"/>
                <a:chExt cx="943494" cy="599403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C8069F7-9415-70FC-A945-D4112F98D6BE}"/>
                    </a:ext>
                  </a:extLst>
                </p:cNvPr>
                <p:cNvSpPr/>
                <p:nvPr/>
              </p:nvSpPr>
              <p:spPr>
                <a:xfrm>
                  <a:off x="4572553" y="3209115"/>
                  <a:ext cx="628351" cy="5952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17079B24-87F3-3EA9-0884-F3546A87B4BD}"/>
                    </a:ext>
                  </a:extLst>
                </p:cNvPr>
                <p:cNvCxnSpPr/>
                <p:nvPr/>
              </p:nvCxnSpPr>
              <p:spPr>
                <a:xfrm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2BC3A78E-4C9A-518D-3DDD-860D9C9C7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9085A73-747E-DBE3-6AB1-2C92100EC8C4}"/>
                    </a:ext>
                  </a:extLst>
                </p:cNvPr>
                <p:cNvSpPr txBox="1"/>
                <p:nvPr/>
              </p:nvSpPr>
              <p:spPr>
                <a:xfrm>
                  <a:off x="4414982" y="3207017"/>
                  <a:ext cx="943494" cy="5994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6DCEF4-8A32-2C09-BE2A-8171AB988657}"/>
                  </a:ext>
                </a:extLst>
              </p:cNvPr>
              <p:cNvSpPr txBox="1"/>
              <p:nvPr/>
            </p:nvSpPr>
            <p:spPr>
              <a:xfrm>
                <a:off x="6760953" y="1256383"/>
                <a:ext cx="665567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뇌혈관질환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F8ADE4-3A73-CCA7-FFFB-B92C9402842B}"/>
                  </a:ext>
                </a:extLst>
              </p:cNvPr>
              <p:cNvSpPr txBox="1"/>
              <p:nvPr/>
            </p:nvSpPr>
            <p:spPr>
              <a:xfrm>
                <a:off x="8783633" y="1260000"/>
                <a:ext cx="434734" cy="2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</a:t>
                </a:r>
                <a:r>
                  <a:rPr lang="ko-KR" altLang="en-US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</a:t>
                </a:r>
                <a:endParaRPr lang="ko-KR" altLang="en-US" sz="976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D0CEA9-9295-7BFB-2638-1D398ED43827}"/>
                  </a:ext>
                </a:extLst>
              </p:cNvPr>
              <p:cNvSpPr txBox="1"/>
              <p:nvPr/>
            </p:nvSpPr>
            <p:spPr>
              <a:xfrm>
                <a:off x="7499919" y="1133779"/>
                <a:ext cx="52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42" dirty="0">
                    <a:solidFill>
                      <a:srgbClr val="FF0000"/>
                    </a:solidFill>
                  </a:rPr>
                  <a:t>부족</a:t>
                </a:r>
                <a:r>
                  <a:rPr lang="ko-KR" altLang="en-US" dirty="0"/>
                  <a:t> 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9FF2478-7820-4ECA-34E9-6EA2FDBE80B0}"/>
                </a:ext>
              </a:extLst>
            </p:cNvPr>
            <p:cNvGrpSpPr/>
            <p:nvPr/>
          </p:nvGrpSpPr>
          <p:grpSpPr>
            <a:xfrm>
              <a:off x="6206334" y="5435041"/>
              <a:ext cx="3155796" cy="424791"/>
              <a:chOff x="6222380" y="1133779"/>
              <a:chExt cx="3155796" cy="424791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C85EC065-93C8-609C-56F7-6BA3B630B5FF}"/>
                  </a:ext>
                </a:extLst>
              </p:cNvPr>
              <p:cNvSpPr/>
              <p:nvPr/>
            </p:nvSpPr>
            <p:spPr bwMode="auto">
              <a:xfrm>
                <a:off x="6222380" y="1141512"/>
                <a:ext cx="3155796" cy="41705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kumimoji="0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E2BE6A7-0A76-9DBE-DF06-C32B6678AF83}"/>
                  </a:ext>
                </a:extLst>
              </p:cNvPr>
              <p:cNvGrpSpPr/>
              <p:nvPr/>
            </p:nvGrpSpPr>
            <p:grpSpPr>
              <a:xfrm>
                <a:off x="6345380" y="1230702"/>
                <a:ext cx="418704" cy="252698"/>
                <a:chOff x="4414982" y="3207017"/>
                <a:chExt cx="943494" cy="599403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FB27D4-607F-CBDD-F666-74789F6E0AAB}"/>
                    </a:ext>
                  </a:extLst>
                </p:cNvPr>
                <p:cNvSpPr/>
                <p:nvPr/>
              </p:nvSpPr>
              <p:spPr>
                <a:xfrm>
                  <a:off x="4572553" y="3209115"/>
                  <a:ext cx="628351" cy="5952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8A061835-FE22-510F-C4B3-894611DE6B9D}"/>
                    </a:ext>
                  </a:extLst>
                </p:cNvPr>
                <p:cNvCxnSpPr/>
                <p:nvPr/>
              </p:nvCxnSpPr>
              <p:spPr>
                <a:xfrm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22514F3C-A790-10AB-3FDE-5BB2B68A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5D912B0-95CB-2104-5466-982A5D06A8AC}"/>
                    </a:ext>
                  </a:extLst>
                </p:cNvPr>
                <p:cNvSpPr txBox="1"/>
                <p:nvPr/>
              </p:nvSpPr>
              <p:spPr>
                <a:xfrm>
                  <a:off x="4414982" y="3207017"/>
                  <a:ext cx="943494" cy="5994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0A4963-B8B2-D9E1-A076-0A6B52B53AC9}"/>
                  </a:ext>
                </a:extLst>
              </p:cNvPr>
              <p:cNvSpPr txBox="1"/>
              <p:nvPr/>
            </p:nvSpPr>
            <p:spPr>
              <a:xfrm>
                <a:off x="6771227" y="1256383"/>
                <a:ext cx="569387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심장질환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5AB584-17EE-4D24-55B5-842A34FFFD84}"/>
                  </a:ext>
                </a:extLst>
              </p:cNvPr>
              <p:cNvSpPr txBox="1"/>
              <p:nvPr/>
            </p:nvSpPr>
            <p:spPr>
              <a:xfrm>
                <a:off x="8783633" y="1260000"/>
                <a:ext cx="434734" cy="2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</a:t>
                </a:r>
                <a:r>
                  <a:rPr lang="ko-KR" altLang="en-US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</a:t>
                </a:r>
                <a:endParaRPr lang="ko-KR" altLang="en-US" sz="976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4CCCDE-4A3D-C120-6841-5B8CD4F359F2}"/>
                  </a:ext>
                </a:extLst>
              </p:cNvPr>
              <p:cNvSpPr txBox="1"/>
              <p:nvPr/>
            </p:nvSpPr>
            <p:spPr>
              <a:xfrm>
                <a:off x="7499919" y="1133779"/>
                <a:ext cx="52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50" dirty="0">
                    <a:solidFill>
                      <a:srgbClr val="FF0000"/>
                    </a:solidFill>
                  </a:rPr>
                  <a:t>부족</a:t>
                </a:r>
                <a:r>
                  <a:rPr lang="ko-KR" altLang="en-US" dirty="0"/>
                  <a:t> 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2BE7F88-AC59-963E-D1F6-2D5DD1016E60}"/>
                </a:ext>
              </a:extLst>
            </p:cNvPr>
            <p:cNvGrpSpPr/>
            <p:nvPr/>
          </p:nvGrpSpPr>
          <p:grpSpPr>
            <a:xfrm>
              <a:off x="6206334" y="5943818"/>
              <a:ext cx="3155796" cy="424791"/>
              <a:chOff x="6222380" y="1133779"/>
              <a:chExt cx="3155796" cy="424791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642A2365-A790-0CD4-0FE0-44D299E4564E}"/>
                  </a:ext>
                </a:extLst>
              </p:cNvPr>
              <p:cNvSpPr/>
              <p:nvPr/>
            </p:nvSpPr>
            <p:spPr bwMode="auto">
              <a:xfrm>
                <a:off x="6222380" y="1141512"/>
                <a:ext cx="3155796" cy="41705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kumimoji="0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</a:p>
            </p:txBody>
          </p:sp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DD4A7512-522F-C4B7-20E0-83C193302610}"/>
                  </a:ext>
                </a:extLst>
              </p:cNvPr>
              <p:cNvGrpSpPr/>
              <p:nvPr/>
            </p:nvGrpSpPr>
            <p:grpSpPr>
              <a:xfrm>
                <a:off x="6345380" y="1230702"/>
                <a:ext cx="418704" cy="252698"/>
                <a:chOff x="4414982" y="3207017"/>
                <a:chExt cx="943494" cy="599403"/>
              </a:xfrm>
            </p:grpSpPr>
            <p:sp>
              <p:nvSpPr>
                <p:cNvPr id="1029" name="직사각형 1028">
                  <a:extLst>
                    <a:ext uri="{FF2B5EF4-FFF2-40B4-BE49-F238E27FC236}">
                      <a16:creationId xmlns:a16="http://schemas.microsoft.com/office/drawing/2014/main" id="{70C3B34C-3D01-3241-DAB3-230EA615015B}"/>
                    </a:ext>
                  </a:extLst>
                </p:cNvPr>
                <p:cNvSpPr/>
                <p:nvPr/>
              </p:nvSpPr>
              <p:spPr>
                <a:xfrm>
                  <a:off x="4572553" y="3209115"/>
                  <a:ext cx="628351" cy="5952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30" name="직선 연결선 1029">
                  <a:extLst>
                    <a:ext uri="{FF2B5EF4-FFF2-40B4-BE49-F238E27FC236}">
                      <a16:creationId xmlns:a16="http://schemas.microsoft.com/office/drawing/2014/main" id="{6E319ED2-F5D6-C581-FA9D-D772958A81EE}"/>
                    </a:ext>
                  </a:extLst>
                </p:cNvPr>
                <p:cNvCxnSpPr/>
                <p:nvPr/>
              </p:nvCxnSpPr>
              <p:spPr>
                <a:xfrm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1" name="직선 연결선 1030">
                  <a:extLst>
                    <a:ext uri="{FF2B5EF4-FFF2-40B4-BE49-F238E27FC236}">
                      <a16:creationId xmlns:a16="http://schemas.microsoft.com/office/drawing/2014/main" id="{C3361CD2-9BE1-D9B2-3F65-924077C03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9510BDBF-BF84-5229-C531-98C5EBC7D929}"/>
                    </a:ext>
                  </a:extLst>
                </p:cNvPr>
                <p:cNvSpPr txBox="1"/>
                <p:nvPr/>
              </p:nvSpPr>
              <p:spPr>
                <a:xfrm>
                  <a:off x="4414982" y="3207017"/>
                  <a:ext cx="943494" cy="5994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9A7E98A3-3EF5-3166-1743-EEB9B4F810B3}"/>
                  </a:ext>
                </a:extLst>
              </p:cNvPr>
              <p:cNvSpPr txBox="1"/>
              <p:nvPr/>
            </p:nvSpPr>
            <p:spPr>
              <a:xfrm>
                <a:off x="6771227" y="1256383"/>
                <a:ext cx="280846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암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34FEE7A0-F7A5-67EA-19D8-6C08F73746DA}"/>
                  </a:ext>
                </a:extLst>
              </p:cNvPr>
              <p:cNvSpPr txBox="1"/>
              <p:nvPr/>
            </p:nvSpPr>
            <p:spPr>
              <a:xfrm>
                <a:off x="8783633" y="1260000"/>
                <a:ext cx="434734" cy="2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</a:t>
                </a:r>
                <a:r>
                  <a:rPr lang="ko-KR" altLang="en-US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</a:t>
                </a:r>
                <a:endParaRPr lang="ko-KR" altLang="en-US" sz="976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3FBFE37C-463C-A40A-DF4D-C816FC40FD57}"/>
                  </a:ext>
                </a:extLst>
              </p:cNvPr>
              <p:cNvSpPr txBox="1"/>
              <p:nvPr/>
            </p:nvSpPr>
            <p:spPr>
              <a:xfrm>
                <a:off x="7499919" y="1133779"/>
                <a:ext cx="52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50" dirty="0">
                    <a:solidFill>
                      <a:srgbClr val="FF0000"/>
                    </a:solidFill>
                  </a:rPr>
                  <a:t>부족</a:t>
                </a:r>
                <a:r>
                  <a:rPr lang="ko-KR" altLang="en-US" dirty="0"/>
                  <a:t> </a:t>
                </a:r>
              </a:p>
            </p:txBody>
          </p:sp>
        </p:grpSp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8E1A5FB4-DB38-32FE-31C7-7A0DDF7AEF04}"/>
                </a:ext>
              </a:extLst>
            </p:cNvPr>
            <p:cNvGrpSpPr/>
            <p:nvPr/>
          </p:nvGrpSpPr>
          <p:grpSpPr>
            <a:xfrm>
              <a:off x="6206334" y="6452281"/>
              <a:ext cx="3155796" cy="424791"/>
              <a:chOff x="6222380" y="1133779"/>
              <a:chExt cx="3155796" cy="424791"/>
            </a:xfrm>
          </p:grpSpPr>
          <p:sp>
            <p:nvSpPr>
              <p:cNvPr id="1034" name="사각형: 둥근 모서리 1033">
                <a:extLst>
                  <a:ext uri="{FF2B5EF4-FFF2-40B4-BE49-F238E27FC236}">
                    <a16:creationId xmlns:a16="http://schemas.microsoft.com/office/drawing/2014/main" id="{01D8D039-0001-0683-7A83-321AC6FE1308}"/>
                  </a:ext>
                </a:extLst>
              </p:cNvPr>
              <p:cNvSpPr/>
              <p:nvPr/>
            </p:nvSpPr>
            <p:spPr bwMode="auto">
              <a:xfrm>
                <a:off x="6222380" y="1141512"/>
                <a:ext cx="3155796" cy="41705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kumimoji="0" lang="ko-KR" altLang="en-US" sz="10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</a:p>
            </p:txBody>
          </p:sp>
          <p:grpSp>
            <p:nvGrpSpPr>
              <p:cNvPr id="1035" name="그룹 1034">
                <a:extLst>
                  <a:ext uri="{FF2B5EF4-FFF2-40B4-BE49-F238E27FC236}">
                    <a16:creationId xmlns:a16="http://schemas.microsoft.com/office/drawing/2014/main" id="{A4AF68AD-0B58-2C71-4ADD-1CF8927E5065}"/>
                  </a:ext>
                </a:extLst>
              </p:cNvPr>
              <p:cNvGrpSpPr/>
              <p:nvPr/>
            </p:nvGrpSpPr>
            <p:grpSpPr>
              <a:xfrm>
                <a:off x="6345380" y="1230702"/>
                <a:ext cx="418704" cy="252698"/>
                <a:chOff x="4414982" y="3207017"/>
                <a:chExt cx="943494" cy="599403"/>
              </a:xfrm>
            </p:grpSpPr>
            <p:sp>
              <p:nvSpPr>
                <p:cNvPr id="1039" name="직사각형 1038">
                  <a:extLst>
                    <a:ext uri="{FF2B5EF4-FFF2-40B4-BE49-F238E27FC236}">
                      <a16:creationId xmlns:a16="http://schemas.microsoft.com/office/drawing/2014/main" id="{FE6148F5-C981-03E5-83B6-24E540B5AB27}"/>
                    </a:ext>
                  </a:extLst>
                </p:cNvPr>
                <p:cNvSpPr/>
                <p:nvPr/>
              </p:nvSpPr>
              <p:spPr>
                <a:xfrm>
                  <a:off x="4572553" y="3209115"/>
                  <a:ext cx="628351" cy="5952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40" name="직선 연결선 1039">
                  <a:extLst>
                    <a:ext uri="{FF2B5EF4-FFF2-40B4-BE49-F238E27FC236}">
                      <a16:creationId xmlns:a16="http://schemas.microsoft.com/office/drawing/2014/main" id="{6D3B88BA-27DF-C77D-43F1-B8DD6313EF28}"/>
                    </a:ext>
                  </a:extLst>
                </p:cNvPr>
                <p:cNvCxnSpPr/>
                <p:nvPr/>
              </p:nvCxnSpPr>
              <p:spPr>
                <a:xfrm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41" name="직선 연결선 1040">
                  <a:extLst>
                    <a:ext uri="{FF2B5EF4-FFF2-40B4-BE49-F238E27FC236}">
                      <a16:creationId xmlns:a16="http://schemas.microsoft.com/office/drawing/2014/main" id="{24F50077-9935-BE7C-677D-77950519B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553" y="3209115"/>
                  <a:ext cx="628351" cy="59520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46AE2A2C-CB47-C45C-BBB1-C4898E483F57}"/>
                    </a:ext>
                  </a:extLst>
                </p:cNvPr>
                <p:cNvSpPr txBox="1"/>
                <p:nvPr/>
              </p:nvSpPr>
              <p:spPr>
                <a:xfrm>
                  <a:off x="4414982" y="3207017"/>
                  <a:ext cx="943494" cy="5994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D8BF0BDC-6AF9-AE86-94FA-EF566698C7B4}"/>
                  </a:ext>
                </a:extLst>
              </p:cNvPr>
              <p:cNvSpPr txBox="1"/>
              <p:nvPr/>
            </p:nvSpPr>
            <p:spPr>
              <a:xfrm>
                <a:off x="6771227" y="1256383"/>
                <a:ext cx="665567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75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실손의료비</a:t>
                </a:r>
                <a:endPara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E15475BE-9B63-082E-A51D-10590DD4D8B0}"/>
                  </a:ext>
                </a:extLst>
              </p:cNvPr>
              <p:cNvSpPr txBox="1"/>
              <p:nvPr/>
            </p:nvSpPr>
            <p:spPr>
              <a:xfrm>
                <a:off x="8750180" y="1260000"/>
                <a:ext cx="500458" cy="2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93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</a:t>
                </a:r>
                <a:endParaRPr lang="ko-KR" altLang="en-US" sz="976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A1C4A51-E6F4-7547-C3AF-255735721D49}"/>
                  </a:ext>
                </a:extLst>
              </p:cNvPr>
              <p:cNvSpPr txBox="1"/>
              <p:nvPr/>
            </p:nvSpPr>
            <p:spPr>
              <a:xfrm>
                <a:off x="7499919" y="1133779"/>
                <a:ext cx="52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50" dirty="0">
                    <a:solidFill>
                      <a:srgbClr val="0070C0"/>
                    </a:solidFill>
                  </a:rPr>
                  <a:t>충분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p:grpSp>
        <p:pic>
          <p:nvPicPr>
            <p:cNvPr id="1043" name="그림 1042">
              <a:extLst>
                <a:ext uri="{FF2B5EF4-FFF2-40B4-BE49-F238E27FC236}">
                  <a16:creationId xmlns:a16="http://schemas.microsoft.com/office/drawing/2014/main" id="{8B75A813-4FB9-27C1-F182-9B04B74ED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5169" y="1296027"/>
              <a:ext cx="144345" cy="144345"/>
            </a:xfrm>
            <a:prstGeom prst="rect">
              <a:avLst/>
            </a:prstGeom>
          </p:spPr>
        </p:pic>
        <p:pic>
          <p:nvPicPr>
            <p:cNvPr id="1044" name="그림 1043">
              <a:extLst>
                <a:ext uri="{FF2B5EF4-FFF2-40B4-BE49-F238E27FC236}">
                  <a16:creationId xmlns:a16="http://schemas.microsoft.com/office/drawing/2014/main" id="{75AA5577-E23A-B661-3104-40A839E1A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5169" y="5544454"/>
              <a:ext cx="146246" cy="145429"/>
            </a:xfrm>
            <a:prstGeom prst="rect">
              <a:avLst/>
            </a:prstGeom>
          </p:spPr>
        </p:pic>
        <p:pic>
          <p:nvPicPr>
            <p:cNvPr id="1045" name="그림 1044">
              <a:extLst>
                <a:ext uri="{FF2B5EF4-FFF2-40B4-BE49-F238E27FC236}">
                  <a16:creationId xmlns:a16="http://schemas.microsoft.com/office/drawing/2014/main" id="{420E2137-73A1-733E-E259-5C34FFB0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5169" y="6112552"/>
              <a:ext cx="146246" cy="145429"/>
            </a:xfrm>
            <a:prstGeom prst="rect">
              <a:avLst/>
            </a:prstGeom>
          </p:spPr>
        </p:pic>
        <p:pic>
          <p:nvPicPr>
            <p:cNvPr id="1046" name="그림 1045">
              <a:extLst>
                <a:ext uri="{FF2B5EF4-FFF2-40B4-BE49-F238E27FC236}">
                  <a16:creationId xmlns:a16="http://schemas.microsoft.com/office/drawing/2014/main" id="{29728843-477B-6CC6-65E7-9578E932C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5169" y="6634262"/>
              <a:ext cx="146246" cy="145429"/>
            </a:xfrm>
            <a:prstGeom prst="rect">
              <a:avLst/>
            </a:prstGeom>
          </p:spPr>
        </p:pic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CC8A01FD-8E19-0688-BE69-D4E473CB0F6B}"/>
                </a:ext>
              </a:extLst>
            </p:cNvPr>
            <p:cNvSpPr/>
            <p:nvPr/>
          </p:nvSpPr>
          <p:spPr bwMode="auto">
            <a:xfrm>
              <a:off x="6112906" y="1684663"/>
              <a:ext cx="3356491" cy="36831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5E45F29B-5624-26F0-96C7-8047B12DFE88}"/>
                </a:ext>
              </a:extLst>
            </p:cNvPr>
            <p:cNvSpPr txBox="1"/>
            <p:nvPr/>
          </p:nvSpPr>
          <p:spPr>
            <a:xfrm>
              <a:off x="6162708" y="2029122"/>
              <a:ext cx="215280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뇌혈관질환 </a:t>
              </a:r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진단비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 0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/1000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만원 권장 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611564A9-4154-07BC-30BC-902B16E929BF}"/>
                </a:ext>
              </a:extLst>
            </p:cNvPr>
            <p:cNvSpPr txBox="1"/>
            <p:nvPr/>
          </p:nvSpPr>
          <p:spPr>
            <a:xfrm>
              <a:off x="6149288" y="2249293"/>
              <a:ext cx="215280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뇌출혈 </a:t>
              </a:r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진단비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0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/1,000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만원 권장</a:t>
              </a: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73C1F8C-46C4-D038-7773-0C2A3FCFCA76}"/>
                </a:ext>
              </a:extLst>
            </p:cNvPr>
            <p:cNvSpPr txBox="1"/>
            <p:nvPr/>
          </p:nvSpPr>
          <p:spPr>
            <a:xfrm>
              <a:off x="6160439" y="2459841"/>
              <a:ext cx="215280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뇌졸중 </a:t>
              </a:r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진단비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3,000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만원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/5,000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만원 권장</a:t>
              </a:r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E01168D5-42C1-079A-9265-444C87A520A5}"/>
                </a:ext>
              </a:extLst>
            </p:cNvPr>
            <p:cNvSpPr txBox="1"/>
            <p:nvPr/>
          </p:nvSpPr>
          <p:spPr>
            <a:xfrm>
              <a:off x="6242958" y="3880677"/>
              <a:ext cx="1284326" cy="22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3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이런 분들에게 좋아요 </a:t>
              </a:r>
              <a:r>
                <a:rPr lang="en-US" altLang="ko-KR" sz="83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83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29D94306-F5F0-3A0C-9D62-9E6A4E5F8BB3}"/>
                </a:ext>
              </a:extLst>
            </p:cNvPr>
            <p:cNvSpPr/>
            <p:nvPr/>
          </p:nvSpPr>
          <p:spPr>
            <a:xfrm>
              <a:off x="6309287" y="4141665"/>
              <a:ext cx="2999076" cy="1118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71B988CC-15A2-555E-BC78-0318D29C2262}"/>
                </a:ext>
              </a:extLst>
            </p:cNvPr>
            <p:cNvSpPr txBox="1"/>
            <p:nvPr/>
          </p:nvSpPr>
          <p:spPr>
            <a:xfrm>
              <a:off x="6310095" y="4156189"/>
              <a:ext cx="1013419" cy="22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3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종합보험 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7A3F5FFE-E728-1DEC-302D-5BD804898DC5}"/>
                </a:ext>
              </a:extLst>
            </p:cNvPr>
            <p:cNvSpPr txBox="1"/>
            <p:nvPr/>
          </p:nvSpPr>
          <p:spPr>
            <a:xfrm>
              <a:off x="6324430" y="4336645"/>
              <a:ext cx="28873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-3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질병 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뇌혈관질환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심장질환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진단비를 종합보험 하나로</a:t>
              </a:r>
              <a:endParaRPr lang="en-US" altLang="ko-KR" sz="7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든든하게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 (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특약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l"/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수술비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입원일당 등 다양한 병원 치료비 보장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특약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l"/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 필요한 보장만 선택하는 나만의 맞춤 보험</a:t>
              </a:r>
            </a:p>
          </p:txBody>
        </p:sp>
        <p:grpSp>
          <p:nvGrpSpPr>
            <p:cNvPr id="1059" name="그룹 1058">
              <a:extLst>
                <a:ext uri="{FF2B5EF4-FFF2-40B4-BE49-F238E27FC236}">
                  <a16:creationId xmlns:a16="http://schemas.microsoft.com/office/drawing/2014/main" id="{E839D57D-1CFA-40A4-2B6E-72AB897240FE}"/>
                </a:ext>
              </a:extLst>
            </p:cNvPr>
            <p:cNvGrpSpPr/>
            <p:nvPr/>
          </p:nvGrpSpPr>
          <p:grpSpPr>
            <a:xfrm>
              <a:off x="6528441" y="4966414"/>
              <a:ext cx="2528529" cy="146294"/>
              <a:chOff x="2074498" y="3965733"/>
              <a:chExt cx="2720675" cy="314822"/>
            </a:xfrm>
          </p:grpSpPr>
          <p:sp>
            <p:nvSpPr>
              <p:cNvPr id="1060" name="직사각형 1059">
                <a:extLst>
                  <a:ext uri="{FF2B5EF4-FFF2-40B4-BE49-F238E27FC236}">
                    <a16:creationId xmlns:a16="http://schemas.microsoft.com/office/drawing/2014/main" id="{1F397733-18A9-E34B-D3EF-9C2858C77FBA}"/>
                  </a:ext>
                </a:extLst>
              </p:cNvPr>
              <p:cNvSpPr/>
              <p:nvPr/>
            </p:nvSpPr>
            <p:spPr>
              <a:xfrm>
                <a:off x="3736176" y="3965733"/>
                <a:ext cx="1058997" cy="310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35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보험료 확인</a:t>
                </a:r>
              </a:p>
            </p:txBody>
          </p:sp>
          <p:sp>
            <p:nvSpPr>
              <p:cNvPr id="1061" name="직사각형 1060">
                <a:extLst>
                  <a:ext uri="{FF2B5EF4-FFF2-40B4-BE49-F238E27FC236}">
                    <a16:creationId xmlns:a16="http://schemas.microsoft.com/office/drawing/2014/main" id="{597DC1B4-F065-B276-7597-EDC380597AB8}"/>
                  </a:ext>
                </a:extLst>
              </p:cNvPr>
              <p:cNvSpPr/>
              <p:nvPr/>
            </p:nvSpPr>
            <p:spPr>
              <a:xfrm>
                <a:off x="2074498" y="3969725"/>
                <a:ext cx="1058997" cy="310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35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상담신청 </a:t>
                </a:r>
              </a:p>
            </p:txBody>
          </p:sp>
        </p:grp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C6EE6AE3-0695-4B20-42DA-95103244F29B}"/>
                </a:ext>
              </a:extLst>
            </p:cNvPr>
            <p:cNvSpPr txBox="1"/>
            <p:nvPr/>
          </p:nvSpPr>
          <p:spPr>
            <a:xfrm>
              <a:off x="8431651" y="4146947"/>
              <a:ext cx="912429" cy="22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36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자세히 보기 </a:t>
              </a:r>
              <a:r>
                <a:rPr lang="en-US" altLang="ko-KR" sz="836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endParaRPr lang="ko-KR" altLang="en-US" sz="976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E396FDD-81D8-C486-C43E-A9794199AAC0}"/>
                </a:ext>
              </a:extLst>
            </p:cNvPr>
            <p:cNvSpPr txBox="1"/>
            <p:nvPr/>
          </p:nvSpPr>
          <p:spPr>
            <a:xfrm>
              <a:off x="6081543" y="1756226"/>
              <a:ext cx="3441362" cy="22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김몬디님의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뇌혈관질환 분석 결과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추천 보장금액 대비 </a:t>
              </a:r>
              <a:r>
                <a:rPr lang="en-US" altLang="ko-KR" sz="83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4,000</a:t>
              </a:r>
              <a:r>
                <a:rPr lang="ko-KR" altLang="en-US" sz="83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만원 부족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해요</a:t>
              </a:r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6F364C03-C3EC-2451-6034-5BED92491ACD}"/>
                </a:ext>
              </a:extLst>
            </p:cNvPr>
            <p:cNvSpPr txBox="1"/>
            <p:nvPr/>
          </p:nvSpPr>
          <p:spPr>
            <a:xfrm>
              <a:off x="6177641" y="907942"/>
              <a:ext cx="17662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latin typeface="+mj-ea"/>
                  <a:ea typeface="+mj-ea"/>
                </a:rPr>
                <a:t>주요 위험에 대한 대비</a:t>
              </a:r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EA381B3A-9870-BB27-EE06-3B7F3B815CC9}"/>
                </a:ext>
              </a:extLst>
            </p:cNvPr>
            <p:cNvSpPr/>
            <p:nvPr/>
          </p:nvSpPr>
          <p:spPr bwMode="auto">
            <a:xfrm>
              <a:off x="6096248" y="2754087"/>
              <a:ext cx="3381530" cy="972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34878541-7052-3018-A6E5-8B81D9632977}"/>
                </a:ext>
              </a:extLst>
            </p:cNvPr>
            <p:cNvSpPr txBox="1"/>
            <p:nvPr/>
          </p:nvSpPr>
          <p:spPr>
            <a:xfrm>
              <a:off x="6310095" y="2861717"/>
              <a:ext cx="176266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뇌혈관질환 전체 환자 유형 비율</a:t>
              </a:r>
              <a:endPara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뇌출형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9.7%, </a:t>
              </a:r>
              <a:r>
                <a:rPr lang="ko-KR" altLang="en-US" sz="750" dirty="0">
                  <a:solidFill>
                    <a:srgbClr val="FF0000"/>
                  </a:solidFill>
                  <a:latin typeface="+mn-ea"/>
                  <a:ea typeface="+mn-ea"/>
                </a:rPr>
                <a:t>뇌졸중 </a:t>
              </a:r>
              <a:r>
                <a:rPr lang="en-US" altLang="ko-KR" sz="750" dirty="0">
                  <a:solidFill>
                    <a:srgbClr val="FF0000"/>
                  </a:solidFill>
                  <a:latin typeface="+mn-ea"/>
                  <a:ea typeface="+mn-ea"/>
                </a:rPr>
                <a:t>68.5%</a:t>
              </a:r>
            </a:p>
            <a:p>
              <a:pPr algn="l"/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(2018,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건강보험심사평가원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 algn="l"/>
              <a:endPara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뇌혈관질환</a:t>
              </a:r>
              <a:r>
                <a:rPr lang="en-US" altLang="ko-KR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,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뇌졸중 </a:t>
              </a:r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진단비</a:t>
              </a:r>
              <a:endPara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든든하게 </a:t>
              </a:r>
              <a:r>
                <a:rPr lang="ko-KR" altLang="en-US" sz="75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챙겨두시길</a:t>
              </a:r>
              <a:r>
                <a:rPr lang="ko-KR" altLang="en-US" sz="75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추천합니다</a:t>
              </a:r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11012337-BDB8-2824-F691-765AA6C8CF21}"/>
                </a:ext>
              </a:extLst>
            </p:cNvPr>
            <p:cNvSpPr txBox="1"/>
            <p:nvPr/>
          </p:nvSpPr>
          <p:spPr>
            <a:xfrm>
              <a:off x="8767734" y="2939759"/>
              <a:ext cx="418704" cy="252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02" name="Modal Dialog Overlay">
            <a:extLst>
              <a:ext uri="{FF2B5EF4-FFF2-40B4-BE49-F238E27FC236}">
                <a16:creationId xmlns:a16="http://schemas.microsoft.com/office/drawing/2014/main" id="{B6A8EBC9-A0A0-FF53-C44B-429AF76EB9FA}"/>
              </a:ext>
            </a:extLst>
          </p:cNvPr>
          <p:cNvSpPr>
            <a:spLocks/>
          </p:cNvSpPr>
          <p:nvPr/>
        </p:nvSpPr>
        <p:spPr bwMode="auto">
          <a:xfrm>
            <a:off x="1163558" y="895511"/>
            <a:ext cx="3361221" cy="614059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3" name="그룹 1102">
            <a:extLst>
              <a:ext uri="{FF2B5EF4-FFF2-40B4-BE49-F238E27FC236}">
                <a16:creationId xmlns:a16="http://schemas.microsoft.com/office/drawing/2014/main" id="{BAEA3B98-C876-94A3-51E9-57E3510D20C3}"/>
              </a:ext>
            </a:extLst>
          </p:cNvPr>
          <p:cNvGrpSpPr/>
          <p:nvPr/>
        </p:nvGrpSpPr>
        <p:grpSpPr>
          <a:xfrm>
            <a:off x="1344546" y="1864493"/>
            <a:ext cx="2991561" cy="3963580"/>
            <a:chOff x="5593975" y="3056281"/>
            <a:chExt cx="2991561" cy="3963580"/>
          </a:xfrm>
        </p:grpSpPr>
        <p:sp>
          <p:nvSpPr>
            <p:cNvPr id="1104" name="직사각형 1103">
              <a:extLst>
                <a:ext uri="{FF2B5EF4-FFF2-40B4-BE49-F238E27FC236}">
                  <a16:creationId xmlns:a16="http://schemas.microsoft.com/office/drawing/2014/main" id="{7B345660-F95C-4DEA-9EC0-C8F5FDE62680}"/>
                </a:ext>
              </a:extLst>
            </p:cNvPr>
            <p:cNvSpPr/>
            <p:nvPr/>
          </p:nvSpPr>
          <p:spPr>
            <a:xfrm>
              <a:off x="5593975" y="3056281"/>
              <a:ext cx="2990670" cy="3963580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06" name="TextBox 50">
              <a:extLst>
                <a:ext uri="{FF2B5EF4-FFF2-40B4-BE49-F238E27FC236}">
                  <a16:creationId xmlns:a16="http://schemas.microsoft.com/office/drawing/2014/main" id="{C49CF314-590F-DD83-5255-04FDE7047AC5}"/>
                </a:ext>
              </a:extLst>
            </p:cNvPr>
            <p:cNvSpPr txBox="1"/>
            <p:nvPr/>
          </p:nvSpPr>
          <p:spPr>
            <a:xfrm>
              <a:off x="8317514" y="3122707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b="1" dirty="0">
                  <a:latin typeface="맑은 고딕" panose="020B0503020000020004" pitchFamily="50" charset="-127"/>
                </a:rPr>
                <a:t>X</a:t>
              </a:r>
              <a:endParaRPr lang="ko-KR" altLang="en-US" sz="1000" b="1" dirty="0">
                <a:latin typeface="맑은 고딕" panose="020B0503020000020004" pitchFamily="50" charset="-127"/>
              </a:endParaRPr>
            </a:p>
          </p:txBody>
        </p:sp>
        <p:sp>
          <p:nvSpPr>
            <p:cNvPr id="1108" name="TextBox 78">
              <a:extLst>
                <a:ext uri="{FF2B5EF4-FFF2-40B4-BE49-F238E27FC236}">
                  <a16:creationId xmlns:a16="http://schemas.microsoft.com/office/drawing/2014/main" id="{7FD86797-3A05-6485-777C-398F82CA93E8}"/>
                </a:ext>
              </a:extLst>
            </p:cNvPr>
            <p:cNvSpPr txBox="1"/>
            <p:nvPr/>
          </p:nvSpPr>
          <p:spPr>
            <a:xfrm>
              <a:off x="5626365" y="5292525"/>
              <a:ext cx="2889244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맑은 고딕"/>
                  <a:cs typeface="+mn-cs"/>
                </a:rPr>
                <a:t>감사합니다</a:t>
              </a: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맑은 고딕"/>
                  <a:cs typeface="+mn-cs"/>
                </a:rPr>
                <a:t>.</a:t>
              </a:r>
            </a:p>
            <a:p>
              <a:pPr algn="ctr"/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맑은 고딕"/>
                <a:cs typeface="+mn-cs"/>
              </a:endParaRPr>
            </a:p>
            <a:p>
              <a:pPr algn="ctr"/>
              <a:r>
                <a:rPr kumimoji="0" lang="ko-KR" altLang="en-US" sz="1000" dirty="0">
                  <a:solidFill>
                    <a:prstClr val="black"/>
                  </a:solidFill>
                  <a:latin typeface="Tahoma"/>
                  <a:ea typeface="맑은 고딕"/>
                </a:rPr>
                <a:t>메리츠화재 전문상담원이 연락드릴 예정입니다</a:t>
              </a:r>
              <a:r>
                <a:rPr kumimoji="0" lang="en-US" altLang="ko-KR" sz="1000" dirty="0">
                  <a:solidFill>
                    <a:prstClr val="black"/>
                  </a:solidFill>
                  <a:latin typeface="Tahoma"/>
                  <a:ea typeface="맑은 고딕"/>
                </a:rPr>
                <a:t>. </a:t>
              </a:r>
              <a:endParaRPr lang="ko-KR" altLang="en-US" sz="2400" dirty="0"/>
            </a:p>
          </p:txBody>
        </p:sp>
        <p:sp>
          <p:nvSpPr>
            <p:cNvPr id="1109" name="Button">
              <a:extLst>
                <a:ext uri="{FF2B5EF4-FFF2-40B4-BE49-F238E27FC236}">
                  <a16:creationId xmlns:a16="http://schemas.microsoft.com/office/drawing/2014/main" id="{C9333866-C126-F5B7-1128-EDF50B1022B6}"/>
                </a:ext>
              </a:extLst>
            </p:cNvPr>
            <p:cNvSpPr/>
            <p:nvPr/>
          </p:nvSpPr>
          <p:spPr>
            <a:xfrm>
              <a:off x="5750957" y="6226557"/>
              <a:ext cx="2602442" cy="41898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10" name="Image">
              <a:extLst>
                <a:ext uri="{FF2B5EF4-FFF2-40B4-BE49-F238E27FC236}">
                  <a16:creationId xmlns:a16="http://schemas.microsoft.com/office/drawing/2014/main" id="{D5811770-5731-1F11-8F91-17CD133BB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6361" y="3787110"/>
              <a:ext cx="1333500" cy="1333500"/>
              <a:chOff x="508000" y="1397000"/>
              <a:chExt cx="1008112" cy="1008112"/>
            </a:xfrm>
          </p:grpSpPr>
          <p:sp>
            <p:nvSpPr>
              <p:cNvPr id="1111" name="Border">
                <a:extLst>
                  <a:ext uri="{FF2B5EF4-FFF2-40B4-BE49-F238E27FC236}">
                    <a16:creationId xmlns:a16="http://schemas.microsoft.com/office/drawing/2014/main" id="{9B6CAFED-F044-E05A-8C91-B4FC7B7C0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2" name="Line 2">
                <a:extLst>
                  <a:ext uri="{FF2B5EF4-FFF2-40B4-BE49-F238E27FC236}">
                    <a16:creationId xmlns:a16="http://schemas.microsoft.com/office/drawing/2014/main" id="{738A1CF4-D1AD-03BE-86AF-4E4392DC9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3" name="Line 1">
                <a:extLst>
                  <a:ext uri="{FF2B5EF4-FFF2-40B4-BE49-F238E27FC236}">
                    <a16:creationId xmlns:a16="http://schemas.microsoft.com/office/drawing/2014/main" id="{60C72DF4-CDF8-40F4-D762-655FE58CC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17" name="TextBox 1116">
            <a:extLst>
              <a:ext uri="{FF2B5EF4-FFF2-40B4-BE49-F238E27FC236}">
                <a16:creationId xmlns:a16="http://schemas.microsoft.com/office/drawing/2014/main" id="{8897034E-830D-038D-48A0-A66165C9A31C}"/>
              </a:ext>
            </a:extLst>
          </p:cNvPr>
          <p:cNvSpPr txBox="1"/>
          <p:nvPr/>
        </p:nvSpPr>
        <p:spPr>
          <a:xfrm>
            <a:off x="1823023" y="2263561"/>
            <a:ext cx="19872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상담신청 완료</a:t>
            </a:r>
          </a:p>
        </p:txBody>
      </p:sp>
    </p:spTree>
    <p:extLst>
      <p:ext uri="{BB962C8B-B14F-4D97-AF65-F5344CB8AC3E}">
        <p14:creationId xmlns:p14="http://schemas.microsoft.com/office/powerpoint/2010/main" val="226998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582DB-AF5B-4360-863B-8D882C74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2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4E15EC-14BE-5329-2102-E1401189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65639"/>
              </p:ext>
            </p:extLst>
          </p:nvPr>
        </p:nvGraphicFramePr>
        <p:xfrm>
          <a:off x="367196" y="1659528"/>
          <a:ext cx="12848727" cy="5638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486">
                  <a:extLst>
                    <a:ext uri="{9D8B030D-6E8A-4147-A177-3AD203B41FA5}">
                      <a16:colId xmlns:a16="http://schemas.microsoft.com/office/drawing/2014/main" val="1317845622"/>
                    </a:ext>
                  </a:extLst>
                </a:gridCol>
                <a:gridCol w="1816413">
                  <a:extLst>
                    <a:ext uri="{9D8B030D-6E8A-4147-A177-3AD203B41FA5}">
                      <a16:colId xmlns:a16="http://schemas.microsoft.com/office/drawing/2014/main" val="1809301895"/>
                    </a:ext>
                  </a:extLst>
                </a:gridCol>
                <a:gridCol w="4223611">
                  <a:extLst>
                    <a:ext uri="{9D8B030D-6E8A-4147-A177-3AD203B41FA5}">
                      <a16:colId xmlns:a16="http://schemas.microsoft.com/office/drawing/2014/main" val="1336516604"/>
                    </a:ext>
                  </a:extLst>
                </a:gridCol>
                <a:gridCol w="2097732">
                  <a:extLst>
                    <a:ext uri="{9D8B030D-6E8A-4147-A177-3AD203B41FA5}">
                      <a16:colId xmlns:a16="http://schemas.microsoft.com/office/drawing/2014/main" val="1054426376"/>
                    </a:ext>
                  </a:extLst>
                </a:gridCol>
                <a:gridCol w="3578485">
                  <a:extLst>
                    <a:ext uri="{9D8B030D-6E8A-4147-A177-3AD203B41FA5}">
                      <a16:colId xmlns:a16="http://schemas.microsoft.com/office/drawing/2014/main" val="2085202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91441" marR="9144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변경내역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79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T="45731" marB="45731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2022.11.18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P.7, 8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타이틀 추가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운전자보험 간편점검 타이틀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가입한 운전자보험도 다시 보자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타이틀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빠른 맞춤 상담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기나영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피드백 반영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7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</a:t>
                      </a:r>
                    </a:p>
                  </a:txBody>
                  <a:tcPr marT="45731" marB="45731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2022.11.18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참조용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ASIS,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소스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안내문구 소거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제출을 위한 정리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39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2022.11.21</a:t>
                      </a: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인텐트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분석 사항 적용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P.5.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스플래시화면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텍스트 문구 ‘보험’ 추가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P.7.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메인화면 배너영역 문구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내가 가입한 보험 보장을 한눈에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30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초면 내 보험 진단을 받아볼 수 있어요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.'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P.8.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메인화면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메리츠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채널 영역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'#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손해보험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P.8.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메인화면 착한 보험 안내서 배너 문구 수정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든든한 노후를 위한 준비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가지 종합보험 플랜을 확인해보세요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P.9.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Appendix 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메인정의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3.3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보험목록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'd'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 설명 텍스트 수정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대한민국 표준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실손의료보험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재가입으로 최대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세까지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!’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항암치료부터 매일 통원 시 부담되는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암보험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진단금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든든하게 보장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충치치료부터 치료비 걱정되는 임플란트까지 하나로 모두 담은 치아보험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기나영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김형진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2022.11.18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피드백 반영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1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2022.11.21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P.7.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추천보험상품 영역 타이틀 수정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혹한보다 무서운 겨울철 상해 이렇게 대비하세요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P.7.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추천보험상품 영역 콘텐츠 수정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자동차 보험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다이렉트 상품으로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비노출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필요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주택화재보험으로 대체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1" marB="45731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2022.11.22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반영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펫보험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자동차보험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다이렉트 가입 상품으로 </a:t>
                      </a: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비노출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후순위노출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후순위 확인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계절별 추천 상품 영역 내 자동차보험 소거 및 주택화재보험으로 대체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05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2022.11.21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 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P.13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 약관 항목명 </a:t>
                      </a: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오기입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 수정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보험분석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가입설계동의 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-&gt; [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+mn-ea"/>
                        </a:rPr>
                        <a:t>상품소개 동의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5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2022.11.22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P.8.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피드백반영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착한 보험 안내서 영역 콘텐츠 출력 레이아웃 변경 디자인 동기화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문구 수렴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(P.10.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장표 내 정리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빠른 맞춤 상담 영역 디자인 피드백 반영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인텐트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 타겟 키워드 유지 확인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8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</a:t>
                      </a:r>
                      <a:endParaRPr lang="ko-KR" altLang="en-US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2022.11.22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P.13. </a:t>
                      </a:r>
                      <a:r>
                        <a:rPr lang="ko-KR" altLang="en-US" sz="1000" dirty="0" err="1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메리츠다이렉트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보장분석 </a:t>
                      </a:r>
                      <a:r>
                        <a:rPr lang="en-US" altLang="ko-KR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</a:t>
                      </a: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dirty="0"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en-US" altLang="ko-KR" sz="1000" dirty="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007228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5F2B5E1-D789-CEB3-647F-0F5EC58C6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8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7E675E-CF46-40E8-AD42-1531C9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기본요소</a:t>
            </a:r>
          </a:p>
        </p:txBody>
      </p:sp>
    </p:spTree>
    <p:extLst>
      <p:ext uri="{BB962C8B-B14F-4D97-AF65-F5344CB8AC3E}">
        <p14:creationId xmlns:p14="http://schemas.microsoft.com/office/powerpoint/2010/main" val="207033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E9D594-CAF8-920B-6FBE-C55F74BDB748}"/>
              </a:ext>
            </a:extLst>
          </p:cNvPr>
          <p:cNvSpPr/>
          <p:nvPr/>
        </p:nvSpPr>
        <p:spPr>
          <a:xfrm>
            <a:off x="3934322" y="5611677"/>
            <a:ext cx="440407" cy="2568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9F02712-64E6-1AC7-7F03-10AAFBEB6654}"/>
              </a:ext>
            </a:extLst>
          </p:cNvPr>
          <p:cNvGrpSpPr/>
          <p:nvPr/>
        </p:nvGrpSpPr>
        <p:grpSpPr>
          <a:xfrm>
            <a:off x="1233322" y="2891556"/>
            <a:ext cx="3213431" cy="1790119"/>
            <a:chOff x="6159665" y="2864315"/>
            <a:chExt cx="3213431" cy="1790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7D5100-79CF-032F-F76A-F9145520551D}"/>
                </a:ext>
              </a:extLst>
            </p:cNvPr>
            <p:cNvSpPr/>
            <p:nvPr/>
          </p:nvSpPr>
          <p:spPr>
            <a:xfrm>
              <a:off x="6159665" y="2864315"/>
              <a:ext cx="3213431" cy="17901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166B3C3-D8C3-3BB3-17B2-4D2C15136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251" y="2928320"/>
              <a:ext cx="169872" cy="16987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F11371-89BE-68CE-C079-D41623E25D80}"/>
              </a:ext>
            </a:extLst>
          </p:cNvPr>
          <p:cNvGrpSpPr/>
          <p:nvPr/>
        </p:nvGrpSpPr>
        <p:grpSpPr>
          <a:xfrm>
            <a:off x="1144591" y="889621"/>
            <a:ext cx="3384036" cy="296912"/>
            <a:chOff x="724721" y="2077305"/>
            <a:chExt cx="1934166" cy="2453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E95A214-64D3-BE8C-13B0-ACE675A02CB7}"/>
                </a:ext>
              </a:extLst>
            </p:cNvPr>
            <p:cNvSpPr/>
            <p:nvPr/>
          </p:nvSpPr>
          <p:spPr>
            <a:xfrm>
              <a:off x="1690801" y="2077305"/>
              <a:ext cx="968086" cy="245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직송주문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C45BF2-61E3-EB04-5DEB-596404DB4B6D}"/>
                </a:ext>
              </a:extLst>
            </p:cNvPr>
            <p:cNvSpPr/>
            <p:nvPr/>
          </p:nvSpPr>
          <p:spPr>
            <a:xfrm>
              <a:off x="724721" y="2077305"/>
              <a:ext cx="968086" cy="2453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주문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2B8187-FD93-E58A-FFA5-5356B5DDDDFB}"/>
              </a:ext>
            </a:extLst>
          </p:cNvPr>
          <p:cNvGrpSpPr/>
          <p:nvPr/>
        </p:nvGrpSpPr>
        <p:grpSpPr>
          <a:xfrm>
            <a:off x="1144591" y="6533509"/>
            <a:ext cx="3397118" cy="513882"/>
            <a:chOff x="444431" y="6446984"/>
            <a:chExt cx="3481964" cy="51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FE520AB-A6A2-F3E7-1868-56FA3D9D677E}"/>
                </a:ext>
              </a:extLst>
            </p:cNvPr>
            <p:cNvSpPr/>
            <p:nvPr/>
          </p:nvSpPr>
          <p:spPr>
            <a:xfrm>
              <a:off x="1836933" y="6446987"/>
              <a:ext cx="696960" cy="513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DD20A64-FFE9-B614-9750-78F336F0C612}"/>
                </a:ext>
              </a:extLst>
            </p:cNvPr>
            <p:cNvSpPr/>
            <p:nvPr/>
          </p:nvSpPr>
          <p:spPr>
            <a:xfrm>
              <a:off x="2533184" y="6446987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빠른주문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6A7FEC1-126C-DC23-42CF-6D0EA96C48F9}"/>
                </a:ext>
              </a:extLst>
            </p:cNvPr>
            <p:cNvSpPr/>
            <p:nvPr/>
          </p:nvSpPr>
          <p:spPr>
            <a:xfrm>
              <a:off x="3229435" y="6446987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계정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88C8DF8-55AB-D08F-AB65-1BF5AEA131BB}"/>
                </a:ext>
              </a:extLst>
            </p:cNvPr>
            <p:cNvSpPr/>
            <p:nvPr/>
          </p:nvSpPr>
          <p:spPr>
            <a:xfrm>
              <a:off x="1140682" y="6446984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E52F882-D982-FD4F-2037-958A129A1626}"/>
                </a:ext>
              </a:extLst>
            </p:cNvPr>
            <p:cNvSpPr/>
            <p:nvPr/>
          </p:nvSpPr>
          <p:spPr>
            <a:xfrm>
              <a:off x="444431" y="6446987"/>
              <a:ext cx="696960" cy="5138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</a:p>
            <a:p>
              <a:pPr algn="ctr"/>
              <a:endParaRPr lang="en-US" altLang="ko-KR" sz="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카테고리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CFCB58-8535-D584-162E-C1E7E7460718}"/>
              </a:ext>
            </a:extLst>
          </p:cNvPr>
          <p:cNvSpPr txBox="1"/>
          <p:nvPr/>
        </p:nvSpPr>
        <p:spPr>
          <a:xfrm>
            <a:off x="5071480" y="1655127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1571E-F4EE-9513-E8C4-5278921D49F1}"/>
              </a:ext>
            </a:extLst>
          </p:cNvPr>
          <p:cNvSpPr txBox="1"/>
          <p:nvPr/>
        </p:nvSpPr>
        <p:spPr>
          <a:xfrm>
            <a:off x="5071480" y="2884559"/>
            <a:ext cx="335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추가 시 팔레트가 자동으로 추가 됩니다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생성된 팔레트는 삭제 불가능 합니다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24</a:t>
            </a:r>
            <a:r>
              <a:rPr lang="ko-KR" altLang="en-US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이후 상품은 전체 삭제됩니다</a:t>
            </a:r>
            <a:r>
              <a:rPr lang="en-US" altLang="ko-KR" sz="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AA8E5-E4F8-E1A3-9B23-D65599D17A56}"/>
              </a:ext>
            </a:extLst>
          </p:cNvPr>
          <p:cNvSpPr txBox="1"/>
          <p:nvPr/>
        </p:nvSpPr>
        <p:spPr>
          <a:xfrm>
            <a:off x="5071480" y="240181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78940-BOX</a:t>
            </a:r>
          </a:p>
          <a:p>
            <a:pPr algn="l">
              <a:spcAft>
                <a:spcPts val="1200"/>
              </a:spcAft>
            </a:pP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낱본수량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팔레트 단위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24761-00F5-DF76-6CE1-EB6835383CCF}"/>
              </a:ext>
            </a:extLst>
          </p:cNvPr>
          <p:cNvSpPr txBox="1"/>
          <p:nvPr/>
        </p:nvSpPr>
        <p:spPr>
          <a:xfrm>
            <a:off x="5071480" y="2009908"/>
            <a:ext cx="13029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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상품 선택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A9EFAD-5461-4931-73F1-551499B04D02}"/>
              </a:ext>
            </a:extLst>
          </p:cNvPr>
          <p:cNvSpPr txBox="1"/>
          <p:nvPr/>
        </p:nvSpPr>
        <p:spPr>
          <a:xfrm>
            <a:off x="5071480" y="1173043"/>
            <a:ext cx="170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H1;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타이틀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062A3E-2AF3-7814-1682-BCA5C9CE177F}"/>
              </a:ext>
            </a:extLst>
          </p:cNvPr>
          <p:cNvSpPr/>
          <p:nvPr/>
        </p:nvSpPr>
        <p:spPr>
          <a:xfrm>
            <a:off x="1181262" y="6112501"/>
            <a:ext cx="3343553" cy="341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87F67FA-8AFF-8361-D061-A8DC74C21A31}"/>
              </a:ext>
            </a:extLst>
          </p:cNvPr>
          <p:cNvCxnSpPr>
            <a:cxnSpLocks/>
          </p:cNvCxnSpPr>
          <p:nvPr/>
        </p:nvCxnSpPr>
        <p:spPr>
          <a:xfrm>
            <a:off x="5163886" y="7378423"/>
            <a:ext cx="1248740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BAF5C13-2E77-3041-94D1-F014229494F2}"/>
              </a:ext>
            </a:extLst>
          </p:cNvPr>
          <p:cNvGrpSpPr/>
          <p:nvPr/>
        </p:nvGrpSpPr>
        <p:grpSpPr>
          <a:xfrm>
            <a:off x="1725513" y="2348477"/>
            <a:ext cx="2240165" cy="310830"/>
            <a:chOff x="2074498" y="3969725"/>
            <a:chExt cx="2240165" cy="31083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B7E1A92-9418-6A5F-45BE-3795C9F4E68B}"/>
                </a:ext>
              </a:extLst>
            </p:cNvPr>
            <p:cNvSpPr/>
            <p:nvPr/>
          </p:nvSpPr>
          <p:spPr>
            <a:xfrm>
              <a:off x="3255666" y="3969725"/>
              <a:ext cx="1058997" cy="310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쇼핑 계속하기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69A72E0-2ABB-2D6E-6A18-D054B1D1191F}"/>
                </a:ext>
              </a:extLst>
            </p:cNvPr>
            <p:cNvSpPr/>
            <p:nvPr/>
          </p:nvSpPr>
          <p:spPr>
            <a:xfrm>
              <a:off x="2074498" y="3969725"/>
              <a:ext cx="1058997" cy="310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가기</a:t>
              </a:r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30A8EA04-1FEC-7205-2DF5-3EDE7D5B6A52}"/>
              </a:ext>
            </a:extLst>
          </p:cNvPr>
          <p:cNvCxnSpPr>
            <a:cxnSpLocks/>
          </p:cNvCxnSpPr>
          <p:nvPr/>
        </p:nvCxnSpPr>
        <p:spPr>
          <a:xfrm>
            <a:off x="5163886" y="7253445"/>
            <a:ext cx="3378988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CEAE29B-FCE5-1CAE-354A-A515B1A2EEFB}"/>
              </a:ext>
            </a:extLst>
          </p:cNvPr>
          <p:cNvCxnSpPr>
            <a:cxnSpLocks/>
          </p:cNvCxnSpPr>
          <p:nvPr/>
        </p:nvCxnSpPr>
        <p:spPr>
          <a:xfrm>
            <a:off x="8635410" y="7078221"/>
            <a:ext cx="0" cy="639842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텍스트 개체 틀 158">
            <a:extLst>
              <a:ext uri="{FF2B5EF4-FFF2-40B4-BE49-F238E27FC236}">
                <a16:creationId xmlns:a16="http://schemas.microsoft.com/office/drawing/2014/main" id="{C27C966A-714A-CDAE-1B55-4FBB2531E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0" name="텍스트 개체 틀 159">
            <a:extLst>
              <a:ext uri="{FF2B5EF4-FFF2-40B4-BE49-F238E27FC236}">
                <a16:creationId xmlns:a16="http://schemas.microsoft.com/office/drawing/2014/main" id="{C2BE2C6A-3A83-E9EF-CF4E-1611BF7C6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1" name="텍스트 개체 틀 160">
            <a:extLst>
              <a:ext uri="{FF2B5EF4-FFF2-40B4-BE49-F238E27FC236}">
                <a16:creationId xmlns:a16="http://schemas.microsoft.com/office/drawing/2014/main" id="{D1D2847B-0537-2DC8-8DBC-572D10E9F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2" name="텍스트 개체 틀 161">
            <a:extLst>
              <a:ext uri="{FF2B5EF4-FFF2-40B4-BE49-F238E27FC236}">
                <a16:creationId xmlns:a16="http://schemas.microsoft.com/office/drawing/2014/main" id="{F5C94642-B5B0-A586-43BE-75CF122C3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3" name="텍스트 개체 틀 162">
            <a:extLst>
              <a:ext uri="{FF2B5EF4-FFF2-40B4-BE49-F238E27FC236}">
                <a16:creationId xmlns:a16="http://schemas.microsoft.com/office/drawing/2014/main" id="{E9B67117-3471-8C22-09D1-809F5D20C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58" name="표 5">
            <a:extLst>
              <a:ext uri="{FF2B5EF4-FFF2-40B4-BE49-F238E27FC236}">
                <a16:creationId xmlns:a16="http://schemas.microsoft.com/office/drawing/2014/main" id="{5B1A248E-4C1C-75C0-BFCA-5E8004FA2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4608"/>
              </p:ext>
            </p:extLst>
          </p:nvPr>
        </p:nvGraphicFramePr>
        <p:xfrm>
          <a:off x="11199911" y="908673"/>
          <a:ext cx="2389685" cy="660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모바일 레이아웃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슬라이드 마스터 내 삽입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레이아웃 요소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레이아웃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(1, 2,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없는 경우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 마스터 활용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1.2.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버튼그룹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(Medium)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긍정요소 우측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Large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2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1.3.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(Large)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CTA(Call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1.4.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버튼그룹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1.5.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(Small)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폰트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가이드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2.1. H1 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 타이틀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CTA(Call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Action)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2.2. H2 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영역타이틀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2.3. H3 - 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태그보다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1point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Bold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2.4. p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설명영역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2.5. p(red) 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주의사항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화면요소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크기 변경 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3.2.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동영상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크기 변경 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편집요소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4.1. Radio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4.2. Date picker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4.3. Carousel indicator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4.4. Stepper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4.5. Select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4.6. Checkbox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4.7.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Inputbox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(field)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Misc.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이전페이지와 연결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이전 화면과 연결되는 경우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레이아웃 위에 배치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5.2.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다음페이지와 연결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5.3.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 내 구분선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5.4.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강조테두리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164" name="Rectangle">
            <a:extLst>
              <a:ext uri="{FF2B5EF4-FFF2-40B4-BE49-F238E27FC236}">
                <a16:creationId xmlns:a16="http://schemas.microsoft.com/office/drawing/2014/main" id="{F54017D8-EFC7-0825-546B-43A2F72029FB}"/>
              </a:ext>
            </a:extLst>
          </p:cNvPr>
          <p:cNvSpPr/>
          <p:nvPr/>
        </p:nvSpPr>
        <p:spPr>
          <a:xfrm>
            <a:off x="1154112" y="7078221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5" name="Rectangle">
            <a:extLst>
              <a:ext uri="{FF2B5EF4-FFF2-40B4-BE49-F238E27FC236}">
                <a16:creationId xmlns:a16="http://schemas.microsoft.com/office/drawing/2014/main" id="{3021D709-05F1-3606-1990-E5125C14C123}"/>
              </a:ext>
            </a:extLst>
          </p:cNvPr>
          <p:cNvSpPr/>
          <p:nvPr/>
        </p:nvSpPr>
        <p:spPr>
          <a:xfrm>
            <a:off x="1154113" y="578213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3492BD-02FE-36D6-F889-7F9EC98E04DB}"/>
              </a:ext>
            </a:extLst>
          </p:cNvPr>
          <p:cNvGrpSpPr/>
          <p:nvPr/>
        </p:nvGrpSpPr>
        <p:grpSpPr>
          <a:xfrm>
            <a:off x="5001115" y="3874709"/>
            <a:ext cx="758676" cy="718652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DB7FD32-20DB-1EF2-AB02-1FC6C46CF491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2D71E77-991E-4F96-3E3E-3FA5A4B0E2A8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F795731-349E-FFE7-A914-D1AE509DCC19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E28211B-C94A-4E38-ACAE-19B936FFC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40F1FE-D194-8B78-6A47-DAC9E1BA6F12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5CD5B0F-39ED-C61B-7089-1A79A5F8BF21}"/>
              </a:ext>
            </a:extLst>
          </p:cNvPr>
          <p:cNvGrpSpPr/>
          <p:nvPr/>
        </p:nvGrpSpPr>
        <p:grpSpPr>
          <a:xfrm>
            <a:off x="5001115" y="5117969"/>
            <a:ext cx="758676" cy="718652"/>
            <a:chOff x="5233559" y="5146997"/>
            <a:chExt cx="758676" cy="718652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F0902D5-D5B6-E8F3-7683-087EF5FBBDA2}"/>
                </a:ext>
              </a:extLst>
            </p:cNvPr>
            <p:cNvGrpSpPr/>
            <p:nvPr/>
          </p:nvGrpSpPr>
          <p:grpSpPr>
            <a:xfrm>
              <a:off x="5233559" y="5146997"/>
              <a:ext cx="758676" cy="718652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5B94AB4D-6B5C-2424-80A1-2F250CC10664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3CC624E2-3227-D914-0A50-E7DB47242D4D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1B1E663C-0093-F2A6-E538-FE0A11CB4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C69EEE-1577-1902-4278-ADA6C9382E2C}"/>
                </a:ext>
              </a:extLst>
            </p:cNvPr>
            <p:cNvSpPr txBox="1"/>
            <p:nvPr/>
          </p:nvSpPr>
          <p:spPr>
            <a:xfrm>
              <a:off x="5396330" y="5373819"/>
              <a:ext cx="433132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Clip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2F602B99-60E5-3F5D-0098-BBA852850BC2}"/>
              </a:ext>
            </a:extLst>
          </p:cNvPr>
          <p:cNvGrpSpPr/>
          <p:nvPr/>
        </p:nvGrpSpPr>
        <p:grpSpPr>
          <a:xfrm>
            <a:off x="5807443" y="3870891"/>
            <a:ext cx="2585081" cy="1046488"/>
            <a:chOff x="6063264" y="1286157"/>
            <a:chExt cx="2585081" cy="1046488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05156E7-D1C8-DCDB-CE42-54BFE197195F}"/>
                </a:ext>
              </a:extLst>
            </p:cNvPr>
            <p:cNvGrpSpPr/>
            <p:nvPr/>
          </p:nvGrpSpPr>
          <p:grpSpPr>
            <a:xfrm>
              <a:off x="6063264" y="1286157"/>
              <a:ext cx="2585081" cy="1046488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BBB90D6-9793-9E32-5797-613CD85C216D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86E23AE-93B9-A6D6-7C79-ECB25721521C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4FC6B35F-E97A-C114-FDFC-D078B2BAF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955F98A-B4C9-687C-CEFC-78E53D03902F}"/>
                </a:ext>
              </a:extLst>
            </p:cNvPr>
            <p:cNvSpPr txBox="1"/>
            <p:nvPr/>
          </p:nvSpPr>
          <p:spPr>
            <a:xfrm>
              <a:off x="7153526" y="1658738"/>
              <a:ext cx="433132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8308158E-738C-55FB-EB7E-4030E885C775}"/>
              </a:ext>
            </a:extLst>
          </p:cNvPr>
          <p:cNvGrpSpPr/>
          <p:nvPr/>
        </p:nvGrpSpPr>
        <p:grpSpPr>
          <a:xfrm>
            <a:off x="5807443" y="5137721"/>
            <a:ext cx="2585081" cy="1046488"/>
            <a:chOff x="6063264" y="1286157"/>
            <a:chExt cx="2585081" cy="1046488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E4040814-3216-4C68-D81F-85D67AA19660}"/>
                </a:ext>
              </a:extLst>
            </p:cNvPr>
            <p:cNvGrpSpPr/>
            <p:nvPr/>
          </p:nvGrpSpPr>
          <p:grpSpPr>
            <a:xfrm>
              <a:off x="6063264" y="1286157"/>
              <a:ext cx="2585081" cy="1046488"/>
              <a:chOff x="1847461" y="2024743"/>
              <a:chExt cx="867747" cy="867747"/>
            </a:xfrm>
            <a:solidFill>
              <a:schemeClr val="bg1">
                <a:lumMod val="95000"/>
              </a:schemeClr>
            </a:solidFill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167748D-3C3F-0EEF-A4CF-0E5FDAD91A86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62BFF118-17CA-7479-D5DC-6944497E366F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95CCD4B0-D3F8-D4CC-0DCC-434174EED1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81377-E8DA-A049-A6A4-F3D1D694C0C4}"/>
                </a:ext>
              </a:extLst>
            </p:cNvPr>
            <p:cNvSpPr txBox="1"/>
            <p:nvPr/>
          </p:nvSpPr>
          <p:spPr>
            <a:xfrm>
              <a:off x="7153526" y="1658738"/>
              <a:ext cx="433132" cy="26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22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Clip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3763FFDB-1581-74FF-BE5E-3B7CB2067872}"/>
              </a:ext>
            </a:extLst>
          </p:cNvPr>
          <p:cNvSpPr/>
          <p:nvPr/>
        </p:nvSpPr>
        <p:spPr>
          <a:xfrm>
            <a:off x="9031118" y="6360944"/>
            <a:ext cx="1912402" cy="513879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AA2A88B-CECB-D287-18DD-C4571E836ECD}"/>
              </a:ext>
            </a:extLst>
          </p:cNvPr>
          <p:cNvGrpSpPr/>
          <p:nvPr/>
        </p:nvGrpSpPr>
        <p:grpSpPr>
          <a:xfrm>
            <a:off x="508599" y="808074"/>
            <a:ext cx="9285223" cy="6527593"/>
            <a:chOff x="508599" y="808074"/>
            <a:chExt cx="9285223" cy="6527593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DBD8F76-79AA-BD11-517B-9046CEBB995C}"/>
                </a:ext>
              </a:extLst>
            </p:cNvPr>
            <p:cNvSpPr/>
            <p:nvPr/>
          </p:nvSpPr>
          <p:spPr>
            <a:xfrm>
              <a:off x="508599" y="80807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3E7CF113-9E88-61D0-BEFF-45FBDACD1BEC}"/>
                </a:ext>
              </a:extLst>
            </p:cNvPr>
            <p:cNvSpPr/>
            <p:nvPr/>
          </p:nvSpPr>
          <p:spPr>
            <a:xfrm>
              <a:off x="845884" y="82194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02FF8C7-285E-9959-54F2-2213F59841DC}"/>
                </a:ext>
              </a:extLst>
            </p:cNvPr>
            <p:cNvSpPr/>
            <p:nvPr/>
          </p:nvSpPr>
          <p:spPr>
            <a:xfrm>
              <a:off x="845884" y="212816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1A8C9CEB-40F9-CFA9-B5ED-9C704000F35D}"/>
                </a:ext>
              </a:extLst>
            </p:cNvPr>
            <p:cNvSpPr/>
            <p:nvPr/>
          </p:nvSpPr>
          <p:spPr>
            <a:xfrm>
              <a:off x="845884" y="5948277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289CCA3B-F6D8-0430-249F-A2C048FABFD1}"/>
                </a:ext>
              </a:extLst>
            </p:cNvPr>
            <p:cNvSpPr/>
            <p:nvPr/>
          </p:nvSpPr>
          <p:spPr>
            <a:xfrm>
              <a:off x="845884" y="645441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1C4D07AB-B933-F47E-CC21-CECAA26A5D73}"/>
                </a:ext>
              </a:extLst>
            </p:cNvPr>
            <p:cNvSpPr/>
            <p:nvPr/>
          </p:nvSpPr>
          <p:spPr>
            <a:xfrm>
              <a:off x="8088008" y="88955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4278847-E16B-EB3F-F675-4266B5F9E59F}"/>
                </a:ext>
              </a:extLst>
            </p:cNvPr>
            <p:cNvSpPr/>
            <p:nvPr/>
          </p:nvSpPr>
          <p:spPr>
            <a:xfrm>
              <a:off x="8451036" y="973092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53CBEB3-788C-ECA4-C5E1-F2A8732E2745}"/>
                </a:ext>
              </a:extLst>
            </p:cNvPr>
            <p:cNvSpPr/>
            <p:nvPr/>
          </p:nvSpPr>
          <p:spPr>
            <a:xfrm>
              <a:off x="9519026" y="94736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4.2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661EF9C2-86D1-8ABE-703F-99245E9B1D70}"/>
                </a:ext>
              </a:extLst>
            </p:cNvPr>
            <p:cNvSpPr/>
            <p:nvPr/>
          </p:nvSpPr>
          <p:spPr>
            <a:xfrm>
              <a:off x="8485867" y="221299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4.3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9B6083B-3BA8-7A8C-CA5E-6CD14DDF53E1}"/>
                </a:ext>
              </a:extLst>
            </p:cNvPr>
            <p:cNvSpPr/>
            <p:nvPr/>
          </p:nvSpPr>
          <p:spPr>
            <a:xfrm>
              <a:off x="9526615" y="221299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308BBE6E-8801-8FF4-AB45-BFAAD30E155A}"/>
                </a:ext>
              </a:extLst>
            </p:cNvPr>
            <p:cNvSpPr/>
            <p:nvPr/>
          </p:nvSpPr>
          <p:spPr>
            <a:xfrm>
              <a:off x="8453918" y="3200324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B76C8221-A9A0-1156-98F2-30128AD0B572}"/>
                </a:ext>
              </a:extLst>
            </p:cNvPr>
            <p:cNvSpPr/>
            <p:nvPr/>
          </p:nvSpPr>
          <p:spPr>
            <a:xfrm>
              <a:off x="8448955" y="401660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4.6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E725CF0C-93AA-DBF3-4FF7-823BA6C698CC}"/>
                </a:ext>
              </a:extLst>
            </p:cNvPr>
            <p:cNvSpPr/>
            <p:nvPr/>
          </p:nvSpPr>
          <p:spPr>
            <a:xfrm>
              <a:off x="8473942" y="5137721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4.7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2B5E732-E830-6B1E-50E1-EF229C905C61}"/>
                </a:ext>
              </a:extLst>
            </p:cNvPr>
            <p:cNvSpPr/>
            <p:nvPr/>
          </p:nvSpPr>
          <p:spPr>
            <a:xfrm>
              <a:off x="4603068" y="6131449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2127507-FBA7-ED12-48E2-4A7E79D841EB}"/>
                </a:ext>
              </a:extLst>
            </p:cNvPr>
            <p:cNvSpPr/>
            <p:nvPr/>
          </p:nvSpPr>
          <p:spPr>
            <a:xfrm>
              <a:off x="4831021" y="6322499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5.1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32074F3-DC36-7A9E-B8BF-B8A707B53A7B}"/>
                </a:ext>
              </a:extLst>
            </p:cNvPr>
            <p:cNvSpPr/>
            <p:nvPr/>
          </p:nvSpPr>
          <p:spPr>
            <a:xfrm>
              <a:off x="4839054" y="667045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5.2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945B756-1C9E-CEA3-90B3-C3C52C998347}"/>
                </a:ext>
              </a:extLst>
            </p:cNvPr>
            <p:cNvSpPr/>
            <p:nvPr/>
          </p:nvSpPr>
          <p:spPr>
            <a:xfrm>
              <a:off x="4839053" y="7068460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5.3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110BA77-8AAD-EA87-57E8-07CB7C973602}"/>
                </a:ext>
              </a:extLst>
            </p:cNvPr>
            <p:cNvSpPr/>
            <p:nvPr/>
          </p:nvSpPr>
          <p:spPr>
            <a:xfrm>
              <a:off x="8712461" y="6249145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5.4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B6852804-D50C-1359-4199-4C6BEAF538B0}"/>
                </a:ext>
              </a:extLst>
            </p:cNvPr>
            <p:cNvGrpSpPr/>
            <p:nvPr/>
          </p:nvGrpSpPr>
          <p:grpSpPr>
            <a:xfrm>
              <a:off x="4530090" y="832373"/>
              <a:ext cx="432254" cy="4376151"/>
              <a:chOff x="4762534" y="861401"/>
              <a:chExt cx="432254" cy="4376151"/>
            </a:xfrm>
          </p:grpSpPr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B69F8E33-A64B-35F4-AB37-0B9E7439DEB0}"/>
                  </a:ext>
                </a:extLst>
              </p:cNvPr>
              <p:cNvGrpSpPr/>
              <p:nvPr/>
            </p:nvGrpSpPr>
            <p:grpSpPr>
              <a:xfrm>
                <a:off x="4762534" y="861401"/>
                <a:ext cx="400811" cy="2285458"/>
                <a:chOff x="4762534" y="861401"/>
                <a:chExt cx="400811" cy="2285458"/>
              </a:xfrm>
            </p:grpSpPr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26A94F5E-0C90-A3E2-98E7-0BB986ACE31A}"/>
                    </a:ext>
                  </a:extLst>
                </p:cNvPr>
                <p:cNvSpPr/>
                <p:nvPr/>
              </p:nvSpPr>
              <p:spPr>
                <a:xfrm>
                  <a:off x="4762534" y="861401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93944E9-1A3F-BB0C-E229-2B3C79883E7E}"/>
                    </a:ext>
                  </a:extLst>
                </p:cNvPr>
                <p:cNvSpPr/>
                <p:nvPr/>
              </p:nvSpPr>
              <p:spPr>
                <a:xfrm>
                  <a:off x="4896138" y="1209099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2.1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DE3B84A2-2F89-6492-A6C5-CB36EB923DA6}"/>
                    </a:ext>
                  </a:extLst>
                </p:cNvPr>
                <p:cNvSpPr/>
                <p:nvPr/>
              </p:nvSpPr>
              <p:spPr>
                <a:xfrm>
                  <a:off x="4896138" y="1626737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2.2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F783CCFB-18F9-8A00-66E4-E8D9A2DC88C6}"/>
                    </a:ext>
                  </a:extLst>
                </p:cNvPr>
                <p:cNvSpPr/>
                <p:nvPr/>
              </p:nvSpPr>
              <p:spPr>
                <a:xfrm>
                  <a:off x="4896138" y="2044375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2.3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8706D3D1-8A89-7A1E-264C-D2A1C23A7A4E}"/>
                    </a:ext>
                  </a:extLst>
                </p:cNvPr>
                <p:cNvSpPr/>
                <p:nvPr/>
              </p:nvSpPr>
              <p:spPr>
                <a:xfrm>
                  <a:off x="4896138" y="2462013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2.4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3F62CB0B-7D92-4EC7-8B73-455B38AC349A}"/>
                    </a:ext>
                  </a:extLst>
                </p:cNvPr>
                <p:cNvSpPr/>
                <p:nvPr/>
              </p:nvSpPr>
              <p:spPr>
                <a:xfrm>
                  <a:off x="4896138" y="2879652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2.5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CC329E2A-18CF-474A-D846-716EFA3BA63D}"/>
                  </a:ext>
                </a:extLst>
              </p:cNvPr>
              <p:cNvGrpSpPr/>
              <p:nvPr/>
            </p:nvGrpSpPr>
            <p:grpSpPr>
              <a:xfrm>
                <a:off x="4793978" y="3462693"/>
                <a:ext cx="400810" cy="1774859"/>
                <a:chOff x="4793978" y="3462693"/>
                <a:chExt cx="400810" cy="1774859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283B8832-1E8B-6C4C-56A5-B41BEC172F96}"/>
                    </a:ext>
                  </a:extLst>
                </p:cNvPr>
                <p:cNvSpPr/>
                <p:nvPr/>
              </p:nvSpPr>
              <p:spPr>
                <a:xfrm>
                  <a:off x="4793978" y="3462693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3FA9F327-6164-384E-B410-8BA3BA7DC016}"/>
                    </a:ext>
                  </a:extLst>
                </p:cNvPr>
                <p:cNvSpPr/>
                <p:nvPr/>
              </p:nvSpPr>
              <p:spPr>
                <a:xfrm>
                  <a:off x="4927581" y="3778451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3.1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AF79A6B4-67DE-ACC7-71AB-C32D1932CD40}"/>
                    </a:ext>
                  </a:extLst>
                </p:cNvPr>
                <p:cNvSpPr/>
                <p:nvPr/>
              </p:nvSpPr>
              <p:spPr>
                <a:xfrm>
                  <a:off x="4927581" y="4970345"/>
                  <a:ext cx="267207" cy="26720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85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3.2</a:t>
                  </a:r>
                  <a:endParaRPr lang="ko-KR" altLang="en-US" sz="785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ACDEFEC-0697-E6CA-F9C0-660CA58908D5}"/>
                </a:ext>
              </a:extLst>
            </p:cNvPr>
            <p:cNvSpPr/>
            <p:nvPr/>
          </p:nvSpPr>
          <p:spPr>
            <a:xfrm>
              <a:off x="845884" y="5554196"/>
              <a:ext cx="267207" cy="26720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85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endParaRPr lang="ko-KR" altLang="en-US" sz="785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D35BAB2-30CB-5E37-261D-BE92E8B85AC8}"/>
              </a:ext>
            </a:extLst>
          </p:cNvPr>
          <p:cNvGrpSpPr/>
          <p:nvPr/>
        </p:nvGrpSpPr>
        <p:grpSpPr>
          <a:xfrm>
            <a:off x="9863076" y="2572627"/>
            <a:ext cx="1209008" cy="242578"/>
            <a:chOff x="10125114" y="4645012"/>
            <a:chExt cx="1209008" cy="2425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E056FE9-4B73-D21C-4166-00F575AB8C76}"/>
                </a:ext>
              </a:extLst>
            </p:cNvPr>
            <p:cNvGrpSpPr/>
            <p:nvPr/>
          </p:nvGrpSpPr>
          <p:grpSpPr>
            <a:xfrm>
              <a:off x="10125114" y="4645012"/>
              <a:ext cx="843754" cy="242578"/>
              <a:chOff x="3380004" y="3463981"/>
              <a:chExt cx="762000" cy="219075"/>
            </a:xfrm>
            <a:solidFill>
              <a:schemeClr val="bg1"/>
            </a:solidFill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2CF7BEC-F9A7-FA0E-6356-8A2E51171A6A}"/>
                  </a:ext>
                </a:extLst>
              </p:cNvPr>
              <p:cNvSpPr/>
              <p:nvPr/>
            </p:nvSpPr>
            <p:spPr>
              <a:xfrm>
                <a:off x="3380004" y="3463981"/>
                <a:ext cx="219075" cy="2190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lang="ko-KR" altLang="en-US" sz="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A63ADC2-14B3-FDD2-2F6A-E3662F42F17E}"/>
                  </a:ext>
                </a:extLst>
              </p:cNvPr>
              <p:cNvSpPr/>
              <p:nvPr/>
            </p:nvSpPr>
            <p:spPr>
              <a:xfrm>
                <a:off x="3922929" y="3463981"/>
                <a:ext cx="219075" cy="2190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</a:t>
                </a:r>
                <a:endParaRPr lang="ko-KR" altLang="en-US" sz="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413AA7F-BE2F-567B-D734-1AD2E95E344A}"/>
                  </a:ext>
                </a:extLst>
              </p:cNvPr>
              <p:cNvSpPr/>
              <p:nvPr/>
            </p:nvSpPr>
            <p:spPr>
              <a:xfrm>
                <a:off x="3599079" y="3463981"/>
                <a:ext cx="323849" cy="2190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97B094-06DD-2997-C192-8AE7F0CB2039}"/>
                </a:ext>
              </a:extLst>
            </p:cNvPr>
            <p:cNvSpPr txBox="1"/>
            <p:nvPr/>
          </p:nvSpPr>
          <p:spPr>
            <a:xfrm>
              <a:off x="10950684" y="4658579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BOX</a:t>
              </a:r>
              <a:endPara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B3FA84-B511-1107-4806-1DEED9B5FA09}"/>
              </a:ext>
            </a:extLst>
          </p:cNvPr>
          <p:cNvGrpSpPr/>
          <p:nvPr/>
        </p:nvGrpSpPr>
        <p:grpSpPr>
          <a:xfrm>
            <a:off x="8737914" y="1279854"/>
            <a:ext cx="646331" cy="817945"/>
            <a:chOff x="1408175" y="4153115"/>
            <a:chExt cx="646331" cy="8179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8F375D-09B4-1648-FDFA-327D106F0364}"/>
                </a:ext>
              </a:extLst>
            </p:cNvPr>
            <p:cNvSpPr txBox="1"/>
            <p:nvPr/>
          </p:nvSpPr>
          <p:spPr>
            <a:xfrm>
              <a:off x="1408175" y="4153115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배송유형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66F664B-8013-AD90-9247-8634D5758F5B}"/>
                </a:ext>
              </a:extLst>
            </p:cNvPr>
            <p:cNvGrpSpPr/>
            <p:nvPr/>
          </p:nvGrpSpPr>
          <p:grpSpPr>
            <a:xfrm>
              <a:off x="1512825" y="4476808"/>
              <a:ext cx="456267" cy="494252"/>
              <a:chOff x="7942364" y="2886272"/>
              <a:chExt cx="456267" cy="49425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F3614EF-06C9-5742-E75D-9F376EEE5E95}"/>
                  </a:ext>
                </a:extLst>
              </p:cNvPr>
              <p:cNvGrpSpPr/>
              <p:nvPr/>
            </p:nvGrpSpPr>
            <p:grpSpPr>
              <a:xfrm>
                <a:off x="7942364" y="2886272"/>
                <a:ext cx="456267" cy="230832"/>
                <a:chOff x="254264" y="2191076"/>
                <a:chExt cx="456267" cy="23083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4C9838-37E8-40D3-836C-04EE05BFD669}"/>
                    </a:ext>
                  </a:extLst>
                </p:cNvPr>
                <p:cNvSpPr txBox="1"/>
                <p:nvPr/>
              </p:nvSpPr>
              <p:spPr>
                <a:xfrm>
                  <a:off x="295033" y="2191076"/>
                  <a:ext cx="415498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ko-KR" altLang="en-US" sz="9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용차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68B759C9-C071-0AB5-C8F4-71A3A6110357}"/>
                    </a:ext>
                  </a:extLst>
                </p:cNvPr>
                <p:cNvGrpSpPr/>
                <p:nvPr/>
              </p:nvGrpSpPr>
              <p:grpSpPr>
                <a:xfrm>
                  <a:off x="254264" y="2257425"/>
                  <a:ext cx="98136" cy="98136"/>
                  <a:chOff x="2780626" y="5812781"/>
                  <a:chExt cx="119440" cy="119440"/>
                </a:xfrm>
              </p:grpSpPr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8511EBF5-781C-E3CE-C097-D9F7039AD35A}"/>
                      </a:ext>
                    </a:extLst>
                  </p:cNvPr>
                  <p:cNvSpPr/>
                  <p:nvPr/>
                </p:nvSpPr>
                <p:spPr>
                  <a:xfrm>
                    <a:off x="2780626" y="5812781"/>
                    <a:ext cx="119440" cy="119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989284F3-79CB-7025-8C23-98ADC8E42ED1}"/>
                      </a:ext>
                    </a:extLst>
                  </p:cNvPr>
                  <p:cNvSpPr/>
                  <p:nvPr/>
                </p:nvSpPr>
                <p:spPr>
                  <a:xfrm>
                    <a:off x="2810486" y="5842641"/>
                    <a:ext cx="59720" cy="5972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82DC9B0-E5C9-3056-EF38-75FC788E8A2D}"/>
                  </a:ext>
                </a:extLst>
              </p:cNvPr>
              <p:cNvGrpSpPr/>
              <p:nvPr/>
            </p:nvGrpSpPr>
            <p:grpSpPr>
              <a:xfrm>
                <a:off x="7942364" y="3149692"/>
                <a:ext cx="456267" cy="230832"/>
                <a:chOff x="794046" y="2191076"/>
                <a:chExt cx="456267" cy="2308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098975-D416-8614-CA57-C38F4E4A3ECD}"/>
                    </a:ext>
                  </a:extLst>
                </p:cNvPr>
                <p:cNvSpPr txBox="1"/>
                <p:nvPr/>
              </p:nvSpPr>
              <p:spPr>
                <a:xfrm>
                  <a:off x="834815" y="2191076"/>
                  <a:ext cx="415498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l"/>
                  <a:r>
                    <a:rPr lang="ko-KR" altLang="en-US" sz="9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자차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575AEA29-7AA5-D22D-4803-8CD3053DD1FF}"/>
                    </a:ext>
                  </a:extLst>
                </p:cNvPr>
                <p:cNvSpPr/>
                <p:nvPr/>
              </p:nvSpPr>
              <p:spPr>
                <a:xfrm>
                  <a:off x="794046" y="2257425"/>
                  <a:ext cx="98136" cy="9813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39AE78-CF7B-0F84-8390-58DB5D571E2F}"/>
              </a:ext>
            </a:extLst>
          </p:cNvPr>
          <p:cNvGrpSpPr/>
          <p:nvPr/>
        </p:nvGrpSpPr>
        <p:grpSpPr>
          <a:xfrm>
            <a:off x="9917588" y="1305611"/>
            <a:ext cx="1050116" cy="219008"/>
            <a:chOff x="4978407" y="6435057"/>
            <a:chExt cx="1050116" cy="2190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1A048D-1077-96F2-D19A-53F658334CAC}"/>
                </a:ext>
              </a:extLst>
            </p:cNvPr>
            <p:cNvSpPr/>
            <p:nvPr/>
          </p:nvSpPr>
          <p:spPr>
            <a:xfrm>
              <a:off x="4978407" y="6435057"/>
              <a:ext cx="786253" cy="21900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2020.12.21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2" descr="calendar, date, office icon">
              <a:extLst>
                <a:ext uri="{FF2B5EF4-FFF2-40B4-BE49-F238E27FC236}">
                  <a16:creationId xmlns:a16="http://schemas.microsoft.com/office/drawing/2014/main" id="{733B7998-7D83-EC42-8A57-F23E7EA8E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761" y="6440180"/>
              <a:ext cx="208762" cy="20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B02EF9C-5D3D-23B4-7F56-F7C3FBC46FF0}"/>
              </a:ext>
            </a:extLst>
          </p:cNvPr>
          <p:cNvGrpSpPr/>
          <p:nvPr/>
        </p:nvGrpSpPr>
        <p:grpSpPr>
          <a:xfrm>
            <a:off x="8976403" y="3320823"/>
            <a:ext cx="1574801" cy="562830"/>
            <a:chOff x="2854993" y="6591250"/>
            <a:chExt cx="1574801" cy="56283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205F5D6-E390-12A5-C4D1-AD0F568C759A}"/>
                </a:ext>
              </a:extLst>
            </p:cNvPr>
            <p:cNvGrpSpPr/>
            <p:nvPr/>
          </p:nvGrpSpPr>
          <p:grpSpPr>
            <a:xfrm>
              <a:off x="2854993" y="6830905"/>
              <a:ext cx="1574801" cy="323175"/>
              <a:chOff x="1157616" y="3756228"/>
              <a:chExt cx="1574801" cy="32317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DA48966-559A-4276-7445-9DCCBE12E8DE}"/>
                  </a:ext>
                </a:extLst>
              </p:cNvPr>
              <p:cNvGrpSpPr/>
              <p:nvPr/>
            </p:nvGrpSpPr>
            <p:grpSpPr>
              <a:xfrm>
                <a:off x="1157616" y="3756228"/>
                <a:ext cx="715237" cy="323175"/>
                <a:chOff x="1084042" y="3756228"/>
                <a:chExt cx="715237" cy="323175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55D8548-A742-3C35-4961-E7A3DD6FDBF8}"/>
                    </a:ext>
                  </a:extLst>
                </p:cNvPr>
                <p:cNvSpPr/>
                <p:nvPr/>
              </p:nvSpPr>
              <p:spPr>
                <a:xfrm>
                  <a:off x="1084042" y="3808015"/>
                  <a:ext cx="685436" cy="219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07:00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4AD2E8B-6FD4-EC19-3E6D-043DCF6B1188}"/>
                    </a:ext>
                  </a:extLst>
                </p:cNvPr>
                <p:cNvSpPr/>
                <p:nvPr/>
              </p:nvSpPr>
              <p:spPr>
                <a:xfrm>
                  <a:off x="1476104" y="3756228"/>
                  <a:ext cx="323175" cy="323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1C4745-5E5E-728F-EE94-7537720514FE}"/>
                  </a:ext>
                </a:extLst>
              </p:cNvPr>
              <p:cNvGrpSpPr/>
              <p:nvPr/>
            </p:nvGrpSpPr>
            <p:grpSpPr>
              <a:xfrm>
                <a:off x="2017180" y="3756228"/>
                <a:ext cx="715237" cy="323175"/>
                <a:chOff x="2017180" y="3756228"/>
                <a:chExt cx="715237" cy="323175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C13C6721-D12C-0D47-8104-60271E9CA353}"/>
                    </a:ext>
                  </a:extLst>
                </p:cNvPr>
                <p:cNvSpPr/>
                <p:nvPr/>
              </p:nvSpPr>
              <p:spPr>
                <a:xfrm>
                  <a:off x="2017180" y="3808015"/>
                  <a:ext cx="685436" cy="219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09:00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4FC1623-100B-ADF2-7BB2-20EDC1BD6C6A}"/>
                    </a:ext>
                  </a:extLst>
                </p:cNvPr>
                <p:cNvSpPr/>
                <p:nvPr/>
              </p:nvSpPr>
              <p:spPr>
                <a:xfrm>
                  <a:off x="2409242" y="3756228"/>
                  <a:ext cx="323175" cy="323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86AB811-4416-9881-F7DC-123006D206DE}"/>
                  </a:ext>
                </a:extLst>
              </p:cNvPr>
              <p:cNvSpPr txBox="1"/>
              <p:nvPr/>
            </p:nvSpPr>
            <p:spPr>
              <a:xfrm>
                <a:off x="1822227" y="3810093"/>
                <a:ext cx="256802" cy="2154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~</a:t>
                </a:r>
                <a:endPara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7879AF1-136E-4155-7D22-FCA3B1794355}"/>
                </a:ext>
              </a:extLst>
            </p:cNvPr>
            <p:cNvSpPr txBox="1"/>
            <p:nvPr/>
          </p:nvSpPr>
          <p:spPr>
            <a:xfrm>
              <a:off x="3203812" y="6591250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도착요청시간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6F77BE4-7B86-6F03-01B8-F8206FC27EAA}"/>
              </a:ext>
            </a:extLst>
          </p:cNvPr>
          <p:cNvGrpSpPr/>
          <p:nvPr/>
        </p:nvGrpSpPr>
        <p:grpSpPr>
          <a:xfrm>
            <a:off x="8976403" y="5179111"/>
            <a:ext cx="1599665" cy="219008"/>
            <a:chOff x="8309254" y="5640644"/>
            <a:chExt cx="1599665" cy="21900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E446D8E-B3B1-232B-3346-A1B7E223C90E}"/>
                </a:ext>
              </a:extLst>
            </p:cNvPr>
            <p:cNvSpPr/>
            <p:nvPr/>
          </p:nvSpPr>
          <p:spPr>
            <a:xfrm>
              <a:off x="8309254" y="5640644"/>
              <a:ext cx="1216059" cy="21900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팔레트 단위로 입력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068EBC-8BD2-8253-50FB-1CA10BDEC03E}"/>
                </a:ext>
              </a:extLst>
            </p:cNvPr>
            <p:cNvSpPr txBox="1"/>
            <p:nvPr/>
          </p:nvSpPr>
          <p:spPr>
            <a:xfrm>
              <a:off x="9451743" y="5642426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Pallet</a:t>
              </a:r>
              <a:endPara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50E617-767C-A8FB-2D43-289C60CCDD38}"/>
              </a:ext>
            </a:extLst>
          </p:cNvPr>
          <p:cNvGrpSpPr/>
          <p:nvPr/>
        </p:nvGrpSpPr>
        <p:grpSpPr>
          <a:xfrm>
            <a:off x="8842564" y="2641158"/>
            <a:ext cx="418552" cy="68751"/>
            <a:chOff x="5581650" y="2476842"/>
            <a:chExt cx="650273" cy="106814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461175F2-A22C-5ABD-F052-246BB244A953}"/>
                </a:ext>
              </a:extLst>
            </p:cNvPr>
            <p:cNvSpPr/>
            <p:nvPr/>
          </p:nvSpPr>
          <p:spPr>
            <a:xfrm>
              <a:off x="5581650" y="2476842"/>
              <a:ext cx="357188" cy="10681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1938510-FD98-A04C-0644-44045EA34B4F}"/>
                </a:ext>
              </a:extLst>
            </p:cNvPr>
            <p:cNvSpPr/>
            <p:nvPr/>
          </p:nvSpPr>
          <p:spPr>
            <a:xfrm>
              <a:off x="5974556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06AFE45-3E30-A73C-6AB8-83212319A660}"/>
                </a:ext>
              </a:extLst>
            </p:cNvPr>
            <p:cNvSpPr/>
            <p:nvPr/>
          </p:nvSpPr>
          <p:spPr>
            <a:xfrm>
              <a:off x="6123923" y="2476842"/>
              <a:ext cx="108000" cy="1068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98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5FCAC-EB4C-BE48-93AD-9EAA4294FD5A}"/>
              </a:ext>
            </a:extLst>
          </p:cNvPr>
          <p:cNvGrpSpPr/>
          <p:nvPr/>
        </p:nvGrpSpPr>
        <p:grpSpPr>
          <a:xfrm>
            <a:off x="9003252" y="4525939"/>
            <a:ext cx="1038886" cy="230832"/>
            <a:chOff x="9003252" y="4525939"/>
            <a:chExt cx="1038886" cy="2308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23EC4F5-5368-2D74-623D-E51DAF20C564}"/>
                </a:ext>
              </a:extLst>
            </p:cNvPr>
            <p:cNvSpPr txBox="1"/>
            <p:nvPr/>
          </p:nvSpPr>
          <p:spPr>
            <a:xfrm>
              <a:off x="9164975" y="4525939"/>
              <a:ext cx="877163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용기회수여부</a:t>
              </a:r>
            </a:p>
          </p:txBody>
        </p:sp>
        <p:grpSp>
          <p:nvGrpSpPr>
            <p:cNvPr id="228" name="Checkbox">
              <a:extLst>
                <a:ext uri="{FF2B5EF4-FFF2-40B4-BE49-F238E27FC236}">
                  <a16:creationId xmlns:a16="http://schemas.microsoft.com/office/drawing/2014/main" id="{D4F2C640-C325-422E-9745-941DF89F5216}"/>
                </a:ext>
              </a:extLst>
            </p:cNvPr>
            <p:cNvGrpSpPr/>
            <p:nvPr/>
          </p:nvGrpSpPr>
          <p:grpSpPr>
            <a:xfrm>
              <a:off x="9003252" y="4575344"/>
              <a:ext cx="128588" cy="128588"/>
              <a:chOff x="863600" y="1311275"/>
              <a:chExt cx="128588" cy="128588"/>
            </a:xfrm>
          </p:grpSpPr>
          <p:sp>
            <p:nvSpPr>
              <p:cNvPr id="229" name="Box">
                <a:extLst>
                  <a:ext uri="{FF2B5EF4-FFF2-40B4-BE49-F238E27FC236}">
                    <a16:creationId xmlns:a16="http://schemas.microsoft.com/office/drawing/2014/main" id="{49D45E83-5D16-4721-BDB8-7F82DDA29B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Check">
                <a:extLst>
                  <a:ext uri="{FF2B5EF4-FFF2-40B4-BE49-F238E27FC236}">
                    <a16:creationId xmlns:a16="http://schemas.microsoft.com/office/drawing/2014/main" id="{2A5F90BB-F48D-4F86-9A67-386BF878F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2DB57C-BC5D-D6EB-5D9E-022B0B49A4F2}"/>
              </a:ext>
            </a:extLst>
          </p:cNvPr>
          <p:cNvGrpSpPr/>
          <p:nvPr/>
        </p:nvGrpSpPr>
        <p:grpSpPr>
          <a:xfrm>
            <a:off x="9003252" y="4168396"/>
            <a:ext cx="1038886" cy="230832"/>
            <a:chOff x="9003252" y="4168396"/>
            <a:chExt cx="1038886" cy="230832"/>
          </a:xfrm>
        </p:grpSpPr>
        <p:grpSp>
          <p:nvGrpSpPr>
            <p:cNvPr id="231" name="Checkbox">
              <a:extLst>
                <a:ext uri="{FF2B5EF4-FFF2-40B4-BE49-F238E27FC236}">
                  <a16:creationId xmlns:a16="http://schemas.microsoft.com/office/drawing/2014/main" id="{44664AF2-5B2B-4F05-8357-56DE11F5B0D4}"/>
                </a:ext>
              </a:extLst>
            </p:cNvPr>
            <p:cNvGrpSpPr/>
            <p:nvPr/>
          </p:nvGrpSpPr>
          <p:grpSpPr>
            <a:xfrm>
              <a:off x="9003252" y="4184965"/>
              <a:ext cx="128588" cy="128588"/>
              <a:chOff x="863600" y="1311275"/>
              <a:chExt cx="128588" cy="128588"/>
            </a:xfrm>
          </p:grpSpPr>
          <p:sp>
            <p:nvSpPr>
              <p:cNvPr id="232" name="Box">
                <a:extLst>
                  <a:ext uri="{FF2B5EF4-FFF2-40B4-BE49-F238E27FC236}">
                    <a16:creationId xmlns:a16="http://schemas.microsoft.com/office/drawing/2014/main" id="{6E2D0C80-26BD-4624-AA04-A9F1457168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heck" hidden="1">
                <a:extLst>
                  <a:ext uri="{FF2B5EF4-FFF2-40B4-BE49-F238E27FC236}">
                    <a16:creationId xmlns:a16="http://schemas.microsoft.com/office/drawing/2014/main" id="{96B9BAFF-53E2-4DCD-B581-1B6794F8CB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2BACAF2-48CA-CC48-5DC7-CC013CD9C8E3}"/>
                </a:ext>
              </a:extLst>
            </p:cNvPr>
            <p:cNvSpPr txBox="1"/>
            <p:nvPr/>
          </p:nvSpPr>
          <p:spPr>
            <a:xfrm>
              <a:off x="9164975" y="4168396"/>
              <a:ext cx="877163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용기회수여부</a:t>
              </a:r>
            </a:p>
          </p:txBody>
        </p:sp>
      </p:grpSp>
      <p:sp>
        <p:nvSpPr>
          <p:cNvPr id="235" name="Rectangle">
            <a:extLst>
              <a:ext uri="{FF2B5EF4-FFF2-40B4-BE49-F238E27FC236}">
                <a16:creationId xmlns:a16="http://schemas.microsoft.com/office/drawing/2014/main" id="{BB2C57D2-BB7A-743C-AC86-A0EBDF40E687}"/>
              </a:ext>
            </a:extLst>
          </p:cNvPr>
          <p:cNvSpPr/>
          <p:nvPr/>
        </p:nvSpPr>
        <p:spPr>
          <a:xfrm>
            <a:off x="5145020" y="6696902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36" name="Rectangle">
            <a:extLst>
              <a:ext uri="{FF2B5EF4-FFF2-40B4-BE49-F238E27FC236}">
                <a16:creationId xmlns:a16="http://schemas.microsoft.com/office/drawing/2014/main" id="{36D38C03-E07F-8143-1333-275C4546D8D9}"/>
              </a:ext>
            </a:extLst>
          </p:cNvPr>
          <p:cNvSpPr/>
          <p:nvPr/>
        </p:nvSpPr>
        <p:spPr>
          <a:xfrm>
            <a:off x="5145021" y="6334963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076DFE17-D3A4-B548-C5AB-D1DD7E95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3D35EA3-2FE6-4AD3-FAFA-7C3C6D99B6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DF31901C-887C-0801-4FAA-D897889F3A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F07A3741-5834-1134-ED35-093B4D07A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1DDCD641-BEFA-23E8-3943-1D7962BA1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68DCCA-98EB-4196-47D0-11BA2CAEFDEB}"/>
              </a:ext>
            </a:extLst>
          </p:cNvPr>
          <p:cNvSpPr/>
          <p:nvPr/>
        </p:nvSpPr>
        <p:spPr bwMode="auto">
          <a:xfrm>
            <a:off x="6103436" y="908198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Header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5D2BCA-36D2-E2B9-4EA1-CAE75F7F3505}"/>
              </a:ext>
            </a:extLst>
          </p:cNvPr>
          <p:cNvSpPr/>
          <p:nvPr/>
        </p:nvSpPr>
        <p:spPr bwMode="auto">
          <a:xfrm>
            <a:off x="6098674" y="6767465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A6DB9D-CDAD-06AB-9FFC-A884806C3561}"/>
              </a:ext>
            </a:extLst>
          </p:cNvPr>
          <p:cNvSpPr/>
          <p:nvPr/>
        </p:nvSpPr>
        <p:spPr bwMode="auto">
          <a:xfrm>
            <a:off x="1146037" y="901308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231B11-0779-5B40-9846-2878127F5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81" y="927720"/>
            <a:ext cx="248803" cy="2488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037390-7221-2EAA-9267-BDC8AF33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3" y="965877"/>
            <a:ext cx="667690" cy="1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Cutout">
            <a:extLst>
              <a:ext uri="{FF2B5EF4-FFF2-40B4-BE49-F238E27FC236}">
                <a16:creationId xmlns:a16="http://schemas.microsoft.com/office/drawing/2014/main" id="{FB4DCBC0-AAE3-4181-A7A9-B36E9DA3AC9A}"/>
              </a:ext>
            </a:extLst>
          </p:cNvPr>
          <p:cNvGrpSpPr/>
          <p:nvPr/>
        </p:nvGrpSpPr>
        <p:grpSpPr>
          <a:xfrm rot="5400000">
            <a:off x="2751334" y="1223027"/>
            <a:ext cx="163727" cy="323828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55" name="Fill">
              <a:extLst>
                <a:ext uri="{FF2B5EF4-FFF2-40B4-BE49-F238E27FC236}">
                  <a16:creationId xmlns:a16="http://schemas.microsoft.com/office/drawing/2014/main" id="{ADD6E764-3CDA-4D46-B4BD-62CCC813E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Border">
              <a:extLst>
                <a:ext uri="{FF2B5EF4-FFF2-40B4-BE49-F238E27FC236}">
                  <a16:creationId xmlns:a16="http://schemas.microsoft.com/office/drawing/2014/main" id="{3554AD10-892E-4B16-A537-A55D7924B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C0DE1CC-0050-0180-661B-E10A13FA6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20230"/>
              </p:ext>
            </p:extLst>
          </p:nvPr>
        </p:nvGraphicFramePr>
        <p:xfrm>
          <a:off x="11200190" y="908673"/>
          <a:ext cx="2389685" cy="354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[Header]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전체메뉴 버튼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메뉴 팝업 띄움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메리츠화재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36583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콘텐츠 영역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[Footer]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620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몬디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플로팅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컨텐츠를 가리지 않도록 여유 영역 확보 필요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스크롤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우측 하단 고정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플로팅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(4.1)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문구 영역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화면 진입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3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 유지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히든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(4.2)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액션 버튼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몬디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채팅상담화면으로 이동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6B69EE89-88A3-AB8F-E727-F60DDE0A097D}"/>
              </a:ext>
            </a:extLst>
          </p:cNvPr>
          <p:cNvSpPr/>
          <p:nvPr/>
        </p:nvSpPr>
        <p:spPr>
          <a:xfrm>
            <a:off x="707922" y="956941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F030AA-99F6-86D6-88E8-A32CAA4CD991}"/>
              </a:ext>
            </a:extLst>
          </p:cNvPr>
          <p:cNvGrpSpPr/>
          <p:nvPr/>
        </p:nvGrpSpPr>
        <p:grpSpPr>
          <a:xfrm>
            <a:off x="889806" y="898431"/>
            <a:ext cx="179364" cy="299360"/>
            <a:chOff x="4525551" y="1332614"/>
            <a:chExt cx="317754" cy="85411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6F4F1B9-C4FD-EF9C-DE9C-3788090F3AF6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B0A112F-7702-E331-69EA-75E6D55BC72E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EB3839E-3601-2407-A0CD-0F6C545446D0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27AA5C91-FE08-03BA-490C-26B292283AB8}"/>
              </a:ext>
            </a:extLst>
          </p:cNvPr>
          <p:cNvSpPr/>
          <p:nvPr/>
        </p:nvSpPr>
        <p:spPr>
          <a:xfrm>
            <a:off x="707922" y="2704049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985A64-1A14-EDF6-052D-D432A3DE90A7}"/>
              </a:ext>
            </a:extLst>
          </p:cNvPr>
          <p:cNvGrpSpPr/>
          <p:nvPr/>
        </p:nvGrpSpPr>
        <p:grpSpPr>
          <a:xfrm>
            <a:off x="889806" y="1197791"/>
            <a:ext cx="179364" cy="3364333"/>
            <a:chOff x="4525551" y="1332614"/>
            <a:chExt cx="317754" cy="85411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46F9BE-D8CF-7433-8B08-65213D9EC8F0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996D02C-454F-D914-599C-F9849BE9CBA2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4495CA8-259A-2BE0-B0F3-B6F6A6E74389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6D183D12-0978-AFDE-A076-A462866B47B6}"/>
              </a:ext>
            </a:extLst>
          </p:cNvPr>
          <p:cNvSpPr/>
          <p:nvPr/>
        </p:nvSpPr>
        <p:spPr>
          <a:xfrm>
            <a:off x="707922" y="5245104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F204DF-6422-816B-AAB8-9751F508FD96}"/>
              </a:ext>
            </a:extLst>
          </p:cNvPr>
          <p:cNvGrpSpPr/>
          <p:nvPr/>
        </p:nvGrpSpPr>
        <p:grpSpPr>
          <a:xfrm>
            <a:off x="889806" y="4563902"/>
            <a:ext cx="179364" cy="1609054"/>
            <a:chOff x="4525551" y="1332614"/>
            <a:chExt cx="317754" cy="85411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8801427-C8DC-A020-62DE-A0779645ADA3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9218F3-86EB-2DCF-AB2B-7F86826FD3B2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38BDC53-72F9-6963-9DAB-457272EB3261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987723BE-0ED6-E4FE-3C4C-D1A7DF3299F0}"/>
              </a:ext>
            </a:extLst>
          </p:cNvPr>
          <p:cNvSpPr/>
          <p:nvPr/>
        </p:nvSpPr>
        <p:spPr>
          <a:xfrm>
            <a:off x="707922" y="6421052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1502BA-8805-0E04-7A00-DD2358742B76}"/>
              </a:ext>
            </a:extLst>
          </p:cNvPr>
          <p:cNvGrpSpPr/>
          <p:nvPr/>
        </p:nvGrpSpPr>
        <p:grpSpPr>
          <a:xfrm>
            <a:off x="889806" y="6173627"/>
            <a:ext cx="179364" cy="864539"/>
            <a:chOff x="4525551" y="1332614"/>
            <a:chExt cx="317754" cy="85411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4B8C84B-635C-270D-11F2-4A2FF9C850F8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5DAB64D-1C2B-CDC8-F10E-A92D742B22AE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B27B98-EDD9-DE6B-6F6E-A6B3FF5AC800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4D99DA-5F62-F4F7-F7FB-6B7B0EBB8C30}"/>
              </a:ext>
            </a:extLst>
          </p:cNvPr>
          <p:cNvSpPr/>
          <p:nvPr/>
        </p:nvSpPr>
        <p:spPr>
          <a:xfrm>
            <a:off x="1141550" y="4562125"/>
            <a:ext cx="3383643" cy="2476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DB89E20-7263-D0E9-B66B-71537E017FBF}"/>
              </a:ext>
            </a:extLst>
          </p:cNvPr>
          <p:cNvGrpSpPr/>
          <p:nvPr/>
        </p:nvGrpSpPr>
        <p:grpSpPr>
          <a:xfrm>
            <a:off x="1035416" y="4631634"/>
            <a:ext cx="3608229" cy="1392612"/>
            <a:chOff x="1050991" y="5383627"/>
            <a:chExt cx="3608229" cy="1392612"/>
          </a:xfrm>
        </p:grpSpPr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FAC9BD00-0537-C482-2AFE-3D44889750E5}"/>
                </a:ext>
              </a:extLst>
            </p:cNvPr>
            <p:cNvSpPr txBox="1"/>
            <p:nvPr/>
          </p:nvSpPr>
          <p:spPr>
            <a:xfrm>
              <a:off x="1095546" y="5928167"/>
              <a:ext cx="28135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대표이사 부회장 김용범 사업자번호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116-81-03752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4">
              <a:extLst>
                <a:ext uri="{FF2B5EF4-FFF2-40B4-BE49-F238E27FC236}">
                  <a16:creationId xmlns:a16="http://schemas.microsoft.com/office/drawing/2014/main" id="{7542F772-A4B3-4CA3-DBF4-93FCE004A536}"/>
                </a:ext>
              </a:extLst>
            </p:cNvPr>
            <p:cNvSpPr txBox="1"/>
            <p:nvPr/>
          </p:nvSpPr>
          <p:spPr>
            <a:xfrm>
              <a:off x="1095546" y="6143761"/>
              <a:ext cx="26100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강남구 강남대로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382 (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역삼동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메리츠타워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4">
              <a:extLst>
                <a:ext uri="{FF2B5EF4-FFF2-40B4-BE49-F238E27FC236}">
                  <a16:creationId xmlns:a16="http://schemas.microsoft.com/office/drawing/2014/main" id="{7C41EF85-B8DE-A233-9D76-D987249F9BFB}"/>
                </a:ext>
              </a:extLst>
            </p:cNvPr>
            <p:cNvSpPr txBox="1"/>
            <p:nvPr/>
          </p:nvSpPr>
          <p:spPr>
            <a:xfrm>
              <a:off x="1137596" y="6406907"/>
              <a:ext cx="335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Ⓒ </a:t>
              </a:r>
              <a:r>
                <a:rPr lang="en-US" altLang="ko-KR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meritz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Fire &amp; Marine Insurance Co., Ltd. ALL RIGHTS RESERVED.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CA34ED4-B732-E64C-690D-14BBB680EE34}"/>
                </a:ext>
              </a:extLst>
            </p:cNvPr>
            <p:cNvGrpSpPr/>
            <p:nvPr/>
          </p:nvGrpSpPr>
          <p:grpSpPr>
            <a:xfrm>
              <a:off x="1050991" y="5383627"/>
              <a:ext cx="3608229" cy="236948"/>
              <a:chOff x="1050991" y="5383627"/>
              <a:chExt cx="3608229" cy="236948"/>
            </a:xfrm>
          </p:grpSpPr>
          <p:sp>
            <p:nvSpPr>
              <p:cNvPr id="61" name="TextBox 5">
                <a:extLst>
                  <a:ext uri="{FF2B5EF4-FFF2-40B4-BE49-F238E27FC236}">
                    <a16:creationId xmlns:a16="http://schemas.microsoft.com/office/drawing/2014/main" id="{431F88C4-DF12-9752-4DD0-4B054A712BAB}"/>
                  </a:ext>
                </a:extLst>
              </p:cNvPr>
              <p:cNvSpPr txBox="1"/>
              <p:nvPr/>
            </p:nvSpPr>
            <p:spPr>
              <a:xfrm>
                <a:off x="1050991" y="5389743"/>
                <a:ext cx="1203296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 2"/>
                  </a:rPr>
                  <a:t>개인정보처리방침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5">
                <a:extLst>
                  <a:ext uri="{FF2B5EF4-FFF2-40B4-BE49-F238E27FC236}">
                    <a16:creationId xmlns:a16="http://schemas.microsoft.com/office/drawing/2014/main" id="{C6C4D3CD-1141-4C31-AED0-B31FC14DA4B9}"/>
                  </a:ext>
                </a:extLst>
              </p:cNvPr>
              <p:cNvSpPr txBox="1"/>
              <p:nvPr/>
            </p:nvSpPr>
            <p:spPr>
              <a:xfrm>
                <a:off x="2017942" y="5389742"/>
                <a:ext cx="157662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 2"/>
                  </a:rPr>
                  <a:t>신용정보활용체제공시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TextBox 5">
                <a:extLst>
                  <a:ext uri="{FF2B5EF4-FFF2-40B4-BE49-F238E27FC236}">
                    <a16:creationId xmlns:a16="http://schemas.microsoft.com/office/drawing/2014/main" id="{5A6A6173-D03E-038B-EB6E-C0A3F00CD6F6}"/>
                  </a:ext>
                </a:extLst>
              </p:cNvPr>
              <p:cNvSpPr txBox="1"/>
              <p:nvPr/>
            </p:nvSpPr>
            <p:spPr>
              <a:xfrm>
                <a:off x="3356222" y="5383627"/>
                <a:ext cx="130299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 2"/>
                  </a:rPr>
                  <a:t>전자금융거래약관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EFC95D16-852D-E9D0-FB8E-874E2976F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274" y="5428381"/>
                <a:ext cx="0" cy="1382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5" name="직선 연결선 1024">
                <a:extLst>
                  <a:ext uri="{FF2B5EF4-FFF2-40B4-BE49-F238E27FC236}">
                    <a16:creationId xmlns:a16="http://schemas.microsoft.com/office/drawing/2014/main" id="{93A89468-F6D2-E154-291A-9A692BAA8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8102" y="5436039"/>
                <a:ext cx="0" cy="1382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8BC1A8D-E827-C67A-898D-C910E8532C03}"/>
                </a:ext>
              </a:extLst>
            </p:cNvPr>
            <p:cNvGrpSpPr/>
            <p:nvPr/>
          </p:nvGrpSpPr>
          <p:grpSpPr>
            <a:xfrm>
              <a:off x="1093420" y="5657615"/>
              <a:ext cx="3462033" cy="247847"/>
              <a:chOff x="1093420" y="5657615"/>
              <a:chExt cx="3462033" cy="247847"/>
            </a:xfrm>
          </p:grpSpPr>
          <p:sp>
            <p:nvSpPr>
              <p:cNvPr id="58" name="TextBox 4">
                <a:extLst>
                  <a:ext uri="{FF2B5EF4-FFF2-40B4-BE49-F238E27FC236}">
                    <a16:creationId xmlns:a16="http://schemas.microsoft.com/office/drawing/2014/main" id="{25B67A55-58D5-4569-4870-39E20A971A24}"/>
                  </a:ext>
                </a:extLst>
              </p:cNvPr>
              <p:cNvSpPr txBox="1"/>
              <p:nvPr/>
            </p:nvSpPr>
            <p:spPr>
              <a:xfrm>
                <a:off x="1093420" y="5657615"/>
                <a:ext cx="17091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보험가입상담센터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1688-7711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TextBox 4">
                <a:extLst>
                  <a:ext uri="{FF2B5EF4-FFF2-40B4-BE49-F238E27FC236}">
                    <a16:creationId xmlns:a16="http://schemas.microsoft.com/office/drawing/2014/main" id="{F5D9E8ED-11CE-2093-1B17-C2FD2EFBE78F}"/>
                  </a:ext>
                </a:extLst>
              </p:cNvPr>
              <p:cNvSpPr txBox="1"/>
              <p:nvPr/>
            </p:nvSpPr>
            <p:spPr>
              <a:xfrm>
                <a:off x="2806256" y="5674630"/>
                <a:ext cx="17491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다이렉트 고객센터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1522-1133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D9FCD25-458D-C1D9-BDBF-BB842D658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503" y="5705214"/>
                <a:ext cx="0" cy="1382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710EB101-0CD3-0D27-E07B-A7F672DDEA0B}"/>
              </a:ext>
            </a:extLst>
          </p:cNvPr>
          <p:cNvSpPr/>
          <p:nvPr/>
        </p:nvSpPr>
        <p:spPr bwMode="auto">
          <a:xfrm>
            <a:off x="2142190" y="6308092"/>
            <a:ext cx="2223492" cy="567771"/>
          </a:xfrm>
          <a:prstGeom prst="roundRect">
            <a:avLst>
              <a:gd name="adj" fmla="val 5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" name="TextBox 4">
            <a:extLst>
              <a:ext uri="{FF2B5EF4-FFF2-40B4-BE49-F238E27FC236}">
                <a16:creationId xmlns:a16="http://schemas.microsoft.com/office/drawing/2014/main" id="{0F29CEBC-6887-5BEA-7AD0-2C8B818E8461}"/>
              </a:ext>
            </a:extLst>
          </p:cNvPr>
          <p:cNvSpPr txBox="1"/>
          <p:nvPr/>
        </p:nvSpPr>
        <p:spPr>
          <a:xfrm>
            <a:off x="2292099" y="6373448"/>
            <a:ext cx="12150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상담로봇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9" name="TextBox 71">
            <a:extLst>
              <a:ext uri="{FF2B5EF4-FFF2-40B4-BE49-F238E27FC236}">
                <a16:creationId xmlns:a16="http://schemas.microsoft.com/office/drawing/2014/main" id="{2C4722CC-9F97-DA4D-B28C-348E6923AF08}"/>
              </a:ext>
            </a:extLst>
          </p:cNvPr>
          <p:cNvSpPr txBox="1"/>
          <p:nvPr/>
        </p:nvSpPr>
        <p:spPr>
          <a:xfrm>
            <a:off x="2324422" y="6508231"/>
            <a:ext cx="13161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보험궁금증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몬디에게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물어보세요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EC2D184A-891C-DECC-1D44-5947C40D1DFA}"/>
              </a:ext>
            </a:extLst>
          </p:cNvPr>
          <p:cNvGrpSpPr/>
          <p:nvPr/>
        </p:nvGrpSpPr>
        <p:grpSpPr>
          <a:xfrm>
            <a:off x="3831892" y="6320490"/>
            <a:ext cx="567771" cy="567771"/>
            <a:chOff x="7215693" y="2432433"/>
            <a:chExt cx="914400" cy="914400"/>
          </a:xfrm>
        </p:grpSpPr>
        <p:sp>
          <p:nvSpPr>
            <p:cNvPr id="1031" name="타원 1030">
              <a:extLst>
                <a:ext uri="{FF2B5EF4-FFF2-40B4-BE49-F238E27FC236}">
                  <a16:creationId xmlns:a16="http://schemas.microsoft.com/office/drawing/2014/main" id="{D4D65BCC-78CB-AF24-2F10-3C65FF3AE1E5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67DEC30C-8372-7BBD-5785-B4C22A0E600C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1033" name="직선 연결선 1032">
                <a:extLst>
                  <a:ext uri="{FF2B5EF4-FFF2-40B4-BE49-F238E27FC236}">
                    <a16:creationId xmlns:a16="http://schemas.microsoft.com/office/drawing/2014/main" id="{B160CC55-A8DF-D939-28E0-3A187F9888C8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4" name="직선 연결선 1033">
                <a:extLst>
                  <a:ext uri="{FF2B5EF4-FFF2-40B4-BE49-F238E27FC236}">
                    <a16:creationId xmlns:a16="http://schemas.microsoft.com/office/drawing/2014/main" id="{12DFE679-EAF3-734D-3051-8F0E93DAB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79BB8D3E-30A7-20B0-53F1-D1981ABF9F65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76CDB73B-4ED0-9EEF-33E1-3216D9B819C3}"/>
              </a:ext>
            </a:extLst>
          </p:cNvPr>
          <p:cNvSpPr/>
          <p:nvPr/>
        </p:nvSpPr>
        <p:spPr bwMode="auto">
          <a:xfrm>
            <a:off x="2195410" y="6138344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C3D4A6F1-C68D-3C47-8043-BD54F1EC38F4}"/>
              </a:ext>
            </a:extLst>
          </p:cNvPr>
          <p:cNvSpPr/>
          <p:nvPr/>
        </p:nvSpPr>
        <p:spPr bwMode="auto">
          <a:xfrm>
            <a:off x="3922610" y="6138344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2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내용 개체 틀 4">
            <a:extLst>
              <a:ext uri="{FF2B5EF4-FFF2-40B4-BE49-F238E27FC236}">
                <a16:creationId xmlns:a16="http://schemas.microsoft.com/office/drawing/2014/main" id="{9918DE33-FB29-4BD1-831A-BE05022E4750}"/>
              </a:ext>
            </a:extLst>
          </p:cNvPr>
          <p:cNvSpPr txBox="1">
            <a:spLocks/>
          </p:cNvSpPr>
          <p:nvPr/>
        </p:nvSpPr>
        <p:spPr>
          <a:xfrm>
            <a:off x="8152992" y="108909"/>
            <a:ext cx="2969819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내용 개체 틀 4">
            <a:extLst>
              <a:ext uri="{FF2B5EF4-FFF2-40B4-BE49-F238E27FC236}">
                <a16:creationId xmlns:a16="http://schemas.microsoft.com/office/drawing/2014/main" id="{2B7F949A-2900-4984-AF6F-1039E62B64D2}"/>
              </a:ext>
            </a:extLst>
          </p:cNvPr>
          <p:cNvSpPr txBox="1">
            <a:spLocks/>
          </p:cNvSpPr>
          <p:nvPr/>
        </p:nvSpPr>
        <p:spPr>
          <a:xfrm>
            <a:off x="12134226" y="522384"/>
            <a:ext cx="14380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5">
            <a:extLst>
              <a:ext uri="{FF2B5EF4-FFF2-40B4-BE49-F238E27FC236}">
                <a16:creationId xmlns:a16="http://schemas.microsoft.com/office/drawing/2014/main" id="{87D391DF-9563-4D81-8568-0750CC7B5F71}"/>
              </a:ext>
            </a:extLst>
          </p:cNvPr>
          <p:cNvGraphicFramePr>
            <a:graphicFrameLocks noGrp="1"/>
          </p:cNvGraphicFramePr>
          <p:nvPr/>
        </p:nvGraphicFramePr>
        <p:xfrm>
          <a:off x="11200190" y="908673"/>
          <a:ext cx="2389685" cy="326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620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0789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73171"/>
                  </a:ext>
                </a:extLst>
              </a:tr>
            </a:tbl>
          </a:graphicData>
        </a:graphic>
      </p:graphicFrame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B4C5915F-5BE9-4C78-8074-2B8CBF4086C8}"/>
              </a:ext>
            </a:extLst>
          </p:cNvPr>
          <p:cNvSpPr txBox="1">
            <a:spLocks/>
          </p:cNvSpPr>
          <p:nvPr/>
        </p:nvSpPr>
        <p:spPr>
          <a:xfrm>
            <a:off x="12134226" y="108909"/>
            <a:ext cx="14380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내용 개체 틀 4">
            <a:extLst>
              <a:ext uri="{FF2B5EF4-FFF2-40B4-BE49-F238E27FC236}">
                <a16:creationId xmlns:a16="http://schemas.microsoft.com/office/drawing/2014/main" id="{2F1C5987-7788-407B-8008-95D5DCC06773}"/>
              </a:ext>
            </a:extLst>
          </p:cNvPr>
          <p:cNvSpPr txBox="1">
            <a:spLocks/>
          </p:cNvSpPr>
          <p:nvPr/>
        </p:nvSpPr>
        <p:spPr>
          <a:xfrm>
            <a:off x="1007862" y="109016"/>
            <a:ext cx="22478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1D96A27-ABB5-65AF-335F-A4AFD4348226}"/>
              </a:ext>
            </a:extLst>
          </p:cNvPr>
          <p:cNvGrpSpPr/>
          <p:nvPr/>
        </p:nvGrpSpPr>
        <p:grpSpPr>
          <a:xfrm>
            <a:off x="1141550" y="889984"/>
            <a:ext cx="3383644" cy="302458"/>
            <a:chOff x="4615884" y="1212418"/>
            <a:chExt cx="3374323" cy="3016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EA6DB9D-CDAD-06AB-9FFC-A884806C3561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828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4231B11-0779-5B40-9846-2878127F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51037390-7221-2EAA-9267-BDC8AF33C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F50BE0-1117-D758-F918-17FCB3F7981D}"/>
              </a:ext>
            </a:extLst>
          </p:cNvPr>
          <p:cNvGrpSpPr/>
          <p:nvPr/>
        </p:nvGrpSpPr>
        <p:grpSpPr>
          <a:xfrm>
            <a:off x="1288870" y="1332614"/>
            <a:ext cx="3093703" cy="843887"/>
            <a:chOff x="1288870" y="1332614"/>
            <a:chExt cx="3093703" cy="843887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AB6372B-F1FD-833A-C9EB-D47673937312}"/>
                </a:ext>
              </a:extLst>
            </p:cNvPr>
            <p:cNvSpPr/>
            <p:nvPr/>
          </p:nvSpPr>
          <p:spPr bwMode="auto">
            <a:xfrm>
              <a:off x="1288870" y="1332614"/>
              <a:ext cx="3093703" cy="843887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8772A2-004F-2FE3-2F8A-505B39AE3480}"/>
                </a:ext>
              </a:extLst>
            </p:cNvPr>
            <p:cNvSpPr txBox="1"/>
            <p:nvPr/>
          </p:nvSpPr>
          <p:spPr>
            <a:xfrm>
              <a:off x="1314626" y="1486528"/>
              <a:ext cx="2833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착한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치아보험 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치아 보장을 하나로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부담 없이 치과치료비 받으세요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6665702-130B-FBC0-4BF4-39CC85E9717E}"/>
                </a:ext>
              </a:extLst>
            </p:cNvPr>
            <p:cNvGrpSpPr/>
            <p:nvPr/>
          </p:nvGrpSpPr>
          <p:grpSpPr>
            <a:xfrm>
              <a:off x="3797699" y="1501795"/>
              <a:ext cx="418552" cy="68751"/>
              <a:chOff x="5581650" y="2476842"/>
              <a:chExt cx="650273" cy="106814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D177B59B-A608-1C1F-7D32-6CAAE09BC076}"/>
                  </a:ext>
                </a:extLst>
              </p:cNvPr>
              <p:cNvSpPr/>
              <p:nvPr/>
            </p:nvSpPr>
            <p:spPr>
              <a:xfrm>
                <a:off x="5581650" y="2476842"/>
                <a:ext cx="357188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74446F04-A8E7-4170-E23D-9ED3BDE94AF7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25C89327-4562-5E96-EDDB-575F97773506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D54BE03-FA69-9CB9-D330-85047751AF2A}"/>
              </a:ext>
            </a:extLst>
          </p:cNvPr>
          <p:cNvSpPr txBox="1"/>
          <p:nvPr/>
        </p:nvSpPr>
        <p:spPr>
          <a:xfrm>
            <a:off x="1311664" y="2415066"/>
            <a:ext cx="13545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보험이 고민이라면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F0CF71A8-44FA-1591-A7FE-2A1BEAACA47F}"/>
              </a:ext>
            </a:extLst>
          </p:cNvPr>
          <p:cNvGrpSpPr/>
          <p:nvPr/>
        </p:nvGrpSpPr>
        <p:grpSpPr>
          <a:xfrm>
            <a:off x="1292267" y="3634681"/>
            <a:ext cx="3117915" cy="426800"/>
            <a:chOff x="1292267" y="4004128"/>
            <a:chExt cx="3117915" cy="426800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698EB121-F1DF-849F-7DDF-386559C4A3CD}"/>
                </a:ext>
              </a:extLst>
            </p:cNvPr>
            <p:cNvSpPr/>
            <p:nvPr/>
          </p:nvSpPr>
          <p:spPr bwMode="auto">
            <a:xfrm>
              <a:off x="3570708" y="4042686"/>
              <a:ext cx="43428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8DBA571-DAEF-3958-93FD-FEFB25C7FCF7}"/>
                </a:ext>
              </a:extLst>
            </p:cNvPr>
            <p:cNvSpPr/>
            <p:nvPr/>
          </p:nvSpPr>
          <p:spPr bwMode="auto">
            <a:xfrm>
              <a:off x="1292267" y="4043533"/>
              <a:ext cx="435600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019DF15B-E05C-B960-0962-B0615803CC32}"/>
                </a:ext>
              </a:extLst>
            </p:cNvPr>
            <p:cNvSpPr/>
            <p:nvPr/>
          </p:nvSpPr>
          <p:spPr bwMode="auto">
            <a:xfrm>
              <a:off x="1841264" y="4042686"/>
              <a:ext cx="43428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BBBDFAE5-82D4-6E73-DDEB-1AF544DF2343}"/>
                </a:ext>
              </a:extLst>
            </p:cNvPr>
            <p:cNvSpPr/>
            <p:nvPr/>
          </p:nvSpPr>
          <p:spPr bwMode="auto">
            <a:xfrm>
              <a:off x="2931828" y="4042686"/>
              <a:ext cx="525482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시니어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BD51335-A2F7-B730-3C57-DF002E371DC4}"/>
                </a:ext>
              </a:extLst>
            </p:cNvPr>
            <p:cNvGrpSpPr/>
            <p:nvPr/>
          </p:nvGrpSpPr>
          <p:grpSpPr>
            <a:xfrm>
              <a:off x="3955549" y="4004128"/>
              <a:ext cx="454633" cy="426800"/>
              <a:chOff x="3955549" y="3612254"/>
              <a:chExt cx="454633" cy="426800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FDBB28C-3A69-F7DE-5D17-F7DED2DC88B8}"/>
                  </a:ext>
                </a:extLst>
              </p:cNvPr>
              <p:cNvSpPr txBox="1"/>
              <p:nvPr/>
            </p:nvSpPr>
            <p:spPr>
              <a:xfrm>
                <a:off x="3955549" y="3612254"/>
                <a:ext cx="454633" cy="426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42" name="Picture 6" descr="back icon">
                <a:extLst>
                  <a:ext uri="{FF2B5EF4-FFF2-40B4-BE49-F238E27FC236}">
                    <a16:creationId xmlns:a16="http://schemas.microsoft.com/office/drawing/2014/main" id="{C004D155-0BFD-BD7C-B3C2-806ABD0FA5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V="1">
                <a:off x="4103493" y="3746282"/>
                <a:ext cx="158744" cy="15874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C806F9DE-A0DA-F27B-3215-E9FDA0B2348C}"/>
                </a:ext>
              </a:extLst>
            </p:cNvPr>
            <p:cNvSpPr/>
            <p:nvPr/>
          </p:nvSpPr>
          <p:spPr bwMode="auto">
            <a:xfrm>
              <a:off x="2388944" y="4043533"/>
              <a:ext cx="429487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자녀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3D900F-5F85-CFAF-D267-D5299A5A4D8F}"/>
              </a:ext>
            </a:extLst>
          </p:cNvPr>
          <p:cNvGrpSpPr/>
          <p:nvPr/>
        </p:nvGrpSpPr>
        <p:grpSpPr>
          <a:xfrm>
            <a:off x="1305594" y="4558613"/>
            <a:ext cx="2861393" cy="549607"/>
            <a:chOff x="1305594" y="4865300"/>
            <a:chExt cx="2861393" cy="54960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AF5F604-2C40-DA0F-4FC6-7DF42A002791}"/>
                </a:ext>
              </a:extLst>
            </p:cNvPr>
            <p:cNvGrpSpPr/>
            <p:nvPr/>
          </p:nvGrpSpPr>
          <p:grpSpPr>
            <a:xfrm>
              <a:off x="1305594" y="4865300"/>
              <a:ext cx="535669" cy="549607"/>
              <a:chOff x="4651881" y="2633159"/>
              <a:chExt cx="2813740" cy="101439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FC10C01-7EB7-9619-9A13-F2EB38705D5A}"/>
                  </a:ext>
                </a:extLst>
              </p:cNvPr>
              <p:cNvSpPr/>
              <p:nvPr/>
            </p:nvSpPr>
            <p:spPr>
              <a:xfrm>
                <a:off x="4651881" y="2633161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88104CF1-1EE8-AA50-E7DD-AD04DD5F6178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D4BC91B-CEF7-6864-76C3-D3B44F68D00D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554F11C3-484F-1350-6176-140A1394E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4379570-7394-2CAD-6B17-2118F062E0EE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4D4492F7-9FB9-1C9C-8C50-CBA53BF1A022}"/>
                </a:ext>
              </a:extLst>
            </p:cNvPr>
            <p:cNvGrpSpPr/>
            <p:nvPr/>
          </p:nvGrpSpPr>
          <p:grpSpPr>
            <a:xfrm>
              <a:off x="2004536" y="4874509"/>
              <a:ext cx="2162451" cy="531188"/>
              <a:chOff x="1921081" y="4594891"/>
              <a:chExt cx="2162451" cy="531188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F1D0946-299C-E10B-126A-DBCC50EEE3F7}"/>
                  </a:ext>
                </a:extLst>
              </p:cNvPr>
              <p:cNvSpPr txBox="1"/>
              <p:nvPr/>
            </p:nvSpPr>
            <p:spPr>
              <a:xfrm>
                <a:off x="1921081" y="4594891"/>
                <a:ext cx="14234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올바른 </a:t>
                </a:r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세건강보험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161562-D988-A76E-4850-070864618BF2}"/>
                  </a:ext>
                </a:extLst>
              </p:cNvPr>
              <p:cNvSpPr txBox="1"/>
              <p:nvPr/>
            </p:nvSpPr>
            <p:spPr>
              <a:xfrm>
                <a:off x="1921081" y="4849080"/>
                <a:ext cx="2162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세까지 쭉 보장받자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  <a:b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보험료 오를 걱정 없는 비갱신형 건강보험</a:t>
                </a:r>
                <a:endPara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A6D9C72-9663-3B78-C35B-C71F584CED89}"/>
                  </a:ext>
                </a:extLst>
              </p:cNvPr>
              <p:cNvSpPr txBox="1"/>
              <p:nvPr/>
            </p:nvSpPr>
            <p:spPr>
              <a:xfrm>
                <a:off x="3385207" y="4598738"/>
                <a:ext cx="25648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Bef>
                    <a:spcPts val="0"/>
                  </a:spcBef>
                  <a:defRPr sz="1200" b="1"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r>
                  <a:rPr lang="ko-KR" altLang="en-US" sz="1000" dirty="0">
                    <a:solidFill>
                      <a:srgbClr val="00B0F0"/>
                    </a:solidFill>
                  </a:rPr>
                  <a:t>추천</a:t>
                </a:r>
                <a:endParaRPr lang="en-US" altLang="ko-KR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4EC0F134-2E2D-4C8C-00A4-EF9578D6D4AD}"/>
              </a:ext>
            </a:extLst>
          </p:cNvPr>
          <p:cNvSpPr txBox="1"/>
          <p:nvPr/>
        </p:nvSpPr>
        <p:spPr>
          <a:xfrm>
            <a:off x="1292267" y="4293605"/>
            <a:ext cx="7213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종합형 보험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437C254D-E3F6-672D-B4FC-07284B368DD8}"/>
              </a:ext>
            </a:extLst>
          </p:cNvPr>
          <p:cNvGrpSpPr/>
          <p:nvPr/>
        </p:nvGrpSpPr>
        <p:grpSpPr>
          <a:xfrm>
            <a:off x="1305594" y="5263463"/>
            <a:ext cx="2861393" cy="549607"/>
            <a:chOff x="1305594" y="5104587"/>
            <a:chExt cx="2861393" cy="549607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0F16B518-18A9-70A8-2FB1-A8553FB78C93}"/>
                </a:ext>
              </a:extLst>
            </p:cNvPr>
            <p:cNvGrpSpPr/>
            <p:nvPr/>
          </p:nvGrpSpPr>
          <p:grpSpPr>
            <a:xfrm>
              <a:off x="1305594" y="5104587"/>
              <a:ext cx="535669" cy="549607"/>
              <a:chOff x="4651881" y="2633159"/>
              <a:chExt cx="2813740" cy="1014395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D1094E34-621C-19A4-4A25-FFD8EB0B1212}"/>
                  </a:ext>
                </a:extLst>
              </p:cNvPr>
              <p:cNvSpPr/>
              <p:nvPr/>
            </p:nvSpPr>
            <p:spPr>
              <a:xfrm>
                <a:off x="4651881" y="2633161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B6302A68-7F94-2D2F-E5BF-EC218EFAA03E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022C9BE9-6039-05E9-A64F-FB799D3AA03E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3500DD56-E4AA-DB53-E7C8-AE735BA26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D694533-837B-4078-B67E-B928A0B30C4B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43F832C-53DE-504D-52EA-08C24D455C33}"/>
                </a:ext>
              </a:extLst>
            </p:cNvPr>
            <p:cNvGrpSpPr/>
            <p:nvPr/>
          </p:nvGrpSpPr>
          <p:grpSpPr>
            <a:xfrm>
              <a:off x="2004536" y="5113796"/>
              <a:ext cx="2162451" cy="531188"/>
              <a:chOff x="1921081" y="4594891"/>
              <a:chExt cx="2162451" cy="531188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9D372D6-CD83-AF81-88EC-AECB7309163E}"/>
                  </a:ext>
                </a:extLst>
              </p:cNvPr>
              <p:cNvSpPr txBox="1"/>
              <p:nvPr/>
            </p:nvSpPr>
            <p:spPr>
              <a:xfrm>
                <a:off x="1921081" y="4594891"/>
                <a:ext cx="103714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올바른 종합보험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D665F84-A2B1-0275-D32D-E9D4BCCF7954}"/>
                  </a:ext>
                </a:extLst>
              </p:cNvPr>
              <p:cNvSpPr txBox="1"/>
              <p:nvPr/>
            </p:nvSpPr>
            <p:spPr>
              <a:xfrm>
                <a:off x="1921081" y="4849080"/>
                <a:ext cx="2162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암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뇌혈관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심장질환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90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대질병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진단비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대비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종합보험 하나로 든든하게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  <a:endPara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B4C0B806-E0C3-6A65-CDAA-6DAB8FA9D4AF}"/>
              </a:ext>
            </a:extLst>
          </p:cNvPr>
          <p:cNvGrpSpPr/>
          <p:nvPr/>
        </p:nvGrpSpPr>
        <p:grpSpPr>
          <a:xfrm>
            <a:off x="1305594" y="5978925"/>
            <a:ext cx="2067907" cy="549607"/>
            <a:chOff x="1305594" y="5104587"/>
            <a:chExt cx="2067907" cy="549607"/>
          </a:xfrm>
        </p:grpSpPr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67B343E1-BC4E-4B2B-A0F9-D7114CFD5958}"/>
                </a:ext>
              </a:extLst>
            </p:cNvPr>
            <p:cNvGrpSpPr/>
            <p:nvPr/>
          </p:nvGrpSpPr>
          <p:grpSpPr>
            <a:xfrm>
              <a:off x="1305594" y="5104587"/>
              <a:ext cx="535669" cy="549607"/>
              <a:chOff x="4651881" y="2633159"/>
              <a:chExt cx="2813740" cy="1014395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EF65D2B8-200E-F9F2-D6AA-7B2A3C870D69}"/>
                  </a:ext>
                </a:extLst>
              </p:cNvPr>
              <p:cNvSpPr/>
              <p:nvPr/>
            </p:nvSpPr>
            <p:spPr>
              <a:xfrm>
                <a:off x="4651881" y="2633161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EE9D76E6-9210-85A0-300B-F99A7840A11B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C528D7BB-31AA-70D9-BE37-18C2B0300B13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C7B7347E-12CC-9946-FAC3-7953D4446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18A30F26-AC4D-0B72-F7FC-888073DF0708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2CA6BBF3-49EF-F535-0538-5818E9ACD0B5}"/>
                </a:ext>
              </a:extLst>
            </p:cNvPr>
            <p:cNvGrpSpPr/>
            <p:nvPr/>
          </p:nvGrpSpPr>
          <p:grpSpPr>
            <a:xfrm>
              <a:off x="2004536" y="5113796"/>
              <a:ext cx="1368965" cy="531188"/>
              <a:chOff x="1921081" y="4594891"/>
              <a:chExt cx="1368965" cy="531188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EF62D2C-D759-1D7D-9C93-FB9D04CA0958}"/>
                  </a:ext>
                </a:extLst>
              </p:cNvPr>
              <p:cNvSpPr txBox="1"/>
              <p:nvPr/>
            </p:nvSpPr>
            <p:spPr>
              <a:xfrm>
                <a:off x="1921081" y="4594891"/>
                <a:ext cx="13689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올바른 실손 건강보험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CB749C6-6D5F-5AD1-142A-BC990D258C57}"/>
                  </a:ext>
                </a:extLst>
              </p:cNvPr>
              <p:cNvSpPr txBox="1"/>
              <p:nvPr/>
            </p:nvSpPr>
            <p:spPr>
              <a:xfrm>
                <a:off x="1921081" y="4849080"/>
                <a:ext cx="1351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동네병원 입원 시에도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OK!</a:t>
                </a:r>
              </a:p>
              <a:p>
                <a:pPr>
                  <a:spcBef>
                    <a:spcPts val="0"/>
                  </a:spcBef>
                </a:pP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큰 병원에 갈 때에도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OK!</a:t>
                </a:r>
              </a:p>
            </p:txBody>
          </p:sp>
        </p:grpSp>
      </p:grp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C2D14734-00AC-1401-AEB6-7467711CE5FE}"/>
              </a:ext>
            </a:extLst>
          </p:cNvPr>
          <p:cNvSpPr/>
          <p:nvPr/>
        </p:nvSpPr>
        <p:spPr bwMode="auto">
          <a:xfrm>
            <a:off x="1141550" y="2669080"/>
            <a:ext cx="3383643" cy="7032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630AFF4-A5A0-7A34-3395-6D5B2355DEE8}"/>
              </a:ext>
            </a:extLst>
          </p:cNvPr>
          <p:cNvSpPr txBox="1"/>
          <p:nvPr/>
        </p:nvSpPr>
        <p:spPr>
          <a:xfrm>
            <a:off x="1427819" y="2894429"/>
            <a:ext cx="2093060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가입한 보험 현황을 한눈에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초면 내 보험 진단 받아볼 수 있어요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1C4E96-CF6A-76AC-8B9A-43AEA598E403}"/>
              </a:ext>
            </a:extLst>
          </p:cNvPr>
          <p:cNvGrpSpPr/>
          <p:nvPr/>
        </p:nvGrpSpPr>
        <p:grpSpPr>
          <a:xfrm>
            <a:off x="3807147" y="2839399"/>
            <a:ext cx="353674" cy="368958"/>
            <a:chOff x="4651881" y="2633159"/>
            <a:chExt cx="2813740" cy="10143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A2D3041-CDBF-DC4C-CF7F-E62F4F0A1307}"/>
                </a:ext>
              </a:extLst>
            </p:cNvPr>
            <p:cNvSpPr/>
            <p:nvPr/>
          </p:nvSpPr>
          <p:spPr>
            <a:xfrm>
              <a:off x="4651881" y="2633159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3B7A9C-4992-F33A-16A4-22E4C6807583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219D30D3-75DA-D7C4-D5D0-110AC1E334EB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E0C096D-D944-D88B-ED13-A591FE84A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90FBF1-465A-6528-0EBB-F4E08F625B88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6E93B6-6AF8-AF05-12DC-88B353E1CAA1}"/>
              </a:ext>
            </a:extLst>
          </p:cNvPr>
          <p:cNvGrpSpPr/>
          <p:nvPr/>
        </p:nvGrpSpPr>
        <p:grpSpPr>
          <a:xfrm>
            <a:off x="3807147" y="6332598"/>
            <a:ext cx="567771" cy="567771"/>
            <a:chOff x="7215693" y="2432433"/>
            <a:chExt cx="914400" cy="9144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31544AF-900A-9919-5254-2F073A485A2E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87FEF5-ACA5-26D1-8B4D-0380AAE1BA8C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7CF0F1D-D71D-56AF-AACC-A74AB43F7141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2291A3C-1083-6F5E-6D5D-9068183FB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8D0CC-5A11-F4F8-ED28-A7F104E5FF13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E247D6D5-B900-1682-A9C2-7EA7EEFA0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75B7FD14-5BE8-F579-48C3-4E64A9FBB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39E85522-77BD-75B1-5DFB-41C9182D7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3C4C726A-03B5-887C-C916-2ADEBA3F4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53E56069-3A11-5F1E-D2FE-3AC2F0739F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91998B0-2AC2-9780-450A-28293A786AE0}"/>
              </a:ext>
            </a:extLst>
          </p:cNvPr>
          <p:cNvGrpSpPr/>
          <p:nvPr/>
        </p:nvGrpSpPr>
        <p:grpSpPr>
          <a:xfrm>
            <a:off x="1305594" y="6714233"/>
            <a:ext cx="2721932" cy="549607"/>
            <a:chOff x="1305594" y="5104587"/>
            <a:chExt cx="2721932" cy="54960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67120AF-0712-B136-96E5-E2BE7B2EA313}"/>
                </a:ext>
              </a:extLst>
            </p:cNvPr>
            <p:cNvGrpSpPr/>
            <p:nvPr/>
          </p:nvGrpSpPr>
          <p:grpSpPr>
            <a:xfrm>
              <a:off x="1305594" y="5104587"/>
              <a:ext cx="535669" cy="549607"/>
              <a:chOff x="4651881" y="2633159"/>
              <a:chExt cx="2813740" cy="101439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E9EAEFC-DF6C-024B-0FDC-00486CE89BD0}"/>
                  </a:ext>
                </a:extLst>
              </p:cNvPr>
              <p:cNvSpPr/>
              <p:nvPr/>
            </p:nvSpPr>
            <p:spPr>
              <a:xfrm>
                <a:off x="4651881" y="2633161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A6F59DF5-DCAA-7D40-076C-B7839255D923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208E39E8-F6CC-76DC-139A-42E1017309E7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BEE565-2392-4CC5-3E24-5E01C10A6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9ED1E3F-6704-51EA-9134-76188F62B9A6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AE46D52-34A6-B5FA-93F8-AC4E7E6E8704}"/>
                </a:ext>
              </a:extLst>
            </p:cNvPr>
            <p:cNvGrpSpPr/>
            <p:nvPr/>
          </p:nvGrpSpPr>
          <p:grpSpPr>
            <a:xfrm>
              <a:off x="2004536" y="5113796"/>
              <a:ext cx="2022990" cy="531188"/>
              <a:chOff x="1921081" y="4594891"/>
              <a:chExt cx="2022990" cy="53118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7EE995-2435-0F04-56F7-2C2E27D7C54C}"/>
                  </a:ext>
                </a:extLst>
              </p:cNvPr>
              <p:cNvSpPr txBox="1"/>
              <p:nvPr/>
            </p:nvSpPr>
            <p:spPr>
              <a:xfrm>
                <a:off x="1921081" y="4594891"/>
                <a:ext cx="17424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속편한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소화계질환보장보험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921B9B-98B0-C683-353A-B7A4AD3C7206}"/>
                  </a:ext>
                </a:extLst>
              </p:cNvPr>
              <p:cNvSpPr txBox="1"/>
              <p:nvPr/>
            </p:nvSpPr>
            <p:spPr>
              <a:xfrm>
                <a:off x="1921081" y="4849080"/>
                <a:ext cx="2022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가볍게 여겨서는 안될 간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담낭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최장 등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소화계질환 보장을 하나로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</a:p>
            </p:txBody>
          </p:sp>
        </p:grpSp>
      </p:grpSp>
      <p:sp>
        <p:nvSpPr>
          <p:cNvPr id="255" name="Rectangle">
            <a:extLst>
              <a:ext uri="{FF2B5EF4-FFF2-40B4-BE49-F238E27FC236}">
                <a16:creationId xmlns:a16="http://schemas.microsoft.com/office/drawing/2014/main" id="{49DEB53A-F1CC-5FFD-1686-816D936C1208}"/>
              </a:ext>
            </a:extLst>
          </p:cNvPr>
          <p:cNvSpPr/>
          <p:nvPr/>
        </p:nvSpPr>
        <p:spPr>
          <a:xfrm>
            <a:off x="1141551" y="7025467"/>
            <a:ext cx="3384000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F65C1F7-5203-29FE-77B0-43C7FF3B1C9D}"/>
              </a:ext>
            </a:extLst>
          </p:cNvPr>
          <p:cNvGrpSpPr/>
          <p:nvPr/>
        </p:nvGrpSpPr>
        <p:grpSpPr>
          <a:xfrm>
            <a:off x="707922" y="1332614"/>
            <a:ext cx="361248" cy="854110"/>
            <a:chOff x="707922" y="1332614"/>
            <a:chExt cx="361248" cy="85411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7900AFC-0464-1840-2A93-A4B10A610BD3}"/>
                </a:ext>
              </a:extLst>
            </p:cNvPr>
            <p:cNvSpPr/>
            <p:nvPr/>
          </p:nvSpPr>
          <p:spPr>
            <a:xfrm>
              <a:off x="707922" y="1668499"/>
              <a:ext cx="220832" cy="220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ADD118C-4590-0E5D-D783-EF02F5088D00}"/>
                </a:ext>
              </a:extLst>
            </p:cNvPr>
            <p:cNvGrpSpPr/>
            <p:nvPr/>
          </p:nvGrpSpPr>
          <p:grpSpPr>
            <a:xfrm>
              <a:off x="889806" y="1332614"/>
              <a:ext cx="179364" cy="854110"/>
              <a:chOff x="4525551" y="1332614"/>
              <a:chExt cx="317754" cy="854110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74A7674-EBAA-E73A-1461-8806D3BB54CF}"/>
                  </a:ext>
                </a:extLst>
              </p:cNvPr>
              <p:cNvCxnSpPr/>
              <p:nvPr/>
            </p:nvCxnSpPr>
            <p:spPr>
              <a:xfrm>
                <a:off x="4525551" y="133261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8C2E027B-B9BE-6116-3C27-3FA85ECF4B2A}"/>
                  </a:ext>
                </a:extLst>
              </p:cNvPr>
              <p:cNvCxnSpPr/>
              <p:nvPr/>
            </p:nvCxnSpPr>
            <p:spPr>
              <a:xfrm>
                <a:off x="4525551" y="218672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9B6E988-8402-2A8F-51D6-8999EC8EE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28" y="1332614"/>
                <a:ext cx="0" cy="854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48049FD2-6F78-AE20-6BFA-C189D9266CB8}"/>
              </a:ext>
            </a:extLst>
          </p:cNvPr>
          <p:cNvSpPr/>
          <p:nvPr/>
        </p:nvSpPr>
        <p:spPr>
          <a:xfrm>
            <a:off x="707922" y="2779202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429345E-64E5-FF0D-0019-8F50142061B4}"/>
              </a:ext>
            </a:extLst>
          </p:cNvPr>
          <p:cNvGrpSpPr/>
          <p:nvPr/>
        </p:nvGrpSpPr>
        <p:grpSpPr>
          <a:xfrm>
            <a:off x="889806" y="2415066"/>
            <a:ext cx="179364" cy="947940"/>
            <a:chOff x="4525551" y="1332614"/>
            <a:chExt cx="317754" cy="854110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E5470AA-298F-9082-8CB6-4C3D784F2D0A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B063F7D-57B0-F7A0-06B5-B153D3B90562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119A6EE-7B45-8440-D5D5-B4E8B50DB278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ED4707B8-EDA5-C7D2-59BE-52AB90A99320}"/>
              </a:ext>
            </a:extLst>
          </p:cNvPr>
          <p:cNvSpPr/>
          <p:nvPr/>
        </p:nvSpPr>
        <p:spPr>
          <a:xfrm>
            <a:off x="707922" y="5076883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5453702-47FD-E009-EAB5-E4EDB4619223}"/>
              </a:ext>
            </a:extLst>
          </p:cNvPr>
          <p:cNvGrpSpPr/>
          <p:nvPr/>
        </p:nvGrpSpPr>
        <p:grpSpPr>
          <a:xfrm>
            <a:off x="889806" y="3570625"/>
            <a:ext cx="179364" cy="3454842"/>
            <a:chOff x="4525551" y="1332614"/>
            <a:chExt cx="317754" cy="854110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6CDC135-0AB6-34FF-DAF6-31234F7E2E7A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2699159-30AF-C04A-1985-2AC01AB89FC0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973F0CB-2485-6973-73EB-2D2C093F78D7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2EF10BA-DD81-946E-E545-ACDE492D4F37}"/>
              </a:ext>
            </a:extLst>
          </p:cNvPr>
          <p:cNvGrpSpPr/>
          <p:nvPr/>
        </p:nvGrpSpPr>
        <p:grpSpPr>
          <a:xfrm>
            <a:off x="6101602" y="916469"/>
            <a:ext cx="3647009" cy="6134569"/>
            <a:chOff x="6101602" y="916469"/>
            <a:chExt cx="3647009" cy="6134569"/>
          </a:xfrm>
        </p:grpSpPr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07A0681C-79EF-0CE6-5D9A-EF0C68729776}"/>
                </a:ext>
              </a:extLst>
            </p:cNvPr>
            <p:cNvSpPr/>
            <p:nvPr/>
          </p:nvSpPr>
          <p:spPr bwMode="auto">
            <a:xfrm>
              <a:off x="6101602" y="916469"/>
              <a:ext cx="3383644" cy="61345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828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34C4032-1DCA-CB59-62F8-1FA0ECB1576A}"/>
                </a:ext>
              </a:extLst>
            </p:cNvPr>
            <p:cNvSpPr txBox="1"/>
            <p:nvPr/>
          </p:nvSpPr>
          <p:spPr>
            <a:xfrm>
              <a:off x="6607140" y="234384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 algn="ctr">
                <a:defRPr sz="11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>
                  <a:sym typeface="Wingdings 2"/>
                </a:rPr>
                <a:t>건강</a:t>
              </a:r>
              <a:endParaRPr lang="ko-KR" altLang="en-US" dirty="0"/>
            </a:p>
          </p:txBody>
        </p:sp>
        <p:sp>
          <p:nvSpPr>
            <p:cNvPr id="135" name="Chevron Down">
              <a:extLst>
                <a:ext uri="{FF2B5EF4-FFF2-40B4-BE49-F238E27FC236}">
                  <a16:creationId xmlns:a16="http://schemas.microsoft.com/office/drawing/2014/main" id="{2DA7C264-6544-45A9-3CFE-3AD15C5FCDE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9230246" y="2433173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001263C-10E0-968F-CE80-FCBFEBCBD372}"/>
                </a:ext>
              </a:extLst>
            </p:cNvPr>
            <p:cNvGrpSpPr/>
            <p:nvPr/>
          </p:nvGrpSpPr>
          <p:grpSpPr>
            <a:xfrm>
              <a:off x="6283433" y="2266330"/>
              <a:ext cx="353674" cy="368958"/>
              <a:chOff x="4651881" y="2633159"/>
              <a:chExt cx="2813740" cy="1014393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540D1243-5E07-648D-7511-815B6F70BF6F}"/>
                  </a:ext>
                </a:extLst>
              </p:cNvPr>
              <p:cNvSpPr/>
              <p:nvPr/>
            </p:nvSpPr>
            <p:spPr>
              <a:xfrm>
                <a:off x="4651881" y="2633159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AEA379D-FCF2-436C-792E-16E0D05DF653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5ADACCAB-441C-DC63-7B00-7DA5CF4D6126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FC84B25F-0286-4E48-7207-0B83208C6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751C32B-468B-A448-ABA8-8DF19DB85CB9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7D9098B-A0B3-FD90-D85B-03B7EBB99547}"/>
                </a:ext>
              </a:extLst>
            </p:cNvPr>
            <p:cNvSpPr txBox="1"/>
            <p:nvPr/>
          </p:nvSpPr>
          <p:spPr>
            <a:xfrm>
              <a:off x="6637107" y="2718520"/>
              <a:ext cx="13404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올바른 </a:t>
              </a:r>
              <a:r>
                <a:rPr lang="en-US" altLang="ko-KR" dirty="0"/>
                <a:t>100</a:t>
              </a:r>
              <a:r>
                <a:rPr lang="ko-KR" altLang="en-US" dirty="0"/>
                <a:t>세건강보험</a:t>
              </a:r>
              <a:endParaRPr lang="en-US" altLang="ko-KR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5BF8327-437E-CA79-E69B-6E3FF2797DE9}"/>
                </a:ext>
              </a:extLst>
            </p:cNvPr>
            <p:cNvSpPr txBox="1"/>
            <p:nvPr/>
          </p:nvSpPr>
          <p:spPr>
            <a:xfrm>
              <a:off x="6637107" y="2993807"/>
              <a:ext cx="10326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/>
                <a:t>올바른 종합보험</a:t>
              </a:r>
              <a:endParaRPr lang="en-US" altLang="ko-KR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46B3D07-0EA5-36D2-2895-90AB61F645A8}"/>
                </a:ext>
              </a:extLst>
            </p:cNvPr>
            <p:cNvSpPr txBox="1"/>
            <p:nvPr/>
          </p:nvSpPr>
          <p:spPr>
            <a:xfrm>
              <a:off x="6637107" y="3269094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올바른 </a:t>
              </a:r>
              <a:r>
                <a:rPr lang="ko-KR" altLang="en-US"/>
                <a:t>실손 건강보험</a:t>
              </a:r>
              <a:endParaRPr lang="en-US" altLang="ko-KR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E9E7D8C-F2A7-B18E-3BC2-15C2842FCF0D}"/>
                </a:ext>
              </a:extLst>
            </p:cNvPr>
            <p:cNvSpPr txBox="1"/>
            <p:nvPr/>
          </p:nvSpPr>
          <p:spPr>
            <a:xfrm>
              <a:off x="6637107" y="3544381"/>
              <a:ext cx="16097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err="1"/>
                <a:t>속편한</a:t>
              </a:r>
              <a:r>
                <a:rPr lang="ko-KR" altLang="en-US" dirty="0"/>
                <a:t> 소화계질환보장보험</a:t>
              </a:r>
              <a:endParaRPr lang="en-US" altLang="ko-KR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0B00B77-23DF-6C1F-E845-08A631B0DE61}"/>
                </a:ext>
              </a:extLst>
            </p:cNvPr>
            <p:cNvSpPr txBox="1"/>
            <p:nvPr/>
          </p:nvSpPr>
          <p:spPr>
            <a:xfrm>
              <a:off x="6637107" y="3819666"/>
              <a:ext cx="149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The</a:t>
              </a:r>
              <a:r>
                <a:rPr lang="ko-KR" altLang="en-US" dirty="0"/>
                <a:t>착한 올바른 치아보험</a:t>
              </a:r>
              <a:endParaRPr lang="en-US" altLang="ko-KR" dirty="0"/>
            </a:p>
          </p:txBody>
        </p:sp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5812932E-26F2-4BD5-AA2F-F86CE2A58A89}"/>
                </a:ext>
              </a:extLst>
            </p:cNvPr>
            <p:cNvGrpSpPr/>
            <p:nvPr/>
          </p:nvGrpSpPr>
          <p:grpSpPr>
            <a:xfrm>
              <a:off x="6283433" y="4153947"/>
              <a:ext cx="3091276" cy="368958"/>
              <a:chOff x="6283433" y="3386146"/>
              <a:chExt cx="3091276" cy="368958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B3D453D5-9851-48ED-461B-F92066BDE487}"/>
                  </a:ext>
                </a:extLst>
              </p:cNvPr>
              <p:cNvGrpSpPr/>
              <p:nvPr/>
            </p:nvGrpSpPr>
            <p:grpSpPr>
              <a:xfrm>
                <a:off x="6283433" y="3386146"/>
                <a:ext cx="353674" cy="368958"/>
                <a:chOff x="4651881" y="2633159"/>
                <a:chExt cx="2813740" cy="1014393"/>
              </a:xfrm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EF1BB2F2-5AC2-B0DE-ACCF-1BE974BB2FAF}"/>
                    </a:ext>
                  </a:extLst>
                </p:cNvPr>
                <p:cNvSpPr/>
                <p:nvPr/>
              </p:nvSpPr>
              <p:spPr>
                <a:xfrm>
                  <a:off x="4651881" y="2633159"/>
                  <a:ext cx="2813740" cy="101439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D1201A19-0A54-C2E6-BABD-E4429D61AE45}"/>
                    </a:ext>
                  </a:extLst>
                </p:cNvPr>
                <p:cNvGrpSpPr/>
                <p:nvPr/>
              </p:nvGrpSpPr>
              <p:grpSpPr>
                <a:xfrm>
                  <a:off x="4651881" y="2633159"/>
                  <a:ext cx="2813740" cy="1014393"/>
                  <a:chOff x="4651881" y="2633158"/>
                  <a:chExt cx="2813740" cy="1014393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FE21E1D5-940F-C916-196D-1A5DED99D902}"/>
                      </a:ext>
                    </a:extLst>
                  </p:cNvPr>
                  <p:cNvCxnSpPr/>
                  <p:nvPr/>
                </p:nvCxnSpPr>
                <p:spPr>
                  <a:xfrm>
                    <a:off x="4651881" y="2633158"/>
                    <a:ext cx="2813740" cy="1014393"/>
                  </a:xfrm>
                  <a:prstGeom prst="lin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F96B9D51-83CE-A482-FA0B-2382F37C01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51881" y="2633158"/>
                    <a:ext cx="2813740" cy="1014393"/>
                  </a:xfrm>
                  <a:prstGeom prst="lin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B584A0B-5E0E-ECD5-D983-1210B8C95AA5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679" y="3074799"/>
                    <a:ext cx="426143" cy="13110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F3F2D46-FAB8-0265-8881-DE24649A8D21}"/>
                  </a:ext>
                </a:extLst>
              </p:cNvPr>
              <p:cNvSpPr txBox="1"/>
              <p:nvPr/>
            </p:nvSpPr>
            <p:spPr>
              <a:xfrm>
                <a:off x="6648860" y="3441610"/>
                <a:ext cx="4667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>
                  <a:defRPr sz="11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algn="l"/>
                <a:r>
                  <a:rPr lang="ko-KR" altLang="en-US" b="0">
                    <a:sym typeface="Wingdings 2"/>
                  </a:rPr>
                  <a:t>치아</a:t>
                </a:r>
                <a:endParaRPr lang="ko-KR" altLang="en-US" b="0" dirty="0"/>
              </a:p>
            </p:txBody>
          </p:sp>
          <p:sp>
            <p:nvSpPr>
              <p:cNvPr id="218" name="Chevron Down">
                <a:extLst>
                  <a:ext uri="{FF2B5EF4-FFF2-40B4-BE49-F238E27FC236}">
                    <a16:creationId xmlns:a16="http://schemas.microsoft.com/office/drawing/2014/main" id="{9BD2A255-B1A7-DF23-2882-37425E9305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30246" y="3530937"/>
                <a:ext cx="144463" cy="79375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F44403CD-79EB-2749-519E-2912773E916F}"/>
                </a:ext>
              </a:extLst>
            </p:cNvPr>
            <p:cNvGrpSpPr/>
            <p:nvPr/>
          </p:nvGrpSpPr>
          <p:grpSpPr>
            <a:xfrm>
              <a:off x="6283433" y="4661148"/>
              <a:ext cx="3091276" cy="368958"/>
              <a:chOff x="6283433" y="3893347"/>
              <a:chExt cx="3091276" cy="368958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FDBD1B25-29B6-F68E-6E96-A81FC06FF435}"/>
                  </a:ext>
                </a:extLst>
              </p:cNvPr>
              <p:cNvGrpSpPr/>
              <p:nvPr/>
            </p:nvGrpSpPr>
            <p:grpSpPr>
              <a:xfrm>
                <a:off x="6283433" y="3893347"/>
                <a:ext cx="353674" cy="368958"/>
                <a:chOff x="4651881" y="2633159"/>
                <a:chExt cx="2813740" cy="1014393"/>
              </a:xfrm>
            </p:grpSpPr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C2E855B8-1C0F-BB50-C852-50B5D823FFD8}"/>
                    </a:ext>
                  </a:extLst>
                </p:cNvPr>
                <p:cNvSpPr/>
                <p:nvPr/>
              </p:nvSpPr>
              <p:spPr>
                <a:xfrm>
                  <a:off x="4651881" y="2633159"/>
                  <a:ext cx="2813740" cy="101439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618356A5-007D-6BBD-00AB-0D318E350A85}"/>
                    </a:ext>
                  </a:extLst>
                </p:cNvPr>
                <p:cNvGrpSpPr/>
                <p:nvPr/>
              </p:nvGrpSpPr>
              <p:grpSpPr>
                <a:xfrm>
                  <a:off x="4651881" y="2633159"/>
                  <a:ext cx="2813740" cy="1014393"/>
                  <a:chOff x="4651881" y="2633158"/>
                  <a:chExt cx="2813740" cy="1014393"/>
                </a:xfrm>
              </p:grpSpPr>
              <p:cxnSp>
                <p:nvCxnSpPr>
                  <p:cNvPr id="226" name="직선 연결선 225">
                    <a:extLst>
                      <a:ext uri="{FF2B5EF4-FFF2-40B4-BE49-F238E27FC236}">
                        <a16:creationId xmlns:a16="http://schemas.microsoft.com/office/drawing/2014/main" id="{01544115-6F62-8D31-77D3-D1D004AFD8AE}"/>
                      </a:ext>
                    </a:extLst>
                  </p:cNvPr>
                  <p:cNvCxnSpPr/>
                  <p:nvPr/>
                </p:nvCxnSpPr>
                <p:spPr>
                  <a:xfrm>
                    <a:off x="4651881" y="2633158"/>
                    <a:ext cx="2813740" cy="1014393"/>
                  </a:xfrm>
                  <a:prstGeom prst="lin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27" name="직선 연결선 226">
                    <a:extLst>
                      <a:ext uri="{FF2B5EF4-FFF2-40B4-BE49-F238E27FC236}">
                        <a16:creationId xmlns:a16="http://schemas.microsoft.com/office/drawing/2014/main" id="{5A412EBD-C8EA-E7EF-4A2B-62D10E841D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51881" y="2633158"/>
                    <a:ext cx="2813740" cy="1014393"/>
                  </a:xfrm>
                  <a:prstGeom prst="lin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CBC6F79C-6E3F-400E-971E-F2235704A73D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679" y="3074799"/>
                    <a:ext cx="426143" cy="13110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83A43C7-5368-3B0D-9F0D-327C7B0D84AD}"/>
                  </a:ext>
                </a:extLst>
              </p:cNvPr>
              <p:cNvSpPr txBox="1"/>
              <p:nvPr/>
            </p:nvSpPr>
            <p:spPr>
              <a:xfrm>
                <a:off x="6648860" y="3948811"/>
                <a:ext cx="4667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>
                  <a:defRPr sz="11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algn="l"/>
                <a:r>
                  <a:rPr lang="ko-KR" altLang="en-US" b="0" dirty="0">
                    <a:sym typeface="Wingdings 2"/>
                  </a:rPr>
                  <a:t>자녀</a:t>
                </a:r>
                <a:endParaRPr lang="ko-KR" altLang="en-US" b="0" dirty="0"/>
              </a:p>
            </p:txBody>
          </p:sp>
          <p:sp>
            <p:nvSpPr>
              <p:cNvPr id="223" name="Chevron Down">
                <a:extLst>
                  <a:ext uri="{FF2B5EF4-FFF2-40B4-BE49-F238E27FC236}">
                    <a16:creationId xmlns:a16="http://schemas.microsoft.com/office/drawing/2014/main" id="{C61ADF52-2012-69DE-8F8E-6BFCE35C57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30246" y="4038138"/>
                <a:ext cx="144463" cy="79375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A3D006EC-4BC2-397A-4365-6E0B106EA26E}"/>
                </a:ext>
              </a:extLst>
            </p:cNvPr>
            <p:cNvGrpSpPr/>
            <p:nvPr/>
          </p:nvGrpSpPr>
          <p:grpSpPr>
            <a:xfrm>
              <a:off x="6283433" y="5219274"/>
              <a:ext cx="1587236" cy="368958"/>
              <a:chOff x="6283433" y="5828475"/>
              <a:chExt cx="1587236" cy="368958"/>
            </a:xfrm>
          </p:grpSpPr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2C0C311A-CA56-EF2C-1D73-467DF3B43B43}"/>
                  </a:ext>
                </a:extLst>
              </p:cNvPr>
              <p:cNvGrpSpPr/>
              <p:nvPr/>
            </p:nvGrpSpPr>
            <p:grpSpPr>
              <a:xfrm>
                <a:off x="6283433" y="5828475"/>
                <a:ext cx="353674" cy="368958"/>
                <a:chOff x="4651881" y="2633159"/>
                <a:chExt cx="2813740" cy="1014393"/>
              </a:xfrm>
            </p:grpSpPr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C395A6C1-9B16-4A46-F86A-37A088FCFEC6}"/>
                    </a:ext>
                  </a:extLst>
                </p:cNvPr>
                <p:cNvSpPr/>
                <p:nvPr/>
              </p:nvSpPr>
              <p:spPr>
                <a:xfrm>
                  <a:off x="4651881" y="2633159"/>
                  <a:ext cx="2813740" cy="101439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id="{D4BF00EF-52EC-A1A3-CAFF-E2906466C455}"/>
                    </a:ext>
                  </a:extLst>
                </p:cNvPr>
                <p:cNvGrpSpPr/>
                <p:nvPr/>
              </p:nvGrpSpPr>
              <p:grpSpPr>
                <a:xfrm>
                  <a:off x="4651881" y="2633159"/>
                  <a:ext cx="2813740" cy="1014393"/>
                  <a:chOff x="4651881" y="2633158"/>
                  <a:chExt cx="2813740" cy="1014393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E103523-5647-7B43-F5F8-D8807F0E2789}"/>
                      </a:ext>
                    </a:extLst>
                  </p:cNvPr>
                  <p:cNvCxnSpPr/>
                  <p:nvPr/>
                </p:nvCxnSpPr>
                <p:spPr>
                  <a:xfrm>
                    <a:off x="4651881" y="2633158"/>
                    <a:ext cx="2813740" cy="1014393"/>
                  </a:xfrm>
                  <a:prstGeom prst="lin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B960F9FE-3448-3769-113A-C128A1BE83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51881" y="2633158"/>
                    <a:ext cx="2813740" cy="1014393"/>
                  </a:xfrm>
                  <a:prstGeom prst="lin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BFA3E1F4-3D83-8785-6FBD-C621D640F12B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679" y="3074799"/>
                    <a:ext cx="426143" cy="13110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B258937-5030-4829-B6CB-3CE257418E4D}"/>
                  </a:ext>
                </a:extLst>
              </p:cNvPr>
              <p:cNvSpPr txBox="1"/>
              <p:nvPr/>
            </p:nvSpPr>
            <p:spPr>
              <a:xfrm>
                <a:off x="6648860" y="5883939"/>
                <a:ext cx="12218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lvl="0" algn="ctr">
                  <a:defRPr sz="11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algn="l"/>
                <a:r>
                  <a:rPr lang="ko-KR" altLang="en-US" b="0" dirty="0">
                    <a:sym typeface="Wingdings 2"/>
                  </a:rPr>
                  <a:t>공동인증서 안내</a:t>
                </a:r>
                <a:endParaRPr lang="ko-KR" altLang="en-US" b="0" dirty="0"/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98DE4AA-A52F-7B0E-C609-006973DD0681}"/>
                </a:ext>
              </a:extLst>
            </p:cNvPr>
            <p:cNvSpPr txBox="1"/>
            <p:nvPr/>
          </p:nvSpPr>
          <p:spPr>
            <a:xfrm>
              <a:off x="6220780" y="5854593"/>
              <a:ext cx="16450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 algn="ctr">
                <a:defRPr sz="11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b="0" dirty="0">
                  <a:sym typeface="Wingdings 2"/>
                </a:rPr>
                <a:t>건강보험 가입상담센터</a:t>
              </a:r>
              <a:endParaRPr lang="ko-KR" altLang="en-US" b="0" dirty="0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B924153-AC38-8AAA-5B14-9A901E12012F}"/>
                </a:ext>
              </a:extLst>
            </p:cNvPr>
            <p:cNvSpPr txBox="1"/>
            <p:nvPr/>
          </p:nvSpPr>
          <p:spPr>
            <a:xfrm>
              <a:off x="6220780" y="6060610"/>
              <a:ext cx="29995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전문상담원이 전화로 자세한 상담을 도와드리겠습니다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315" name="Cutout">
              <a:extLst>
                <a:ext uri="{FF2B5EF4-FFF2-40B4-BE49-F238E27FC236}">
                  <a16:creationId xmlns:a16="http://schemas.microsoft.com/office/drawing/2014/main" id="{F4680DA2-E545-10FF-A680-48FB4094B9E5}"/>
                </a:ext>
              </a:extLst>
            </p:cNvPr>
            <p:cNvGrpSpPr/>
            <p:nvPr/>
          </p:nvGrpSpPr>
          <p:grpSpPr>
            <a:xfrm rot="5400000">
              <a:off x="7673704" y="3412111"/>
              <a:ext cx="163727" cy="3238282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316" name="Fill">
                <a:extLst>
                  <a:ext uri="{FF2B5EF4-FFF2-40B4-BE49-F238E27FC236}">
                    <a16:creationId xmlns:a16="http://schemas.microsoft.com/office/drawing/2014/main" id="{5117487B-1573-D5A6-2CB9-0F70AFCC4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7" name="Border">
                <a:extLst>
                  <a:ext uri="{FF2B5EF4-FFF2-40B4-BE49-F238E27FC236}">
                    <a16:creationId xmlns:a16="http://schemas.microsoft.com/office/drawing/2014/main" id="{82DF3404-B6AC-EE50-F62F-7E3ED28545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5" name="사각형: 둥근 모서리 324">
              <a:extLst>
                <a:ext uri="{FF2B5EF4-FFF2-40B4-BE49-F238E27FC236}">
                  <a16:creationId xmlns:a16="http://schemas.microsoft.com/office/drawing/2014/main" id="{0622BF84-5C3E-22A4-A36B-53869D7B6982}"/>
                </a:ext>
              </a:extLst>
            </p:cNvPr>
            <p:cNvSpPr/>
            <p:nvPr/>
          </p:nvSpPr>
          <p:spPr bwMode="auto">
            <a:xfrm>
              <a:off x="6258975" y="1325940"/>
              <a:ext cx="3076039" cy="86268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  <a:alpha val="74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20B757C-A20A-1DB4-646A-2D123DFA07AA}"/>
                </a:ext>
              </a:extLst>
            </p:cNvPr>
            <p:cNvSpPr txBox="1"/>
            <p:nvPr/>
          </p:nvSpPr>
          <p:spPr>
            <a:xfrm>
              <a:off x="6391442" y="1445660"/>
              <a:ext cx="2093060" cy="62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빙고로 알아보는</a:t>
              </a: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운전자보험 간편 점검</a:t>
              </a: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 보장 잘 준비하고 있는지 확인하기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3347C6BD-7ECB-32C2-4703-E6706400C682}"/>
                </a:ext>
              </a:extLst>
            </p:cNvPr>
            <p:cNvGrpSpPr/>
            <p:nvPr/>
          </p:nvGrpSpPr>
          <p:grpSpPr>
            <a:xfrm>
              <a:off x="8770770" y="1565845"/>
              <a:ext cx="353674" cy="368958"/>
              <a:chOff x="4651881" y="2633159"/>
              <a:chExt cx="2813740" cy="1014393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158091B2-4A40-D151-77D8-2B8978545629}"/>
                  </a:ext>
                </a:extLst>
              </p:cNvPr>
              <p:cNvSpPr/>
              <p:nvPr/>
            </p:nvSpPr>
            <p:spPr>
              <a:xfrm>
                <a:off x="4651881" y="2633159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29" name="그룹 328">
                <a:extLst>
                  <a:ext uri="{FF2B5EF4-FFF2-40B4-BE49-F238E27FC236}">
                    <a16:creationId xmlns:a16="http://schemas.microsoft.com/office/drawing/2014/main" id="{B94A5607-833C-54B8-15E4-FE046E58FB44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5EFAA3D7-E355-BEB4-CB9B-CA4CF3514219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D4B76CBC-D534-80AA-7527-F4C67758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70A7D7FB-C80C-03EB-D89B-A23436D033DA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pic>
          <p:nvPicPr>
            <p:cNvPr id="337" name="Picture 2">
              <a:extLst>
                <a:ext uri="{FF2B5EF4-FFF2-40B4-BE49-F238E27FC236}">
                  <a16:creationId xmlns:a16="http://schemas.microsoft.com/office/drawing/2014/main" id="{9BB4615B-BE64-F74A-D2E8-68D6DC509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656" y="954731"/>
              <a:ext cx="669534" cy="194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" name="Delete">
              <a:extLst>
                <a:ext uri="{FF2B5EF4-FFF2-40B4-BE49-F238E27FC236}">
                  <a16:creationId xmlns:a16="http://schemas.microsoft.com/office/drawing/2014/main" id="{85BBF159-8A98-C766-3E02-604C752488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53038" y="1041001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0802A9-086B-3EA3-4BB3-1B5CEC81EE3D}"/>
                </a:ext>
              </a:extLst>
            </p:cNvPr>
            <p:cNvGrpSpPr/>
            <p:nvPr/>
          </p:nvGrpSpPr>
          <p:grpSpPr>
            <a:xfrm>
              <a:off x="6220780" y="6384873"/>
              <a:ext cx="3527831" cy="511338"/>
              <a:chOff x="1288870" y="4417859"/>
              <a:chExt cx="3527831" cy="51133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DA7F6F8-9463-FB56-B79F-0958BDED0EC3}"/>
                  </a:ext>
                </a:extLst>
              </p:cNvPr>
              <p:cNvGrpSpPr/>
              <p:nvPr/>
            </p:nvGrpSpPr>
            <p:grpSpPr>
              <a:xfrm>
                <a:off x="1288870" y="4417859"/>
                <a:ext cx="1914628" cy="511338"/>
                <a:chOff x="1288870" y="4417859"/>
                <a:chExt cx="1914628" cy="511338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7549FF65-4183-C00D-82FA-7F0E1122E204}"/>
                    </a:ext>
                  </a:extLst>
                </p:cNvPr>
                <p:cNvGrpSpPr/>
                <p:nvPr/>
              </p:nvGrpSpPr>
              <p:grpSpPr>
                <a:xfrm>
                  <a:off x="1288870" y="4417859"/>
                  <a:ext cx="1505130" cy="511338"/>
                  <a:chOff x="1288870" y="4441284"/>
                  <a:chExt cx="3093703" cy="1051024"/>
                </a:xfrm>
              </p:grpSpPr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7C017CCF-4AA9-E9B1-B910-BC17E294F4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8870" y="4441284"/>
                    <a:ext cx="3093703" cy="1051024"/>
                  </a:xfrm>
                  <a:prstGeom prst="roundRect">
                    <a:avLst>
                      <a:gd name="adj" fmla="val 711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/>
                    <a:endParaRPr kumimoji="0" lang="ko-KR" altLang="en-US" sz="1000" dirty="0">
                      <a:latin typeface="+mn-ea"/>
                    </a:endParaRPr>
                  </a:p>
                </p:txBody>
              </p: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D89B0DFE-312D-17E0-89A3-F5F083F02B5D}"/>
                      </a:ext>
                    </a:extLst>
                  </p:cNvPr>
                  <p:cNvGrpSpPr/>
                  <p:nvPr/>
                </p:nvGrpSpPr>
                <p:grpSpPr>
                  <a:xfrm>
                    <a:off x="1425750" y="4576902"/>
                    <a:ext cx="747485" cy="779788"/>
                    <a:chOff x="4651881" y="2633159"/>
                    <a:chExt cx="2813740" cy="1014393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C2D50A9E-1DE8-2A3F-D8D9-EB9ECE7AA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1881" y="2633159"/>
                      <a:ext cx="2813740" cy="101439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009F9E7E-DC78-8AAC-789A-4A23988A30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1881" y="2633159"/>
                      <a:ext cx="2813740" cy="1014393"/>
                      <a:chOff x="4651881" y="2633158"/>
                      <a:chExt cx="2813740" cy="1014393"/>
                    </a:xfrm>
                  </p:grpSpPr>
                  <p:cxnSp>
                    <p:nvCxnSpPr>
                      <p:cNvPr id="46" name="직선 연결선 45">
                        <a:extLst>
                          <a:ext uri="{FF2B5EF4-FFF2-40B4-BE49-F238E27FC236}">
                            <a16:creationId xmlns:a16="http://schemas.microsoft.com/office/drawing/2014/main" id="{9CF25615-6E2A-17FD-DACB-64C0BA5DAAF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651881" y="2633158"/>
                        <a:ext cx="2813740" cy="1014393"/>
                      </a:xfrm>
                      <a:prstGeom prst="lin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47" name="직선 연결선 46">
                        <a:extLst>
                          <a:ext uri="{FF2B5EF4-FFF2-40B4-BE49-F238E27FC236}">
                            <a16:creationId xmlns:a16="http://schemas.microsoft.com/office/drawing/2014/main" id="{DDA8B4A7-69FB-E972-7032-4604FE4825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651881" y="2633158"/>
                        <a:ext cx="2813740" cy="1014393"/>
                      </a:xfrm>
                      <a:prstGeom prst="lin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91CF15A5-E059-3A36-244D-E41D5641B2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5679" y="3074799"/>
                        <a:ext cx="426143" cy="13110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122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Img</a:t>
                        </a:r>
                        <a:endParaRPr lang="ko-KR" altLang="en-US" sz="1122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605975C-0200-51EE-091D-FD5CC3613A4E}"/>
                    </a:ext>
                  </a:extLst>
                </p:cNvPr>
                <p:cNvSpPr txBox="1"/>
                <p:nvPr/>
              </p:nvSpPr>
              <p:spPr>
                <a:xfrm>
                  <a:off x="1698368" y="4483839"/>
                  <a:ext cx="150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ko-KR" altLang="en-US" sz="10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전화 한 통으로</a:t>
                  </a:r>
                  <a:endParaRPr lang="en-US" altLang="ko-KR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spcBef>
                      <a:spcPts val="0"/>
                    </a:spcBef>
                  </a:pPr>
                  <a:r>
                    <a:rPr lang="ko-KR" altLang="en-US" sz="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필요한 보험 확인</a:t>
                  </a:r>
                  <a:endParaRPr lang="en-US" altLang="ko-KR" sz="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C5014C3-333E-61BA-CCA2-5119965F7C1D}"/>
                  </a:ext>
                </a:extLst>
              </p:cNvPr>
              <p:cNvGrpSpPr/>
              <p:nvPr/>
            </p:nvGrpSpPr>
            <p:grpSpPr>
              <a:xfrm>
                <a:off x="2935901" y="4417859"/>
                <a:ext cx="1880800" cy="511338"/>
                <a:chOff x="2935901" y="4417859"/>
                <a:chExt cx="1880800" cy="511338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365EBD01-D22F-7F8D-80DD-C8059B88AB11}"/>
                    </a:ext>
                  </a:extLst>
                </p:cNvPr>
                <p:cNvGrpSpPr/>
                <p:nvPr/>
              </p:nvGrpSpPr>
              <p:grpSpPr>
                <a:xfrm>
                  <a:off x="2935901" y="4417859"/>
                  <a:ext cx="1505130" cy="511338"/>
                  <a:chOff x="1288870" y="4441284"/>
                  <a:chExt cx="3093703" cy="1051024"/>
                </a:xfrm>
              </p:grpSpPr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486EB11A-DDE0-0D8C-B948-94B9EBD45B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8870" y="4441284"/>
                    <a:ext cx="3093703" cy="1051024"/>
                  </a:xfrm>
                  <a:prstGeom prst="roundRect">
                    <a:avLst>
                      <a:gd name="adj" fmla="val 711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latinLnBrk="0"/>
                    <a:endParaRPr kumimoji="0" lang="ko-KR" altLang="en-US" sz="1000" dirty="0">
                      <a:latin typeface="+mn-ea"/>
                    </a:endParaRPr>
                  </a:p>
                </p:txBody>
              </p: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95A8E242-F7AB-2DA1-F7EC-3B9C2C6C7170}"/>
                      </a:ext>
                    </a:extLst>
                  </p:cNvPr>
                  <p:cNvGrpSpPr/>
                  <p:nvPr/>
                </p:nvGrpSpPr>
                <p:grpSpPr>
                  <a:xfrm>
                    <a:off x="1425750" y="4576902"/>
                    <a:ext cx="747485" cy="779788"/>
                    <a:chOff x="4651881" y="2633159"/>
                    <a:chExt cx="2813740" cy="1014393"/>
                  </a:xfrm>
                </p:grpSpPr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A1057398-8B78-6E5D-80D6-99B8A3778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1881" y="2633159"/>
                      <a:ext cx="2813740" cy="101439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grpSp>
                  <p:nvGrpSpPr>
                    <p:cNvPr id="36" name="그룹 35">
                      <a:extLst>
                        <a:ext uri="{FF2B5EF4-FFF2-40B4-BE49-F238E27FC236}">
                          <a16:creationId xmlns:a16="http://schemas.microsoft.com/office/drawing/2014/main" id="{17C127AC-B8F3-BF62-A97F-F3AC28B678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1881" y="2633159"/>
                      <a:ext cx="2813740" cy="1014393"/>
                      <a:chOff x="4651881" y="2633158"/>
                      <a:chExt cx="2813740" cy="1014393"/>
                    </a:xfrm>
                  </p:grpSpPr>
                  <p:cxnSp>
                    <p:nvCxnSpPr>
                      <p:cNvPr id="37" name="직선 연결선 36">
                        <a:extLst>
                          <a:ext uri="{FF2B5EF4-FFF2-40B4-BE49-F238E27FC236}">
                            <a16:creationId xmlns:a16="http://schemas.microsoft.com/office/drawing/2014/main" id="{A86F848C-7CA8-B413-337B-B507AA03B7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651881" y="2633158"/>
                        <a:ext cx="2813740" cy="1014393"/>
                      </a:xfrm>
                      <a:prstGeom prst="lin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38" name="직선 연결선 37">
                        <a:extLst>
                          <a:ext uri="{FF2B5EF4-FFF2-40B4-BE49-F238E27FC236}">
                            <a16:creationId xmlns:a16="http://schemas.microsoft.com/office/drawing/2014/main" id="{4C8F4D9A-D4CC-DA15-A0DB-C4A5196B02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651881" y="2633158"/>
                        <a:ext cx="2813740" cy="1014393"/>
                      </a:xfrm>
                      <a:prstGeom prst="lin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21A339B5-A18F-4FD3-F3BF-D7F3A529FE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5679" y="3074799"/>
                        <a:ext cx="426143" cy="13110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122" dirty="0" err="1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Img</a:t>
                        </a:r>
                        <a:endParaRPr lang="ko-KR" altLang="en-US" sz="1122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3C3653-81F6-7A01-FB2A-BA2ACC15B6AA}"/>
                    </a:ext>
                  </a:extLst>
                </p:cNvPr>
                <p:cNvSpPr txBox="1"/>
                <p:nvPr/>
              </p:nvSpPr>
              <p:spPr>
                <a:xfrm>
                  <a:off x="3311571" y="4483839"/>
                  <a:ext cx="150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en-US" altLang="ko-KR" sz="10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1:1 </a:t>
                  </a:r>
                  <a:r>
                    <a:rPr lang="ko-KR" altLang="en-US" sz="10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채팅으로</a:t>
                  </a:r>
                  <a:endParaRPr lang="en-US" altLang="ko-KR" sz="10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spcBef>
                      <a:spcPts val="0"/>
                    </a:spcBef>
                  </a:pPr>
                  <a:r>
                    <a:rPr lang="ko-KR" altLang="en-US" sz="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내 보험료 간편확인</a:t>
                  </a:r>
                  <a:endParaRPr lang="en-US" altLang="ko-KR" sz="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C74B938-C91C-3FAC-6588-62C625A7748F}"/>
              </a:ext>
            </a:extLst>
          </p:cNvPr>
          <p:cNvSpPr/>
          <p:nvPr/>
        </p:nvSpPr>
        <p:spPr bwMode="auto">
          <a:xfrm>
            <a:off x="0" y="0"/>
            <a:ext cx="13681075" cy="8280400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4400" b="1" dirty="0">
                <a:latin typeface="+mn-ea"/>
              </a:rPr>
              <a:t>LNB </a:t>
            </a:r>
            <a:r>
              <a:rPr kumimoji="0" lang="ko-KR" altLang="en-US" sz="4400" b="1" dirty="0">
                <a:latin typeface="+mn-ea"/>
              </a:rPr>
              <a:t>카테고리 </a:t>
            </a:r>
            <a:r>
              <a:rPr kumimoji="0" lang="ko-KR" altLang="en-US" sz="4400" b="1" dirty="0" err="1">
                <a:latin typeface="+mn-ea"/>
              </a:rPr>
              <a:t>메인의</a:t>
            </a:r>
            <a:r>
              <a:rPr kumimoji="0" lang="ko-KR" altLang="en-US" sz="4400" b="1" dirty="0">
                <a:latin typeface="+mn-ea"/>
              </a:rPr>
              <a:t> 카테고리와 동기화</a:t>
            </a:r>
            <a:endParaRPr kumimoji="0" lang="en-US" altLang="ko-KR" sz="4400" b="1" dirty="0">
              <a:latin typeface="+mn-ea"/>
            </a:endParaRPr>
          </a:p>
          <a:p>
            <a:pPr algn="ctr" latinLnBrk="0"/>
            <a:r>
              <a:rPr kumimoji="0" lang="en-US" altLang="ko-KR" sz="4400" b="1" dirty="0">
                <a:latin typeface="+mn-ea"/>
              </a:rPr>
              <a:t>(</a:t>
            </a:r>
            <a:r>
              <a:rPr kumimoji="0" lang="ko-KR" altLang="en-US" sz="4400" b="1" dirty="0">
                <a:latin typeface="+mn-ea"/>
              </a:rPr>
              <a:t>관리포인트</a:t>
            </a:r>
            <a:r>
              <a:rPr kumimoji="0" lang="en-US" altLang="ko-KR" sz="4400" b="1" dirty="0">
                <a:latin typeface="+mn-ea"/>
              </a:rPr>
              <a:t>)</a:t>
            </a:r>
          </a:p>
          <a:p>
            <a:pPr algn="ctr" latinLnBrk="0"/>
            <a:r>
              <a:rPr kumimoji="0" lang="ko-KR" altLang="en-US" sz="4400" b="1" dirty="0">
                <a:latin typeface="+mn-ea"/>
              </a:rPr>
              <a:t>기존 </a:t>
            </a:r>
            <a:r>
              <a:rPr kumimoji="0" lang="ko-KR" altLang="en-US" sz="4400" b="1" dirty="0" err="1">
                <a:latin typeface="+mn-ea"/>
              </a:rPr>
              <a:t>메인의</a:t>
            </a:r>
            <a:r>
              <a:rPr kumimoji="0" lang="ko-KR" altLang="en-US" sz="4400" b="1" dirty="0">
                <a:latin typeface="+mn-ea"/>
              </a:rPr>
              <a:t> </a:t>
            </a:r>
            <a:r>
              <a:rPr kumimoji="0" lang="en-US" altLang="ko-KR" sz="4400" b="1" dirty="0">
                <a:latin typeface="+mn-ea"/>
              </a:rPr>
              <a:t>‘</a:t>
            </a:r>
            <a:r>
              <a:rPr kumimoji="0" lang="ko-KR" altLang="en-US" sz="4400" b="1" dirty="0">
                <a:latin typeface="+mn-ea"/>
              </a:rPr>
              <a:t>필요한 보험확인</a:t>
            </a:r>
            <a:r>
              <a:rPr kumimoji="0" lang="en-US" altLang="ko-KR" sz="4400" b="1" dirty="0">
                <a:latin typeface="+mn-ea"/>
              </a:rPr>
              <a:t>(</a:t>
            </a:r>
            <a:r>
              <a:rPr kumimoji="0" lang="ko-KR" altLang="en-US" sz="4400" b="1" dirty="0">
                <a:latin typeface="+mn-ea"/>
              </a:rPr>
              <a:t>전화</a:t>
            </a:r>
            <a:r>
              <a:rPr kumimoji="0" lang="en-US" altLang="ko-KR" sz="4400" b="1" dirty="0">
                <a:latin typeface="+mn-ea"/>
              </a:rPr>
              <a:t>)’, ‘</a:t>
            </a:r>
            <a:r>
              <a:rPr kumimoji="0" lang="ko-KR" altLang="en-US" sz="4400" b="1" dirty="0">
                <a:latin typeface="+mn-ea"/>
              </a:rPr>
              <a:t>내 보험료 간편확인</a:t>
            </a:r>
            <a:r>
              <a:rPr kumimoji="0" lang="en-US" altLang="ko-KR" sz="4400" b="1" dirty="0">
                <a:latin typeface="+mn-ea"/>
              </a:rPr>
              <a:t>(</a:t>
            </a:r>
            <a:r>
              <a:rPr kumimoji="0" lang="ko-KR" altLang="en-US" sz="4400" b="1" dirty="0">
                <a:latin typeface="+mn-ea"/>
              </a:rPr>
              <a:t>채팅</a:t>
            </a:r>
            <a:r>
              <a:rPr kumimoji="0" lang="en-US" altLang="ko-KR" sz="4400" b="1" dirty="0">
                <a:latin typeface="+mn-ea"/>
              </a:rPr>
              <a:t>)’ </a:t>
            </a:r>
            <a:r>
              <a:rPr kumimoji="0" lang="ko-KR" altLang="en-US" sz="4400" b="1" dirty="0">
                <a:latin typeface="+mn-ea"/>
              </a:rPr>
              <a:t>영역의 </a:t>
            </a:r>
            <a:r>
              <a:rPr kumimoji="0" lang="en-US" altLang="ko-KR" sz="4400" b="1" dirty="0">
                <a:latin typeface="+mn-ea"/>
              </a:rPr>
              <a:t>LNB </a:t>
            </a:r>
            <a:r>
              <a:rPr kumimoji="0" lang="ko-KR" altLang="en-US" sz="4400" b="1" dirty="0">
                <a:latin typeface="+mn-ea"/>
              </a:rPr>
              <a:t>포섭으로 메인 포함 전체 화면에서 해당 영역 접근으로 유도</a:t>
            </a:r>
            <a:r>
              <a:rPr kumimoji="0" lang="en-US" altLang="ko-KR" sz="4400" b="1" dirty="0">
                <a:latin typeface="+mn-ea"/>
              </a:rPr>
              <a:t>. </a:t>
            </a:r>
            <a:endParaRPr kumimoji="0"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45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A298407-AAC4-6217-7341-DCDB218A4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A0D41EF2-0309-D880-B0E9-A2B152677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F4DAB4A-87D9-3FD4-F1D0-468ABD22D1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5EAF617-DEEC-FC0E-A045-D2E089BC7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9797DE0-6D0C-6BD3-C57C-C1A43BE76D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TextBox 71">
            <a:extLst>
              <a:ext uri="{FF2B5EF4-FFF2-40B4-BE49-F238E27FC236}">
                <a16:creationId xmlns:a16="http://schemas.microsoft.com/office/drawing/2014/main" id="{32A9EFAD-5461-4931-73F1-551499B04D02}"/>
              </a:ext>
            </a:extLst>
          </p:cNvPr>
          <p:cNvSpPr txBox="1"/>
          <p:nvPr/>
        </p:nvSpPr>
        <p:spPr>
          <a:xfrm>
            <a:off x="1191269" y="1773415"/>
            <a:ext cx="256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보험 가입내역 확인을 위한 본인 인증을 진행합니다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E58D4C-C3FB-FE9C-42BB-1C05932D5D8D}"/>
              </a:ext>
            </a:extLst>
          </p:cNvPr>
          <p:cNvSpPr/>
          <p:nvPr/>
        </p:nvSpPr>
        <p:spPr bwMode="auto">
          <a:xfrm>
            <a:off x="1147146" y="911968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Header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AD1F09-9414-0BAE-199A-71971B94D749}"/>
              </a:ext>
            </a:extLst>
          </p:cNvPr>
          <p:cNvSpPr/>
          <p:nvPr/>
        </p:nvSpPr>
        <p:spPr bwMode="auto">
          <a:xfrm>
            <a:off x="1163495" y="6802998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FAA74F-20E2-4662-825A-82A41C7B84CD}"/>
              </a:ext>
            </a:extLst>
          </p:cNvPr>
          <p:cNvSpPr/>
          <p:nvPr/>
        </p:nvSpPr>
        <p:spPr>
          <a:xfrm>
            <a:off x="3932363" y="1459053"/>
            <a:ext cx="220165" cy="2201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D3FF5B-6F8C-4021-9C6E-BEC9A7374C45}"/>
              </a:ext>
            </a:extLst>
          </p:cNvPr>
          <p:cNvSpPr/>
          <p:nvPr/>
        </p:nvSpPr>
        <p:spPr>
          <a:xfrm>
            <a:off x="4262373" y="1448137"/>
            <a:ext cx="220165" cy="2201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65CFCB58-8535-D584-162E-C1E7E7460718}"/>
              </a:ext>
            </a:extLst>
          </p:cNvPr>
          <p:cNvSpPr txBox="1"/>
          <p:nvPr/>
        </p:nvSpPr>
        <p:spPr>
          <a:xfrm>
            <a:off x="1114173" y="2470346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865934E9-2AE3-81EB-4B3B-B8BE105563B2}"/>
              </a:ext>
            </a:extLst>
          </p:cNvPr>
          <p:cNvSpPr txBox="1"/>
          <p:nvPr/>
        </p:nvSpPr>
        <p:spPr>
          <a:xfrm>
            <a:off x="1114173" y="3101295"/>
            <a:ext cx="2117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외국인등록번호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DF798ADA-AF99-392B-41D6-88D055700E96}"/>
              </a:ext>
            </a:extLst>
          </p:cNvPr>
          <p:cNvSpPr txBox="1"/>
          <p:nvPr/>
        </p:nvSpPr>
        <p:spPr>
          <a:xfrm>
            <a:off x="1114173" y="375446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10BDA0-CBDA-0D6C-F38A-5B1049FAE75C}"/>
              </a:ext>
            </a:extLst>
          </p:cNvPr>
          <p:cNvSpPr/>
          <p:nvPr/>
        </p:nvSpPr>
        <p:spPr>
          <a:xfrm>
            <a:off x="1181262" y="6125283"/>
            <a:ext cx="3343553" cy="34191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보험점수 확인하기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8F3E16-CE5A-A1FF-34E1-A2D31A0C52D6}"/>
              </a:ext>
            </a:extLst>
          </p:cNvPr>
          <p:cNvSpPr/>
          <p:nvPr/>
        </p:nvSpPr>
        <p:spPr>
          <a:xfrm>
            <a:off x="1181262" y="4816970"/>
            <a:ext cx="3343553" cy="34191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D819E3-3FD3-E899-BE01-DAE35121B37E}"/>
              </a:ext>
            </a:extLst>
          </p:cNvPr>
          <p:cNvSpPr/>
          <p:nvPr/>
        </p:nvSpPr>
        <p:spPr>
          <a:xfrm>
            <a:off x="6104647" y="6112501"/>
            <a:ext cx="3343553" cy="341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보험점수 확인하기 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39ED25-7426-0C4C-9B2B-C75C39F058F2}"/>
              </a:ext>
            </a:extLst>
          </p:cNvPr>
          <p:cNvSpPr/>
          <p:nvPr/>
        </p:nvSpPr>
        <p:spPr>
          <a:xfrm>
            <a:off x="6104647" y="4772919"/>
            <a:ext cx="3343553" cy="341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62F75DF-73ED-B0FB-A656-DFB62B57BBF8}"/>
              </a:ext>
            </a:extLst>
          </p:cNvPr>
          <p:cNvCxnSpPr>
            <a:cxnSpLocks/>
          </p:cNvCxnSpPr>
          <p:nvPr/>
        </p:nvCxnSpPr>
        <p:spPr>
          <a:xfrm>
            <a:off x="1268907" y="3000683"/>
            <a:ext cx="3168262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8554EA4-2EA2-44F4-177D-70FB6B1F52FE}"/>
              </a:ext>
            </a:extLst>
          </p:cNvPr>
          <p:cNvCxnSpPr>
            <a:cxnSpLocks/>
          </p:cNvCxnSpPr>
          <p:nvPr/>
        </p:nvCxnSpPr>
        <p:spPr>
          <a:xfrm>
            <a:off x="1231763" y="3657683"/>
            <a:ext cx="1343040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5B88AB7-4F27-073F-19ED-8B0E3EF6E931}"/>
              </a:ext>
            </a:extLst>
          </p:cNvPr>
          <p:cNvCxnSpPr>
            <a:cxnSpLocks/>
          </p:cNvCxnSpPr>
          <p:nvPr/>
        </p:nvCxnSpPr>
        <p:spPr>
          <a:xfrm>
            <a:off x="1229783" y="4379008"/>
            <a:ext cx="3213629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996B37-6080-227D-F4F1-D59CCBD4B3E1}"/>
              </a:ext>
            </a:extLst>
          </p:cNvPr>
          <p:cNvCxnSpPr>
            <a:cxnSpLocks/>
          </p:cNvCxnSpPr>
          <p:nvPr/>
        </p:nvCxnSpPr>
        <p:spPr>
          <a:xfrm>
            <a:off x="3076188" y="3632366"/>
            <a:ext cx="1343040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593A258-DA65-32AA-433E-D751CA324CB7}"/>
              </a:ext>
            </a:extLst>
          </p:cNvPr>
          <p:cNvGrpSpPr/>
          <p:nvPr/>
        </p:nvGrpSpPr>
        <p:grpSpPr>
          <a:xfrm>
            <a:off x="1114173" y="5362668"/>
            <a:ext cx="3366253" cy="620951"/>
            <a:chOff x="1114173" y="5500653"/>
            <a:chExt cx="3366253" cy="620951"/>
          </a:xfrm>
        </p:grpSpPr>
        <p:sp>
          <p:nvSpPr>
            <p:cNvPr id="35" name="TextBox 2">
              <a:extLst>
                <a:ext uri="{FF2B5EF4-FFF2-40B4-BE49-F238E27FC236}">
                  <a16:creationId xmlns:a16="http://schemas.microsoft.com/office/drawing/2014/main" id="{7CEDB5C6-586A-FE42-575C-99573D9781D6}"/>
                </a:ext>
              </a:extLst>
            </p:cNvPr>
            <p:cNvSpPr txBox="1"/>
            <p:nvPr/>
          </p:nvSpPr>
          <p:spPr>
            <a:xfrm>
              <a:off x="1114173" y="550065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6461B9C-C798-F1D5-1F14-E3A7AE99B7A9}"/>
                </a:ext>
              </a:extLst>
            </p:cNvPr>
            <p:cNvGrpSpPr/>
            <p:nvPr/>
          </p:nvGrpSpPr>
          <p:grpSpPr>
            <a:xfrm>
              <a:off x="1181262" y="5829699"/>
              <a:ext cx="3299164" cy="291905"/>
              <a:chOff x="1181262" y="5085626"/>
              <a:chExt cx="3299164" cy="291905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A9D81025-B3BB-1867-8C1D-398488AE7771}"/>
                  </a:ext>
                </a:extLst>
              </p:cNvPr>
              <p:cNvSpPr/>
              <p:nvPr/>
            </p:nvSpPr>
            <p:spPr bwMode="auto">
              <a:xfrm>
                <a:off x="3748089" y="5085626"/>
                <a:ext cx="715686" cy="2409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kumimoji="0" lang="ko-KR" altLang="en-US" sz="1000" dirty="0" err="1">
                    <a:solidFill>
                      <a:sysClr val="windowText" lastClr="000000"/>
                    </a:solidFill>
                    <a:latin typeface="+mn-ea"/>
                  </a:rPr>
                  <a:t>다시받기</a:t>
                </a:r>
                <a:endParaRPr kumimoji="0" lang="ko-KR" altLang="en-US" sz="100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7" name="Clock">
                <a:extLst>
                  <a:ext uri="{FF2B5EF4-FFF2-40B4-BE49-F238E27FC236}">
                    <a16:creationId xmlns:a16="http://schemas.microsoft.com/office/drawing/2014/main" id="{16B9F155-818A-3653-9161-75011A2805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80345" y="5125912"/>
                <a:ext cx="161925" cy="160338"/>
              </a:xfrm>
              <a:custGeom>
                <a:avLst/>
                <a:gdLst>
                  <a:gd name="T0" fmla="*/ 698 w 1395"/>
                  <a:gd name="T1" fmla="*/ 0 h 1394"/>
                  <a:gd name="T2" fmla="*/ 0 w 1395"/>
                  <a:gd name="T3" fmla="*/ 697 h 1394"/>
                  <a:gd name="T4" fmla="*/ 698 w 1395"/>
                  <a:gd name="T5" fmla="*/ 1394 h 1394"/>
                  <a:gd name="T6" fmla="*/ 1395 w 1395"/>
                  <a:gd name="T7" fmla="*/ 697 h 1394"/>
                  <a:gd name="T8" fmla="*/ 698 w 1395"/>
                  <a:gd name="T9" fmla="*/ 0 h 1394"/>
                  <a:gd name="T10" fmla="*/ 642 w 1395"/>
                  <a:gd name="T11" fmla="*/ 154 h 1394"/>
                  <a:gd name="T12" fmla="*/ 648 w 1395"/>
                  <a:gd name="T13" fmla="*/ 154 h 1394"/>
                  <a:gd name="T14" fmla="*/ 648 w 1395"/>
                  <a:gd name="T15" fmla="*/ 181 h 1394"/>
                  <a:gd name="T16" fmla="*/ 698 w 1395"/>
                  <a:gd name="T17" fmla="*/ 230 h 1394"/>
                  <a:gd name="T18" fmla="*/ 747 w 1395"/>
                  <a:gd name="T19" fmla="*/ 181 h 1394"/>
                  <a:gd name="T20" fmla="*/ 747 w 1395"/>
                  <a:gd name="T21" fmla="*/ 154 h 1394"/>
                  <a:gd name="T22" fmla="*/ 1240 w 1395"/>
                  <a:gd name="T23" fmla="*/ 648 h 1394"/>
                  <a:gd name="T24" fmla="*/ 1213 w 1395"/>
                  <a:gd name="T25" fmla="*/ 648 h 1394"/>
                  <a:gd name="T26" fmla="*/ 1208 w 1395"/>
                  <a:gd name="T27" fmla="*/ 648 h 1394"/>
                  <a:gd name="T28" fmla="*/ 1161 w 1395"/>
                  <a:gd name="T29" fmla="*/ 699 h 1394"/>
                  <a:gd name="T30" fmla="*/ 1213 w 1395"/>
                  <a:gd name="T31" fmla="*/ 746 h 1394"/>
                  <a:gd name="T32" fmla="*/ 1240 w 1395"/>
                  <a:gd name="T33" fmla="*/ 746 h 1394"/>
                  <a:gd name="T34" fmla="*/ 747 w 1395"/>
                  <a:gd name="T35" fmla="*/ 1238 h 1394"/>
                  <a:gd name="T36" fmla="*/ 747 w 1395"/>
                  <a:gd name="T37" fmla="*/ 1211 h 1394"/>
                  <a:gd name="T38" fmla="*/ 692 w 1395"/>
                  <a:gd name="T39" fmla="*/ 1163 h 1394"/>
                  <a:gd name="T40" fmla="*/ 648 w 1395"/>
                  <a:gd name="T41" fmla="*/ 1211 h 1394"/>
                  <a:gd name="T42" fmla="*/ 648 w 1395"/>
                  <a:gd name="T43" fmla="*/ 1238 h 1394"/>
                  <a:gd name="T44" fmla="*/ 155 w 1395"/>
                  <a:gd name="T45" fmla="*/ 746 h 1394"/>
                  <a:gd name="T46" fmla="*/ 182 w 1395"/>
                  <a:gd name="T47" fmla="*/ 746 h 1394"/>
                  <a:gd name="T48" fmla="*/ 231 w 1395"/>
                  <a:gd name="T49" fmla="*/ 697 h 1394"/>
                  <a:gd name="T50" fmla="*/ 182 w 1395"/>
                  <a:gd name="T51" fmla="*/ 648 h 1394"/>
                  <a:gd name="T52" fmla="*/ 155 w 1395"/>
                  <a:gd name="T53" fmla="*/ 648 h 1394"/>
                  <a:gd name="T54" fmla="*/ 642 w 1395"/>
                  <a:gd name="T55" fmla="*/ 154 h 1394"/>
                  <a:gd name="T56" fmla="*/ 698 w 1395"/>
                  <a:gd name="T57" fmla="*/ 286 h 1394"/>
                  <a:gd name="T58" fmla="*/ 659 w 1395"/>
                  <a:gd name="T59" fmla="*/ 324 h 1394"/>
                  <a:gd name="T60" fmla="*/ 643 w 1395"/>
                  <a:gd name="T61" fmla="*/ 610 h 1394"/>
                  <a:gd name="T62" fmla="*/ 594 w 1395"/>
                  <a:gd name="T63" fmla="*/ 697 h 1394"/>
                  <a:gd name="T64" fmla="*/ 698 w 1395"/>
                  <a:gd name="T65" fmla="*/ 800 h 1394"/>
                  <a:gd name="T66" fmla="*/ 708 w 1395"/>
                  <a:gd name="T67" fmla="*/ 800 h 1394"/>
                  <a:gd name="T68" fmla="*/ 937 w 1395"/>
                  <a:gd name="T69" fmla="*/ 1006 h 1394"/>
                  <a:gd name="T70" fmla="*/ 999 w 1395"/>
                  <a:gd name="T71" fmla="*/ 999 h 1394"/>
                  <a:gd name="T72" fmla="*/ 1008 w 1395"/>
                  <a:gd name="T73" fmla="*/ 934 h 1394"/>
                  <a:gd name="T74" fmla="*/ 799 w 1395"/>
                  <a:gd name="T75" fmla="*/ 697 h 1394"/>
                  <a:gd name="T76" fmla="*/ 748 w 1395"/>
                  <a:gd name="T77" fmla="*/ 609 h 1394"/>
                  <a:gd name="T78" fmla="*/ 737 w 1395"/>
                  <a:gd name="T79" fmla="*/ 324 h 1394"/>
                  <a:gd name="T80" fmla="*/ 698 w 1395"/>
                  <a:gd name="T81" fmla="*/ 286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95" h="1394">
                    <a:moveTo>
                      <a:pt x="698" y="0"/>
                    </a:moveTo>
                    <a:cubicBezTo>
                      <a:pt x="313" y="0"/>
                      <a:pt x="0" y="312"/>
                      <a:pt x="0" y="697"/>
                    </a:cubicBezTo>
                    <a:cubicBezTo>
                      <a:pt x="0" y="1081"/>
                      <a:pt x="313" y="1394"/>
                      <a:pt x="698" y="1394"/>
                    </a:cubicBezTo>
                    <a:cubicBezTo>
                      <a:pt x="1082" y="1394"/>
                      <a:pt x="1395" y="1081"/>
                      <a:pt x="1395" y="697"/>
                    </a:cubicBezTo>
                    <a:cubicBezTo>
                      <a:pt x="1395" y="312"/>
                      <a:pt x="1082" y="0"/>
                      <a:pt x="698" y="0"/>
                    </a:cubicBezTo>
                    <a:close/>
                    <a:moveTo>
                      <a:pt x="642" y="154"/>
                    </a:moveTo>
                    <a:lnTo>
                      <a:pt x="648" y="154"/>
                    </a:lnTo>
                    <a:lnTo>
                      <a:pt x="648" y="181"/>
                    </a:lnTo>
                    <a:cubicBezTo>
                      <a:pt x="648" y="206"/>
                      <a:pt x="671" y="230"/>
                      <a:pt x="698" y="230"/>
                    </a:cubicBezTo>
                    <a:cubicBezTo>
                      <a:pt x="723" y="230"/>
                      <a:pt x="747" y="206"/>
                      <a:pt x="747" y="181"/>
                    </a:cubicBezTo>
                    <a:lnTo>
                      <a:pt x="747" y="154"/>
                    </a:lnTo>
                    <a:cubicBezTo>
                      <a:pt x="1010" y="177"/>
                      <a:pt x="1217" y="384"/>
                      <a:pt x="1240" y="648"/>
                    </a:cubicBezTo>
                    <a:lnTo>
                      <a:pt x="1213" y="648"/>
                    </a:lnTo>
                    <a:cubicBezTo>
                      <a:pt x="1211" y="646"/>
                      <a:pt x="1210" y="646"/>
                      <a:pt x="1208" y="648"/>
                    </a:cubicBezTo>
                    <a:cubicBezTo>
                      <a:pt x="1183" y="648"/>
                      <a:pt x="1159" y="674"/>
                      <a:pt x="1161" y="699"/>
                    </a:cubicBezTo>
                    <a:cubicBezTo>
                      <a:pt x="1162" y="725"/>
                      <a:pt x="1188" y="746"/>
                      <a:pt x="1213" y="746"/>
                    </a:cubicBezTo>
                    <a:lnTo>
                      <a:pt x="1240" y="746"/>
                    </a:lnTo>
                    <a:cubicBezTo>
                      <a:pt x="1217" y="1008"/>
                      <a:pt x="1010" y="1215"/>
                      <a:pt x="747" y="1238"/>
                    </a:cubicBezTo>
                    <a:lnTo>
                      <a:pt x="747" y="1211"/>
                    </a:lnTo>
                    <a:cubicBezTo>
                      <a:pt x="749" y="1184"/>
                      <a:pt x="721" y="1159"/>
                      <a:pt x="692" y="1163"/>
                    </a:cubicBezTo>
                    <a:cubicBezTo>
                      <a:pt x="669" y="1165"/>
                      <a:pt x="648" y="1188"/>
                      <a:pt x="648" y="1211"/>
                    </a:cubicBezTo>
                    <a:lnTo>
                      <a:pt x="648" y="1238"/>
                    </a:lnTo>
                    <a:cubicBezTo>
                      <a:pt x="388" y="1214"/>
                      <a:pt x="178" y="1008"/>
                      <a:pt x="155" y="746"/>
                    </a:cubicBezTo>
                    <a:lnTo>
                      <a:pt x="182" y="746"/>
                    </a:lnTo>
                    <a:cubicBezTo>
                      <a:pt x="207" y="746"/>
                      <a:pt x="231" y="724"/>
                      <a:pt x="231" y="697"/>
                    </a:cubicBezTo>
                    <a:cubicBezTo>
                      <a:pt x="231" y="672"/>
                      <a:pt x="207" y="648"/>
                      <a:pt x="182" y="648"/>
                    </a:cubicBezTo>
                    <a:lnTo>
                      <a:pt x="155" y="648"/>
                    </a:lnTo>
                    <a:cubicBezTo>
                      <a:pt x="178" y="389"/>
                      <a:pt x="383" y="179"/>
                      <a:pt x="642" y="154"/>
                    </a:cubicBezTo>
                    <a:close/>
                    <a:moveTo>
                      <a:pt x="698" y="286"/>
                    </a:moveTo>
                    <a:cubicBezTo>
                      <a:pt x="671" y="286"/>
                      <a:pt x="659" y="310"/>
                      <a:pt x="659" y="324"/>
                    </a:cubicBezTo>
                    <a:lnTo>
                      <a:pt x="643" y="610"/>
                    </a:lnTo>
                    <a:cubicBezTo>
                      <a:pt x="614" y="628"/>
                      <a:pt x="594" y="661"/>
                      <a:pt x="594" y="697"/>
                    </a:cubicBezTo>
                    <a:cubicBezTo>
                      <a:pt x="594" y="755"/>
                      <a:pt x="640" y="800"/>
                      <a:pt x="698" y="800"/>
                    </a:cubicBezTo>
                    <a:cubicBezTo>
                      <a:pt x="701" y="800"/>
                      <a:pt x="704" y="801"/>
                      <a:pt x="708" y="800"/>
                    </a:cubicBezTo>
                    <a:lnTo>
                      <a:pt x="937" y="1006"/>
                    </a:lnTo>
                    <a:cubicBezTo>
                      <a:pt x="948" y="1015"/>
                      <a:pt x="974" y="1024"/>
                      <a:pt x="999" y="999"/>
                    </a:cubicBezTo>
                    <a:cubicBezTo>
                      <a:pt x="1024" y="974"/>
                      <a:pt x="1018" y="944"/>
                      <a:pt x="1008" y="934"/>
                    </a:cubicBezTo>
                    <a:lnTo>
                      <a:pt x="799" y="697"/>
                    </a:lnTo>
                    <a:cubicBezTo>
                      <a:pt x="799" y="659"/>
                      <a:pt x="779" y="626"/>
                      <a:pt x="748" y="609"/>
                    </a:cubicBezTo>
                    <a:lnTo>
                      <a:pt x="737" y="324"/>
                    </a:lnTo>
                    <a:cubicBezTo>
                      <a:pt x="735" y="310"/>
                      <a:pt x="724" y="286"/>
                      <a:pt x="698" y="286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30A8EA04-1FEC-7205-2DF5-3EDE7D5B6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187" y="5377531"/>
                <a:ext cx="3292239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C7CAD9-DB1B-259B-105C-64EF4B6B0A16}"/>
                  </a:ext>
                </a:extLst>
              </p:cNvPr>
              <p:cNvSpPr txBox="1"/>
              <p:nvPr/>
            </p:nvSpPr>
            <p:spPr>
              <a:xfrm>
                <a:off x="1181262" y="5098359"/>
                <a:ext cx="145615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6</a:t>
                </a: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자리 입력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6A59B6-A199-C43B-FB9A-86670C9D94A1}"/>
                  </a:ext>
                </a:extLst>
              </p:cNvPr>
              <p:cNvSpPr txBox="1"/>
              <p:nvPr/>
            </p:nvSpPr>
            <p:spPr>
              <a:xfrm>
                <a:off x="3192374" y="5098359"/>
                <a:ext cx="4639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02:59</a:t>
                </a:r>
                <a:endParaRPr lang="ko-KR" altLang="en-US" dirty="0"/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5407FDB-69E0-B2BC-E911-F0D7832D37CB}"/>
              </a:ext>
            </a:extLst>
          </p:cNvPr>
          <p:cNvGrpSpPr/>
          <p:nvPr/>
        </p:nvGrpSpPr>
        <p:grpSpPr>
          <a:xfrm>
            <a:off x="6072564" y="5298364"/>
            <a:ext cx="3366253" cy="620951"/>
            <a:chOff x="6072564" y="5298364"/>
            <a:chExt cx="3366253" cy="620951"/>
          </a:xfrm>
        </p:grpSpPr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277AC376-90F9-038E-6FA2-373A6C1967DF}"/>
                </a:ext>
              </a:extLst>
            </p:cNvPr>
            <p:cNvSpPr txBox="1"/>
            <p:nvPr/>
          </p:nvSpPr>
          <p:spPr>
            <a:xfrm>
              <a:off x="6072564" y="529836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ADFB188-2CD6-5CAD-B891-3A23AA74D5B0}"/>
                </a:ext>
              </a:extLst>
            </p:cNvPr>
            <p:cNvGrpSpPr/>
            <p:nvPr/>
          </p:nvGrpSpPr>
          <p:grpSpPr>
            <a:xfrm>
              <a:off x="6139653" y="5627410"/>
              <a:ext cx="3299164" cy="291905"/>
              <a:chOff x="1181262" y="5085626"/>
              <a:chExt cx="3299164" cy="291905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35F8922C-6F2E-3BC9-247C-A8536C6BD029}"/>
                  </a:ext>
                </a:extLst>
              </p:cNvPr>
              <p:cNvSpPr/>
              <p:nvPr/>
            </p:nvSpPr>
            <p:spPr bwMode="auto">
              <a:xfrm>
                <a:off x="3748089" y="5085626"/>
                <a:ext cx="715686" cy="2409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kumimoji="0" lang="ko-KR" altLang="en-US" sz="1000" dirty="0" err="1">
                    <a:solidFill>
                      <a:sysClr val="windowText" lastClr="000000"/>
                    </a:solidFill>
                    <a:latin typeface="+mn-ea"/>
                  </a:rPr>
                  <a:t>다시받기</a:t>
                </a:r>
                <a:endParaRPr kumimoji="0" lang="ko-KR" altLang="en-US" sz="100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58" name="Clock">
                <a:extLst>
                  <a:ext uri="{FF2B5EF4-FFF2-40B4-BE49-F238E27FC236}">
                    <a16:creationId xmlns:a16="http://schemas.microsoft.com/office/drawing/2014/main" id="{44F14853-F5C9-D514-1342-279F031392C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80345" y="5125912"/>
                <a:ext cx="161925" cy="160338"/>
              </a:xfrm>
              <a:custGeom>
                <a:avLst/>
                <a:gdLst>
                  <a:gd name="T0" fmla="*/ 698 w 1395"/>
                  <a:gd name="T1" fmla="*/ 0 h 1394"/>
                  <a:gd name="T2" fmla="*/ 0 w 1395"/>
                  <a:gd name="T3" fmla="*/ 697 h 1394"/>
                  <a:gd name="T4" fmla="*/ 698 w 1395"/>
                  <a:gd name="T5" fmla="*/ 1394 h 1394"/>
                  <a:gd name="T6" fmla="*/ 1395 w 1395"/>
                  <a:gd name="T7" fmla="*/ 697 h 1394"/>
                  <a:gd name="T8" fmla="*/ 698 w 1395"/>
                  <a:gd name="T9" fmla="*/ 0 h 1394"/>
                  <a:gd name="T10" fmla="*/ 642 w 1395"/>
                  <a:gd name="T11" fmla="*/ 154 h 1394"/>
                  <a:gd name="T12" fmla="*/ 648 w 1395"/>
                  <a:gd name="T13" fmla="*/ 154 h 1394"/>
                  <a:gd name="T14" fmla="*/ 648 w 1395"/>
                  <a:gd name="T15" fmla="*/ 181 h 1394"/>
                  <a:gd name="T16" fmla="*/ 698 w 1395"/>
                  <a:gd name="T17" fmla="*/ 230 h 1394"/>
                  <a:gd name="T18" fmla="*/ 747 w 1395"/>
                  <a:gd name="T19" fmla="*/ 181 h 1394"/>
                  <a:gd name="T20" fmla="*/ 747 w 1395"/>
                  <a:gd name="T21" fmla="*/ 154 h 1394"/>
                  <a:gd name="T22" fmla="*/ 1240 w 1395"/>
                  <a:gd name="T23" fmla="*/ 648 h 1394"/>
                  <a:gd name="T24" fmla="*/ 1213 w 1395"/>
                  <a:gd name="T25" fmla="*/ 648 h 1394"/>
                  <a:gd name="T26" fmla="*/ 1208 w 1395"/>
                  <a:gd name="T27" fmla="*/ 648 h 1394"/>
                  <a:gd name="T28" fmla="*/ 1161 w 1395"/>
                  <a:gd name="T29" fmla="*/ 699 h 1394"/>
                  <a:gd name="T30" fmla="*/ 1213 w 1395"/>
                  <a:gd name="T31" fmla="*/ 746 h 1394"/>
                  <a:gd name="T32" fmla="*/ 1240 w 1395"/>
                  <a:gd name="T33" fmla="*/ 746 h 1394"/>
                  <a:gd name="T34" fmla="*/ 747 w 1395"/>
                  <a:gd name="T35" fmla="*/ 1238 h 1394"/>
                  <a:gd name="T36" fmla="*/ 747 w 1395"/>
                  <a:gd name="T37" fmla="*/ 1211 h 1394"/>
                  <a:gd name="T38" fmla="*/ 692 w 1395"/>
                  <a:gd name="T39" fmla="*/ 1163 h 1394"/>
                  <a:gd name="T40" fmla="*/ 648 w 1395"/>
                  <a:gd name="T41" fmla="*/ 1211 h 1394"/>
                  <a:gd name="T42" fmla="*/ 648 w 1395"/>
                  <a:gd name="T43" fmla="*/ 1238 h 1394"/>
                  <a:gd name="T44" fmla="*/ 155 w 1395"/>
                  <a:gd name="T45" fmla="*/ 746 h 1394"/>
                  <a:gd name="T46" fmla="*/ 182 w 1395"/>
                  <a:gd name="T47" fmla="*/ 746 h 1394"/>
                  <a:gd name="T48" fmla="*/ 231 w 1395"/>
                  <a:gd name="T49" fmla="*/ 697 h 1394"/>
                  <a:gd name="T50" fmla="*/ 182 w 1395"/>
                  <a:gd name="T51" fmla="*/ 648 h 1394"/>
                  <a:gd name="T52" fmla="*/ 155 w 1395"/>
                  <a:gd name="T53" fmla="*/ 648 h 1394"/>
                  <a:gd name="T54" fmla="*/ 642 w 1395"/>
                  <a:gd name="T55" fmla="*/ 154 h 1394"/>
                  <a:gd name="T56" fmla="*/ 698 w 1395"/>
                  <a:gd name="T57" fmla="*/ 286 h 1394"/>
                  <a:gd name="T58" fmla="*/ 659 w 1395"/>
                  <a:gd name="T59" fmla="*/ 324 h 1394"/>
                  <a:gd name="T60" fmla="*/ 643 w 1395"/>
                  <a:gd name="T61" fmla="*/ 610 h 1394"/>
                  <a:gd name="T62" fmla="*/ 594 w 1395"/>
                  <a:gd name="T63" fmla="*/ 697 h 1394"/>
                  <a:gd name="T64" fmla="*/ 698 w 1395"/>
                  <a:gd name="T65" fmla="*/ 800 h 1394"/>
                  <a:gd name="T66" fmla="*/ 708 w 1395"/>
                  <a:gd name="T67" fmla="*/ 800 h 1394"/>
                  <a:gd name="T68" fmla="*/ 937 w 1395"/>
                  <a:gd name="T69" fmla="*/ 1006 h 1394"/>
                  <a:gd name="T70" fmla="*/ 999 w 1395"/>
                  <a:gd name="T71" fmla="*/ 999 h 1394"/>
                  <a:gd name="T72" fmla="*/ 1008 w 1395"/>
                  <a:gd name="T73" fmla="*/ 934 h 1394"/>
                  <a:gd name="T74" fmla="*/ 799 w 1395"/>
                  <a:gd name="T75" fmla="*/ 697 h 1394"/>
                  <a:gd name="T76" fmla="*/ 748 w 1395"/>
                  <a:gd name="T77" fmla="*/ 609 h 1394"/>
                  <a:gd name="T78" fmla="*/ 737 w 1395"/>
                  <a:gd name="T79" fmla="*/ 324 h 1394"/>
                  <a:gd name="T80" fmla="*/ 698 w 1395"/>
                  <a:gd name="T81" fmla="*/ 286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95" h="1394">
                    <a:moveTo>
                      <a:pt x="698" y="0"/>
                    </a:moveTo>
                    <a:cubicBezTo>
                      <a:pt x="313" y="0"/>
                      <a:pt x="0" y="312"/>
                      <a:pt x="0" y="697"/>
                    </a:cubicBezTo>
                    <a:cubicBezTo>
                      <a:pt x="0" y="1081"/>
                      <a:pt x="313" y="1394"/>
                      <a:pt x="698" y="1394"/>
                    </a:cubicBezTo>
                    <a:cubicBezTo>
                      <a:pt x="1082" y="1394"/>
                      <a:pt x="1395" y="1081"/>
                      <a:pt x="1395" y="697"/>
                    </a:cubicBezTo>
                    <a:cubicBezTo>
                      <a:pt x="1395" y="312"/>
                      <a:pt x="1082" y="0"/>
                      <a:pt x="698" y="0"/>
                    </a:cubicBezTo>
                    <a:close/>
                    <a:moveTo>
                      <a:pt x="642" y="154"/>
                    </a:moveTo>
                    <a:lnTo>
                      <a:pt x="648" y="154"/>
                    </a:lnTo>
                    <a:lnTo>
                      <a:pt x="648" y="181"/>
                    </a:lnTo>
                    <a:cubicBezTo>
                      <a:pt x="648" y="206"/>
                      <a:pt x="671" y="230"/>
                      <a:pt x="698" y="230"/>
                    </a:cubicBezTo>
                    <a:cubicBezTo>
                      <a:pt x="723" y="230"/>
                      <a:pt x="747" y="206"/>
                      <a:pt x="747" y="181"/>
                    </a:cubicBezTo>
                    <a:lnTo>
                      <a:pt x="747" y="154"/>
                    </a:lnTo>
                    <a:cubicBezTo>
                      <a:pt x="1010" y="177"/>
                      <a:pt x="1217" y="384"/>
                      <a:pt x="1240" y="648"/>
                    </a:cubicBezTo>
                    <a:lnTo>
                      <a:pt x="1213" y="648"/>
                    </a:lnTo>
                    <a:cubicBezTo>
                      <a:pt x="1211" y="646"/>
                      <a:pt x="1210" y="646"/>
                      <a:pt x="1208" y="648"/>
                    </a:cubicBezTo>
                    <a:cubicBezTo>
                      <a:pt x="1183" y="648"/>
                      <a:pt x="1159" y="674"/>
                      <a:pt x="1161" y="699"/>
                    </a:cubicBezTo>
                    <a:cubicBezTo>
                      <a:pt x="1162" y="725"/>
                      <a:pt x="1188" y="746"/>
                      <a:pt x="1213" y="746"/>
                    </a:cubicBezTo>
                    <a:lnTo>
                      <a:pt x="1240" y="746"/>
                    </a:lnTo>
                    <a:cubicBezTo>
                      <a:pt x="1217" y="1008"/>
                      <a:pt x="1010" y="1215"/>
                      <a:pt x="747" y="1238"/>
                    </a:cubicBezTo>
                    <a:lnTo>
                      <a:pt x="747" y="1211"/>
                    </a:lnTo>
                    <a:cubicBezTo>
                      <a:pt x="749" y="1184"/>
                      <a:pt x="721" y="1159"/>
                      <a:pt x="692" y="1163"/>
                    </a:cubicBezTo>
                    <a:cubicBezTo>
                      <a:pt x="669" y="1165"/>
                      <a:pt x="648" y="1188"/>
                      <a:pt x="648" y="1211"/>
                    </a:cubicBezTo>
                    <a:lnTo>
                      <a:pt x="648" y="1238"/>
                    </a:lnTo>
                    <a:cubicBezTo>
                      <a:pt x="388" y="1214"/>
                      <a:pt x="178" y="1008"/>
                      <a:pt x="155" y="746"/>
                    </a:cubicBezTo>
                    <a:lnTo>
                      <a:pt x="182" y="746"/>
                    </a:lnTo>
                    <a:cubicBezTo>
                      <a:pt x="207" y="746"/>
                      <a:pt x="231" y="724"/>
                      <a:pt x="231" y="697"/>
                    </a:cubicBezTo>
                    <a:cubicBezTo>
                      <a:pt x="231" y="672"/>
                      <a:pt x="207" y="648"/>
                      <a:pt x="182" y="648"/>
                    </a:cubicBezTo>
                    <a:lnTo>
                      <a:pt x="155" y="648"/>
                    </a:lnTo>
                    <a:cubicBezTo>
                      <a:pt x="178" y="389"/>
                      <a:pt x="383" y="179"/>
                      <a:pt x="642" y="154"/>
                    </a:cubicBezTo>
                    <a:close/>
                    <a:moveTo>
                      <a:pt x="698" y="286"/>
                    </a:moveTo>
                    <a:cubicBezTo>
                      <a:pt x="671" y="286"/>
                      <a:pt x="659" y="310"/>
                      <a:pt x="659" y="324"/>
                    </a:cubicBezTo>
                    <a:lnTo>
                      <a:pt x="643" y="610"/>
                    </a:lnTo>
                    <a:cubicBezTo>
                      <a:pt x="614" y="628"/>
                      <a:pt x="594" y="661"/>
                      <a:pt x="594" y="697"/>
                    </a:cubicBezTo>
                    <a:cubicBezTo>
                      <a:pt x="594" y="755"/>
                      <a:pt x="640" y="800"/>
                      <a:pt x="698" y="800"/>
                    </a:cubicBezTo>
                    <a:cubicBezTo>
                      <a:pt x="701" y="800"/>
                      <a:pt x="704" y="801"/>
                      <a:pt x="708" y="800"/>
                    </a:cubicBezTo>
                    <a:lnTo>
                      <a:pt x="937" y="1006"/>
                    </a:lnTo>
                    <a:cubicBezTo>
                      <a:pt x="948" y="1015"/>
                      <a:pt x="974" y="1024"/>
                      <a:pt x="999" y="999"/>
                    </a:cubicBezTo>
                    <a:cubicBezTo>
                      <a:pt x="1024" y="974"/>
                      <a:pt x="1018" y="944"/>
                      <a:pt x="1008" y="934"/>
                    </a:cubicBezTo>
                    <a:lnTo>
                      <a:pt x="799" y="697"/>
                    </a:lnTo>
                    <a:cubicBezTo>
                      <a:pt x="799" y="659"/>
                      <a:pt x="779" y="626"/>
                      <a:pt x="748" y="609"/>
                    </a:cubicBezTo>
                    <a:lnTo>
                      <a:pt x="737" y="324"/>
                    </a:lnTo>
                    <a:cubicBezTo>
                      <a:pt x="735" y="310"/>
                      <a:pt x="724" y="286"/>
                      <a:pt x="698" y="286"/>
                    </a:cubicBez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16F02FD-676B-1D47-D682-C34B7515B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187" y="5377531"/>
                <a:ext cx="3292239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6413BC-EAF0-A6AC-8730-DE854DE0D6D1}"/>
                  </a:ext>
                </a:extLst>
              </p:cNvPr>
              <p:cNvSpPr txBox="1"/>
              <p:nvPr/>
            </p:nvSpPr>
            <p:spPr>
              <a:xfrm>
                <a:off x="1181262" y="5098359"/>
                <a:ext cx="145615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12345</a:t>
                </a:r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12B253-C993-93AB-B539-EF4693C8B8FB}"/>
                  </a:ext>
                </a:extLst>
              </p:cNvPr>
              <p:cNvSpPr txBox="1"/>
              <p:nvPr/>
            </p:nvSpPr>
            <p:spPr>
              <a:xfrm>
                <a:off x="3192374" y="5098359"/>
                <a:ext cx="46397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02:59</a:t>
                </a:r>
                <a:endParaRPr lang="ko-KR" altLang="en-US" dirty="0"/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23492BD-02FE-36D6-F889-7F9EC98E04DB}"/>
              </a:ext>
            </a:extLst>
          </p:cNvPr>
          <p:cNvGrpSpPr/>
          <p:nvPr/>
        </p:nvGrpSpPr>
        <p:grpSpPr>
          <a:xfrm>
            <a:off x="6528836" y="1459053"/>
            <a:ext cx="877163" cy="830888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DB7FD32-20DB-1EF2-AB02-1FC6C46CF491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2D71E77-991E-4F96-3E3E-3FA5A4B0E2A8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F795731-349E-FFE7-A914-D1AE509DCC19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E28211B-C94A-4E38-ACAE-19B936FFC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TextBox 23">
              <a:extLst>
                <a:ext uri="{FF2B5EF4-FFF2-40B4-BE49-F238E27FC236}">
                  <a16:creationId xmlns:a16="http://schemas.microsoft.com/office/drawing/2014/main" id="{0F40F1FE-D194-8B78-6A47-DAC9E1BA6F12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5A6D956-4557-91E3-9F06-3BC635EA9148}"/>
              </a:ext>
            </a:extLst>
          </p:cNvPr>
          <p:cNvGrpSpPr/>
          <p:nvPr/>
        </p:nvGrpSpPr>
        <p:grpSpPr>
          <a:xfrm>
            <a:off x="8109911" y="1459053"/>
            <a:ext cx="877163" cy="830888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565836F-E270-018B-1996-A9A5DC0623C1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D4FDDF4-C77C-CE91-53D5-E4551049BD2E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664860D9-8ACB-A0E3-51F9-3510121FF586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602C822F-E73E-28ED-8964-1E6D6A5FC6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TextBox 23">
              <a:extLst>
                <a:ext uri="{FF2B5EF4-FFF2-40B4-BE49-F238E27FC236}">
                  <a16:creationId xmlns:a16="http://schemas.microsoft.com/office/drawing/2014/main" id="{A108D314-66A8-AC0B-2AC3-7303D25DCA2C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8E3E07D-A334-7ACE-7F39-F008398DD48A}"/>
              </a:ext>
            </a:extLst>
          </p:cNvPr>
          <p:cNvGrpSpPr/>
          <p:nvPr/>
        </p:nvGrpSpPr>
        <p:grpSpPr>
          <a:xfrm>
            <a:off x="6528836" y="2418840"/>
            <a:ext cx="877163" cy="830888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87F2200-DA8B-1D73-9620-E3052F1270F8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61DBA49-3A57-6A5F-CB74-2F1A097B7E5B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12BDE936-7EFB-60F9-BE26-9477356703A2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20111D7-DFF1-7104-3920-97A9E8E6F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TextBox 23">
              <a:extLst>
                <a:ext uri="{FF2B5EF4-FFF2-40B4-BE49-F238E27FC236}">
                  <a16:creationId xmlns:a16="http://schemas.microsoft.com/office/drawing/2014/main" id="{6B32856E-937F-B555-2686-80A203D50EC4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0A982-F70C-C9B6-B2F5-AC28046B5ADD}"/>
              </a:ext>
            </a:extLst>
          </p:cNvPr>
          <p:cNvGrpSpPr/>
          <p:nvPr/>
        </p:nvGrpSpPr>
        <p:grpSpPr>
          <a:xfrm>
            <a:off x="8109911" y="2418840"/>
            <a:ext cx="877163" cy="830888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F09C0E5-249B-3A05-4D9F-F283DC41DD59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9977FEE-F94C-3CCA-87E0-16D9BCA75D51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07863047-AD6D-7770-657E-0D7F462DFD3B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63038B0-6DB0-0199-2828-CE96BD5E05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TextBox 23">
              <a:extLst>
                <a:ext uri="{FF2B5EF4-FFF2-40B4-BE49-F238E27FC236}">
                  <a16:creationId xmlns:a16="http://schemas.microsoft.com/office/drawing/2014/main" id="{FE2E8DD4-F7E1-FF0F-88DE-9DD6F5392C10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Chevron Down">
            <a:extLst>
              <a:ext uri="{FF2B5EF4-FFF2-40B4-BE49-F238E27FC236}">
                <a16:creationId xmlns:a16="http://schemas.microsoft.com/office/drawing/2014/main" id="{C3DEC359-2852-A19A-DCC1-58B992BF647B}"/>
              </a:ext>
            </a:extLst>
          </p:cNvPr>
          <p:cNvSpPr>
            <a:spLocks noChangeAspect="1"/>
          </p:cNvSpPr>
          <p:nvPr/>
        </p:nvSpPr>
        <p:spPr bwMode="auto">
          <a:xfrm>
            <a:off x="1831052" y="4220514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B14FE0-C282-3275-9628-AF45A7C884E2}"/>
              </a:ext>
            </a:extLst>
          </p:cNvPr>
          <p:cNvSpPr txBox="1"/>
          <p:nvPr/>
        </p:nvSpPr>
        <p:spPr>
          <a:xfrm>
            <a:off x="1229783" y="4136348"/>
            <a:ext cx="617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SKT</a:t>
            </a:r>
            <a:endParaRPr lang="ko-KR" altLang="en-US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AF8F8099-FEDE-D466-ABB1-0F7EB1A62518}"/>
              </a:ext>
            </a:extLst>
          </p:cNvPr>
          <p:cNvGrpSpPr/>
          <p:nvPr/>
        </p:nvGrpSpPr>
        <p:grpSpPr>
          <a:xfrm>
            <a:off x="6061448" y="3772362"/>
            <a:ext cx="3360718" cy="624539"/>
            <a:chOff x="6061448" y="3315802"/>
            <a:chExt cx="3360718" cy="624539"/>
          </a:xfrm>
        </p:grpSpPr>
        <p:sp>
          <p:nvSpPr>
            <p:cNvPr id="101" name="TextBox 2">
              <a:extLst>
                <a:ext uri="{FF2B5EF4-FFF2-40B4-BE49-F238E27FC236}">
                  <a16:creationId xmlns:a16="http://schemas.microsoft.com/office/drawing/2014/main" id="{CD143CB9-3FE5-E935-181F-73371E96C860}"/>
                </a:ext>
              </a:extLst>
            </p:cNvPr>
            <p:cNvSpPr txBox="1"/>
            <p:nvPr/>
          </p:nvSpPr>
          <p:spPr>
            <a:xfrm>
              <a:off x="6061448" y="331580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휴대폰번호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CC676CF-7D54-4D4B-5669-50DBE04F2D46}"/>
                </a:ext>
              </a:extLst>
            </p:cNvPr>
            <p:cNvCxnSpPr>
              <a:cxnSpLocks/>
            </p:cNvCxnSpPr>
            <p:nvPr/>
          </p:nvCxnSpPr>
          <p:spPr>
            <a:xfrm>
              <a:off x="6177058" y="3940341"/>
              <a:ext cx="790359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Chevron Down">
              <a:extLst>
                <a:ext uri="{FF2B5EF4-FFF2-40B4-BE49-F238E27FC236}">
                  <a16:creationId xmlns:a16="http://schemas.microsoft.com/office/drawing/2014/main" id="{5A5A68FD-B0BE-FB18-D917-7CDD583C22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78327" y="3781847"/>
              <a:ext cx="144463" cy="79375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FA0D8A-27F5-8EBB-CD62-9F532C069D65}"/>
                </a:ext>
              </a:extLst>
            </p:cNvPr>
            <p:cNvSpPr txBox="1"/>
            <p:nvPr/>
          </p:nvSpPr>
          <p:spPr>
            <a:xfrm>
              <a:off x="6177058" y="3697681"/>
              <a:ext cx="61755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SKT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52055F-F400-7E3F-F6C9-2D1EA40B1577}"/>
                </a:ext>
              </a:extLst>
            </p:cNvPr>
            <p:cNvSpPr txBox="1"/>
            <p:nvPr/>
          </p:nvSpPr>
          <p:spPr>
            <a:xfrm>
              <a:off x="7179167" y="3724311"/>
              <a:ext cx="821963" cy="21544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01012345678</a:t>
              </a:r>
              <a:endParaRPr lang="ko-KR" altLang="en-US" dirty="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2BE5641-BBBF-C236-52A1-894645E03FF3}"/>
                </a:ext>
              </a:extLst>
            </p:cNvPr>
            <p:cNvCxnSpPr>
              <a:cxnSpLocks/>
            </p:cNvCxnSpPr>
            <p:nvPr/>
          </p:nvCxnSpPr>
          <p:spPr>
            <a:xfrm>
              <a:off x="7179167" y="3940341"/>
              <a:ext cx="2242999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74FB1D2-85E5-FA69-3B7C-0CA009C15BB0}"/>
              </a:ext>
            </a:extLst>
          </p:cNvPr>
          <p:cNvSpPr txBox="1"/>
          <p:nvPr/>
        </p:nvSpPr>
        <p:spPr>
          <a:xfrm>
            <a:off x="1225020" y="3422280"/>
            <a:ext cx="821963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111111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AC036E-DFC7-1301-2389-896A5DC6ED3D}"/>
              </a:ext>
            </a:extLst>
          </p:cNvPr>
          <p:cNvSpPr txBox="1"/>
          <p:nvPr/>
        </p:nvSpPr>
        <p:spPr>
          <a:xfrm>
            <a:off x="2665014" y="3434773"/>
            <a:ext cx="2380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5FA810-4D70-FA14-B429-C64AC0CE1248}"/>
              </a:ext>
            </a:extLst>
          </p:cNvPr>
          <p:cNvSpPr txBox="1"/>
          <p:nvPr/>
        </p:nvSpPr>
        <p:spPr>
          <a:xfrm>
            <a:off x="3076188" y="3422280"/>
            <a:ext cx="821963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*******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57CB6A-188F-4BE6-215F-104804318435}"/>
              </a:ext>
            </a:extLst>
          </p:cNvPr>
          <p:cNvSpPr txBox="1"/>
          <p:nvPr/>
        </p:nvSpPr>
        <p:spPr>
          <a:xfrm>
            <a:off x="1225020" y="2760700"/>
            <a:ext cx="821963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김모디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9FBADE-0B73-7C5C-18F4-EDB4012CC0D2}"/>
              </a:ext>
            </a:extLst>
          </p:cNvPr>
          <p:cNvSpPr/>
          <p:nvPr/>
        </p:nvSpPr>
        <p:spPr bwMode="auto">
          <a:xfrm>
            <a:off x="6117158" y="911968"/>
            <a:ext cx="3374323" cy="301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Header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033CD84-5750-F772-F88F-FEFDF0095775}"/>
              </a:ext>
            </a:extLst>
          </p:cNvPr>
          <p:cNvSpPr/>
          <p:nvPr/>
        </p:nvSpPr>
        <p:spPr bwMode="auto">
          <a:xfrm>
            <a:off x="6133507" y="6802998"/>
            <a:ext cx="3379085" cy="2552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Footer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2DC9B0-E5C9-3056-EF38-75FC788E8A2D}"/>
              </a:ext>
            </a:extLst>
          </p:cNvPr>
          <p:cNvGrpSpPr/>
          <p:nvPr/>
        </p:nvGrpSpPr>
        <p:grpSpPr>
          <a:xfrm>
            <a:off x="1268083" y="4420520"/>
            <a:ext cx="1414863" cy="230832"/>
            <a:chOff x="794046" y="2191076"/>
            <a:chExt cx="1414863" cy="230832"/>
          </a:xfrm>
        </p:grpSpPr>
        <p:sp>
          <p:nvSpPr>
            <p:cNvPr id="126" name="TextBox 42">
              <a:extLst>
                <a:ext uri="{FF2B5EF4-FFF2-40B4-BE49-F238E27FC236}">
                  <a16:creationId xmlns:a16="http://schemas.microsoft.com/office/drawing/2014/main" id="{1A098975-D416-8614-CA57-C38F4E4A3ECD}"/>
                </a:ext>
              </a:extLst>
            </p:cNvPr>
            <p:cNvSpPr txBox="1"/>
            <p:nvPr/>
          </p:nvSpPr>
          <p:spPr>
            <a:xfrm>
              <a:off x="834815" y="2191076"/>
              <a:ext cx="137409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휴대폰인증 동의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75AEA29-7AA5-D22D-4803-8CD3053DD1FF}"/>
                </a:ext>
              </a:extLst>
            </p:cNvPr>
            <p:cNvSpPr/>
            <p:nvPr/>
          </p:nvSpPr>
          <p:spPr>
            <a:xfrm>
              <a:off x="794046" y="2257425"/>
              <a:ext cx="98136" cy="98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4F59EDC-517B-BF11-CF53-42D30F50EEEE}"/>
              </a:ext>
            </a:extLst>
          </p:cNvPr>
          <p:cNvGrpSpPr/>
          <p:nvPr/>
        </p:nvGrpSpPr>
        <p:grpSpPr>
          <a:xfrm>
            <a:off x="6215358" y="4452919"/>
            <a:ext cx="1414863" cy="230832"/>
            <a:chOff x="794046" y="2191076"/>
            <a:chExt cx="1414863" cy="230832"/>
          </a:xfrm>
        </p:grpSpPr>
        <p:sp>
          <p:nvSpPr>
            <p:cNvPr id="134" name="TextBox 42">
              <a:extLst>
                <a:ext uri="{FF2B5EF4-FFF2-40B4-BE49-F238E27FC236}">
                  <a16:creationId xmlns:a16="http://schemas.microsoft.com/office/drawing/2014/main" id="{05F95720-E0A9-AA71-C6C5-8E4BCB60A5C2}"/>
                </a:ext>
              </a:extLst>
            </p:cNvPr>
            <p:cNvSpPr txBox="1"/>
            <p:nvPr/>
          </p:nvSpPr>
          <p:spPr>
            <a:xfrm>
              <a:off x="834815" y="2191076"/>
              <a:ext cx="137409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휴대폰인증 동의</a:t>
              </a: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621099A-73B4-59D2-F779-767B0F747873}"/>
                </a:ext>
              </a:extLst>
            </p:cNvPr>
            <p:cNvSpPr/>
            <p:nvPr/>
          </p:nvSpPr>
          <p:spPr>
            <a:xfrm>
              <a:off x="794046" y="2257425"/>
              <a:ext cx="98136" cy="98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6E9EC38-2925-5A9F-A06E-47468CC7FCBA}"/>
              </a:ext>
            </a:extLst>
          </p:cNvPr>
          <p:cNvSpPr/>
          <p:nvPr/>
        </p:nvSpPr>
        <p:spPr bwMode="auto">
          <a:xfrm>
            <a:off x="1" y="0"/>
            <a:ext cx="13681074" cy="8280400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ko-KR" altLang="en-US" sz="4400" b="1" dirty="0">
                <a:latin typeface="+mn-ea"/>
              </a:rPr>
              <a:t>휴대폰 본인인증 약관동의 후행 배치의 경우</a:t>
            </a:r>
            <a:endParaRPr kumimoji="0" lang="en-US" altLang="ko-KR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56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393DF3-2673-C2DC-9919-7D437BB4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3" y="656998"/>
            <a:ext cx="1119599" cy="24345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8F83F-8050-DBC8-49C9-7A4A112D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33" y="656998"/>
            <a:ext cx="1125430" cy="2434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1CB31-4D1C-4D08-210F-083D520D9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720" y="4937124"/>
            <a:ext cx="1140008" cy="2434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9AF64-8B1C-0F22-301F-92479F27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824" y="647473"/>
            <a:ext cx="1128345" cy="244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653947-690D-C078-28AA-C1E37F9AE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169" y="4925462"/>
            <a:ext cx="1131261" cy="24462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7F13793-B41B-1AAE-6009-F38FF546AFC1}"/>
              </a:ext>
            </a:extLst>
          </p:cNvPr>
          <p:cNvGrpSpPr/>
          <p:nvPr/>
        </p:nvGrpSpPr>
        <p:grpSpPr>
          <a:xfrm>
            <a:off x="7773631" y="582158"/>
            <a:ext cx="1134177" cy="4682952"/>
            <a:chOff x="12223814" y="153988"/>
            <a:chExt cx="2016015" cy="832401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E92DF82-F8BB-E73B-71BC-273A8907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23814" y="4140200"/>
              <a:ext cx="2016015" cy="433780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A666262-2A54-79BF-B592-4FE024C85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29837" y="153988"/>
              <a:ext cx="2000467" cy="4337801"/>
            </a:xfrm>
            <a:prstGeom prst="rect">
              <a:avLst/>
            </a:prstGeom>
          </p:spPr>
        </p:pic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E2B35-5DC9-DABA-67F9-342FBA3665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6A42E-E712-8D3B-631A-B013C8ADDA1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29F11C4-B8C4-3029-5028-A8A40C1430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7852BC-B102-26E3-A49C-4E47021428A1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1717860" y="1812925"/>
            <a:ext cx="1349190" cy="51455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E31867-6836-9080-F1FE-A00755D7DC56}"/>
              </a:ext>
            </a:extLst>
          </p:cNvPr>
          <p:cNvCxnSpPr>
            <a:cxnSpLocks/>
            <a:stCxn id="7" idx="1"/>
            <a:endCxn id="35" idx="2"/>
          </p:cNvCxnSpPr>
          <p:nvPr/>
        </p:nvCxnSpPr>
        <p:spPr>
          <a:xfrm rot="10800000">
            <a:off x="3298032" y="2917032"/>
            <a:ext cx="572689" cy="3237365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E6DB03-986C-B818-1453-5B3F3866970B}"/>
              </a:ext>
            </a:extLst>
          </p:cNvPr>
          <p:cNvCxnSpPr>
            <a:cxnSpLocks/>
            <a:stCxn id="13" idx="1"/>
            <a:endCxn id="38" idx="3"/>
          </p:cNvCxnSpPr>
          <p:nvPr/>
        </p:nvCxnSpPr>
        <p:spPr>
          <a:xfrm rot="10800000">
            <a:off x="6453889" y="1802282"/>
            <a:ext cx="1323130" cy="6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13">
            <a:extLst>
              <a:ext uri="{FF2B5EF4-FFF2-40B4-BE49-F238E27FC236}">
                <a16:creationId xmlns:a16="http://schemas.microsoft.com/office/drawing/2014/main" id="{310B715B-A36F-453A-D2E1-7DB12275B2F5}"/>
              </a:ext>
            </a:extLst>
          </p:cNvPr>
          <p:cNvCxnSpPr>
            <a:cxnSpLocks/>
            <a:stCxn id="11" idx="1"/>
            <a:endCxn id="36" idx="2"/>
          </p:cNvCxnSpPr>
          <p:nvPr/>
        </p:nvCxnSpPr>
        <p:spPr>
          <a:xfrm rot="10800000">
            <a:off x="5670701" y="1886119"/>
            <a:ext cx="834469" cy="4262446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3">
            <a:extLst>
              <a:ext uri="{FF2B5EF4-FFF2-40B4-BE49-F238E27FC236}">
                <a16:creationId xmlns:a16="http://schemas.microsoft.com/office/drawing/2014/main" id="{E9287E68-C131-4075-2FCC-34328016D25D}"/>
              </a:ext>
            </a:extLst>
          </p:cNvPr>
          <p:cNvCxnSpPr>
            <a:cxnSpLocks/>
            <a:stCxn id="5" idx="1"/>
            <a:endCxn id="7" idx="2"/>
          </p:cNvCxnSpPr>
          <p:nvPr/>
        </p:nvCxnSpPr>
        <p:spPr>
          <a:xfrm rot="10800000" flipH="1" flipV="1">
            <a:off x="2982932" y="1874270"/>
            <a:ext cx="1457791" cy="5497398"/>
          </a:xfrm>
          <a:prstGeom prst="bentConnector4">
            <a:avLst>
              <a:gd name="adj1" fmla="val -15681"/>
              <a:gd name="adj2" fmla="val 104158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63FFDB-1581-74FF-BE5E-3B7CB2067872}"/>
              </a:ext>
            </a:extLst>
          </p:cNvPr>
          <p:cNvSpPr/>
          <p:nvPr/>
        </p:nvSpPr>
        <p:spPr>
          <a:xfrm>
            <a:off x="643999" y="2221330"/>
            <a:ext cx="1073861" cy="212301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DEFE5-4641-81D0-0A4F-A096BC330649}"/>
              </a:ext>
            </a:extLst>
          </p:cNvPr>
          <p:cNvSpPr/>
          <p:nvPr/>
        </p:nvSpPr>
        <p:spPr>
          <a:xfrm>
            <a:off x="966788" y="2917031"/>
            <a:ext cx="378618" cy="170817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5AD330-5F61-D485-7DC5-7F1B41696F9E}"/>
              </a:ext>
            </a:extLst>
          </p:cNvPr>
          <p:cNvSpPr/>
          <p:nvPr/>
        </p:nvSpPr>
        <p:spPr>
          <a:xfrm>
            <a:off x="3040855" y="2749354"/>
            <a:ext cx="514351" cy="167677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E8093-DAB2-0BCD-17F3-D409928098F3}"/>
              </a:ext>
            </a:extLst>
          </p:cNvPr>
          <p:cNvSpPr/>
          <p:nvPr/>
        </p:nvSpPr>
        <p:spPr>
          <a:xfrm>
            <a:off x="5413524" y="1718442"/>
            <a:ext cx="514351" cy="167677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3526FE-7797-4AE3-0BD9-8364088EDB31}"/>
              </a:ext>
            </a:extLst>
          </p:cNvPr>
          <p:cNvSpPr/>
          <p:nvPr/>
        </p:nvSpPr>
        <p:spPr>
          <a:xfrm>
            <a:off x="3566869" y="2749354"/>
            <a:ext cx="514351" cy="167677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A4FA18-2A3F-7FF6-52E4-95F257CE81F3}"/>
              </a:ext>
            </a:extLst>
          </p:cNvPr>
          <p:cNvSpPr/>
          <p:nvPr/>
        </p:nvSpPr>
        <p:spPr>
          <a:xfrm>
            <a:off x="5939538" y="1718442"/>
            <a:ext cx="514351" cy="167677"/>
          </a:xfrm>
          <a:prstGeom prst="rect">
            <a:avLst/>
          </a:prstGeom>
          <a:solidFill>
            <a:srgbClr val="FFFFFF">
              <a:alpha val="117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11">
            <a:extLst>
              <a:ext uri="{FF2B5EF4-FFF2-40B4-BE49-F238E27FC236}">
                <a16:creationId xmlns:a16="http://schemas.microsoft.com/office/drawing/2014/main" id="{C26964A7-6A37-EAEB-23A9-AA0A9A1354AF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rot="10800000" flipV="1">
            <a:off x="4081220" y="1802281"/>
            <a:ext cx="1332304" cy="103091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3">
            <a:extLst>
              <a:ext uri="{FF2B5EF4-FFF2-40B4-BE49-F238E27FC236}">
                <a16:creationId xmlns:a16="http://schemas.microsoft.com/office/drawing/2014/main" id="{B7454552-88D6-004C-B23F-C63F4CE7D2CC}"/>
              </a:ext>
            </a:extLst>
          </p:cNvPr>
          <p:cNvCxnSpPr>
            <a:cxnSpLocks/>
            <a:stCxn id="36" idx="1"/>
            <a:endCxn id="11" idx="2"/>
          </p:cNvCxnSpPr>
          <p:nvPr/>
        </p:nvCxnSpPr>
        <p:spPr>
          <a:xfrm rot="10800000" flipH="1" flipV="1">
            <a:off x="5413524" y="1802280"/>
            <a:ext cx="1657276" cy="5569387"/>
          </a:xfrm>
          <a:prstGeom prst="bentConnector4">
            <a:avLst>
              <a:gd name="adj1" fmla="val -13794"/>
              <a:gd name="adj2" fmla="val 104105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5">
            <a:extLst>
              <a:ext uri="{FF2B5EF4-FFF2-40B4-BE49-F238E27FC236}">
                <a16:creationId xmlns:a16="http://schemas.microsoft.com/office/drawing/2014/main" id="{D4BC7BA5-353C-34E4-4627-2F912DA9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50348"/>
              </p:ext>
            </p:extLst>
          </p:nvPr>
        </p:nvGraphicFramePr>
        <p:xfrm>
          <a:off x="11199911" y="908673"/>
          <a:ext cx="2389685" cy="453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보험진단결과화면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보험진단 탭 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보험진단결과화면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진단상세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탭 활성화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상담신청완료화면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부족보장채우기화면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상담신청완료화면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보험료 확인 상세화면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109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하단 버튼그룹구성의 탭을 통한 진단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 화면 진입 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부족 보험 채우기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라는 별도 구성된 페이지 존재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탭으로 이동이 아닌 보험진단 기본노출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진단 상세 추가 노출로 구성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추천상품 확인하기 영역 진단 상세 영역 내 출력 유지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가입상담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 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보험료 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버튼 정리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5717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C9AD9991-1AEA-BEC2-71ED-F64A472DFEA2}"/>
              </a:ext>
            </a:extLst>
          </p:cNvPr>
          <p:cNvSpPr/>
          <p:nvPr/>
        </p:nvSpPr>
        <p:spPr>
          <a:xfrm>
            <a:off x="327666" y="656998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D456D-6AE3-5CED-D968-3041878907E0}"/>
              </a:ext>
            </a:extLst>
          </p:cNvPr>
          <p:cNvSpPr/>
          <p:nvPr/>
        </p:nvSpPr>
        <p:spPr bwMode="auto">
          <a:xfrm>
            <a:off x="1" y="-82861"/>
            <a:ext cx="13681074" cy="8280400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kumimoji="0" lang="en-US" altLang="ko-KR" sz="4400" b="1" dirty="0">
                <a:latin typeface="+mn-ea"/>
              </a:rPr>
              <a:t>(ASIS)</a:t>
            </a:r>
            <a:r>
              <a:rPr kumimoji="0" lang="ko-KR" altLang="en-US" sz="4400" b="1" dirty="0">
                <a:latin typeface="+mn-ea"/>
              </a:rPr>
              <a:t> 보험진단 결과 화면 후행 프로세스</a:t>
            </a:r>
            <a:endParaRPr kumimoji="0" lang="en-US" altLang="ko-KR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335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7E675E-CF46-40E8-AD42-1531C9E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10758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5C9BE4-B5D8-6DE8-5A7C-09080FC021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메인화면 진입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B468C3F-0231-49E6-62B0-47D2A57848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프리로딩화면</a:t>
            </a:r>
            <a:r>
              <a:rPr lang="ko-KR" altLang="en-US" dirty="0"/>
              <a:t> 출력을 통한 메인화면 데이터 로딩 체감속도 감소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C32A154-47B5-11FB-C5D8-F9685C46991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모서리가 둥근 직사각형 79">
            <a:extLst>
              <a:ext uri="{FF2B5EF4-FFF2-40B4-BE49-F238E27FC236}">
                <a16:creationId xmlns:a16="http://schemas.microsoft.com/office/drawing/2014/main" id="{79093490-9F85-9F91-D49E-EE1626ECCE7A}"/>
              </a:ext>
            </a:extLst>
          </p:cNvPr>
          <p:cNvSpPr/>
          <p:nvPr/>
        </p:nvSpPr>
        <p:spPr>
          <a:xfrm>
            <a:off x="7199831" y="710166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11" name="모서리가 둥근 직사각형 79">
            <a:extLst>
              <a:ext uri="{FF2B5EF4-FFF2-40B4-BE49-F238E27FC236}">
                <a16:creationId xmlns:a16="http://schemas.microsoft.com/office/drawing/2014/main" id="{5E89DDD5-B4B4-42D8-CCD8-5CFD23DC5988}"/>
              </a:ext>
            </a:extLst>
          </p:cNvPr>
          <p:cNvSpPr/>
          <p:nvPr/>
        </p:nvSpPr>
        <p:spPr>
          <a:xfrm>
            <a:off x="2042820" y="710166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프리로딩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모서리가 둥근 직사각형 79">
            <a:extLst>
              <a:ext uri="{FF2B5EF4-FFF2-40B4-BE49-F238E27FC236}">
                <a16:creationId xmlns:a16="http://schemas.microsoft.com/office/drawing/2014/main" id="{90E59191-C545-68A3-D7D8-8656135F2943}"/>
              </a:ext>
            </a:extLst>
          </p:cNvPr>
          <p:cNvSpPr/>
          <p:nvPr/>
        </p:nvSpPr>
        <p:spPr>
          <a:xfrm>
            <a:off x="4650206" y="710166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BottomSheet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7E6E02-D39E-40CE-18D4-39B030EE883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662820" y="823384"/>
            <a:ext cx="987386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624ACC-04F3-9E07-5FFC-215DE5C42B6A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6270206" y="823384"/>
            <a:ext cx="929625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2" name="그림 421">
            <a:extLst>
              <a:ext uri="{FF2B5EF4-FFF2-40B4-BE49-F238E27FC236}">
                <a16:creationId xmlns:a16="http://schemas.microsoft.com/office/drawing/2014/main" id="{0820D692-F8AB-E64A-CC4B-1503F6AA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21" y="1049819"/>
            <a:ext cx="1620000" cy="2887950"/>
          </a:xfrm>
          <a:prstGeom prst="rect">
            <a:avLst/>
          </a:prstGeom>
        </p:spPr>
      </p:pic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FF4646E-3486-3A43-F520-3B5BAB52B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65389"/>
              </p:ext>
            </p:extLst>
          </p:nvPr>
        </p:nvGraphicFramePr>
        <p:xfrm>
          <a:off x="11199911" y="908673"/>
          <a:ext cx="2389685" cy="379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프리로딩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메인화면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프리로딩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 출력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메인화면 </a:t>
                      </a: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Bottomsheet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Bottomsheet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동작관련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Description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메인영역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장표 참조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LNB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카테고리와 동기화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관리포인트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‘필요한 보험확인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)’, 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보험료 간편확인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채팅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LNB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포섭으로 메인 포함 전체 화면에서 해당 영역 접근으로 유도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챗봇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진입영역 하단 배치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선택 용이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C9AD9991-1AEA-BEC2-71ED-F64A472DFEA2}"/>
              </a:ext>
            </a:extLst>
          </p:cNvPr>
          <p:cNvSpPr/>
          <p:nvPr/>
        </p:nvSpPr>
        <p:spPr>
          <a:xfrm>
            <a:off x="1825918" y="515420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75A002-CADC-7BE4-A353-4C82244D466C}"/>
              </a:ext>
            </a:extLst>
          </p:cNvPr>
          <p:cNvSpPr/>
          <p:nvPr/>
        </p:nvSpPr>
        <p:spPr>
          <a:xfrm>
            <a:off x="4482230" y="515420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01A9C7-C4DB-41BA-4BB6-33EE0B48DEE1}"/>
              </a:ext>
            </a:extLst>
          </p:cNvPr>
          <p:cNvSpPr/>
          <p:nvPr/>
        </p:nvSpPr>
        <p:spPr>
          <a:xfrm>
            <a:off x="7080783" y="515420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BDD8A6E-94DF-61F2-AAE6-7A390BC4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75" y="1052998"/>
            <a:ext cx="1620000" cy="2936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9" name="그림 458">
            <a:extLst>
              <a:ext uri="{FF2B5EF4-FFF2-40B4-BE49-F238E27FC236}">
                <a16:creationId xmlns:a16="http://schemas.microsoft.com/office/drawing/2014/main" id="{85D7B580-69E2-84A3-3089-7919EFFE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841" y="1052999"/>
            <a:ext cx="1620000" cy="29165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09" name="그림 408">
            <a:extLst>
              <a:ext uri="{FF2B5EF4-FFF2-40B4-BE49-F238E27FC236}">
                <a16:creationId xmlns:a16="http://schemas.microsoft.com/office/drawing/2014/main" id="{FA56D318-FAD6-DAAC-0FFF-EB85A92224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23"/>
          <a:stretch/>
        </p:blipFill>
        <p:spPr>
          <a:xfrm>
            <a:off x="7199831" y="4504832"/>
            <a:ext cx="1620000" cy="292752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14" name="모서리가 둥근 직사각형 79">
            <a:extLst>
              <a:ext uri="{FF2B5EF4-FFF2-40B4-BE49-F238E27FC236}">
                <a16:creationId xmlns:a16="http://schemas.microsoft.com/office/drawing/2014/main" id="{23ABA175-01BA-D7DB-4C58-57F7E59B45C3}"/>
              </a:ext>
            </a:extLst>
          </p:cNvPr>
          <p:cNvSpPr/>
          <p:nvPr/>
        </p:nvSpPr>
        <p:spPr>
          <a:xfrm>
            <a:off x="7199831" y="4140200"/>
            <a:ext cx="1620000" cy="2264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FF7A5386-3305-FE89-523F-40DB9C205A73}"/>
              </a:ext>
            </a:extLst>
          </p:cNvPr>
          <p:cNvCxnSpPr>
            <a:cxnSpLocks/>
            <a:stCxn id="414" idx="1"/>
            <a:endCxn id="419" idx="2"/>
          </p:cNvCxnSpPr>
          <p:nvPr/>
        </p:nvCxnSpPr>
        <p:spPr>
          <a:xfrm rot="10800000">
            <a:off x="7104575" y="1131348"/>
            <a:ext cx="95257" cy="3122071"/>
          </a:xfrm>
          <a:prstGeom prst="bentConnector3">
            <a:avLst>
              <a:gd name="adj1" fmla="val 339982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타원 417">
            <a:extLst>
              <a:ext uri="{FF2B5EF4-FFF2-40B4-BE49-F238E27FC236}">
                <a16:creationId xmlns:a16="http://schemas.microsoft.com/office/drawing/2014/main" id="{B3901574-266E-8E34-30F3-9600835DABB0}"/>
              </a:ext>
            </a:extLst>
          </p:cNvPr>
          <p:cNvSpPr/>
          <p:nvPr/>
        </p:nvSpPr>
        <p:spPr>
          <a:xfrm>
            <a:off x="7009542" y="400200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E685ACFE-BD84-4D59-8759-2A81A5B31528}"/>
              </a:ext>
            </a:extLst>
          </p:cNvPr>
          <p:cNvSpPr/>
          <p:nvPr/>
        </p:nvSpPr>
        <p:spPr>
          <a:xfrm>
            <a:off x="7104574" y="959171"/>
            <a:ext cx="344351" cy="344351"/>
          </a:xfrm>
          <a:prstGeom prst="ellipse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0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14563FFB-6BF8-3F10-6922-65FBFB93C4D0}"/>
              </a:ext>
            </a:extLst>
          </p:cNvPr>
          <p:cNvSpPr/>
          <p:nvPr/>
        </p:nvSpPr>
        <p:spPr>
          <a:xfrm>
            <a:off x="1141008" y="900561"/>
            <a:ext cx="3381028" cy="61412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5934D32-6B24-A2F4-5E15-2069335EB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B83D49-52BB-9E2A-77AF-C5E0076AD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7C45FD1-BD8A-C06B-E076-9FA8C30B5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스플래시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로딩화면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72606BB-CB66-A91B-8F42-2AAAE4CEA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2C2C8BF-8E2C-7E64-ABA9-0520EEFD6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EE8E5AC-5580-16C0-25CE-93D39803CD11}"/>
              </a:ext>
            </a:extLst>
          </p:cNvPr>
          <p:cNvGrpSpPr/>
          <p:nvPr/>
        </p:nvGrpSpPr>
        <p:grpSpPr>
          <a:xfrm>
            <a:off x="1805556" y="3226967"/>
            <a:ext cx="1928187" cy="1826465"/>
            <a:chOff x="1847461" y="2024743"/>
            <a:chExt cx="1352939" cy="867747"/>
          </a:xfrm>
          <a:solidFill>
            <a:schemeClr val="bg1">
              <a:lumMod val="95000"/>
            </a:schemeClr>
          </a:solidFill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2A30962-EC99-1EAD-E4BB-2EF950D50900}"/>
                </a:ext>
              </a:extLst>
            </p:cNvPr>
            <p:cNvGrpSpPr/>
            <p:nvPr/>
          </p:nvGrpSpPr>
          <p:grpSpPr>
            <a:xfrm>
              <a:off x="1847461" y="2024743"/>
              <a:ext cx="1352939" cy="867747"/>
              <a:chOff x="1847461" y="2024743"/>
              <a:chExt cx="867747" cy="867747"/>
            </a:xfrm>
            <a:grpFill/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A323BDB-173F-AEFC-2D40-1FC1FF50B12B}"/>
                  </a:ext>
                </a:extLst>
              </p:cNvPr>
              <p:cNvSpPr/>
              <p:nvPr/>
            </p:nvSpPr>
            <p:spPr>
              <a:xfrm>
                <a:off x="1847461" y="2024743"/>
                <a:ext cx="867747" cy="867747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A47C9E1-9983-2B8B-C9EB-205D85261122}"/>
                  </a:ext>
                </a:extLst>
              </p:cNvPr>
              <p:cNvCxnSpPr/>
              <p:nvPr/>
            </p:nvCxnSpPr>
            <p:spPr>
              <a:xfrm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0F1367C-FA9F-1E88-231B-06D013345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461" y="2024743"/>
                <a:ext cx="867747" cy="867747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extBox 23">
              <a:extLst>
                <a:ext uri="{FF2B5EF4-FFF2-40B4-BE49-F238E27FC236}">
                  <a16:creationId xmlns:a16="http://schemas.microsoft.com/office/drawing/2014/main" id="{F50A327E-22F7-A7EC-4819-DB49AB9422CD}"/>
                </a:ext>
              </a:extLst>
            </p:cNvPr>
            <p:cNvSpPr txBox="1"/>
            <p:nvPr/>
          </p:nvSpPr>
          <p:spPr>
            <a:xfrm>
              <a:off x="2134872" y="2298623"/>
              <a:ext cx="778117" cy="31998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122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112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5AEA0B-B905-9F6E-A9E7-CEC143462E10}"/>
              </a:ext>
            </a:extLst>
          </p:cNvPr>
          <p:cNvGrpSpPr/>
          <p:nvPr/>
        </p:nvGrpSpPr>
        <p:grpSpPr>
          <a:xfrm>
            <a:off x="6128045" y="903275"/>
            <a:ext cx="3389654" cy="6108078"/>
            <a:chOff x="6093935" y="927245"/>
            <a:chExt cx="3389654" cy="610807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297FAD-D6EF-E684-8E30-50E7CFB95E12}"/>
                </a:ext>
              </a:extLst>
            </p:cNvPr>
            <p:cNvSpPr/>
            <p:nvPr/>
          </p:nvSpPr>
          <p:spPr bwMode="auto">
            <a:xfrm>
              <a:off x="6093935" y="927245"/>
              <a:ext cx="3389654" cy="6108078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1E15BC6-48AB-BFC0-80DC-A82A009E8531}"/>
                </a:ext>
              </a:extLst>
            </p:cNvPr>
            <p:cNvGrpSpPr/>
            <p:nvPr/>
          </p:nvGrpSpPr>
          <p:grpSpPr>
            <a:xfrm>
              <a:off x="7271903" y="3045616"/>
              <a:ext cx="1009798" cy="956526"/>
              <a:chOff x="1847461" y="2024743"/>
              <a:chExt cx="1352939" cy="867747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A73E7F-3956-5915-C2C3-4F541C168687}"/>
                  </a:ext>
                </a:extLst>
              </p:cNvPr>
              <p:cNvGrpSpPr/>
              <p:nvPr/>
            </p:nvGrpSpPr>
            <p:grpSpPr>
              <a:xfrm>
                <a:off x="1847461" y="2024743"/>
                <a:ext cx="1352939" cy="867747"/>
                <a:chOff x="1847461" y="2024743"/>
                <a:chExt cx="867747" cy="867747"/>
              </a:xfrm>
              <a:grpFill/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1084EFA-BC58-7EAD-6382-99CFC0ABDE08}"/>
                    </a:ext>
                  </a:extLst>
                </p:cNvPr>
                <p:cNvSpPr/>
                <p:nvPr/>
              </p:nvSpPr>
              <p:spPr>
                <a:xfrm>
                  <a:off x="1847461" y="2024743"/>
                  <a:ext cx="867747" cy="867747"/>
                </a:xfrm>
                <a:prstGeom prst="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E39B0C66-0A5A-21EA-E52D-6803E3181A7B}"/>
                    </a:ext>
                  </a:extLst>
                </p:cNvPr>
                <p:cNvCxnSpPr/>
                <p:nvPr/>
              </p:nvCxnSpPr>
              <p:spPr>
                <a:xfrm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ED2F583-E4C1-754E-3664-FF4621CCE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7461" y="2024743"/>
                  <a:ext cx="867747" cy="867747"/>
                </a:xfrm>
                <a:prstGeom prst="line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TextBox 23">
                <a:extLst>
                  <a:ext uri="{FF2B5EF4-FFF2-40B4-BE49-F238E27FC236}">
                    <a16:creationId xmlns:a16="http://schemas.microsoft.com/office/drawing/2014/main" id="{7771C165-381F-0643-99BD-8E21DF0A31DB}"/>
                  </a:ext>
                </a:extLst>
              </p:cNvPr>
              <p:cNvSpPr txBox="1"/>
              <p:nvPr/>
            </p:nvSpPr>
            <p:spPr>
              <a:xfrm>
                <a:off x="2134872" y="2298623"/>
                <a:ext cx="778117" cy="319989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6D790A-6C69-200F-80A2-551756B975D0}"/>
                </a:ext>
              </a:extLst>
            </p:cNvPr>
            <p:cNvGrpSpPr/>
            <p:nvPr/>
          </p:nvGrpSpPr>
          <p:grpSpPr>
            <a:xfrm>
              <a:off x="7671871" y="4209508"/>
              <a:ext cx="251939" cy="68751"/>
              <a:chOff x="5840504" y="2476842"/>
              <a:chExt cx="391419" cy="106814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51E3EA29-6F04-9F98-4DFB-560D86BF2808}"/>
                  </a:ext>
                </a:extLst>
              </p:cNvPr>
              <p:cNvSpPr/>
              <p:nvPr/>
            </p:nvSpPr>
            <p:spPr>
              <a:xfrm>
                <a:off x="5840504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62D5C2C0-20CA-267B-6833-C09C9F9CA30D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5633747-EE98-6967-5E5B-219A650538F9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3190019E-86A3-57B6-39DA-A86E376C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6514"/>
              </p:ext>
            </p:extLst>
          </p:nvPr>
        </p:nvGraphicFramePr>
        <p:xfrm>
          <a:off x="11199911" y="908673"/>
          <a:ext cx="2389685" cy="414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스플래시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: https://store.meritzfire.com/main.do#!/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검색화면에서 페이지 처음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열릴때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출력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페이지 노출 콘텐츠 로딩 및 사용자 체감 속도 감소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인텐트분석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키워드 추가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로딩화면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url: https://mstore.meritzfire.com/main.do#!/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 전환 중 일정시간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2.4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이상의 프로세스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검색결과 출력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노출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 노출 콘텐츠 로딩 및 사용자 체감 속도 감소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sp>
        <p:nvSpPr>
          <p:cNvPr id="121" name="TextBox 71">
            <a:extLst>
              <a:ext uri="{FF2B5EF4-FFF2-40B4-BE49-F238E27FC236}">
                <a16:creationId xmlns:a16="http://schemas.microsoft.com/office/drawing/2014/main" id="{32A9EFAD-5461-4931-73F1-551499B04D02}"/>
              </a:ext>
            </a:extLst>
          </p:cNvPr>
          <p:cNvSpPr txBox="1"/>
          <p:nvPr/>
        </p:nvSpPr>
        <p:spPr>
          <a:xfrm>
            <a:off x="1471414" y="2625701"/>
            <a:ext cx="170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착한 보험안내서</a:t>
            </a:r>
          </a:p>
        </p:txBody>
      </p:sp>
      <p:sp>
        <p:nvSpPr>
          <p:cNvPr id="123" name="TextBox 71">
            <a:extLst>
              <a:ext uri="{FF2B5EF4-FFF2-40B4-BE49-F238E27FC236}">
                <a16:creationId xmlns:a16="http://schemas.microsoft.com/office/drawing/2014/main" id="{1A9356F0-988B-A67F-AC49-9790E257A8B5}"/>
              </a:ext>
            </a:extLst>
          </p:cNvPr>
          <p:cNvSpPr txBox="1"/>
          <p:nvPr/>
        </p:nvSpPr>
        <p:spPr>
          <a:xfrm>
            <a:off x="1471414" y="2420764"/>
            <a:ext cx="2270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 쉽고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재미있게</a:t>
            </a: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B5BC9CA3-8D0B-0579-20EA-B7567DD6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3" y="965877"/>
            <a:ext cx="667690" cy="1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A3111BE8-B990-48AB-B8CF-C15D847700CC}"/>
              </a:ext>
            </a:extLst>
          </p:cNvPr>
          <p:cNvSpPr/>
          <p:nvPr/>
        </p:nvSpPr>
        <p:spPr>
          <a:xfrm>
            <a:off x="5708507" y="965877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27E4DF-74C5-207E-FD3B-F56E992B6558}"/>
              </a:ext>
            </a:extLst>
          </p:cNvPr>
          <p:cNvSpPr/>
          <p:nvPr/>
        </p:nvSpPr>
        <p:spPr>
          <a:xfrm>
            <a:off x="751645" y="929089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08">
            <a:extLst>
              <a:ext uri="{FF2B5EF4-FFF2-40B4-BE49-F238E27FC236}">
                <a16:creationId xmlns:a16="http://schemas.microsoft.com/office/drawing/2014/main" id="{E2805921-EF84-C415-ED0F-34D3B3FCD3DC}"/>
              </a:ext>
            </a:extLst>
          </p:cNvPr>
          <p:cNvSpPr txBox="1"/>
          <p:nvPr/>
        </p:nvSpPr>
        <p:spPr>
          <a:xfrm>
            <a:off x="4062539" y="2538438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221118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9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5D81998-A17E-5728-3BF1-C4221239D5DF}"/>
              </a:ext>
            </a:extLst>
          </p:cNvPr>
          <p:cNvSpPr/>
          <p:nvPr/>
        </p:nvSpPr>
        <p:spPr bwMode="auto">
          <a:xfrm>
            <a:off x="1149211" y="889984"/>
            <a:ext cx="3389654" cy="6181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sp>
        <p:nvSpPr>
          <p:cNvPr id="77" name="텍스트 개체 틀 76">
            <a:extLst>
              <a:ext uri="{FF2B5EF4-FFF2-40B4-BE49-F238E27FC236}">
                <a16:creationId xmlns:a16="http://schemas.microsoft.com/office/drawing/2014/main" id="{2F64FEF9-1B83-4412-4ADA-82F473AFC3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B83D49-52BB-9E2A-77AF-C5E0076AD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sp>
        <p:nvSpPr>
          <p:cNvPr id="78" name="텍스트 개체 틀 77">
            <a:extLst>
              <a:ext uri="{FF2B5EF4-FFF2-40B4-BE49-F238E27FC236}">
                <a16:creationId xmlns:a16="http://schemas.microsoft.com/office/drawing/2014/main" id="{75C51677-8F6D-822F-555F-79BD21F2B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BottomSheet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72291F52-5EC1-9BE9-1C28-4E61CB2275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텍스트 개체 틀 79">
            <a:extLst>
              <a:ext uri="{FF2B5EF4-FFF2-40B4-BE49-F238E27FC236}">
                <a16:creationId xmlns:a16="http://schemas.microsoft.com/office/drawing/2014/main" id="{BAB8020F-2C4A-DE6D-A428-B8ABC6B35D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3190019E-86A3-57B6-39DA-A86E376C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66880"/>
              </p:ext>
            </p:extLst>
          </p:nvPr>
        </p:nvGraphicFramePr>
        <p:xfrm>
          <a:off x="11199911" y="908673"/>
          <a:ext cx="2389685" cy="312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BottomSheet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노출되는 메인화면 하단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Bottom Sheet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배경화면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dim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- 1.1.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스와이프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1.1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 내 버튼선택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터치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타겟페이지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8427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237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FA235FD1-EBDE-352F-284E-07AC23242E12}"/>
              </a:ext>
            </a:extLst>
          </p:cNvPr>
          <p:cNvGrpSpPr/>
          <p:nvPr/>
        </p:nvGrpSpPr>
        <p:grpSpPr>
          <a:xfrm>
            <a:off x="1141550" y="889984"/>
            <a:ext cx="3383644" cy="302458"/>
            <a:chOff x="4615884" y="1212418"/>
            <a:chExt cx="3374323" cy="3016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8D0DC3-8381-2832-C6C5-FA2689D8161D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828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FD69A5-72B8-AE0E-F3EF-353F1245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4D2CD94-CC25-F315-5B06-6ADAC2E7F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9C1AB5-4AB6-794C-363E-F1FBFDD4C6AB}"/>
              </a:ext>
            </a:extLst>
          </p:cNvPr>
          <p:cNvGrpSpPr/>
          <p:nvPr/>
        </p:nvGrpSpPr>
        <p:grpSpPr>
          <a:xfrm>
            <a:off x="1288870" y="1332614"/>
            <a:ext cx="3093703" cy="843887"/>
            <a:chOff x="1288870" y="1332614"/>
            <a:chExt cx="3093703" cy="8438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833F43-64E9-5F5B-C3EC-E5FAE2D41A39}"/>
                </a:ext>
              </a:extLst>
            </p:cNvPr>
            <p:cNvSpPr/>
            <p:nvPr/>
          </p:nvSpPr>
          <p:spPr bwMode="auto">
            <a:xfrm>
              <a:off x="1288870" y="1332614"/>
              <a:ext cx="3093703" cy="843887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C34EDB-F46F-A518-0E90-D39768100B8A}"/>
                </a:ext>
              </a:extLst>
            </p:cNvPr>
            <p:cNvSpPr txBox="1"/>
            <p:nvPr/>
          </p:nvSpPr>
          <p:spPr>
            <a:xfrm>
              <a:off x="1314626" y="1486528"/>
              <a:ext cx="2833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착한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치아보험 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치아 보장을 하나로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부담 없이 치과치료비 받으세요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222F60-33DC-8B6D-CEE9-4D8538A76B78}"/>
                </a:ext>
              </a:extLst>
            </p:cNvPr>
            <p:cNvGrpSpPr/>
            <p:nvPr/>
          </p:nvGrpSpPr>
          <p:grpSpPr>
            <a:xfrm>
              <a:off x="3797699" y="1501795"/>
              <a:ext cx="418552" cy="68751"/>
              <a:chOff x="5581650" y="2476842"/>
              <a:chExt cx="650273" cy="106814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4484301-D740-166B-638B-17FD4E42C785}"/>
                  </a:ext>
                </a:extLst>
              </p:cNvPr>
              <p:cNvSpPr/>
              <p:nvPr/>
            </p:nvSpPr>
            <p:spPr>
              <a:xfrm>
                <a:off x="5581650" y="2476842"/>
                <a:ext cx="357188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FA58DA5-AA94-C522-C6E2-57F3F9B14AE4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9844C08-FBB8-93D7-6DEC-804824689340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0F5462-1873-A0EC-6340-3FF5FEB0F1C1}"/>
              </a:ext>
            </a:extLst>
          </p:cNvPr>
          <p:cNvSpPr txBox="1"/>
          <p:nvPr/>
        </p:nvSpPr>
        <p:spPr>
          <a:xfrm>
            <a:off x="1311664" y="2415066"/>
            <a:ext cx="13545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보험이 고민이라면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85FDCF-BFF7-DFFA-EF85-7497B0502606}"/>
              </a:ext>
            </a:extLst>
          </p:cNvPr>
          <p:cNvGrpSpPr/>
          <p:nvPr/>
        </p:nvGrpSpPr>
        <p:grpSpPr>
          <a:xfrm>
            <a:off x="1284513" y="3634681"/>
            <a:ext cx="3125669" cy="827595"/>
            <a:chOff x="1284513" y="4004128"/>
            <a:chExt cx="3125669" cy="82759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A672D6-AF87-48B8-9531-31C6831DECC0}"/>
                </a:ext>
              </a:extLst>
            </p:cNvPr>
            <p:cNvSpPr/>
            <p:nvPr/>
          </p:nvSpPr>
          <p:spPr bwMode="auto">
            <a:xfrm>
              <a:off x="1284513" y="4482036"/>
              <a:ext cx="43428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CDC616F-DF53-A72C-86C8-4EB6AF889B1F}"/>
                </a:ext>
              </a:extLst>
            </p:cNvPr>
            <p:cNvSpPr/>
            <p:nvPr/>
          </p:nvSpPr>
          <p:spPr bwMode="auto">
            <a:xfrm>
              <a:off x="1292267" y="4043533"/>
              <a:ext cx="435600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BCC76C6-9CE3-A749-BA51-9BD5574A44A0}"/>
                </a:ext>
              </a:extLst>
            </p:cNvPr>
            <p:cNvSpPr/>
            <p:nvPr/>
          </p:nvSpPr>
          <p:spPr bwMode="auto">
            <a:xfrm>
              <a:off x="2370990" y="4042686"/>
              <a:ext cx="525482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시니어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75D797E-F38F-D792-3669-21D369D7FD78}"/>
                </a:ext>
              </a:extLst>
            </p:cNvPr>
            <p:cNvGrpSpPr/>
            <p:nvPr/>
          </p:nvGrpSpPr>
          <p:grpSpPr>
            <a:xfrm>
              <a:off x="3955549" y="4004128"/>
              <a:ext cx="454633" cy="426800"/>
              <a:chOff x="3955549" y="3612254"/>
              <a:chExt cx="454633" cy="42680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47BB97-E4CE-06BC-E6C1-2F541C3FA26E}"/>
                  </a:ext>
                </a:extLst>
              </p:cNvPr>
              <p:cNvSpPr txBox="1"/>
              <p:nvPr/>
            </p:nvSpPr>
            <p:spPr>
              <a:xfrm>
                <a:off x="3955549" y="3612254"/>
                <a:ext cx="454633" cy="426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1" name="Picture 6" descr="back icon">
                <a:extLst>
                  <a:ext uri="{FF2B5EF4-FFF2-40B4-BE49-F238E27FC236}">
                    <a16:creationId xmlns:a16="http://schemas.microsoft.com/office/drawing/2014/main" id="{0AFD0B7C-3D86-3E92-905C-8D2BD7AF4D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03493" y="3746282"/>
                <a:ext cx="158744" cy="15874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538D87-5F7B-1EAB-309D-69BC0C1DAA0B}"/>
                </a:ext>
              </a:extLst>
            </p:cNvPr>
            <p:cNvSpPr/>
            <p:nvPr/>
          </p:nvSpPr>
          <p:spPr bwMode="auto">
            <a:xfrm>
              <a:off x="1828106" y="4043533"/>
              <a:ext cx="429487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자녀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6EEC38B-7B07-FB21-0DC9-7E948E8359BD}"/>
                </a:ext>
              </a:extLst>
            </p:cNvPr>
            <p:cNvSpPr/>
            <p:nvPr/>
          </p:nvSpPr>
          <p:spPr bwMode="auto">
            <a:xfrm>
              <a:off x="3005639" y="4043533"/>
              <a:ext cx="60017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간편심사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CF79E08-9272-B912-0612-1453ECDC56F8}"/>
                </a:ext>
              </a:extLst>
            </p:cNvPr>
            <p:cNvSpPr/>
            <p:nvPr/>
          </p:nvSpPr>
          <p:spPr bwMode="auto">
            <a:xfrm>
              <a:off x="1828105" y="4482036"/>
              <a:ext cx="121357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운전자</a:t>
              </a:r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화재</a:t>
              </a:r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AA2F18B-2B01-C647-B144-A5355CE1AF7F}"/>
                </a:ext>
              </a:extLst>
            </p:cNvPr>
            <p:cNvSpPr/>
            <p:nvPr/>
          </p:nvSpPr>
          <p:spPr bwMode="auto">
            <a:xfrm>
              <a:off x="3150988" y="4482036"/>
              <a:ext cx="36989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펫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9FD3E5F-CD83-33DA-6C55-A8206B98533B}"/>
              </a:ext>
            </a:extLst>
          </p:cNvPr>
          <p:cNvGrpSpPr/>
          <p:nvPr/>
        </p:nvGrpSpPr>
        <p:grpSpPr>
          <a:xfrm>
            <a:off x="1289764" y="4972962"/>
            <a:ext cx="2162451" cy="531188"/>
            <a:chOff x="1921081" y="4594891"/>
            <a:chExt cx="2162451" cy="53118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9107C6-72C9-C0B3-8E87-1B395CAE01FD}"/>
                </a:ext>
              </a:extLst>
            </p:cNvPr>
            <p:cNvSpPr txBox="1"/>
            <p:nvPr/>
          </p:nvSpPr>
          <p:spPr>
            <a:xfrm>
              <a:off x="1921081" y="4594891"/>
              <a:ext cx="1423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세건강보험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B8437-64DE-3877-C321-A1373592F259}"/>
                </a:ext>
              </a:extLst>
            </p:cNvPr>
            <p:cNvSpPr txBox="1"/>
            <p:nvPr/>
          </p:nvSpPr>
          <p:spPr>
            <a:xfrm>
              <a:off x="1921081" y="4849080"/>
              <a:ext cx="21624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세까지 쭉 보장받자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b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보험료 오를 걱정 없는 비갱신형 건강보험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1F0D13-1A3F-8FDA-DE11-C5F9C7ED864F}"/>
                </a:ext>
              </a:extLst>
            </p:cNvPr>
            <p:cNvSpPr txBox="1"/>
            <p:nvPr/>
          </p:nvSpPr>
          <p:spPr>
            <a:xfrm>
              <a:off x="3385207" y="4598738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spcBef>
                  <a:spcPts val="0"/>
                </a:spcBef>
                <a:defRPr sz="1200" b="1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1000" dirty="0">
                  <a:solidFill>
                    <a:srgbClr val="00B0F0"/>
                  </a:solidFill>
                </a:rPr>
                <a:t>추천</a:t>
              </a:r>
              <a:endParaRPr lang="en-US" altLang="ko-KR" sz="1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79D5C3-6064-AF39-7F5C-7DA5DD453346}"/>
              </a:ext>
            </a:extLst>
          </p:cNvPr>
          <p:cNvSpPr txBox="1"/>
          <p:nvPr/>
        </p:nvSpPr>
        <p:spPr>
          <a:xfrm>
            <a:off x="1292267" y="4698745"/>
            <a:ext cx="7213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종합형 보험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290DCA5-331D-0328-CD79-B580A8AA8128}"/>
              </a:ext>
            </a:extLst>
          </p:cNvPr>
          <p:cNvGrpSpPr/>
          <p:nvPr/>
        </p:nvGrpSpPr>
        <p:grpSpPr>
          <a:xfrm>
            <a:off x="1289764" y="5677812"/>
            <a:ext cx="2162451" cy="531188"/>
            <a:chOff x="1921081" y="4594891"/>
            <a:chExt cx="2162451" cy="53118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2FD6B0D-15F8-EC32-E4F1-E85A9E675F51}"/>
                </a:ext>
              </a:extLst>
            </p:cNvPr>
            <p:cNvSpPr txBox="1"/>
            <p:nvPr/>
          </p:nvSpPr>
          <p:spPr>
            <a:xfrm>
              <a:off x="1921081" y="4594891"/>
              <a:ext cx="103714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종합보험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91A72D-9DB0-ABA2-F817-A9145794FD3A}"/>
                </a:ext>
              </a:extLst>
            </p:cNvPr>
            <p:cNvSpPr txBox="1"/>
            <p:nvPr/>
          </p:nvSpPr>
          <p:spPr>
            <a:xfrm>
              <a:off x="1921081" y="4849080"/>
              <a:ext cx="21624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뇌혈관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심장질환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대질병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진단비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종합보험 하나로 든든하게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AD52158-3A18-31F4-7BDC-8A26A3804E76}"/>
              </a:ext>
            </a:extLst>
          </p:cNvPr>
          <p:cNvGrpSpPr/>
          <p:nvPr/>
        </p:nvGrpSpPr>
        <p:grpSpPr>
          <a:xfrm>
            <a:off x="1289764" y="6393274"/>
            <a:ext cx="1368965" cy="531188"/>
            <a:chOff x="1921081" y="4594891"/>
            <a:chExt cx="1368965" cy="53118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91815-D5FE-2EC1-34AB-17B35F606F4B}"/>
                </a:ext>
              </a:extLst>
            </p:cNvPr>
            <p:cNvSpPr txBox="1"/>
            <p:nvPr/>
          </p:nvSpPr>
          <p:spPr>
            <a:xfrm>
              <a:off x="1921081" y="4594891"/>
              <a:ext cx="136896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실손 건강보험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DB6C31-89EC-6002-6A38-FD00DB17D5BB}"/>
                </a:ext>
              </a:extLst>
            </p:cNvPr>
            <p:cNvSpPr txBox="1"/>
            <p:nvPr/>
          </p:nvSpPr>
          <p:spPr>
            <a:xfrm>
              <a:off x="1921081" y="4849080"/>
              <a:ext cx="135133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동네병원 입원 시에도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OK!</a:t>
              </a: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병원에 갈 때에도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OK!</a:t>
              </a:r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EA90A7F-1D14-8C52-0826-6B25F75AEA2F}"/>
              </a:ext>
            </a:extLst>
          </p:cNvPr>
          <p:cNvSpPr/>
          <p:nvPr/>
        </p:nvSpPr>
        <p:spPr bwMode="auto">
          <a:xfrm>
            <a:off x="1141550" y="2669080"/>
            <a:ext cx="3383643" cy="7032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E1D936-CC18-25B9-B59C-ADC7A393D5BD}"/>
              </a:ext>
            </a:extLst>
          </p:cNvPr>
          <p:cNvSpPr txBox="1"/>
          <p:nvPr/>
        </p:nvSpPr>
        <p:spPr>
          <a:xfrm>
            <a:off x="1427819" y="2894429"/>
            <a:ext cx="2093060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가입한 보험 현황을 한눈에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초면 내 보험 진단 받아볼 수 있어요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3BB8240-14CD-A71C-781D-965F05BE6CC6}"/>
              </a:ext>
            </a:extLst>
          </p:cNvPr>
          <p:cNvGrpSpPr/>
          <p:nvPr/>
        </p:nvGrpSpPr>
        <p:grpSpPr>
          <a:xfrm>
            <a:off x="3807147" y="2839399"/>
            <a:ext cx="353674" cy="368958"/>
            <a:chOff x="4651881" y="2633159"/>
            <a:chExt cx="2813740" cy="101439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423508D-60BF-DD72-1AB0-42E923DB01B1}"/>
                </a:ext>
              </a:extLst>
            </p:cNvPr>
            <p:cNvSpPr/>
            <p:nvPr/>
          </p:nvSpPr>
          <p:spPr>
            <a:xfrm>
              <a:off x="4651881" y="2633159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EF491B7-7FAA-D762-A2BA-0E25BCD8E8AD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FA4EDE3-63F5-96AA-7A80-7A0C88D2BEA8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0D856295-79A5-EDFB-8C8C-C2C4A8DFA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FF7888F-8C7B-5107-CB2E-72087B0B3C18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DF567DC-9621-AAD3-334B-88AC540A5CA2}"/>
              </a:ext>
            </a:extLst>
          </p:cNvPr>
          <p:cNvGrpSpPr/>
          <p:nvPr/>
        </p:nvGrpSpPr>
        <p:grpSpPr>
          <a:xfrm>
            <a:off x="3807147" y="6332598"/>
            <a:ext cx="567771" cy="567771"/>
            <a:chOff x="7215693" y="2432433"/>
            <a:chExt cx="914400" cy="91440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13EDE17A-DC1A-C8E3-50E7-458F522E1E8A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CBE2AA6-8DC9-E29C-2C18-810BF797DF67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9490757A-0A95-2C76-2CF7-45FDA07D33AD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7B48AA8-760F-209C-E5E3-1835DC820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4E6D947-137D-D5D2-71B8-E9B764378EAD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C172EBE-6678-04A0-02A9-4F657ACE42FD}"/>
              </a:ext>
            </a:extLst>
          </p:cNvPr>
          <p:cNvGrpSpPr/>
          <p:nvPr/>
        </p:nvGrpSpPr>
        <p:grpSpPr>
          <a:xfrm>
            <a:off x="4707916" y="4725493"/>
            <a:ext cx="3389654" cy="2354159"/>
            <a:chOff x="8396370" y="4663441"/>
            <a:chExt cx="3389654" cy="2354159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B36D013-7277-2C6E-0049-8646066FF1E3}"/>
                </a:ext>
              </a:extLst>
            </p:cNvPr>
            <p:cNvSpPr/>
            <p:nvPr/>
          </p:nvSpPr>
          <p:spPr bwMode="auto">
            <a:xfrm>
              <a:off x="8396370" y="4663441"/>
              <a:ext cx="3389654" cy="2354159"/>
            </a:xfrm>
            <a:custGeom>
              <a:avLst/>
              <a:gdLst>
                <a:gd name="connsiteX0" fmla="*/ 139781 w 3374323"/>
                <a:gd name="connsiteY0" fmla="*/ 0 h 1786113"/>
                <a:gd name="connsiteX1" fmla="*/ 3234542 w 3374323"/>
                <a:gd name="connsiteY1" fmla="*/ 0 h 1786113"/>
                <a:gd name="connsiteX2" fmla="*/ 3374323 w 3374323"/>
                <a:gd name="connsiteY2" fmla="*/ 139781 h 1786113"/>
                <a:gd name="connsiteX3" fmla="*/ 3374323 w 3374323"/>
                <a:gd name="connsiteY3" fmla="*/ 698887 h 1786113"/>
                <a:gd name="connsiteX4" fmla="*/ 3371942 w 3374323"/>
                <a:gd name="connsiteY4" fmla="*/ 710681 h 1786113"/>
                <a:gd name="connsiteX5" fmla="*/ 3371942 w 3374323"/>
                <a:gd name="connsiteY5" fmla="*/ 1786113 h 1786113"/>
                <a:gd name="connsiteX6" fmla="*/ 0 w 3374323"/>
                <a:gd name="connsiteY6" fmla="*/ 1786113 h 1786113"/>
                <a:gd name="connsiteX7" fmla="*/ 0 w 3374323"/>
                <a:gd name="connsiteY7" fmla="*/ 698887 h 1786113"/>
                <a:gd name="connsiteX8" fmla="*/ 0 w 3374323"/>
                <a:gd name="connsiteY8" fmla="*/ 550558 h 1786113"/>
                <a:gd name="connsiteX9" fmla="*/ 0 w 3374323"/>
                <a:gd name="connsiteY9" fmla="*/ 139781 h 1786113"/>
                <a:gd name="connsiteX10" fmla="*/ 139781 w 3374323"/>
                <a:gd name="connsiteY10" fmla="*/ 0 h 178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4323" h="1786113">
                  <a:moveTo>
                    <a:pt x="139781" y="0"/>
                  </a:moveTo>
                  <a:lnTo>
                    <a:pt x="3234542" y="0"/>
                  </a:lnTo>
                  <a:cubicBezTo>
                    <a:pt x="3311741" y="0"/>
                    <a:pt x="3374323" y="62582"/>
                    <a:pt x="3374323" y="139781"/>
                  </a:cubicBezTo>
                  <a:lnTo>
                    <a:pt x="3374323" y="698887"/>
                  </a:lnTo>
                  <a:lnTo>
                    <a:pt x="3371942" y="710681"/>
                  </a:lnTo>
                  <a:lnTo>
                    <a:pt x="3371942" y="1786113"/>
                  </a:lnTo>
                  <a:lnTo>
                    <a:pt x="0" y="1786113"/>
                  </a:lnTo>
                  <a:lnTo>
                    <a:pt x="0" y="698887"/>
                  </a:lnTo>
                  <a:lnTo>
                    <a:pt x="0" y="550558"/>
                  </a:lnTo>
                  <a:lnTo>
                    <a:pt x="0" y="139781"/>
                  </a:lnTo>
                  <a:cubicBezTo>
                    <a:pt x="0" y="62582"/>
                    <a:pt x="62582" y="0"/>
                    <a:pt x="1397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87" name="TextBox 2">
              <a:extLst>
                <a:ext uri="{FF2B5EF4-FFF2-40B4-BE49-F238E27FC236}">
                  <a16:creationId xmlns:a16="http://schemas.microsoft.com/office/drawing/2014/main" id="{A99402DD-2FA8-F01F-7F71-7924C802BC30}"/>
                </a:ext>
              </a:extLst>
            </p:cNvPr>
            <p:cNvSpPr txBox="1"/>
            <p:nvPr/>
          </p:nvSpPr>
          <p:spPr>
            <a:xfrm>
              <a:off x="11109983" y="6727275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4B363EF1-829C-28D7-A592-75C392503EB1}"/>
                </a:ext>
              </a:extLst>
            </p:cNvPr>
            <p:cNvGrpSpPr/>
            <p:nvPr/>
          </p:nvGrpSpPr>
          <p:grpSpPr>
            <a:xfrm>
              <a:off x="8600438" y="6702017"/>
              <a:ext cx="1389944" cy="230832"/>
              <a:chOff x="17391714" y="8739398"/>
              <a:chExt cx="1389944" cy="230832"/>
            </a:xfrm>
          </p:grpSpPr>
          <p:grpSp>
            <p:nvGrpSpPr>
              <p:cNvPr id="98" name="Checkbox">
                <a:extLst>
                  <a:ext uri="{FF2B5EF4-FFF2-40B4-BE49-F238E27FC236}">
                    <a16:creationId xmlns:a16="http://schemas.microsoft.com/office/drawing/2014/main" id="{C7CDE65A-D0CC-5013-20D1-53E952487E41}"/>
                  </a:ext>
                </a:extLst>
              </p:cNvPr>
              <p:cNvGrpSpPr/>
              <p:nvPr/>
            </p:nvGrpSpPr>
            <p:grpSpPr>
              <a:xfrm>
                <a:off x="17391714" y="8790685"/>
                <a:ext cx="128588" cy="128588"/>
                <a:chOff x="863600" y="1311275"/>
                <a:chExt cx="128588" cy="128588"/>
              </a:xfrm>
            </p:grpSpPr>
            <p:sp>
              <p:nvSpPr>
                <p:cNvPr id="100" name="Box">
                  <a:extLst>
                    <a:ext uri="{FF2B5EF4-FFF2-40B4-BE49-F238E27FC236}">
                      <a16:creationId xmlns:a16="http://schemas.microsoft.com/office/drawing/2014/main" id="{F1EE882F-3F8E-D110-BC6D-51B00B0F10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Check" hidden="1">
                  <a:extLst>
                    <a:ext uri="{FF2B5EF4-FFF2-40B4-BE49-F238E27FC236}">
                      <a16:creationId xmlns:a16="http://schemas.microsoft.com/office/drawing/2014/main" id="{B1C3520D-C068-8416-579E-DAFBB0FF7E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9" name="TextBox 233">
                <a:extLst>
                  <a:ext uri="{FF2B5EF4-FFF2-40B4-BE49-F238E27FC236}">
                    <a16:creationId xmlns:a16="http://schemas.microsoft.com/office/drawing/2014/main" id="{9B780722-A776-F383-28C7-9BE3DD752E42}"/>
                  </a:ext>
                </a:extLst>
              </p:cNvPr>
              <p:cNvSpPr txBox="1"/>
              <p:nvPr/>
            </p:nvSpPr>
            <p:spPr>
              <a:xfrm>
                <a:off x="17553437" y="8739398"/>
                <a:ext cx="122822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오늘 하루 </a:t>
                </a:r>
                <a:r>
                  <a:rPr lang="ko-KR" altLang="en-US" sz="900" b="1" dirty="0" err="1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열지않기</a:t>
                </a:r>
                <a:endPara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FA7488D-EC31-A350-816A-5360852D6EE5}"/>
                </a:ext>
              </a:extLst>
            </p:cNvPr>
            <p:cNvCxnSpPr>
              <a:cxnSpLocks/>
            </p:cNvCxnSpPr>
            <p:nvPr/>
          </p:nvCxnSpPr>
          <p:spPr>
            <a:xfrm>
              <a:off x="8396370" y="6616787"/>
              <a:ext cx="3378988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C829276-EF0F-F8CF-4E43-87187918AD93}"/>
                </a:ext>
              </a:extLst>
            </p:cNvPr>
            <p:cNvGrpSpPr/>
            <p:nvPr/>
          </p:nvGrpSpPr>
          <p:grpSpPr>
            <a:xfrm>
              <a:off x="8466721" y="4741355"/>
              <a:ext cx="3198043" cy="1712020"/>
              <a:chOff x="8466721" y="4741355"/>
              <a:chExt cx="3198043" cy="1712020"/>
            </a:xfrm>
          </p:grpSpPr>
          <p:sp>
            <p:nvSpPr>
              <p:cNvPr id="84" name="Delete">
                <a:extLst>
                  <a:ext uri="{FF2B5EF4-FFF2-40B4-BE49-F238E27FC236}">
                    <a16:creationId xmlns:a16="http://schemas.microsoft.com/office/drawing/2014/main" id="{0906322F-18B0-0FF0-2E20-E42A5F3BB0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42526" y="4784701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extBox 4">
                <a:extLst>
                  <a:ext uri="{FF2B5EF4-FFF2-40B4-BE49-F238E27FC236}">
                    <a16:creationId xmlns:a16="http://schemas.microsoft.com/office/drawing/2014/main" id="{AB5CECF5-925C-C588-4022-F2A05BC8C924}"/>
                  </a:ext>
                </a:extLst>
              </p:cNvPr>
              <p:cNvSpPr txBox="1"/>
              <p:nvPr/>
            </p:nvSpPr>
            <p:spPr>
              <a:xfrm>
                <a:off x="8466721" y="4741355"/>
                <a:ext cx="208903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보험계약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조회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변경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청구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대출까지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33FD9D5E-A690-9878-497C-E4B2DDA3B2ED}"/>
                  </a:ext>
                </a:extLst>
              </p:cNvPr>
              <p:cNvGrpSpPr/>
              <p:nvPr/>
            </p:nvGrpSpPr>
            <p:grpSpPr>
              <a:xfrm>
                <a:off x="8514565" y="5098754"/>
                <a:ext cx="2927089" cy="1038575"/>
                <a:chOff x="8514565" y="5098754"/>
                <a:chExt cx="2927089" cy="1038575"/>
              </a:xfrm>
            </p:grpSpPr>
            <p:sp>
              <p:nvSpPr>
                <p:cNvPr id="85" name="TextBox 71">
                  <a:extLst>
                    <a:ext uri="{FF2B5EF4-FFF2-40B4-BE49-F238E27FC236}">
                      <a16:creationId xmlns:a16="http://schemas.microsoft.com/office/drawing/2014/main" id="{1BBA213E-FBE6-102A-A192-44D66788F6F6}"/>
                    </a:ext>
                  </a:extLst>
                </p:cNvPr>
                <p:cNvSpPr txBox="1"/>
                <p:nvPr/>
              </p:nvSpPr>
              <p:spPr>
                <a:xfrm>
                  <a:off x="8514565" y="5310388"/>
                  <a:ext cx="20857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r>
                    <a:rPr lang="ko-KR" altLang="en-US" sz="12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메리츠</a:t>
                  </a: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화재 앱 </a:t>
                  </a:r>
                  <a:r>
                    <a:rPr lang="ko-KR" altLang="en-US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설치하고 더 많은 혜택을 받아보세요</a:t>
                  </a:r>
                  <a:r>
                    <a:rPr lang="en-US" altLang="ko-KR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  <a:endPara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72CED185-9C03-557B-00DA-4D4AA98F3D87}"/>
                    </a:ext>
                  </a:extLst>
                </p:cNvPr>
                <p:cNvSpPr/>
                <p:nvPr/>
              </p:nvSpPr>
              <p:spPr>
                <a:xfrm>
                  <a:off x="8600438" y="5854756"/>
                  <a:ext cx="1281387" cy="282573"/>
                </a:xfrm>
                <a:prstGeom prst="rect">
                  <a:avLst/>
                </a:prstGeom>
                <a:solidFill>
                  <a:srgbClr val="E94432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98" b="1" dirty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앱으로 보기</a:t>
                  </a:r>
                </a:p>
              </p:txBody>
            </p:sp>
            <p:sp>
              <p:nvSpPr>
                <p:cNvPr id="90" name="TextBox 4">
                  <a:extLst>
                    <a:ext uri="{FF2B5EF4-FFF2-40B4-BE49-F238E27FC236}">
                      <a16:creationId xmlns:a16="http://schemas.microsoft.com/office/drawing/2014/main" id="{81CD202F-48EA-757A-6CE8-FD2D930B3B74}"/>
                    </a:ext>
                  </a:extLst>
                </p:cNvPr>
                <p:cNvSpPr txBox="1"/>
                <p:nvPr/>
              </p:nvSpPr>
              <p:spPr>
                <a:xfrm>
                  <a:off x="8515140" y="5098754"/>
                  <a:ext cx="15520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더 많은 혜택이 궁금할 땐</a:t>
                  </a:r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ko-KR" altLang="en-US" sz="105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ED87714B-6EFB-917D-3AAC-D8E4A12A86F1}"/>
                    </a:ext>
                  </a:extLst>
                </p:cNvPr>
                <p:cNvGrpSpPr/>
                <p:nvPr/>
              </p:nvGrpSpPr>
              <p:grpSpPr>
                <a:xfrm>
                  <a:off x="10682978" y="5362925"/>
                  <a:ext cx="758676" cy="718652"/>
                  <a:chOff x="1847461" y="2024743"/>
                  <a:chExt cx="1352939" cy="867747"/>
                </a:xfrm>
                <a:solidFill>
                  <a:schemeClr val="bg1">
                    <a:lumMod val="95000"/>
                  </a:schemeClr>
                </a:solidFill>
              </p:grpSpPr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34BF7BBB-283B-A302-D1CC-3583DE19DCAB}"/>
                      </a:ext>
                    </a:extLst>
                  </p:cNvPr>
                  <p:cNvGrpSpPr/>
                  <p:nvPr/>
                </p:nvGrpSpPr>
                <p:grpSpPr>
                  <a:xfrm>
                    <a:off x="1847461" y="2024743"/>
                    <a:ext cx="1352939" cy="867747"/>
                    <a:chOff x="1847461" y="2024743"/>
                    <a:chExt cx="867747" cy="867747"/>
                  </a:xfrm>
                  <a:grpFill/>
                </p:grpSpPr>
                <p:sp>
                  <p:nvSpPr>
                    <p:cNvPr id="95" name="직사각형 94">
                      <a:extLst>
                        <a:ext uri="{FF2B5EF4-FFF2-40B4-BE49-F238E27FC236}">
                          <a16:creationId xmlns:a16="http://schemas.microsoft.com/office/drawing/2014/main" id="{7BBE4E73-1C25-F512-E0DF-7C59F631B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7461" y="2024743"/>
                      <a:ext cx="867747" cy="867747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98488" indent="-14128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96975" indent="-282575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795463" indent="-423863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395538" indent="-56673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cxnSp>
                  <p:nvCxnSpPr>
                    <p:cNvPr id="96" name="직선 연결선 95">
                      <a:extLst>
                        <a:ext uri="{FF2B5EF4-FFF2-40B4-BE49-F238E27FC236}">
                          <a16:creationId xmlns:a16="http://schemas.microsoft.com/office/drawing/2014/main" id="{AF15889E-9BA0-2404-85DB-68037454A1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97" name="직선 연결선 96">
                      <a:extLst>
                        <a:ext uri="{FF2B5EF4-FFF2-40B4-BE49-F238E27FC236}">
                          <a16:creationId xmlns:a16="http://schemas.microsoft.com/office/drawing/2014/main" id="{BDA3FB37-9D7C-49D4-8524-E9C7A54553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sp>
                <p:nvSpPr>
                  <p:cNvPr id="94" name="TextBox 23">
                    <a:extLst>
                      <a:ext uri="{FF2B5EF4-FFF2-40B4-BE49-F238E27FC236}">
                        <a16:creationId xmlns:a16="http://schemas.microsoft.com/office/drawing/2014/main" id="{34E25460-2D08-4F07-64C1-9F379673312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872" y="2298623"/>
                    <a:ext cx="778117" cy="319989"/>
                  </a:xfrm>
                  <a:prstGeom prst="rect">
                    <a:avLst/>
                  </a:prstGeom>
                  <a:grp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DEAFA26-891C-9EC9-E185-B00B7988899B}"/>
                  </a:ext>
                </a:extLst>
              </p:cNvPr>
              <p:cNvGrpSpPr/>
              <p:nvPr/>
            </p:nvGrpSpPr>
            <p:grpSpPr>
              <a:xfrm>
                <a:off x="9990382" y="6384624"/>
                <a:ext cx="418552" cy="68751"/>
                <a:chOff x="5581650" y="2476842"/>
                <a:chExt cx="650273" cy="106814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0E3D59A5-B926-69F8-B5C7-006F813099B4}"/>
                    </a:ext>
                  </a:extLst>
                </p:cNvPr>
                <p:cNvSpPr/>
                <p:nvPr/>
              </p:nvSpPr>
              <p:spPr>
                <a:xfrm>
                  <a:off x="5581650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53190E63-5D2D-D0EB-8DE4-B68C9D0D9D86}"/>
                    </a:ext>
                  </a:extLst>
                </p:cNvPr>
                <p:cNvSpPr/>
                <p:nvPr/>
              </p:nvSpPr>
              <p:spPr>
                <a:xfrm>
                  <a:off x="5742818" y="2476842"/>
                  <a:ext cx="339739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id="{DF0233F0-7FD7-E795-AAD1-098AB35E72CA}"/>
                    </a:ext>
                  </a:extLst>
                </p:cNvPr>
                <p:cNvSpPr/>
                <p:nvPr/>
              </p:nvSpPr>
              <p:spPr>
                <a:xfrm>
                  <a:off x="6123923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6D3F9F79-DF3F-47C4-95D5-9B6F512559C7}"/>
              </a:ext>
            </a:extLst>
          </p:cNvPr>
          <p:cNvGrpSpPr/>
          <p:nvPr/>
        </p:nvGrpSpPr>
        <p:grpSpPr>
          <a:xfrm>
            <a:off x="1262900" y="4620665"/>
            <a:ext cx="2861393" cy="549607"/>
            <a:chOff x="1305594" y="4865300"/>
            <a:chExt cx="2861393" cy="549607"/>
          </a:xfrm>
        </p:grpSpPr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FE2CE62E-C4FE-8181-DA6F-B51C31478FB2}"/>
                </a:ext>
              </a:extLst>
            </p:cNvPr>
            <p:cNvGrpSpPr/>
            <p:nvPr/>
          </p:nvGrpSpPr>
          <p:grpSpPr>
            <a:xfrm>
              <a:off x="1305594" y="4865300"/>
              <a:ext cx="535669" cy="549607"/>
              <a:chOff x="4651881" y="2633159"/>
              <a:chExt cx="2813740" cy="1014395"/>
            </a:xfrm>
          </p:grpSpPr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92C29D68-B0D7-2AA0-0EDE-5D2A586A86EA}"/>
                  </a:ext>
                </a:extLst>
              </p:cNvPr>
              <p:cNvSpPr/>
              <p:nvPr/>
            </p:nvSpPr>
            <p:spPr>
              <a:xfrm>
                <a:off x="4651881" y="2633161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BD6F01C1-7F24-735D-E210-1DEC81B57E3B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341" name="직선 연결선 340">
                  <a:extLst>
                    <a:ext uri="{FF2B5EF4-FFF2-40B4-BE49-F238E27FC236}">
                      <a16:creationId xmlns:a16="http://schemas.microsoft.com/office/drawing/2014/main" id="{3E22C255-214B-62C4-D557-8A0EB176B456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2" name="직선 연결선 341">
                  <a:extLst>
                    <a:ext uri="{FF2B5EF4-FFF2-40B4-BE49-F238E27FC236}">
                      <a16:creationId xmlns:a16="http://schemas.microsoft.com/office/drawing/2014/main" id="{8B014AF7-72B6-7B63-043D-7CF106FB0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15F62076-9F88-92B9-846B-AF4D06B30F4A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181981F9-010D-2BF3-FFBC-2DF80CC63D1D}"/>
                </a:ext>
              </a:extLst>
            </p:cNvPr>
            <p:cNvGrpSpPr/>
            <p:nvPr/>
          </p:nvGrpSpPr>
          <p:grpSpPr>
            <a:xfrm>
              <a:off x="2004536" y="4874509"/>
              <a:ext cx="2162451" cy="531188"/>
              <a:chOff x="1921081" y="4594891"/>
              <a:chExt cx="2162451" cy="531188"/>
            </a:xfrm>
          </p:grpSpPr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604EDD5-F6E0-20AF-4A2E-3964A7C0FA74}"/>
                  </a:ext>
                </a:extLst>
              </p:cNvPr>
              <p:cNvSpPr txBox="1"/>
              <p:nvPr/>
            </p:nvSpPr>
            <p:spPr>
              <a:xfrm>
                <a:off x="1921081" y="4594891"/>
                <a:ext cx="14234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올바른 </a:t>
                </a:r>
                <a:r>
                  <a:rPr lang="en-US" altLang="ko-KR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세건강보험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E381134D-B18B-3B0D-78A4-43E980283891}"/>
                  </a:ext>
                </a:extLst>
              </p:cNvPr>
              <p:cNvSpPr txBox="1"/>
              <p:nvPr/>
            </p:nvSpPr>
            <p:spPr>
              <a:xfrm>
                <a:off x="1921081" y="4849080"/>
                <a:ext cx="2162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세까지 쭉 보장받자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!</a:t>
                </a:r>
                <a:b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보험료 오를 걱정 없는 비갱신형 건강보험</a:t>
                </a:r>
                <a:endPara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6B7C554-7E34-A461-7656-559C4DDDCDA4}"/>
                  </a:ext>
                </a:extLst>
              </p:cNvPr>
              <p:cNvSpPr txBox="1"/>
              <p:nvPr/>
            </p:nvSpPr>
            <p:spPr>
              <a:xfrm>
                <a:off x="3385207" y="4598738"/>
                <a:ext cx="25648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spcBef>
                    <a:spcPts val="0"/>
                  </a:spcBef>
                  <a:defRPr sz="1200" b="1"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r>
                  <a:rPr lang="ko-KR" altLang="en-US" sz="1000" dirty="0">
                    <a:solidFill>
                      <a:srgbClr val="00B0F0"/>
                    </a:solidFill>
                  </a:rPr>
                  <a:t>추천</a:t>
                </a:r>
                <a:endParaRPr lang="en-US" altLang="ko-KR" sz="10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F86F55F2-BDE7-7F48-F756-FB03E314ECA6}"/>
              </a:ext>
            </a:extLst>
          </p:cNvPr>
          <p:cNvSpPr txBox="1"/>
          <p:nvPr/>
        </p:nvSpPr>
        <p:spPr>
          <a:xfrm>
            <a:off x="1249573" y="4355657"/>
            <a:ext cx="7213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종합형 보험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499BCA5C-8854-3485-55F5-6DF3EE5D4E2F}"/>
              </a:ext>
            </a:extLst>
          </p:cNvPr>
          <p:cNvSpPr/>
          <p:nvPr/>
        </p:nvSpPr>
        <p:spPr bwMode="auto">
          <a:xfrm>
            <a:off x="1143477" y="889984"/>
            <a:ext cx="3389654" cy="6196614"/>
          </a:xfrm>
          <a:prstGeom prst="rect">
            <a:avLst/>
          </a:prstGeom>
          <a:solidFill>
            <a:srgbClr val="000000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9B9467A-7FBA-CC5F-3DF6-366EE1711573}"/>
              </a:ext>
            </a:extLst>
          </p:cNvPr>
          <p:cNvGrpSpPr/>
          <p:nvPr/>
        </p:nvGrpSpPr>
        <p:grpSpPr>
          <a:xfrm>
            <a:off x="8379876" y="4725493"/>
            <a:ext cx="3389654" cy="2354159"/>
            <a:chOff x="8396370" y="4663441"/>
            <a:chExt cx="3389654" cy="2354159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A7FB0FB-0530-03D4-EBA3-3DCCCA2C3AB4}"/>
                </a:ext>
              </a:extLst>
            </p:cNvPr>
            <p:cNvSpPr/>
            <p:nvPr/>
          </p:nvSpPr>
          <p:spPr bwMode="auto">
            <a:xfrm>
              <a:off x="8396370" y="4663441"/>
              <a:ext cx="3389654" cy="2354159"/>
            </a:xfrm>
            <a:custGeom>
              <a:avLst/>
              <a:gdLst>
                <a:gd name="connsiteX0" fmla="*/ 139781 w 3374323"/>
                <a:gd name="connsiteY0" fmla="*/ 0 h 1786113"/>
                <a:gd name="connsiteX1" fmla="*/ 3234542 w 3374323"/>
                <a:gd name="connsiteY1" fmla="*/ 0 h 1786113"/>
                <a:gd name="connsiteX2" fmla="*/ 3374323 w 3374323"/>
                <a:gd name="connsiteY2" fmla="*/ 139781 h 1786113"/>
                <a:gd name="connsiteX3" fmla="*/ 3374323 w 3374323"/>
                <a:gd name="connsiteY3" fmla="*/ 698887 h 1786113"/>
                <a:gd name="connsiteX4" fmla="*/ 3371942 w 3374323"/>
                <a:gd name="connsiteY4" fmla="*/ 710681 h 1786113"/>
                <a:gd name="connsiteX5" fmla="*/ 3371942 w 3374323"/>
                <a:gd name="connsiteY5" fmla="*/ 1786113 h 1786113"/>
                <a:gd name="connsiteX6" fmla="*/ 0 w 3374323"/>
                <a:gd name="connsiteY6" fmla="*/ 1786113 h 1786113"/>
                <a:gd name="connsiteX7" fmla="*/ 0 w 3374323"/>
                <a:gd name="connsiteY7" fmla="*/ 698887 h 1786113"/>
                <a:gd name="connsiteX8" fmla="*/ 0 w 3374323"/>
                <a:gd name="connsiteY8" fmla="*/ 550558 h 1786113"/>
                <a:gd name="connsiteX9" fmla="*/ 0 w 3374323"/>
                <a:gd name="connsiteY9" fmla="*/ 139781 h 1786113"/>
                <a:gd name="connsiteX10" fmla="*/ 139781 w 3374323"/>
                <a:gd name="connsiteY10" fmla="*/ 0 h 178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4323" h="1786113">
                  <a:moveTo>
                    <a:pt x="139781" y="0"/>
                  </a:moveTo>
                  <a:lnTo>
                    <a:pt x="3234542" y="0"/>
                  </a:lnTo>
                  <a:cubicBezTo>
                    <a:pt x="3311741" y="0"/>
                    <a:pt x="3374323" y="62582"/>
                    <a:pt x="3374323" y="139781"/>
                  </a:cubicBezTo>
                  <a:lnTo>
                    <a:pt x="3374323" y="698887"/>
                  </a:lnTo>
                  <a:lnTo>
                    <a:pt x="3371942" y="710681"/>
                  </a:lnTo>
                  <a:lnTo>
                    <a:pt x="3371942" y="1786113"/>
                  </a:lnTo>
                  <a:lnTo>
                    <a:pt x="0" y="1786113"/>
                  </a:lnTo>
                  <a:lnTo>
                    <a:pt x="0" y="698887"/>
                  </a:lnTo>
                  <a:lnTo>
                    <a:pt x="0" y="550558"/>
                  </a:lnTo>
                  <a:lnTo>
                    <a:pt x="0" y="139781"/>
                  </a:lnTo>
                  <a:cubicBezTo>
                    <a:pt x="0" y="62582"/>
                    <a:pt x="62582" y="0"/>
                    <a:pt x="13978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BB782E19-709A-CCD8-16D0-F121AA7C257A}"/>
                </a:ext>
              </a:extLst>
            </p:cNvPr>
            <p:cNvSpPr txBox="1"/>
            <p:nvPr/>
          </p:nvSpPr>
          <p:spPr>
            <a:xfrm>
              <a:off x="11109983" y="6727275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ko-KR" altLang="en-US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5D09D4C-7F0C-1F62-C53F-0193D00B6F3B}"/>
                </a:ext>
              </a:extLst>
            </p:cNvPr>
            <p:cNvGrpSpPr/>
            <p:nvPr/>
          </p:nvGrpSpPr>
          <p:grpSpPr>
            <a:xfrm>
              <a:off x="8600438" y="6702017"/>
              <a:ext cx="1389944" cy="230832"/>
              <a:chOff x="17391714" y="8739398"/>
              <a:chExt cx="1389944" cy="230832"/>
            </a:xfrm>
          </p:grpSpPr>
          <p:grpSp>
            <p:nvGrpSpPr>
              <p:cNvPr id="51" name="Checkbox">
                <a:extLst>
                  <a:ext uri="{FF2B5EF4-FFF2-40B4-BE49-F238E27FC236}">
                    <a16:creationId xmlns:a16="http://schemas.microsoft.com/office/drawing/2014/main" id="{945E45A5-2E01-B722-0CE0-9D5693A0523C}"/>
                  </a:ext>
                </a:extLst>
              </p:cNvPr>
              <p:cNvGrpSpPr/>
              <p:nvPr/>
            </p:nvGrpSpPr>
            <p:grpSpPr>
              <a:xfrm>
                <a:off x="17391714" y="8790685"/>
                <a:ext cx="128588" cy="128588"/>
                <a:chOff x="863600" y="1311275"/>
                <a:chExt cx="128588" cy="128588"/>
              </a:xfrm>
            </p:grpSpPr>
            <p:sp>
              <p:nvSpPr>
                <p:cNvPr id="53" name="Box">
                  <a:extLst>
                    <a:ext uri="{FF2B5EF4-FFF2-40B4-BE49-F238E27FC236}">
                      <a16:creationId xmlns:a16="http://schemas.microsoft.com/office/drawing/2014/main" id="{EA392B69-557D-2C19-6FE0-B14F682F07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Check" hidden="1">
                  <a:extLst>
                    <a:ext uri="{FF2B5EF4-FFF2-40B4-BE49-F238E27FC236}">
                      <a16:creationId xmlns:a16="http://schemas.microsoft.com/office/drawing/2014/main" id="{9B86EF78-A7CF-E729-6396-3810A2E546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2" name="TextBox 233">
                <a:extLst>
                  <a:ext uri="{FF2B5EF4-FFF2-40B4-BE49-F238E27FC236}">
                    <a16:creationId xmlns:a16="http://schemas.microsoft.com/office/drawing/2014/main" id="{A22A3691-5C67-22B7-81E5-C19B7B338AF4}"/>
                  </a:ext>
                </a:extLst>
              </p:cNvPr>
              <p:cNvSpPr txBox="1"/>
              <p:nvPr/>
            </p:nvSpPr>
            <p:spPr>
              <a:xfrm>
                <a:off x="17553437" y="8739398"/>
                <a:ext cx="122822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오늘 하루 </a:t>
                </a:r>
                <a:r>
                  <a:rPr lang="ko-KR" altLang="en-US" sz="900" b="1" dirty="0" err="1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열지않기</a:t>
                </a:r>
                <a:endPara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9D287C1-E219-8F19-D6AD-5F2BC0966387}"/>
                </a:ext>
              </a:extLst>
            </p:cNvPr>
            <p:cNvCxnSpPr>
              <a:cxnSpLocks/>
            </p:cNvCxnSpPr>
            <p:nvPr/>
          </p:nvCxnSpPr>
          <p:spPr>
            <a:xfrm>
              <a:off x="8396370" y="6616787"/>
              <a:ext cx="3378988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6CF6FBF-CF0A-B135-45E3-58048C03DEC1}"/>
                </a:ext>
              </a:extLst>
            </p:cNvPr>
            <p:cNvGrpSpPr/>
            <p:nvPr/>
          </p:nvGrpSpPr>
          <p:grpSpPr>
            <a:xfrm>
              <a:off x="8466721" y="4741355"/>
              <a:ext cx="3198043" cy="1712394"/>
              <a:chOff x="8466721" y="4741355"/>
              <a:chExt cx="3198043" cy="1712394"/>
            </a:xfrm>
          </p:grpSpPr>
          <p:sp>
            <p:nvSpPr>
              <p:cNvPr id="33" name="Delete">
                <a:extLst>
                  <a:ext uri="{FF2B5EF4-FFF2-40B4-BE49-F238E27FC236}">
                    <a16:creationId xmlns:a16="http://schemas.microsoft.com/office/drawing/2014/main" id="{94A79635-D410-C9BA-465B-D198494E78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42526" y="4784701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9B21671B-DE57-B91D-794C-027C3CEABA84}"/>
                  </a:ext>
                </a:extLst>
              </p:cNvPr>
              <p:cNvSpPr txBox="1"/>
              <p:nvPr/>
            </p:nvSpPr>
            <p:spPr>
              <a:xfrm>
                <a:off x="8466721" y="4741355"/>
                <a:ext cx="18085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보험은 있는데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잘 가입한 걸까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2F5F9C5-9C9F-68E7-B360-BDA176CCDBC0}"/>
                  </a:ext>
                </a:extLst>
              </p:cNvPr>
              <p:cNvGrpSpPr/>
              <p:nvPr/>
            </p:nvGrpSpPr>
            <p:grpSpPr>
              <a:xfrm>
                <a:off x="8488334" y="5098754"/>
                <a:ext cx="2953320" cy="1038575"/>
                <a:chOff x="8488334" y="5098754"/>
                <a:chExt cx="2953320" cy="1038575"/>
              </a:xfrm>
            </p:grpSpPr>
            <p:sp>
              <p:nvSpPr>
                <p:cNvPr id="40" name="TextBox 71">
                  <a:extLst>
                    <a:ext uri="{FF2B5EF4-FFF2-40B4-BE49-F238E27FC236}">
                      <a16:creationId xmlns:a16="http://schemas.microsoft.com/office/drawing/2014/main" id="{009B0D45-4716-2933-B7BE-BB124ED56BA7}"/>
                    </a:ext>
                  </a:extLst>
                </p:cNvPr>
                <p:cNvSpPr txBox="1"/>
                <p:nvPr/>
              </p:nvSpPr>
              <p:spPr>
                <a:xfrm>
                  <a:off x="8488334" y="5310388"/>
                  <a:ext cx="22943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보장 내역과 합리적인 보험료</a:t>
                  </a:r>
                  <a:r>
                    <a:rPr lang="ko-KR" altLang="en-US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를 전문가가 분석해드려요</a:t>
                  </a:r>
                  <a:r>
                    <a:rPr lang="en-US" altLang="ko-KR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  <a:endPara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46B5852-D8B4-5C5E-3D44-32C1D2A58DC7}"/>
                    </a:ext>
                  </a:extLst>
                </p:cNvPr>
                <p:cNvSpPr/>
                <p:nvPr/>
              </p:nvSpPr>
              <p:spPr>
                <a:xfrm>
                  <a:off x="8600438" y="5854756"/>
                  <a:ext cx="1281387" cy="282573"/>
                </a:xfrm>
                <a:prstGeom prst="rect">
                  <a:avLst/>
                </a:prstGeom>
                <a:solidFill>
                  <a:srgbClr val="E94432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98" b="1" dirty="0">
                      <a:solidFill>
                        <a:srgbClr val="FFFFF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지금 분석하러 가기</a:t>
                  </a:r>
                </a:p>
              </p:txBody>
            </p:sp>
            <p:sp>
              <p:nvSpPr>
                <p:cNvPr id="42" name="TextBox 4">
                  <a:extLst>
                    <a:ext uri="{FF2B5EF4-FFF2-40B4-BE49-F238E27FC236}">
                      <a16:creationId xmlns:a16="http://schemas.microsoft.com/office/drawing/2014/main" id="{5311EE94-49A3-FA4E-2869-63D4D649C1E3}"/>
                    </a:ext>
                  </a:extLst>
                </p:cNvPr>
                <p:cNvSpPr txBox="1"/>
                <p:nvPr/>
              </p:nvSpPr>
              <p:spPr>
                <a:xfrm>
                  <a:off x="8515140" y="5098754"/>
                  <a:ext cx="17427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합리적인 보험료가 궁금할 땐</a:t>
                  </a:r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ko-KR" altLang="en-US" sz="105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290635C8-361B-D45A-6974-AB94BAA479BE}"/>
                    </a:ext>
                  </a:extLst>
                </p:cNvPr>
                <p:cNvGrpSpPr/>
                <p:nvPr/>
              </p:nvGrpSpPr>
              <p:grpSpPr>
                <a:xfrm>
                  <a:off x="10682978" y="5362925"/>
                  <a:ext cx="758676" cy="718652"/>
                  <a:chOff x="1847461" y="2024743"/>
                  <a:chExt cx="1352939" cy="867747"/>
                </a:xfrm>
                <a:solidFill>
                  <a:schemeClr val="bg1">
                    <a:lumMod val="95000"/>
                  </a:schemeClr>
                </a:solidFill>
              </p:grpSpPr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5EE8FF87-6D4D-8894-CE96-4442F1197DE1}"/>
                      </a:ext>
                    </a:extLst>
                  </p:cNvPr>
                  <p:cNvGrpSpPr/>
                  <p:nvPr/>
                </p:nvGrpSpPr>
                <p:grpSpPr>
                  <a:xfrm>
                    <a:off x="1847461" y="2024743"/>
                    <a:ext cx="1352939" cy="867747"/>
                    <a:chOff x="1847461" y="2024743"/>
                    <a:chExt cx="867747" cy="867747"/>
                  </a:xfrm>
                  <a:grpFill/>
                </p:grpSpPr>
                <p:sp>
                  <p:nvSpPr>
                    <p:cNvPr id="46" name="직사각형 45">
                      <a:extLst>
                        <a:ext uri="{FF2B5EF4-FFF2-40B4-BE49-F238E27FC236}">
                          <a16:creationId xmlns:a16="http://schemas.microsoft.com/office/drawing/2014/main" id="{67744BD1-51D4-9728-A646-DB5E29DB7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7461" y="2024743"/>
                      <a:ext cx="867747" cy="867747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98488" indent="-14128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96975" indent="-282575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795463" indent="-423863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395538" indent="-56673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cxnSp>
                  <p:nvCxnSpPr>
                    <p:cNvPr id="48" name="직선 연결선 47">
                      <a:extLst>
                        <a:ext uri="{FF2B5EF4-FFF2-40B4-BE49-F238E27FC236}">
                          <a16:creationId xmlns:a16="http://schemas.microsoft.com/office/drawing/2014/main" id="{88C2D5BF-7E4D-25BA-13E1-EAD7C7F224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50" name="직선 연결선 49">
                      <a:extLst>
                        <a:ext uri="{FF2B5EF4-FFF2-40B4-BE49-F238E27FC236}">
                          <a16:creationId xmlns:a16="http://schemas.microsoft.com/office/drawing/2014/main" id="{5B8AFD6A-D366-86BA-2052-53980D89F0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47461" y="2024743"/>
                      <a:ext cx="867747" cy="867747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sp>
                <p:nvSpPr>
                  <p:cNvPr id="45" name="TextBox 23">
                    <a:extLst>
                      <a:ext uri="{FF2B5EF4-FFF2-40B4-BE49-F238E27FC236}">
                        <a16:creationId xmlns:a16="http://schemas.microsoft.com/office/drawing/2014/main" id="{2E7F856D-D475-57FD-3F4A-61893FBEB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872" y="2298623"/>
                    <a:ext cx="778117" cy="319989"/>
                  </a:xfrm>
                  <a:prstGeom prst="rect">
                    <a:avLst/>
                  </a:prstGeom>
                  <a:grpFill/>
                </p:spPr>
                <p:txBody>
                  <a:bodyPr wrap="none" rtlCol="0" anchor="ctr">
                    <a:spAutoFit/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122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Img</a:t>
                    </a:r>
                    <a:endParaRPr lang="ko-KR" altLang="en-US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86C86A2-B3A8-F69D-5150-C0745A802163}"/>
                  </a:ext>
                </a:extLst>
              </p:cNvPr>
              <p:cNvGrpSpPr/>
              <p:nvPr/>
            </p:nvGrpSpPr>
            <p:grpSpPr>
              <a:xfrm>
                <a:off x="9990381" y="6384621"/>
                <a:ext cx="426149" cy="69128"/>
                <a:chOff x="5581650" y="2476842"/>
                <a:chExt cx="662076" cy="107400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A4AE81F-BF2D-42FA-9075-8F57B0D48AAC}"/>
                    </a:ext>
                  </a:extLst>
                </p:cNvPr>
                <p:cNvSpPr/>
                <p:nvPr/>
              </p:nvSpPr>
              <p:spPr>
                <a:xfrm>
                  <a:off x="5581650" y="2476842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4FC36E13-84CD-C243-7DD2-5AE7161F5A5C}"/>
                    </a:ext>
                  </a:extLst>
                </p:cNvPr>
                <p:cNvSpPr/>
                <p:nvPr/>
              </p:nvSpPr>
              <p:spPr>
                <a:xfrm>
                  <a:off x="5742818" y="2477425"/>
                  <a:ext cx="108000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71CADE94-2B42-F321-06A0-07D129BD56FF}"/>
                    </a:ext>
                  </a:extLst>
                </p:cNvPr>
                <p:cNvSpPr/>
                <p:nvPr/>
              </p:nvSpPr>
              <p:spPr>
                <a:xfrm>
                  <a:off x="5903987" y="2477428"/>
                  <a:ext cx="339739" cy="1068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898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C9AD9991-1AEA-BEC2-71ED-F64A472DFEA2}"/>
              </a:ext>
            </a:extLst>
          </p:cNvPr>
          <p:cNvSpPr/>
          <p:nvPr/>
        </p:nvSpPr>
        <p:spPr>
          <a:xfrm>
            <a:off x="439080" y="4557429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CBED1B8-1F22-B095-87CA-6A5673CADE81}"/>
              </a:ext>
            </a:extLst>
          </p:cNvPr>
          <p:cNvSpPr/>
          <p:nvPr/>
        </p:nvSpPr>
        <p:spPr>
          <a:xfrm>
            <a:off x="793375" y="470178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99A15E-050E-AA78-0761-B3E85E8BDE7A}"/>
              </a:ext>
            </a:extLst>
          </p:cNvPr>
          <p:cNvGrpSpPr/>
          <p:nvPr/>
        </p:nvGrpSpPr>
        <p:grpSpPr>
          <a:xfrm>
            <a:off x="1148131" y="4725493"/>
            <a:ext cx="3389654" cy="2354159"/>
            <a:chOff x="1122731" y="4663441"/>
            <a:chExt cx="3389654" cy="2354159"/>
          </a:xfrm>
        </p:grpSpPr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7B0EC48B-2642-7F99-110D-754A8C956A5B}"/>
                </a:ext>
              </a:extLst>
            </p:cNvPr>
            <p:cNvGrpSpPr/>
            <p:nvPr/>
          </p:nvGrpSpPr>
          <p:grpSpPr>
            <a:xfrm>
              <a:off x="1122731" y="4663441"/>
              <a:ext cx="3389654" cy="2354159"/>
              <a:chOff x="8396370" y="4663441"/>
              <a:chExt cx="3389654" cy="2354159"/>
            </a:xfrm>
          </p:grpSpPr>
          <p:sp>
            <p:nvSpPr>
              <p:cNvPr id="281" name="자유형: 도형 280">
                <a:extLst>
                  <a:ext uri="{FF2B5EF4-FFF2-40B4-BE49-F238E27FC236}">
                    <a16:creationId xmlns:a16="http://schemas.microsoft.com/office/drawing/2014/main" id="{55AD3CAC-0650-1F79-FF3C-8F98966BBCE0}"/>
                  </a:ext>
                </a:extLst>
              </p:cNvPr>
              <p:cNvSpPr/>
              <p:nvPr/>
            </p:nvSpPr>
            <p:spPr bwMode="auto">
              <a:xfrm>
                <a:off x="8396370" y="4663441"/>
                <a:ext cx="3389654" cy="2354159"/>
              </a:xfrm>
              <a:custGeom>
                <a:avLst/>
                <a:gdLst>
                  <a:gd name="connsiteX0" fmla="*/ 139781 w 3374323"/>
                  <a:gd name="connsiteY0" fmla="*/ 0 h 1786113"/>
                  <a:gd name="connsiteX1" fmla="*/ 3234542 w 3374323"/>
                  <a:gd name="connsiteY1" fmla="*/ 0 h 1786113"/>
                  <a:gd name="connsiteX2" fmla="*/ 3374323 w 3374323"/>
                  <a:gd name="connsiteY2" fmla="*/ 139781 h 1786113"/>
                  <a:gd name="connsiteX3" fmla="*/ 3374323 w 3374323"/>
                  <a:gd name="connsiteY3" fmla="*/ 698887 h 1786113"/>
                  <a:gd name="connsiteX4" fmla="*/ 3371942 w 3374323"/>
                  <a:gd name="connsiteY4" fmla="*/ 710681 h 1786113"/>
                  <a:gd name="connsiteX5" fmla="*/ 3371942 w 3374323"/>
                  <a:gd name="connsiteY5" fmla="*/ 1786113 h 1786113"/>
                  <a:gd name="connsiteX6" fmla="*/ 0 w 3374323"/>
                  <a:gd name="connsiteY6" fmla="*/ 1786113 h 1786113"/>
                  <a:gd name="connsiteX7" fmla="*/ 0 w 3374323"/>
                  <a:gd name="connsiteY7" fmla="*/ 698887 h 1786113"/>
                  <a:gd name="connsiteX8" fmla="*/ 0 w 3374323"/>
                  <a:gd name="connsiteY8" fmla="*/ 550558 h 1786113"/>
                  <a:gd name="connsiteX9" fmla="*/ 0 w 3374323"/>
                  <a:gd name="connsiteY9" fmla="*/ 139781 h 1786113"/>
                  <a:gd name="connsiteX10" fmla="*/ 139781 w 3374323"/>
                  <a:gd name="connsiteY10" fmla="*/ 0 h 178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4323" h="1786113">
                    <a:moveTo>
                      <a:pt x="139781" y="0"/>
                    </a:moveTo>
                    <a:lnTo>
                      <a:pt x="3234542" y="0"/>
                    </a:lnTo>
                    <a:cubicBezTo>
                      <a:pt x="3311741" y="0"/>
                      <a:pt x="3374323" y="62582"/>
                      <a:pt x="3374323" y="139781"/>
                    </a:cubicBezTo>
                    <a:lnTo>
                      <a:pt x="3374323" y="698887"/>
                    </a:lnTo>
                    <a:lnTo>
                      <a:pt x="3371942" y="710681"/>
                    </a:lnTo>
                    <a:lnTo>
                      <a:pt x="3371942" y="1786113"/>
                    </a:lnTo>
                    <a:lnTo>
                      <a:pt x="0" y="1786113"/>
                    </a:lnTo>
                    <a:lnTo>
                      <a:pt x="0" y="698887"/>
                    </a:lnTo>
                    <a:lnTo>
                      <a:pt x="0" y="550558"/>
                    </a:lnTo>
                    <a:lnTo>
                      <a:pt x="0" y="139781"/>
                    </a:lnTo>
                    <a:cubicBezTo>
                      <a:pt x="0" y="62582"/>
                      <a:pt x="62582" y="0"/>
                      <a:pt x="13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latinLnBrk="0"/>
                <a:endParaRPr kumimoji="0" lang="ko-KR" altLang="en-US" sz="1000" dirty="0">
                  <a:latin typeface="+mn-ea"/>
                </a:endParaRPr>
              </a:p>
            </p:txBody>
          </p:sp>
          <p:sp>
            <p:nvSpPr>
              <p:cNvPr id="282" name="TextBox 2">
                <a:extLst>
                  <a:ext uri="{FF2B5EF4-FFF2-40B4-BE49-F238E27FC236}">
                    <a16:creationId xmlns:a16="http://schemas.microsoft.com/office/drawing/2014/main" id="{507283DB-E4C6-AF45-4D52-8F80CD495CBE}"/>
                  </a:ext>
                </a:extLst>
              </p:cNvPr>
              <p:cNvSpPr txBox="1"/>
              <p:nvPr/>
            </p:nvSpPr>
            <p:spPr>
              <a:xfrm>
                <a:off x="11109983" y="6727275"/>
                <a:ext cx="4667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ko-KR" altLang="en-US" sz="11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닫기</a:t>
                </a:r>
                <a:endParaRPr lang="en-US" altLang="ko-KR" sz="11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C911D2AF-52AB-7F2C-E501-82F1B67B4CA9}"/>
                  </a:ext>
                </a:extLst>
              </p:cNvPr>
              <p:cNvGrpSpPr/>
              <p:nvPr/>
            </p:nvGrpSpPr>
            <p:grpSpPr>
              <a:xfrm>
                <a:off x="8600438" y="6702017"/>
                <a:ext cx="1389944" cy="230832"/>
                <a:chOff x="17391714" y="8739398"/>
                <a:chExt cx="1389944" cy="230832"/>
              </a:xfrm>
            </p:grpSpPr>
            <p:grpSp>
              <p:nvGrpSpPr>
                <p:cNvPr id="302" name="Checkbox">
                  <a:extLst>
                    <a:ext uri="{FF2B5EF4-FFF2-40B4-BE49-F238E27FC236}">
                      <a16:creationId xmlns:a16="http://schemas.microsoft.com/office/drawing/2014/main" id="{FFCB6821-A3D3-A2EE-4734-365D02DE887E}"/>
                    </a:ext>
                  </a:extLst>
                </p:cNvPr>
                <p:cNvGrpSpPr/>
                <p:nvPr/>
              </p:nvGrpSpPr>
              <p:grpSpPr>
                <a:xfrm>
                  <a:off x="17391714" y="879068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304" name="Box">
                    <a:extLst>
                      <a:ext uri="{FF2B5EF4-FFF2-40B4-BE49-F238E27FC236}">
                        <a16:creationId xmlns:a16="http://schemas.microsoft.com/office/drawing/2014/main" id="{16DC136E-AA7B-A9C4-60F6-90E7B690270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Check" hidden="1">
                    <a:extLst>
                      <a:ext uri="{FF2B5EF4-FFF2-40B4-BE49-F238E27FC236}">
                        <a16:creationId xmlns:a16="http://schemas.microsoft.com/office/drawing/2014/main" id="{4FE09506-7EFE-80D6-06E4-B4C30EF93C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03" name="TextBox 233">
                  <a:extLst>
                    <a:ext uri="{FF2B5EF4-FFF2-40B4-BE49-F238E27FC236}">
                      <a16:creationId xmlns:a16="http://schemas.microsoft.com/office/drawing/2014/main" id="{71528345-B4E1-F735-BE17-A12BE9A6CFD2}"/>
                    </a:ext>
                  </a:extLst>
                </p:cNvPr>
                <p:cNvSpPr txBox="1"/>
                <p:nvPr/>
              </p:nvSpPr>
              <p:spPr>
                <a:xfrm>
                  <a:off x="17553437" y="8739398"/>
                  <a:ext cx="1228221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>
                          <a:lumMod val="7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오늘 하루 </a:t>
                  </a:r>
                  <a:r>
                    <a:rPr lang="ko-KR" altLang="en-US" sz="900" b="1" dirty="0" err="1">
                      <a:solidFill>
                        <a:schemeClr val="bg1">
                          <a:lumMod val="7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열지않기</a:t>
                  </a:r>
                  <a:endParaRPr lang="ko-KR" altLang="en-US" sz="900" b="1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1FB5E679-2679-F91C-CB1D-378849573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6370" y="6616787"/>
                <a:ext cx="3378988" cy="0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26A460CE-7CE9-0ABE-B073-E7C5E42615A2}"/>
                  </a:ext>
                </a:extLst>
              </p:cNvPr>
              <p:cNvGrpSpPr/>
              <p:nvPr/>
            </p:nvGrpSpPr>
            <p:grpSpPr>
              <a:xfrm>
                <a:off x="8466721" y="4741355"/>
                <a:ext cx="3198043" cy="1712397"/>
                <a:chOff x="8466721" y="4741355"/>
                <a:chExt cx="3198043" cy="1712397"/>
              </a:xfrm>
            </p:grpSpPr>
            <p:sp>
              <p:nvSpPr>
                <p:cNvPr id="286" name="Delete">
                  <a:extLst>
                    <a:ext uri="{FF2B5EF4-FFF2-40B4-BE49-F238E27FC236}">
                      <a16:creationId xmlns:a16="http://schemas.microsoft.com/office/drawing/2014/main" id="{8875D41B-2142-CA46-53BB-D63818ED3C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542526" y="4784701"/>
                  <a:ext cx="122238" cy="122237"/>
                </a:xfrm>
                <a:custGeom>
                  <a:avLst/>
                  <a:gdLst>
                    <a:gd name="T0" fmla="*/ 3 w 77"/>
                    <a:gd name="T1" fmla="*/ 0 h 77"/>
                    <a:gd name="T2" fmla="*/ 0 w 77"/>
                    <a:gd name="T3" fmla="*/ 3 h 77"/>
                    <a:gd name="T4" fmla="*/ 36 w 77"/>
                    <a:gd name="T5" fmla="*/ 38 h 77"/>
                    <a:gd name="T6" fmla="*/ 0 w 77"/>
                    <a:gd name="T7" fmla="*/ 74 h 77"/>
                    <a:gd name="T8" fmla="*/ 3 w 77"/>
                    <a:gd name="T9" fmla="*/ 77 h 77"/>
                    <a:gd name="T10" fmla="*/ 39 w 77"/>
                    <a:gd name="T11" fmla="*/ 41 h 77"/>
                    <a:gd name="T12" fmla="*/ 74 w 77"/>
                    <a:gd name="T13" fmla="*/ 77 h 77"/>
                    <a:gd name="T14" fmla="*/ 77 w 77"/>
                    <a:gd name="T15" fmla="*/ 74 h 77"/>
                    <a:gd name="T16" fmla="*/ 42 w 77"/>
                    <a:gd name="T17" fmla="*/ 38 h 77"/>
                    <a:gd name="T18" fmla="*/ 77 w 77"/>
                    <a:gd name="T19" fmla="*/ 3 h 77"/>
                    <a:gd name="T20" fmla="*/ 74 w 77"/>
                    <a:gd name="T21" fmla="*/ 0 h 77"/>
                    <a:gd name="T22" fmla="*/ 39 w 77"/>
                    <a:gd name="T23" fmla="*/ 35 h 77"/>
                    <a:gd name="T24" fmla="*/ 3 w 77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" h="77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36" y="38"/>
                      </a:lnTo>
                      <a:lnTo>
                        <a:pt x="0" y="74"/>
                      </a:lnTo>
                      <a:lnTo>
                        <a:pt x="3" y="77"/>
                      </a:lnTo>
                      <a:lnTo>
                        <a:pt x="39" y="41"/>
                      </a:lnTo>
                      <a:lnTo>
                        <a:pt x="74" y="77"/>
                      </a:lnTo>
                      <a:lnTo>
                        <a:pt x="77" y="74"/>
                      </a:lnTo>
                      <a:lnTo>
                        <a:pt x="42" y="38"/>
                      </a:lnTo>
                      <a:lnTo>
                        <a:pt x="77" y="3"/>
                      </a:lnTo>
                      <a:lnTo>
                        <a:pt x="74" y="0"/>
                      </a:lnTo>
                      <a:lnTo>
                        <a:pt x="39" y="35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7" name="TextBox 4">
                  <a:extLst>
                    <a:ext uri="{FF2B5EF4-FFF2-40B4-BE49-F238E27FC236}">
                      <a16:creationId xmlns:a16="http://schemas.microsoft.com/office/drawing/2014/main" id="{45FEF6AC-8C24-BBD8-3767-50BB2D1CE257}"/>
                    </a:ext>
                  </a:extLst>
                </p:cNvPr>
                <p:cNvSpPr txBox="1"/>
                <p:nvPr/>
              </p:nvSpPr>
              <p:spPr>
                <a:xfrm>
                  <a:off x="8466721" y="4741355"/>
                  <a:ext cx="154882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1pPr>
                  <a:lvl2pPr marL="598488" indent="-14128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2pPr>
                  <a:lvl3pPr marL="1196975" indent="-282575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3pPr>
                  <a:lvl4pPr marL="1795463" indent="-423863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4pPr>
                  <a:lvl5pPr marL="2395538" indent="-566738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Arial" charset="0"/>
                      <a:ea typeface="굴림" charset="-127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#</a:t>
                  </a:r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인공지능 상담로봇</a:t>
                  </a:r>
                  <a:r>
                    <a:rPr lang="en-US" altLang="ko-KR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몬디</a:t>
                  </a:r>
                  <a:r>
                    <a:rPr lang="en-US" altLang="ko-KR" sz="9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  <a:endParaRPr lang="ko-KR" altLang="en-US" sz="105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BB510AFA-A4C8-528A-199A-74F5A1E9652D}"/>
                    </a:ext>
                  </a:extLst>
                </p:cNvPr>
                <p:cNvGrpSpPr/>
                <p:nvPr/>
              </p:nvGrpSpPr>
              <p:grpSpPr>
                <a:xfrm>
                  <a:off x="8514565" y="5098754"/>
                  <a:ext cx="2927089" cy="1038575"/>
                  <a:chOff x="8514565" y="5098754"/>
                  <a:chExt cx="2927089" cy="1038575"/>
                </a:xfrm>
              </p:grpSpPr>
              <p:sp>
                <p:nvSpPr>
                  <p:cNvPr id="293" name="TextBox 71">
                    <a:extLst>
                      <a:ext uri="{FF2B5EF4-FFF2-40B4-BE49-F238E27FC236}">
                        <a16:creationId xmlns:a16="http://schemas.microsoft.com/office/drawing/2014/main" id="{81ECCA55-8D3C-A5E9-8FA1-B9D88CBE4092}"/>
                      </a:ext>
                    </a:extLst>
                  </p:cNvPr>
                  <p:cNvSpPr txBox="1"/>
                  <p:nvPr/>
                </p:nvSpPr>
                <p:spPr>
                  <a:xfrm>
                    <a:off x="8514565" y="5310388"/>
                    <a:ext cx="170578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r>
                      <a:rPr lang="ko-KR" altLang="en-US" sz="1200" b="1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보험궁금증</a:t>
                    </a:r>
                    <a:r>
                      <a: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r>
                      <a:rPr lang="ko-KR" altLang="en-US" sz="1200" b="1" dirty="0" err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몬디에게</a:t>
                    </a:r>
                    <a:r>
                      <a: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물어보세요</a:t>
                    </a:r>
                    <a:r>
                      <a: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!</a:t>
                    </a:r>
                    <a:endPara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94" name="직사각형 293">
                    <a:extLst>
                      <a:ext uri="{FF2B5EF4-FFF2-40B4-BE49-F238E27FC236}">
                        <a16:creationId xmlns:a16="http://schemas.microsoft.com/office/drawing/2014/main" id="{47B6E8F6-E962-FE4D-39C0-1C0E02F8BC71}"/>
                      </a:ext>
                    </a:extLst>
                  </p:cNvPr>
                  <p:cNvSpPr/>
                  <p:nvPr/>
                </p:nvSpPr>
                <p:spPr>
                  <a:xfrm>
                    <a:off x="8600438" y="5854756"/>
                    <a:ext cx="1281387" cy="282573"/>
                  </a:xfrm>
                  <a:prstGeom prst="rect">
                    <a:avLst/>
                  </a:prstGeom>
                  <a:solidFill>
                    <a:srgbClr val="E94432"/>
                  </a:solidFill>
                  <a:ln w="3175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898" b="1" dirty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바로 물어보기</a:t>
                    </a:r>
                  </a:p>
                </p:txBody>
              </p:sp>
              <p:sp>
                <p:nvSpPr>
                  <p:cNvPr id="295" name="TextBox 4">
                    <a:extLst>
                      <a:ext uri="{FF2B5EF4-FFF2-40B4-BE49-F238E27FC236}">
                        <a16:creationId xmlns:a16="http://schemas.microsoft.com/office/drawing/2014/main" id="{2C41BB49-207F-24EB-DD07-4CF90ADEFEB0}"/>
                      </a:ext>
                    </a:extLst>
                  </p:cNvPr>
                  <p:cNvSpPr txBox="1"/>
                  <p:nvPr/>
                </p:nvSpPr>
                <p:spPr>
                  <a:xfrm>
                    <a:off x="8515140" y="5098754"/>
                    <a:ext cx="112562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  <a:cs typeface="+mn-cs"/>
                      </a:defRPr>
                    </a:lvl9pPr>
                  </a:lstStyle>
                  <a:p>
                    <a:pPr algn="l"/>
                    <a:r>
                      <a: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보험이 궁금할 땐</a:t>
                    </a:r>
                    <a:r>
                      <a: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?</a:t>
                    </a:r>
                    <a:endParaRPr lang="ko-KR" altLang="en-US" sz="105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296" name="그룹 295">
                    <a:extLst>
                      <a:ext uri="{FF2B5EF4-FFF2-40B4-BE49-F238E27FC236}">
                        <a16:creationId xmlns:a16="http://schemas.microsoft.com/office/drawing/2014/main" id="{B12214F5-C70C-8C23-43E6-A4E6C4862BB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2978" y="5362925"/>
                    <a:ext cx="758676" cy="718652"/>
                    <a:chOff x="1847461" y="2024743"/>
                    <a:chExt cx="1352939" cy="867747"/>
                  </a:xfrm>
                  <a:solidFill>
                    <a:schemeClr val="bg1">
                      <a:lumMod val="95000"/>
                    </a:schemeClr>
                  </a:solidFill>
                </p:grpSpPr>
                <p:grpSp>
                  <p:nvGrpSpPr>
                    <p:cNvPr id="297" name="그룹 296">
                      <a:extLst>
                        <a:ext uri="{FF2B5EF4-FFF2-40B4-BE49-F238E27FC236}">
                          <a16:creationId xmlns:a16="http://schemas.microsoft.com/office/drawing/2014/main" id="{6C0799AA-07C2-3FE6-69BE-AB5B2A6A42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47461" y="2024743"/>
                      <a:ext cx="1352939" cy="867747"/>
                      <a:chOff x="1847461" y="2024743"/>
                      <a:chExt cx="867747" cy="867747"/>
                    </a:xfrm>
                    <a:grpFill/>
                  </p:grpSpPr>
                  <p:sp>
                    <p:nvSpPr>
                      <p:cNvPr id="299" name="직사각형 298">
                        <a:extLst>
                          <a:ext uri="{FF2B5EF4-FFF2-40B4-BE49-F238E27FC236}">
                            <a16:creationId xmlns:a16="http://schemas.microsoft.com/office/drawing/2014/main" id="{EFDF144E-FEEA-8E18-A9A4-CB4AB712A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47461" y="2024743"/>
                        <a:ext cx="867747" cy="867747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algn="l" rtl="0" fontAlgn="base" latinLnBrk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598488" indent="-141288" algn="l" rtl="0" fontAlgn="base" latinLnBrk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96975" indent="-282575" algn="l" rtl="0" fontAlgn="base" latinLnBrk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795463" indent="-423863" algn="l" rtl="0" fontAlgn="base" latinLnBrk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395538" indent="-566738" algn="l" rtl="0" fontAlgn="base" latinLnBrk="1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kumimoji="1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p:txBody>
                  </p:sp>
                  <p:cxnSp>
                    <p:nvCxnSpPr>
                      <p:cNvPr id="300" name="직선 연결선 299">
                        <a:extLst>
                          <a:ext uri="{FF2B5EF4-FFF2-40B4-BE49-F238E27FC236}">
                            <a16:creationId xmlns:a16="http://schemas.microsoft.com/office/drawing/2014/main" id="{1781047C-BA03-828A-ECE0-8759E31F292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47461" y="2024743"/>
                        <a:ext cx="867747" cy="867747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301" name="직선 연결선 300">
                        <a:extLst>
                          <a:ext uri="{FF2B5EF4-FFF2-40B4-BE49-F238E27FC236}">
                            <a16:creationId xmlns:a16="http://schemas.microsoft.com/office/drawing/2014/main" id="{737703D7-A1B4-2090-7719-CC86C06CAF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47461" y="2024743"/>
                        <a:ext cx="867747" cy="867747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</p:grpSp>
                <p:sp>
                  <p:nvSpPr>
                    <p:cNvPr id="298" name="TextBox 23">
                      <a:extLst>
                        <a:ext uri="{FF2B5EF4-FFF2-40B4-BE49-F238E27FC236}">
                          <a16:creationId xmlns:a16="http://schemas.microsoft.com/office/drawing/2014/main" id="{300F6C4C-E50D-E409-E5D1-1EE49DDA54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4872" y="2298623"/>
                      <a:ext cx="778117" cy="319989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 anchor="ctr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1pPr>
                      <a:lvl2pPr marL="598488" indent="-14128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2pPr>
                      <a:lvl3pPr marL="1196975" indent="-282575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3pPr>
                      <a:lvl4pPr marL="1795463" indent="-423863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4pPr>
                      <a:lvl5pPr marL="2395538" indent="-566738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Arial" charset="0"/>
                          <a:ea typeface="굴림" charset="-127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altLang="ko-KR" sz="1122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ko-KR" altLang="en-US" sz="1122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289" name="그룹 288">
                  <a:extLst>
                    <a:ext uri="{FF2B5EF4-FFF2-40B4-BE49-F238E27FC236}">
                      <a16:creationId xmlns:a16="http://schemas.microsoft.com/office/drawing/2014/main" id="{67D223F4-70CC-8A47-2CA4-E512800ED041}"/>
                    </a:ext>
                  </a:extLst>
                </p:cNvPr>
                <p:cNvGrpSpPr/>
                <p:nvPr/>
              </p:nvGrpSpPr>
              <p:grpSpPr>
                <a:xfrm>
                  <a:off x="9995714" y="6384630"/>
                  <a:ext cx="413222" cy="69122"/>
                  <a:chOff x="5589926" y="2476842"/>
                  <a:chExt cx="641991" cy="107390"/>
                </a:xfrm>
              </p:grpSpPr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1E28B146-396A-0CDA-2219-707D9BB1C053}"/>
                      </a:ext>
                    </a:extLst>
                  </p:cNvPr>
                  <p:cNvSpPr/>
                  <p:nvPr/>
                </p:nvSpPr>
                <p:spPr>
                  <a:xfrm>
                    <a:off x="5589926" y="2477418"/>
                    <a:ext cx="339738" cy="1068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898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1D8DD110-1A00-0C6E-BD12-1726960B5DE9}"/>
                      </a:ext>
                    </a:extLst>
                  </p:cNvPr>
                  <p:cNvSpPr/>
                  <p:nvPr/>
                </p:nvSpPr>
                <p:spPr>
                  <a:xfrm>
                    <a:off x="5971022" y="2477415"/>
                    <a:ext cx="108000" cy="1068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898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92" name="사각형: 둥근 모서리 291">
                    <a:extLst>
                      <a:ext uri="{FF2B5EF4-FFF2-40B4-BE49-F238E27FC236}">
                        <a16:creationId xmlns:a16="http://schemas.microsoft.com/office/drawing/2014/main" id="{C3156D71-790D-F0A3-7D6B-8ABEE5FA829F}"/>
                      </a:ext>
                    </a:extLst>
                  </p:cNvPr>
                  <p:cNvSpPr/>
                  <p:nvPr/>
                </p:nvSpPr>
                <p:spPr>
                  <a:xfrm>
                    <a:off x="6123917" y="2476842"/>
                    <a:ext cx="108000" cy="1068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98488" indent="-14128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96975" indent="-282575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795463" indent="-423863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395538" indent="-566738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898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763FFDB-1581-74FF-BE5E-3B7CB2067872}"/>
                </a:ext>
              </a:extLst>
            </p:cNvPr>
            <p:cNvSpPr/>
            <p:nvPr/>
          </p:nvSpPr>
          <p:spPr>
            <a:xfrm>
              <a:off x="1133289" y="4675542"/>
              <a:ext cx="2975169" cy="340510"/>
            </a:xfrm>
            <a:prstGeom prst="rect">
              <a:avLst/>
            </a:prstGeom>
            <a:solidFill>
              <a:srgbClr val="FFFFFF">
                <a:alpha val="1176"/>
              </a:srgbClr>
            </a:solidFill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3C619F-1550-80CC-7A85-AD80AAD10F32}"/>
                </a:ext>
              </a:extLst>
            </p:cNvPr>
            <p:cNvSpPr/>
            <p:nvPr/>
          </p:nvSpPr>
          <p:spPr>
            <a:xfrm>
              <a:off x="1133289" y="5043010"/>
              <a:ext cx="3368430" cy="1205911"/>
            </a:xfrm>
            <a:prstGeom prst="rect">
              <a:avLst/>
            </a:prstGeom>
            <a:solidFill>
              <a:srgbClr val="FFFFFF">
                <a:alpha val="1176"/>
              </a:srgbClr>
            </a:solidFill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2697D39F-3BC6-4EC1-A112-53FF4C6F03CC}"/>
              </a:ext>
            </a:extLst>
          </p:cNvPr>
          <p:cNvSpPr/>
          <p:nvPr/>
        </p:nvSpPr>
        <p:spPr>
          <a:xfrm>
            <a:off x="4573790" y="470178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EDD930D-618B-C189-2FFA-2DC5D2A5E503}"/>
              </a:ext>
            </a:extLst>
          </p:cNvPr>
          <p:cNvSpPr/>
          <p:nvPr/>
        </p:nvSpPr>
        <p:spPr>
          <a:xfrm>
            <a:off x="8186741" y="4701783"/>
            <a:ext cx="267207" cy="2672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85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78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94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내용 개체 틀 4">
            <a:extLst>
              <a:ext uri="{FF2B5EF4-FFF2-40B4-BE49-F238E27FC236}">
                <a16:creationId xmlns:a16="http://schemas.microsoft.com/office/drawing/2014/main" id="{9918DE33-FB29-4BD1-831A-BE05022E4750}"/>
              </a:ext>
            </a:extLst>
          </p:cNvPr>
          <p:cNvSpPr txBox="1">
            <a:spLocks/>
          </p:cNvSpPr>
          <p:nvPr/>
        </p:nvSpPr>
        <p:spPr>
          <a:xfrm>
            <a:off x="8152992" y="108909"/>
            <a:ext cx="2969819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내용 개체 틀 4">
            <a:extLst>
              <a:ext uri="{FF2B5EF4-FFF2-40B4-BE49-F238E27FC236}">
                <a16:creationId xmlns:a16="http://schemas.microsoft.com/office/drawing/2014/main" id="{2B7F949A-2900-4984-AF6F-1039E62B64D2}"/>
              </a:ext>
            </a:extLst>
          </p:cNvPr>
          <p:cNvSpPr txBox="1">
            <a:spLocks/>
          </p:cNvSpPr>
          <p:nvPr/>
        </p:nvSpPr>
        <p:spPr>
          <a:xfrm>
            <a:off x="12134226" y="522384"/>
            <a:ext cx="14380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5">
            <a:extLst>
              <a:ext uri="{FF2B5EF4-FFF2-40B4-BE49-F238E27FC236}">
                <a16:creationId xmlns:a16="http://schemas.microsoft.com/office/drawing/2014/main" id="{87D391DF-9563-4D81-8568-0750CC7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60253"/>
              </p:ext>
            </p:extLst>
          </p:nvPr>
        </p:nvGraphicFramePr>
        <p:xfrm>
          <a:off x="11200190" y="908673"/>
          <a:ext cx="2389685" cy="567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배너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Asis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보험상품 및 내보험진단 서비스 유도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챗봇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서비스 유도 등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Tobe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 중인 이벤트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강조 상품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노출영역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상단 띠 배너에서 노출하고 있는 치아보험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띠배너 영역 주요 공지사항 노출로 본 이벤트 배너와 용도 구분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보험점검 배너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분산 노출되던 보험 점검 서비스를 고정 배너사용을 통해 강조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보험점검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620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보험상품 목록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 상품 카테고리 구분 전시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보험 카테고리 탭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탭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’3.2’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 내 카테고리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‘3.1’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 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‘3.3’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 필터적용노출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3.2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펼침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닫힘 버튼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 시 닫힘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닫힘 상태인 경우 카테고리 탭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한줄만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3.3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보험 목록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상단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‘3.1’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보험 카테고리 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 보험상품 목록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추천보험 상품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계절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추천 상품 노출 영역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시 상품별 페이지로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dirty="0">
                          <a:solidFill>
                            <a:sysClr val="windowText" lastClr="000000"/>
                          </a:solidFill>
                          <a:latin typeface="+mn-ea"/>
                        </a:rPr>
                        <a:t>운전자보험 간편점검 서비스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 배너를 통해 해당 서비스 강조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운전자 보험 점검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7800"/>
                  </a:ext>
                </a:extLst>
              </a:tr>
            </a:tbl>
          </a:graphicData>
        </a:graphic>
      </p:graphicFrame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B4C5915F-5BE9-4C78-8074-2B8CBF4086C8}"/>
              </a:ext>
            </a:extLst>
          </p:cNvPr>
          <p:cNvSpPr txBox="1">
            <a:spLocks/>
          </p:cNvSpPr>
          <p:nvPr/>
        </p:nvSpPr>
        <p:spPr>
          <a:xfrm>
            <a:off x="12134226" y="108909"/>
            <a:ext cx="14380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내용 개체 틀 4">
            <a:extLst>
              <a:ext uri="{FF2B5EF4-FFF2-40B4-BE49-F238E27FC236}">
                <a16:creationId xmlns:a16="http://schemas.microsoft.com/office/drawing/2014/main" id="{2F1C5987-7788-407B-8008-95D5DCC06773}"/>
              </a:ext>
            </a:extLst>
          </p:cNvPr>
          <p:cNvSpPr txBox="1">
            <a:spLocks/>
          </p:cNvSpPr>
          <p:nvPr/>
        </p:nvSpPr>
        <p:spPr>
          <a:xfrm>
            <a:off x="1007862" y="109016"/>
            <a:ext cx="22478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1D96A27-ABB5-65AF-335F-A4AFD4348226}"/>
              </a:ext>
            </a:extLst>
          </p:cNvPr>
          <p:cNvGrpSpPr/>
          <p:nvPr/>
        </p:nvGrpSpPr>
        <p:grpSpPr>
          <a:xfrm>
            <a:off x="1141550" y="889984"/>
            <a:ext cx="3383644" cy="302458"/>
            <a:chOff x="4615884" y="1212418"/>
            <a:chExt cx="3374323" cy="3016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EA6DB9D-CDAD-06AB-9FFC-A884806C3561}"/>
                </a:ext>
              </a:extLst>
            </p:cNvPr>
            <p:cNvSpPr/>
            <p:nvPr/>
          </p:nvSpPr>
          <p:spPr bwMode="auto">
            <a:xfrm>
              <a:off x="4615884" y="1212418"/>
              <a:ext cx="3374323" cy="301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828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4231B11-0779-5B40-9846-2878127F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8" y="1238830"/>
              <a:ext cx="248803" cy="248803"/>
            </a:xfrm>
            <a:prstGeom prst="rect">
              <a:avLst/>
            </a:prstGeom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51037390-7221-2EAA-9267-BDC8AF33C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200" y="1276987"/>
              <a:ext cx="667690" cy="19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F50BE0-1117-D758-F918-17FCB3F7981D}"/>
              </a:ext>
            </a:extLst>
          </p:cNvPr>
          <p:cNvGrpSpPr/>
          <p:nvPr/>
        </p:nvGrpSpPr>
        <p:grpSpPr>
          <a:xfrm>
            <a:off x="1288870" y="1332614"/>
            <a:ext cx="3093703" cy="843887"/>
            <a:chOff x="1288870" y="1332614"/>
            <a:chExt cx="3093703" cy="843887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AB6372B-F1FD-833A-C9EB-D47673937312}"/>
                </a:ext>
              </a:extLst>
            </p:cNvPr>
            <p:cNvSpPr/>
            <p:nvPr/>
          </p:nvSpPr>
          <p:spPr bwMode="auto">
            <a:xfrm>
              <a:off x="1288870" y="1332614"/>
              <a:ext cx="3093703" cy="843887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8772A2-004F-2FE3-2F8A-505B39AE3480}"/>
                </a:ext>
              </a:extLst>
            </p:cNvPr>
            <p:cNvSpPr txBox="1"/>
            <p:nvPr/>
          </p:nvSpPr>
          <p:spPr>
            <a:xfrm>
              <a:off x="1314626" y="1486528"/>
              <a:ext cx="2833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착한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치아보험 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치아 보장을 하나로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부담 없이 치과치료비 받으세요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6665702-130B-FBC0-4BF4-39CC85E9717E}"/>
                </a:ext>
              </a:extLst>
            </p:cNvPr>
            <p:cNvGrpSpPr/>
            <p:nvPr/>
          </p:nvGrpSpPr>
          <p:grpSpPr>
            <a:xfrm>
              <a:off x="3797699" y="1501795"/>
              <a:ext cx="418552" cy="68751"/>
              <a:chOff x="5581650" y="2476842"/>
              <a:chExt cx="650273" cy="106814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D177B59B-A608-1C1F-7D32-6CAAE09BC076}"/>
                  </a:ext>
                </a:extLst>
              </p:cNvPr>
              <p:cNvSpPr/>
              <p:nvPr/>
            </p:nvSpPr>
            <p:spPr>
              <a:xfrm>
                <a:off x="5581650" y="2476842"/>
                <a:ext cx="357188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74446F04-A8E7-4170-E23D-9ED3BDE94AF7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25C89327-4562-5E96-EDDB-575F97773506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D54BE03-FA69-9CB9-D330-85047751AF2A}"/>
              </a:ext>
            </a:extLst>
          </p:cNvPr>
          <p:cNvSpPr txBox="1"/>
          <p:nvPr/>
        </p:nvSpPr>
        <p:spPr>
          <a:xfrm>
            <a:off x="1311664" y="2415066"/>
            <a:ext cx="13545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보험이 고민이라면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F0CF71A8-44FA-1591-A7FE-2A1BEAACA47F}"/>
              </a:ext>
            </a:extLst>
          </p:cNvPr>
          <p:cNvGrpSpPr/>
          <p:nvPr/>
        </p:nvGrpSpPr>
        <p:grpSpPr>
          <a:xfrm>
            <a:off x="1284513" y="3634681"/>
            <a:ext cx="3125669" cy="827595"/>
            <a:chOff x="1284513" y="4004128"/>
            <a:chExt cx="3125669" cy="827595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698EB121-F1DF-849F-7DDF-386559C4A3CD}"/>
                </a:ext>
              </a:extLst>
            </p:cNvPr>
            <p:cNvSpPr/>
            <p:nvPr/>
          </p:nvSpPr>
          <p:spPr bwMode="auto">
            <a:xfrm>
              <a:off x="1284513" y="4482036"/>
              <a:ext cx="43428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8DBA571-DAEF-3958-93FD-FEFB25C7FCF7}"/>
                </a:ext>
              </a:extLst>
            </p:cNvPr>
            <p:cNvSpPr/>
            <p:nvPr/>
          </p:nvSpPr>
          <p:spPr bwMode="auto">
            <a:xfrm>
              <a:off x="1292267" y="4043533"/>
              <a:ext cx="435600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BBBDFAE5-82D4-6E73-DDEB-1AF544DF2343}"/>
                </a:ext>
              </a:extLst>
            </p:cNvPr>
            <p:cNvSpPr/>
            <p:nvPr/>
          </p:nvSpPr>
          <p:spPr bwMode="auto">
            <a:xfrm>
              <a:off x="2370990" y="4042686"/>
              <a:ext cx="525482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시니어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BD51335-A2F7-B730-3C57-DF002E371DC4}"/>
                </a:ext>
              </a:extLst>
            </p:cNvPr>
            <p:cNvGrpSpPr/>
            <p:nvPr/>
          </p:nvGrpSpPr>
          <p:grpSpPr>
            <a:xfrm>
              <a:off x="3955549" y="4004128"/>
              <a:ext cx="454633" cy="426800"/>
              <a:chOff x="3955549" y="3612254"/>
              <a:chExt cx="454633" cy="426800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FDBB28C-3A69-F7DE-5D17-F7DED2DC88B8}"/>
                  </a:ext>
                </a:extLst>
              </p:cNvPr>
              <p:cNvSpPr txBox="1"/>
              <p:nvPr/>
            </p:nvSpPr>
            <p:spPr>
              <a:xfrm>
                <a:off x="3955549" y="3612254"/>
                <a:ext cx="454633" cy="426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42" name="Picture 6" descr="back icon">
                <a:extLst>
                  <a:ext uri="{FF2B5EF4-FFF2-40B4-BE49-F238E27FC236}">
                    <a16:creationId xmlns:a16="http://schemas.microsoft.com/office/drawing/2014/main" id="{C004D155-0BFD-BD7C-B3C2-806ABD0FA5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03493" y="3746282"/>
                <a:ext cx="158744" cy="15874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C806F9DE-A0DA-F27B-3215-E9FDA0B2348C}"/>
                </a:ext>
              </a:extLst>
            </p:cNvPr>
            <p:cNvSpPr/>
            <p:nvPr/>
          </p:nvSpPr>
          <p:spPr bwMode="auto">
            <a:xfrm>
              <a:off x="1828106" y="4043533"/>
              <a:ext cx="429487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자녀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9C424-51F5-7482-FCC8-9C0DE667ED0A}"/>
                </a:ext>
              </a:extLst>
            </p:cNvPr>
            <p:cNvSpPr/>
            <p:nvPr/>
          </p:nvSpPr>
          <p:spPr bwMode="auto">
            <a:xfrm>
              <a:off x="3005639" y="4043533"/>
              <a:ext cx="60017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간편심사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74740E3-ACA4-12E2-C6D3-1902716DAD6A}"/>
                </a:ext>
              </a:extLst>
            </p:cNvPr>
            <p:cNvSpPr/>
            <p:nvPr/>
          </p:nvSpPr>
          <p:spPr bwMode="auto">
            <a:xfrm>
              <a:off x="1828105" y="4482036"/>
              <a:ext cx="121357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운전자</a:t>
              </a:r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화재</a:t>
              </a:r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5F17160-7956-00F1-1A16-1B3D83DDA309}"/>
                </a:ext>
              </a:extLst>
            </p:cNvPr>
            <p:cNvSpPr/>
            <p:nvPr/>
          </p:nvSpPr>
          <p:spPr bwMode="auto">
            <a:xfrm>
              <a:off x="3150988" y="4482036"/>
              <a:ext cx="36989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펫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D4492F7-9FB9-1C9C-8C50-CBA53BF1A022}"/>
              </a:ext>
            </a:extLst>
          </p:cNvPr>
          <p:cNvGrpSpPr/>
          <p:nvPr/>
        </p:nvGrpSpPr>
        <p:grpSpPr>
          <a:xfrm>
            <a:off x="1289764" y="4972962"/>
            <a:ext cx="2162451" cy="531188"/>
            <a:chOff x="1921081" y="4594891"/>
            <a:chExt cx="2162451" cy="53118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F1D0946-299C-E10B-126A-DBCC50EEE3F7}"/>
                </a:ext>
              </a:extLst>
            </p:cNvPr>
            <p:cNvSpPr txBox="1"/>
            <p:nvPr/>
          </p:nvSpPr>
          <p:spPr>
            <a:xfrm>
              <a:off x="1921081" y="4594891"/>
              <a:ext cx="1423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세건강보험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5161562-D988-A76E-4850-070864618BF2}"/>
                </a:ext>
              </a:extLst>
            </p:cNvPr>
            <p:cNvSpPr txBox="1"/>
            <p:nvPr/>
          </p:nvSpPr>
          <p:spPr>
            <a:xfrm>
              <a:off x="1921081" y="4849080"/>
              <a:ext cx="21624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세까지 쭉 보장받자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b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보험료 오를 걱정 없는 비갱신형 건강보험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A6D9C72-9663-3B78-C35B-C71F584CED89}"/>
                </a:ext>
              </a:extLst>
            </p:cNvPr>
            <p:cNvSpPr txBox="1"/>
            <p:nvPr/>
          </p:nvSpPr>
          <p:spPr>
            <a:xfrm>
              <a:off x="3385207" y="4598738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spcBef>
                  <a:spcPts val="0"/>
                </a:spcBef>
                <a:defRPr sz="1200" b="1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1000" dirty="0">
                  <a:solidFill>
                    <a:srgbClr val="00B0F0"/>
                  </a:solidFill>
                </a:rPr>
                <a:t>추천</a:t>
              </a:r>
              <a:endParaRPr lang="en-US" altLang="ko-KR" sz="1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4EC0F134-2E2D-4C8C-00A4-EF9578D6D4AD}"/>
              </a:ext>
            </a:extLst>
          </p:cNvPr>
          <p:cNvSpPr txBox="1"/>
          <p:nvPr/>
        </p:nvSpPr>
        <p:spPr>
          <a:xfrm>
            <a:off x="1292267" y="4698745"/>
            <a:ext cx="7213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종합형 보험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243F832C-53DE-504D-52EA-08C24D455C33}"/>
              </a:ext>
            </a:extLst>
          </p:cNvPr>
          <p:cNvGrpSpPr/>
          <p:nvPr/>
        </p:nvGrpSpPr>
        <p:grpSpPr>
          <a:xfrm>
            <a:off x="1289764" y="5677812"/>
            <a:ext cx="2162451" cy="531188"/>
            <a:chOff x="1921081" y="4594891"/>
            <a:chExt cx="2162451" cy="53118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9D372D6-CD83-AF81-88EC-AECB7309163E}"/>
                </a:ext>
              </a:extLst>
            </p:cNvPr>
            <p:cNvSpPr txBox="1"/>
            <p:nvPr/>
          </p:nvSpPr>
          <p:spPr>
            <a:xfrm>
              <a:off x="1921081" y="4594891"/>
              <a:ext cx="103714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종합보험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2D665F84-A2B1-0275-D32D-E9D4BCCF7954}"/>
                </a:ext>
              </a:extLst>
            </p:cNvPr>
            <p:cNvSpPr txBox="1"/>
            <p:nvPr/>
          </p:nvSpPr>
          <p:spPr>
            <a:xfrm>
              <a:off x="1921081" y="4849080"/>
              <a:ext cx="21624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뇌혈관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심장질환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대질병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진단비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종합보험 하나로 든든하게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2CA6BBF3-49EF-F535-0538-5818E9ACD0B5}"/>
              </a:ext>
            </a:extLst>
          </p:cNvPr>
          <p:cNvGrpSpPr/>
          <p:nvPr/>
        </p:nvGrpSpPr>
        <p:grpSpPr>
          <a:xfrm>
            <a:off x="1289764" y="6393274"/>
            <a:ext cx="1368965" cy="531188"/>
            <a:chOff x="1921081" y="4594891"/>
            <a:chExt cx="1368965" cy="53118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EF62D2C-D759-1D7D-9C93-FB9D04CA0958}"/>
                </a:ext>
              </a:extLst>
            </p:cNvPr>
            <p:cNvSpPr txBox="1"/>
            <p:nvPr/>
          </p:nvSpPr>
          <p:spPr>
            <a:xfrm>
              <a:off x="1921081" y="4594891"/>
              <a:ext cx="136896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실손 건강보험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CB749C6-6D5F-5AD1-142A-BC990D258C57}"/>
                </a:ext>
              </a:extLst>
            </p:cNvPr>
            <p:cNvSpPr txBox="1"/>
            <p:nvPr/>
          </p:nvSpPr>
          <p:spPr>
            <a:xfrm>
              <a:off x="1921081" y="4849080"/>
              <a:ext cx="135133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동네병원 입원 시에도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OK!</a:t>
              </a: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병원에 갈 때에도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OK!</a:t>
              </a:r>
            </a:p>
          </p:txBody>
        </p:sp>
      </p:grp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C2D14734-00AC-1401-AEB6-7467711CE5FE}"/>
              </a:ext>
            </a:extLst>
          </p:cNvPr>
          <p:cNvSpPr/>
          <p:nvPr/>
        </p:nvSpPr>
        <p:spPr bwMode="auto">
          <a:xfrm>
            <a:off x="1141550" y="2669080"/>
            <a:ext cx="3383643" cy="70322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630AFF4-A5A0-7A34-3395-6D5B2355DEE8}"/>
              </a:ext>
            </a:extLst>
          </p:cNvPr>
          <p:cNvSpPr txBox="1"/>
          <p:nvPr/>
        </p:nvSpPr>
        <p:spPr>
          <a:xfrm>
            <a:off x="1427819" y="2894429"/>
            <a:ext cx="2093060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가입한 보험 보장을 한눈에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초면 내 보험 진단을 받아볼 수 있어요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1C4E96-CF6A-76AC-8B9A-43AEA598E403}"/>
              </a:ext>
            </a:extLst>
          </p:cNvPr>
          <p:cNvGrpSpPr/>
          <p:nvPr/>
        </p:nvGrpSpPr>
        <p:grpSpPr>
          <a:xfrm>
            <a:off x="3807147" y="2839399"/>
            <a:ext cx="353674" cy="368958"/>
            <a:chOff x="4651881" y="2633159"/>
            <a:chExt cx="2813740" cy="10143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A2D3041-CDBF-DC4C-CF7F-E62F4F0A1307}"/>
                </a:ext>
              </a:extLst>
            </p:cNvPr>
            <p:cNvSpPr/>
            <p:nvPr/>
          </p:nvSpPr>
          <p:spPr>
            <a:xfrm>
              <a:off x="4651881" y="2633159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3B7A9C-4992-F33A-16A4-22E4C6807583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219D30D3-75DA-D7C4-D5D0-110AC1E334EB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E0C096D-D944-D88B-ED13-A591FE84A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90FBF1-465A-6528-0EBB-F4E08F625B88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6E93B6-6AF8-AF05-12DC-88B353E1CAA1}"/>
              </a:ext>
            </a:extLst>
          </p:cNvPr>
          <p:cNvGrpSpPr/>
          <p:nvPr/>
        </p:nvGrpSpPr>
        <p:grpSpPr>
          <a:xfrm>
            <a:off x="3807147" y="6332598"/>
            <a:ext cx="567771" cy="567771"/>
            <a:chOff x="7215693" y="2432433"/>
            <a:chExt cx="914400" cy="9144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31544AF-900A-9919-5254-2F073A485A2E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87FEF5-ACA5-26D1-8B4D-0380AAE1BA8C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7CF0F1D-D71D-56AF-AACC-A74AB43F7141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2291A3C-1083-6F5E-6D5D-9068183FB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8D0CC-5A11-F4F8-ED28-A7F104E5FF13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E247D6D5-B900-1682-A9C2-7EA7EEFA0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75B7FD14-5BE8-F579-48C3-4E64A9FBB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39E85522-77BD-75B1-5DFB-41C9182D7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3C4C726A-03B5-887C-C916-2ADEBA3F4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53E56069-3A11-5F1E-D2FE-3AC2F0739F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5" name="Rectangle">
            <a:extLst>
              <a:ext uri="{FF2B5EF4-FFF2-40B4-BE49-F238E27FC236}">
                <a16:creationId xmlns:a16="http://schemas.microsoft.com/office/drawing/2014/main" id="{49DEB53A-F1CC-5FFD-1686-816D936C1208}"/>
              </a:ext>
            </a:extLst>
          </p:cNvPr>
          <p:cNvSpPr/>
          <p:nvPr/>
        </p:nvSpPr>
        <p:spPr>
          <a:xfrm>
            <a:off x="1141551" y="7025467"/>
            <a:ext cx="3384000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6643780-9AC1-2990-048A-E81DC39E5D74}"/>
              </a:ext>
            </a:extLst>
          </p:cNvPr>
          <p:cNvGrpSpPr/>
          <p:nvPr/>
        </p:nvGrpSpPr>
        <p:grpSpPr>
          <a:xfrm>
            <a:off x="6238932" y="2300379"/>
            <a:ext cx="3093702" cy="2568554"/>
            <a:chOff x="6238932" y="2300379"/>
            <a:chExt cx="3093702" cy="25685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04ED39-86A6-2900-0436-625CC70CABB3}"/>
                </a:ext>
              </a:extLst>
            </p:cNvPr>
            <p:cNvSpPr txBox="1"/>
            <p:nvPr/>
          </p:nvSpPr>
          <p:spPr>
            <a:xfrm>
              <a:off x="6255927" y="2300379"/>
              <a:ext cx="201016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혹한보다 무서운 겨울철 상해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이렇게 대비하세요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51DEB1E-438E-2271-8FB8-4F7DB1E8655C}"/>
                </a:ext>
              </a:extLst>
            </p:cNvPr>
            <p:cNvGrpSpPr/>
            <p:nvPr/>
          </p:nvGrpSpPr>
          <p:grpSpPr>
            <a:xfrm>
              <a:off x="6238932" y="2801385"/>
              <a:ext cx="3093702" cy="2067548"/>
              <a:chOff x="6238932" y="2801385"/>
              <a:chExt cx="3093702" cy="2067548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E7B497F-521E-492B-98C1-5B2D2D544474}"/>
                  </a:ext>
                </a:extLst>
              </p:cNvPr>
              <p:cNvGrpSpPr/>
              <p:nvPr/>
            </p:nvGrpSpPr>
            <p:grpSpPr>
              <a:xfrm>
                <a:off x="6238932" y="2801385"/>
                <a:ext cx="1485257" cy="2067548"/>
                <a:chOff x="6238932" y="2801385"/>
                <a:chExt cx="1485257" cy="2067548"/>
              </a:xfrm>
            </p:grpSpPr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FB7BAC55-B85B-772F-028D-D0E1DD7C131E}"/>
                    </a:ext>
                  </a:extLst>
                </p:cNvPr>
                <p:cNvSpPr/>
                <p:nvPr/>
              </p:nvSpPr>
              <p:spPr bwMode="auto">
                <a:xfrm>
                  <a:off x="6238932" y="2801385"/>
                  <a:ext cx="1485257" cy="2067548"/>
                </a:xfrm>
                <a:prstGeom prst="roundRect">
                  <a:avLst>
                    <a:gd name="adj" fmla="val 9533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/>
                  <a:endParaRPr kumimoji="0" lang="ko-KR" altLang="en-US" sz="1000" dirty="0">
                    <a:latin typeface="+mn-ea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2EB4CC1-3F29-B7C3-F4C6-314361853258}"/>
                    </a:ext>
                  </a:extLst>
                </p:cNvPr>
                <p:cNvSpPr txBox="1"/>
                <p:nvPr/>
              </p:nvSpPr>
              <p:spPr>
                <a:xfrm>
                  <a:off x="6341924" y="2955299"/>
                  <a:ext cx="81728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ko-KR" altLang="en-US" sz="11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운전자 보험</a:t>
                  </a:r>
                  <a:endPara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8BFF304-3067-F681-FB6C-36F4E71F4005}"/>
                    </a:ext>
                  </a:extLst>
                </p:cNvPr>
                <p:cNvSpPr txBox="1"/>
                <p:nvPr/>
              </p:nvSpPr>
              <p:spPr>
                <a:xfrm>
                  <a:off x="6341924" y="3447245"/>
                  <a:ext cx="1291094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ko-KR" altLang="en-US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운전자보장</a:t>
                  </a:r>
                  <a:r>
                    <a:rPr lang="en-US" altLang="ko-KR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+</a:t>
                  </a:r>
                  <a:r>
                    <a:rPr lang="ko-KR" altLang="en-US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일상생활 속 상해보장까지</a:t>
                  </a:r>
                  <a:endPara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3BF61E95-275E-9FD8-3A3B-7D426C641ED9}"/>
                    </a:ext>
                  </a:extLst>
                </p:cNvPr>
                <p:cNvGrpSpPr/>
                <p:nvPr/>
              </p:nvGrpSpPr>
              <p:grpSpPr>
                <a:xfrm>
                  <a:off x="7221185" y="4364948"/>
                  <a:ext cx="382842" cy="368958"/>
                  <a:chOff x="4651881" y="2633159"/>
                  <a:chExt cx="2813740" cy="1014393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413FF918-349B-ACD2-CF25-0B2B004CDD65}"/>
                      </a:ext>
                    </a:extLst>
                  </p:cNvPr>
                  <p:cNvSpPr/>
                  <p:nvPr/>
                </p:nvSpPr>
                <p:spPr>
                  <a:xfrm>
                    <a:off x="4651881" y="2633159"/>
                    <a:ext cx="2813740" cy="10143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3F7BADE7-C224-1597-701F-B640A0EC8328}"/>
                      </a:ext>
                    </a:extLst>
                  </p:cNvPr>
                  <p:cNvGrpSpPr/>
                  <p:nvPr/>
                </p:nvGrpSpPr>
                <p:grpSpPr>
                  <a:xfrm>
                    <a:off x="4651881" y="2633159"/>
                    <a:ext cx="2813740" cy="1014393"/>
                    <a:chOff x="4651881" y="2633158"/>
                    <a:chExt cx="2813740" cy="1014393"/>
                  </a:xfrm>
                </p:grpSpPr>
                <p:cxnSp>
                  <p:nvCxnSpPr>
                    <p:cNvPr id="70" name="직선 연결선 69">
                      <a:extLst>
                        <a:ext uri="{FF2B5EF4-FFF2-40B4-BE49-F238E27FC236}">
                          <a16:creationId xmlns:a16="http://schemas.microsoft.com/office/drawing/2014/main" id="{FB10478C-527D-85B0-C452-BAB66ABAB9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51881" y="2633158"/>
                      <a:ext cx="2813740" cy="1014393"/>
                    </a:xfrm>
                    <a:prstGeom prst="lin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71" name="직선 연결선 70">
                      <a:extLst>
                        <a:ext uri="{FF2B5EF4-FFF2-40B4-BE49-F238E27FC236}">
                          <a16:creationId xmlns:a16="http://schemas.microsoft.com/office/drawing/2014/main" id="{ED183E48-3BF7-DA8D-9C4D-6AAC7A0A82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51881" y="2633158"/>
                      <a:ext cx="2813740" cy="1014393"/>
                    </a:xfrm>
                    <a:prstGeom prst="lin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2213FD4B-A1D0-F3B4-E72A-0803148F2B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679" y="3074799"/>
                      <a:ext cx="426143" cy="13110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122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ko-KR" altLang="en-US" sz="1122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D112AA93-1AF4-DEBA-75AD-EFABD98CBE74}"/>
                  </a:ext>
                </a:extLst>
              </p:cNvPr>
              <p:cNvGrpSpPr/>
              <p:nvPr/>
            </p:nvGrpSpPr>
            <p:grpSpPr>
              <a:xfrm>
                <a:off x="7847377" y="2801385"/>
                <a:ext cx="1485257" cy="2067548"/>
                <a:chOff x="7847377" y="2801385"/>
                <a:chExt cx="1485257" cy="2067548"/>
              </a:xfrm>
            </p:grpSpPr>
            <p:sp>
              <p:nvSpPr>
                <p:cNvPr id="99" name="사각형: 둥근 모서리 98">
                  <a:extLst>
                    <a:ext uri="{FF2B5EF4-FFF2-40B4-BE49-F238E27FC236}">
                      <a16:creationId xmlns:a16="http://schemas.microsoft.com/office/drawing/2014/main" id="{0307404A-8173-4081-DD97-97B34333EDB9}"/>
                    </a:ext>
                  </a:extLst>
                </p:cNvPr>
                <p:cNvSpPr/>
                <p:nvPr/>
              </p:nvSpPr>
              <p:spPr bwMode="auto">
                <a:xfrm>
                  <a:off x="7847377" y="2801385"/>
                  <a:ext cx="1485257" cy="2067548"/>
                </a:xfrm>
                <a:prstGeom prst="roundRect">
                  <a:avLst>
                    <a:gd name="adj" fmla="val 9533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/>
                  <a:endParaRPr kumimoji="0" lang="ko-KR" altLang="en-US" sz="1000" dirty="0">
                    <a:latin typeface="+mn-ea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E48EAA9-C3FC-AB41-6265-A26659DBBCA5}"/>
                    </a:ext>
                  </a:extLst>
                </p:cNvPr>
                <p:cNvSpPr txBox="1"/>
                <p:nvPr/>
              </p:nvSpPr>
              <p:spPr>
                <a:xfrm>
                  <a:off x="7950369" y="2955299"/>
                  <a:ext cx="12621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ko-KR" altLang="en-US" sz="11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주택화재보험</a:t>
                  </a:r>
                  <a:endPara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BF8C987-5C1D-04C2-A22B-98A748E92A20}"/>
                    </a:ext>
                  </a:extLst>
                </p:cNvPr>
                <p:cNvSpPr txBox="1"/>
                <p:nvPr/>
              </p:nvSpPr>
              <p:spPr>
                <a:xfrm>
                  <a:off x="7950369" y="3441869"/>
                  <a:ext cx="1291094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ko-KR" altLang="en-US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주택 손해</a:t>
                  </a:r>
                  <a:r>
                    <a:rPr lang="en-US" altLang="ko-KR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운전 중 위험</a:t>
                  </a:r>
                  <a:r>
                    <a:rPr lang="en-US" altLang="ko-KR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상해보장을 한번에</a:t>
                  </a:r>
                  <a:r>
                    <a:rPr lang="en-US" altLang="ko-KR" sz="11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!</a:t>
                  </a:r>
                  <a:endPara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41FAF26B-0BE8-85EA-B374-7DDFA045816D}"/>
                    </a:ext>
                  </a:extLst>
                </p:cNvPr>
                <p:cNvGrpSpPr/>
                <p:nvPr/>
              </p:nvGrpSpPr>
              <p:grpSpPr>
                <a:xfrm>
                  <a:off x="8829630" y="4364948"/>
                  <a:ext cx="382842" cy="368958"/>
                  <a:chOff x="4651881" y="2633159"/>
                  <a:chExt cx="2813740" cy="1014393"/>
                </a:xfrm>
              </p:grpSpPr>
              <p:sp>
                <p:nvSpPr>
                  <p:cNvPr id="103" name="직사각형 102">
                    <a:extLst>
                      <a:ext uri="{FF2B5EF4-FFF2-40B4-BE49-F238E27FC236}">
                        <a16:creationId xmlns:a16="http://schemas.microsoft.com/office/drawing/2014/main" id="{348819B2-5FEC-8E2C-E6CE-1EEB984250B8}"/>
                      </a:ext>
                    </a:extLst>
                  </p:cNvPr>
                  <p:cNvSpPr/>
                  <p:nvPr/>
                </p:nvSpPr>
                <p:spPr>
                  <a:xfrm>
                    <a:off x="4651881" y="2633159"/>
                    <a:ext cx="2813740" cy="10143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219B8CFB-E077-AD03-00C5-86A1BC354D57}"/>
                      </a:ext>
                    </a:extLst>
                  </p:cNvPr>
                  <p:cNvGrpSpPr/>
                  <p:nvPr/>
                </p:nvGrpSpPr>
                <p:grpSpPr>
                  <a:xfrm>
                    <a:off x="4651881" y="2633159"/>
                    <a:ext cx="2813740" cy="1014393"/>
                    <a:chOff x="4651881" y="2633158"/>
                    <a:chExt cx="2813740" cy="1014393"/>
                  </a:xfrm>
                </p:grpSpPr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7E714096-EA3D-ACD9-3534-C3C4F1E05D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51881" y="2633158"/>
                      <a:ext cx="2813740" cy="1014393"/>
                    </a:xfrm>
                    <a:prstGeom prst="lin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5E880125-98F5-CA0C-082E-8DB4C58144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51881" y="2633158"/>
                      <a:ext cx="2813740" cy="1014393"/>
                    </a:xfrm>
                    <a:prstGeom prst="lin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28A04065-E397-5D2B-DADA-762BD6F43A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679" y="3074799"/>
                      <a:ext cx="426143" cy="13110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1122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ko-KR" altLang="en-US" sz="1122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49" name="Rectangle">
            <a:extLst>
              <a:ext uri="{FF2B5EF4-FFF2-40B4-BE49-F238E27FC236}">
                <a16:creationId xmlns:a16="http://schemas.microsoft.com/office/drawing/2014/main" id="{59A89F01-2868-6648-E6A9-CFB010DF32DE}"/>
              </a:ext>
            </a:extLst>
          </p:cNvPr>
          <p:cNvSpPr/>
          <p:nvPr/>
        </p:nvSpPr>
        <p:spPr>
          <a:xfrm>
            <a:off x="6097113" y="7025467"/>
            <a:ext cx="3384000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10A1CFE-5BCA-3B39-FF44-E5A5C21B4EB6}"/>
              </a:ext>
            </a:extLst>
          </p:cNvPr>
          <p:cNvGrpSpPr/>
          <p:nvPr/>
        </p:nvGrpSpPr>
        <p:grpSpPr>
          <a:xfrm>
            <a:off x="6268344" y="639441"/>
            <a:ext cx="2022990" cy="531188"/>
            <a:chOff x="1921081" y="4594891"/>
            <a:chExt cx="2022990" cy="5311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2CA7FD2-B623-5CB4-DB6D-30BBAFE5F898}"/>
                </a:ext>
              </a:extLst>
            </p:cNvPr>
            <p:cNvSpPr txBox="1"/>
            <p:nvPr/>
          </p:nvSpPr>
          <p:spPr>
            <a:xfrm>
              <a:off x="1921081" y="4594891"/>
              <a:ext cx="174246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속편한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소화계질환보장보험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0F82FDE-4593-E76E-91EB-FCFDEF0D48D5}"/>
                </a:ext>
              </a:extLst>
            </p:cNvPr>
            <p:cNvSpPr txBox="1"/>
            <p:nvPr/>
          </p:nvSpPr>
          <p:spPr>
            <a:xfrm>
              <a:off x="1921081" y="4849080"/>
              <a:ext cx="202299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가볍게 여겨서는 안될 간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담낭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최장 등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소화계질환 보장을 하나로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</p:grpSp>
      <p:sp>
        <p:nvSpPr>
          <p:cNvPr id="33" name="Rectangle">
            <a:extLst>
              <a:ext uri="{FF2B5EF4-FFF2-40B4-BE49-F238E27FC236}">
                <a16:creationId xmlns:a16="http://schemas.microsoft.com/office/drawing/2014/main" id="{0134B9AA-074D-7508-F0E3-D3916B0D1D84}"/>
              </a:ext>
            </a:extLst>
          </p:cNvPr>
          <p:cNvSpPr/>
          <p:nvPr/>
        </p:nvSpPr>
        <p:spPr>
          <a:xfrm>
            <a:off x="6100897" y="592335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2C8AA66-FEA6-878A-7F8E-245BE68C4285}"/>
              </a:ext>
            </a:extLst>
          </p:cNvPr>
          <p:cNvSpPr/>
          <p:nvPr/>
        </p:nvSpPr>
        <p:spPr bwMode="auto">
          <a:xfrm>
            <a:off x="6092538" y="1688904"/>
            <a:ext cx="3383643" cy="9199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kumimoji="0" lang="ko-KR" altLang="en-US" sz="1000"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27206C-274B-7430-4394-FC597B8EDD3A}"/>
              </a:ext>
            </a:extLst>
          </p:cNvPr>
          <p:cNvGrpSpPr/>
          <p:nvPr/>
        </p:nvGrpSpPr>
        <p:grpSpPr>
          <a:xfrm>
            <a:off x="8792525" y="6332598"/>
            <a:ext cx="567771" cy="567771"/>
            <a:chOff x="7215693" y="2432433"/>
            <a:chExt cx="914400" cy="9144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5EE9FDF-8A34-57BB-28E3-FC1F999AB7FF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8BF0F2F-AA50-A254-36A8-86C89B70A503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9E80989-DE34-C2F6-B9A5-B95EA6039CC1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7C563A3-F65A-174A-FCDF-C7502F50E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CD08A4-A188-919C-187B-0765D36B5F62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698E24-F8F0-AF46-6618-BC0C03F4E9E2}"/>
              </a:ext>
            </a:extLst>
          </p:cNvPr>
          <p:cNvGrpSpPr/>
          <p:nvPr/>
        </p:nvGrpSpPr>
        <p:grpSpPr>
          <a:xfrm>
            <a:off x="6092538" y="5316803"/>
            <a:ext cx="3383643" cy="948958"/>
            <a:chOff x="6092538" y="4909176"/>
            <a:chExt cx="3383643" cy="948958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95975E2-7444-7731-F333-7470B05E2D97}"/>
                </a:ext>
              </a:extLst>
            </p:cNvPr>
            <p:cNvSpPr/>
            <p:nvPr/>
          </p:nvSpPr>
          <p:spPr bwMode="auto">
            <a:xfrm>
              <a:off x="6092538" y="4909176"/>
              <a:ext cx="3383643" cy="94895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  <a:alpha val="74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FA4ACA-D43A-61D6-92C5-111CE0676628}"/>
                </a:ext>
              </a:extLst>
            </p:cNvPr>
            <p:cNvSpPr txBox="1"/>
            <p:nvPr/>
          </p:nvSpPr>
          <p:spPr>
            <a:xfrm>
              <a:off x="6378807" y="5072031"/>
              <a:ext cx="2093060" cy="62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빙고로 알아보는</a:t>
              </a: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운전자보험 간편 점검</a:t>
              </a: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 보장 잘 준비하고 있는지 확인하기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B40EB3D-A9DE-4C0C-C9D5-412BBFA2A128}"/>
                </a:ext>
              </a:extLst>
            </p:cNvPr>
            <p:cNvGrpSpPr/>
            <p:nvPr/>
          </p:nvGrpSpPr>
          <p:grpSpPr>
            <a:xfrm>
              <a:off x="8758135" y="5192216"/>
              <a:ext cx="353674" cy="368958"/>
              <a:chOff x="4651881" y="2633159"/>
              <a:chExt cx="2813740" cy="101439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A284DB8-01E1-0328-5281-8AFB7E1E9F4A}"/>
                  </a:ext>
                </a:extLst>
              </p:cNvPr>
              <p:cNvSpPr/>
              <p:nvPr/>
            </p:nvSpPr>
            <p:spPr>
              <a:xfrm>
                <a:off x="4651881" y="2633159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EA61A8B-2DDA-8C63-08BE-91B2ECA7E846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7B3959E-E057-CE9E-04D4-51A3706C9E99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24A4089C-0E59-AEAA-AA28-343EB55B1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D6B21D2-EC76-C9EE-1605-1A50894B96D0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F65C1F7-5203-29FE-77B0-43C7FF3B1C9D}"/>
              </a:ext>
            </a:extLst>
          </p:cNvPr>
          <p:cNvGrpSpPr/>
          <p:nvPr/>
        </p:nvGrpSpPr>
        <p:grpSpPr>
          <a:xfrm>
            <a:off x="707922" y="1332614"/>
            <a:ext cx="361248" cy="854110"/>
            <a:chOff x="707922" y="1332614"/>
            <a:chExt cx="361248" cy="85411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7900AFC-0464-1840-2A93-A4B10A610BD3}"/>
                </a:ext>
              </a:extLst>
            </p:cNvPr>
            <p:cNvSpPr/>
            <p:nvPr/>
          </p:nvSpPr>
          <p:spPr>
            <a:xfrm>
              <a:off x="707922" y="1668499"/>
              <a:ext cx="220832" cy="2208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ADD118C-4590-0E5D-D783-EF02F5088D00}"/>
                </a:ext>
              </a:extLst>
            </p:cNvPr>
            <p:cNvGrpSpPr/>
            <p:nvPr/>
          </p:nvGrpSpPr>
          <p:grpSpPr>
            <a:xfrm>
              <a:off x="889806" y="1332614"/>
              <a:ext cx="179364" cy="854110"/>
              <a:chOff x="4525551" y="1332614"/>
              <a:chExt cx="317754" cy="854110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74A7674-EBAA-E73A-1461-8806D3BB54CF}"/>
                  </a:ext>
                </a:extLst>
              </p:cNvPr>
              <p:cNvCxnSpPr/>
              <p:nvPr/>
            </p:nvCxnSpPr>
            <p:spPr>
              <a:xfrm>
                <a:off x="4525551" y="133261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8C2E027B-B9BE-6116-3C27-3FA85ECF4B2A}"/>
                  </a:ext>
                </a:extLst>
              </p:cNvPr>
              <p:cNvCxnSpPr/>
              <p:nvPr/>
            </p:nvCxnSpPr>
            <p:spPr>
              <a:xfrm>
                <a:off x="4525551" y="2186724"/>
                <a:ext cx="317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9B6E988-8402-2A8F-51D6-8999EC8EE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28" y="1332614"/>
                <a:ext cx="0" cy="854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48049FD2-6F78-AE20-6BFA-C189D9266CB8}"/>
              </a:ext>
            </a:extLst>
          </p:cNvPr>
          <p:cNvSpPr/>
          <p:nvPr/>
        </p:nvSpPr>
        <p:spPr>
          <a:xfrm>
            <a:off x="707922" y="2779202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429345E-64E5-FF0D-0019-8F50142061B4}"/>
              </a:ext>
            </a:extLst>
          </p:cNvPr>
          <p:cNvGrpSpPr/>
          <p:nvPr/>
        </p:nvGrpSpPr>
        <p:grpSpPr>
          <a:xfrm>
            <a:off x="889806" y="2415066"/>
            <a:ext cx="179364" cy="947940"/>
            <a:chOff x="4525551" y="1332614"/>
            <a:chExt cx="317754" cy="854110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E5470AA-298F-9082-8CB6-4C3D784F2D0A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B063F7D-57B0-F7A0-06B5-B153D3B90562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119A6EE-7B45-8440-D5D5-B4E8B50DB278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ED4707B8-EDA5-C7D2-59BE-52AB90A99320}"/>
              </a:ext>
            </a:extLst>
          </p:cNvPr>
          <p:cNvSpPr/>
          <p:nvPr/>
        </p:nvSpPr>
        <p:spPr>
          <a:xfrm>
            <a:off x="707922" y="5076883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5453702-47FD-E009-EAB5-E4EDB4619223}"/>
              </a:ext>
            </a:extLst>
          </p:cNvPr>
          <p:cNvGrpSpPr/>
          <p:nvPr/>
        </p:nvGrpSpPr>
        <p:grpSpPr>
          <a:xfrm>
            <a:off x="889806" y="3570625"/>
            <a:ext cx="179364" cy="3454842"/>
            <a:chOff x="4525551" y="1332614"/>
            <a:chExt cx="317754" cy="854110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6CDC135-0AB6-34FF-DAF6-31234F7E2E7A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2699159-30AF-C04A-1985-2AC01AB89FC0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973F0CB-2485-6973-73EB-2D2C093F78D7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3E0E4F6B-9247-2B5F-5517-A9CFF0BCF213}"/>
              </a:ext>
            </a:extLst>
          </p:cNvPr>
          <p:cNvSpPr/>
          <p:nvPr/>
        </p:nvSpPr>
        <p:spPr>
          <a:xfrm>
            <a:off x="5677526" y="3503442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7FE0EF-0F43-080A-9660-DA6681C6AAD5}"/>
              </a:ext>
            </a:extLst>
          </p:cNvPr>
          <p:cNvGrpSpPr/>
          <p:nvPr/>
        </p:nvGrpSpPr>
        <p:grpSpPr>
          <a:xfrm>
            <a:off x="5859410" y="2254331"/>
            <a:ext cx="179364" cy="2680563"/>
            <a:chOff x="4525551" y="1332614"/>
            <a:chExt cx="317754" cy="8541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4B7B10C-C3F1-84F9-694E-AECD25307498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08809A1-976E-0819-9AEA-0FF0C19C2810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5EEF6B-8799-89E4-915B-E866E66BFAEC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D304449F-3C22-3442-F208-C263B67DB6BA}"/>
              </a:ext>
            </a:extLst>
          </p:cNvPr>
          <p:cNvSpPr/>
          <p:nvPr/>
        </p:nvSpPr>
        <p:spPr>
          <a:xfrm>
            <a:off x="5677526" y="5697749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B83393-7ED2-024A-526E-AAEA0E4A716C}"/>
              </a:ext>
            </a:extLst>
          </p:cNvPr>
          <p:cNvGrpSpPr/>
          <p:nvPr/>
        </p:nvGrpSpPr>
        <p:grpSpPr>
          <a:xfrm>
            <a:off x="5859410" y="5082901"/>
            <a:ext cx="179364" cy="1175779"/>
            <a:chOff x="4525551" y="1332614"/>
            <a:chExt cx="317754" cy="85411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526F698-4CAF-F75F-7120-64B290F835CB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830A0FF-5CA5-3FBE-496B-E49E640565F8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EF580C3-7F08-5F12-E237-F941009CCB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2F8517B-61B6-293A-3C62-E5B569AAB3DB}"/>
              </a:ext>
            </a:extLst>
          </p:cNvPr>
          <p:cNvGrpSpPr/>
          <p:nvPr/>
        </p:nvGrpSpPr>
        <p:grpSpPr>
          <a:xfrm>
            <a:off x="3635788" y="1690731"/>
            <a:ext cx="755135" cy="364112"/>
            <a:chOff x="3635788" y="1690731"/>
            <a:chExt cx="755135" cy="364112"/>
          </a:xfrm>
        </p:grpSpPr>
        <p:sp>
          <p:nvSpPr>
            <p:cNvPr id="123" name="화살표: 왼쪽/오른쪽 122">
              <a:extLst>
                <a:ext uri="{FF2B5EF4-FFF2-40B4-BE49-F238E27FC236}">
                  <a16:creationId xmlns:a16="http://schemas.microsoft.com/office/drawing/2014/main" id="{54E24B48-C879-1203-6ECE-C3EBBCC967F7}"/>
                </a:ext>
              </a:extLst>
            </p:cNvPr>
            <p:cNvSpPr/>
            <p:nvPr/>
          </p:nvSpPr>
          <p:spPr bwMode="auto">
            <a:xfrm>
              <a:off x="3635788" y="1690731"/>
              <a:ext cx="755135" cy="364112"/>
            </a:xfrm>
            <a:prstGeom prst="leftRightArrow">
              <a:avLst>
                <a:gd name="adj1" fmla="val 62208"/>
                <a:gd name="adj2" fmla="val 50000"/>
              </a:avLst>
            </a:prstGeom>
            <a:solidFill>
              <a:srgbClr val="FF0000">
                <a:alpha val="3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9A33349-542D-E4C8-5A55-3DB80B4A7974}"/>
                </a:ext>
              </a:extLst>
            </p:cNvPr>
            <p:cNvSpPr/>
            <p:nvPr/>
          </p:nvSpPr>
          <p:spPr bwMode="auto">
            <a:xfrm>
              <a:off x="3913855" y="1773287"/>
              <a:ext cx="199000" cy="199000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</p:grp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A453C62-0D70-52C4-5BEC-3EB3398460C9}"/>
              </a:ext>
            </a:extLst>
          </p:cNvPr>
          <p:cNvSpPr/>
          <p:nvPr/>
        </p:nvSpPr>
        <p:spPr bwMode="auto">
          <a:xfrm>
            <a:off x="1030963" y="3549149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B22B895D-F705-9469-94AC-3B0F0DF2E1CC}"/>
              </a:ext>
            </a:extLst>
          </p:cNvPr>
          <p:cNvSpPr/>
          <p:nvPr/>
        </p:nvSpPr>
        <p:spPr bwMode="auto">
          <a:xfrm>
            <a:off x="4034742" y="3549149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E002D010-BD78-A753-02F4-B69C68544C0D}"/>
              </a:ext>
            </a:extLst>
          </p:cNvPr>
          <p:cNvSpPr/>
          <p:nvPr/>
        </p:nvSpPr>
        <p:spPr bwMode="auto">
          <a:xfrm>
            <a:off x="1030963" y="4671262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108">
            <a:extLst>
              <a:ext uri="{FF2B5EF4-FFF2-40B4-BE49-F238E27FC236}">
                <a16:creationId xmlns:a16="http://schemas.microsoft.com/office/drawing/2014/main" id="{4793B4A0-190C-991E-5666-3E60BBFBBFE8}"/>
              </a:ext>
            </a:extLst>
          </p:cNvPr>
          <p:cNvSpPr txBox="1"/>
          <p:nvPr/>
        </p:nvSpPr>
        <p:spPr>
          <a:xfrm rot="20700000">
            <a:off x="12623770" y="-125512"/>
            <a:ext cx="1310301" cy="41402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</a:p>
        </p:txBody>
      </p:sp>
      <p:sp>
        <p:nvSpPr>
          <p:cNvPr id="51" name="TextBox 108">
            <a:extLst>
              <a:ext uri="{FF2B5EF4-FFF2-40B4-BE49-F238E27FC236}">
                <a16:creationId xmlns:a16="http://schemas.microsoft.com/office/drawing/2014/main" id="{8C3DECD5-0ABD-0EC8-6D3B-46428B6D07B8}"/>
              </a:ext>
            </a:extLst>
          </p:cNvPr>
          <p:cNvSpPr txBox="1"/>
          <p:nvPr/>
        </p:nvSpPr>
        <p:spPr>
          <a:xfrm>
            <a:off x="9425094" y="4983990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221118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추가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3D93A7-2FA6-A27D-C92C-1040BCCA7C77}"/>
              </a:ext>
            </a:extLst>
          </p:cNvPr>
          <p:cNvSpPr txBox="1"/>
          <p:nvPr/>
        </p:nvSpPr>
        <p:spPr>
          <a:xfrm>
            <a:off x="6148279" y="5082901"/>
            <a:ext cx="21640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가입한 운전자보험도 다시 보자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108">
            <a:extLst>
              <a:ext uri="{FF2B5EF4-FFF2-40B4-BE49-F238E27FC236}">
                <a16:creationId xmlns:a16="http://schemas.microsoft.com/office/drawing/2014/main" id="{DF929367-F396-5DB0-ACE6-75265E752914}"/>
              </a:ext>
            </a:extLst>
          </p:cNvPr>
          <p:cNvSpPr txBox="1"/>
          <p:nvPr/>
        </p:nvSpPr>
        <p:spPr>
          <a:xfrm>
            <a:off x="4457027" y="2747722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221121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108">
            <a:extLst>
              <a:ext uri="{FF2B5EF4-FFF2-40B4-BE49-F238E27FC236}">
                <a16:creationId xmlns:a16="http://schemas.microsoft.com/office/drawing/2014/main" id="{7AF22D44-EC9C-466A-EEDE-94706D0825C8}"/>
              </a:ext>
            </a:extLst>
          </p:cNvPr>
          <p:cNvSpPr txBox="1"/>
          <p:nvPr/>
        </p:nvSpPr>
        <p:spPr>
          <a:xfrm>
            <a:off x="9360296" y="2367074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221122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8">
            <a:extLst>
              <a:ext uri="{FF2B5EF4-FFF2-40B4-BE49-F238E27FC236}">
                <a16:creationId xmlns:a16="http://schemas.microsoft.com/office/drawing/2014/main" id="{D6CBDA4A-D7CF-CA07-FC42-D58D5E7FAF33}"/>
              </a:ext>
            </a:extLst>
          </p:cNvPr>
          <p:cNvSpPr txBox="1"/>
          <p:nvPr/>
        </p:nvSpPr>
        <p:spPr>
          <a:xfrm>
            <a:off x="9360296" y="2932388"/>
            <a:ext cx="1441331" cy="524246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221122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64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내용 개체 틀 4">
            <a:extLst>
              <a:ext uri="{FF2B5EF4-FFF2-40B4-BE49-F238E27FC236}">
                <a16:creationId xmlns:a16="http://schemas.microsoft.com/office/drawing/2014/main" id="{9918DE33-FB29-4BD1-831A-BE05022E4750}"/>
              </a:ext>
            </a:extLst>
          </p:cNvPr>
          <p:cNvSpPr txBox="1">
            <a:spLocks/>
          </p:cNvSpPr>
          <p:nvPr/>
        </p:nvSpPr>
        <p:spPr>
          <a:xfrm>
            <a:off x="8152992" y="108909"/>
            <a:ext cx="2969819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내용 개체 틀 4">
            <a:extLst>
              <a:ext uri="{FF2B5EF4-FFF2-40B4-BE49-F238E27FC236}">
                <a16:creationId xmlns:a16="http://schemas.microsoft.com/office/drawing/2014/main" id="{2B7F949A-2900-4984-AF6F-1039E62B64D2}"/>
              </a:ext>
            </a:extLst>
          </p:cNvPr>
          <p:cNvSpPr txBox="1">
            <a:spLocks/>
          </p:cNvSpPr>
          <p:nvPr/>
        </p:nvSpPr>
        <p:spPr>
          <a:xfrm>
            <a:off x="12134226" y="522384"/>
            <a:ext cx="14380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5">
            <a:extLst>
              <a:ext uri="{FF2B5EF4-FFF2-40B4-BE49-F238E27FC236}">
                <a16:creationId xmlns:a16="http://schemas.microsoft.com/office/drawing/2014/main" id="{87D391DF-9563-4D81-8568-0750CC7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2143"/>
              </p:ext>
            </p:extLst>
          </p:nvPr>
        </p:nvGraphicFramePr>
        <p:xfrm>
          <a:off x="11200190" y="908673"/>
          <a:ext cx="2389685" cy="745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79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1998806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</a:tblGrid>
              <a:tr h="2968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대명체 보통" panose="020B0600000101010101" pitchFamily="50" charset="-127"/>
                        <a:ea typeface="대명체 보통" panose="020B0600000101010101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580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메리츠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채널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Asis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동영상 컨텐츠 영역 분산되어 있어 콘텐츠 집중도 분산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레코드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메리츠에게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맡겨주세요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 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친절한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SNS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매뉴얼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개선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하나의 영역에서 한번에 세개까지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콘텐츠 집중 향상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6.1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 보기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‘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메리츠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화재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유튜브 채널 브라우저 띄우며 링크처리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https://www.youtube.com/channel/UCqnmhJo2CEquIdxM7WIutFQ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착한 보험 안내서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메리츠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화재 내 제작하고 있는 다양하고 유익한 보험 가입 컨텐츠 메인 내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 지정하여 노출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선택 시 콘텐츠 상세화면으로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7.1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 보기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착한 보험 안내서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화면으로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6209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[CS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개선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분산된 상담 기능 취합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8.1 1:1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채팅 상담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채팅창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몬디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출력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8.2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카톡 상담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선택 시 카카오 채널 진입 프로세스 수행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8.3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고객센터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고객센터 전화 연결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- 8.3.1 : 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신규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] ARS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구성도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- 8.3.2 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전화 상담 예약하기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96886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 다운로드 영역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모션 추가 없이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플랫한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영역으로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55278"/>
                  </a:ext>
                </a:extLst>
              </a:tr>
              <a:tr h="296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몬디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플로팅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콘텐츠를 가리지 않도록 여유 영역 확보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스크롤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하단 고정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플로팅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(10.1)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문구 영역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 화면 진입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3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 유지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히든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(10.2) 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액션 버튼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몬디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채팅상담화면으로 이동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41495" marB="4149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27273"/>
                  </a:ext>
                </a:extLst>
              </a:tr>
            </a:tbl>
          </a:graphicData>
        </a:graphic>
      </p:graphicFrame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B4C5915F-5BE9-4C78-8074-2B8CBF4086C8}"/>
              </a:ext>
            </a:extLst>
          </p:cNvPr>
          <p:cNvSpPr txBox="1">
            <a:spLocks/>
          </p:cNvSpPr>
          <p:nvPr/>
        </p:nvSpPr>
        <p:spPr>
          <a:xfrm>
            <a:off x="12134226" y="108909"/>
            <a:ext cx="14380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내용 개체 틀 4">
            <a:extLst>
              <a:ext uri="{FF2B5EF4-FFF2-40B4-BE49-F238E27FC236}">
                <a16:creationId xmlns:a16="http://schemas.microsoft.com/office/drawing/2014/main" id="{2F1C5987-7788-407B-8008-95D5DCC06773}"/>
              </a:ext>
            </a:extLst>
          </p:cNvPr>
          <p:cNvSpPr txBox="1">
            <a:spLocks/>
          </p:cNvSpPr>
          <p:nvPr/>
        </p:nvSpPr>
        <p:spPr>
          <a:xfrm>
            <a:off x="1007862" y="109016"/>
            <a:ext cx="2247804" cy="311158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lIns="100268" tIns="50134" rIns="100268" bIns="50134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텍스트 개체 틀 214">
            <a:extLst>
              <a:ext uri="{FF2B5EF4-FFF2-40B4-BE49-F238E27FC236}">
                <a16:creationId xmlns:a16="http://schemas.microsoft.com/office/drawing/2014/main" id="{7A729E09-61FC-ED6D-5B46-FD9C546CE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6" name="텍스트 개체 틀 215">
            <a:extLst>
              <a:ext uri="{FF2B5EF4-FFF2-40B4-BE49-F238E27FC236}">
                <a16:creationId xmlns:a16="http://schemas.microsoft.com/office/drawing/2014/main" id="{9B72AD41-4296-C9EB-1DE9-E941BE717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7" name="텍스트 개체 틀 216">
            <a:extLst>
              <a:ext uri="{FF2B5EF4-FFF2-40B4-BE49-F238E27FC236}">
                <a16:creationId xmlns:a16="http://schemas.microsoft.com/office/drawing/2014/main" id="{95F88920-71AB-16A1-9DA8-6463E4CF3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218" name="텍스트 개체 틀 217">
            <a:extLst>
              <a:ext uri="{FF2B5EF4-FFF2-40B4-BE49-F238E27FC236}">
                <a16:creationId xmlns:a16="http://schemas.microsoft.com/office/drawing/2014/main" id="{0D689707-E6B4-A22E-80CE-790D0F9F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9" name="텍스트 개체 틀 218">
            <a:extLst>
              <a:ext uri="{FF2B5EF4-FFF2-40B4-BE49-F238E27FC236}">
                <a16:creationId xmlns:a16="http://schemas.microsoft.com/office/drawing/2014/main" id="{C5B09D4F-93FA-4544-F778-0180F4C04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DC85197-B2D8-2303-7A93-F45754D21FAC}"/>
              </a:ext>
            </a:extLst>
          </p:cNvPr>
          <p:cNvSpPr/>
          <p:nvPr/>
        </p:nvSpPr>
        <p:spPr>
          <a:xfrm>
            <a:off x="1141551" y="592335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9496A14-54A7-A68A-C13A-925CD88222FA}"/>
              </a:ext>
            </a:extLst>
          </p:cNvPr>
          <p:cNvGrpSpPr/>
          <p:nvPr/>
        </p:nvGrpSpPr>
        <p:grpSpPr>
          <a:xfrm>
            <a:off x="6108070" y="3454393"/>
            <a:ext cx="3383643" cy="1398017"/>
            <a:chOff x="1141550" y="4570742"/>
            <a:chExt cx="3383643" cy="1398017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72C99C25-D6CF-FC44-9329-77B84FA16044}"/>
                </a:ext>
              </a:extLst>
            </p:cNvPr>
            <p:cNvSpPr/>
            <p:nvPr/>
          </p:nvSpPr>
          <p:spPr bwMode="auto">
            <a:xfrm>
              <a:off x="1141550" y="4570742"/>
              <a:ext cx="3383643" cy="13980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  <a:alpha val="74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5F1333D1-08A6-D4D6-4EEE-61CA6D90A90E}"/>
                </a:ext>
              </a:extLst>
            </p:cNvPr>
            <p:cNvGrpSpPr/>
            <p:nvPr/>
          </p:nvGrpSpPr>
          <p:grpSpPr>
            <a:xfrm>
              <a:off x="3759138" y="4759762"/>
              <a:ext cx="517814" cy="540191"/>
              <a:chOff x="4651881" y="2633159"/>
              <a:chExt cx="2813740" cy="1014393"/>
            </a:xfrm>
          </p:grpSpPr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FBD322C4-8C0E-DED1-064E-27BF58C59D1B}"/>
                  </a:ext>
                </a:extLst>
              </p:cNvPr>
              <p:cNvSpPr/>
              <p:nvPr/>
            </p:nvSpPr>
            <p:spPr>
              <a:xfrm>
                <a:off x="4651881" y="2633159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DFC15EF6-ED52-6B42-9B4B-5743B72B35F7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79F7D8E4-6181-09CA-DE40-A039F1FAC294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D89FF4EC-0C9C-B775-339B-3E0BBA831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8BF207D5-2F44-792D-FFC4-BB1D1B4F5E4D}"/>
                    </a:ext>
                  </a:extLst>
                </p:cNvPr>
                <p:cNvSpPr txBox="1"/>
                <p:nvPr/>
              </p:nvSpPr>
              <p:spPr>
                <a:xfrm>
                  <a:off x="5210364" y="2859669"/>
                  <a:ext cx="1696773" cy="561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App</a:t>
                  </a:r>
                </a:p>
                <a:p>
                  <a:pPr algn="ctr"/>
                  <a:r>
                    <a:rPr lang="en-US" altLang="ko-KR" sz="1122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icon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5608CE5-3F8E-D76D-2075-FE933A95EE9C}"/>
                </a:ext>
              </a:extLst>
            </p:cNvPr>
            <p:cNvSpPr txBox="1"/>
            <p:nvPr/>
          </p:nvSpPr>
          <p:spPr>
            <a:xfrm>
              <a:off x="1305594" y="4778027"/>
              <a:ext cx="18562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메리츠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화재 앱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설치하고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많은 혜택을 받아보세요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D7DA3842-395E-8078-ACC6-504D7561BEC0}"/>
                </a:ext>
              </a:extLst>
            </p:cNvPr>
            <p:cNvSpPr/>
            <p:nvPr/>
          </p:nvSpPr>
          <p:spPr bwMode="auto">
            <a:xfrm>
              <a:off x="1305593" y="5414514"/>
              <a:ext cx="1562961" cy="3496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앱으로</a:t>
              </a:r>
              <a:r>
                <a:rPr lang="en-US" altLang="ko-KR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sp>
        <p:nvSpPr>
          <p:cNvPr id="276" name="Rectangle">
            <a:extLst>
              <a:ext uri="{FF2B5EF4-FFF2-40B4-BE49-F238E27FC236}">
                <a16:creationId xmlns:a16="http://schemas.microsoft.com/office/drawing/2014/main" id="{DDDB1064-45EA-E8BB-C305-B55F032A9AB5}"/>
              </a:ext>
            </a:extLst>
          </p:cNvPr>
          <p:cNvSpPr/>
          <p:nvPr/>
        </p:nvSpPr>
        <p:spPr>
          <a:xfrm>
            <a:off x="1141551" y="7025467"/>
            <a:ext cx="3384000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17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다음페이지와 연결</a:t>
            </a:r>
            <a:endParaRPr lang="en-US" sz="917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7" name="Rectangle">
            <a:extLst>
              <a:ext uri="{FF2B5EF4-FFF2-40B4-BE49-F238E27FC236}">
                <a16:creationId xmlns:a16="http://schemas.microsoft.com/office/drawing/2014/main" id="{C6786C90-0A37-32C1-1B1B-40E8E8C6A229}"/>
              </a:ext>
            </a:extLst>
          </p:cNvPr>
          <p:cNvSpPr/>
          <p:nvPr/>
        </p:nvSpPr>
        <p:spPr>
          <a:xfrm>
            <a:off x="6100897" y="592335"/>
            <a:ext cx="3391033" cy="300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3124" tIns="46563" rIns="93124" bIns="465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이전페이지와 연결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CCEC3E9-6BAD-DF20-98AF-4EAB2A5BD813}"/>
              </a:ext>
            </a:extLst>
          </p:cNvPr>
          <p:cNvSpPr txBox="1"/>
          <p:nvPr/>
        </p:nvSpPr>
        <p:spPr>
          <a:xfrm>
            <a:off x="1311664" y="4081250"/>
            <a:ext cx="11862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착한 보험 안내서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8468CC28-995C-4C55-EC84-966B038878A3}"/>
              </a:ext>
            </a:extLst>
          </p:cNvPr>
          <p:cNvSpPr txBox="1"/>
          <p:nvPr/>
        </p:nvSpPr>
        <p:spPr>
          <a:xfrm>
            <a:off x="3747540" y="4089089"/>
            <a:ext cx="63478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보기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79783E38-C37A-D968-C434-F3583F49C5C1}"/>
              </a:ext>
            </a:extLst>
          </p:cNvPr>
          <p:cNvSpPr txBox="1"/>
          <p:nvPr/>
        </p:nvSpPr>
        <p:spPr>
          <a:xfrm>
            <a:off x="1288870" y="1181395"/>
            <a:ext cx="823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메리츠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E5EAD7E8-EFB8-90BF-4E01-FC3A3071F4C7}"/>
              </a:ext>
            </a:extLst>
          </p:cNvPr>
          <p:cNvGrpSpPr/>
          <p:nvPr/>
        </p:nvGrpSpPr>
        <p:grpSpPr>
          <a:xfrm>
            <a:off x="1292861" y="1524254"/>
            <a:ext cx="2092440" cy="1202515"/>
            <a:chOff x="4651881" y="2633159"/>
            <a:chExt cx="2813740" cy="1014393"/>
          </a:xfrm>
        </p:grpSpPr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70135E12-1A2D-7D63-4232-D2093ABF80BB}"/>
                </a:ext>
              </a:extLst>
            </p:cNvPr>
            <p:cNvSpPr/>
            <p:nvPr/>
          </p:nvSpPr>
          <p:spPr>
            <a:xfrm>
              <a:off x="4651881" y="2633159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629FF5D8-7213-6164-4F50-B703A5CFCADF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476A7B6E-19B3-93E2-EED4-DB4ADD9DEF49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C40EFD7E-DF77-69E3-931C-CE0C90A88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06348CC5-7774-1AE1-B094-7BFFCAE95BA4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5E3E1FC8-9234-7A40-D8FE-C993C9083E82}"/>
              </a:ext>
            </a:extLst>
          </p:cNvPr>
          <p:cNvSpPr txBox="1"/>
          <p:nvPr/>
        </p:nvSpPr>
        <p:spPr>
          <a:xfrm>
            <a:off x="1317117" y="2832317"/>
            <a:ext cx="1269759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보험진단 받은 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52562909-2580-4595-7D60-C028AE36BE40}"/>
              </a:ext>
            </a:extLst>
          </p:cNvPr>
          <p:cNvSpPr txBox="1"/>
          <p:nvPr/>
        </p:nvSpPr>
        <p:spPr>
          <a:xfrm>
            <a:off x="1317117" y="3107142"/>
            <a:ext cx="20924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가장이 보험진단 해보고 놀란 이유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44F5C324-FB08-7BDD-C643-C37C18CFAD03}"/>
              </a:ext>
            </a:extLst>
          </p:cNvPr>
          <p:cNvGrpSpPr/>
          <p:nvPr/>
        </p:nvGrpSpPr>
        <p:grpSpPr>
          <a:xfrm>
            <a:off x="3502658" y="1524254"/>
            <a:ext cx="1015199" cy="1202515"/>
            <a:chOff x="4651881" y="2633159"/>
            <a:chExt cx="1365157" cy="1014393"/>
          </a:xfrm>
        </p:grpSpPr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773EABC6-169D-1B72-27EB-8AACFD74BD1B}"/>
                </a:ext>
              </a:extLst>
            </p:cNvPr>
            <p:cNvSpPr/>
            <p:nvPr/>
          </p:nvSpPr>
          <p:spPr>
            <a:xfrm>
              <a:off x="4651881" y="2633159"/>
              <a:ext cx="1365157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104C07B5-3998-72E1-0F48-01FDFBBADAF4}"/>
                </a:ext>
              </a:extLst>
            </p:cNvPr>
            <p:cNvGrpSpPr/>
            <p:nvPr/>
          </p:nvGrpSpPr>
          <p:grpSpPr>
            <a:xfrm>
              <a:off x="4651881" y="2633159"/>
              <a:ext cx="1329228" cy="1014393"/>
              <a:chOff x="4651881" y="2633158"/>
              <a:chExt cx="1329228" cy="1014393"/>
            </a:xfrm>
          </p:grpSpPr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47998116-68A7-8D64-3169-4C1F009E4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1881" y="2633158"/>
                <a:ext cx="1329228" cy="618971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261CE95B-0F21-458B-E18B-13284E7BFF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3028578"/>
                <a:ext cx="1329228" cy="61897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D1260897-D181-8566-E821-57D3A47DF370}"/>
              </a:ext>
            </a:extLst>
          </p:cNvPr>
          <p:cNvSpPr txBox="1"/>
          <p:nvPr/>
        </p:nvSpPr>
        <p:spPr>
          <a:xfrm>
            <a:off x="3527359" y="2832317"/>
            <a:ext cx="494983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#TVCF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1A658B7-C749-24BA-8501-B8032CC0BCB7}"/>
              </a:ext>
            </a:extLst>
          </p:cNvPr>
          <p:cNvSpPr txBox="1"/>
          <p:nvPr/>
        </p:nvSpPr>
        <p:spPr>
          <a:xfrm>
            <a:off x="3526917" y="3107142"/>
            <a:ext cx="9884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메리츠화재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pPr>
              <a:spcBef>
                <a:spcPts val="0"/>
              </a:spcBef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2F2997C9-7285-9F14-581F-6266E4FBEEFF}"/>
              </a:ext>
            </a:extLst>
          </p:cNvPr>
          <p:cNvSpPr txBox="1"/>
          <p:nvPr/>
        </p:nvSpPr>
        <p:spPr>
          <a:xfrm>
            <a:off x="3663872" y="1181395"/>
            <a:ext cx="72936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보기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414339C4-53D2-B4CA-BD58-9B5A6F297EC0}"/>
              </a:ext>
            </a:extLst>
          </p:cNvPr>
          <p:cNvGrpSpPr/>
          <p:nvPr/>
        </p:nvGrpSpPr>
        <p:grpSpPr>
          <a:xfrm>
            <a:off x="3807147" y="6332598"/>
            <a:ext cx="567771" cy="567771"/>
            <a:chOff x="7215693" y="2432433"/>
            <a:chExt cx="914400" cy="914400"/>
          </a:xfrm>
        </p:grpSpPr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9DC9A4BB-7578-1690-6419-BEE5379D75E7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A9C07869-9242-9F69-AA31-E33545E8341D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1B7433BF-7C49-422B-1651-E8960C026805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6F9756F2-298B-7BBF-4851-526DF98AD7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A9D08734-6F4D-9EC7-9FED-9623F2CF755F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2A2486-2AED-4729-CFB5-A1E2E8A62803}"/>
              </a:ext>
            </a:extLst>
          </p:cNvPr>
          <p:cNvSpPr/>
          <p:nvPr/>
        </p:nvSpPr>
        <p:spPr>
          <a:xfrm>
            <a:off x="707922" y="2173878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2652A3-A9D7-5188-FD93-D17C587DB2C7}"/>
              </a:ext>
            </a:extLst>
          </p:cNvPr>
          <p:cNvGrpSpPr/>
          <p:nvPr/>
        </p:nvGrpSpPr>
        <p:grpSpPr>
          <a:xfrm>
            <a:off x="889806" y="1046611"/>
            <a:ext cx="179364" cy="2436875"/>
            <a:chOff x="4525551" y="1332614"/>
            <a:chExt cx="317754" cy="85411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C8A2BA0-FF33-6110-8869-16856D2AF432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0135282-CF2B-7CC2-8CC3-59D22F8F64B4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D704B76-9908-DAF4-849C-A20494EE6DC3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E35ED06D-5BB6-D3F9-20F6-B383B8E5A070}"/>
              </a:ext>
            </a:extLst>
          </p:cNvPr>
          <p:cNvSpPr/>
          <p:nvPr/>
        </p:nvSpPr>
        <p:spPr>
          <a:xfrm>
            <a:off x="707922" y="5208024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8CC19-B9D9-0440-38F5-D5F7DBD7CD49}"/>
              </a:ext>
            </a:extLst>
          </p:cNvPr>
          <p:cNvGrpSpPr/>
          <p:nvPr/>
        </p:nvGrpSpPr>
        <p:grpSpPr>
          <a:xfrm>
            <a:off x="889806" y="3824885"/>
            <a:ext cx="179364" cy="2948619"/>
            <a:chOff x="4525551" y="1332614"/>
            <a:chExt cx="317754" cy="85411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A7231B2-5359-0922-C58D-40A2E9B8F850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2F950C7-AFF6-4FC8-2473-0AD788B4CDDC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D841551-F7D5-E3D6-AD72-DC80EFD585FA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05033433-97D0-CA5E-C440-B531FE72D352}"/>
              </a:ext>
            </a:extLst>
          </p:cNvPr>
          <p:cNvSpPr/>
          <p:nvPr/>
        </p:nvSpPr>
        <p:spPr>
          <a:xfrm>
            <a:off x="5677526" y="2085769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695C2E-9EC4-1E36-0662-12F5DDED6E3F}"/>
              </a:ext>
            </a:extLst>
          </p:cNvPr>
          <p:cNvGrpSpPr/>
          <p:nvPr/>
        </p:nvGrpSpPr>
        <p:grpSpPr>
          <a:xfrm>
            <a:off x="5859410" y="958502"/>
            <a:ext cx="179364" cy="2436875"/>
            <a:chOff x="4525551" y="1332614"/>
            <a:chExt cx="317754" cy="8541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FAD663-695E-16DA-AAF3-FBDB78A615EF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D66C340-9751-356C-2DF8-3D76B9599016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FC52C02-DC65-200D-1710-2385A67A334D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F25597A-0164-951A-F576-BF9A44B22DDE}"/>
              </a:ext>
            </a:extLst>
          </p:cNvPr>
          <p:cNvSpPr/>
          <p:nvPr/>
        </p:nvSpPr>
        <p:spPr>
          <a:xfrm>
            <a:off x="5677526" y="4099977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DF7660-00C7-464F-A43A-D570D0F91275}"/>
              </a:ext>
            </a:extLst>
          </p:cNvPr>
          <p:cNvGrpSpPr/>
          <p:nvPr/>
        </p:nvGrpSpPr>
        <p:grpSpPr>
          <a:xfrm>
            <a:off x="5859410" y="3503371"/>
            <a:ext cx="179364" cy="1375552"/>
            <a:chOff x="4525551" y="1332614"/>
            <a:chExt cx="317754" cy="85411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D887D5-DDA3-34C3-204B-7F3B0473BB9E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013779-DBD6-7884-1399-EAE5EED987F4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9E8F2C6-C123-C2A7-BA8E-E269D2964236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A522D4-7BF7-1D89-C057-DC821EFFDFE8}"/>
              </a:ext>
            </a:extLst>
          </p:cNvPr>
          <p:cNvGrpSpPr/>
          <p:nvPr/>
        </p:nvGrpSpPr>
        <p:grpSpPr>
          <a:xfrm>
            <a:off x="3635788" y="1690731"/>
            <a:ext cx="755135" cy="364112"/>
            <a:chOff x="3635788" y="1690731"/>
            <a:chExt cx="755135" cy="364112"/>
          </a:xfrm>
        </p:grpSpPr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75C09FF4-31B9-BD79-B6FB-C991EE217212}"/>
                </a:ext>
              </a:extLst>
            </p:cNvPr>
            <p:cNvSpPr/>
            <p:nvPr/>
          </p:nvSpPr>
          <p:spPr bwMode="auto">
            <a:xfrm>
              <a:off x="3635788" y="1690731"/>
              <a:ext cx="755135" cy="364112"/>
            </a:xfrm>
            <a:prstGeom prst="leftRightArrow">
              <a:avLst>
                <a:gd name="adj1" fmla="val 62208"/>
                <a:gd name="adj2" fmla="val 50000"/>
              </a:avLst>
            </a:prstGeom>
            <a:solidFill>
              <a:srgbClr val="FF0000">
                <a:alpha val="3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14060A3-8EBD-D900-D4E8-BAFEC2B4B705}"/>
                </a:ext>
              </a:extLst>
            </p:cNvPr>
            <p:cNvSpPr/>
            <p:nvPr/>
          </p:nvSpPr>
          <p:spPr bwMode="auto">
            <a:xfrm>
              <a:off x="3913855" y="1773287"/>
              <a:ext cx="199000" cy="199000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>
                <a:latin typeface="+mn-ea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C909C3-9B25-7D3D-5AC4-8417D41AC985}"/>
              </a:ext>
            </a:extLst>
          </p:cNvPr>
          <p:cNvSpPr/>
          <p:nvPr/>
        </p:nvSpPr>
        <p:spPr bwMode="auto">
          <a:xfrm>
            <a:off x="3341061" y="1159495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AA43FA9-F07A-4C1A-6B52-406419CCC80C}"/>
              </a:ext>
            </a:extLst>
          </p:cNvPr>
          <p:cNvSpPr/>
          <p:nvPr/>
        </p:nvSpPr>
        <p:spPr bwMode="auto">
          <a:xfrm>
            <a:off x="3341061" y="4089731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B1B46F-EA3C-9EB0-514F-630E8EBBB181}"/>
              </a:ext>
            </a:extLst>
          </p:cNvPr>
          <p:cNvGrpSpPr/>
          <p:nvPr/>
        </p:nvGrpSpPr>
        <p:grpSpPr>
          <a:xfrm>
            <a:off x="6026074" y="4887866"/>
            <a:ext cx="3608229" cy="1392612"/>
            <a:chOff x="1050991" y="5383627"/>
            <a:chExt cx="3608229" cy="1392612"/>
          </a:xfrm>
        </p:grpSpPr>
        <p:sp>
          <p:nvSpPr>
            <p:cNvPr id="66" name="TextBox 4">
              <a:extLst>
                <a:ext uri="{FF2B5EF4-FFF2-40B4-BE49-F238E27FC236}">
                  <a16:creationId xmlns:a16="http://schemas.microsoft.com/office/drawing/2014/main" id="{FBFB822A-04B1-F33D-3157-5B4F716C47BA}"/>
                </a:ext>
              </a:extLst>
            </p:cNvPr>
            <p:cNvSpPr txBox="1"/>
            <p:nvPr/>
          </p:nvSpPr>
          <p:spPr>
            <a:xfrm>
              <a:off x="1095546" y="5928167"/>
              <a:ext cx="28135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대표이사 부회장 김용범 사업자번호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116-81-03752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4">
              <a:extLst>
                <a:ext uri="{FF2B5EF4-FFF2-40B4-BE49-F238E27FC236}">
                  <a16:creationId xmlns:a16="http://schemas.microsoft.com/office/drawing/2014/main" id="{D4D1A3C6-B7CF-25A0-B33A-901D0E2E10D9}"/>
                </a:ext>
              </a:extLst>
            </p:cNvPr>
            <p:cNvSpPr txBox="1"/>
            <p:nvPr/>
          </p:nvSpPr>
          <p:spPr>
            <a:xfrm>
              <a:off x="1095546" y="6143761"/>
              <a:ext cx="26100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강남구 강남대로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382 (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역삼동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메리츠타워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4">
              <a:extLst>
                <a:ext uri="{FF2B5EF4-FFF2-40B4-BE49-F238E27FC236}">
                  <a16:creationId xmlns:a16="http://schemas.microsoft.com/office/drawing/2014/main" id="{2CF1381B-D523-1B9A-6815-31DC0A88C28F}"/>
                </a:ext>
              </a:extLst>
            </p:cNvPr>
            <p:cNvSpPr txBox="1"/>
            <p:nvPr/>
          </p:nvSpPr>
          <p:spPr>
            <a:xfrm>
              <a:off x="1137596" y="6406907"/>
              <a:ext cx="335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598488" indent="-1412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1196975" indent="-28257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795463" indent="-4238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2395538" indent="-56673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Ⓒ </a:t>
              </a:r>
              <a:r>
                <a:rPr lang="en-US" altLang="ko-KR" sz="9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meritz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Fire &amp; Marine Insurance Co., Ltd. ALL RIGHTS RESERVED.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0FC86AC-BED9-B7E5-250F-FE7830CDC4E8}"/>
                </a:ext>
              </a:extLst>
            </p:cNvPr>
            <p:cNvGrpSpPr/>
            <p:nvPr/>
          </p:nvGrpSpPr>
          <p:grpSpPr>
            <a:xfrm>
              <a:off x="1050991" y="5383627"/>
              <a:ext cx="3608229" cy="236948"/>
              <a:chOff x="1050991" y="5383627"/>
              <a:chExt cx="3608229" cy="236948"/>
            </a:xfrm>
          </p:grpSpPr>
          <p:sp>
            <p:nvSpPr>
              <p:cNvPr id="74" name="TextBox 5">
                <a:extLst>
                  <a:ext uri="{FF2B5EF4-FFF2-40B4-BE49-F238E27FC236}">
                    <a16:creationId xmlns:a16="http://schemas.microsoft.com/office/drawing/2014/main" id="{CC311B1A-AED3-6B4A-FAA9-DBC20535B485}"/>
                  </a:ext>
                </a:extLst>
              </p:cNvPr>
              <p:cNvSpPr txBox="1"/>
              <p:nvPr/>
            </p:nvSpPr>
            <p:spPr>
              <a:xfrm>
                <a:off x="1050991" y="5389743"/>
                <a:ext cx="1203296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 2"/>
                  </a:rPr>
                  <a:t>개인정보처리방침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TextBox 5">
                <a:extLst>
                  <a:ext uri="{FF2B5EF4-FFF2-40B4-BE49-F238E27FC236}">
                    <a16:creationId xmlns:a16="http://schemas.microsoft.com/office/drawing/2014/main" id="{348CA341-5276-0E24-B1B9-F312AB1CCE9A}"/>
                  </a:ext>
                </a:extLst>
              </p:cNvPr>
              <p:cNvSpPr txBox="1"/>
              <p:nvPr/>
            </p:nvSpPr>
            <p:spPr>
              <a:xfrm>
                <a:off x="2017942" y="5389742"/>
                <a:ext cx="157662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 2"/>
                  </a:rPr>
                  <a:t>신용정보활용체제공시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TextBox 5">
                <a:extLst>
                  <a:ext uri="{FF2B5EF4-FFF2-40B4-BE49-F238E27FC236}">
                    <a16:creationId xmlns:a16="http://schemas.microsoft.com/office/drawing/2014/main" id="{E117F0DF-64D7-7A28-01C6-A4355F26D3E9}"/>
                  </a:ext>
                </a:extLst>
              </p:cNvPr>
              <p:cNvSpPr txBox="1"/>
              <p:nvPr/>
            </p:nvSpPr>
            <p:spPr>
              <a:xfrm>
                <a:off x="3356222" y="5383627"/>
                <a:ext cx="1302998" cy="2308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 2"/>
                  </a:rPr>
                  <a:t>전자금융거래약관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4ADDF12-1E71-BB64-077D-F67AC2F5B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274" y="5428381"/>
                <a:ext cx="0" cy="1382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A3EDB20B-CA8B-1D6A-2E8A-AE5780950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8102" y="5436039"/>
                <a:ext cx="0" cy="1382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F2441D1-9EB0-CCFE-93E2-05326C06796F}"/>
                </a:ext>
              </a:extLst>
            </p:cNvPr>
            <p:cNvGrpSpPr/>
            <p:nvPr/>
          </p:nvGrpSpPr>
          <p:grpSpPr>
            <a:xfrm>
              <a:off x="1093420" y="5657615"/>
              <a:ext cx="3462033" cy="247847"/>
              <a:chOff x="1093420" y="5657615"/>
              <a:chExt cx="3462033" cy="247847"/>
            </a:xfrm>
          </p:grpSpPr>
          <p:sp>
            <p:nvSpPr>
              <p:cNvPr id="71" name="TextBox 4">
                <a:extLst>
                  <a:ext uri="{FF2B5EF4-FFF2-40B4-BE49-F238E27FC236}">
                    <a16:creationId xmlns:a16="http://schemas.microsoft.com/office/drawing/2014/main" id="{3BB53CB5-76F2-FA99-F0DD-CD900BF9D983}"/>
                  </a:ext>
                </a:extLst>
              </p:cNvPr>
              <p:cNvSpPr txBox="1"/>
              <p:nvPr/>
            </p:nvSpPr>
            <p:spPr>
              <a:xfrm>
                <a:off x="1093420" y="5657615"/>
                <a:ext cx="17091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보험가입상담센터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1688-7711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4">
                <a:extLst>
                  <a:ext uri="{FF2B5EF4-FFF2-40B4-BE49-F238E27FC236}">
                    <a16:creationId xmlns:a16="http://schemas.microsoft.com/office/drawing/2014/main" id="{EF47AE09-5830-6916-FBB3-CF74929A6CB2}"/>
                  </a:ext>
                </a:extLst>
              </p:cNvPr>
              <p:cNvSpPr txBox="1"/>
              <p:nvPr/>
            </p:nvSpPr>
            <p:spPr>
              <a:xfrm>
                <a:off x="2806256" y="5674630"/>
                <a:ext cx="174919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598488" indent="-14128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1196975" indent="-28257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795463" indent="-42386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2395538" indent="-5667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l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다이렉트 고객센터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1522-1133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6F1C7623-68F5-3367-8403-E9AD70104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503" y="5705214"/>
                <a:ext cx="0" cy="1382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614240E-C0E1-B9BF-EF5B-1F10C33B6BEB}"/>
              </a:ext>
            </a:extLst>
          </p:cNvPr>
          <p:cNvSpPr/>
          <p:nvPr/>
        </p:nvSpPr>
        <p:spPr>
          <a:xfrm>
            <a:off x="5677526" y="6528532"/>
            <a:ext cx="220832" cy="2208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6C67AC-19CB-9D78-26DC-A43EC1138BFC}"/>
              </a:ext>
            </a:extLst>
          </p:cNvPr>
          <p:cNvGrpSpPr/>
          <p:nvPr/>
        </p:nvGrpSpPr>
        <p:grpSpPr>
          <a:xfrm>
            <a:off x="5859410" y="6306861"/>
            <a:ext cx="179364" cy="718606"/>
            <a:chOff x="4525551" y="1332614"/>
            <a:chExt cx="317754" cy="854110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86DB6C1-0296-6C42-8E52-C4792914973E}"/>
                </a:ext>
              </a:extLst>
            </p:cNvPr>
            <p:cNvCxnSpPr/>
            <p:nvPr/>
          </p:nvCxnSpPr>
          <p:spPr>
            <a:xfrm>
              <a:off x="4525551" y="133261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BEB4581-BFCF-6180-6465-73ED8F872250}"/>
                </a:ext>
              </a:extLst>
            </p:cNvPr>
            <p:cNvCxnSpPr/>
            <p:nvPr/>
          </p:nvCxnSpPr>
          <p:spPr>
            <a:xfrm>
              <a:off x="4525551" y="2186724"/>
              <a:ext cx="317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E641EFA-1A50-724B-C754-7186BD4E1A50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28" y="1332614"/>
              <a:ext cx="0" cy="854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843065-21DB-5049-0A1F-23F2BF5C7A94}"/>
              </a:ext>
            </a:extLst>
          </p:cNvPr>
          <p:cNvSpPr/>
          <p:nvPr/>
        </p:nvSpPr>
        <p:spPr bwMode="auto">
          <a:xfrm>
            <a:off x="7109570" y="6308092"/>
            <a:ext cx="2223492" cy="567771"/>
          </a:xfrm>
          <a:prstGeom prst="roundRect">
            <a:avLst>
              <a:gd name="adj" fmla="val 5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A19F293C-4BAE-CCF3-E506-2D9D37243EA1}"/>
              </a:ext>
            </a:extLst>
          </p:cNvPr>
          <p:cNvSpPr txBox="1"/>
          <p:nvPr/>
        </p:nvSpPr>
        <p:spPr>
          <a:xfrm>
            <a:off x="7259479" y="6373448"/>
            <a:ext cx="12150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l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상담로봇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1D538F6A-F85E-5AC8-3D12-56162F892617}"/>
              </a:ext>
            </a:extLst>
          </p:cNvPr>
          <p:cNvSpPr txBox="1"/>
          <p:nvPr/>
        </p:nvSpPr>
        <p:spPr>
          <a:xfrm>
            <a:off x="7291802" y="6508231"/>
            <a:ext cx="13161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보험궁금증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몬디에게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물어보세요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4C4C5C-8A7C-1097-9231-A6CED312C210}"/>
              </a:ext>
            </a:extLst>
          </p:cNvPr>
          <p:cNvGrpSpPr/>
          <p:nvPr/>
        </p:nvGrpSpPr>
        <p:grpSpPr>
          <a:xfrm>
            <a:off x="8799272" y="6320490"/>
            <a:ext cx="567771" cy="567771"/>
            <a:chOff x="7215693" y="2432433"/>
            <a:chExt cx="914400" cy="9144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63E90F2-4E57-F1D9-0733-7E6174F92F7F}"/>
                </a:ext>
              </a:extLst>
            </p:cNvPr>
            <p:cNvSpPr/>
            <p:nvPr/>
          </p:nvSpPr>
          <p:spPr bwMode="auto">
            <a:xfrm>
              <a:off x="7215693" y="2432433"/>
              <a:ext cx="914400" cy="9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98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E500594-D0E7-2E0A-BA27-5EDCE41BE39E}"/>
                </a:ext>
              </a:extLst>
            </p:cNvPr>
            <p:cNvGrpSpPr/>
            <p:nvPr/>
          </p:nvGrpSpPr>
          <p:grpSpPr>
            <a:xfrm>
              <a:off x="7363492" y="2572182"/>
              <a:ext cx="618803" cy="634903"/>
              <a:chOff x="4651881" y="2633158"/>
              <a:chExt cx="2813740" cy="1014393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E5B6236-BA49-2B5E-6E9A-58E8A33C165E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01C6418-5E69-EEA8-4638-32A90F15E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9E0418-D1CA-19D9-E1BB-5D115CEB7EF7}"/>
                  </a:ext>
                </a:extLst>
              </p:cNvPr>
              <p:cNvSpPr txBox="1"/>
              <p:nvPr/>
            </p:nvSpPr>
            <p:spPr>
              <a:xfrm>
                <a:off x="5079696" y="2914044"/>
                <a:ext cx="1958109" cy="45261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898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ko-KR" altLang="en-US" dirty="0" err="1"/>
                  <a:t>몬디</a:t>
                </a:r>
                <a:endParaRPr lang="ko-KR" altLang="en-US" dirty="0"/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6FE1ED7-0DF2-930D-8F9D-E8B72AA81F1C}"/>
              </a:ext>
            </a:extLst>
          </p:cNvPr>
          <p:cNvSpPr/>
          <p:nvPr/>
        </p:nvSpPr>
        <p:spPr bwMode="auto">
          <a:xfrm>
            <a:off x="7162790" y="6138344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F310E54-8E06-751B-ED21-9078B8312A6E}"/>
              </a:ext>
            </a:extLst>
          </p:cNvPr>
          <p:cNvSpPr/>
          <p:nvPr/>
        </p:nvSpPr>
        <p:spPr bwMode="auto">
          <a:xfrm>
            <a:off x="8889990" y="6138344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108">
            <a:extLst>
              <a:ext uri="{FF2B5EF4-FFF2-40B4-BE49-F238E27FC236}">
                <a16:creationId xmlns:a16="http://schemas.microsoft.com/office/drawing/2014/main" id="{43FA9018-C23D-BCB2-D967-66981E9BAFF8}"/>
              </a:ext>
            </a:extLst>
          </p:cNvPr>
          <p:cNvSpPr txBox="1"/>
          <p:nvPr/>
        </p:nvSpPr>
        <p:spPr>
          <a:xfrm rot="20700000">
            <a:off x="12623770" y="-125512"/>
            <a:ext cx="1310301" cy="41402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</a:p>
        </p:txBody>
      </p:sp>
      <p:sp>
        <p:nvSpPr>
          <p:cNvPr id="82" name="TextBox 108">
            <a:extLst>
              <a:ext uri="{FF2B5EF4-FFF2-40B4-BE49-F238E27FC236}">
                <a16:creationId xmlns:a16="http://schemas.microsoft.com/office/drawing/2014/main" id="{2D29C530-C7EC-4B5C-A080-F7178CEF73D2}"/>
              </a:ext>
            </a:extLst>
          </p:cNvPr>
          <p:cNvSpPr txBox="1"/>
          <p:nvPr/>
        </p:nvSpPr>
        <p:spPr>
          <a:xfrm>
            <a:off x="9149525" y="882388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221118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추가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EFCB92-FBC6-141F-D062-9D115CABA2A9}"/>
              </a:ext>
            </a:extLst>
          </p:cNvPr>
          <p:cNvSpPr txBox="1"/>
          <p:nvPr/>
        </p:nvSpPr>
        <p:spPr>
          <a:xfrm>
            <a:off x="4065996" y="2832317"/>
            <a:ext cx="752268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손해보험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108">
            <a:extLst>
              <a:ext uri="{FF2B5EF4-FFF2-40B4-BE49-F238E27FC236}">
                <a16:creationId xmlns:a16="http://schemas.microsoft.com/office/drawing/2014/main" id="{94DE1815-F096-CB67-00A7-B025AD587FD6}"/>
              </a:ext>
            </a:extLst>
          </p:cNvPr>
          <p:cNvSpPr txBox="1"/>
          <p:nvPr/>
        </p:nvSpPr>
        <p:spPr>
          <a:xfrm>
            <a:off x="4530281" y="2993970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221121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추가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108">
            <a:extLst>
              <a:ext uri="{FF2B5EF4-FFF2-40B4-BE49-F238E27FC236}">
                <a16:creationId xmlns:a16="http://schemas.microsoft.com/office/drawing/2014/main" id="{F847EB6E-B13C-55F7-A4D1-C2D6815BF355}"/>
              </a:ext>
            </a:extLst>
          </p:cNvPr>
          <p:cNvSpPr txBox="1"/>
          <p:nvPr/>
        </p:nvSpPr>
        <p:spPr>
          <a:xfrm>
            <a:off x="4515084" y="4502436"/>
            <a:ext cx="1357799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221122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</a:t>
            </a:r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FB272734-38BC-74B3-0E98-D68672E62371}"/>
              </a:ext>
            </a:extLst>
          </p:cNvPr>
          <p:cNvGrpSpPr/>
          <p:nvPr/>
        </p:nvGrpSpPr>
        <p:grpSpPr>
          <a:xfrm>
            <a:off x="1306373" y="4481638"/>
            <a:ext cx="3310031" cy="598159"/>
            <a:chOff x="1306373" y="4481638"/>
            <a:chExt cx="3310031" cy="59815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581AA5-B7CC-07DE-5787-0045CD821FDB}"/>
                </a:ext>
              </a:extLst>
            </p:cNvPr>
            <p:cNvSpPr txBox="1"/>
            <p:nvPr/>
          </p:nvSpPr>
          <p:spPr>
            <a:xfrm>
              <a:off x="1782845" y="4481638"/>
              <a:ext cx="28335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인생 전성기는 이제부터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 </a:t>
              </a:r>
            </a:p>
            <a:p>
              <a:pPr>
                <a:spcBef>
                  <a:spcPts val="0"/>
                </a:spcBef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든든한 노후를 위한 준비 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종합보험 플랜을 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확인해보세요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C62CD55-CA46-7510-22FE-16181CEC8361}"/>
                </a:ext>
              </a:extLst>
            </p:cNvPr>
            <p:cNvGrpSpPr/>
            <p:nvPr/>
          </p:nvGrpSpPr>
          <p:grpSpPr>
            <a:xfrm>
              <a:off x="1345197" y="4507758"/>
              <a:ext cx="474110" cy="494599"/>
              <a:chOff x="4651881" y="2633159"/>
              <a:chExt cx="2813740" cy="1014393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05A4BB2-9763-95E0-534E-AEB6B3FAFD93}"/>
                  </a:ext>
                </a:extLst>
              </p:cNvPr>
              <p:cNvSpPr/>
              <p:nvPr/>
            </p:nvSpPr>
            <p:spPr>
              <a:xfrm>
                <a:off x="4651881" y="2633159"/>
                <a:ext cx="2813740" cy="1014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1F9F7F1-29BB-97E8-997B-E966252D4711}"/>
                  </a:ext>
                </a:extLst>
              </p:cNvPr>
              <p:cNvGrpSpPr/>
              <p:nvPr/>
            </p:nvGrpSpPr>
            <p:grpSpPr>
              <a:xfrm>
                <a:off x="4651881" y="2633159"/>
                <a:ext cx="2813740" cy="1014393"/>
                <a:chOff x="4651881" y="2633158"/>
                <a:chExt cx="2813740" cy="1014393"/>
              </a:xfrm>
            </p:grpSpPr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8042B310-89EA-5805-F9AE-967ED1D6C2F0}"/>
                    </a:ext>
                  </a:extLst>
                </p:cNvPr>
                <p:cNvCxnSpPr/>
                <p:nvPr/>
              </p:nvCxnSpPr>
              <p:spPr>
                <a:xfrm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AEDAE2EB-67E4-7BA4-9C11-72819C13D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1881" y="2633158"/>
                  <a:ext cx="2813740" cy="1014393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EA9A69C-1468-3B19-60E4-549B9BC4E9E5}"/>
                    </a:ext>
                  </a:extLst>
                </p:cNvPr>
                <p:cNvSpPr txBox="1"/>
                <p:nvPr/>
              </p:nvSpPr>
              <p:spPr>
                <a:xfrm>
                  <a:off x="5845679" y="3074799"/>
                  <a:ext cx="426143" cy="1311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122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Img</a:t>
                  </a:r>
                  <a:endParaRPr lang="ko-KR" altLang="en-US" sz="1122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0A8EA04-1FEC-7205-2DF5-3EDE7D5B6A5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373" y="5079797"/>
              <a:ext cx="3002017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Chevron Right">
              <a:extLst>
                <a:ext uri="{FF2B5EF4-FFF2-40B4-BE49-F238E27FC236}">
                  <a16:creationId xmlns:a16="http://schemas.microsoft.com/office/drawing/2014/main" id="{A3568E9A-E30B-8E19-15B7-C3026D3F03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015" y="4644237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6AFAEE7-D4A0-0A98-4525-8C340F8B53F1}"/>
              </a:ext>
            </a:extLst>
          </p:cNvPr>
          <p:cNvSpPr txBox="1"/>
          <p:nvPr/>
        </p:nvSpPr>
        <p:spPr>
          <a:xfrm>
            <a:off x="1793033" y="5188958"/>
            <a:ext cx="2833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민사소송법률비용지원 특약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건강도 챙기고 민사소송도 대비하고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EB261B6-6295-9421-EED4-11ECDD16FFA3}"/>
              </a:ext>
            </a:extLst>
          </p:cNvPr>
          <p:cNvGrpSpPr/>
          <p:nvPr/>
        </p:nvGrpSpPr>
        <p:grpSpPr>
          <a:xfrm>
            <a:off x="1345197" y="5215078"/>
            <a:ext cx="474110" cy="494599"/>
            <a:chOff x="4651881" y="2633159"/>
            <a:chExt cx="2813740" cy="101439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3731117-BAB3-FBC7-242C-9FC8533EE951}"/>
                </a:ext>
              </a:extLst>
            </p:cNvPr>
            <p:cNvSpPr/>
            <p:nvPr/>
          </p:nvSpPr>
          <p:spPr>
            <a:xfrm>
              <a:off x="4651881" y="2633159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91C6519-0C3B-5022-CB16-F9513231B33C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F6AEF2A7-B7AD-C1DC-7D15-FD2EF0A51D93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54395A12-DF59-473F-8A47-D864F4D6D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F164F7-FC66-8759-9F06-1E672BD31BD5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6" name="Chevron Right">
            <a:extLst>
              <a:ext uri="{FF2B5EF4-FFF2-40B4-BE49-F238E27FC236}">
                <a16:creationId xmlns:a16="http://schemas.microsoft.com/office/drawing/2014/main" id="{44F2EDF0-C3B7-E6AB-4851-00CCC8EE6515}"/>
              </a:ext>
            </a:extLst>
          </p:cNvPr>
          <p:cNvSpPr>
            <a:spLocks noChangeAspect="1"/>
          </p:cNvSpPr>
          <p:nvPr/>
        </p:nvSpPr>
        <p:spPr bwMode="auto">
          <a:xfrm>
            <a:off x="4229015" y="5351557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4EAF3-127B-C648-229B-7A7B3B401D87}"/>
              </a:ext>
            </a:extLst>
          </p:cNvPr>
          <p:cNvSpPr txBox="1"/>
          <p:nvPr/>
        </p:nvSpPr>
        <p:spPr>
          <a:xfrm>
            <a:off x="1793033" y="5889329"/>
            <a:ext cx="2833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보험의 신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종합보험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건강보험을 찾고 있는 당신이 꼭 봐야 할 웹툰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3B4C830-6C1D-D099-774E-DD992D0CEC0A}"/>
              </a:ext>
            </a:extLst>
          </p:cNvPr>
          <p:cNvGrpSpPr/>
          <p:nvPr/>
        </p:nvGrpSpPr>
        <p:grpSpPr>
          <a:xfrm>
            <a:off x="1345197" y="5872980"/>
            <a:ext cx="474110" cy="494599"/>
            <a:chOff x="4651881" y="2633159"/>
            <a:chExt cx="2813740" cy="101439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B53FC85-C7A0-101B-2704-E4EE708428A9}"/>
                </a:ext>
              </a:extLst>
            </p:cNvPr>
            <p:cNvSpPr/>
            <p:nvPr/>
          </p:nvSpPr>
          <p:spPr>
            <a:xfrm>
              <a:off x="4651881" y="2633159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0F8F806-F6EF-6FD4-8BF1-127FC05DB315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157CA81-F857-A395-EB2B-222B62F899AE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679DF34B-B49A-5969-AA26-D929495B2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40DC347-AFB1-ED91-9F38-97EC82134E78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6" name="Chevron Right">
            <a:extLst>
              <a:ext uri="{FF2B5EF4-FFF2-40B4-BE49-F238E27FC236}">
                <a16:creationId xmlns:a16="http://schemas.microsoft.com/office/drawing/2014/main" id="{AE789CCE-B8DB-4DE8-FBBE-D928CD670A28}"/>
              </a:ext>
            </a:extLst>
          </p:cNvPr>
          <p:cNvSpPr>
            <a:spLocks noChangeAspect="1"/>
          </p:cNvSpPr>
          <p:nvPr/>
        </p:nvSpPr>
        <p:spPr bwMode="auto">
          <a:xfrm>
            <a:off x="4229015" y="6009459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710E023-6E61-16AB-CC5F-B02F17E967E9}"/>
              </a:ext>
            </a:extLst>
          </p:cNvPr>
          <p:cNvCxnSpPr>
            <a:cxnSpLocks/>
          </p:cNvCxnSpPr>
          <p:nvPr/>
        </p:nvCxnSpPr>
        <p:spPr>
          <a:xfrm>
            <a:off x="1306373" y="5780167"/>
            <a:ext cx="3002017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48D0836-4749-2018-F428-09D5FF57DE86}"/>
              </a:ext>
            </a:extLst>
          </p:cNvPr>
          <p:cNvSpPr txBox="1"/>
          <p:nvPr/>
        </p:nvSpPr>
        <p:spPr>
          <a:xfrm>
            <a:off x="6155085" y="1183881"/>
            <a:ext cx="218168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가능시간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주말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공휴일 포함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2A81F5AB-EEAA-F1E6-ED34-7BE62568AC25}"/>
              </a:ext>
            </a:extLst>
          </p:cNvPr>
          <p:cNvSpPr/>
          <p:nvPr/>
        </p:nvSpPr>
        <p:spPr bwMode="auto">
          <a:xfrm>
            <a:off x="6818285" y="2686052"/>
            <a:ext cx="906141" cy="3496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BFBFB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98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ARS</a:t>
            </a:r>
            <a:r>
              <a:rPr lang="ko-KR" altLang="en-US" sz="898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구성도 </a:t>
            </a:r>
            <a:r>
              <a:rPr lang="en-US" altLang="ko-KR" sz="898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98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1FA38527-2DEF-C1E3-5BBB-390EFAC45122}"/>
              </a:ext>
            </a:extLst>
          </p:cNvPr>
          <p:cNvSpPr/>
          <p:nvPr/>
        </p:nvSpPr>
        <p:spPr bwMode="auto">
          <a:xfrm>
            <a:off x="8091262" y="2685899"/>
            <a:ext cx="1269683" cy="34968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BFBFB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98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상담 예약하기 </a:t>
            </a:r>
            <a:r>
              <a:rPr lang="en-US" altLang="ko-KR" sz="898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898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DADB9F1-F022-F865-456A-E9EB922B43AD}"/>
              </a:ext>
            </a:extLst>
          </p:cNvPr>
          <p:cNvGrpSpPr/>
          <p:nvPr/>
        </p:nvGrpSpPr>
        <p:grpSpPr>
          <a:xfrm>
            <a:off x="6462325" y="1524125"/>
            <a:ext cx="442702" cy="454221"/>
            <a:chOff x="4651881" y="2633159"/>
            <a:chExt cx="2813740" cy="10143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0F4C93E-1A85-D27A-53CB-2E967DC1CE16}"/>
                </a:ext>
              </a:extLst>
            </p:cNvPr>
            <p:cNvSpPr/>
            <p:nvPr/>
          </p:nvSpPr>
          <p:spPr>
            <a:xfrm>
              <a:off x="4651881" y="2633161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E6241018-0A39-C5C7-F576-518759692355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19393AB-DB27-940A-B346-9D6E2B827E05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DD59D2C8-4054-B256-8F5F-44FA48D8FE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3F4F12F-9999-3C82-BE2E-9D564C08D1FD}"/>
                  </a:ext>
                </a:extLst>
              </p:cNvPr>
              <p:cNvSpPr txBox="1"/>
              <p:nvPr/>
            </p:nvSpPr>
            <p:spPr>
              <a:xfrm>
                <a:off x="4672113" y="2844436"/>
                <a:ext cx="2773284" cy="5918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A40AED5-8944-C71C-45A7-65FCEA9575A6}"/>
              </a:ext>
            </a:extLst>
          </p:cNvPr>
          <p:cNvSpPr txBox="1"/>
          <p:nvPr/>
        </p:nvSpPr>
        <p:spPr>
          <a:xfrm>
            <a:off x="6253280" y="2125185"/>
            <a:ext cx="86401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 상담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8783A797-1934-CD04-31D7-5E4DB6FCB091}"/>
              </a:ext>
            </a:extLst>
          </p:cNvPr>
          <p:cNvSpPr/>
          <p:nvPr/>
        </p:nvSpPr>
        <p:spPr bwMode="auto">
          <a:xfrm>
            <a:off x="6267035" y="1449959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F0D65DC5-002C-1230-8E50-DC1BBF2AC195}"/>
              </a:ext>
            </a:extLst>
          </p:cNvPr>
          <p:cNvGrpSpPr/>
          <p:nvPr/>
        </p:nvGrpSpPr>
        <p:grpSpPr>
          <a:xfrm>
            <a:off x="7577363" y="1524125"/>
            <a:ext cx="442702" cy="454221"/>
            <a:chOff x="4651881" y="2633159"/>
            <a:chExt cx="2813740" cy="101439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1922E42E-386A-0E9E-C95D-3CE4FA6AD449}"/>
                </a:ext>
              </a:extLst>
            </p:cNvPr>
            <p:cNvSpPr/>
            <p:nvPr/>
          </p:nvSpPr>
          <p:spPr>
            <a:xfrm>
              <a:off x="4651881" y="2633161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3591A3E9-59CE-3B11-CD61-32853CBE5EE2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3AEC3B98-A24B-8108-714E-FB28218C475C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ED9FC782-17FB-6585-F882-20724ED12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893A8F2-F55A-DBAF-1F02-2A5CD071D693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1275542-5F71-4DDE-B906-0FE319486FD5}"/>
              </a:ext>
            </a:extLst>
          </p:cNvPr>
          <p:cNvSpPr txBox="1"/>
          <p:nvPr/>
        </p:nvSpPr>
        <p:spPr>
          <a:xfrm>
            <a:off x="7489437" y="2125185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카톡 상담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2E23779C-960E-F1F7-99D1-129295D42381}"/>
              </a:ext>
            </a:extLst>
          </p:cNvPr>
          <p:cNvSpPr/>
          <p:nvPr/>
        </p:nvSpPr>
        <p:spPr bwMode="auto">
          <a:xfrm>
            <a:off x="7382073" y="1449959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0C2EB844-AAA3-6FEC-F42A-B43426BEF304}"/>
              </a:ext>
            </a:extLst>
          </p:cNvPr>
          <p:cNvGrpSpPr/>
          <p:nvPr/>
        </p:nvGrpSpPr>
        <p:grpSpPr>
          <a:xfrm>
            <a:off x="8692401" y="1524125"/>
            <a:ext cx="442702" cy="454221"/>
            <a:chOff x="4651881" y="2633159"/>
            <a:chExt cx="2813740" cy="101439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582C3E5-8B90-CE1F-943B-3CD5DC7D4AB5}"/>
                </a:ext>
              </a:extLst>
            </p:cNvPr>
            <p:cNvSpPr/>
            <p:nvPr/>
          </p:nvSpPr>
          <p:spPr>
            <a:xfrm>
              <a:off x="4651881" y="2633161"/>
              <a:ext cx="2813740" cy="1014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E5DEF21A-506D-8FEF-0D6A-53ADDAEFCE46}"/>
                </a:ext>
              </a:extLst>
            </p:cNvPr>
            <p:cNvGrpSpPr/>
            <p:nvPr/>
          </p:nvGrpSpPr>
          <p:grpSpPr>
            <a:xfrm>
              <a:off x="4651881" y="2633159"/>
              <a:ext cx="2813740" cy="1014393"/>
              <a:chOff x="4651881" y="2633158"/>
              <a:chExt cx="2813740" cy="1014393"/>
            </a:xfrm>
          </p:grpSpPr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66403B23-86B4-62FB-B541-7CDA9B6ABD3E}"/>
                  </a:ext>
                </a:extLst>
              </p:cNvPr>
              <p:cNvCxnSpPr/>
              <p:nvPr/>
            </p:nvCxnSpPr>
            <p:spPr>
              <a:xfrm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3C7301EF-ED2A-2E5A-465E-54A9F01C2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1881" y="2633158"/>
                <a:ext cx="2813740" cy="1014393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ED6A0E4-15D6-8EA2-EBA4-16097F70868C}"/>
                  </a:ext>
                </a:extLst>
              </p:cNvPr>
              <p:cNvSpPr txBox="1"/>
              <p:nvPr/>
            </p:nvSpPr>
            <p:spPr>
              <a:xfrm>
                <a:off x="5845679" y="3074799"/>
                <a:ext cx="426143" cy="1311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122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Img</a:t>
                </a:r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C5D9B50-661D-B64B-2C52-CCB81E9C5274}"/>
              </a:ext>
            </a:extLst>
          </p:cNvPr>
          <p:cNvSpPr txBox="1"/>
          <p:nvPr/>
        </p:nvSpPr>
        <p:spPr>
          <a:xfrm>
            <a:off x="8345083" y="2125185"/>
            <a:ext cx="109324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1566-7711(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D9DF4F8-BC1B-B2BA-6331-C3F2754314F0}"/>
              </a:ext>
            </a:extLst>
          </p:cNvPr>
          <p:cNvSpPr/>
          <p:nvPr/>
        </p:nvSpPr>
        <p:spPr bwMode="auto">
          <a:xfrm>
            <a:off x="8497111" y="1449959"/>
            <a:ext cx="291356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0F855EDC-A5FD-E970-D325-834D51EF9F0C}"/>
              </a:ext>
            </a:extLst>
          </p:cNvPr>
          <p:cNvSpPr/>
          <p:nvPr/>
        </p:nvSpPr>
        <p:spPr bwMode="auto">
          <a:xfrm>
            <a:off x="6668905" y="2600195"/>
            <a:ext cx="352541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67C267E8-F281-A5CF-66C6-39A0AA09A0DE}"/>
              </a:ext>
            </a:extLst>
          </p:cNvPr>
          <p:cNvSpPr/>
          <p:nvPr/>
        </p:nvSpPr>
        <p:spPr bwMode="auto">
          <a:xfrm>
            <a:off x="7984693" y="2600195"/>
            <a:ext cx="352541" cy="183326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8.3.1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96C90A9-AE28-4E3C-B8AA-E38A0C7257DC}"/>
              </a:ext>
            </a:extLst>
          </p:cNvPr>
          <p:cNvSpPr txBox="1"/>
          <p:nvPr/>
        </p:nvSpPr>
        <p:spPr>
          <a:xfrm>
            <a:off x="6173599" y="959560"/>
            <a:ext cx="103233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맞춤 상담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TextBox 108">
            <a:extLst>
              <a:ext uri="{FF2B5EF4-FFF2-40B4-BE49-F238E27FC236}">
                <a16:creationId xmlns:a16="http://schemas.microsoft.com/office/drawing/2014/main" id="{C91E38C0-B2BD-1AE2-9A8F-2A1B5242758B}"/>
              </a:ext>
            </a:extLst>
          </p:cNvPr>
          <p:cNvSpPr txBox="1"/>
          <p:nvPr/>
        </p:nvSpPr>
        <p:spPr>
          <a:xfrm>
            <a:off x="9445656" y="1737188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221122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</a:t>
            </a:r>
          </a:p>
        </p:txBody>
      </p:sp>
      <p:sp>
        <p:nvSpPr>
          <p:cNvPr id="306" name="TextBox 108">
            <a:extLst>
              <a:ext uri="{FF2B5EF4-FFF2-40B4-BE49-F238E27FC236}">
                <a16:creationId xmlns:a16="http://schemas.microsoft.com/office/drawing/2014/main" id="{2BF2BD18-1C3A-1C1D-6199-60DCE814825F}"/>
              </a:ext>
            </a:extLst>
          </p:cNvPr>
          <p:cNvSpPr txBox="1"/>
          <p:nvPr/>
        </p:nvSpPr>
        <p:spPr>
          <a:xfrm>
            <a:off x="13462533" y="3892983"/>
            <a:ext cx="1357799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221122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31541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6">
            <a:extLst>
              <a:ext uri="{FF2B5EF4-FFF2-40B4-BE49-F238E27FC236}">
                <a16:creationId xmlns:a16="http://schemas.microsoft.com/office/drawing/2014/main" id="{454C3DFE-E3DC-A1FE-480B-6A3E8F90E575}"/>
              </a:ext>
            </a:extLst>
          </p:cNvPr>
          <p:cNvSpPr txBox="1">
            <a:spLocks/>
          </p:cNvSpPr>
          <p:nvPr/>
        </p:nvSpPr>
        <p:spPr>
          <a:xfrm>
            <a:off x="1088231" y="117188"/>
            <a:ext cx="2294731" cy="301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000" dirty="0"/>
              <a:t>메인 정의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02B413-3BB1-E6FF-9A5C-4310298CF66E}"/>
              </a:ext>
            </a:extLst>
          </p:cNvPr>
          <p:cNvGrpSpPr/>
          <p:nvPr/>
        </p:nvGrpSpPr>
        <p:grpSpPr>
          <a:xfrm>
            <a:off x="289259" y="954892"/>
            <a:ext cx="3093703" cy="843887"/>
            <a:chOff x="1288870" y="1332614"/>
            <a:chExt cx="3093703" cy="84388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91B66A1-2026-5581-D74B-892A40841D93}"/>
                </a:ext>
              </a:extLst>
            </p:cNvPr>
            <p:cNvSpPr/>
            <p:nvPr/>
          </p:nvSpPr>
          <p:spPr bwMode="auto">
            <a:xfrm>
              <a:off x="1288870" y="1332614"/>
              <a:ext cx="3093703" cy="843887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0EB7FF-AE20-556B-943B-987584C8BF3C}"/>
                </a:ext>
              </a:extLst>
            </p:cNvPr>
            <p:cNvSpPr txBox="1"/>
            <p:nvPr/>
          </p:nvSpPr>
          <p:spPr>
            <a:xfrm>
              <a:off x="1314626" y="1425103"/>
              <a:ext cx="2833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착한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치아보험 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치아 보장을 하나로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부담 없이 치과치료비 받으세요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89C3F7F-3C64-AF92-9EFB-E65E7339EE3F}"/>
                </a:ext>
              </a:extLst>
            </p:cNvPr>
            <p:cNvGrpSpPr/>
            <p:nvPr/>
          </p:nvGrpSpPr>
          <p:grpSpPr>
            <a:xfrm>
              <a:off x="3797699" y="1501795"/>
              <a:ext cx="418552" cy="68751"/>
              <a:chOff x="5581650" y="2476842"/>
              <a:chExt cx="650273" cy="106814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86AA977-94FD-05D1-143D-AEAC42335CAD}"/>
                  </a:ext>
                </a:extLst>
              </p:cNvPr>
              <p:cNvSpPr/>
              <p:nvPr/>
            </p:nvSpPr>
            <p:spPr>
              <a:xfrm>
                <a:off x="5581650" y="2476842"/>
                <a:ext cx="357188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735D589-39D3-0237-0B22-4705516A788E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D159BF6-4B0E-E15E-B882-4AF8634666C4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776558-7CAE-C3DC-2237-940E1FF3D2BC}"/>
              </a:ext>
            </a:extLst>
          </p:cNvPr>
          <p:cNvGrpSpPr/>
          <p:nvPr/>
        </p:nvGrpSpPr>
        <p:grpSpPr>
          <a:xfrm>
            <a:off x="3616659" y="954892"/>
            <a:ext cx="3093703" cy="843887"/>
            <a:chOff x="1288870" y="1332614"/>
            <a:chExt cx="3093703" cy="84388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1045E67-4BF6-2528-C616-1B1F52CE1EA1}"/>
                </a:ext>
              </a:extLst>
            </p:cNvPr>
            <p:cNvSpPr/>
            <p:nvPr/>
          </p:nvSpPr>
          <p:spPr bwMode="auto">
            <a:xfrm>
              <a:off x="1288870" y="1332614"/>
              <a:ext cx="3093703" cy="843887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6738CC-DD1E-A620-BF42-3BABD4167189}"/>
                </a:ext>
              </a:extLst>
            </p:cNvPr>
            <p:cNvSpPr txBox="1"/>
            <p:nvPr/>
          </p:nvSpPr>
          <p:spPr>
            <a:xfrm>
              <a:off x="1314626" y="1424972"/>
              <a:ext cx="28335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결제 혜택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신용카드 무이자 할부 안내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(5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만원 이상 결제 시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기간 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2022.11.1 ~ 2022.11.30</a:t>
              </a: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9113D38-20C6-371E-91C9-5C33E4CC4EBB}"/>
                </a:ext>
              </a:extLst>
            </p:cNvPr>
            <p:cNvGrpSpPr/>
            <p:nvPr/>
          </p:nvGrpSpPr>
          <p:grpSpPr>
            <a:xfrm>
              <a:off x="3797699" y="1501795"/>
              <a:ext cx="418552" cy="68751"/>
              <a:chOff x="5581650" y="2476842"/>
              <a:chExt cx="650273" cy="10681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846819A6-798F-99A7-F9A8-967E2269AA8E}"/>
                  </a:ext>
                </a:extLst>
              </p:cNvPr>
              <p:cNvSpPr/>
              <p:nvPr/>
            </p:nvSpPr>
            <p:spPr>
              <a:xfrm>
                <a:off x="5581650" y="2476842"/>
                <a:ext cx="357188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6CF8817-6B1B-1589-A383-A9D7818E9C9F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D88CFD1-4E9E-C462-F4DD-6AE118A59E31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BAA4D7-5804-32B3-95CE-E78104C4CD67}"/>
              </a:ext>
            </a:extLst>
          </p:cNvPr>
          <p:cNvSpPr/>
          <p:nvPr/>
        </p:nvSpPr>
        <p:spPr>
          <a:xfrm>
            <a:off x="289258" y="586055"/>
            <a:ext cx="1637715" cy="263639"/>
          </a:xfrm>
          <a:prstGeom prst="rect">
            <a:avLst/>
          </a:prstGeom>
          <a:pattFill prst="ltDn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이벤트 배너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81F2EDA-A43D-E941-C4E4-3954EA1C4695}"/>
              </a:ext>
            </a:extLst>
          </p:cNvPr>
          <p:cNvGrpSpPr/>
          <p:nvPr/>
        </p:nvGrpSpPr>
        <p:grpSpPr>
          <a:xfrm>
            <a:off x="3616659" y="1859431"/>
            <a:ext cx="3093703" cy="843887"/>
            <a:chOff x="1288870" y="1332614"/>
            <a:chExt cx="3093703" cy="84388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93C2441-AB2F-FE39-3E98-68462A216B20}"/>
                </a:ext>
              </a:extLst>
            </p:cNvPr>
            <p:cNvSpPr/>
            <p:nvPr/>
          </p:nvSpPr>
          <p:spPr bwMode="auto">
            <a:xfrm>
              <a:off x="1288870" y="1332614"/>
              <a:ext cx="3093703" cy="843887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kumimoji="0" lang="ko-KR" altLang="en-US" sz="1000" dirty="0"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653F0-6756-48AA-A38F-314E1FEA4DBE}"/>
                </a:ext>
              </a:extLst>
            </p:cNvPr>
            <p:cNvSpPr txBox="1"/>
            <p:nvPr/>
          </p:nvSpPr>
          <p:spPr>
            <a:xfrm>
              <a:off x="1314627" y="1424972"/>
              <a:ext cx="234404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 페이 </a:t>
              </a:r>
              <a:r>
                <a:rPr lang="ko-KR" altLang="en-US" sz="900" dirty="0" err="1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햬택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네이버페이 포인트</a:t>
              </a: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</a:t>
              </a:r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만원 적립</a:t>
              </a: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기간 </a:t>
              </a: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2022.11.1 ~ 2022.11.30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11EF9A1-5E72-9E76-665C-AB7B67A57CFC}"/>
                </a:ext>
              </a:extLst>
            </p:cNvPr>
            <p:cNvGrpSpPr/>
            <p:nvPr/>
          </p:nvGrpSpPr>
          <p:grpSpPr>
            <a:xfrm>
              <a:off x="3797699" y="1501795"/>
              <a:ext cx="418552" cy="68751"/>
              <a:chOff x="5581650" y="2476842"/>
              <a:chExt cx="650273" cy="106814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D428955-D95B-EE5A-57D5-6BF085C9187F}"/>
                  </a:ext>
                </a:extLst>
              </p:cNvPr>
              <p:cNvSpPr/>
              <p:nvPr/>
            </p:nvSpPr>
            <p:spPr>
              <a:xfrm>
                <a:off x="5581650" y="2476842"/>
                <a:ext cx="357188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6199B755-BA86-6739-834F-72B4BF178ADB}"/>
                  </a:ext>
                </a:extLst>
              </p:cNvPr>
              <p:cNvSpPr/>
              <p:nvPr/>
            </p:nvSpPr>
            <p:spPr>
              <a:xfrm>
                <a:off x="5974556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8CE7D30-7B82-7054-36B9-3369CCD59B29}"/>
                  </a:ext>
                </a:extLst>
              </p:cNvPr>
              <p:cNvSpPr/>
              <p:nvPr/>
            </p:nvSpPr>
            <p:spPr>
              <a:xfrm>
                <a:off x="6123923" y="2476842"/>
                <a:ext cx="108000" cy="10681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98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4DDCAC-2982-6827-1A92-74C7E41E989E}"/>
              </a:ext>
            </a:extLst>
          </p:cNvPr>
          <p:cNvSpPr/>
          <p:nvPr/>
        </p:nvSpPr>
        <p:spPr>
          <a:xfrm>
            <a:off x="289258" y="1936873"/>
            <a:ext cx="1820097" cy="2636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신규 보험 상품 광고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6584B9-6360-AF26-AA25-88566047A0CA}"/>
              </a:ext>
            </a:extLst>
          </p:cNvPr>
          <p:cNvSpPr/>
          <p:nvPr/>
        </p:nvSpPr>
        <p:spPr>
          <a:xfrm>
            <a:off x="3616659" y="2856958"/>
            <a:ext cx="1820097" cy="2636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진행중인 이벤트 노출 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BCF07D-4D92-F10D-64BA-E002CB1B278E}"/>
              </a:ext>
            </a:extLst>
          </p:cNvPr>
          <p:cNvSpPr/>
          <p:nvPr/>
        </p:nvSpPr>
        <p:spPr>
          <a:xfrm>
            <a:off x="289259" y="3373935"/>
            <a:ext cx="1643450" cy="263639"/>
          </a:xfrm>
          <a:prstGeom prst="rect">
            <a:avLst/>
          </a:prstGeom>
          <a:pattFill prst="ltDn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전체 보험상품 목록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10D687-B422-E2A2-6B1C-6B0C56AF8EAC}"/>
              </a:ext>
            </a:extLst>
          </p:cNvPr>
          <p:cNvGrpSpPr/>
          <p:nvPr/>
        </p:nvGrpSpPr>
        <p:grpSpPr>
          <a:xfrm>
            <a:off x="315015" y="4040965"/>
            <a:ext cx="3125669" cy="827595"/>
            <a:chOff x="1284513" y="4004128"/>
            <a:chExt cx="3125669" cy="827595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2ABE4D3-61BD-F7BB-4AD1-CEE37E7B4BD1}"/>
                </a:ext>
              </a:extLst>
            </p:cNvPr>
            <p:cNvSpPr/>
            <p:nvPr/>
          </p:nvSpPr>
          <p:spPr bwMode="auto">
            <a:xfrm>
              <a:off x="1284513" y="4482036"/>
              <a:ext cx="43428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B85B9DA-C4F1-728A-82CA-3B5A1173DA55}"/>
                </a:ext>
              </a:extLst>
            </p:cNvPr>
            <p:cNvSpPr/>
            <p:nvPr/>
          </p:nvSpPr>
          <p:spPr bwMode="auto">
            <a:xfrm>
              <a:off x="1292267" y="4043533"/>
              <a:ext cx="435600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C357887-8E35-1560-BFB1-06F0B2029587}"/>
                </a:ext>
              </a:extLst>
            </p:cNvPr>
            <p:cNvSpPr/>
            <p:nvPr/>
          </p:nvSpPr>
          <p:spPr bwMode="auto">
            <a:xfrm>
              <a:off x="2370990" y="4042686"/>
              <a:ext cx="525482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시니어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2D7CFC7-319B-295C-90F5-85EC49E7C316}"/>
                </a:ext>
              </a:extLst>
            </p:cNvPr>
            <p:cNvGrpSpPr/>
            <p:nvPr/>
          </p:nvGrpSpPr>
          <p:grpSpPr>
            <a:xfrm>
              <a:off x="3955549" y="4004128"/>
              <a:ext cx="454633" cy="426800"/>
              <a:chOff x="3955549" y="3612254"/>
              <a:chExt cx="454633" cy="4268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4D4D9B-DFB3-45F2-E79B-E9F6B2FB9C56}"/>
                  </a:ext>
                </a:extLst>
              </p:cNvPr>
              <p:cNvSpPr txBox="1"/>
              <p:nvPr/>
            </p:nvSpPr>
            <p:spPr>
              <a:xfrm>
                <a:off x="3955549" y="3612254"/>
                <a:ext cx="454633" cy="426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3" name="Picture 6" descr="back icon">
                <a:extLst>
                  <a:ext uri="{FF2B5EF4-FFF2-40B4-BE49-F238E27FC236}">
                    <a16:creationId xmlns:a16="http://schemas.microsoft.com/office/drawing/2014/main" id="{CDB7E611-1BE9-22E4-4C82-902D0F793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03493" y="3746282"/>
                <a:ext cx="158744" cy="15874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068D3CA-4F3A-51EA-3FB6-C69E4907CF61}"/>
                </a:ext>
              </a:extLst>
            </p:cNvPr>
            <p:cNvSpPr/>
            <p:nvPr/>
          </p:nvSpPr>
          <p:spPr bwMode="auto">
            <a:xfrm>
              <a:off x="1828106" y="4043533"/>
              <a:ext cx="429487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자녀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A404617-35E4-A425-7F22-7E8670B3E9EE}"/>
                </a:ext>
              </a:extLst>
            </p:cNvPr>
            <p:cNvSpPr/>
            <p:nvPr/>
          </p:nvSpPr>
          <p:spPr bwMode="auto">
            <a:xfrm>
              <a:off x="3005639" y="4043533"/>
              <a:ext cx="60017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간편심사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A13C7AE-DB90-7C65-19EA-A42B7F63D9E9}"/>
                </a:ext>
              </a:extLst>
            </p:cNvPr>
            <p:cNvSpPr/>
            <p:nvPr/>
          </p:nvSpPr>
          <p:spPr bwMode="auto">
            <a:xfrm>
              <a:off x="1828105" y="4482036"/>
              <a:ext cx="1213573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운전자</a:t>
              </a:r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화재</a:t>
              </a:r>
              <a:r>
                <a:rPr lang="en-US" altLang="ko-KR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E6A9AAB-F533-431D-63E4-5193B5741622}"/>
                </a:ext>
              </a:extLst>
            </p:cNvPr>
            <p:cNvSpPr/>
            <p:nvPr/>
          </p:nvSpPr>
          <p:spPr bwMode="auto">
            <a:xfrm>
              <a:off x="3150988" y="4482036"/>
              <a:ext cx="36989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펫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589995-E4BF-8265-00DE-F543703DC07D}"/>
              </a:ext>
            </a:extLst>
          </p:cNvPr>
          <p:cNvSpPr/>
          <p:nvPr/>
        </p:nvSpPr>
        <p:spPr>
          <a:xfrm>
            <a:off x="289258" y="3700772"/>
            <a:ext cx="3151426" cy="2636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(3.1)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보험 카테고리 탭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(Default :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펼침 상태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BF293AE-1DA5-2F5A-DF35-0CEFA0F1BCFB}"/>
              </a:ext>
            </a:extLst>
          </p:cNvPr>
          <p:cNvGrpSpPr/>
          <p:nvPr/>
        </p:nvGrpSpPr>
        <p:grpSpPr>
          <a:xfrm>
            <a:off x="322769" y="5464519"/>
            <a:ext cx="3117915" cy="426800"/>
            <a:chOff x="1292267" y="4004128"/>
            <a:chExt cx="3117915" cy="4268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19BA4-D2EC-DC2B-E003-F5FF7BBCBFBE}"/>
                </a:ext>
              </a:extLst>
            </p:cNvPr>
            <p:cNvSpPr/>
            <p:nvPr/>
          </p:nvSpPr>
          <p:spPr bwMode="auto">
            <a:xfrm>
              <a:off x="1292267" y="4043533"/>
              <a:ext cx="435600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98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B67A924-6B17-8AAD-1083-90580977150A}"/>
                </a:ext>
              </a:extLst>
            </p:cNvPr>
            <p:cNvSpPr/>
            <p:nvPr/>
          </p:nvSpPr>
          <p:spPr bwMode="auto">
            <a:xfrm>
              <a:off x="2370990" y="4042686"/>
              <a:ext cx="525482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시니어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B809805-4749-D72C-78F5-75C92D5DE4A7}"/>
                </a:ext>
              </a:extLst>
            </p:cNvPr>
            <p:cNvGrpSpPr/>
            <p:nvPr/>
          </p:nvGrpSpPr>
          <p:grpSpPr>
            <a:xfrm>
              <a:off x="3955549" y="4004128"/>
              <a:ext cx="454633" cy="426800"/>
              <a:chOff x="3955549" y="3612254"/>
              <a:chExt cx="454633" cy="426800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7366AD1-31E1-FC4E-42EA-A89940173FC2}"/>
                  </a:ext>
                </a:extLst>
              </p:cNvPr>
              <p:cNvSpPr txBox="1"/>
              <p:nvPr/>
            </p:nvSpPr>
            <p:spPr>
              <a:xfrm>
                <a:off x="3955549" y="3612254"/>
                <a:ext cx="454633" cy="426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122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3" name="Picture 6" descr="back icon">
                <a:extLst>
                  <a:ext uri="{FF2B5EF4-FFF2-40B4-BE49-F238E27FC236}">
                    <a16:creationId xmlns:a16="http://schemas.microsoft.com/office/drawing/2014/main" id="{553CB5D9-65C5-D9E5-1092-0369FB3630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V="1">
                <a:off x="4103493" y="3746282"/>
                <a:ext cx="158744" cy="15874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D770ADF4-C349-21EC-A786-64DFDB8EB10D}"/>
                </a:ext>
              </a:extLst>
            </p:cNvPr>
            <p:cNvSpPr/>
            <p:nvPr/>
          </p:nvSpPr>
          <p:spPr bwMode="auto">
            <a:xfrm>
              <a:off x="1828106" y="4043533"/>
              <a:ext cx="429487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자녀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683AF140-66CD-68E4-ADBC-E631741748BD}"/>
                </a:ext>
              </a:extLst>
            </p:cNvPr>
            <p:cNvSpPr/>
            <p:nvPr/>
          </p:nvSpPr>
          <p:spPr bwMode="auto">
            <a:xfrm>
              <a:off x="3005639" y="4043533"/>
              <a:ext cx="600171" cy="349687"/>
            </a:xfrm>
            <a:prstGeom prst="roundRect">
              <a:avLst>
                <a:gd name="adj" fmla="val 3001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98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간편심사</a:t>
              </a:r>
              <a:endParaRPr lang="ko-KR" altLang="en-US" sz="898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EF3D02D-C27C-65CB-A86A-DD0657BD5CB8}"/>
              </a:ext>
            </a:extLst>
          </p:cNvPr>
          <p:cNvSpPr/>
          <p:nvPr/>
        </p:nvSpPr>
        <p:spPr>
          <a:xfrm>
            <a:off x="379944" y="5200880"/>
            <a:ext cx="3151426" cy="2636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(3.1)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보험 카테고리 탭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닫힘 상태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2387A82-87E3-8D2C-037B-F212B86DF8E9}"/>
              </a:ext>
            </a:extLst>
          </p:cNvPr>
          <p:cNvSpPr/>
          <p:nvPr/>
        </p:nvSpPr>
        <p:spPr>
          <a:xfrm>
            <a:off x="3861043" y="3700772"/>
            <a:ext cx="3151426" cy="2636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(3.3)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보험 목록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5">
            <a:extLst>
              <a:ext uri="{FF2B5EF4-FFF2-40B4-BE49-F238E27FC236}">
                <a16:creationId xmlns:a16="http://schemas.microsoft.com/office/drawing/2014/main" id="{CBADC3A4-7795-D455-8C95-6263897AB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94880"/>
              </p:ext>
            </p:extLst>
          </p:nvPr>
        </p:nvGraphicFramePr>
        <p:xfrm>
          <a:off x="3864350" y="5094549"/>
          <a:ext cx="6931805" cy="265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05">
                  <a:extLst>
                    <a:ext uri="{9D8B030D-6E8A-4147-A177-3AD203B41FA5}">
                      <a16:colId xmlns:a16="http://schemas.microsoft.com/office/drawing/2014/main" val="517385667"/>
                    </a:ext>
                  </a:extLst>
                </a:gridCol>
                <a:gridCol w="883227">
                  <a:extLst>
                    <a:ext uri="{9D8B030D-6E8A-4147-A177-3AD203B41FA5}">
                      <a16:colId xmlns:a16="http://schemas.microsoft.com/office/drawing/2014/main" val="1213604690"/>
                    </a:ext>
                  </a:extLst>
                </a:gridCol>
                <a:gridCol w="2088573">
                  <a:extLst>
                    <a:ext uri="{9D8B030D-6E8A-4147-A177-3AD203B41FA5}">
                      <a16:colId xmlns:a16="http://schemas.microsoft.com/office/drawing/2014/main" val="2198628787"/>
                    </a:ext>
                  </a:extLst>
                </a:gridCol>
                <a:gridCol w="609055">
                  <a:extLst>
                    <a:ext uri="{9D8B030D-6E8A-4147-A177-3AD203B41FA5}">
                      <a16:colId xmlns:a16="http://schemas.microsoft.com/office/drawing/2014/main" val="2206001607"/>
                    </a:ext>
                  </a:extLst>
                </a:gridCol>
                <a:gridCol w="2705645">
                  <a:extLst>
                    <a:ext uri="{9D8B030D-6E8A-4147-A177-3AD203B41FA5}">
                      <a16:colId xmlns:a16="http://schemas.microsoft.com/office/drawing/2014/main" val="695670809"/>
                    </a:ext>
                  </a:extLst>
                </a:gridCol>
              </a:tblGrid>
              <a:tr h="173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ⓐ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ⓑ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 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ⓒ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뱃지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ⓓ 상품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68577"/>
                  </a:ext>
                </a:extLst>
              </a:tr>
              <a:tr h="27106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종합형 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올바른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 건강보험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세까지 쭉 보장받자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!</a:t>
                      </a:r>
                      <a:b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보험료 오를 걱정 없는 비갱신형 건강보험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48"/>
                  </a:ext>
                </a:extLst>
              </a:tr>
              <a:tr h="27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올바른 종합보험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kumimoji="1" lang="ko-KR" altLang="en-US" sz="1000" b="1" kern="120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추천</a:t>
                      </a:r>
                      <a:endParaRPr kumimoji="1" lang="en-US" altLang="ko-KR" sz="1000" b="1" kern="12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뇌혈관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심장질환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대질병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진단비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대비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종합보험 하나로 든든하게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!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96034"/>
                  </a:ext>
                </a:extLst>
              </a:tr>
              <a:tr h="27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올바른 실속건강 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동네병원 입원 시에도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OK!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큰 병원에 갈 때에도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OK!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40896"/>
                  </a:ext>
                </a:extLst>
              </a:tr>
              <a:tr h="27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속편한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소화계질환 보장보험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가볍게 여겨서는 안될 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담낭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췌장 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소화계질환 보장을 하나로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88442"/>
                  </a:ext>
                </a:extLst>
              </a:tr>
              <a:tr h="27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다이렉트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실손의료비보험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계약전환용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대한민국 표준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실손의료보험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재가입으로 최대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세까지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48924"/>
                  </a:ext>
                </a:extLst>
              </a:tr>
              <a:tr h="27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 전문 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올바른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항암치료부터 매일 통원 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부담되는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암보험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진단금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든든하게 보장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5934"/>
                  </a:ext>
                </a:extLst>
              </a:tr>
              <a:tr h="271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치아 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착한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올바른 치아보험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kern="1200" noProof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충치치료부터 치료비 걱정되는 임플란트까지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하나로 모두 담은 치아보험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988" marR="82988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22957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63A1116-E787-B547-3E31-093F201E9E02}"/>
              </a:ext>
            </a:extLst>
          </p:cNvPr>
          <p:cNvGrpSpPr/>
          <p:nvPr/>
        </p:nvGrpSpPr>
        <p:grpSpPr>
          <a:xfrm>
            <a:off x="4008764" y="4381688"/>
            <a:ext cx="2162451" cy="531188"/>
            <a:chOff x="1921081" y="4594891"/>
            <a:chExt cx="2162451" cy="5311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25D61C1-ACF9-27CC-0D35-C8D67B9095FF}"/>
                </a:ext>
              </a:extLst>
            </p:cNvPr>
            <p:cNvSpPr txBox="1"/>
            <p:nvPr/>
          </p:nvSpPr>
          <p:spPr>
            <a:xfrm>
              <a:off x="1921081" y="4594891"/>
              <a:ext cx="1423467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세건강보험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570073-2BFD-ADF1-31C7-1BC06266C382}"/>
                </a:ext>
              </a:extLst>
            </p:cNvPr>
            <p:cNvSpPr txBox="1"/>
            <p:nvPr/>
          </p:nvSpPr>
          <p:spPr>
            <a:xfrm>
              <a:off x="1921081" y="4849080"/>
              <a:ext cx="21624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세까지 쭉 보장받자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b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보험료 오를 걱정 없는 비갱신형 건강보험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440BAB-283F-967E-43BF-AE1AFF8EFAD2}"/>
                </a:ext>
              </a:extLst>
            </p:cNvPr>
            <p:cNvSpPr txBox="1"/>
            <p:nvPr/>
          </p:nvSpPr>
          <p:spPr>
            <a:xfrm>
              <a:off x="3385207" y="4598738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spcBef>
                  <a:spcPts val="0"/>
                </a:spcBef>
                <a:defRPr sz="1200" b="1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1000" dirty="0">
                  <a:solidFill>
                    <a:srgbClr val="00B0F0"/>
                  </a:solidFill>
                </a:rPr>
                <a:t>추천</a:t>
              </a:r>
              <a:endParaRPr lang="en-US" altLang="ko-KR" sz="1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0A8C6AB-C2D6-CA46-1BBE-896950D3AA88}"/>
              </a:ext>
            </a:extLst>
          </p:cNvPr>
          <p:cNvSpPr txBox="1"/>
          <p:nvPr/>
        </p:nvSpPr>
        <p:spPr>
          <a:xfrm>
            <a:off x="3999396" y="4107471"/>
            <a:ext cx="72135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종합형 보험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7DCAFE-0F01-32BD-93D4-418400A515B5}"/>
              </a:ext>
            </a:extLst>
          </p:cNvPr>
          <p:cNvSpPr/>
          <p:nvPr/>
        </p:nvSpPr>
        <p:spPr>
          <a:xfrm>
            <a:off x="3861043" y="3993092"/>
            <a:ext cx="3383643" cy="10489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8D35C67-FE7F-C312-BD9C-3EFB8A8526F3}"/>
              </a:ext>
            </a:extLst>
          </p:cNvPr>
          <p:cNvSpPr/>
          <p:nvPr/>
        </p:nvSpPr>
        <p:spPr>
          <a:xfrm>
            <a:off x="3773098" y="4090884"/>
            <a:ext cx="182505" cy="194756"/>
          </a:xfrm>
          <a:prstGeom prst="ellipse">
            <a:avLst/>
          </a:prstGeom>
          <a:solidFill>
            <a:srgbClr val="588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861255C-666B-F641-7BEC-77EF84AE9E76}"/>
              </a:ext>
            </a:extLst>
          </p:cNvPr>
          <p:cNvSpPr/>
          <p:nvPr/>
        </p:nvSpPr>
        <p:spPr>
          <a:xfrm>
            <a:off x="3773098" y="4381688"/>
            <a:ext cx="182505" cy="194756"/>
          </a:xfrm>
          <a:prstGeom prst="ellipse">
            <a:avLst/>
          </a:prstGeom>
          <a:solidFill>
            <a:srgbClr val="588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642E51-0A48-AA4B-8403-B4BEF2DCB119}"/>
              </a:ext>
            </a:extLst>
          </p:cNvPr>
          <p:cNvSpPr/>
          <p:nvPr/>
        </p:nvSpPr>
        <p:spPr>
          <a:xfrm>
            <a:off x="3773097" y="4657650"/>
            <a:ext cx="182505" cy="194756"/>
          </a:xfrm>
          <a:prstGeom prst="ellipse">
            <a:avLst/>
          </a:prstGeom>
          <a:solidFill>
            <a:srgbClr val="588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A4FD377-9F4C-8B99-095A-0FB96EB4AD80}"/>
              </a:ext>
            </a:extLst>
          </p:cNvPr>
          <p:cNvSpPr/>
          <p:nvPr/>
        </p:nvSpPr>
        <p:spPr>
          <a:xfrm>
            <a:off x="5513565" y="4174993"/>
            <a:ext cx="182505" cy="194756"/>
          </a:xfrm>
          <a:prstGeom prst="ellipse">
            <a:avLst/>
          </a:prstGeom>
          <a:solidFill>
            <a:srgbClr val="588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8488" indent="-1412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6975" indent="-28257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95463" indent="-4238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95538" indent="-56673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27B38E-F157-B441-BDB1-5DB8A45A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" y="9456999"/>
            <a:ext cx="2932699" cy="108865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D7065BD-304C-D7D1-1986-02EBF049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" y="10582959"/>
            <a:ext cx="2932699" cy="108865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130792-EDED-1222-F4B6-79F5E596A5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" y="8977729"/>
            <a:ext cx="2932699" cy="44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CE15B-C48B-5F2C-3FAA-2FC89A65E932}"/>
              </a:ext>
            </a:extLst>
          </p:cNvPr>
          <p:cNvSpPr txBox="1"/>
          <p:nvPr/>
        </p:nvSpPr>
        <p:spPr>
          <a:xfrm>
            <a:off x="187800" y="8655736"/>
            <a:ext cx="19332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ASIS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배너 이미지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108">
            <a:extLst>
              <a:ext uri="{FF2B5EF4-FFF2-40B4-BE49-F238E27FC236}">
                <a16:creationId xmlns:a16="http://schemas.microsoft.com/office/drawing/2014/main" id="{A993CCEC-9CF2-1A85-BEC3-D9D33024B42F}"/>
              </a:ext>
            </a:extLst>
          </p:cNvPr>
          <p:cNvSpPr txBox="1"/>
          <p:nvPr/>
        </p:nvSpPr>
        <p:spPr>
          <a:xfrm>
            <a:off x="10499155" y="6713380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221121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08">
            <a:extLst>
              <a:ext uri="{FF2B5EF4-FFF2-40B4-BE49-F238E27FC236}">
                <a16:creationId xmlns:a16="http://schemas.microsoft.com/office/drawing/2014/main" id="{901E4D7F-B73B-8CB1-7620-5F16FDD3F15B}"/>
              </a:ext>
            </a:extLst>
          </p:cNvPr>
          <p:cNvSpPr txBox="1"/>
          <p:nvPr/>
        </p:nvSpPr>
        <p:spPr>
          <a:xfrm>
            <a:off x="10499155" y="7069980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221121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08">
            <a:extLst>
              <a:ext uri="{FF2B5EF4-FFF2-40B4-BE49-F238E27FC236}">
                <a16:creationId xmlns:a16="http://schemas.microsoft.com/office/drawing/2014/main" id="{62DBCD81-2166-BF51-A78B-CB7CF3FAF876}"/>
              </a:ext>
            </a:extLst>
          </p:cNvPr>
          <p:cNvSpPr txBox="1"/>
          <p:nvPr/>
        </p:nvSpPr>
        <p:spPr>
          <a:xfrm>
            <a:off x="10499155" y="7453975"/>
            <a:ext cx="1441331" cy="29341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221121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수정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536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kumimoji="0" sz="1000"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1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33275E5657D9C46BBE98B4E54E59F1E" ma:contentTypeVersion="12" ma:contentTypeDescription="새 문서를 만듭니다." ma:contentTypeScope="" ma:versionID="022d3b0753c5ac0e3ec852d86a84a0b5">
  <xsd:schema xmlns:xsd="http://www.w3.org/2001/XMLSchema" xmlns:xs="http://www.w3.org/2001/XMLSchema" xmlns:p="http://schemas.microsoft.com/office/2006/metadata/properties" xmlns:ns2="0bb6b02e-f3dd-46d9-894f-825722d09d81" xmlns:ns3="9e83f3c0-3739-4c91-ba30-b429ebe7928a" targetNamespace="http://schemas.microsoft.com/office/2006/metadata/properties" ma:root="true" ma:fieldsID="8679cd84982d262b0cce71e6ab6c3531" ns2:_="" ns3:_="">
    <xsd:import namespace="0bb6b02e-f3dd-46d9-894f-825722d09d81"/>
    <xsd:import namespace="9e83f3c0-3739-4c91-ba30-b429ebe792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6b02e-f3dd-46d9-894f-825722d09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3f3c0-3739-4c91-ba30-b429ebe7928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8BE1F3-CE77-4200-9AB5-F1CD9F385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6b02e-f3dd-46d9-894f-825722d09d81"/>
    <ds:schemaRef ds:uri="9e83f3c0-3739-4c91-ba30-b429ebe79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DE785-91BD-47AB-88CD-E04E04D5D2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B8D5E5-43BC-46E8-90F1-A0873E21F3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93256</TotalTime>
  <Words>4396</Words>
  <Application>Microsoft Office PowerPoint</Application>
  <PresentationFormat>사용자 지정</PresentationFormat>
  <Paragraphs>1196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나눔바른고딕</vt:lpstr>
      <vt:lpstr>나눔바른고딕 Light</vt:lpstr>
      <vt:lpstr>나눔스퀘어</vt:lpstr>
      <vt:lpstr>나눔스퀘어 ExtraBold</vt:lpstr>
      <vt:lpstr>맑은 고딕</vt:lpstr>
      <vt:lpstr>Arial</vt:lpstr>
      <vt:lpstr>Calibri</vt:lpstr>
      <vt:lpstr>Segoe UI</vt:lpstr>
      <vt:lpstr>Tahoma</vt:lpstr>
      <vt:lpstr>Wingdings</vt:lpstr>
      <vt:lpstr>디자인 사용자 지정</vt:lpstr>
      <vt:lpstr>PowerPoint 프레젠테이션</vt:lpstr>
      <vt:lpstr>History</vt:lpstr>
      <vt:lpstr>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메리츠 다이렉트TM 보장분석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공통/기본요소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hye-sun.kim</dc:creator>
  <cp:lastModifiedBy>Shin jaehyun</cp:lastModifiedBy>
  <cp:revision>4570</cp:revision>
  <cp:lastPrinted>2016-07-22T04:11:40Z</cp:lastPrinted>
  <dcterms:created xsi:type="dcterms:W3CDTF">2010-09-28T05:03:56Z</dcterms:created>
  <dcterms:modified xsi:type="dcterms:W3CDTF">2022-11-22T08:20:39Z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0x010100E33275E5657D9C46BBE98B4E54E59F1E</vt:lpwstr>
  </property>
</Properties>
</file>