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8" r:id="rId2"/>
    <p:sldId id="282" r:id="rId3"/>
    <p:sldId id="381" r:id="rId4"/>
    <p:sldId id="382" r:id="rId5"/>
    <p:sldId id="390" r:id="rId6"/>
    <p:sldId id="385" r:id="rId7"/>
    <p:sldId id="386" r:id="rId8"/>
    <p:sldId id="387" r:id="rId9"/>
    <p:sldId id="388" r:id="rId10"/>
    <p:sldId id="389" r:id="rId11"/>
    <p:sldId id="258" r:id="rId12"/>
    <p:sldId id="259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CA83B49-1CF7-4631-851F-463B7BB6C930}">
          <p14:sldIdLst>
            <p14:sldId id="298"/>
            <p14:sldId id="282"/>
            <p14:sldId id="381"/>
            <p14:sldId id="382"/>
          </p14:sldIdLst>
        </p14:section>
        <p14:section name="Benchmarking" id="{41815BF4-178E-43A6-8295-CCB7187D7516}">
          <p14:sldIdLst>
            <p14:sldId id="390"/>
            <p14:sldId id="385"/>
            <p14:sldId id="386"/>
            <p14:sldId id="387"/>
            <p14:sldId id="388"/>
            <p14:sldId id="389"/>
          </p14:sldIdLst>
        </p14:section>
        <p14:section name="Key Service Scenario" id="{513CB041-1B35-4C82-A4C8-752AE90EB94E}">
          <p14:sldIdLst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pos="6992" userDrawn="1">
          <p15:clr>
            <a:srgbClr val="A4A3A4"/>
          </p15:clr>
        </p15:guide>
        <p15:guide id="5" pos="756" userDrawn="1">
          <p15:clr>
            <a:srgbClr val="A4A3A4"/>
          </p15:clr>
        </p15:guide>
        <p15:guide id="6" orient="horz" pos="1616" userDrawn="1">
          <p15:clr>
            <a:srgbClr val="A4A3A4"/>
          </p15:clr>
        </p15:guide>
        <p15:guide id="7" orient="horz" pos="1298" userDrawn="1">
          <p15:clr>
            <a:srgbClr val="A4A3A4"/>
          </p15:clr>
        </p15:guide>
        <p15:guide id="8" orient="horz" pos="1842" userDrawn="1">
          <p15:clr>
            <a:srgbClr val="A4A3A4"/>
          </p15:clr>
        </p15:guide>
        <p15:guide id="9" pos="2774" userDrawn="1">
          <p15:clr>
            <a:srgbClr val="A4A3A4"/>
          </p15:clr>
        </p15:guide>
        <p15:guide id="10" pos="960" userDrawn="1">
          <p15:clr>
            <a:srgbClr val="A4A3A4"/>
          </p15:clr>
        </p15:guide>
        <p15:guide id="11" pos="6834" userDrawn="1">
          <p15:clr>
            <a:srgbClr val="A4A3A4"/>
          </p15:clr>
        </p15:guide>
        <p15:guide id="12" pos="642" userDrawn="1">
          <p15:clr>
            <a:srgbClr val="A4A3A4"/>
          </p15:clr>
        </p15:guide>
        <p15:guide id="13" orient="horz" pos="2432" userDrawn="1">
          <p15:clr>
            <a:srgbClr val="A4A3A4"/>
          </p15:clr>
        </p15:guide>
        <p15:guide id="14" pos="3976" userDrawn="1">
          <p15:clr>
            <a:srgbClr val="A4A3A4"/>
          </p15:clr>
        </p15:guide>
        <p15:guide id="15" pos="6516" userDrawn="1">
          <p15:clr>
            <a:srgbClr val="A4A3A4"/>
          </p15:clr>
        </p15:guide>
        <p15:guide id="16" pos="7310" userDrawn="1">
          <p15:clr>
            <a:srgbClr val="A4A3A4"/>
          </p15:clr>
        </p15:guide>
        <p15:guide id="17" orient="horz" pos="3997" userDrawn="1">
          <p15:clr>
            <a:srgbClr val="A4A3A4"/>
          </p15:clr>
        </p15:guide>
        <p15:guide id="18" orient="horz" pos="1162" userDrawn="1">
          <p15:clr>
            <a:srgbClr val="A4A3A4"/>
          </p15:clr>
        </p15:guide>
        <p15:guide id="19" pos="688" userDrawn="1">
          <p15:clr>
            <a:srgbClr val="A4A3A4"/>
          </p15:clr>
        </p15:guide>
        <p15:guide id="20" pos="36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AC75B"/>
    <a:srgbClr val="C5DFA1"/>
    <a:srgbClr val="A3A3A3"/>
    <a:srgbClr val="BBEEE5"/>
    <a:srgbClr val="418CF7"/>
    <a:srgbClr val="FF7E36"/>
    <a:srgbClr val="35C5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60" y="96"/>
      </p:cViewPr>
      <p:guideLst>
        <p:guide orient="horz" pos="2273"/>
        <p:guide pos="3840"/>
        <p:guide pos="597"/>
        <p:guide pos="6992"/>
        <p:guide pos="756"/>
        <p:guide orient="horz" pos="1616"/>
        <p:guide orient="horz" pos="1298"/>
        <p:guide orient="horz" pos="1842"/>
        <p:guide pos="2774"/>
        <p:guide pos="960"/>
        <p:guide pos="6834"/>
        <p:guide pos="642"/>
        <p:guide orient="horz" pos="2432"/>
        <p:guide pos="3976"/>
        <p:guide pos="6516"/>
        <p:guide pos="7310"/>
        <p:guide orient="horz" pos="3997"/>
        <p:guide orient="horz" pos="1162"/>
        <p:guide pos="688"/>
        <p:guide pos="36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5A6EC-5520-4784-BACC-143B1AE573D3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418FE-3DE1-4389-BA07-E4F28C769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10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D96E4CEF-C68D-00FC-9964-D5230D5A0B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4873AE1B-D4C8-CFB8-10EB-96D783F72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68458D6A-0366-4529-955B-BF2E52BE5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B48DDA4-BC3F-49F9-BCB5-AB7BEB671883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38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D96E4CEF-C68D-00FC-9964-D5230D5A0B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4873AE1B-D4C8-CFB8-10EB-96D783F72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68458D6A-0366-4529-955B-BF2E52BE5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B48DDA4-BC3F-49F9-BCB5-AB7BEB671883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7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550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D96E4CEF-C68D-00FC-9964-D5230D5A0B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4873AE1B-D4C8-CFB8-10EB-96D783F72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68458D6A-0366-4529-955B-BF2E52BE5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B48DDA4-BC3F-49F9-BCB5-AB7BEB671883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8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468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D96E4CEF-C68D-00FC-9964-D5230D5A0B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4873AE1B-D4C8-CFB8-10EB-96D783F72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이벤트를 적는다면 삼성</a:t>
            </a:r>
            <a:r>
              <a:rPr lang="en-US" altLang="ko-KR" dirty="0"/>
              <a:t>… </a:t>
            </a:r>
          </a:p>
          <a:p>
            <a:endParaRPr lang="ko-KR" altLang="en-US" dirty="0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68458D6A-0366-4529-955B-BF2E52BE5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B48DDA4-BC3F-49F9-BCB5-AB7BEB671883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9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765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D96E4CEF-C68D-00FC-9964-D5230D5A0B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4873AE1B-D4C8-CFB8-10EB-96D783F72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68458D6A-0366-4529-955B-BF2E52BE5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B48DDA4-BC3F-49F9-BCB5-AB7BEB671883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10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34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DB4CA-6909-7250-3E04-3D5684B60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21E775-A8B6-041F-306C-3A8E79FC5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452BA-9322-A49B-1EE9-852B1779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8B72D-48B7-83CB-C21D-79BCB39A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BB2AC-E7E9-E893-97D9-07394B5FA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20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1D3D7-97C0-F94D-BE5D-5D8D454B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D7878-FF50-2EEE-A27F-47E3319AC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9EA6C-AEEB-93CD-BA56-43A1CB7A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053A7-DCE1-4ECE-BE77-2BE70374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0692D-ED08-E5AC-6D3B-FFFFEDFA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97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BF67B8-B3AE-C4AC-7058-7237A6E73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F7F16F-C825-B4DD-4CB3-719C52FFC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71061-C6F0-C120-A6D7-602E6FD7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8FBA0-07DC-183C-D593-294514D9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B0B32-462F-AE67-DF5A-CC58A28E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53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4602B70-8C23-783B-1753-FE51B07BAFCF}"/>
              </a:ext>
            </a:extLst>
          </p:cNvPr>
          <p:cNvCxnSpPr/>
          <p:nvPr userDrawn="1"/>
        </p:nvCxnSpPr>
        <p:spPr>
          <a:xfrm>
            <a:off x="0" y="6426200"/>
            <a:ext cx="12192000" cy="0"/>
          </a:xfrm>
          <a:prstGeom prst="line">
            <a:avLst/>
          </a:prstGeom>
          <a:ln>
            <a:solidFill>
              <a:srgbClr val="E9E7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D3ACB2-78C7-E71A-8B2B-F436C44FB5F3}"/>
              </a:ext>
            </a:extLst>
          </p:cNvPr>
          <p:cNvSpPr/>
          <p:nvPr userDrawn="1"/>
        </p:nvSpPr>
        <p:spPr>
          <a:xfrm>
            <a:off x="0" y="0"/>
            <a:ext cx="12192000" cy="555625"/>
          </a:xfrm>
          <a:prstGeom prst="rect">
            <a:avLst/>
          </a:prstGeom>
          <a:solidFill>
            <a:srgbClr val="709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" name="1/2 액자 3">
            <a:extLst>
              <a:ext uri="{FF2B5EF4-FFF2-40B4-BE49-F238E27FC236}">
                <a16:creationId xmlns:a16="http://schemas.microsoft.com/office/drawing/2014/main" id="{58607E1E-9524-8558-5741-ECA5CF3AF1DA}"/>
              </a:ext>
            </a:extLst>
          </p:cNvPr>
          <p:cNvSpPr/>
          <p:nvPr userDrawn="1"/>
        </p:nvSpPr>
        <p:spPr>
          <a:xfrm rot="18900000">
            <a:off x="5603875" y="6597650"/>
            <a:ext cx="112713" cy="93663"/>
          </a:xfrm>
          <a:prstGeom prst="halfFrame">
            <a:avLst>
              <a:gd name="adj1" fmla="val 14339"/>
              <a:gd name="adj2" fmla="val 16066"/>
            </a:avLst>
          </a:prstGeom>
          <a:solidFill>
            <a:srgbClr val="E9E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1/2 액자 4">
            <a:extLst>
              <a:ext uri="{FF2B5EF4-FFF2-40B4-BE49-F238E27FC236}">
                <a16:creationId xmlns:a16="http://schemas.microsoft.com/office/drawing/2014/main" id="{5363BEBA-569F-DC75-5B2F-C9AAA4EBFB23}"/>
              </a:ext>
            </a:extLst>
          </p:cNvPr>
          <p:cNvSpPr/>
          <p:nvPr userDrawn="1"/>
        </p:nvSpPr>
        <p:spPr>
          <a:xfrm rot="2700000" flipH="1">
            <a:off x="6484938" y="6586538"/>
            <a:ext cx="92075" cy="115887"/>
          </a:xfrm>
          <a:prstGeom prst="halfFrame">
            <a:avLst>
              <a:gd name="adj1" fmla="val 14339"/>
              <a:gd name="adj2" fmla="val 16066"/>
            </a:avLst>
          </a:prstGeom>
          <a:solidFill>
            <a:srgbClr val="E9E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11FA84-F54D-9A99-C2F2-E652AA311F6D}"/>
              </a:ext>
            </a:extLst>
          </p:cNvPr>
          <p:cNvSpPr/>
          <p:nvPr userDrawn="1"/>
        </p:nvSpPr>
        <p:spPr>
          <a:xfrm>
            <a:off x="5740400" y="6527800"/>
            <a:ext cx="711200" cy="233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fld id="{A78069CF-3E8B-4A24-B821-A31031CA9AC8}" type="slidenum">
              <a:rPr lang="ko-KR" altLang="en-US" sz="1100" smtClean="0">
                <a:solidFill>
                  <a:srgbClr val="2E2E2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endParaRPr lang="ko-KR" altLang="en-US" sz="1100" dirty="0">
              <a:solidFill>
                <a:srgbClr val="2E2E2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5B4B180-26FB-5A1A-026E-F01B943121BA}"/>
              </a:ext>
            </a:extLst>
          </p:cNvPr>
          <p:cNvCxnSpPr>
            <a:cxnSpLocks/>
          </p:cNvCxnSpPr>
          <p:nvPr userDrawn="1"/>
        </p:nvCxnSpPr>
        <p:spPr>
          <a:xfrm>
            <a:off x="0" y="263525"/>
            <a:ext cx="192088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394944C-1FE1-1F66-AA84-B70855226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3217547" cy="286232"/>
          </a:xfrm>
          <a:noFill/>
          <a:ln>
            <a:noFill/>
          </a:ln>
        </p:spPr>
        <p:txBody>
          <a:bodyPr wrap="none">
            <a:spAutoFit/>
          </a:bodyPr>
          <a:lstStyle>
            <a:lvl1pPr marL="0" indent="0">
              <a:buNone/>
              <a:defRPr kumimoji="1" lang="ko-KR" altLang="en-US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0"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706062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4602B70-8C23-783B-1753-FE51B07BAFCF}"/>
              </a:ext>
            </a:extLst>
          </p:cNvPr>
          <p:cNvCxnSpPr/>
          <p:nvPr userDrawn="1"/>
        </p:nvCxnSpPr>
        <p:spPr>
          <a:xfrm>
            <a:off x="0" y="6426200"/>
            <a:ext cx="12192000" cy="0"/>
          </a:xfrm>
          <a:prstGeom prst="line">
            <a:avLst/>
          </a:prstGeom>
          <a:ln>
            <a:solidFill>
              <a:srgbClr val="E9E7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227F0A-78A1-35CE-221D-56B4AC8AB0F5}"/>
              </a:ext>
            </a:extLst>
          </p:cNvPr>
          <p:cNvSpPr/>
          <p:nvPr userDrawn="1"/>
        </p:nvSpPr>
        <p:spPr>
          <a:xfrm flipV="1">
            <a:off x="0" y="2562225"/>
            <a:ext cx="12192000" cy="1733550"/>
          </a:xfrm>
          <a:prstGeom prst="rect">
            <a:avLst/>
          </a:prstGeom>
          <a:solidFill>
            <a:srgbClr val="709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EF6824-32C2-6B65-E399-8DA7EF537F93}"/>
              </a:ext>
            </a:extLst>
          </p:cNvPr>
          <p:cNvSpPr/>
          <p:nvPr userDrawn="1"/>
        </p:nvSpPr>
        <p:spPr>
          <a:xfrm>
            <a:off x="0" y="3506788"/>
            <a:ext cx="900113" cy="46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9C91C70-C6BD-27EC-7C92-899909B992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4725" y="3188934"/>
            <a:ext cx="7026282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buNone/>
              <a:defRPr kumimoji="1"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0"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25943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16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E7C5D-EC09-8441-8D03-1D7EE39C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7337-5BEC-7570-EDE8-82DA2B59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86CA9-D977-CEFA-3AF4-089A6CC8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136C4-5370-F5C2-4C44-D7BD60EA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A21EA-AF18-5DBC-F000-0563C3A5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33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85A97-3665-08D2-FB1C-91960C78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11C77-383C-074B-DBE8-59405F9A6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F5C7B-5F6B-E454-539C-C870A4DF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C2D3F-4654-9E5C-BA36-83A1E054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0200E-9560-24D7-13CE-6948C866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0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62566-0FA7-873A-9F56-E90D1ECA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2AA18-68A1-F72B-C0C0-B29EC7A79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8DD7D7-6EE9-253C-CB19-91220D054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08032C-929A-5218-34A4-74D0CB9C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6C06B-9701-CBEC-49A4-11D5C713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C1CB5-1808-B00A-AB1B-AA71B70F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88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92571-4ED9-C849-426B-83B56603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BF262C-8C2B-4410-92E4-174AA2241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A2FAD8-B314-E7B5-32EB-FC7FB0E7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AE4300-D506-9C35-02E8-1C6192FF0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B74155-D6CC-A07B-D290-82A0E9FB6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E41525-7BE9-8E33-7503-8A3D2E7B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9CCBE5-3529-4EEB-9A57-F81AC3B5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F97274-D123-84F5-027D-710368A2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0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DE7D2-D7C6-275C-F539-5D99D7F0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4A0A2-4B3E-4D4E-4998-8F2C92D8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8A1996-37A7-535D-B01A-31E7FA38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79F088-CAD8-4DD4-F92A-8534F74E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8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EC22DF-CAE6-0CA4-EDE7-081C8037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71A534-898C-A235-98E1-9DEF817B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E1565-9AD8-AC9A-B9FC-B83CC8CA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5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EDF5A-0169-21C6-4C52-54832927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A888B-8C4E-16B9-9EBA-154EA62C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0EDA04-B514-FE3A-A7FD-4F87CAFA5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F4B13-245E-EDA6-0926-8ED5EC08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2E94E3-846D-A88E-09D4-A013DEC1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0BBC97-631A-4750-D6A5-8A64E5D2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6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97AF7-31EA-2716-701C-3F318E0D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BBF61-373D-EEF3-B306-BB6059313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59FCBC-44D9-D78A-516E-BC2CE743C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C735F-DB1A-E97A-4FFE-E750E203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8183DC-7050-94F4-CE8C-A97D45D8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4C62E-7451-58F8-F756-830CD466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4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96A9A5-BEBF-8C4E-B635-B88F3F22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1A85B-D1FF-DD5D-3A09-C61DC8C90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B80CD-7E3C-176C-20AE-170D6E8FF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302C0-7868-460D-8316-8AA82F997DF7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0DF81-6734-FE18-4E5E-64D9EE02E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5BD6E-BBB3-89E6-067F-DB87A0D5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78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0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36834C9-C95F-EE2E-2059-D4FB4ED93FA5}"/>
              </a:ext>
            </a:extLst>
          </p:cNvPr>
          <p:cNvSpPr/>
          <p:nvPr/>
        </p:nvSpPr>
        <p:spPr>
          <a:xfrm flipV="1">
            <a:off x="0" y="2562225"/>
            <a:ext cx="12192000" cy="1733550"/>
          </a:xfrm>
          <a:prstGeom prst="rect">
            <a:avLst/>
          </a:prstGeom>
          <a:solidFill>
            <a:srgbClr val="709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4651FB-48AE-7649-A3BF-CAC830D8E5D9}"/>
              </a:ext>
            </a:extLst>
          </p:cNvPr>
          <p:cNvSpPr/>
          <p:nvPr/>
        </p:nvSpPr>
        <p:spPr>
          <a:xfrm>
            <a:off x="0" y="3506788"/>
            <a:ext cx="900113" cy="46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748" name="TextBox 9">
            <a:extLst>
              <a:ext uri="{FF2B5EF4-FFF2-40B4-BE49-F238E27FC236}">
                <a16:creationId xmlns:a16="http://schemas.microsoft.com/office/drawing/2014/main" id="{F537EF20-AD67-ADBC-AD83-D873DB726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3143250"/>
            <a:ext cx="2033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2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조사분석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12C334E-C1A5-4399-5BC3-1DFA3CCDDD5E}"/>
              </a:ext>
            </a:extLst>
          </p:cNvPr>
          <p:cNvSpPr/>
          <p:nvPr/>
        </p:nvSpPr>
        <p:spPr>
          <a:xfrm>
            <a:off x="550863" y="811213"/>
            <a:ext cx="2662237" cy="325437"/>
          </a:xfrm>
          <a:prstGeom prst="roundRect">
            <a:avLst>
              <a:gd name="adj" fmla="val 50000"/>
            </a:avLst>
          </a:prstGeom>
          <a:solidFill>
            <a:srgbClr val="7BB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spc="-1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Benchmarking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47A866-0EDC-9FBD-1F90-2354E389DDC3}"/>
              </a:ext>
            </a:extLst>
          </p:cNvPr>
          <p:cNvSpPr/>
          <p:nvPr/>
        </p:nvSpPr>
        <p:spPr>
          <a:xfrm>
            <a:off x="1012583" y="2566944"/>
            <a:ext cx="37691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https://mdirect.hi.co.kr/service.do?m=7c6641ec8a</a:t>
            </a:r>
            <a:endParaRPr lang="ko-KR" altLang="en-US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74AF607-199F-B564-1D9D-65E8BA39D72F}"/>
              </a:ext>
            </a:extLst>
          </p:cNvPr>
          <p:cNvSpPr/>
          <p:nvPr/>
        </p:nvSpPr>
        <p:spPr>
          <a:xfrm>
            <a:off x="1092200" y="2946400"/>
            <a:ext cx="863600" cy="2317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개인화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C2454D6F-6927-38A4-ADEF-6693119C7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011" y="1352550"/>
            <a:ext cx="36679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개인화 </a:t>
            </a:r>
            <a:r>
              <a:rPr lang="en-US" altLang="ko-KR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고객경험 강화</a:t>
            </a:r>
            <a:endParaRPr lang="en-US" altLang="ko-KR" sz="2600" dirty="0">
              <a:solidFill>
                <a:srgbClr val="2E2E2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571454C3-49C5-58D6-6328-2004F710E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84" y="2079134"/>
            <a:ext cx="3319028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defTabSz="457200">
              <a:defRPr sz="3200" kern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ko-KR" altLang="en-US" sz="3000" dirty="0">
                <a:solidFill>
                  <a:schemeClr val="accent2"/>
                </a:solidFill>
              </a:rPr>
              <a:t>현대 해상</a:t>
            </a:r>
            <a:endParaRPr lang="en-US" altLang="ko-KR" sz="3000" dirty="0">
              <a:solidFill>
                <a:schemeClr val="accent2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6DCB48-1430-D714-181C-EA27B9C6B592}"/>
              </a:ext>
            </a:extLst>
          </p:cNvPr>
          <p:cNvGrpSpPr/>
          <p:nvPr/>
        </p:nvGrpSpPr>
        <p:grpSpPr>
          <a:xfrm>
            <a:off x="6311900" y="2055303"/>
            <a:ext cx="5863582" cy="4313382"/>
            <a:chOff x="6311900" y="2055303"/>
            <a:chExt cx="5863582" cy="431338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110367F-15DE-940B-20DF-B80D0FF85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1900" y="2055303"/>
              <a:ext cx="1864608" cy="429758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DF07F54-C186-091D-9CAB-0A038277A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85924" y="2055303"/>
              <a:ext cx="1864608" cy="428348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53BB9EA-E560-C624-0038-B3022C66E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59949" y="2055303"/>
              <a:ext cx="1915533" cy="4313382"/>
            </a:xfrm>
            <a:prstGeom prst="rect">
              <a:avLst/>
            </a:prstGeom>
          </p:spPr>
        </p:pic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0E5A4BC-9FE1-EB57-45C6-9BAC6EFE3936}"/>
              </a:ext>
            </a:extLst>
          </p:cNvPr>
          <p:cNvSpPr/>
          <p:nvPr/>
        </p:nvSpPr>
        <p:spPr>
          <a:xfrm>
            <a:off x="2065216" y="2946399"/>
            <a:ext cx="864000" cy="2317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직관적인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059B52-68FE-AA70-EE9C-B756700C88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471878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AS-IS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4A0DF5-A8DB-0033-8A83-D8B4E9C4FFA1}"/>
              </a:ext>
            </a:extLst>
          </p:cNvPr>
          <p:cNvSpPr/>
          <p:nvPr/>
        </p:nvSpPr>
        <p:spPr>
          <a:xfrm>
            <a:off x="1092788" y="3632938"/>
            <a:ext cx="4041184" cy="276999"/>
          </a:xfrm>
          <a:prstGeom prst="rect">
            <a:avLst/>
          </a:prstGeom>
        </p:spPr>
        <p:txBody>
          <a:bodyPr lIns="18000" rIns="1800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직관적이고 간결한 화면구성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C4340F-669A-4F3F-ED17-84CD20570700}"/>
              </a:ext>
            </a:extLst>
          </p:cNvPr>
          <p:cNvSpPr/>
          <p:nvPr/>
        </p:nvSpPr>
        <p:spPr>
          <a:xfrm>
            <a:off x="1092788" y="3907084"/>
            <a:ext cx="4041184" cy="646331"/>
          </a:xfrm>
          <a:prstGeom prst="rect">
            <a:avLst/>
          </a:prstGeom>
        </p:spPr>
        <p:txBody>
          <a:bodyPr lIns="18000" rIns="1800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85725" indent="-85725">
              <a:buClr>
                <a:srgbClr val="2E2E2E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보장이 부족한 항목만 노출시킴으로써 부족한 부분에 대한 이해 상승</a:t>
            </a:r>
          </a:p>
          <a:p>
            <a:pPr marL="85725" indent="-85725">
              <a:buClr>
                <a:srgbClr val="2E2E2E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진단 결과를 통하여 맞춤형 보험 상품을 추천</a:t>
            </a:r>
          </a:p>
        </p:txBody>
      </p:sp>
    </p:spTree>
    <p:extLst>
      <p:ext uri="{BB962C8B-B14F-4D97-AF65-F5344CB8AC3E}">
        <p14:creationId xmlns:p14="http://schemas.microsoft.com/office/powerpoint/2010/main" val="70955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F0125F-B21D-73D0-6D39-55F3595633EA}"/>
              </a:ext>
            </a:extLst>
          </p:cNvPr>
          <p:cNvSpPr txBox="1"/>
          <p:nvPr/>
        </p:nvSpPr>
        <p:spPr>
          <a:xfrm>
            <a:off x="407988" y="899081"/>
            <a:ext cx="2506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/>
              <a:t>01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1D3B133-EAD7-432C-5DCA-2D21A2D28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038" y="1736725"/>
            <a:ext cx="2171197" cy="3940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7" name="그림 206">
            <a:extLst>
              <a:ext uri="{FF2B5EF4-FFF2-40B4-BE49-F238E27FC236}">
                <a16:creationId xmlns:a16="http://schemas.microsoft.com/office/drawing/2014/main" id="{1E0F33B1-3D38-432E-19A3-DF36FEEB5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0" y="1736725"/>
            <a:ext cx="2200357" cy="4007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7" name="그림 356">
            <a:extLst>
              <a:ext uri="{FF2B5EF4-FFF2-40B4-BE49-F238E27FC236}">
                <a16:creationId xmlns:a16="http://schemas.microsoft.com/office/drawing/2014/main" id="{122CB3A7-06D8-DA57-69DF-584553C23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7063" y="1736725"/>
            <a:ext cx="2188549" cy="3940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9" name="TextBox 358">
            <a:extLst>
              <a:ext uri="{FF2B5EF4-FFF2-40B4-BE49-F238E27FC236}">
                <a16:creationId xmlns:a16="http://schemas.microsoft.com/office/drawing/2014/main" id="{5B36BD2F-BC46-6D17-27FF-6F0BC9E3525B}"/>
              </a:ext>
            </a:extLst>
          </p:cNvPr>
          <p:cNvSpPr txBox="1"/>
          <p:nvPr/>
        </p:nvSpPr>
        <p:spPr>
          <a:xfrm>
            <a:off x="407987" y="1367393"/>
            <a:ext cx="3475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b="1" dirty="0"/>
              <a:t>메리츠화재 </a:t>
            </a:r>
            <a:r>
              <a:rPr lang="ko-KR" altLang="en-US" b="1" dirty="0" err="1"/>
              <a:t>보험몰</a:t>
            </a:r>
            <a:r>
              <a:rPr lang="ko-KR" altLang="en-US" b="1" dirty="0"/>
              <a:t> 페이지 접근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76D19672-3D26-15EB-1BCC-47E54BC2F29F}"/>
              </a:ext>
            </a:extLst>
          </p:cNvPr>
          <p:cNvSpPr txBox="1"/>
          <p:nvPr/>
        </p:nvSpPr>
        <p:spPr>
          <a:xfrm>
            <a:off x="407988" y="1844675"/>
            <a:ext cx="327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/>
              <a:t>사용성을 고려한 서비스 </a:t>
            </a:r>
            <a:r>
              <a:rPr lang="en-US" altLang="ko-KR" sz="1400" dirty="0"/>
              <a:t>UIUX </a:t>
            </a:r>
            <a:r>
              <a:rPr lang="ko-KR" altLang="en-US" sz="1400" dirty="0"/>
              <a:t>기획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39AD9EA3-54D6-729A-CA77-63BD540D92CE}"/>
              </a:ext>
            </a:extLst>
          </p:cNvPr>
          <p:cNvSpPr txBox="1"/>
          <p:nvPr/>
        </p:nvSpPr>
        <p:spPr>
          <a:xfrm>
            <a:off x="370663" y="2572332"/>
            <a:ext cx="39027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/>
              <a:t>메리츠화재 보험상품몰에 접근하는 고객에게 </a:t>
            </a: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/>
              <a:t>더 좋은 품질의 더 많은 정보를 지루함이 느껴지지 않도록 하기 위해</a:t>
            </a:r>
            <a:r>
              <a:rPr lang="en-US" altLang="ko-KR" sz="1200" dirty="0"/>
              <a:t>,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/>
              <a:t>서비스가 끊임없이 계속 움직이고 있음을 보여주는 </a:t>
            </a:r>
            <a:r>
              <a:rPr lang="ko-KR" altLang="en-US" sz="1200" dirty="0" err="1"/>
              <a:t>프리로딩</a:t>
            </a:r>
            <a:r>
              <a:rPr lang="ko-KR" altLang="en-US" sz="1200" dirty="0"/>
              <a:t> 화면과 </a:t>
            </a:r>
            <a:r>
              <a:rPr lang="en-US" altLang="ko-KR" sz="1200" dirty="0"/>
              <a:t>Bottom Sheet</a:t>
            </a:r>
            <a:r>
              <a:rPr lang="ko-KR" altLang="en-US" sz="1200" dirty="0"/>
              <a:t>의 활용 및 로딩화면 의 애니메이션 추가등의 동적인 상태를 노출시켜 사용자의 체감속도를 감소</a:t>
            </a: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/>
              <a:t>서비스 </a:t>
            </a:r>
            <a:r>
              <a:rPr lang="ko-KR" altLang="en-US" sz="1200" dirty="0" err="1"/>
              <a:t>접근시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프리로딩화면을</a:t>
            </a:r>
            <a:r>
              <a:rPr lang="ko-KR" altLang="en-US" sz="1200" dirty="0"/>
              <a:t> 통한 브랜드의 강조 및 </a:t>
            </a:r>
            <a:r>
              <a:rPr lang="en-US" altLang="ko-KR" sz="1200" dirty="0"/>
              <a:t>Bottom Sheet</a:t>
            </a:r>
            <a:r>
              <a:rPr lang="ko-KR" altLang="en-US" sz="1200" dirty="0"/>
              <a:t>를 통한 콘텐츠의 적극적인 노출을 통해 전시효과 강화</a:t>
            </a:r>
            <a:endParaRPr lang="en-US" altLang="ko-KR" sz="12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BB408C62-4113-1092-7722-96DDF669B1F9}"/>
              </a:ext>
            </a:extLst>
          </p:cNvPr>
          <p:cNvSpPr txBox="1"/>
          <p:nvPr/>
        </p:nvSpPr>
        <p:spPr>
          <a:xfrm>
            <a:off x="4798919" y="960636"/>
            <a:ext cx="327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/>
              <a:t>Design &amp; UI</a:t>
            </a:r>
            <a:endParaRPr lang="ko-KR" altLang="en-US" sz="140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87D97A9C-7FB6-AC26-8A91-0F9553A1F1EF}"/>
              </a:ext>
            </a:extLst>
          </p:cNvPr>
          <p:cNvSpPr txBox="1"/>
          <p:nvPr/>
        </p:nvSpPr>
        <p:spPr>
          <a:xfrm>
            <a:off x="8528947" y="6073628"/>
            <a:ext cx="327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b="1" dirty="0"/>
              <a:t>메리츠화재 </a:t>
            </a:r>
            <a:r>
              <a:rPr lang="ko-KR" altLang="en-US" sz="1200" b="1" dirty="0" err="1"/>
              <a:t>보험몰</a:t>
            </a:r>
            <a:r>
              <a:rPr lang="ko-KR" altLang="en-US" sz="1200" b="1" dirty="0"/>
              <a:t> 메인 화면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BCAD06-AE2D-D18E-993E-20F6B152A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613390" cy="286232"/>
          </a:xfrm>
        </p:spPr>
        <p:txBody>
          <a:bodyPr/>
          <a:lstStyle/>
          <a:p>
            <a:r>
              <a:rPr lang="en-US" altLang="ko-KR" dirty="0"/>
              <a:t>Key Service Scenario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15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B9BFB013-F2A2-A473-E4FE-CA64FDBCA74F}"/>
              </a:ext>
            </a:extLst>
          </p:cNvPr>
          <p:cNvGrpSpPr/>
          <p:nvPr/>
        </p:nvGrpSpPr>
        <p:grpSpPr>
          <a:xfrm>
            <a:off x="2240417" y="1134543"/>
            <a:ext cx="8538548" cy="5607197"/>
            <a:chOff x="2659517" y="1134543"/>
            <a:chExt cx="8538548" cy="5607197"/>
          </a:xfrm>
        </p:grpSpPr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30885027-E7B8-D1BB-940F-D5C9DB064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9517" y="1134543"/>
              <a:ext cx="8065029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2600" dirty="0">
                  <a:solidFill>
                    <a:srgbClr val="2E2E2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기업정보부터 제품정보까지 고객 흐름에 따른 메인 </a:t>
              </a:r>
              <a:r>
                <a:rPr lang="en-US" altLang="ko-KR" sz="2600" dirty="0">
                  <a:solidFill>
                    <a:srgbClr val="2E2E2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UI </a:t>
              </a:r>
              <a:r>
                <a:rPr lang="ko-KR" altLang="en-US" sz="2600" dirty="0">
                  <a:solidFill>
                    <a:srgbClr val="2E2E2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구성</a:t>
              </a:r>
            </a:p>
          </p:txBody>
        </p:sp>
        <p:sp>
          <p:nvSpPr>
            <p:cNvPr id="7" name="화살표: 아래쪽 6">
              <a:extLst>
                <a:ext uri="{FF2B5EF4-FFF2-40B4-BE49-F238E27FC236}">
                  <a16:creationId xmlns:a16="http://schemas.microsoft.com/office/drawing/2014/main" id="{0E1F6A27-1CB2-F3D5-942A-4E7001C10BF5}"/>
                </a:ext>
              </a:extLst>
            </p:cNvPr>
            <p:cNvSpPr/>
            <p:nvPr/>
          </p:nvSpPr>
          <p:spPr>
            <a:xfrm>
              <a:off x="3295019" y="3190227"/>
              <a:ext cx="971803" cy="3551513"/>
            </a:xfrm>
            <a:prstGeom prst="downArrow">
              <a:avLst>
                <a:gd name="adj1" fmla="val 50000"/>
                <a:gd name="adj2" fmla="val 47783"/>
              </a:avLst>
            </a:prstGeom>
            <a:solidFill>
              <a:srgbClr val="F6843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9A2C5C5-D30B-D09F-2F94-C844A8D8B788}"/>
                </a:ext>
              </a:extLst>
            </p:cNvPr>
            <p:cNvSpPr/>
            <p:nvPr/>
          </p:nvSpPr>
          <p:spPr>
            <a:xfrm>
              <a:off x="3028090" y="3359200"/>
              <a:ext cx="1485900" cy="348991"/>
            </a:xfrm>
            <a:prstGeom prst="roundRect">
              <a:avLst>
                <a:gd name="adj" fmla="val 50000"/>
              </a:avLst>
            </a:prstGeom>
            <a:solidFill>
              <a:srgbClr val="549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상품 전시 </a:t>
              </a:r>
              <a:r>
                <a:rPr lang="en-US" altLang="ko-KR" sz="12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/ </a:t>
              </a:r>
              <a:r>
                <a:rPr lang="ko-KR" altLang="en-US" sz="12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홍보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88E9DF1-59BE-99FD-0F69-2DECD87951C2}"/>
                </a:ext>
              </a:extLst>
            </p:cNvPr>
            <p:cNvSpPr/>
            <p:nvPr/>
          </p:nvSpPr>
          <p:spPr>
            <a:xfrm>
              <a:off x="3028090" y="4327407"/>
              <a:ext cx="1485900" cy="348991"/>
            </a:xfrm>
            <a:prstGeom prst="roundRect">
              <a:avLst>
                <a:gd name="adj" fmla="val 50000"/>
              </a:avLst>
            </a:prstGeom>
            <a:solidFill>
              <a:srgbClr val="549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상품 탐색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079C5EB-648F-99B1-B4B3-B097991571FD}"/>
                </a:ext>
              </a:extLst>
            </p:cNvPr>
            <p:cNvSpPr/>
            <p:nvPr/>
          </p:nvSpPr>
          <p:spPr>
            <a:xfrm>
              <a:off x="3028090" y="5754550"/>
              <a:ext cx="1485900" cy="348991"/>
            </a:xfrm>
            <a:prstGeom prst="roundRect">
              <a:avLst>
                <a:gd name="adj" fmla="val 50000"/>
              </a:avLst>
            </a:prstGeom>
            <a:solidFill>
              <a:srgbClr val="549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기업 </a:t>
              </a:r>
              <a:r>
                <a:rPr lang="en-US" altLang="ko-KR" sz="12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/ </a:t>
              </a:r>
              <a:r>
                <a:rPr lang="ko-KR" altLang="en-US" sz="12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고객경험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D45F4DA-C757-0262-0057-D8869C8CE80D}"/>
                </a:ext>
              </a:extLst>
            </p:cNvPr>
            <p:cNvSpPr/>
            <p:nvPr/>
          </p:nvSpPr>
          <p:spPr>
            <a:xfrm>
              <a:off x="5113180" y="2611057"/>
              <a:ext cx="2815167" cy="41306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2C6322-26F4-BAAF-6BBA-516CA002FDDC}"/>
                </a:ext>
              </a:extLst>
            </p:cNvPr>
            <p:cNvSpPr/>
            <p:nvPr/>
          </p:nvSpPr>
          <p:spPr>
            <a:xfrm>
              <a:off x="5542736" y="2302441"/>
              <a:ext cx="194699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조선일보명조" panose="02030304000000000000" pitchFamily="18" charset="-127"/>
                </a:rPr>
                <a:t>&lt; Mobile&gt;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5EDC76A-2D85-D0F2-622D-78A7FBB5F07A}"/>
                </a:ext>
              </a:extLst>
            </p:cNvPr>
            <p:cNvGrpSpPr/>
            <p:nvPr/>
          </p:nvGrpSpPr>
          <p:grpSpPr>
            <a:xfrm>
              <a:off x="5179853" y="2986926"/>
              <a:ext cx="2672758" cy="764364"/>
              <a:chOff x="5179855" y="3001846"/>
              <a:chExt cx="2672758" cy="764364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4DE689D-595F-661B-BBAB-B666ADAA273F}"/>
                  </a:ext>
                </a:extLst>
              </p:cNvPr>
              <p:cNvSpPr/>
              <p:nvPr/>
            </p:nvSpPr>
            <p:spPr>
              <a:xfrm>
                <a:off x="5179855" y="3001846"/>
                <a:ext cx="2672758" cy="7643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18" name="TextBox 34">
                <a:extLst>
                  <a:ext uri="{FF2B5EF4-FFF2-40B4-BE49-F238E27FC236}">
                    <a16:creationId xmlns:a16="http://schemas.microsoft.com/office/drawing/2014/main" id="{AA9CF579-122B-87CB-1207-7B1D0D3CE21B}"/>
                  </a:ext>
                </a:extLst>
              </p:cNvPr>
              <p:cNvSpPr txBox="1"/>
              <p:nvPr/>
            </p:nvSpPr>
            <p:spPr>
              <a:xfrm>
                <a:off x="6046389" y="3239770"/>
                <a:ext cx="9396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1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이벤트배너</a:t>
                </a:r>
                <a:r>
                  <a:rPr lang="en-US" altLang="ko-KR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F5B6947-CC84-1E5D-EF35-23132CD7A66F}"/>
                </a:ext>
              </a:extLst>
            </p:cNvPr>
            <p:cNvGrpSpPr/>
            <p:nvPr/>
          </p:nvGrpSpPr>
          <p:grpSpPr>
            <a:xfrm>
              <a:off x="5179853" y="3789015"/>
              <a:ext cx="2672758" cy="419905"/>
              <a:chOff x="5179852" y="3809440"/>
              <a:chExt cx="2672758" cy="419905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8D54EBD-4C11-51F5-92DA-5960773CFDD6}"/>
                  </a:ext>
                </a:extLst>
              </p:cNvPr>
              <p:cNvSpPr/>
              <p:nvPr/>
            </p:nvSpPr>
            <p:spPr>
              <a:xfrm>
                <a:off x="5179852" y="3809440"/>
                <a:ext cx="2672758" cy="4199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19" name="TextBox 35">
                <a:extLst>
                  <a:ext uri="{FF2B5EF4-FFF2-40B4-BE49-F238E27FC236}">
                    <a16:creationId xmlns:a16="http://schemas.microsoft.com/office/drawing/2014/main" id="{F16291C4-FF48-B3E5-B787-CF72F2CA3D66}"/>
                  </a:ext>
                </a:extLst>
              </p:cNvPr>
              <p:cNvSpPr txBox="1"/>
              <p:nvPr/>
            </p:nvSpPr>
            <p:spPr>
              <a:xfrm>
                <a:off x="5843485" y="3896826"/>
                <a:ext cx="13628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1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보험점검배너</a:t>
                </a:r>
                <a:r>
                  <a:rPr lang="ko-KR" altLang="en-US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영역</a:t>
                </a:r>
                <a:endParaRPr lang="en-US" altLang="ko-KR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F2BACCB-A174-6BAA-A29A-C4C0B1A57B71}"/>
                </a:ext>
              </a:extLst>
            </p:cNvPr>
            <p:cNvGrpSpPr/>
            <p:nvPr/>
          </p:nvGrpSpPr>
          <p:grpSpPr>
            <a:xfrm>
              <a:off x="5179853" y="5525901"/>
              <a:ext cx="2672758" cy="273800"/>
              <a:chOff x="5179855" y="6057635"/>
              <a:chExt cx="2672758" cy="2738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8E5EB2E-3612-69F1-B6CE-F429AE3A232A}"/>
                  </a:ext>
                </a:extLst>
              </p:cNvPr>
              <p:cNvSpPr/>
              <p:nvPr/>
            </p:nvSpPr>
            <p:spPr>
              <a:xfrm>
                <a:off x="5179855" y="6057635"/>
                <a:ext cx="2672758" cy="2673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0" name="TextBox 36">
                <a:extLst>
                  <a:ext uri="{FF2B5EF4-FFF2-40B4-BE49-F238E27FC236}">
                    <a16:creationId xmlns:a16="http://schemas.microsoft.com/office/drawing/2014/main" id="{4AECF70C-3FE0-95A7-7DDA-50FD6ECF1A39}"/>
                  </a:ext>
                </a:extLst>
              </p:cNvPr>
              <p:cNvSpPr txBox="1"/>
              <p:nvPr/>
            </p:nvSpPr>
            <p:spPr>
              <a:xfrm>
                <a:off x="5830662" y="6069825"/>
                <a:ext cx="13885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1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메리츠</a:t>
                </a:r>
                <a:r>
                  <a:rPr lang="ko-KR" altLang="en-US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채널 </a:t>
                </a:r>
                <a:r>
                  <a:rPr lang="en-US" altLang="ko-KR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:r>
                  <a:rPr lang="ko-KR" altLang="en-US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신규</a:t>
                </a:r>
                <a:r>
                  <a:rPr lang="en-US" altLang="ko-KR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8BA084E-B0BF-018B-D62B-144F785D83E9}"/>
                </a:ext>
              </a:extLst>
            </p:cNvPr>
            <p:cNvGrpSpPr/>
            <p:nvPr/>
          </p:nvGrpSpPr>
          <p:grpSpPr>
            <a:xfrm>
              <a:off x="5179855" y="2679095"/>
              <a:ext cx="2672758" cy="270106"/>
              <a:chOff x="5179855" y="2679095"/>
              <a:chExt cx="2672758" cy="27010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B15C910-FE3F-DFBA-DA7B-6B7E890F89A5}"/>
                  </a:ext>
                </a:extLst>
              </p:cNvPr>
              <p:cNvSpPr/>
              <p:nvPr/>
            </p:nvSpPr>
            <p:spPr>
              <a:xfrm>
                <a:off x="5179855" y="2679095"/>
                <a:ext cx="2672758" cy="2616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1" name="TextBox 38">
                <a:extLst>
                  <a:ext uri="{FF2B5EF4-FFF2-40B4-BE49-F238E27FC236}">
                    <a16:creationId xmlns:a16="http://schemas.microsoft.com/office/drawing/2014/main" id="{10ED2BBF-86C4-75C7-1D1E-02F2ED17F40D}"/>
                  </a:ext>
                </a:extLst>
              </p:cNvPr>
              <p:cNvSpPr txBox="1"/>
              <p:nvPr/>
            </p:nvSpPr>
            <p:spPr>
              <a:xfrm>
                <a:off x="6294056" y="2687591"/>
                <a:ext cx="4443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메뉴</a:t>
                </a:r>
                <a:endParaRPr lang="en-US" altLang="ko-KR" sz="11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66B161B-292A-D752-934D-25632FBB8BC3}"/>
                </a:ext>
              </a:extLst>
            </p:cNvPr>
            <p:cNvGrpSpPr/>
            <p:nvPr/>
          </p:nvGrpSpPr>
          <p:grpSpPr>
            <a:xfrm>
              <a:off x="5179853" y="5101172"/>
              <a:ext cx="2672758" cy="387004"/>
              <a:chOff x="5179852" y="5565237"/>
              <a:chExt cx="2672758" cy="387004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3792909-D285-2749-0F15-50DECE2339CB}"/>
                  </a:ext>
                </a:extLst>
              </p:cNvPr>
              <p:cNvSpPr/>
              <p:nvPr/>
            </p:nvSpPr>
            <p:spPr>
              <a:xfrm>
                <a:off x="5179852" y="5565237"/>
                <a:ext cx="2672758" cy="3870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3" name="TextBox 40">
                <a:extLst>
                  <a:ext uri="{FF2B5EF4-FFF2-40B4-BE49-F238E27FC236}">
                    <a16:creationId xmlns:a16="http://schemas.microsoft.com/office/drawing/2014/main" id="{119DF912-918D-1782-380E-EADE73863F01}"/>
                  </a:ext>
                </a:extLst>
              </p:cNvPr>
              <p:cNvSpPr txBox="1"/>
              <p:nvPr/>
            </p:nvSpPr>
            <p:spPr>
              <a:xfrm>
                <a:off x="5370599" y="5627485"/>
                <a:ext cx="23086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marL="0" lvl="1" algn="ctr"/>
                <a:r>
                  <a:rPr lang="ko-KR" altLang="en-US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운전자보험 간편점검 서비스 영역</a:t>
                </a:r>
                <a:endParaRPr lang="en-US" altLang="ko-KR" sz="11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26F2A79A-E8A9-0E6A-8AA1-DB8F06AA4F78}"/>
                </a:ext>
              </a:extLst>
            </p:cNvPr>
            <p:cNvGrpSpPr/>
            <p:nvPr/>
          </p:nvGrpSpPr>
          <p:grpSpPr>
            <a:xfrm>
              <a:off x="5179853" y="4684565"/>
              <a:ext cx="2672758" cy="378882"/>
              <a:chOff x="5179852" y="5062510"/>
              <a:chExt cx="2672758" cy="37888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98CA446-2408-2322-9E0F-E66BDBF6015E}"/>
                  </a:ext>
                </a:extLst>
              </p:cNvPr>
              <p:cNvSpPr/>
              <p:nvPr/>
            </p:nvSpPr>
            <p:spPr>
              <a:xfrm>
                <a:off x="5179852" y="5062510"/>
                <a:ext cx="2672758" cy="3788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5" name="TextBox 42">
                <a:extLst>
                  <a:ext uri="{FF2B5EF4-FFF2-40B4-BE49-F238E27FC236}">
                    <a16:creationId xmlns:a16="http://schemas.microsoft.com/office/drawing/2014/main" id="{8D6A29A5-8DFD-A637-B775-4AE78030797E}"/>
                  </a:ext>
                </a:extLst>
              </p:cNvPr>
              <p:cNvSpPr txBox="1"/>
              <p:nvPr/>
            </p:nvSpPr>
            <p:spPr>
              <a:xfrm>
                <a:off x="5843484" y="5124223"/>
                <a:ext cx="13628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추천보험 상품영역</a:t>
                </a:r>
                <a:endParaRPr lang="en-US" altLang="ko-KR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DD523CA-0EBD-C209-E2D3-BF17021D848A}"/>
                </a:ext>
              </a:extLst>
            </p:cNvPr>
            <p:cNvGrpSpPr/>
            <p:nvPr/>
          </p:nvGrpSpPr>
          <p:grpSpPr>
            <a:xfrm>
              <a:off x="5179852" y="6460472"/>
              <a:ext cx="2672758" cy="261612"/>
              <a:chOff x="5179852" y="6466647"/>
              <a:chExt cx="2672758" cy="26161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0EF6753-0CA2-4C2A-DC1D-24543548CF2A}"/>
                  </a:ext>
                </a:extLst>
              </p:cNvPr>
              <p:cNvSpPr/>
              <p:nvPr/>
            </p:nvSpPr>
            <p:spPr>
              <a:xfrm>
                <a:off x="5179852" y="6466647"/>
                <a:ext cx="2672758" cy="2616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7" name="TextBox 44">
                <a:extLst>
                  <a:ext uri="{FF2B5EF4-FFF2-40B4-BE49-F238E27FC236}">
                    <a16:creationId xmlns:a16="http://schemas.microsoft.com/office/drawing/2014/main" id="{77C53087-A7B8-6B45-C27A-20C251071DC7}"/>
                  </a:ext>
                </a:extLst>
              </p:cNvPr>
              <p:cNvSpPr txBox="1"/>
              <p:nvPr/>
            </p:nvSpPr>
            <p:spPr>
              <a:xfrm>
                <a:off x="6214704" y="6466649"/>
                <a:ext cx="6030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Footer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C707382D-C971-F5D5-8282-DD5AC42E13FD}"/>
                </a:ext>
              </a:extLst>
            </p:cNvPr>
            <p:cNvGrpSpPr/>
            <p:nvPr/>
          </p:nvGrpSpPr>
          <p:grpSpPr>
            <a:xfrm>
              <a:off x="5179853" y="4246645"/>
              <a:ext cx="2672758" cy="400195"/>
              <a:chOff x="5179852" y="4484540"/>
              <a:chExt cx="2672758" cy="40019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010545-944F-9755-4C6F-8A013A5F3D06}"/>
                  </a:ext>
                </a:extLst>
              </p:cNvPr>
              <p:cNvSpPr/>
              <p:nvPr/>
            </p:nvSpPr>
            <p:spPr>
              <a:xfrm>
                <a:off x="5179852" y="4484540"/>
                <a:ext cx="2672758" cy="4001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9" name="TextBox 46">
                <a:extLst>
                  <a:ext uri="{FF2B5EF4-FFF2-40B4-BE49-F238E27FC236}">
                    <a16:creationId xmlns:a16="http://schemas.microsoft.com/office/drawing/2014/main" id="{342AA0A8-6428-DC7A-7148-BC1BE0D965AB}"/>
                  </a:ext>
                </a:extLst>
              </p:cNvPr>
              <p:cNvSpPr txBox="1"/>
              <p:nvPr/>
            </p:nvSpPr>
            <p:spPr>
              <a:xfrm>
                <a:off x="5809948" y="4535914"/>
                <a:ext cx="14125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전체 보험상품 영역</a:t>
                </a:r>
                <a:endParaRPr lang="en-US" altLang="ko-KR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sp>
          <p:nvSpPr>
            <p:cNvPr id="30" name="오른쪽 중괄호 29">
              <a:extLst>
                <a:ext uri="{FF2B5EF4-FFF2-40B4-BE49-F238E27FC236}">
                  <a16:creationId xmlns:a16="http://schemas.microsoft.com/office/drawing/2014/main" id="{1A9FCC12-D011-004F-FDC5-10532BE00AC6}"/>
                </a:ext>
              </a:extLst>
            </p:cNvPr>
            <p:cNvSpPr/>
            <p:nvPr/>
          </p:nvSpPr>
          <p:spPr>
            <a:xfrm>
              <a:off x="8012107" y="3001846"/>
              <a:ext cx="304800" cy="764364"/>
            </a:xfrm>
            <a:prstGeom prst="rightBrace">
              <a:avLst>
                <a:gd name="adj1" fmla="val 31190"/>
                <a:gd name="adj2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1" name="TextBox 48">
              <a:extLst>
                <a:ext uri="{FF2B5EF4-FFF2-40B4-BE49-F238E27FC236}">
                  <a16:creationId xmlns:a16="http://schemas.microsoft.com/office/drawing/2014/main" id="{8B511AD0-5067-1D1E-35E4-EE8D13306ADA}"/>
                </a:ext>
              </a:extLst>
            </p:cNvPr>
            <p:cNvSpPr txBox="1"/>
            <p:nvPr/>
          </p:nvSpPr>
          <p:spPr>
            <a:xfrm>
              <a:off x="8400667" y="3075434"/>
              <a:ext cx="2356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000" dirty="0" err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메리츠</a:t>
              </a:r>
              <a:r>
                <a:rPr lang="ko-KR" altLang="en-US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화재 내 진행중 이벤트 등의 홍보채널 유입 강화</a:t>
              </a:r>
              <a:endPara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2" name="오른쪽 중괄호 31">
              <a:extLst>
                <a:ext uri="{FF2B5EF4-FFF2-40B4-BE49-F238E27FC236}">
                  <a16:creationId xmlns:a16="http://schemas.microsoft.com/office/drawing/2014/main" id="{8D9423EB-79DC-73F6-04C5-1EE3CD4A4624}"/>
                </a:ext>
              </a:extLst>
            </p:cNvPr>
            <p:cNvSpPr/>
            <p:nvPr/>
          </p:nvSpPr>
          <p:spPr>
            <a:xfrm>
              <a:off x="8012107" y="3802968"/>
              <a:ext cx="304800" cy="1260479"/>
            </a:xfrm>
            <a:prstGeom prst="rightBrace">
              <a:avLst>
                <a:gd name="adj1" fmla="val 31190"/>
                <a:gd name="adj2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3" name="TextBox 50">
              <a:extLst>
                <a:ext uri="{FF2B5EF4-FFF2-40B4-BE49-F238E27FC236}">
                  <a16:creationId xmlns:a16="http://schemas.microsoft.com/office/drawing/2014/main" id="{34AAB270-2A2F-A121-DAA5-86D6A1A696B9}"/>
                </a:ext>
              </a:extLst>
            </p:cNvPr>
            <p:cNvSpPr txBox="1"/>
            <p:nvPr/>
          </p:nvSpPr>
          <p:spPr>
            <a:xfrm>
              <a:off x="8400667" y="4046590"/>
              <a:ext cx="2797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상품 배너 및 필터 제공을 통한 주요상품 및 </a:t>
              </a:r>
              <a:r>
                <a:rPr lang="ko-KR" altLang="en-US" sz="1000" dirty="0" err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전상품</a:t>
              </a:r>
              <a:r>
                <a:rPr lang="ko-KR" altLang="en-US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전시효과 강화</a:t>
              </a:r>
              <a:endPara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4" name="오른쪽 중괄호 33">
              <a:extLst>
                <a:ext uri="{FF2B5EF4-FFF2-40B4-BE49-F238E27FC236}">
                  <a16:creationId xmlns:a16="http://schemas.microsoft.com/office/drawing/2014/main" id="{6BC1E784-E37B-9FB6-FE28-30D30BBBA9FF}"/>
                </a:ext>
              </a:extLst>
            </p:cNvPr>
            <p:cNvSpPr/>
            <p:nvPr/>
          </p:nvSpPr>
          <p:spPr>
            <a:xfrm>
              <a:off x="8012107" y="5116274"/>
              <a:ext cx="304800" cy="355902"/>
            </a:xfrm>
            <a:prstGeom prst="rightBrace">
              <a:avLst>
                <a:gd name="adj1" fmla="val 31190"/>
                <a:gd name="adj2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5" name="TextBox 52">
              <a:extLst>
                <a:ext uri="{FF2B5EF4-FFF2-40B4-BE49-F238E27FC236}">
                  <a16:creationId xmlns:a16="http://schemas.microsoft.com/office/drawing/2014/main" id="{24965564-88A3-A0D5-9847-148C00417F35}"/>
                </a:ext>
              </a:extLst>
            </p:cNvPr>
            <p:cNvSpPr txBox="1"/>
            <p:nvPr/>
          </p:nvSpPr>
          <p:spPr>
            <a:xfrm>
              <a:off x="8368367" y="5462315"/>
              <a:ext cx="23561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분산된 콘텐츠의 진입경로 일원화 </a:t>
              </a:r>
              <a:endPara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콘텐츠를 통한 홍보강화 </a:t>
              </a:r>
              <a:endPara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유익한 콘텐츠 제공을 통한 잠재고객 유도</a:t>
              </a:r>
              <a:endPara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10971EE-CA40-4C9A-40AB-328D3099773E}"/>
                </a:ext>
              </a:extLst>
            </p:cNvPr>
            <p:cNvSpPr/>
            <p:nvPr/>
          </p:nvSpPr>
          <p:spPr>
            <a:xfrm>
              <a:off x="4109165" y="1640205"/>
              <a:ext cx="5161308" cy="47448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1200" spc="-100" dirty="0"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Noto Sans CJK JP Regular"/>
                </a:rPr>
                <a:t>고객의 이용 흐름을 고려한 메인 </a:t>
              </a:r>
              <a:r>
                <a:rPr lang="en-US" altLang="ko-KR" sz="1200" spc="-100" dirty="0"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Noto Sans CJK JP Regular"/>
                </a:rPr>
                <a:t>UI</a:t>
              </a:r>
              <a:r>
                <a:rPr lang="ko-KR" altLang="en-US" sz="1200" spc="-100" dirty="0"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Noto Sans CJK JP Regular"/>
                </a:rPr>
                <a:t>를 제공하여</a:t>
              </a:r>
            </a:p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1200" spc="-100" dirty="0"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Noto Sans CJK JP Regular"/>
                </a:rPr>
                <a:t>기업 및 브랜드의 정보를 메인 페이지에서 경험할 수 있도록 구성</a:t>
              </a:r>
            </a:p>
          </p:txBody>
        </p:sp>
        <p:sp>
          <p:nvSpPr>
            <p:cNvPr id="37" name="TextBox 50">
              <a:extLst>
                <a:ext uri="{FF2B5EF4-FFF2-40B4-BE49-F238E27FC236}">
                  <a16:creationId xmlns:a16="http://schemas.microsoft.com/office/drawing/2014/main" id="{FEA32D40-0FEB-0BE9-933D-FA8C9BBEC1F8}"/>
                </a:ext>
              </a:extLst>
            </p:cNvPr>
            <p:cNvSpPr txBox="1"/>
            <p:nvPr/>
          </p:nvSpPr>
          <p:spPr>
            <a:xfrm>
              <a:off x="8400667" y="4418048"/>
              <a:ext cx="2797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시기</a:t>
              </a:r>
              <a:r>
                <a:rPr lang="en-US" altLang="ko-KR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</a:t>
              </a:r>
              <a:r>
                <a:rPr lang="ko-KR" altLang="en-US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계절</a:t>
              </a:r>
              <a:r>
                <a:rPr lang="en-US" altLang="ko-KR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 </a:t>
              </a:r>
              <a:r>
                <a:rPr lang="ko-KR" altLang="en-US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별 추천 보험상품 노출을 통한 </a:t>
              </a:r>
              <a:r>
                <a:rPr lang="ko-KR" altLang="en-US" sz="1000" dirty="0" err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타겟고객층</a:t>
              </a:r>
              <a:r>
                <a:rPr lang="ko-KR" altLang="en-US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유입 강화</a:t>
              </a:r>
              <a:endPara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8" name="TextBox 50">
              <a:extLst>
                <a:ext uri="{FF2B5EF4-FFF2-40B4-BE49-F238E27FC236}">
                  <a16:creationId xmlns:a16="http://schemas.microsoft.com/office/drawing/2014/main" id="{684E7BB8-1B86-4C88-8201-9D95B3A05D7B}"/>
                </a:ext>
              </a:extLst>
            </p:cNvPr>
            <p:cNvSpPr txBox="1"/>
            <p:nvPr/>
          </p:nvSpPr>
          <p:spPr>
            <a:xfrm>
              <a:off x="8400667" y="5162999"/>
              <a:ext cx="2797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고정 배너를 통한 상품 강조</a:t>
              </a:r>
              <a:endPara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B21397ED-86DA-A777-E603-5FF04C0EBE37}"/>
                </a:ext>
              </a:extLst>
            </p:cNvPr>
            <p:cNvGrpSpPr/>
            <p:nvPr/>
          </p:nvGrpSpPr>
          <p:grpSpPr>
            <a:xfrm>
              <a:off x="5179853" y="5837426"/>
              <a:ext cx="2672758" cy="273800"/>
              <a:chOff x="5179855" y="5852764"/>
              <a:chExt cx="2672758" cy="273800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25F168-FCC5-A1BD-CC45-1104E6C28007}"/>
                  </a:ext>
                </a:extLst>
              </p:cNvPr>
              <p:cNvSpPr/>
              <p:nvPr/>
            </p:nvSpPr>
            <p:spPr>
              <a:xfrm>
                <a:off x="5179855" y="5852764"/>
                <a:ext cx="2672758" cy="2673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40" name="TextBox 36">
                <a:extLst>
                  <a:ext uri="{FF2B5EF4-FFF2-40B4-BE49-F238E27FC236}">
                    <a16:creationId xmlns:a16="http://schemas.microsoft.com/office/drawing/2014/main" id="{46A8AE36-8889-B8B7-CA16-97F045328C77}"/>
                  </a:ext>
                </a:extLst>
              </p:cNvPr>
              <p:cNvSpPr txBox="1"/>
              <p:nvPr/>
            </p:nvSpPr>
            <p:spPr>
              <a:xfrm>
                <a:off x="5889173" y="5864954"/>
                <a:ext cx="12715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착한 보험 안내서</a:t>
                </a:r>
                <a:endParaRPr lang="en-US" altLang="ko-KR" sz="11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0A64FB95-6563-47A9-6F20-875958DFA672}"/>
                </a:ext>
              </a:extLst>
            </p:cNvPr>
            <p:cNvGrpSpPr/>
            <p:nvPr/>
          </p:nvGrpSpPr>
          <p:grpSpPr>
            <a:xfrm>
              <a:off x="5179853" y="6148951"/>
              <a:ext cx="2672758" cy="273800"/>
              <a:chOff x="5179855" y="6934092"/>
              <a:chExt cx="2672758" cy="2738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B439577-8D79-0665-29EC-A45FC81C86AD}"/>
                  </a:ext>
                </a:extLst>
              </p:cNvPr>
              <p:cNvSpPr/>
              <p:nvPr/>
            </p:nvSpPr>
            <p:spPr>
              <a:xfrm>
                <a:off x="5179855" y="6934092"/>
                <a:ext cx="2672758" cy="2673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42" name="TextBox 36">
                <a:extLst>
                  <a:ext uri="{FF2B5EF4-FFF2-40B4-BE49-F238E27FC236}">
                    <a16:creationId xmlns:a16="http://schemas.microsoft.com/office/drawing/2014/main" id="{B08B3EC4-283F-D1CE-3F97-A8A28288003A}"/>
                  </a:ext>
                </a:extLst>
              </p:cNvPr>
              <p:cNvSpPr txBox="1"/>
              <p:nvPr/>
            </p:nvSpPr>
            <p:spPr>
              <a:xfrm>
                <a:off x="6208170" y="6946282"/>
                <a:ext cx="63350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CS</a:t>
                </a:r>
                <a:r>
                  <a:rPr lang="ko-KR" altLang="en-US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영역</a:t>
                </a:r>
                <a:endParaRPr lang="en-US" altLang="ko-KR" sz="11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sp>
          <p:nvSpPr>
            <p:cNvPr id="47" name="오른쪽 중괄호 46">
              <a:extLst>
                <a:ext uri="{FF2B5EF4-FFF2-40B4-BE49-F238E27FC236}">
                  <a16:creationId xmlns:a16="http://schemas.microsoft.com/office/drawing/2014/main" id="{2223EC65-2464-793E-1BB0-E5C18729259E}"/>
                </a:ext>
              </a:extLst>
            </p:cNvPr>
            <p:cNvSpPr/>
            <p:nvPr/>
          </p:nvSpPr>
          <p:spPr>
            <a:xfrm>
              <a:off x="8012107" y="5528235"/>
              <a:ext cx="304800" cy="576585"/>
            </a:xfrm>
            <a:prstGeom prst="rightBrace">
              <a:avLst>
                <a:gd name="adj1" fmla="val 31190"/>
                <a:gd name="adj2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49" name="오른쪽 중괄호 48">
              <a:extLst>
                <a:ext uri="{FF2B5EF4-FFF2-40B4-BE49-F238E27FC236}">
                  <a16:creationId xmlns:a16="http://schemas.microsoft.com/office/drawing/2014/main" id="{71E3559D-F20B-4EE1-6B2B-212297D90FD8}"/>
                </a:ext>
              </a:extLst>
            </p:cNvPr>
            <p:cNvSpPr/>
            <p:nvPr/>
          </p:nvSpPr>
          <p:spPr>
            <a:xfrm>
              <a:off x="8012107" y="6153645"/>
              <a:ext cx="304800" cy="262701"/>
            </a:xfrm>
            <a:prstGeom prst="rightBrace">
              <a:avLst>
                <a:gd name="adj1" fmla="val 31190"/>
                <a:gd name="adj2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50" name="TextBox 52">
              <a:extLst>
                <a:ext uri="{FF2B5EF4-FFF2-40B4-BE49-F238E27FC236}">
                  <a16:creationId xmlns:a16="http://schemas.microsoft.com/office/drawing/2014/main" id="{6F17C397-277F-91AB-1E1F-15A0AC3EA9B7}"/>
                </a:ext>
              </a:extLst>
            </p:cNvPr>
            <p:cNvSpPr txBox="1"/>
            <p:nvPr/>
          </p:nvSpPr>
          <p:spPr>
            <a:xfrm>
              <a:off x="8400667" y="6140547"/>
              <a:ext cx="2356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고객 상담 채널의 분리배치를 통한 고객 접근성 강화</a:t>
              </a:r>
              <a:endPara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84528A-32BA-5375-96DD-EB43FFF664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613390" cy="286232"/>
          </a:xfrm>
        </p:spPr>
        <p:txBody>
          <a:bodyPr/>
          <a:lstStyle/>
          <a:p>
            <a:r>
              <a:rPr lang="en-US" altLang="ko-KR" dirty="0"/>
              <a:t>Key Service Scenario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3564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F0125F-B21D-73D0-6D39-55F3595633EA}"/>
              </a:ext>
            </a:extLst>
          </p:cNvPr>
          <p:cNvSpPr txBox="1"/>
          <p:nvPr/>
        </p:nvSpPr>
        <p:spPr>
          <a:xfrm>
            <a:off x="407988" y="899081"/>
            <a:ext cx="2506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5B36BD2F-BC46-6D17-27FF-6F0BC9E3525B}"/>
              </a:ext>
            </a:extLst>
          </p:cNvPr>
          <p:cNvSpPr txBox="1"/>
          <p:nvPr/>
        </p:nvSpPr>
        <p:spPr>
          <a:xfrm>
            <a:off x="407987" y="1367393"/>
            <a:ext cx="3475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b="1" dirty="0" err="1"/>
              <a:t>메리츠</a:t>
            </a:r>
            <a:r>
              <a:rPr lang="ko-KR" altLang="en-US" b="1" dirty="0"/>
              <a:t> 다이렉트</a:t>
            </a:r>
            <a:r>
              <a:rPr lang="en-US" altLang="ko-KR" b="1" dirty="0"/>
              <a:t>TM </a:t>
            </a:r>
            <a:r>
              <a:rPr lang="ko-KR" altLang="en-US" b="1" dirty="0"/>
              <a:t>보장분석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76D19672-3D26-15EB-1BCC-47E54BC2F29F}"/>
              </a:ext>
            </a:extLst>
          </p:cNvPr>
          <p:cNvSpPr txBox="1"/>
          <p:nvPr/>
        </p:nvSpPr>
        <p:spPr>
          <a:xfrm>
            <a:off x="407988" y="1844675"/>
            <a:ext cx="327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/>
              <a:t>프로세스 개선 및 개인화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39AD9EA3-54D6-729A-CA77-63BD540D92CE}"/>
              </a:ext>
            </a:extLst>
          </p:cNvPr>
          <p:cNvSpPr txBox="1"/>
          <p:nvPr/>
        </p:nvSpPr>
        <p:spPr>
          <a:xfrm>
            <a:off x="370663" y="2572332"/>
            <a:ext cx="390275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/>
              <a:t>필수</a:t>
            </a:r>
            <a:r>
              <a:rPr lang="en-US" altLang="ko-KR" sz="1200" dirty="0"/>
              <a:t>/</a:t>
            </a:r>
            <a:r>
              <a:rPr lang="ko-KR" altLang="en-US" sz="1200" dirty="0"/>
              <a:t>선택 약관의 구분 및 휴대폰인증 약관동의 항목 휴대폰 정보 입력화면으로 분리해 약관 동의 및 세부항목 확인에 대한 혼선요소 제거 </a:t>
            </a: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/>
              <a:t>진단결과의 항목별 노출을 통한 정보 전달 강화 </a:t>
            </a: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/>
              <a:t>- </a:t>
            </a:r>
            <a:r>
              <a:rPr lang="ko-KR" altLang="en-US" sz="1200" dirty="0"/>
              <a:t>보장 내역에 대한 안내와 항목별 점수 노출로 한눈에 나의 상태를 알 수 있도록 함</a:t>
            </a: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/>
              <a:t>보험 진단 결과 화면의 성별</a:t>
            </a:r>
            <a:r>
              <a:rPr lang="en-US" altLang="ko-KR" sz="1200" dirty="0"/>
              <a:t>, </a:t>
            </a:r>
            <a:r>
              <a:rPr lang="ko-KR" altLang="en-US" sz="1200" dirty="0"/>
              <a:t>보험연령 대조 출력을 통한 개인화 </a:t>
            </a: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/>
              <a:t>항목별 상세내용에 </a:t>
            </a:r>
            <a:r>
              <a:rPr lang="en-US" altLang="ko-KR" sz="1200" dirty="0"/>
              <a:t>‘</a:t>
            </a:r>
            <a:r>
              <a:rPr lang="ko-KR" altLang="en-US" sz="1200" dirty="0"/>
              <a:t>부족한 보장 채우기</a:t>
            </a:r>
            <a:r>
              <a:rPr lang="en-US" altLang="ko-KR" sz="1200" dirty="0"/>
              <a:t>’ </a:t>
            </a:r>
            <a:r>
              <a:rPr lang="ko-KR" altLang="en-US" sz="1200" dirty="0"/>
              <a:t>콘텐츠의 취합으로 개별 항목 탭 대비 간소화</a:t>
            </a:r>
            <a:endParaRPr lang="en-US" altLang="ko-KR" sz="12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BB408C62-4113-1092-7722-96DDF669B1F9}"/>
              </a:ext>
            </a:extLst>
          </p:cNvPr>
          <p:cNvSpPr txBox="1"/>
          <p:nvPr/>
        </p:nvSpPr>
        <p:spPr>
          <a:xfrm>
            <a:off x="4798919" y="960636"/>
            <a:ext cx="327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/>
              <a:t>Design &amp; UI</a:t>
            </a:r>
            <a:endParaRPr lang="ko-KR" altLang="en-US" sz="140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87D97A9C-7FB6-AC26-8A91-0F9553A1F1EF}"/>
              </a:ext>
            </a:extLst>
          </p:cNvPr>
          <p:cNvSpPr txBox="1"/>
          <p:nvPr/>
        </p:nvSpPr>
        <p:spPr>
          <a:xfrm>
            <a:off x="8528947" y="6044742"/>
            <a:ext cx="327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b="1" dirty="0" err="1"/>
              <a:t>메리츠</a:t>
            </a:r>
            <a:r>
              <a:rPr lang="ko-KR" altLang="en-US" sz="1200" b="1" dirty="0"/>
              <a:t> 다이렉트</a:t>
            </a:r>
            <a:r>
              <a:rPr lang="en-US" altLang="ko-KR" sz="1200" b="1" dirty="0"/>
              <a:t>TM </a:t>
            </a:r>
            <a:r>
              <a:rPr lang="ko-KR" altLang="en-US" sz="1200" b="1" dirty="0"/>
              <a:t>보장분석 주요화면</a:t>
            </a:r>
          </a:p>
        </p:txBody>
      </p:sp>
      <p:pic>
        <p:nvPicPr>
          <p:cNvPr id="482" name="그림 481">
            <a:extLst>
              <a:ext uri="{FF2B5EF4-FFF2-40B4-BE49-F238E27FC236}">
                <a16:creationId xmlns:a16="http://schemas.microsoft.com/office/drawing/2014/main" id="{FAB744DC-8BE7-6BB2-A72F-B327690E4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251" y="1844674"/>
            <a:ext cx="2234480" cy="39008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56" name="그림 555">
            <a:extLst>
              <a:ext uri="{FF2B5EF4-FFF2-40B4-BE49-F238E27FC236}">
                <a16:creationId xmlns:a16="http://schemas.microsoft.com/office/drawing/2014/main" id="{4ACA4F8C-6291-0FDC-89D6-EADF85D93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608" y="1844674"/>
            <a:ext cx="2243251" cy="3900806"/>
          </a:xfrm>
          <a:prstGeom prst="rect">
            <a:avLst/>
          </a:prstGeom>
        </p:spPr>
      </p:pic>
      <p:pic>
        <p:nvPicPr>
          <p:cNvPr id="559" name="그림 558">
            <a:extLst>
              <a:ext uri="{FF2B5EF4-FFF2-40B4-BE49-F238E27FC236}">
                <a16:creationId xmlns:a16="http://schemas.microsoft.com/office/drawing/2014/main" id="{3089C47A-F262-5BA8-9C07-903D5980A8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476"/>
          <a:stretch/>
        </p:blipFill>
        <p:spPr>
          <a:xfrm>
            <a:off x="9517063" y="1844673"/>
            <a:ext cx="2195512" cy="38221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C84504-DA2F-886C-8051-E2D4E9032C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613390" cy="286232"/>
          </a:xfrm>
        </p:spPr>
        <p:txBody>
          <a:bodyPr/>
          <a:lstStyle/>
          <a:p>
            <a:r>
              <a:rPr lang="en-US" altLang="ko-KR" dirty="0"/>
              <a:t>Key Service Scenario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49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Box 9">
            <a:extLst>
              <a:ext uri="{FF2B5EF4-FFF2-40B4-BE49-F238E27FC236}">
                <a16:creationId xmlns:a16="http://schemas.microsoft.com/office/drawing/2014/main" id="{32F98102-93A5-A9F8-D6DA-E10352B65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911225"/>
            <a:ext cx="108565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상황과 내부 사용자의 요구사항을 분석하기 위해 </a:t>
            </a:r>
            <a:r>
              <a:rPr lang="en-US" altLang="ko-KR" sz="16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Stakeholder</a:t>
            </a:r>
            <a:r>
              <a:rPr lang="ko-KR" altLang="en-US" sz="16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Research, AS-IS Research </a:t>
            </a:r>
            <a:r>
              <a:rPr lang="ko-KR" altLang="en-US" sz="16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과정을 수행하였습니다</a:t>
            </a:r>
            <a:r>
              <a:rPr lang="en-US" altLang="ko-KR" sz="16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16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프로세스를 통해 파악한 정보는 향후  </a:t>
            </a:r>
            <a:r>
              <a:rPr lang="en-US" altLang="ko-KR" sz="16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UI/UX Concept </a:t>
            </a:r>
            <a:r>
              <a:rPr lang="ko-KR" altLang="en-US" sz="16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구축의 주요 근거로 활용합니다</a:t>
            </a:r>
            <a:r>
              <a:rPr lang="en-US" altLang="ko-KR" sz="16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dirty="0">
              <a:solidFill>
                <a:srgbClr val="2E2E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779" name="TextBox 9">
            <a:extLst>
              <a:ext uri="{FF2B5EF4-FFF2-40B4-BE49-F238E27FC236}">
                <a16:creationId xmlns:a16="http://schemas.microsoft.com/office/drawing/2014/main" id="{90196644-BDD6-3B10-BA3F-7E95066D4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732" y="2924944"/>
            <a:ext cx="19656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2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메리츠화재의 </a:t>
            </a:r>
            <a:r>
              <a:rPr lang="en-US" altLang="ko-KR" sz="12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Needs </a:t>
            </a:r>
            <a:r>
              <a:rPr lang="ko-KR" altLang="en-US" sz="12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</a:p>
        </p:txBody>
      </p:sp>
      <p:sp>
        <p:nvSpPr>
          <p:cNvPr id="32780" name="TextBox 9">
            <a:extLst>
              <a:ext uri="{FF2B5EF4-FFF2-40B4-BE49-F238E27FC236}">
                <a16:creationId xmlns:a16="http://schemas.microsoft.com/office/drawing/2014/main" id="{564FB2C7-B5DA-D7AE-02FA-B98FD579E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8247" y="2926110"/>
            <a:ext cx="2114438" cy="27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2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기업사이트 서비스 </a:t>
            </a:r>
            <a:r>
              <a:rPr lang="en-US" altLang="ko-KR" sz="12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UI/UX </a:t>
            </a:r>
            <a:r>
              <a:rPr lang="ko-KR" altLang="en-US" sz="12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87E627-090B-AD8A-3760-03D2E2166FA4}"/>
              </a:ext>
            </a:extLst>
          </p:cNvPr>
          <p:cNvSpPr/>
          <p:nvPr/>
        </p:nvSpPr>
        <p:spPr bwMode="auto">
          <a:xfrm>
            <a:off x="2723856" y="3889673"/>
            <a:ext cx="2519363" cy="379412"/>
          </a:xfrm>
          <a:prstGeom prst="rect">
            <a:avLst/>
          </a:prstGeom>
          <a:noFill/>
          <a:ln w="6350">
            <a:solidFill>
              <a:srgbClr val="549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운영 제안 요청서 </a:t>
            </a:r>
            <a:r>
              <a:rPr lang="en-US" altLang="ko-KR" sz="1400" dirty="0"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Research</a:t>
            </a:r>
            <a:endParaRPr lang="ko-KR" altLang="en-US" sz="1400" dirty="0"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CA3A8F-9A0B-3464-4721-1EBBC5D3B5F3}"/>
              </a:ext>
            </a:extLst>
          </p:cNvPr>
          <p:cNvSpPr/>
          <p:nvPr/>
        </p:nvSpPr>
        <p:spPr bwMode="auto">
          <a:xfrm>
            <a:off x="6412313" y="3889673"/>
            <a:ext cx="1728192" cy="379412"/>
          </a:xfrm>
          <a:prstGeom prst="rect">
            <a:avLst/>
          </a:prstGeom>
          <a:noFill/>
          <a:ln w="6350">
            <a:solidFill>
              <a:srgbClr val="549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 Trend</a:t>
            </a:r>
            <a:endParaRPr lang="ko-KR" altLang="en-US" sz="1400" dirty="0"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F454B9-4EFD-132D-9EDA-C3F269649E3A}"/>
              </a:ext>
            </a:extLst>
          </p:cNvPr>
          <p:cNvSpPr/>
          <p:nvPr/>
        </p:nvSpPr>
        <p:spPr bwMode="auto">
          <a:xfrm>
            <a:off x="8284521" y="3884521"/>
            <a:ext cx="1727733" cy="379412"/>
          </a:xfrm>
          <a:prstGeom prst="rect">
            <a:avLst/>
          </a:prstGeom>
          <a:noFill/>
          <a:ln w="6350">
            <a:solidFill>
              <a:srgbClr val="549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경쟁사 </a:t>
            </a:r>
            <a:r>
              <a:rPr lang="en-US" altLang="ko-KR" sz="1400" dirty="0"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UX </a:t>
            </a:r>
            <a:r>
              <a:rPr lang="ko-KR" altLang="en-US" sz="1400" dirty="0"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E80BA6-D7D9-2979-1880-A198F8BC32B2}"/>
              </a:ext>
            </a:extLst>
          </p:cNvPr>
          <p:cNvSpPr/>
          <p:nvPr/>
        </p:nvSpPr>
        <p:spPr bwMode="auto">
          <a:xfrm>
            <a:off x="2640013" y="2133600"/>
            <a:ext cx="2673350" cy="653589"/>
          </a:xfrm>
          <a:prstGeom prst="rect">
            <a:avLst/>
          </a:prstGeom>
          <a:solidFill>
            <a:srgbClr val="549222"/>
          </a:solidFill>
          <a:ln w="952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Stakeholder Research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1A3C0B-BFCD-319B-3050-AD053D1978D6}"/>
              </a:ext>
            </a:extLst>
          </p:cNvPr>
          <p:cNvSpPr/>
          <p:nvPr/>
        </p:nvSpPr>
        <p:spPr bwMode="auto">
          <a:xfrm>
            <a:off x="6878638" y="2133600"/>
            <a:ext cx="2673350" cy="653589"/>
          </a:xfrm>
          <a:prstGeom prst="rect">
            <a:avLst/>
          </a:prstGeom>
          <a:solidFill>
            <a:srgbClr val="549222"/>
          </a:solidFill>
          <a:ln w="952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AS-IS Research</a:t>
            </a:r>
          </a:p>
        </p:txBody>
      </p:sp>
      <p:sp>
        <p:nvSpPr>
          <p:cNvPr id="17" name="순서도: 추출 16">
            <a:extLst>
              <a:ext uri="{FF2B5EF4-FFF2-40B4-BE49-F238E27FC236}">
                <a16:creationId xmlns:a16="http://schemas.microsoft.com/office/drawing/2014/main" id="{966B52D6-4EB0-B105-15CA-61C5CFD824A7}"/>
              </a:ext>
            </a:extLst>
          </p:cNvPr>
          <p:cNvSpPr/>
          <p:nvPr/>
        </p:nvSpPr>
        <p:spPr>
          <a:xfrm rot="10800000">
            <a:off x="3780595" y="4897558"/>
            <a:ext cx="4649664" cy="653588"/>
          </a:xfrm>
          <a:prstGeom prst="flowChartExtract">
            <a:avLst/>
          </a:prstGeom>
          <a:gradFill flip="none" rotWithShape="1">
            <a:gsLst>
              <a:gs pos="0">
                <a:srgbClr val="B2B2B2"/>
              </a:gs>
              <a:gs pos="20000">
                <a:srgbClr val="F0F0F0">
                  <a:shade val="67500"/>
                  <a:satMod val="115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 w="9525" algn="ctr">
            <a:noFill/>
            <a:miter lim="800000"/>
            <a:headEnd/>
            <a:tailEnd/>
          </a:ln>
          <a:effectLst>
            <a:outerShdw dist="12700" dir="5400000" algn="t" rotWithShape="0">
              <a:srgbClr val="B2B2B2">
                <a:alpha val="50000"/>
              </a:srgbClr>
            </a:outerShdw>
          </a:effectLst>
        </p:spPr>
        <p:txBody>
          <a:bodyPr wrap="none" lIns="99545" tIns="49773" rIns="99545" bIns="49773" anchor="ctr"/>
          <a:lstStyle/>
          <a:p>
            <a:pPr>
              <a:defRPr/>
            </a:pPr>
            <a:endParaRPr lang="ko-KR" altLang="en-US" sz="2000" kern="0">
              <a:solidFill>
                <a:srgbClr val="788CCA"/>
              </a:solidFill>
            </a:endParaRPr>
          </a:p>
        </p:txBody>
      </p:sp>
      <p:sp>
        <p:nvSpPr>
          <p:cNvPr id="32777" name="TextBox 19">
            <a:extLst>
              <a:ext uri="{FF2B5EF4-FFF2-40B4-BE49-F238E27FC236}">
                <a16:creationId xmlns:a16="http://schemas.microsoft.com/office/drawing/2014/main" id="{58F7B924-6B99-4CF7-7657-C675EC86E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763" y="5724996"/>
            <a:ext cx="6103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UI/UX Concept &amp; </a:t>
            </a:r>
            <a:r>
              <a:rPr lang="ko-KR" altLang="en-US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구축전략 수립 기반 정보로 활용</a:t>
            </a:r>
          </a:p>
        </p:txBody>
      </p:sp>
      <p:sp>
        <p:nvSpPr>
          <p:cNvPr id="32778" name="TextBox 2">
            <a:extLst>
              <a:ext uri="{FF2B5EF4-FFF2-40B4-BE49-F238E27FC236}">
                <a16:creationId xmlns:a16="http://schemas.microsoft.com/office/drawing/2014/main" id="{E881E7EA-654B-6236-F2CC-95EC62DB6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674" y="1982539"/>
            <a:ext cx="6461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7258B31-E2B2-3A84-B0EF-69FD7E64C56C}"/>
              </a:ext>
            </a:extLst>
          </p:cNvPr>
          <p:cNvCxnSpPr>
            <a:cxnSpLocks/>
            <a:stCxn id="32779" idx="2"/>
          </p:cNvCxnSpPr>
          <p:nvPr/>
        </p:nvCxnSpPr>
        <p:spPr>
          <a:xfrm>
            <a:off x="3976534" y="3201943"/>
            <a:ext cx="0" cy="5965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C43841-0761-469C-5479-DB7E2FCB29CA}"/>
              </a:ext>
            </a:extLst>
          </p:cNvPr>
          <p:cNvCxnSpPr>
            <a:cxnSpLocks/>
            <a:stCxn id="32780" idx="2"/>
          </p:cNvCxnSpPr>
          <p:nvPr/>
        </p:nvCxnSpPr>
        <p:spPr>
          <a:xfrm flipH="1">
            <a:off x="8215313" y="3202936"/>
            <a:ext cx="153" cy="566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55EBA66-5D20-18DB-A3C4-B31BE18971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671291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01. </a:t>
            </a:r>
            <a:r>
              <a:rPr lang="ko-KR" altLang="en-US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조사분석 </a:t>
            </a:r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Process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71" name="TextBox 9">
            <a:extLst>
              <a:ext uri="{FF2B5EF4-FFF2-40B4-BE49-F238E27FC236}">
                <a16:creationId xmlns:a16="http://schemas.microsoft.com/office/drawing/2014/main" id="{FA9D2332-D29A-39FC-F15E-9BBE4BFDD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226" y="1352550"/>
            <a:ext cx="32235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AS-IS Research </a:t>
            </a:r>
            <a:r>
              <a:rPr lang="ko-KR" altLang="en-US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</a:t>
            </a:r>
            <a:endParaRPr lang="en-US" altLang="ko-KR" sz="2600" dirty="0">
              <a:solidFill>
                <a:srgbClr val="2E2E2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5CD320FA-A3CB-C8C8-1A58-FFD3180DE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1978" y="2246530"/>
            <a:ext cx="19880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600" u="sng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AS-IS</a:t>
            </a:r>
            <a:r>
              <a:rPr lang="ko-KR" altLang="en-US" sz="1600" u="sng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u="sng" dirty="0" err="1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개선필요항목</a:t>
            </a:r>
            <a:endParaRPr lang="en-US" altLang="ko-KR" sz="1600" u="sng" dirty="0">
              <a:solidFill>
                <a:srgbClr val="2E2E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AD3D4E-3C8B-A423-A77C-2C790A9F5301}"/>
              </a:ext>
            </a:extLst>
          </p:cNvPr>
          <p:cNvSpPr/>
          <p:nvPr/>
        </p:nvSpPr>
        <p:spPr>
          <a:xfrm>
            <a:off x="1059202" y="2823377"/>
            <a:ext cx="3087604" cy="51719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UI(User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Interface)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측면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F031E1-6BD7-9ED8-93E0-F6471552AF64}"/>
              </a:ext>
            </a:extLst>
          </p:cNvPr>
          <p:cNvSpPr/>
          <p:nvPr/>
        </p:nvSpPr>
        <p:spPr>
          <a:xfrm>
            <a:off x="1059202" y="3386463"/>
            <a:ext cx="3087604" cy="286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A5A057-F1C4-96AD-57F8-939B8E351728}"/>
              </a:ext>
            </a:extLst>
          </p:cNvPr>
          <p:cNvSpPr/>
          <p:nvPr/>
        </p:nvSpPr>
        <p:spPr>
          <a:xfrm>
            <a:off x="1184398" y="3434088"/>
            <a:ext cx="2799992" cy="2677656"/>
          </a:xfrm>
          <a:prstGeom prst="rect">
            <a:avLst/>
          </a:prstGeom>
        </p:spPr>
        <p:txBody>
          <a:bodyPr wrap="square" lIns="18000" rIns="1800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영역별 동일한 형태요소배치로 콘텐츠 구분 난해 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착한 보험 연구소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카카오 채널 요소의 비중이 크고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요소가 혼재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상단 메인 배너와 이어지는 배너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콘텐츠의 중복노출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(2022-11-16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이미지 소거 확인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이달의 추천상품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상품 탐색 난해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보장분석화면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 보험점수는 몇 점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?’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일반적인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CTA(Call To Action)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구성과 상이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보장분석결과화면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</a:t>
            </a:r>
            <a:r>
              <a:rPr lang="ko-KR" altLang="en-US" sz="1200" kern="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미충족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여부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색상 사용으로 부정적인 이미지처럼 노출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08DB0-8574-1311-3BD9-40CC323E0825}"/>
              </a:ext>
            </a:extLst>
          </p:cNvPr>
          <p:cNvSpPr/>
          <p:nvPr/>
        </p:nvSpPr>
        <p:spPr>
          <a:xfrm>
            <a:off x="4683357" y="2823377"/>
            <a:ext cx="3087604" cy="51719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운영 및 관리측면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D68DA9-C69D-8B10-966C-CB1F3EED304A}"/>
              </a:ext>
            </a:extLst>
          </p:cNvPr>
          <p:cNvSpPr/>
          <p:nvPr/>
        </p:nvSpPr>
        <p:spPr>
          <a:xfrm>
            <a:off x="4683357" y="3386464"/>
            <a:ext cx="3087604" cy="13093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2C014F-45EB-20E5-B028-CAE50551AE23}"/>
              </a:ext>
            </a:extLst>
          </p:cNvPr>
          <p:cNvSpPr/>
          <p:nvPr/>
        </p:nvSpPr>
        <p:spPr>
          <a:xfrm>
            <a:off x="4745955" y="3429000"/>
            <a:ext cx="2962409" cy="1200329"/>
          </a:xfrm>
          <a:prstGeom prst="rect">
            <a:avLst/>
          </a:prstGeom>
        </p:spPr>
        <p:txBody>
          <a:bodyPr wrap="square" lIns="18000" rIns="1800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메인화면 상품 카테고리 명과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LNB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상품 카테고리 명 상이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보유하고 있는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YouTube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채널 內 다양한 콘텐츠의 활용도 낮음 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이달의 추천상품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노출 문구와 상세메뉴 노출문구 상이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3EDDDAD-7C8C-9225-C78F-F272F330BA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471878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02. AS-IS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AEC775-4129-CFC4-1949-95F4F549AE4C}"/>
              </a:ext>
            </a:extLst>
          </p:cNvPr>
          <p:cNvSpPr/>
          <p:nvPr/>
        </p:nvSpPr>
        <p:spPr>
          <a:xfrm>
            <a:off x="8101551" y="2798876"/>
            <a:ext cx="3087604" cy="51719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UX(User 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eXperience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측면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8113D0-5433-B51C-0D5B-9541341B29B5}"/>
              </a:ext>
            </a:extLst>
          </p:cNvPr>
          <p:cNvSpPr/>
          <p:nvPr/>
        </p:nvSpPr>
        <p:spPr>
          <a:xfrm>
            <a:off x="8101551" y="3386464"/>
            <a:ext cx="3087604" cy="30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99734B-9784-E150-E8E6-22812B074871}"/>
              </a:ext>
            </a:extLst>
          </p:cNvPr>
          <p:cNvSpPr/>
          <p:nvPr/>
        </p:nvSpPr>
        <p:spPr>
          <a:xfrm>
            <a:off x="8226745" y="3481521"/>
            <a:ext cx="2799992" cy="2862322"/>
          </a:xfrm>
          <a:prstGeom prst="rect">
            <a:avLst/>
          </a:prstGeom>
        </p:spPr>
        <p:txBody>
          <a:bodyPr wrap="square" lIns="18000" rIns="1800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추천상품 외 전체 상품 노출 부재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뒤로가기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닫기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동작 정리 필요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(‘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 보험 진단하기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홈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선택 시 </a:t>
            </a:r>
            <a:r>
              <a:rPr lang="ko-KR" altLang="en-US" sz="1200" kern="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내보험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진단하기 팝업 </a:t>
            </a:r>
            <a:r>
              <a:rPr lang="ko-KR" altLang="en-US" sz="1200" kern="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재출력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팝업 </a:t>
            </a:r>
            <a:r>
              <a:rPr lang="ko-KR" altLang="en-US" sz="1200" kern="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종료시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이전 화면 유지 및 화면 이동 불가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디바이스 </a:t>
            </a:r>
            <a:r>
              <a:rPr lang="ko-KR" altLang="en-US" sz="1200" kern="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뒤로가기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외 취소 버튼 </a:t>
            </a:r>
            <a:r>
              <a:rPr lang="ko-KR" altLang="en-US" sz="1200" kern="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미존재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필수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선택 약관 혼재로 의도치 않은 선택 유도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약관그룹 탭 구분으로 전체동의 외 약관 동의 시 최소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회의 탭 선택 추가 필요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분석결과 화면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하단 탭을 통한 이동으로 정보 열람 시 페이지 이동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부족한 보장 채우기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및 탭 선택 필요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73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3EDDDAD-7C8C-9225-C78F-F272F330BA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534394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</a:t>
            </a:r>
            <a:r>
              <a:rPr lang="ko-KR" altLang="en-US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개선 과제</a:t>
            </a:r>
            <a:endParaRPr lang="ko-KR" altLang="en-US" dirty="0"/>
          </a:p>
        </p:txBody>
      </p:sp>
      <p:sp>
        <p:nvSpPr>
          <p:cNvPr id="33880" name="TextBox 9">
            <a:extLst>
              <a:ext uri="{FF2B5EF4-FFF2-40B4-BE49-F238E27FC236}">
                <a16:creationId xmlns:a16="http://schemas.microsoft.com/office/drawing/2014/main" id="{754AB19B-D3B1-AE49-9E44-BCC7AF164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4369" y="1235529"/>
            <a:ext cx="24192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ko-KR" altLang="en-US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개선 과제</a:t>
            </a:r>
            <a:endParaRPr lang="en-US" altLang="ko-KR" sz="2600" dirty="0">
              <a:solidFill>
                <a:srgbClr val="2E2E2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881" name="TextBox 56">
            <a:extLst>
              <a:ext uri="{FF2B5EF4-FFF2-40B4-BE49-F238E27FC236}">
                <a16:creationId xmlns:a16="http://schemas.microsoft.com/office/drawing/2014/main" id="{B300876D-A75A-1E7F-275C-8B2F3EA69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234" y="2612386"/>
            <a:ext cx="1454150" cy="1454150"/>
          </a:xfrm>
          <a:prstGeom prst="ellipse">
            <a:avLst/>
          </a:prstGeom>
          <a:noFill/>
          <a:ln w="12700">
            <a:solidFill>
              <a:srgbClr val="2E2E2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endParaRPr kumimoji="0" lang="ko-KR" altLang="en-US" sz="1100"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</p:txBody>
      </p:sp>
      <p:sp>
        <p:nvSpPr>
          <p:cNvPr id="33882" name="TextBox 57">
            <a:extLst>
              <a:ext uri="{FF2B5EF4-FFF2-40B4-BE49-F238E27FC236}">
                <a16:creationId xmlns:a16="http://schemas.microsoft.com/office/drawing/2014/main" id="{26154E3C-E2C3-0077-B0ED-4511B7FD9CF8}"/>
              </a:ext>
            </a:extLst>
          </p:cNvPr>
          <p:cNvSpPr>
            <a:spLocks/>
          </p:cNvSpPr>
          <p:nvPr/>
        </p:nvSpPr>
        <p:spPr bwMode="auto">
          <a:xfrm>
            <a:off x="2676234" y="2612386"/>
            <a:ext cx="1454150" cy="727075"/>
          </a:xfrm>
          <a:custGeom>
            <a:avLst/>
            <a:gdLst>
              <a:gd name="T0" fmla="*/ 184948 w 1768048"/>
              <a:gd name="T1" fmla="*/ 0 h 884024"/>
              <a:gd name="T2" fmla="*/ 369897 w 1768048"/>
              <a:gd name="T3" fmla="*/ 184948 h 884024"/>
              <a:gd name="T4" fmla="*/ 0 w 1768048"/>
              <a:gd name="T5" fmla="*/ 184948 h 884024"/>
              <a:gd name="T6" fmla="*/ 184948 w 1768048"/>
              <a:gd name="T7" fmla="*/ 0 h 8840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68048" h="884024">
                <a:moveTo>
                  <a:pt x="884024" y="0"/>
                </a:moveTo>
                <a:cubicBezTo>
                  <a:pt x="1372257" y="0"/>
                  <a:pt x="1768048" y="395791"/>
                  <a:pt x="1768048" y="884024"/>
                </a:cubicBezTo>
                <a:lnTo>
                  <a:pt x="0" y="884024"/>
                </a:lnTo>
                <a:cubicBezTo>
                  <a:pt x="0" y="395791"/>
                  <a:pt x="395791" y="0"/>
                  <a:pt x="884024" y="0"/>
                </a:cubicBezTo>
                <a:close/>
              </a:path>
            </a:pathLst>
          </a:custGeom>
          <a:solidFill>
            <a:srgbClr val="2E2E2E"/>
          </a:solidFill>
          <a:ln w="12700">
            <a:solidFill>
              <a:srgbClr val="2E2E2E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endParaRPr lang="ko-Kore-KR" altLang="en-US"/>
          </a:p>
        </p:txBody>
      </p:sp>
      <p:sp>
        <p:nvSpPr>
          <p:cNvPr id="33883" name="TextBox 58">
            <a:extLst>
              <a:ext uri="{FF2B5EF4-FFF2-40B4-BE49-F238E27FC236}">
                <a16:creationId xmlns:a16="http://schemas.microsoft.com/office/drawing/2014/main" id="{79B3620B-019E-68AD-2DB1-FA18A32CB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2211" y="2804546"/>
            <a:ext cx="10021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r>
              <a:rPr kumimoji="0" lang="ko-KR" altLang="en-US" sz="1400" dirty="0" err="1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메인페이지</a:t>
            </a:r>
            <a:endParaRPr kumimoji="0" lang="en-US" altLang="ko-KR" sz="1400" dirty="0">
              <a:solidFill>
                <a:schemeClr val="bg1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algn="ctr" eaLnBrk="1" latinLnBrk="1" hangingPunct="1"/>
            <a:r>
              <a:rPr kumimoji="0" lang="en-US" altLang="ko-KR" sz="140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UI </a:t>
            </a:r>
            <a:r>
              <a:rPr kumimoji="0" lang="ko-KR" altLang="en-US" sz="140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개선</a:t>
            </a:r>
          </a:p>
        </p:txBody>
      </p:sp>
      <p:sp>
        <p:nvSpPr>
          <p:cNvPr id="33884" name="TextBox 59">
            <a:extLst>
              <a:ext uri="{FF2B5EF4-FFF2-40B4-BE49-F238E27FC236}">
                <a16:creationId xmlns:a16="http://schemas.microsoft.com/office/drawing/2014/main" id="{59D49A36-7863-4262-80CD-7144A4D36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200" y="3468133"/>
            <a:ext cx="12362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r>
              <a:rPr kumimoji="0" lang="ko-KR" altLang="en-US" sz="1000" dirty="0">
                <a:solidFill>
                  <a:srgbClr val="2E2E2E"/>
                </a:solidFill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상품 전시</a:t>
            </a:r>
            <a:r>
              <a:rPr kumimoji="0" lang="en-US" altLang="ko-KR" sz="1000" dirty="0">
                <a:solidFill>
                  <a:srgbClr val="2E2E2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kumimoji="0" lang="ko-KR" altLang="en-US" sz="1000" dirty="0">
                <a:solidFill>
                  <a:srgbClr val="2E2E2E"/>
                </a:solidFill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콘텐츠 </a:t>
            </a:r>
            <a:endParaRPr kumimoji="0" lang="en-US" altLang="ko-KR" sz="1000" dirty="0">
              <a:solidFill>
                <a:srgbClr val="2E2E2E"/>
              </a:solidFill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  <a:p>
            <a:pPr algn="ctr" eaLnBrk="1" latinLnBrk="1" hangingPunct="1"/>
            <a:r>
              <a:rPr kumimoji="0" lang="ko-KR" altLang="en-US" sz="1000" dirty="0">
                <a:solidFill>
                  <a:srgbClr val="2E2E2E"/>
                </a:solidFill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노출 강화</a:t>
            </a:r>
          </a:p>
        </p:txBody>
      </p:sp>
      <p:sp>
        <p:nvSpPr>
          <p:cNvPr id="33885" name="TextBox 61">
            <a:extLst>
              <a:ext uri="{FF2B5EF4-FFF2-40B4-BE49-F238E27FC236}">
                <a16:creationId xmlns:a16="http://schemas.microsoft.com/office/drawing/2014/main" id="{80483210-3E35-0B17-428F-853CD087E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301" y="2612386"/>
            <a:ext cx="1452562" cy="1454150"/>
          </a:xfrm>
          <a:prstGeom prst="ellipse">
            <a:avLst/>
          </a:prstGeom>
          <a:noFill/>
          <a:ln w="12700">
            <a:solidFill>
              <a:srgbClr val="2E2E2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endParaRPr kumimoji="0" lang="ko-KR" altLang="en-US" sz="1100"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</p:txBody>
      </p:sp>
      <p:sp>
        <p:nvSpPr>
          <p:cNvPr id="33886" name="TextBox 62">
            <a:extLst>
              <a:ext uri="{FF2B5EF4-FFF2-40B4-BE49-F238E27FC236}">
                <a16:creationId xmlns:a16="http://schemas.microsoft.com/office/drawing/2014/main" id="{86BA7A28-EC05-D458-5084-9B128FB03BE8}"/>
              </a:ext>
            </a:extLst>
          </p:cNvPr>
          <p:cNvSpPr>
            <a:spLocks/>
          </p:cNvSpPr>
          <p:nvPr/>
        </p:nvSpPr>
        <p:spPr bwMode="auto">
          <a:xfrm>
            <a:off x="4684301" y="2612386"/>
            <a:ext cx="1452562" cy="727075"/>
          </a:xfrm>
          <a:custGeom>
            <a:avLst/>
            <a:gdLst>
              <a:gd name="T0" fmla="*/ 183540 w 1768048"/>
              <a:gd name="T1" fmla="*/ 0 h 884024"/>
              <a:gd name="T2" fmla="*/ 367080 w 1768048"/>
              <a:gd name="T3" fmla="*/ 184948 h 884024"/>
              <a:gd name="T4" fmla="*/ 0 w 1768048"/>
              <a:gd name="T5" fmla="*/ 184948 h 884024"/>
              <a:gd name="T6" fmla="*/ 183540 w 1768048"/>
              <a:gd name="T7" fmla="*/ 0 h 8840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68048" h="884024">
                <a:moveTo>
                  <a:pt x="884024" y="0"/>
                </a:moveTo>
                <a:cubicBezTo>
                  <a:pt x="1372257" y="0"/>
                  <a:pt x="1768048" y="395791"/>
                  <a:pt x="1768048" y="884024"/>
                </a:cubicBezTo>
                <a:lnTo>
                  <a:pt x="0" y="884024"/>
                </a:lnTo>
                <a:cubicBezTo>
                  <a:pt x="0" y="395791"/>
                  <a:pt x="395791" y="0"/>
                  <a:pt x="884024" y="0"/>
                </a:cubicBezTo>
                <a:close/>
              </a:path>
            </a:pathLst>
          </a:custGeom>
          <a:solidFill>
            <a:srgbClr val="2E2E2E"/>
          </a:solidFill>
          <a:ln w="12700">
            <a:solidFill>
              <a:srgbClr val="2E2E2E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endParaRPr lang="ko-Kore-KR" altLang="en-US"/>
          </a:p>
        </p:txBody>
      </p:sp>
      <p:sp>
        <p:nvSpPr>
          <p:cNvPr id="33887" name="TextBox 63">
            <a:extLst>
              <a:ext uri="{FF2B5EF4-FFF2-40B4-BE49-F238E27FC236}">
                <a16:creationId xmlns:a16="http://schemas.microsoft.com/office/drawing/2014/main" id="{A9179413-6497-8236-7468-98D379ADC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495" y="2804546"/>
            <a:ext cx="10021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r>
              <a:rPr kumimoji="0" lang="ko-KR" altLang="en-US" sz="140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네비게이션</a:t>
            </a:r>
            <a:endParaRPr kumimoji="0" lang="en-US" altLang="ko-KR" sz="1400" dirty="0">
              <a:solidFill>
                <a:schemeClr val="bg1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algn="ctr" eaLnBrk="1" latinLnBrk="1" hangingPunct="1"/>
            <a:r>
              <a:rPr kumimoji="0" lang="ko-KR" altLang="en-US" sz="140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개선</a:t>
            </a:r>
          </a:p>
        </p:txBody>
      </p:sp>
      <p:sp>
        <p:nvSpPr>
          <p:cNvPr id="33888" name="TextBox 64">
            <a:extLst>
              <a:ext uri="{FF2B5EF4-FFF2-40B4-BE49-F238E27FC236}">
                <a16:creationId xmlns:a16="http://schemas.microsoft.com/office/drawing/2014/main" id="{1F03A25B-89B0-85F5-24B8-D7517A11C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408" y="3468133"/>
            <a:ext cx="1518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r>
              <a:rPr kumimoji="0" lang="ko-KR" altLang="en-US" sz="1000" dirty="0">
                <a:solidFill>
                  <a:srgbClr val="2E2E2E"/>
                </a:solidFill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필터 기능 추가를 통한 </a:t>
            </a:r>
            <a:endParaRPr kumimoji="0" lang="en-US" altLang="ko-KR" sz="1000" dirty="0">
              <a:solidFill>
                <a:srgbClr val="2E2E2E"/>
              </a:solidFill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  <a:p>
            <a:pPr algn="ctr" eaLnBrk="1" latinLnBrk="1" hangingPunct="1"/>
            <a:r>
              <a:rPr kumimoji="0" lang="ko-KR" altLang="en-US" sz="1000" dirty="0">
                <a:solidFill>
                  <a:srgbClr val="2E2E2E"/>
                </a:solidFill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상품 전시 및 탐색 강화</a:t>
            </a:r>
          </a:p>
        </p:txBody>
      </p:sp>
      <p:sp>
        <p:nvSpPr>
          <p:cNvPr id="33889" name="TextBox 71">
            <a:extLst>
              <a:ext uri="{FF2B5EF4-FFF2-40B4-BE49-F238E27FC236}">
                <a16:creationId xmlns:a16="http://schemas.microsoft.com/office/drawing/2014/main" id="{D61AA021-5D33-FC94-35E2-D3E09B6EE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371" y="2612386"/>
            <a:ext cx="1452563" cy="1454150"/>
          </a:xfrm>
          <a:prstGeom prst="ellipse">
            <a:avLst/>
          </a:prstGeom>
          <a:noFill/>
          <a:ln w="12700">
            <a:solidFill>
              <a:srgbClr val="2E2E2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endParaRPr kumimoji="0" lang="ko-KR" altLang="en-US" sz="1100"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</p:txBody>
      </p:sp>
      <p:sp>
        <p:nvSpPr>
          <p:cNvPr id="33890" name="TextBox 72">
            <a:extLst>
              <a:ext uri="{FF2B5EF4-FFF2-40B4-BE49-F238E27FC236}">
                <a16:creationId xmlns:a16="http://schemas.microsoft.com/office/drawing/2014/main" id="{83567B3C-D6B5-E421-0438-3CF2F8540605}"/>
              </a:ext>
            </a:extLst>
          </p:cNvPr>
          <p:cNvSpPr>
            <a:spLocks/>
          </p:cNvSpPr>
          <p:nvPr/>
        </p:nvSpPr>
        <p:spPr bwMode="auto">
          <a:xfrm>
            <a:off x="6672371" y="2612386"/>
            <a:ext cx="1452563" cy="727075"/>
          </a:xfrm>
          <a:custGeom>
            <a:avLst/>
            <a:gdLst>
              <a:gd name="T0" fmla="*/ 183540 w 1768048"/>
              <a:gd name="T1" fmla="*/ 0 h 884024"/>
              <a:gd name="T2" fmla="*/ 367078 w 1768048"/>
              <a:gd name="T3" fmla="*/ 184948 h 884024"/>
              <a:gd name="T4" fmla="*/ 0 w 1768048"/>
              <a:gd name="T5" fmla="*/ 184948 h 884024"/>
              <a:gd name="T6" fmla="*/ 183540 w 1768048"/>
              <a:gd name="T7" fmla="*/ 0 h 8840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68048" h="884024">
                <a:moveTo>
                  <a:pt x="884024" y="0"/>
                </a:moveTo>
                <a:cubicBezTo>
                  <a:pt x="1372257" y="0"/>
                  <a:pt x="1768048" y="395791"/>
                  <a:pt x="1768048" y="884024"/>
                </a:cubicBezTo>
                <a:lnTo>
                  <a:pt x="0" y="884024"/>
                </a:lnTo>
                <a:cubicBezTo>
                  <a:pt x="0" y="395791"/>
                  <a:pt x="395791" y="0"/>
                  <a:pt x="884024" y="0"/>
                </a:cubicBezTo>
                <a:close/>
              </a:path>
            </a:pathLst>
          </a:custGeom>
          <a:solidFill>
            <a:srgbClr val="2E2E2E"/>
          </a:solidFill>
          <a:ln w="12700">
            <a:solidFill>
              <a:srgbClr val="2E2E2E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endParaRPr lang="ko-Kore-KR" altLang="en-US"/>
          </a:p>
        </p:txBody>
      </p:sp>
      <p:sp>
        <p:nvSpPr>
          <p:cNvPr id="33891" name="TextBox 73">
            <a:extLst>
              <a:ext uri="{FF2B5EF4-FFF2-40B4-BE49-F238E27FC236}">
                <a16:creationId xmlns:a16="http://schemas.microsoft.com/office/drawing/2014/main" id="{ABCC25E0-153B-57D2-C1A7-05D47DD3C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123" y="2804546"/>
            <a:ext cx="1047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r>
              <a:rPr kumimoji="0" lang="ko-KR" altLang="en-US" sz="140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상품정보 및</a:t>
            </a:r>
            <a:endParaRPr kumimoji="0" lang="en-US" altLang="ko-KR" sz="1400" dirty="0">
              <a:solidFill>
                <a:schemeClr val="bg1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algn="ctr" eaLnBrk="1" latinLnBrk="1" hangingPunct="1"/>
            <a:r>
              <a:rPr kumimoji="0" lang="ko-KR" altLang="en-US" sz="140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구조 개선</a:t>
            </a:r>
          </a:p>
        </p:txBody>
      </p:sp>
      <p:sp>
        <p:nvSpPr>
          <p:cNvPr id="33892" name="TextBox 74">
            <a:extLst>
              <a:ext uri="{FF2B5EF4-FFF2-40B4-BE49-F238E27FC236}">
                <a16:creationId xmlns:a16="http://schemas.microsoft.com/office/drawing/2014/main" id="{D942C9AA-9E7A-AF92-6566-D59FDDFE5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356" y="3468133"/>
            <a:ext cx="14285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r>
              <a:rPr kumimoji="0" lang="ko-KR" altLang="en-US" sz="1000" dirty="0">
                <a:solidFill>
                  <a:srgbClr val="2E2E2E"/>
                </a:solidFill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카테고리별 </a:t>
            </a:r>
            <a:r>
              <a:rPr kumimoji="0" lang="ko-KR" altLang="en-US" sz="1000" dirty="0" err="1">
                <a:solidFill>
                  <a:srgbClr val="2E2E2E"/>
                </a:solidFill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그룹핑</a:t>
            </a:r>
            <a:r>
              <a:rPr kumimoji="0" lang="ko-KR" altLang="en-US" sz="1000" dirty="0">
                <a:solidFill>
                  <a:srgbClr val="2E2E2E"/>
                </a:solidFill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 및</a:t>
            </a:r>
            <a:endParaRPr kumimoji="0" lang="en-US" altLang="ko-KR" sz="1000" dirty="0">
              <a:solidFill>
                <a:srgbClr val="2E2E2E"/>
              </a:solidFill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  <a:p>
            <a:pPr algn="ctr" eaLnBrk="1" latinLnBrk="1" hangingPunct="1"/>
            <a:r>
              <a:rPr kumimoji="0" lang="ko-KR" altLang="en-US" sz="1000" dirty="0">
                <a:solidFill>
                  <a:srgbClr val="2E2E2E"/>
                </a:solidFill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상품정보 제공</a:t>
            </a:r>
            <a:endParaRPr kumimoji="0" lang="en-US" altLang="ko-KR" sz="1000" dirty="0">
              <a:solidFill>
                <a:srgbClr val="2E2E2E"/>
              </a:solidFill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</p:txBody>
      </p:sp>
      <p:sp>
        <p:nvSpPr>
          <p:cNvPr id="33893" name="TextBox 56">
            <a:extLst>
              <a:ext uri="{FF2B5EF4-FFF2-40B4-BE49-F238E27FC236}">
                <a16:creationId xmlns:a16="http://schemas.microsoft.com/office/drawing/2014/main" id="{4E9123A9-738F-073B-2DFA-6CD27B54E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657" y="4223875"/>
            <a:ext cx="1454150" cy="1454150"/>
          </a:xfrm>
          <a:prstGeom prst="ellipse">
            <a:avLst/>
          </a:prstGeom>
          <a:noFill/>
          <a:ln w="12700">
            <a:solidFill>
              <a:srgbClr val="2E2E2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endParaRPr kumimoji="0" lang="ko-KR" altLang="en-US" sz="1100"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</p:txBody>
      </p:sp>
      <p:sp>
        <p:nvSpPr>
          <p:cNvPr id="33894" name="TextBox 57">
            <a:extLst>
              <a:ext uri="{FF2B5EF4-FFF2-40B4-BE49-F238E27FC236}">
                <a16:creationId xmlns:a16="http://schemas.microsoft.com/office/drawing/2014/main" id="{A4AA48A3-8609-10A3-64B0-25424BC46875}"/>
              </a:ext>
            </a:extLst>
          </p:cNvPr>
          <p:cNvSpPr>
            <a:spLocks/>
          </p:cNvSpPr>
          <p:nvPr/>
        </p:nvSpPr>
        <p:spPr bwMode="auto">
          <a:xfrm>
            <a:off x="3523657" y="4223875"/>
            <a:ext cx="1454150" cy="727075"/>
          </a:xfrm>
          <a:custGeom>
            <a:avLst/>
            <a:gdLst>
              <a:gd name="T0" fmla="*/ 184948 w 1768048"/>
              <a:gd name="T1" fmla="*/ 0 h 884024"/>
              <a:gd name="T2" fmla="*/ 369897 w 1768048"/>
              <a:gd name="T3" fmla="*/ 184948 h 884024"/>
              <a:gd name="T4" fmla="*/ 0 w 1768048"/>
              <a:gd name="T5" fmla="*/ 184948 h 884024"/>
              <a:gd name="T6" fmla="*/ 184948 w 1768048"/>
              <a:gd name="T7" fmla="*/ 0 h 8840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68048" h="884024">
                <a:moveTo>
                  <a:pt x="884024" y="0"/>
                </a:moveTo>
                <a:cubicBezTo>
                  <a:pt x="1372257" y="0"/>
                  <a:pt x="1768048" y="395791"/>
                  <a:pt x="1768048" y="884024"/>
                </a:cubicBezTo>
                <a:lnTo>
                  <a:pt x="0" y="884024"/>
                </a:lnTo>
                <a:cubicBezTo>
                  <a:pt x="0" y="395791"/>
                  <a:pt x="395791" y="0"/>
                  <a:pt x="884024" y="0"/>
                </a:cubicBezTo>
                <a:close/>
              </a:path>
            </a:pathLst>
          </a:custGeom>
          <a:solidFill>
            <a:srgbClr val="2E2E2E"/>
          </a:solidFill>
          <a:ln w="12700">
            <a:solidFill>
              <a:srgbClr val="2E2E2E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endParaRPr lang="ko-Kore-KR" altLang="en-US"/>
          </a:p>
        </p:txBody>
      </p:sp>
      <p:sp>
        <p:nvSpPr>
          <p:cNvPr id="33895" name="TextBox 58">
            <a:extLst>
              <a:ext uri="{FF2B5EF4-FFF2-40B4-BE49-F238E27FC236}">
                <a16:creationId xmlns:a16="http://schemas.microsoft.com/office/drawing/2014/main" id="{F7CB3716-04BE-5C37-5D51-8CD76D8EB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067" y="4432375"/>
            <a:ext cx="9653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r>
              <a:rPr kumimoji="0" lang="ko-KR" altLang="en-US" sz="140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콘텐츠</a:t>
            </a:r>
            <a:endParaRPr kumimoji="0" lang="en-US" altLang="ko-KR" sz="1400" dirty="0">
              <a:solidFill>
                <a:schemeClr val="bg1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algn="ctr" eaLnBrk="1" latinLnBrk="1" hangingPunct="1"/>
            <a:r>
              <a:rPr kumimoji="0" lang="ko-KR" altLang="en-US" sz="140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노출 개선</a:t>
            </a:r>
          </a:p>
        </p:txBody>
      </p:sp>
      <p:sp>
        <p:nvSpPr>
          <p:cNvPr id="33896" name="TextBox 59">
            <a:extLst>
              <a:ext uri="{FF2B5EF4-FFF2-40B4-BE49-F238E27FC236}">
                <a16:creationId xmlns:a16="http://schemas.microsoft.com/office/drawing/2014/main" id="{84BF8DE2-4EFB-A585-D46F-51EB21ABF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977" y="5079622"/>
            <a:ext cx="15055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r>
              <a:rPr kumimoji="0" lang="ko-KR" altLang="en-US" sz="1000" dirty="0">
                <a:solidFill>
                  <a:srgbClr val="2E2E2E"/>
                </a:solidFill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콘텐츠 채널 분리</a:t>
            </a:r>
            <a:r>
              <a:rPr kumimoji="0" lang="en-US" altLang="ko-KR" sz="1000" dirty="0">
                <a:solidFill>
                  <a:srgbClr val="2E2E2E"/>
                </a:solidFill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(</a:t>
            </a:r>
            <a:r>
              <a:rPr kumimoji="0" lang="ko-KR" altLang="en-US" sz="1000" dirty="0">
                <a:solidFill>
                  <a:srgbClr val="2E2E2E"/>
                </a:solidFill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신규</a:t>
            </a:r>
            <a:r>
              <a:rPr kumimoji="0" lang="en-US" altLang="ko-KR" sz="1000" dirty="0">
                <a:solidFill>
                  <a:srgbClr val="2E2E2E"/>
                </a:solidFill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)</a:t>
            </a:r>
          </a:p>
          <a:p>
            <a:pPr algn="ctr" eaLnBrk="1" latinLnBrk="1" hangingPunct="1"/>
            <a:r>
              <a:rPr kumimoji="0" lang="ko-KR" altLang="en-US" sz="1000" dirty="0">
                <a:solidFill>
                  <a:srgbClr val="2E2E2E"/>
                </a:solidFill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홍보채널 강화</a:t>
            </a:r>
          </a:p>
        </p:txBody>
      </p:sp>
      <p:sp>
        <p:nvSpPr>
          <p:cNvPr id="33897" name="TextBox 71">
            <a:extLst>
              <a:ext uri="{FF2B5EF4-FFF2-40B4-BE49-F238E27FC236}">
                <a16:creationId xmlns:a16="http://schemas.microsoft.com/office/drawing/2014/main" id="{362E0617-9C4F-74AB-9710-20D987F2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621" y="4223875"/>
            <a:ext cx="1452563" cy="1454150"/>
          </a:xfrm>
          <a:prstGeom prst="ellipse">
            <a:avLst/>
          </a:prstGeom>
          <a:noFill/>
          <a:ln w="12700">
            <a:solidFill>
              <a:srgbClr val="2E2E2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endParaRPr kumimoji="0" lang="ko-KR" altLang="en-US" sz="1100"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</p:txBody>
      </p:sp>
      <p:sp>
        <p:nvSpPr>
          <p:cNvPr id="33898" name="TextBox 72">
            <a:extLst>
              <a:ext uri="{FF2B5EF4-FFF2-40B4-BE49-F238E27FC236}">
                <a16:creationId xmlns:a16="http://schemas.microsoft.com/office/drawing/2014/main" id="{2A90885E-14B6-2CBE-F9BF-3E0BBD2C9718}"/>
              </a:ext>
            </a:extLst>
          </p:cNvPr>
          <p:cNvSpPr>
            <a:spLocks/>
          </p:cNvSpPr>
          <p:nvPr/>
        </p:nvSpPr>
        <p:spPr bwMode="auto">
          <a:xfrm>
            <a:off x="7553621" y="4223875"/>
            <a:ext cx="1452563" cy="727075"/>
          </a:xfrm>
          <a:custGeom>
            <a:avLst/>
            <a:gdLst>
              <a:gd name="T0" fmla="*/ 183540 w 1768048"/>
              <a:gd name="T1" fmla="*/ 0 h 884024"/>
              <a:gd name="T2" fmla="*/ 367078 w 1768048"/>
              <a:gd name="T3" fmla="*/ 184948 h 884024"/>
              <a:gd name="T4" fmla="*/ 0 w 1768048"/>
              <a:gd name="T5" fmla="*/ 184948 h 884024"/>
              <a:gd name="T6" fmla="*/ 183540 w 1768048"/>
              <a:gd name="T7" fmla="*/ 0 h 8840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68048" h="884024">
                <a:moveTo>
                  <a:pt x="884024" y="0"/>
                </a:moveTo>
                <a:cubicBezTo>
                  <a:pt x="1372257" y="0"/>
                  <a:pt x="1768048" y="395791"/>
                  <a:pt x="1768048" y="884024"/>
                </a:cubicBezTo>
                <a:lnTo>
                  <a:pt x="0" y="884024"/>
                </a:lnTo>
                <a:cubicBezTo>
                  <a:pt x="0" y="395791"/>
                  <a:pt x="395791" y="0"/>
                  <a:pt x="884024" y="0"/>
                </a:cubicBezTo>
                <a:close/>
              </a:path>
            </a:pathLst>
          </a:custGeom>
          <a:solidFill>
            <a:srgbClr val="2E2E2E"/>
          </a:solidFill>
          <a:ln w="12700">
            <a:solidFill>
              <a:srgbClr val="2E2E2E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endParaRPr lang="ko-Kore-KR" altLang="en-US"/>
          </a:p>
        </p:txBody>
      </p:sp>
      <p:sp>
        <p:nvSpPr>
          <p:cNvPr id="33899" name="TextBox 73">
            <a:extLst>
              <a:ext uri="{FF2B5EF4-FFF2-40B4-BE49-F238E27FC236}">
                <a16:creationId xmlns:a16="http://schemas.microsoft.com/office/drawing/2014/main" id="{198EC7F6-75B3-873A-C04A-B06B13AF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249" y="4432375"/>
            <a:ext cx="9653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r>
              <a:rPr kumimoji="0" lang="ko-KR" altLang="en-US" sz="140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메뉴 구조</a:t>
            </a:r>
            <a:endParaRPr kumimoji="0" lang="en-US" altLang="ko-KR" sz="1400" dirty="0">
              <a:solidFill>
                <a:schemeClr val="bg1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algn="ctr" eaLnBrk="1" latinLnBrk="1" hangingPunct="1"/>
            <a:r>
              <a:rPr kumimoji="0" lang="ko-KR" altLang="en-US" sz="140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재설계</a:t>
            </a:r>
          </a:p>
        </p:txBody>
      </p:sp>
      <p:sp>
        <p:nvSpPr>
          <p:cNvPr id="33900" name="TextBox 74">
            <a:extLst>
              <a:ext uri="{FF2B5EF4-FFF2-40B4-BE49-F238E27FC236}">
                <a16:creationId xmlns:a16="http://schemas.microsoft.com/office/drawing/2014/main" id="{1D706AD9-65AA-0BA6-49F5-1D47F661E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2744" y="5079622"/>
            <a:ext cx="14943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r>
              <a:rPr kumimoji="0" lang="en-US" altLang="ko-KR" sz="1000" dirty="0">
                <a:solidFill>
                  <a:srgbClr val="2E2E2E"/>
                </a:solidFill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User</a:t>
            </a:r>
            <a:r>
              <a:rPr kumimoji="0" lang="ko-KR" altLang="en-US" sz="1000" dirty="0">
                <a:solidFill>
                  <a:srgbClr val="2E2E2E"/>
                </a:solidFill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 </a:t>
            </a:r>
            <a:r>
              <a:rPr kumimoji="0" lang="en-US" altLang="ko-KR" sz="1000" dirty="0">
                <a:solidFill>
                  <a:srgbClr val="2E2E2E"/>
                </a:solidFill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Journey</a:t>
            </a:r>
            <a:r>
              <a:rPr kumimoji="0" lang="ko-KR" altLang="en-US" sz="1000" dirty="0">
                <a:solidFill>
                  <a:srgbClr val="2E2E2E"/>
                </a:solidFill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를 고려한</a:t>
            </a:r>
            <a:endParaRPr kumimoji="0" lang="en-US" altLang="ko-KR" sz="1000" dirty="0">
              <a:solidFill>
                <a:srgbClr val="2E2E2E"/>
              </a:solidFill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  <a:p>
            <a:pPr algn="ctr" eaLnBrk="1" latinLnBrk="1" hangingPunct="1"/>
            <a:r>
              <a:rPr kumimoji="0" lang="ko-KR" altLang="en-US" sz="1000" dirty="0">
                <a:solidFill>
                  <a:srgbClr val="2E2E2E"/>
                </a:solidFill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메뉴 구조</a:t>
            </a:r>
            <a:endParaRPr kumimoji="0" lang="en-US" altLang="ko-KR" sz="1000" dirty="0">
              <a:solidFill>
                <a:srgbClr val="2E2E2E"/>
              </a:solidFill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</p:txBody>
      </p:sp>
      <p:sp>
        <p:nvSpPr>
          <p:cNvPr id="33902" name="TextBox 66">
            <a:extLst>
              <a:ext uri="{FF2B5EF4-FFF2-40B4-BE49-F238E27FC236}">
                <a16:creationId xmlns:a16="http://schemas.microsoft.com/office/drawing/2014/main" id="{FD1FDD66-0B82-812D-6C99-B67EB6258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839" y="4228691"/>
            <a:ext cx="1454150" cy="1454150"/>
          </a:xfrm>
          <a:prstGeom prst="ellipse">
            <a:avLst/>
          </a:prstGeom>
          <a:noFill/>
          <a:ln w="12700">
            <a:solidFill>
              <a:srgbClr val="2E2E2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endParaRPr kumimoji="0" lang="ko-KR" altLang="en-US" sz="1100"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</p:txBody>
      </p:sp>
      <p:sp>
        <p:nvSpPr>
          <p:cNvPr id="33903" name="TextBox 67">
            <a:extLst>
              <a:ext uri="{FF2B5EF4-FFF2-40B4-BE49-F238E27FC236}">
                <a16:creationId xmlns:a16="http://schemas.microsoft.com/office/drawing/2014/main" id="{E1B1F055-F0CC-6731-669D-E713AEAEB191}"/>
              </a:ext>
            </a:extLst>
          </p:cNvPr>
          <p:cNvSpPr>
            <a:spLocks/>
          </p:cNvSpPr>
          <p:nvPr/>
        </p:nvSpPr>
        <p:spPr bwMode="auto">
          <a:xfrm>
            <a:off x="5616839" y="4228691"/>
            <a:ext cx="1454150" cy="727075"/>
          </a:xfrm>
          <a:custGeom>
            <a:avLst/>
            <a:gdLst>
              <a:gd name="T0" fmla="*/ 184948 w 1768048"/>
              <a:gd name="T1" fmla="*/ 0 h 884024"/>
              <a:gd name="T2" fmla="*/ 369897 w 1768048"/>
              <a:gd name="T3" fmla="*/ 184948 h 884024"/>
              <a:gd name="T4" fmla="*/ 0 w 1768048"/>
              <a:gd name="T5" fmla="*/ 184948 h 884024"/>
              <a:gd name="T6" fmla="*/ 184948 w 1768048"/>
              <a:gd name="T7" fmla="*/ 0 h 8840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68048" h="884024">
                <a:moveTo>
                  <a:pt x="884024" y="0"/>
                </a:moveTo>
                <a:cubicBezTo>
                  <a:pt x="1372257" y="0"/>
                  <a:pt x="1768048" y="395791"/>
                  <a:pt x="1768048" y="884024"/>
                </a:cubicBezTo>
                <a:lnTo>
                  <a:pt x="0" y="884024"/>
                </a:lnTo>
                <a:cubicBezTo>
                  <a:pt x="0" y="395791"/>
                  <a:pt x="395791" y="0"/>
                  <a:pt x="884024" y="0"/>
                </a:cubicBezTo>
                <a:close/>
              </a:path>
            </a:pathLst>
          </a:custGeom>
          <a:solidFill>
            <a:srgbClr val="2E2E2E"/>
          </a:solidFill>
          <a:ln w="12700">
            <a:solidFill>
              <a:srgbClr val="2E2E2E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endParaRPr lang="ko-Kore-KR" altLang="en-US"/>
          </a:p>
        </p:txBody>
      </p:sp>
      <p:sp>
        <p:nvSpPr>
          <p:cNvPr id="33904" name="TextBox 68">
            <a:extLst>
              <a:ext uri="{FF2B5EF4-FFF2-40B4-BE49-F238E27FC236}">
                <a16:creationId xmlns:a16="http://schemas.microsoft.com/office/drawing/2014/main" id="{393DA576-A15D-7335-A623-20435570D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727" y="4420851"/>
            <a:ext cx="13244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r>
              <a:rPr kumimoji="0" lang="ko-KR" altLang="en-US" sz="140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사용자 중심의</a:t>
            </a:r>
            <a:endParaRPr kumimoji="0" lang="en-US" altLang="ko-KR" sz="1400" dirty="0">
              <a:solidFill>
                <a:schemeClr val="bg1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algn="ctr" eaLnBrk="1" latinLnBrk="1" hangingPunct="1"/>
            <a:r>
              <a:rPr kumimoji="0" lang="ko-KR" altLang="en-US" sz="140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기능 연결</a:t>
            </a:r>
            <a:endParaRPr kumimoji="0" lang="en-US" altLang="ko-KR" sz="1400" dirty="0">
              <a:solidFill>
                <a:schemeClr val="bg1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33905" name="TextBox 69">
            <a:extLst>
              <a:ext uri="{FF2B5EF4-FFF2-40B4-BE49-F238E27FC236}">
                <a16:creationId xmlns:a16="http://schemas.microsoft.com/office/drawing/2014/main" id="{86D45B9D-0D7B-192C-7FA0-BC363922F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63" y="5084438"/>
            <a:ext cx="11721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r>
              <a:rPr kumimoji="0" lang="ko-KR" altLang="en-US" sz="1000" dirty="0">
                <a:solidFill>
                  <a:srgbClr val="2E2E2E"/>
                </a:solidFill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프로세스 개선 및</a:t>
            </a:r>
            <a:endParaRPr kumimoji="0" lang="en-US" altLang="ko-KR" sz="1000" dirty="0">
              <a:solidFill>
                <a:srgbClr val="2E2E2E"/>
              </a:solidFill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  <a:p>
            <a:pPr algn="ctr" eaLnBrk="1" latinLnBrk="1" hangingPunct="1"/>
            <a:r>
              <a:rPr kumimoji="0" lang="ko-KR" altLang="en-US" sz="1000" dirty="0">
                <a:solidFill>
                  <a:srgbClr val="2E2E2E"/>
                </a:solidFill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개인화 정보제공</a:t>
            </a:r>
            <a:endParaRPr kumimoji="0" lang="en-US" altLang="ko-KR" sz="1000" dirty="0">
              <a:solidFill>
                <a:srgbClr val="2E2E2E"/>
              </a:solidFill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</p:txBody>
      </p:sp>
      <p:sp>
        <p:nvSpPr>
          <p:cNvPr id="33906" name="TextBox 71">
            <a:extLst>
              <a:ext uri="{FF2B5EF4-FFF2-40B4-BE49-F238E27FC236}">
                <a16:creationId xmlns:a16="http://schemas.microsoft.com/office/drawing/2014/main" id="{04AE9F9A-10F9-CC3E-8334-F9B061EAC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9550" y="2612386"/>
            <a:ext cx="1452563" cy="1454150"/>
          </a:xfrm>
          <a:prstGeom prst="ellipse">
            <a:avLst/>
          </a:prstGeom>
          <a:noFill/>
          <a:ln w="12700">
            <a:solidFill>
              <a:srgbClr val="2E2E2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endParaRPr kumimoji="0" lang="ko-KR" altLang="en-US" sz="1100"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</p:txBody>
      </p:sp>
      <p:sp>
        <p:nvSpPr>
          <p:cNvPr id="33907" name="TextBox 72">
            <a:extLst>
              <a:ext uri="{FF2B5EF4-FFF2-40B4-BE49-F238E27FC236}">
                <a16:creationId xmlns:a16="http://schemas.microsoft.com/office/drawing/2014/main" id="{3B3F9F12-0699-CE54-2983-EF653F0AE75F}"/>
              </a:ext>
            </a:extLst>
          </p:cNvPr>
          <p:cNvSpPr>
            <a:spLocks/>
          </p:cNvSpPr>
          <p:nvPr/>
        </p:nvSpPr>
        <p:spPr bwMode="auto">
          <a:xfrm>
            <a:off x="8619550" y="2612386"/>
            <a:ext cx="1452563" cy="727075"/>
          </a:xfrm>
          <a:custGeom>
            <a:avLst/>
            <a:gdLst>
              <a:gd name="T0" fmla="*/ 183540 w 1768048"/>
              <a:gd name="T1" fmla="*/ 0 h 884024"/>
              <a:gd name="T2" fmla="*/ 367078 w 1768048"/>
              <a:gd name="T3" fmla="*/ 184948 h 884024"/>
              <a:gd name="T4" fmla="*/ 0 w 1768048"/>
              <a:gd name="T5" fmla="*/ 184948 h 884024"/>
              <a:gd name="T6" fmla="*/ 183540 w 1768048"/>
              <a:gd name="T7" fmla="*/ 0 h 8840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68048" h="884024">
                <a:moveTo>
                  <a:pt x="884024" y="0"/>
                </a:moveTo>
                <a:cubicBezTo>
                  <a:pt x="1372257" y="0"/>
                  <a:pt x="1768048" y="395791"/>
                  <a:pt x="1768048" y="884024"/>
                </a:cubicBezTo>
                <a:lnTo>
                  <a:pt x="0" y="884024"/>
                </a:lnTo>
                <a:cubicBezTo>
                  <a:pt x="0" y="395791"/>
                  <a:pt x="395791" y="0"/>
                  <a:pt x="884024" y="0"/>
                </a:cubicBezTo>
                <a:close/>
              </a:path>
            </a:pathLst>
          </a:custGeom>
          <a:solidFill>
            <a:srgbClr val="2E2E2E"/>
          </a:solidFill>
          <a:ln w="12700">
            <a:solidFill>
              <a:srgbClr val="2E2E2E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endParaRPr lang="ko-Kore-KR" altLang="en-US"/>
          </a:p>
        </p:txBody>
      </p:sp>
      <p:sp>
        <p:nvSpPr>
          <p:cNvPr id="33908" name="TextBox 73">
            <a:extLst>
              <a:ext uri="{FF2B5EF4-FFF2-40B4-BE49-F238E27FC236}">
                <a16:creationId xmlns:a16="http://schemas.microsoft.com/office/drawing/2014/main" id="{3B3CC19C-FDBF-D390-4E51-EE43D1C1B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43" y="2804546"/>
            <a:ext cx="13244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r>
              <a:rPr kumimoji="0" lang="ko-KR" altLang="en-US" sz="140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기술 및 </a:t>
            </a:r>
            <a:endParaRPr kumimoji="0" lang="en-US" altLang="ko-KR" sz="1400" dirty="0">
              <a:solidFill>
                <a:schemeClr val="bg1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algn="ctr" eaLnBrk="1" latinLnBrk="1" hangingPunct="1"/>
            <a:r>
              <a:rPr kumimoji="0" lang="ko-KR" altLang="en-US" sz="1400" dirty="0"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환경변화 대응</a:t>
            </a:r>
          </a:p>
        </p:txBody>
      </p:sp>
      <p:sp>
        <p:nvSpPr>
          <p:cNvPr id="33909" name="TextBox 74">
            <a:extLst>
              <a:ext uri="{FF2B5EF4-FFF2-40B4-BE49-F238E27FC236}">
                <a16:creationId xmlns:a16="http://schemas.microsoft.com/office/drawing/2014/main" id="{A91AD044-54EA-BABB-DF09-439E868EE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8791" y="3468133"/>
            <a:ext cx="13740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/>
            <a:r>
              <a:rPr kumimoji="0" lang="en-US" altLang="ko-KR" sz="1000" dirty="0">
                <a:solidFill>
                  <a:srgbClr val="2E2E2E"/>
                </a:solidFill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UIUX</a:t>
            </a:r>
            <a:r>
              <a:rPr kumimoji="0" lang="ko-KR" altLang="en-US" sz="1000" dirty="0">
                <a:solidFill>
                  <a:srgbClr val="2E2E2E"/>
                </a:solidFill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 </a:t>
            </a:r>
            <a:r>
              <a:rPr kumimoji="0" lang="en-US" altLang="ko-KR" sz="1000" dirty="0">
                <a:solidFill>
                  <a:srgbClr val="2E2E2E"/>
                </a:solidFill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Trend </a:t>
            </a:r>
            <a:r>
              <a:rPr kumimoji="0" lang="ko-KR" altLang="en-US" sz="1000" dirty="0">
                <a:solidFill>
                  <a:srgbClr val="2E2E2E"/>
                </a:solidFill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분석 및 </a:t>
            </a:r>
            <a:endParaRPr kumimoji="0" lang="en-US" altLang="ko-KR" sz="1000" dirty="0">
              <a:solidFill>
                <a:srgbClr val="2E2E2E"/>
              </a:solidFill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  <a:p>
            <a:pPr algn="ctr" eaLnBrk="1" latinLnBrk="1" hangingPunct="1"/>
            <a:r>
              <a:rPr kumimoji="0" lang="ko-KR" altLang="en-US" sz="1000" dirty="0">
                <a:solidFill>
                  <a:srgbClr val="2E2E2E"/>
                </a:solidFill>
                <a:latin typeface="나눔스퀘어 Light" panose="020B0600000101010101" pitchFamily="34" charset="-127"/>
                <a:ea typeface="나눔스퀘어 Light" panose="020B0600000101010101" pitchFamily="34" charset="-127"/>
              </a:rPr>
              <a:t>반영</a:t>
            </a:r>
            <a:endParaRPr kumimoji="0" lang="en-US" altLang="ko-KR" sz="1000" dirty="0">
              <a:solidFill>
                <a:srgbClr val="2E2E2E"/>
              </a:solidFill>
              <a:latin typeface="나눔스퀘어 Light" panose="020B0600000101010101" pitchFamily="34" charset="-127"/>
              <a:ea typeface="나눔스퀘어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61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B30DBF-F0C0-055C-DD51-2C880BD48F5A}"/>
              </a:ext>
            </a:extLst>
          </p:cNvPr>
          <p:cNvSpPr/>
          <p:nvPr/>
        </p:nvSpPr>
        <p:spPr>
          <a:xfrm>
            <a:off x="942483" y="996092"/>
            <a:ext cx="2474219" cy="302453"/>
          </a:xfrm>
          <a:prstGeom prst="roundRect">
            <a:avLst>
              <a:gd name="adj" fmla="val 50000"/>
            </a:avLst>
          </a:prstGeom>
          <a:solidFill>
            <a:srgbClr val="7BB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1" spc="-93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Benchmarking</a:t>
            </a:r>
          </a:p>
        </p:txBody>
      </p:sp>
      <p:sp>
        <p:nvSpPr>
          <p:cNvPr id="44037" name="TextBox 9">
            <a:extLst>
              <a:ext uri="{FF2B5EF4-FFF2-40B4-BE49-F238E27FC236}">
                <a16:creationId xmlns:a16="http://schemas.microsoft.com/office/drawing/2014/main" id="{E005EF7B-4325-8052-E708-A6F3CDAEA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341" y="1499198"/>
            <a:ext cx="2877712" cy="46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416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벤치마킹 핵심 요건</a:t>
            </a:r>
            <a:endParaRPr lang="en-US" altLang="ko-KR" sz="2416" dirty="0">
              <a:solidFill>
                <a:srgbClr val="2E2E2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B036512-8507-B872-4872-D921287AFA09}"/>
              </a:ext>
            </a:extLst>
          </p:cNvPr>
          <p:cNvSpPr/>
          <p:nvPr/>
        </p:nvSpPr>
        <p:spPr>
          <a:xfrm>
            <a:off x="3002909" y="3913500"/>
            <a:ext cx="5790883" cy="57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01" spc="-13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2FFCFC9-0D1A-0DAC-5001-327B56BBB1C7}"/>
              </a:ext>
            </a:extLst>
          </p:cNvPr>
          <p:cNvSpPr/>
          <p:nvPr/>
        </p:nvSpPr>
        <p:spPr>
          <a:xfrm>
            <a:off x="3019041" y="3144244"/>
            <a:ext cx="5790883" cy="57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01" spc="-13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5AF988E-B45B-79B8-6CC2-86049173DDEC}"/>
              </a:ext>
            </a:extLst>
          </p:cNvPr>
          <p:cNvSpPr/>
          <p:nvPr/>
        </p:nvSpPr>
        <p:spPr>
          <a:xfrm>
            <a:off x="3017565" y="4559145"/>
            <a:ext cx="5790884" cy="684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01" spc="-13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A2423F3-AA6A-0DE0-9081-2F0D2F5946CF}"/>
              </a:ext>
            </a:extLst>
          </p:cNvPr>
          <p:cNvSpPr/>
          <p:nvPr/>
        </p:nvSpPr>
        <p:spPr>
          <a:xfrm>
            <a:off x="3017565" y="5358803"/>
            <a:ext cx="5790884" cy="5798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01" spc="-13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6EFC68F-4A47-5173-85AC-8D5101CDF2FC}"/>
              </a:ext>
            </a:extLst>
          </p:cNvPr>
          <p:cNvSpPr/>
          <p:nvPr/>
        </p:nvSpPr>
        <p:spPr>
          <a:xfrm>
            <a:off x="3019041" y="2292954"/>
            <a:ext cx="5790883" cy="77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01" spc="-13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EF0C0D0-460D-2492-A1DB-90BB7284CAAC}"/>
              </a:ext>
            </a:extLst>
          </p:cNvPr>
          <p:cNvSpPr/>
          <p:nvPr/>
        </p:nvSpPr>
        <p:spPr>
          <a:xfrm>
            <a:off x="3123505" y="4004023"/>
            <a:ext cx="5134412" cy="478208"/>
          </a:xfrm>
          <a:prstGeom prst="rect">
            <a:avLst/>
          </a:prstGeom>
        </p:spPr>
        <p:txBody>
          <a:bodyPr lIns="16728" rIns="16728">
            <a:spAutoFit/>
          </a:bodyPr>
          <a:lstStyle/>
          <a:p>
            <a:pPr>
              <a:defRPr/>
            </a:pPr>
            <a:r>
              <a:rPr lang="ko-KR" altLang="en-US" sz="836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간결하게 정리된 카테고리 구분</a:t>
            </a:r>
            <a:endParaRPr lang="en-US" altLang="ko-KR" sz="836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defRPr/>
            </a:pPr>
            <a:r>
              <a:rPr lang="ko-KR" altLang="en-US" sz="836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상품 탐색 용이</a:t>
            </a:r>
            <a:endParaRPr lang="en-US" altLang="ko-KR" sz="836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defRPr/>
            </a:pPr>
            <a:r>
              <a:rPr lang="ko-KR" altLang="en-US" sz="836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상품 정보 노출 강화</a:t>
            </a:r>
            <a:endParaRPr lang="en-US" altLang="ko-KR" sz="836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98DE1B8-05D3-726D-F776-AA9C7FBCA4AB}"/>
              </a:ext>
            </a:extLst>
          </p:cNvPr>
          <p:cNvSpPr/>
          <p:nvPr/>
        </p:nvSpPr>
        <p:spPr>
          <a:xfrm>
            <a:off x="3121695" y="3267735"/>
            <a:ext cx="5134412" cy="478208"/>
          </a:xfrm>
          <a:prstGeom prst="rect">
            <a:avLst/>
          </a:prstGeom>
        </p:spPr>
        <p:txBody>
          <a:bodyPr lIns="16728" rIns="16728">
            <a:spAutoFit/>
          </a:bodyPr>
          <a:lstStyle/>
          <a:p>
            <a:pPr>
              <a:defRPr/>
            </a:pPr>
            <a:r>
              <a:rPr lang="en-US" altLang="ko-KR" sz="836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Interaction</a:t>
            </a:r>
            <a:r>
              <a:rPr lang="ko-KR" altLang="en-US" sz="836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활용을 통한 고객경험 개선</a:t>
            </a:r>
            <a:endParaRPr lang="en-US" altLang="ko-KR" sz="836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defRPr/>
            </a:pPr>
            <a:r>
              <a:rPr lang="ko-KR" altLang="en-US" sz="836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 니즈를 파악한 안내 제공</a:t>
            </a:r>
            <a:endParaRPr lang="en-US" altLang="ko-KR" sz="836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defRPr/>
            </a:pPr>
            <a:r>
              <a:rPr lang="ko-KR" altLang="en-US" sz="836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간편한 서비스 탐색</a:t>
            </a:r>
            <a:endParaRPr lang="en-US" altLang="ko-KR" sz="836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8CEBA4F-0FF0-ECC1-9CFA-73BBD6997729}"/>
              </a:ext>
            </a:extLst>
          </p:cNvPr>
          <p:cNvSpPr/>
          <p:nvPr/>
        </p:nvSpPr>
        <p:spPr>
          <a:xfrm>
            <a:off x="3126063" y="5432865"/>
            <a:ext cx="5134412" cy="478208"/>
          </a:xfrm>
          <a:prstGeom prst="rect">
            <a:avLst/>
          </a:prstGeom>
        </p:spPr>
        <p:txBody>
          <a:bodyPr lIns="16728" rIns="16728">
            <a:spAutoFit/>
          </a:bodyPr>
          <a:lstStyle/>
          <a:p>
            <a:pPr>
              <a:defRPr/>
            </a:pPr>
            <a:r>
              <a:rPr lang="ko-KR" altLang="en-US" sz="836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목적 달성을 위한 명확한 카피</a:t>
            </a:r>
            <a:endParaRPr lang="en-US" altLang="ko-KR" sz="836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defRPr/>
            </a:pPr>
            <a:r>
              <a:rPr lang="ko-KR" altLang="en-US" sz="836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사용자에게 필요한 정보 제공</a:t>
            </a:r>
            <a:endParaRPr lang="en-US" altLang="ko-KR" sz="836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defRPr/>
            </a:pPr>
            <a:r>
              <a:rPr lang="ko-KR" altLang="en-US" sz="836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 맞춤형 상품 추천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4ABC06D-919E-8230-AAA7-88499598EA7E}"/>
              </a:ext>
            </a:extLst>
          </p:cNvPr>
          <p:cNvSpPr/>
          <p:nvPr/>
        </p:nvSpPr>
        <p:spPr>
          <a:xfrm>
            <a:off x="1314972" y="2280062"/>
            <a:ext cx="1602268" cy="771625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1" spc="-13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기업이미지 노출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3FA57D-8907-0AD8-90BA-4C4020692445}"/>
              </a:ext>
            </a:extLst>
          </p:cNvPr>
          <p:cNvSpPr/>
          <p:nvPr/>
        </p:nvSpPr>
        <p:spPr>
          <a:xfrm>
            <a:off x="1316447" y="3892728"/>
            <a:ext cx="1602268" cy="57540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301" spc="-139" dirty="0">
                <a:ea typeface="나눔스퀘어 Bold" panose="020B0600000101010101" pitchFamily="50" charset="-127"/>
              </a:rPr>
              <a:t>상품 전시 강화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ED6A202-770D-AA4B-B7E9-875A23B62D68}"/>
              </a:ext>
            </a:extLst>
          </p:cNvPr>
          <p:cNvSpPr/>
          <p:nvPr/>
        </p:nvSpPr>
        <p:spPr>
          <a:xfrm>
            <a:off x="1316447" y="3195358"/>
            <a:ext cx="1602268" cy="57540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1" spc="-139" dirty="0">
                <a:ea typeface="나눔스퀘어 Bold" panose="020B0600000101010101" pitchFamily="50" charset="-127"/>
              </a:rPr>
              <a:t>고객경험강화</a:t>
            </a:r>
            <a:endParaRPr lang="en-US" altLang="ko-KR" sz="1301" spc="-139" dirty="0">
              <a:ea typeface="나눔스퀘어 Bold" panose="020B060000010101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2C279CD-6A99-E74F-A947-0579C3735F72}"/>
              </a:ext>
            </a:extLst>
          </p:cNvPr>
          <p:cNvSpPr/>
          <p:nvPr/>
        </p:nvSpPr>
        <p:spPr>
          <a:xfrm>
            <a:off x="1314971" y="4609504"/>
            <a:ext cx="1600793" cy="68457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1" spc="-13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콘텐츠노출강화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139F2DD-1B84-0025-38E2-CAB3E5E848F5}"/>
              </a:ext>
            </a:extLst>
          </p:cNvPr>
          <p:cNvSpPr/>
          <p:nvPr/>
        </p:nvSpPr>
        <p:spPr>
          <a:xfrm>
            <a:off x="1314971" y="5432866"/>
            <a:ext cx="1600793" cy="579826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1" spc="-13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개인화강화</a:t>
            </a:r>
            <a:endParaRPr lang="en-US" altLang="ko-KR" sz="1301" spc="-13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780959C-C320-638A-3DE9-59F9381101D9}"/>
              </a:ext>
            </a:extLst>
          </p:cNvPr>
          <p:cNvGrpSpPr/>
          <p:nvPr/>
        </p:nvGrpSpPr>
        <p:grpSpPr>
          <a:xfrm rot="10800000" flipH="1">
            <a:off x="8969344" y="2543648"/>
            <a:ext cx="245727" cy="245740"/>
            <a:chOff x="3336560" y="2548275"/>
            <a:chExt cx="335124" cy="335142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7082104-CD30-F94E-2FDD-6E223B8BE96B}"/>
                </a:ext>
              </a:extLst>
            </p:cNvPr>
            <p:cNvSpPr/>
            <p:nvPr/>
          </p:nvSpPr>
          <p:spPr bwMode="auto">
            <a:xfrm>
              <a:off x="3336560" y="2548275"/>
              <a:ext cx="335124" cy="335142"/>
            </a:xfrm>
            <a:prstGeom prst="ellipse">
              <a:avLst/>
            </a:prstGeom>
            <a:solidFill>
              <a:schemeClr val="bg1"/>
            </a:solidFill>
            <a:ln w="19050" cap="rnd" cmpd="sng" algn="ctr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wrap="square" lIns="0" tIns="0" rIns="0" bIns="0" rtlCol="0" anchor="ctr" anchorCtr="0"/>
            <a:lstStyle/>
            <a:p>
              <a:pPr algn="ctr" defTabSz="992202"/>
              <a:endParaRPr lang="ko-KR" altLang="en-US" sz="929" spc="-139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AB10005-8D8D-0349-D477-1881EF4642BF}"/>
                </a:ext>
              </a:extLst>
            </p:cNvPr>
            <p:cNvGrpSpPr/>
            <p:nvPr/>
          </p:nvGrpSpPr>
          <p:grpSpPr>
            <a:xfrm>
              <a:off x="3446061" y="2602806"/>
              <a:ext cx="147873" cy="168931"/>
              <a:chOff x="3451492" y="2595586"/>
              <a:chExt cx="147873" cy="168931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7219329-28C7-EF61-A92B-874CD4D27A7F}"/>
                  </a:ext>
                </a:extLst>
              </p:cNvPr>
              <p:cNvSpPr/>
              <p:nvPr/>
            </p:nvSpPr>
            <p:spPr>
              <a:xfrm rot="18900000">
                <a:off x="3502331" y="2595586"/>
                <a:ext cx="46197" cy="147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29" spc="-139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7200FC8-1D12-B3EA-4AC3-B1821942CD49}"/>
                  </a:ext>
                </a:extLst>
              </p:cNvPr>
              <p:cNvSpPr/>
              <p:nvPr/>
            </p:nvSpPr>
            <p:spPr>
              <a:xfrm rot="2700000">
                <a:off x="3502330" y="2667482"/>
                <a:ext cx="46197" cy="147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29" spc="-139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0154F4B-B7D2-CB5A-A5EA-8FAFC2E3BD67}"/>
              </a:ext>
            </a:extLst>
          </p:cNvPr>
          <p:cNvSpPr txBox="1"/>
          <p:nvPr/>
        </p:nvSpPr>
        <p:spPr>
          <a:xfrm>
            <a:off x="9290339" y="2509197"/>
            <a:ext cx="2026315" cy="29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777777"/>
              </a:buClr>
              <a:buSzPct val="80000"/>
              <a:defRPr/>
            </a:pPr>
            <a:r>
              <a:rPr lang="ko-KR" altLang="en-US" sz="1301" spc="-93" dirty="0" err="1">
                <a:solidFill>
                  <a:srgbClr val="549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삼성화재다이렉트</a:t>
            </a:r>
            <a:endParaRPr lang="en-US" altLang="ko-KR" sz="1301" spc="-93" dirty="0">
              <a:solidFill>
                <a:srgbClr val="54922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1DF745-A1A6-976C-F2AD-FEB7563668EA}"/>
              </a:ext>
            </a:extLst>
          </p:cNvPr>
          <p:cNvGrpSpPr/>
          <p:nvPr/>
        </p:nvGrpSpPr>
        <p:grpSpPr>
          <a:xfrm rot="10800000" flipH="1">
            <a:off x="8969344" y="4073520"/>
            <a:ext cx="245727" cy="245740"/>
            <a:chOff x="3336560" y="2548275"/>
            <a:chExt cx="335124" cy="335142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EF7FE0A-3B45-D656-8876-4ABAD68CABB3}"/>
                </a:ext>
              </a:extLst>
            </p:cNvPr>
            <p:cNvSpPr/>
            <p:nvPr/>
          </p:nvSpPr>
          <p:spPr bwMode="auto">
            <a:xfrm>
              <a:off x="3336560" y="2548275"/>
              <a:ext cx="335124" cy="335142"/>
            </a:xfrm>
            <a:prstGeom prst="ellipse">
              <a:avLst/>
            </a:prstGeom>
            <a:solidFill>
              <a:schemeClr val="bg1"/>
            </a:solidFill>
            <a:ln w="19050" cap="rnd" cmpd="sng" algn="ctr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wrap="square" lIns="0" tIns="0" rIns="0" bIns="0" rtlCol="0" anchor="ctr" anchorCtr="0"/>
            <a:lstStyle/>
            <a:p>
              <a:pPr algn="ctr" defTabSz="992202"/>
              <a:endParaRPr lang="ko-KR" altLang="en-US" sz="929" spc="-139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402BE70-F39D-C8EB-9FD0-E575968B0FD5}"/>
                </a:ext>
              </a:extLst>
            </p:cNvPr>
            <p:cNvGrpSpPr/>
            <p:nvPr/>
          </p:nvGrpSpPr>
          <p:grpSpPr>
            <a:xfrm>
              <a:off x="3446061" y="2602806"/>
              <a:ext cx="147873" cy="168931"/>
              <a:chOff x="3451492" y="2595586"/>
              <a:chExt cx="147873" cy="168931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14B1E3E-81E7-C723-87F2-806FA5EFD46B}"/>
                  </a:ext>
                </a:extLst>
              </p:cNvPr>
              <p:cNvSpPr/>
              <p:nvPr/>
            </p:nvSpPr>
            <p:spPr>
              <a:xfrm rot="18900000">
                <a:off x="3502331" y="2595586"/>
                <a:ext cx="46197" cy="147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29" spc="-139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CFCE888-E933-415A-ACFF-005FCA2F83F5}"/>
                  </a:ext>
                </a:extLst>
              </p:cNvPr>
              <p:cNvSpPr/>
              <p:nvPr/>
            </p:nvSpPr>
            <p:spPr>
              <a:xfrm rot="2700000">
                <a:off x="3502330" y="2667482"/>
                <a:ext cx="46197" cy="147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29" spc="-139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964EA40-1353-B173-33E2-09914E636095}"/>
              </a:ext>
            </a:extLst>
          </p:cNvPr>
          <p:cNvSpPr txBox="1"/>
          <p:nvPr/>
        </p:nvSpPr>
        <p:spPr>
          <a:xfrm>
            <a:off x="9290339" y="4039068"/>
            <a:ext cx="2026315" cy="264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777777"/>
              </a:buClr>
              <a:buSzPct val="80000"/>
              <a:defRPr/>
            </a:pPr>
            <a:r>
              <a:rPr lang="ko-KR" altLang="en-US" sz="1116" spc="-93" dirty="0">
                <a:solidFill>
                  <a:srgbClr val="549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카카오페이보험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02A5263-FE57-9E1F-B476-0F75CB704E51}"/>
              </a:ext>
            </a:extLst>
          </p:cNvPr>
          <p:cNvGrpSpPr/>
          <p:nvPr/>
        </p:nvGrpSpPr>
        <p:grpSpPr>
          <a:xfrm rot="10800000" flipH="1">
            <a:off x="8969344" y="3322337"/>
            <a:ext cx="245727" cy="245740"/>
            <a:chOff x="3336560" y="2548275"/>
            <a:chExt cx="335124" cy="33514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F6F67BF-5FB6-28E0-F6D9-3F4B1047BF5B}"/>
                </a:ext>
              </a:extLst>
            </p:cNvPr>
            <p:cNvSpPr/>
            <p:nvPr/>
          </p:nvSpPr>
          <p:spPr bwMode="auto">
            <a:xfrm>
              <a:off x="3336560" y="2548275"/>
              <a:ext cx="335124" cy="335142"/>
            </a:xfrm>
            <a:prstGeom prst="ellipse">
              <a:avLst/>
            </a:prstGeom>
            <a:solidFill>
              <a:schemeClr val="bg1"/>
            </a:solidFill>
            <a:ln w="19050" cap="rnd" cmpd="sng" algn="ctr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wrap="square" lIns="0" tIns="0" rIns="0" bIns="0" rtlCol="0" anchor="ctr" anchorCtr="0"/>
            <a:lstStyle/>
            <a:p>
              <a:pPr algn="ctr" defTabSz="992202"/>
              <a:endParaRPr lang="ko-KR" altLang="en-US" sz="929" spc="-139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50D3D32-A30F-D5F9-468A-830CAEF0E1AF}"/>
                </a:ext>
              </a:extLst>
            </p:cNvPr>
            <p:cNvGrpSpPr/>
            <p:nvPr/>
          </p:nvGrpSpPr>
          <p:grpSpPr>
            <a:xfrm>
              <a:off x="3446061" y="2602806"/>
              <a:ext cx="147873" cy="168931"/>
              <a:chOff x="3451492" y="2595586"/>
              <a:chExt cx="147873" cy="16893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A8ED63C-457B-C309-F166-94BF8C4A4AE1}"/>
                  </a:ext>
                </a:extLst>
              </p:cNvPr>
              <p:cNvSpPr/>
              <p:nvPr/>
            </p:nvSpPr>
            <p:spPr>
              <a:xfrm rot="18900000">
                <a:off x="3502331" y="2595586"/>
                <a:ext cx="46197" cy="147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29" spc="-139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A6BD68F-7EEE-942A-4D67-879187A166A9}"/>
                  </a:ext>
                </a:extLst>
              </p:cNvPr>
              <p:cNvSpPr/>
              <p:nvPr/>
            </p:nvSpPr>
            <p:spPr>
              <a:xfrm rot="2700000">
                <a:off x="3502330" y="2667482"/>
                <a:ext cx="46197" cy="147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29" spc="-139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B341559-12F3-F938-871C-E0ED35D64ACD}"/>
              </a:ext>
            </a:extLst>
          </p:cNvPr>
          <p:cNvSpPr txBox="1"/>
          <p:nvPr/>
        </p:nvSpPr>
        <p:spPr>
          <a:xfrm>
            <a:off x="9290339" y="3344262"/>
            <a:ext cx="2026315" cy="264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777777"/>
              </a:buClr>
              <a:buSzPct val="80000"/>
              <a:defRPr/>
            </a:pPr>
            <a:r>
              <a:rPr lang="en-US" altLang="ko-KR" sz="1116" spc="-93">
                <a:solidFill>
                  <a:srgbClr val="549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KB</a:t>
            </a:r>
            <a:r>
              <a:rPr lang="ko-KR" altLang="en-US" sz="1116" spc="-93" dirty="0">
                <a:solidFill>
                  <a:srgbClr val="549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손해보험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7EF8572-9793-117D-F33C-160254C59540}"/>
              </a:ext>
            </a:extLst>
          </p:cNvPr>
          <p:cNvGrpSpPr/>
          <p:nvPr/>
        </p:nvGrpSpPr>
        <p:grpSpPr>
          <a:xfrm rot="10800000" flipH="1">
            <a:off x="8969344" y="4761447"/>
            <a:ext cx="245727" cy="245740"/>
            <a:chOff x="3336560" y="2548275"/>
            <a:chExt cx="335124" cy="33514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C76F6D2-50BF-6AA9-0874-C71D0EEEA2BE}"/>
                </a:ext>
              </a:extLst>
            </p:cNvPr>
            <p:cNvSpPr/>
            <p:nvPr/>
          </p:nvSpPr>
          <p:spPr bwMode="auto">
            <a:xfrm>
              <a:off x="3336560" y="2548275"/>
              <a:ext cx="335124" cy="335142"/>
            </a:xfrm>
            <a:prstGeom prst="ellipse">
              <a:avLst/>
            </a:prstGeom>
            <a:solidFill>
              <a:schemeClr val="bg1"/>
            </a:solidFill>
            <a:ln w="19050" cap="rnd" cmpd="sng" algn="ctr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wrap="square" lIns="0" tIns="0" rIns="0" bIns="0" rtlCol="0" anchor="ctr" anchorCtr="0"/>
            <a:lstStyle/>
            <a:p>
              <a:pPr algn="ctr" defTabSz="992202"/>
              <a:endParaRPr lang="ko-KR" altLang="en-US" sz="929" spc="-139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BD8A0E1-D873-1D14-F7C5-EFB98A7A86E2}"/>
                </a:ext>
              </a:extLst>
            </p:cNvPr>
            <p:cNvGrpSpPr/>
            <p:nvPr/>
          </p:nvGrpSpPr>
          <p:grpSpPr>
            <a:xfrm>
              <a:off x="3446061" y="2602806"/>
              <a:ext cx="147873" cy="168931"/>
              <a:chOff x="3451492" y="2595586"/>
              <a:chExt cx="147873" cy="168931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F23678F-BAB7-2B91-04C1-BC79ADAD8A68}"/>
                  </a:ext>
                </a:extLst>
              </p:cNvPr>
              <p:cNvSpPr/>
              <p:nvPr/>
            </p:nvSpPr>
            <p:spPr>
              <a:xfrm rot="18900000">
                <a:off x="3502331" y="2595586"/>
                <a:ext cx="46197" cy="147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29" spc="-139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67355B7-5231-68E7-D277-D439F403183C}"/>
                  </a:ext>
                </a:extLst>
              </p:cNvPr>
              <p:cNvSpPr/>
              <p:nvPr/>
            </p:nvSpPr>
            <p:spPr>
              <a:xfrm rot="2700000">
                <a:off x="3502330" y="2667482"/>
                <a:ext cx="46197" cy="147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29" spc="-139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3D6CE3B-CF8E-CD62-99DF-C688A8E4185E}"/>
              </a:ext>
            </a:extLst>
          </p:cNvPr>
          <p:cNvSpPr txBox="1"/>
          <p:nvPr/>
        </p:nvSpPr>
        <p:spPr>
          <a:xfrm>
            <a:off x="9290339" y="4726996"/>
            <a:ext cx="2026315" cy="264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777777"/>
              </a:buClr>
              <a:buSzPct val="80000"/>
              <a:defRPr/>
            </a:pPr>
            <a:r>
              <a:rPr lang="en-US" altLang="ko-KR" sz="1116" spc="-93" dirty="0">
                <a:solidFill>
                  <a:srgbClr val="549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sz="1116" spc="-93" dirty="0">
                <a:solidFill>
                  <a:srgbClr val="549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손해보험</a:t>
            </a:r>
            <a:endParaRPr lang="en-US" altLang="ko-KR" sz="1116" spc="-93" dirty="0">
              <a:solidFill>
                <a:srgbClr val="54922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9543DD3-F2AF-832D-CA7E-E8211729BEEE}"/>
              </a:ext>
            </a:extLst>
          </p:cNvPr>
          <p:cNvGrpSpPr/>
          <p:nvPr/>
        </p:nvGrpSpPr>
        <p:grpSpPr>
          <a:xfrm rot="10800000" flipH="1">
            <a:off x="8969344" y="5529288"/>
            <a:ext cx="245727" cy="245740"/>
            <a:chOff x="3336560" y="2548275"/>
            <a:chExt cx="335124" cy="335142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75A01B45-367B-5541-3AC7-7B670AFF26AF}"/>
                </a:ext>
              </a:extLst>
            </p:cNvPr>
            <p:cNvSpPr/>
            <p:nvPr/>
          </p:nvSpPr>
          <p:spPr bwMode="auto">
            <a:xfrm>
              <a:off x="3336560" y="2548275"/>
              <a:ext cx="335124" cy="335142"/>
            </a:xfrm>
            <a:prstGeom prst="ellipse">
              <a:avLst/>
            </a:prstGeom>
            <a:solidFill>
              <a:schemeClr val="bg1"/>
            </a:solidFill>
            <a:ln w="19050" cap="rnd" cmpd="sng" algn="ctr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wrap="square" lIns="0" tIns="0" rIns="0" bIns="0" rtlCol="0" anchor="ctr" anchorCtr="0"/>
            <a:lstStyle/>
            <a:p>
              <a:pPr algn="ctr" defTabSz="992202"/>
              <a:endParaRPr lang="ko-KR" altLang="en-US" sz="929" spc="-139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C255134-28AB-ECA9-ACD5-353F4F8308E7}"/>
                </a:ext>
              </a:extLst>
            </p:cNvPr>
            <p:cNvGrpSpPr/>
            <p:nvPr/>
          </p:nvGrpSpPr>
          <p:grpSpPr>
            <a:xfrm>
              <a:off x="3446061" y="2602806"/>
              <a:ext cx="147873" cy="168931"/>
              <a:chOff x="3451492" y="2595586"/>
              <a:chExt cx="147873" cy="168931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B436B53-3E13-D00A-BA79-B69C3AD6485C}"/>
                  </a:ext>
                </a:extLst>
              </p:cNvPr>
              <p:cNvSpPr/>
              <p:nvPr/>
            </p:nvSpPr>
            <p:spPr>
              <a:xfrm rot="18900000">
                <a:off x="3502331" y="2595586"/>
                <a:ext cx="46197" cy="147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29" spc="-139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C80FFD84-098C-DBBD-A93F-4E8A1F464659}"/>
                  </a:ext>
                </a:extLst>
              </p:cNvPr>
              <p:cNvSpPr/>
              <p:nvPr/>
            </p:nvSpPr>
            <p:spPr>
              <a:xfrm rot="2700000">
                <a:off x="3502330" y="2667482"/>
                <a:ext cx="46197" cy="147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29" spc="-139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2C2094E-92AC-32B6-BAE5-FBD5ECFF2D4D}"/>
              </a:ext>
            </a:extLst>
          </p:cNvPr>
          <p:cNvSpPr txBox="1"/>
          <p:nvPr/>
        </p:nvSpPr>
        <p:spPr>
          <a:xfrm>
            <a:off x="9290339" y="5494837"/>
            <a:ext cx="2026315" cy="264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777777"/>
              </a:buClr>
              <a:buSzPct val="80000"/>
              <a:defRPr/>
            </a:pPr>
            <a:r>
              <a:rPr lang="ko-KR" altLang="en-US" sz="1116" spc="-93" dirty="0">
                <a:solidFill>
                  <a:srgbClr val="549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현대해상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08DD8A-848B-E806-40E5-F4E7AF8E6782}"/>
              </a:ext>
            </a:extLst>
          </p:cNvPr>
          <p:cNvSpPr/>
          <p:nvPr/>
        </p:nvSpPr>
        <p:spPr>
          <a:xfrm>
            <a:off x="3121695" y="4748686"/>
            <a:ext cx="5134412" cy="349583"/>
          </a:xfrm>
          <a:prstGeom prst="rect">
            <a:avLst/>
          </a:prstGeom>
        </p:spPr>
        <p:txBody>
          <a:bodyPr lIns="16728" rIns="16728">
            <a:spAutoFit/>
          </a:bodyPr>
          <a:lstStyle/>
          <a:p>
            <a:pPr>
              <a:defRPr/>
            </a:pPr>
            <a:r>
              <a:rPr lang="ko-KR" altLang="en-US" sz="836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다양한 콘텐츠 노출을 통한 기업 및 상품 홍보</a:t>
            </a:r>
            <a:endParaRPr lang="en-US" altLang="ko-KR" sz="836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defRPr/>
            </a:pPr>
            <a:r>
              <a:rPr lang="ko-KR" altLang="en-US" sz="836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상품 관련 콘텐츠 노출 강화</a:t>
            </a:r>
            <a:endParaRPr lang="en-US" altLang="ko-KR" sz="836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5F69D9-6DE9-8DDE-EA4F-F4C9BF7732C9}"/>
              </a:ext>
            </a:extLst>
          </p:cNvPr>
          <p:cNvSpPr/>
          <p:nvPr/>
        </p:nvSpPr>
        <p:spPr>
          <a:xfrm>
            <a:off x="7294677" y="6353464"/>
            <a:ext cx="4243315" cy="220958"/>
          </a:xfrm>
          <a:prstGeom prst="rect">
            <a:avLst/>
          </a:prstGeom>
        </p:spPr>
        <p:txBody>
          <a:bodyPr lIns="16728" rIns="16728">
            <a:spAutoFit/>
          </a:bodyPr>
          <a:lstStyle/>
          <a:p>
            <a:pPr algn="r">
              <a:defRPr/>
            </a:pPr>
            <a:r>
              <a:rPr lang="en-US" altLang="ko-KR" sz="836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※. RFP </a:t>
            </a:r>
            <a:r>
              <a:rPr lang="ko-KR" altLang="en-US" sz="836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기준</a:t>
            </a:r>
            <a:r>
              <a:rPr lang="en-US" altLang="ko-KR" sz="836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Mockup </a:t>
            </a:r>
            <a:r>
              <a:rPr lang="ko-KR" altLang="en-US" sz="836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 기준</a:t>
            </a:r>
            <a:r>
              <a:rPr lang="en-US" altLang="ko-KR" sz="836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endParaRPr lang="ko-KR" altLang="en-US" sz="836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DB12C6-9156-EA4C-729A-A89C3E696F64}"/>
              </a:ext>
            </a:extLst>
          </p:cNvPr>
          <p:cNvSpPr/>
          <p:nvPr/>
        </p:nvSpPr>
        <p:spPr>
          <a:xfrm>
            <a:off x="3121695" y="2459207"/>
            <a:ext cx="5134412" cy="478208"/>
          </a:xfrm>
          <a:prstGeom prst="rect">
            <a:avLst/>
          </a:prstGeom>
        </p:spPr>
        <p:txBody>
          <a:bodyPr lIns="16728" rIns="16728">
            <a:spAutoFit/>
          </a:bodyPr>
          <a:lstStyle/>
          <a:p>
            <a:pPr>
              <a:defRPr/>
            </a:pPr>
            <a:r>
              <a:rPr lang="en-US" altLang="ko-KR" sz="836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 </a:t>
            </a:r>
            <a:r>
              <a:rPr lang="ko-KR" altLang="en-US" sz="836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컬러의 적극적인 활용 </a:t>
            </a:r>
            <a:endParaRPr lang="en-US" altLang="ko-KR" sz="836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defRPr/>
            </a:pPr>
            <a:r>
              <a:rPr lang="ko-KR" altLang="en-US" sz="836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메인 기업이미지 노출 강화</a:t>
            </a:r>
            <a:endParaRPr lang="en-US" altLang="ko-KR" sz="836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defRPr/>
            </a:pPr>
            <a:r>
              <a:rPr lang="ko-KR" altLang="en-US" sz="836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콘텐츠 채널을 통한 기업 및 상품 홍보 강화</a:t>
            </a:r>
            <a:endParaRPr lang="en-US" altLang="ko-KR" sz="836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99E89E8-2CA7-A865-B3AB-9D14F096B3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438214" cy="286232"/>
          </a:xfrm>
        </p:spPr>
        <p:txBody>
          <a:bodyPr/>
          <a:lstStyle/>
          <a:p>
            <a:r>
              <a:rPr lang="en-US" altLang="ko-KR" dirty="0"/>
              <a:t>04. Benchmarking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0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12C334E-C1A5-4399-5BC3-1DFA3CCDDD5E}"/>
              </a:ext>
            </a:extLst>
          </p:cNvPr>
          <p:cNvSpPr/>
          <p:nvPr/>
        </p:nvSpPr>
        <p:spPr>
          <a:xfrm>
            <a:off x="550863" y="811213"/>
            <a:ext cx="2662237" cy="325437"/>
          </a:xfrm>
          <a:prstGeom prst="roundRect">
            <a:avLst>
              <a:gd name="adj" fmla="val 50000"/>
            </a:avLst>
          </a:prstGeom>
          <a:solidFill>
            <a:srgbClr val="7BB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spc="-1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Benchmarking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47A866-0EDC-9FBD-1F90-2354E389DDC3}"/>
              </a:ext>
            </a:extLst>
          </p:cNvPr>
          <p:cNvSpPr/>
          <p:nvPr/>
        </p:nvSpPr>
        <p:spPr>
          <a:xfrm>
            <a:off x="1012583" y="2566944"/>
            <a:ext cx="3060601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https://direct.samsungfire.com/m/</a:t>
            </a:r>
            <a:endParaRPr lang="ko-KR" altLang="en-US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74AF607-199F-B564-1D9D-65E8BA39D72F}"/>
              </a:ext>
            </a:extLst>
          </p:cNvPr>
          <p:cNvSpPr/>
          <p:nvPr/>
        </p:nvSpPr>
        <p:spPr>
          <a:xfrm>
            <a:off x="1092200" y="2946400"/>
            <a:ext cx="863600" cy="231775"/>
          </a:xfrm>
          <a:prstGeom prst="roundRect">
            <a:avLst>
              <a:gd name="adj" fmla="val 50000"/>
            </a:avLst>
          </a:prstGeom>
          <a:solidFill>
            <a:srgbClr val="418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간결한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9809F55-3F41-15B3-CA05-030A673FB7DB}"/>
              </a:ext>
            </a:extLst>
          </p:cNvPr>
          <p:cNvSpPr/>
          <p:nvPr/>
        </p:nvSpPr>
        <p:spPr>
          <a:xfrm>
            <a:off x="2035175" y="2946400"/>
            <a:ext cx="863600" cy="231775"/>
          </a:xfrm>
          <a:prstGeom prst="roundRect">
            <a:avLst>
              <a:gd name="adj" fmla="val 50000"/>
            </a:avLst>
          </a:prstGeom>
          <a:solidFill>
            <a:srgbClr val="418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명확한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0F490D7-0B35-C721-AC68-2513C4F17691}"/>
              </a:ext>
            </a:extLst>
          </p:cNvPr>
          <p:cNvSpPr/>
          <p:nvPr/>
        </p:nvSpPr>
        <p:spPr>
          <a:xfrm>
            <a:off x="3031989" y="2946400"/>
            <a:ext cx="1091130" cy="231775"/>
          </a:xfrm>
          <a:prstGeom prst="roundRect">
            <a:avLst>
              <a:gd name="adj" fmla="val 50000"/>
            </a:avLst>
          </a:prstGeom>
          <a:solidFill>
            <a:srgbClr val="418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 중심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C2454D6F-6927-38A4-ADEF-6693119C7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5085" y="1352550"/>
            <a:ext cx="722184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2600" dirty="0" err="1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메인페이지의</a:t>
            </a:r>
            <a:r>
              <a:rPr lang="ko-KR" altLang="en-US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기업 이미지 및</a:t>
            </a:r>
            <a:r>
              <a:rPr lang="en-US" altLang="ko-KR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컨텐츠 구성</a:t>
            </a:r>
            <a:endParaRPr lang="en-US" altLang="ko-KR" dirty="0"/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571454C3-49C5-58D6-6328-2004F710E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84" y="2079134"/>
            <a:ext cx="3933618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defTabSz="457200">
              <a:defRPr sz="3200" kern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ko-KR" altLang="en-US" sz="3000" dirty="0">
                <a:solidFill>
                  <a:srgbClr val="418CF7"/>
                </a:solidFill>
              </a:rPr>
              <a:t>삼성 화재 다이렉트</a:t>
            </a:r>
            <a:endParaRPr lang="en-US" altLang="ko-KR" sz="3000" dirty="0">
              <a:solidFill>
                <a:srgbClr val="418CF7"/>
              </a:solidFill>
            </a:endParaRP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856B6735-1272-8969-5869-D69A10EE4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471878" cy="286232"/>
          </a:xfrm>
        </p:spPr>
        <p:txBody>
          <a:bodyPr/>
          <a:lstStyle/>
          <a:p>
            <a:r>
              <a:rPr lang="en-US" altLang="ko-KR" dirty="0"/>
              <a:t>04. Benchmarking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9A4281-3EC5-60FB-ED2E-BEACA01DE30E}"/>
              </a:ext>
            </a:extLst>
          </p:cNvPr>
          <p:cNvGrpSpPr/>
          <p:nvPr/>
        </p:nvGrpSpPr>
        <p:grpSpPr>
          <a:xfrm>
            <a:off x="6323263" y="2073139"/>
            <a:ext cx="5288763" cy="3711978"/>
            <a:chOff x="8119860" y="2080029"/>
            <a:chExt cx="4807966" cy="371197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47FDF08-4DBF-AEF5-E9B8-797F9CBF2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19860" y="2080029"/>
              <a:ext cx="1527053" cy="3711978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8E6E550-6C88-CACB-21CD-F41184687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8612" y="2080029"/>
              <a:ext cx="1542682" cy="371188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429730E-AF89-28D7-19BC-1BEEC40DF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92994" y="2080029"/>
              <a:ext cx="1534832" cy="3711885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7A6BD4-C627-3761-5373-93D9FDE06BCB}"/>
              </a:ext>
            </a:extLst>
          </p:cNvPr>
          <p:cNvSpPr/>
          <p:nvPr/>
        </p:nvSpPr>
        <p:spPr>
          <a:xfrm>
            <a:off x="1100408" y="3607460"/>
            <a:ext cx="4041184" cy="276999"/>
          </a:xfrm>
          <a:prstGeom prst="rect">
            <a:avLst/>
          </a:prstGeom>
        </p:spPr>
        <p:txBody>
          <a:bodyPr lIns="18000" rIns="1800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 중심으로 구성된 메인 </a:t>
            </a:r>
            <a:r>
              <a:rPr lang="ko-KR" altLang="en-US" sz="1200" kern="0" spc="-10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비쥬얼</a:t>
            </a:r>
            <a:endParaRPr lang="ko-KR" altLang="en-US" sz="1200" kern="0" spc="-10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ADA4B7-1C85-8FB2-93E2-743973FF5E6A}"/>
              </a:ext>
            </a:extLst>
          </p:cNvPr>
          <p:cNvSpPr/>
          <p:nvPr/>
        </p:nvSpPr>
        <p:spPr>
          <a:xfrm>
            <a:off x="1100408" y="3881606"/>
            <a:ext cx="4041184" cy="646331"/>
          </a:xfrm>
          <a:prstGeom prst="rect">
            <a:avLst/>
          </a:prstGeom>
        </p:spPr>
        <p:txBody>
          <a:bodyPr lIns="18000" rIns="1800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85725" indent="-85725">
              <a:buClr>
                <a:srgbClr val="2E2E2E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진입 시 간결하게 정리된 상품 구성 </a:t>
            </a:r>
          </a:p>
          <a:p>
            <a:pPr marL="85725" indent="-85725">
              <a:buClr>
                <a:srgbClr val="2E2E2E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관심있는 상품 영역을 클릭 시 해당 상품에 대한 정보 제공</a:t>
            </a:r>
          </a:p>
          <a:p>
            <a:pPr marL="85725" indent="-85725">
              <a:buClr>
                <a:srgbClr val="2E2E2E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 </a:t>
            </a: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컬러를 적극 활용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920712-671B-DBF9-2C57-581F9402D93D}"/>
              </a:ext>
            </a:extLst>
          </p:cNvPr>
          <p:cNvSpPr/>
          <p:nvPr/>
        </p:nvSpPr>
        <p:spPr>
          <a:xfrm>
            <a:off x="1100408" y="4502250"/>
            <a:ext cx="4041184" cy="276999"/>
          </a:xfrm>
          <a:prstGeom prst="rect">
            <a:avLst/>
          </a:prstGeom>
        </p:spPr>
        <p:txBody>
          <a:bodyPr lIns="18000" rIns="1800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사용자의 니즈를 파악한 안내 제공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05DC0B-6350-B75D-D77B-AF7EA93CDA0B}"/>
              </a:ext>
            </a:extLst>
          </p:cNvPr>
          <p:cNvSpPr/>
          <p:nvPr/>
        </p:nvSpPr>
        <p:spPr>
          <a:xfrm>
            <a:off x="1100408" y="4776396"/>
            <a:ext cx="4041184" cy="830997"/>
          </a:xfrm>
          <a:prstGeom prst="rect">
            <a:avLst/>
          </a:prstGeom>
        </p:spPr>
        <p:txBody>
          <a:bodyPr lIns="18000" rIns="1800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85725" indent="-85725">
              <a:buClr>
                <a:srgbClr val="2E2E2E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사용자들이 불편하게 느낄 수 있는 부분에 대하여 정확히 언급 함으로써 조회에 대한 불안 해소</a:t>
            </a:r>
          </a:p>
          <a:p>
            <a:pPr marL="85725" indent="-85725">
              <a:buClr>
                <a:srgbClr val="2E2E2E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원하는 서비스만 선택하여 이용할 수 있도록 제안  </a:t>
            </a:r>
          </a:p>
          <a:p>
            <a:pPr marL="85725" indent="-85725">
              <a:buClr>
                <a:srgbClr val="2E2E2E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spc="-10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툴팁을</a:t>
            </a: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이용하여 어려울 수 있는 부분들에 대한 설명 제공</a:t>
            </a:r>
          </a:p>
        </p:txBody>
      </p:sp>
    </p:spTree>
    <p:extLst>
      <p:ext uri="{BB962C8B-B14F-4D97-AF65-F5344CB8AC3E}">
        <p14:creationId xmlns:p14="http://schemas.microsoft.com/office/powerpoint/2010/main" val="222032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12C334E-C1A5-4399-5BC3-1DFA3CCDDD5E}"/>
              </a:ext>
            </a:extLst>
          </p:cNvPr>
          <p:cNvSpPr/>
          <p:nvPr/>
        </p:nvSpPr>
        <p:spPr>
          <a:xfrm>
            <a:off x="550863" y="811213"/>
            <a:ext cx="2662237" cy="325437"/>
          </a:xfrm>
          <a:prstGeom prst="roundRect">
            <a:avLst>
              <a:gd name="adj" fmla="val 50000"/>
            </a:avLst>
          </a:prstGeom>
          <a:solidFill>
            <a:srgbClr val="7BB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spc="-1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Benchmarking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47A866-0EDC-9FBD-1F90-2354E389DDC3}"/>
              </a:ext>
            </a:extLst>
          </p:cNvPr>
          <p:cNvSpPr/>
          <p:nvPr/>
        </p:nvSpPr>
        <p:spPr>
          <a:xfrm>
            <a:off x="1012583" y="2566944"/>
            <a:ext cx="40795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https://mdirect.kbinsure.co.kr/mobiapp/main.html</a:t>
            </a:r>
            <a:endParaRPr lang="ko-KR" altLang="en-US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74AF607-199F-B564-1D9D-65E8BA39D72F}"/>
              </a:ext>
            </a:extLst>
          </p:cNvPr>
          <p:cNvSpPr/>
          <p:nvPr/>
        </p:nvSpPr>
        <p:spPr>
          <a:xfrm>
            <a:off x="1092200" y="2946400"/>
            <a:ext cx="863600" cy="23177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구분되는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9809F55-3F41-15B3-CA05-030A673FB7DB}"/>
              </a:ext>
            </a:extLst>
          </p:cNvPr>
          <p:cNvSpPr/>
          <p:nvPr/>
        </p:nvSpPr>
        <p:spPr>
          <a:xfrm>
            <a:off x="2035174" y="2946400"/>
            <a:ext cx="942973" cy="23177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강조하는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C2454D6F-6927-38A4-ADEF-6693119C7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4893" y="1352550"/>
            <a:ext cx="230223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고객경험 강화</a:t>
            </a:r>
            <a:endParaRPr lang="en-US" altLang="ko-KR" sz="2600" dirty="0">
              <a:solidFill>
                <a:srgbClr val="2E2E2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571454C3-49C5-58D6-6328-2004F710E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84" y="2079134"/>
            <a:ext cx="3319028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defTabSz="457200">
              <a:defRPr sz="3200" kern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en-US" altLang="ko-KR" sz="3000" dirty="0">
                <a:solidFill>
                  <a:schemeClr val="accent4"/>
                </a:solidFill>
              </a:rPr>
              <a:t>KB</a:t>
            </a:r>
            <a:r>
              <a:rPr lang="ko-KR" altLang="en-US" sz="3000" dirty="0">
                <a:solidFill>
                  <a:schemeClr val="accent4"/>
                </a:solidFill>
              </a:rPr>
              <a:t>손해보험</a:t>
            </a:r>
            <a:endParaRPr lang="en-US" altLang="ko-KR" sz="3000" dirty="0">
              <a:solidFill>
                <a:schemeClr val="accent4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6EDD6F-5DD8-AD7F-6755-BC8968FF035A}"/>
              </a:ext>
            </a:extLst>
          </p:cNvPr>
          <p:cNvGrpSpPr/>
          <p:nvPr/>
        </p:nvGrpSpPr>
        <p:grpSpPr>
          <a:xfrm>
            <a:off x="6327145" y="2058618"/>
            <a:ext cx="5964164" cy="2591214"/>
            <a:chOff x="6298570" y="2058618"/>
            <a:chExt cx="5964164" cy="259121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33761C11-4E6E-AE2A-9305-8C843C811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8570" y="2058618"/>
              <a:ext cx="1454400" cy="2591214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975E7A2-C59C-B7C8-9E81-C91096DF4B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160"/>
            <a:stretch/>
          </p:blipFill>
          <p:spPr>
            <a:xfrm>
              <a:off x="7805952" y="2058618"/>
              <a:ext cx="1454400" cy="2590070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67EB663F-60DD-6420-9D9D-D89B56E643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141" b="32019"/>
            <a:stretch/>
          </p:blipFill>
          <p:spPr>
            <a:xfrm>
              <a:off x="9308483" y="2058618"/>
              <a:ext cx="1454400" cy="259007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2AEE9137-E20E-97AE-CC33-49207CCDB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60"/>
            <a:stretch/>
          </p:blipFill>
          <p:spPr>
            <a:xfrm>
              <a:off x="10808334" y="2058618"/>
              <a:ext cx="1454400" cy="2590070"/>
            </a:xfrm>
            <a:prstGeom prst="rect">
              <a:avLst/>
            </a:prstGeom>
          </p:spPr>
        </p:pic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C4CC5F2-F882-CA7F-802A-73EF26CF0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471878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AS-IS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B9FCC2-6AB3-C754-96CE-21630D8A8049}"/>
              </a:ext>
            </a:extLst>
          </p:cNvPr>
          <p:cNvSpPr/>
          <p:nvPr/>
        </p:nvSpPr>
        <p:spPr>
          <a:xfrm>
            <a:off x="1092788" y="3608388"/>
            <a:ext cx="4041184" cy="276999"/>
          </a:xfrm>
          <a:prstGeom prst="rect">
            <a:avLst/>
          </a:prstGeom>
        </p:spPr>
        <p:txBody>
          <a:bodyPr lIns="18000" rIns="1800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체감 속도 감소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5EB38A-A731-BC4F-CCAF-7AA95B311BA7}"/>
              </a:ext>
            </a:extLst>
          </p:cNvPr>
          <p:cNvSpPr/>
          <p:nvPr/>
        </p:nvSpPr>
        <p:spPr>
          <a:xfrm>
            <a:off x="1092788" y="3882534"/>
            <a:ext cx="4041184" cy="276999"/>
          </a:xfrm>
          <a:prstGeom prst="rect">
            <a:avLst/>
          </a:prstGeom>
        </p:spPr>
        <p:txBody>
          <a:bodyPr lIns="18000" rIns="1800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85725" indent="-85725">
              <a:buClr>
                <a:srgbClr val="2E2E2E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로딩 화면 내 움직이는 이미지 활용을 통한 체감 속도 감소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998FF5-218C-8456-C5BF-AAAFFCB0D122}"/>
              </a:ext>
            </a:extLst>
          </p:cNvPr>
          <p:cNvSpPr/>
          <p:nvPr/>
        </p:nvSpPr>
        <p:spPr>
          <a:xfrm>
            <a:off x="1092788" y="4122914"/>
            <a:ext cx="4041184" cy="276999"/>
          </a:xfrm>
          <a:prstGeom prst="rect">
            <a:avLst/>
          </a:prstGeom>
        </p:spPr>
        <p:txBody>
          <a:bodyPr lIns="18000" rIns="1800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 탐색 용이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9B03F7-70E3-2D94-ACFB-BA07AAE081BC}"/>
              </a:ext>
            </a:extLst>
          </p:cNvPr>
          <p:cNvSpPr/>
          <p:nvPr/>
        </p:nvSpPr>
        <p:spPr>
          <a:xfrm>
            <a:off x="1092788" y="4396527"/>
            <a:ext cx="4041184" cy="646331"/>
          </a:xfrm>
          <a:prstGeom prst="rect">
            <a:avLst/>
          </a:prstGeom>
        </p:spPr>
        <p:txBody>
          <a:bodyPr lIns="18000" rIns="1800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85725" indent="-85725">
              <a:buClr>
                <a:srgbClr val="2E2E2E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카테고리 구분에 따른 상품 탐색 용이</a:t>
            </a:r>
            <a:endParaRPr lang="en-US" altLang="ko-KR" sz="1200" kern="0" spc="-10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85725" indent="-85725">
              <a:buClr>
                <a:srgbClr val="2E2E2E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스크롤시 상단 헤더영역 메뉴 고정노출로 상품 및 서비스 노출 강화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BEE2FA4-39BF-7B04-1624-7FF33EF5EE4D}"/>
              </a:ext>
            </a:extLst>
          </p:cNvPr>
          <p:cNvSpPr/>
          <p:nvPr/>
        </p:nvSpPr>
        <p:spPr>
          <a:xfrm>
            <a:off x="1092788" y="5042858"/>
            <a:ext cx="4041184" cy="276999"/>
          </a:xfrm>
          <a:prstGeom prst="rect">
            <a:avLst/>
          </a:prstGeom>
        </p:spPr>
        <p:txBody>
          <a:bodyPr lIns="18000" rIns="1800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</a:t>
            </a:r>
            <a:r>
              <a:rPr lang="en-US" altLang="ko-KR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 노출 강화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DF1DA4E-336E-FBB0-468D-7D962DE3AB08}"/>
              </a:ext>
            </a:extLst>
          </p:cNvPr>
          <p:cNvSpPr/>
          <p:nvPr/>
        </p:nvSpPr>
        <p:spPr>
          <a:xfrm>
            <a:off x="1092788" y="5316471"/>
            <a:ext cx="4041184" cy="276999"/>
          </a:xfrm>
          <a:prstGeom prst="rect">
            <a:avLst/>
          </a:prstGeom>
        </p:spPr>
        <p:txBody>
          <a:bodyPr lIns="18000" rIns="1800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85725" indent="-85725">
              <a:buClr>
                <a:srgbClr val="2E2E2E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kern="0" spc="-10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Bottomsheet</a:t>
            </a: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통한 상품관련 이벤트</a:t>
            </a:r>
            <a:r>
              <a:rPr lang="en-US" altLang="ko-KR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혜택 노출</a:t>
            </a:r>
            <a:endParaRPr lang="en-US" altLang="ko-KR" sz="1200" kern="0" spc="-10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74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12C334E-C1A5-4399-5BC3-1DFA3CCDDD5E}"/>
              </a:ext>
            </a:extLst>
          </p:cNvPr>
          <p:cNvSpPr/>
          <p:nvPr/>
        </p:nvSpPr>
        <p:spPr>
          <a:xfrm>
            <a:off x="550863" y="811213"/>
            <a:ext cx="2662237" cy="325437"/>
          </a:xfrm>
          <a:prstGeom prst="roundRect">
            <a:avLst>
              <a:gd name="adj" fmla="val 50000"/>
            </a:avLst>
          </a:prstGeom>
          <a:solidFill>
            <a:srgbClr val="7BB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spc="-1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Benchmarking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47A866-0EDC-9FBD-1F90-2354E389DDC3}"/>
              </a:ext>
            </a:extLst>
          </p:cNvPr>
          <p:cNvSpPr/>
          <p:nvPr/>
        </p:nvSpPr>
        <p:spPr>
          <a:xfrm>
            <a:off x="1012583" y="2566944"/>
            <a:ext cx="40795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(APP)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카카오페이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전체서비스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보험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보험비교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571454C3-49C5-58D6-6328-2004F710E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84" y="2079134"/>
            <a:ext cx="3319028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defTabSz="457200">
              <a:defRPr sz="3200" kern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ko-KR" altLang="en-US" sz="3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카카오페이 보험</a:t>
            </a:r>
            <a:endParaRPr lang="en-US" altLang="ko-KR" sz="3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195C837-181F-B603-B12E-A2615CA65B59}"/>
              </a:ext>
            </a:extLst>
          </p:cNvPr>
          <p:cNvGrpSpPr/>
          <p:nvPr/>
        </p:nvGrpSpPr>
        <p:grpSpPr>
          <a:xfrm>
            <a:off x="6317280" y="2148618"/>
            <a:ext cx="5966846" cy="2649102"/>
            <a:chOff x="6291298" y="1913521"/>
            <a:chExt cx="7377913" cy="327557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63D6440-CC0F-19EB-B98A-40231C0F5A92}"/>
                </a:ext>
              </a:extLst>
            </p:cNvPr>
            <p:cNvGrpSpPr/>
            <p:nvPr/>
          </p:nvGrpSpPr>
          <p:grpSpPr>
            <a:xfrm>
              <a:off x="6291298" y="1913521"/>
              <a:ext cx="1800000" cy="3275574"/>
              <a:chOff x="6291300" y="2045994"/>
              <a:chExt cx="1800000" cy="3275574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CC28ABED-4DAC-6731-F9C1-B29392B759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-2310"/>
              <a:stretch/>
            </p:blipFill>
            <p:spPr>
              <a:xfrm>
                <a:off x="6291300" y="2045994"/>
                <a:ext cx="1800000" cy="32755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1A079B5B-AD0C-7173-ACA9-2FCD427A9B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9" t="18023" r="5259" b="64673"/>
              <a:stretch/>
            </p:blipFill>
            <p:spPr>
              <a:xfrm>
                <a:off x="6385966" y="2626853"/>
                <a:ext cx="1610668" cy="553999"/>
              </a:xfrm>
              <a:prstGeom prst="rect">
                <a:avLst/>
              </a:prstGeom>
            </p:spPr>
          </p:pic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51BC7FE-F35B-2826-1412-46DFC5FB67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-31"/>
            <a:stretch/>
          </p:blipFill>
          <p:spPr>
            <a:xfrm>
              <a:off x="8147495" y="1913522"/>
              <a:ext cx="1800000" cy="320258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7AB432EC-0299-FFA9-FEBB-211D27716F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24" b="2229"/>
            <a:stretch/>
          </p:blipFill>
          <p:spPr>
            <a:xfrm>
              <a:off x="10013008" y="1913521"/>
              <a:ext cx="1800000" cy="320258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E0B0044-9DBB-1A61-03D5-46AD247DC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63" r="1661" b="2229"/>
            <a:stretch/>
          </p:blipFill>
          <p:spPr>
            <a:xfrm>
              <a:off x="11869211" y="1913521"/>
              <a:ext cx="1800000" cy="320258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EFA5B33-C009-0CBD-6889-4E12FEC2C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471878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AS-IS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913355-F533-5A2A-10B0-098F6D4E7CC4}"/>
              </a:ext>
            </a:extLst>
          </p:cNvPr>
          <p:cNvSpPr/>
          <p:nvPr/>
        </p:nvSpPr>
        <p:spPr>
          <a:xfrm>
            <a:off x="1092788" y="3608388"/>
            <a:ext cx="4041184" cy="276999"/>
          </a:xfrm>
          <a:prstGeom prst="rect">
            <a:avLst/>
          </a:prstGeom>
        </p:spPr>
        <p:txBody>
          <a:bodyPr lIns="18000" rIns="1800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 식 상품 카테고리 구분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B0DDD1-55D1-BCE9-8C7F-FAA2A5F8FD7F}"/>
              </a:ext>
            </a:extLst>
          </p:cNvPr>
          <p:cNvSpPr/>
          <p:nvPr/>
        </p:nvSpPr>
        <p:spPr>
          <a:xfrm>
            <a:off x="1092788" y="3882534"/>
            <a:ext cx="4041184" cy="276999"/>
          </a:xfrm>
          <a:prstGeom prst="rect">
            <a:avLst/>
          </a:prstGeom>
        </p:spPr>
        <p:txBody>
          <a:bodyPr lIns="18000" rIns="1800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85725" indent="-85725">
              <a:buClr>
                <a:srgbClr val="2E2E2E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키워드 형태로 구분된 카테고리 노출로 상품 탐색에 용이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620D62-977B-6F37-0643-5E5F1646BEBB}"/>
              </a:ext>
            </a:extLst>
          </p:cNvPr>
          <p:cNvSpPr/>
          <p:nvPr/>
        </p:nvSpPr>
        <p:spPr>
          <a:xfrm>
            <a:off x="1092788" y="4159533"/>
            <a:ext cx="4041184" cy="276999"/>
          </a:xfrm>
          <a:prstGeom prst="rect">
            <a:avLst/>
          </a:prstGeom>
        </p:spPr>
        <p:txBody>
          <a:bodyPr lIns="18000" rIns="1800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목적 달성 유도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3AF7B9-E6A2-331F-CB6F-E9C2567A8684}"/>
              </a:ext>
            </a:extLst>
          </p:cNvPr>
          <p:cNvSpPr/>
          <p:nvPr/>
        </p:nvSpPr>
        <p:spPr>
          <a:xfrm>
            <a:off x="1092788" y="4433679"/>
            <a:ext cx="4041184" cy="646331"/>
          </a:xfrm>
          <a:prstGeom prst="rect">
            <a:avLst/>
          </a:prstGeom>
        </p:spPr>
        <p:txBody>
          <a:bodyPr lIns="18000" rIns="1800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85725" indent="-85725">
              <a:buClr>
                <a:srgbClr val="2E2E2E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명확한 </a:t>
            </a:r>
            <a:r>
              <a:rPr lang="en-US" altLang="ko-KR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CTA(Call To Action) </a:t>
            </a: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 배치</a:t>
            </a:r>
            <a:endParaRPr lang="en-US" altLang="ko-KR" sz="1200" kern="0" spc="-10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85725" indent="-85725">
              <a:buClr>
                <a:srgbClr val="2E2E2E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사용자의 행동 유도 및 다음 행동을 짐작할 수 있게 하는 명료한 카피 사용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4BAF3B-DADC-3A19-D088-5E1CEFEC8E1A}"/>
              </a:ext>
            </a:extLst>
          </p:cNvPr>
          <p:cNvSpPr/>
          <p:nvPr/>
        </p:nvSpPr>
        <p:spPr>
          <a:xfrm>
            <a:off x="1092788" y="5040958"/>
            <a:ext cx="4041184" cy="276999"/>
          </a:xfrm>
          <a:prstGeom prst="rect">
            <a:avLst/>
          </a:prstGeom>
        </p:spPr>
        <p:txBody>
          <a:bodyPr lIns="18000" rIns="1800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친밀감</a:t>
            </a:r>
            <a:r>
              <a:rPr lang="en-US" altLang="ko-KR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공감대 형성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60BFB0-8853-AFF2-2914-927F832AE811}"/>
              </a:ext>
            </a:extLst>
          </p:cNvPr>
          <p:cNvSpPr/>
          <p:nvPr/>
        </p:nvSpPr>
        <p:spPr>
          <a:xfrm>
            <a:off x="1092788" y="5315104"/>
            <a:ext cx="4041184" cy="276999"/>
          </a:xfrm>
          <a:prstGeom prst="rect">
            <a:avLst/>
          </a:prstGeom>
        </p:spPr>
        <p:txBody>
          <a:bodyPr lIns="18000" rIns="1800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85725" indent="-85725">
              <a:buClr>
                <a:srgbClr val="2E2E2E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</a:t>
            </a:r>
            <a:r>
              <a:rPr lang="en-US" altLang="ko-KR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’, ‘</a:t>
            </a: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너</a:t>
            </a:r>
            <a:r>
              <a:rPr lang="en-US" altLang="ko-KR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같은 </a:t>
            </a:r>
            <a:r>
              <a:rPr lang="en-US" altLang="ko-KR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1, 2</a:t>
            </a: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인칭 카피사용을 통한 친밀감 및 공감대 형성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FE4AF7C1-AE99-7C10-7808-48D975CC7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4894" y="1352550"/>
            <a:ext cx="230223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상품전시 강화</a:t>
            </a:r>
            <a:endParaRPr lang="en-US" altLang="ko-KR" sz="2600" dirty="0">
              <a:solidFill>
                <a:srgbClr val="2E2E2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F0775A6-CAF5-307F-191A-066AC9E9687D}"/>
              </a:ext>
            </a:extLst>
          </p:cNvPr>
          <p:cNvSpPr/>
          <p:nvPr/>
        </p:nvSpPr>
        <p:spPr>
          <a:xfrm>
            <a:off x="1092200" y="2946400"/>
            <a:ext cx="863600" cy="231775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간편한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8D3F494-99B4-BA69-07FF-907728C8BE08}"/>
              </a:ext>
            </a:extLst>
          </p:cNvPr>
          <p:cNvSpPr/>
          <p:nvPr/>
        </p:nvSpPr>
        <p:spPr>
          <a:xfrm>
            <a:off x="2045671" y="2946400"/>
            <a:ext cx="863600" cy="231775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공감하는</a:t>
            </a:r>
          </a:p>
        </p:txBody>
      </p:sp>
    </p:spTree>
    <p:extLst>
      <p:ext uri="{BB962C8B-B14F-4D97-AF65-F5344CB8AC3E}">
        <p14:creationId xmlns:p14="http://schemas.microsoft.com/office/powerpoint/2010/main" val="4002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12C334E-C1A5-4399-5BC3-1DFA3CCDDD5E}"/>
              </a:ext>
            </a:extLst>
          </p:cNvPr>
          <p:cNvSpPr/>
          <p:nvPr/>
        </p:nvSpPr>
        <p:spPr>
          <a:xfrm>
            <a:off x="550863" y="811213"/>
            <a:ext cx="2662237" cy="325437"/>
          </a:xfrm>
          <a:prstGeom prst="roundRect">
            <a:avLst>
              <a:gd name="adj" fmla="val 50000"/>
            </a:avLst>
          </a:prstGeom>
          <a:solidFill>
            <a:srgbClr val="7BB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spc="-1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Benchmarking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47A866-0EDC-9FBD-1F90-2354E389DDC3}"/>
              </a:ext>
            </a:extLst>
          </p:cNvPr>
          <p:cNvSpPr/>
          <p:nvPr/>
        </p:nvSpPr>
        <p:spPr>
          <a:xfrm>
            <a:off x="1012583" y="2566944"/>
            <a:ext cx="3060601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https://m.directdb.co.kr/main.do</a:t>
            </a:r>
            <a:endParaRPr lang="ko-KR" altLang="en-US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74AF607-199F-B564-1D9D-65E8BA39D72F}"/>
              </a:ext>
            </a:extLst>
          </p:cNvPr>
          <p:cNvSpPr/>
          <p:nvPr/>
        </p:nvSpPr>
        <p:spPr>
          <a:xfrm>
            <a:off x="1092200" y="2946400"/>
            <a:ext cx="863600" cy="2317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컨텐츠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9809F55-3F41-15B3-CA05-030A673FB7DB}"/>
              </a:ext>
            </a:extLst>
          </p:cNvPr>
          <p:cNvSpPr/>
          <p:nvPr/>
        </p:nvSpPr>
        <p:spPr>
          <a:xfrm>
            <a:off x="2025940" y="2946400"/>
            <a:ext cx="863600" cy="2317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다채로운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C2454D6F-6927-38A4-ADEF-6693119C7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798" y="1352550"/>
            <a:ext cx="282641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콘텐츠 노출 강화</a:t>
            </a:r>
            <a:endParaRPr lang="en-US" altLang="ko-KR" sz="2600" dirty="0">
              <a:solidFill>
                <a:srgbClr val="2E2E2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571454C3-49C5-58D6-6328-2004F710E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84" y="2079134"/>
            <a:ext cx="3319028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defTabSz="457200">
              <a:defRPr sz="3200" kern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en-US" altLang="ko-KR" sz="3000" dirty="0">
                <a:solidFill>
                  <a:schemeClr val="accent6"/>
                </a:solidFill>
              </a:rPr>
              <a:t>DB </a:t>
            </a:r>
            <a:r>
              <a:rPr lang="ko-KR" altLang="en-US" sz="3000" dirty="0">
                <a:solidFill>
                  <a:schemeClr val="accent6"/>
                </a:solidFill>
              </a:rPr>
              <a:t>손해보험 </a:t>
            </a:r>
            <a:endParaRPr lang="en-US" altLang="ko-KR" sz="3000" dirty="0">
              <a:solidFill>
                <a:schemeClr val="accent6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CB6D62A-0F65-8C2B-819C-F60F86550FAD}"/>
              </a:ext>
            </a:extLst>
          </p:cNvPr>
          <p:cNvGrpSpPr/>
          <p:nvPr/>
        </p:nvGrpSpPr>
        <p:grpSpPr>
          <a:xfrm>
            <a:off x="6324292" y="2060848"/>
            <a:ext cx="5400760" cy="4295440"/>
            <a:chOff x="6324292" y="2060848"/>
            <a:chExt cx="5400760" cy="42954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ED7EA1D-7E3D-EA06-45C8-9244287E3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4292" y="2060848"/>
              <a:ext cx="1764046" cy="4287956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861BCAF-378F-28B1-ED52-C5090A489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52291" y="2060848"/>
              <a:ext cx="1756652" cy="428795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A78A346-A7CA-19CF-8423-B197B3410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72897" y="2060848"/>
              <a:ext cx="1752155" cy="4295440"/>
            </a:xfrm>
            <a:prstGeom prst="rect">
              <a:avLst/>
            </a:prstGeom>
          </p:spPr>
        </p:pic>
      </p:grp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D2546DD-8BB5-BBAB-080F-01DE7825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471878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AS-IS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67DAC7-635A-DA75-E1E0-854AA0D7FC02}"/>
              </a:ext>
            </a:extLst>
          </p:cNvPr>
          <p:cNvSpPr/>
          <p:nvPr/>
        </p:nvSpPr>
        <p:spPr>
          <a:xfrm>
            <a:off x="1092788" y="3905298"/>
            <a:ext cx="4041184" cy="276999"/>
          </a:xfrm>
          <a:prstGeom prst="rect">
            <a:avLst/>
          </a:prstGeom>
        </p:spPr>
        <p:txBody>
          <a:bodyPr lIns="18000" rIns="1800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이상하게 기분 좋은 </a:t>
            </a:r>
            <a:r>
              <a:rPr lang="en-US" altLang="ko-KR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** “</a:t>
            </a:r>
            <a:endParaRPr lang="ko-KR" altLang="en-US" sz="1200" kern="0" spc="-10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D9DB2F-B11C-EDB9-7155-39FDCAF09D56}"/>
              </a:ext>
            </a:extLst>
          </p:cNvPr>
          <p:cNvSpPr/>
          <p:nvPr/>
        </p:nvSpPr>
        <p:spPr>
          <a:xfrm>
            <a:off x="1092788" y="4179444"/>
            <a:ext cx="4041184" cy="830997"/>
          </a:xfrm>
          <a:prstGeom prst="rect">
            <a:avLst/>
          </a:prstGeom>
        </p:spPr>
        <p:txBody>
          <a:bodyPr lIns="18000" rIns="1800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85725" indent="-85725">
              <a:buClr>
                <a:srgbClr val="2E2E2E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다양한 콘텐츠</a:t>
            </a:r>
            <a:r>
              <a:rPr lang="en-US" altLang="ko-KR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익숙한 모델을 이용한 친숙한 이미지 구성</a:t>
            </a:r>
            <a:endParaRPr lang="en-US" altLang="ko-KR" sz="1200" kern="0" spc="-10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85725" indent="-85725">
              <a:buClr>
                <a:srgbClr val="2E2E2E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서비스 내 동영상 콘텐츠 배치를 통한 기업 이미지 및 상품노출 강화 및 </a:t>
            </a:r>
            <a:r>
              <a:rPr lang="ko-KR" altLang="en-US" sz="1200" kern="0" spc="-10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이탈률</a:t>
            </a: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방지</a:t>
            </a:r>
            <a:endParaRPr lang="en-US" altLang="ko-KR" sz="1200" kern="0" spc="-10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85725" indent="-85725">
              <a:buClr>
                <a:srgbClr val="2E2E2E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동영상 영역 </a:t>
            </a:r>
            <a:r>
              <a:rPr lang="ko-KR" altLang="en-US" sz="1200" kern="0" spc="-10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스와이프</a:t>
            </a: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기능을 활용</a:t>
            </a:r>
            <a:r>
              <a:rPr lang="en-US" altLang="ko-KR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콘텐츠 탐색 용이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35FC3B-68BD-0A31-0C07-A05C647DC7F8}"/>
              </a:ext>
            </a:extLst>
          </p:cNvPr>
          <p:cNvSpPr/>
          <p:nvPr/>
        </p:nvSpPr>
        <p:spPr>
          <a:xfrm>
            <a:off x="1092788" y="3607579"/>
            <a:ext cx="4041184" cy="276999"/>
          </a:xfrm>
          <a:prstGeom prst="rect">
            <a:avLst/>
          </a:prstGeom>
        </p:spPr>
        <p:txBody>
          <a:bodyPr lIns="18000" rIns="1800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kern="0" spc="-10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다채로운 콘텐츠 제공</a:t>
            </a:r>
          </a:p>
        </p:txBody>
      </p:sp>
    </p:spTree>
    <p:extLst>
      <p:ext uri="{BB962C8B-B14F-4D97-AF65-F5344CB8AC3E}">
        <p14:creationId xmlns:p14="http://schemas.microsoft.com/office/powerpoint/2010/main" val="410466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1120</Words>
  <Application>Microsoft Office PowerPoint</Application>
  <PresentationFormat>와이드스크린</PresentationFormat>
  <Paragraphs>216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굴림</vt:lpstr>
      <vt:lpstr>나눔스퀘어</vt:lpstr>
      <vt:lpstr>나눔스퀘어 Bold</vt:lpstr>
      <vt:lpstr>나눔스퀘어 ExtraBold</vt:lpstr>
      <vt:lpstr>나눔스퀘어 Light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jaehyun</dc:creator>
  <cp:lastModifiedBy>Shin jaehyun</cp:lastModifiedBy>
  <cp:revision>64</cp:revision>
  <dcterms:created xsi:type="dcterms:W3CDTF">2022-11-10T02:29:16Z</dcterms:created>
  <dcterms:modified xsi:type="dcterms:W3CDTF">2022-11-17T09:45:35Z</dcterms:modified>
</cp:coreProperties>
</file>