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8" r:id="rId2"/>
    <p:sldId id="411" r:id="rId3"/>
    <p:sldId id="412" r:id="rId4"/>
    <p:sldId id="413" r:id="rId5"/>
    <p:sldId id="415" r:id="rId6"/>
    <p:sldId id="416" r:id="rId7"/>
    <p:sldId id="417" r:id="rId8"/>
    <p:sldId id="4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A83B49-1CF7-4631-851F-463B7BB6C930}">
          <p14:sldIdLst>
            <p14:sldId id="298"/>
          </p14:sldIdLst>
        </p14:section>
        <p14:section name="asis, tobe" id="{BAB29A7C-A3B2-4235-B56B-54D44668D24A}">
          <p14:sldIdLst>
            <p14:sldId id="411"/>
            <p14:sldId id="412"/>
            <p14:sldId id="413"/>
            <p14:sldId id="415"/>
            <p14:sldId id="416"/>
            <p14:sldId id="41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6992" userDrawn="1">
          <p15:clr>
            <a:srgbClr val="A4A3A4"/>
          </p15:clr>
        </p15:guide>
        <p15:guide id="5" pos="756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1842" userDrawn="1">
          <p15:clr>
            <a:srgbClr val="A4A3A4"/>
          </p15:clr>
        </p15:guide>
        <p15:guide id="9" pos="2887" userDrawn="1">
          <p15:clr>
            <a:srgbClr val="A4A3A4"/>
          </p15:clr>
        </p15:guide>
        <p15:guide id="10" pos="960" userDrawn="1">
          <p15:clr>
            <a:srgbClr val="A4A3A4"/>
          </p15:clr>
        </p15:guide>
        <p15:guide id="11" pos="6834" userDrawn="1">
          <p15:clr>
            <a:srgbClr val="A4A3A4"/>
          </p15:clr>
        </p15:guide>
        <p15:guide id="12" pos="642" userDrawn="1">
          <p15:clr>
            <a:srgbClr val="A4A3A4"/>
          </p15:clr>
        </p15:guide>
        <p15:guide id="13" orient="horz" pos="2432" userDrawn="1">
          <p15:clr>
            <a:srgbClr val="A4A3A4"/>
          </p15:clr>
        </p15:guide>
        <p15:guide id="14" pos="3931" userDrawn="1">
          <p15:clr>
            <a:srgbClr val="A4A3A4"/>
          </p15:clr>
        </p15:guide>
        <p15:guide id="15" pos="6516" userDrawn="1">
          <p15:clr>
            <a:srgbClr val="A4A3A4"/>
          </p15:clr>
        </p15:guide>
        <p15:guide id="16" pos="7310" userDrawn="1">
          <p15:clr>
            <a:srgbClr val="A4A3A4"/>
          </p15:clr>
        </p15:guide>
        <p15:guide id="17" orient="horz" pos="3997" userDrawn="1">
          <p15:clr>
            <a:srgbClr val="A4A3A4"/>
          </p15:clr>
        </p15:guide>
        <p15:guide id="18" orient="horz" pos="1162" userDrawn="1">
          <p15:clr>
            <a:srgbClr val="A4A3A4"/>
          </p15:clr>
        </p15:guide>
        <p15:guide id="19" pos="688" userDrawn="1">
          <p15:clr>
            <a:srgbClr val="A4A3A4"/>
          </p15:clr>
        </p15:guide>
        <p15:guide id="20" pos="3636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026" userDrawn="1">
          <p15:clr>
            <a:srgbClr val="A4A3A4"/>
          </p15:clr>
        </p15:guide>
        <p15:guide id="23" pos="1527" userDrawn="1">
          <p15:clr>
            <a:srgbClr val="A4A3A4"/>
          </p15:clr>
        </p15:guide>
        <p15:guide id="24" pos="4203" userDrawn="1">
          <p15:clr>
            <a:srgbClr val="A4A3A4"/>
          </p15:clr>
        </p15:guide>
        <p15:guide id="25" orient="horz" pos="890" userDrawn="1">
          <p15:clr>
            <a:srgbClr val="A4A3A4"/>
          </p15:clr>
        </p15:guide>
        <p15:guide id="26" pos="5133" userDrawn="1">
          <p15:clr>
            <a:srgbClr val="A4A3A4"/>
          </p15:clr>
        </p15:guide>
        <p15:guide id="27" pos="63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AC75B"/>
    <a:srgbClr val="C5DFA1"/>
    <a:srgbClr val="A3A3A3"/>
    <a:srgbClr val="BBEEE5"/>
    <a:srgbClr val="418CF7"/>
    <a:srgbClr val="FF7E36"/>
    <a:srgbClr val="35C5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>
        <p:scale>
          <a:sx n="100" d="100"/>
          <a:sy n="100" d="100"/>
        </p:scale>
        <p:origin x="1212" y="210"/>
      </p:cViewPr>
      <p:guideLst>
        <p:guide orient="horz" pos="2273"/>
        <p:guide pos="3840"/>
        <p:guide pos="279"/>
        <p:guide pos="6992"/>
        <p:guide pos="756"/>
        <p:guide orient="horz" pos="1616"/>
        <p:guide orient="horz" pos="1298"/>
        <p:guide orient="horz" pos="1842"/>
        <p:guide pos="2887"/>
        <p:guide pos="960"/>
        <p:guide pos="6834"/>
        <p:guide pos="642"/>
        <p:guide orient="horz" pos="2432"/>
        <p:guide pos="3931"/>
        <p:guide pos="6516"/>
        <p:guide pos="7310"/>
        <p:guide orient="horz" pos="3997"/>
        <p:guide orient="horz" pos="1162"/>
        <p:guide pos="688"/>
        <p:guide pos="3636"/>
        <p:guide pos="1118"/>
        <p:guide orient="horz" pos="1026"/>
        <p:guide pos="1527"/>
        <p:guide pos="4203"/>
        <p:guide orient="horz" pos="890"/>
        <p:guide pos="5133"/>
        <p:guide pos="6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A6EC-5520-4784-BACC-143B1AE573D3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418FE-3DE1-4389-BA07-E4F28C769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DB4CA-6909-7250-3E04-3D5684B6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1E775-A8B6-041F-306C-3A8E79FC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452BA-9322-A49B-1EE9-852B1779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8B72D-48B7-83CB-C21D-79BCB39A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2AC-E7E9-E893-97D9-07394B5F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1D3D7-97C0-F94D-BE5D-5D8D454B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D7878-FF50-2EEE-A27F-47E3319A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EA6C-AEEB-93CD-BA56-43A1CB7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053A7-DCE1-4ECE-BE77-2BE7037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692D-ED08-E5AC-6D3B-FFFFEDF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F67B8-B3AE-C4AC-7058-7237A6E7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7F16F-C825-B4DD-4CB3-719C52FF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1061-C6F0-C120-A6D7-602E6FD7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FBA0-07DC-183C-D593-294514D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B32-462F-AE67-DF5A-CC58A28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3ACB2-78C7-E71A-8B2B-F436C44FB5F3}"/>
              </a:ext>
            </a:extLst>
          </p:cNvPr>
          <p:cNvSpPr/>
          <p:nvPr userDrawn="1"/>
        </p:nvSpPr>
        <p:spPr>
          <a:xfrm>
            <a:off x="0" y="0"/>
            <a:ext cx="12192000" cy="555625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58607E1E-9524-8558-5741-ECA5CF3AF1DA}"/>
              </a:ext>
            </a:extLst>
          </p:cNvPr>
          <p:cNvSpPr/>
          <p:nvPr userDrawn="1"/>
        </p:nvSpPr>
        <p:spPr>
          <a:xfrm rot="18900000">
            <a:off x="5603875" y="6597650"/>
            <a:ext cx="112713" cy="93663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5363BEBA-569F-DC75-5B2F-C9AAA4EBFB23}"/>
              </a:ext>
            </a:extLst>
          </p:cNvPr>
          <p:cNvSpPr/>
          <p:nvPr userDrawn="1"/>
        </p:nvSpPr>
        <p:spPr>
          <a:xfrm rot="2700000" flipH="1">
            <a:off x="6484938" y="6586538"/>
            <a:ext cx="92075" cy="115887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1FA84-F54D-9A99-C2F2-E652AA311F6D}"/>
              </a:ext>
            </a:extLst>
          </p:cNvPr>
          <p:cNvSpPr/>
          <p:nvPr userDrawn="1"/>
        </p:nvSpPr>
        <p:spPr>
          <a:xfrm>
            <a:off x="5740400" y="6527800"/>
            <a:ext cx="711200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A78069CF-3E8B-4A24-B821-A31031CA9AC8}" type="slidenum">
              <a:rPr lang="ko-KR" altLang="en-US" sz="1100" smtClean="0">
                <a:solidFill>
                  <a:srgbClr val="2E2E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sz="1100" dirty="0">
              <a:solidFill>
                <a:srgbClr val="2E2E2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B4B180-26FB-5A1A-026E-F01B943121BA}"/>
              </a:ext>
            </a:extLst>
          </p:cNvPr>
          <p:cNvCxnSpPr>
            <a:cxnSpLocks/>
          </p:cNvCxnSpPr>
          <p:nvPr userDrawn="1"/>
        </p:nvCxnSpPr>
        <p:spPr>
          <a:xfrm>
            <a:off x="0" y="263525"/>
            <a:ext cx="19208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394944C-1FE1-1F66-AA84-B70855226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3217547" cy="286232"/>
          </a:xfrm>
          <a:noFill/>
          <a:ln>
            <a:noFill/>
          </a:ln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0606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27F0A-78A1-35CE-221D-56B4AC8AB0F5}"/>
              </a:ext>
            </a:extLst>
          </p:cNvPr>
          <p:cNvSpPr/>
          <p:nvPr userDrawn="1"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F6824-32C2-6B65-E399-8DA7EF537F93}"/>
              </a:ext>
            </a:extLst>
          </p:cNvPr>
          <p:cNvSpPr/>
          <p:nvPr userDrawn="1"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9C91C70-C6BD-27EC-7C92-899909B99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3188934"/>
            <a:ext cx="702628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2594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7C5D-EC09-8441-8D03-1D7EE39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7337-5BEC-7570-EDE8-82DA2B5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86CA9-D977-CEFA-3AF4-089A6CC8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36C4-5370-F5C2-4C44-D7BD60EA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A21EA-AF18-5DBC-F000-0563C3A5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A97-3665-08D2-FB1C-91960C78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1C77-383C-074B-DBE8-59405F9A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F5C7B-5F6B-E454-539C-C870A4DF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2D3F-4654-9E5C-BA36-83A1E054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200E-9560-24D7-13CE-6948C86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0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2566-0FA7-873A-9F56-E90D1EC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2AA18-68A1-F72B-C0C0-B29EC7A79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DD7D7-6EE9-253C-CB19-91220D05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8032C-929A-5218-34A4-74D0CB9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6C06B-9701-CBEC-49A4-11D5C713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C1CB5-1808-B00A-AB1B-AA71B70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571-4ED9-C849-426B-83B5660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F262C-8C2B-4410-92E4-174AA224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2FAD8-B314-E7B5-32EB-FC7FB0E7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E4300-D506-9C35-02E8-1C6192FF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74155-D6CC-A07B-D290-82A0E9FB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41525-7BE9-8E33-7503-8A3D2E7B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CCBE5-3529-4EEB-9A57-F81AC3B5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97274-D123-84F5-027D-710368A2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E7D2-D7C6-275C-F539-5D99D7F0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4A0A2-4B3E-4D4E-4998-8F2C92D8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A1996-37A7-535D-B01A-31E7FA38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9F088-CAD8-4DD4-F92A-8534F74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C22DF-CAE6-0CA4-EDE7-081C803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1A534-898C-A235-98E1-9DEF817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E1565-9AD8-AC9A-B9FC-B83CC8C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DF5A-0169-21C6-4C52-5483292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888B-8C4E-16B9-9EBA-154EA62C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EDA04-B514-FE3A-A7FD-4F87CAFA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F4B13-245E-EDA6-0926-8ED5EC08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E94E3-846D-A88E-09D4-A013DEC1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BBC97-631A-4750-D6A5-8A64E5D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6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7AF7-31EA-2716-701C-3F318E0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BBF61-373D-EEF3-B306-BB605931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9FCBC-44D9-D78A-516E-BC2CE743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C735F-DB1A-E97A-4FFE-E750E20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183DC-7050-94F4-CE8C-A97D45D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4C62E-7451-58F8-F756-830CD466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6A9A5-BEBF-8C4E-B635-B88F3F22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A85B-D1FF-DD5D-3A09-C61DC8C9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80CD-7E3C-176C-20AE-170D6E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02C0-7868-460D-8316-8AA82F997DF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0DF81-6734-FE18-4E5E-64D9EE02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BD6E-BBB3-89E6-067F-DB87A0D5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36834C9-C95F-EE2E-2059-D4FB4ED93FA5}"/>
              </a:ext>
            </a:extLst>
          </p:cNvPr>
          <p:cNvSpPr/>
          <p:nvPr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4651FB-48AE-7649-A3BF-CAC830D8E5D9}"/>
              </a:ext>
            </a:extLst>
          </p:cNvPr>
          <p:cNvSpPr/>
          <p:nvPr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48" name="TextBox 9">
            <a:extLst>
              <a:ext uri="{FF2B5EF4-FFF2-40B4-BE49-F238E27FC236}">
                <a16:creationId xmlns:a16="http://schemas.microsoft.com/office/drawing/2014/main" id="{F537EF20-AD67-ADBC-AD83-D873DB72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143250"/>
            <a:ext cx="203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조사분석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82A86C-640B-787F-E734-DBABCBAF2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E0154-BB30-315C-76F8-9FB6CC50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6" y="1649725"/>
            <a:ext cx="1948371" cy="3139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4BE5B-4899-DD7F-3B23-9BBCDBD30C6E}"/>
              </a:ext>
            </a:extLst>
          </p:cNvPr>
          <p:cNvSpPr txBox="1"/>
          <p:nvPr/>
        </p:nvSpPr>
        <p:spPr>
          <a:xfrm>
            <a:off x="1649885" y="5536504"/>
            <a:ext cx="324804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추천상품 외 전체 상품 노출 부재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상품을 보려면 우측 상단에 위치한 전체 상품 보기 버튼 선택 </a:t>
            </a: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 선택 필요</a:t>
            </a: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1D4551-575C-2144-134B-386D3DEEB5B4}"/>
              </a:ext>
            </a:extLst>
          </p:cNvPr>
          <p:cNvGrpSpPr/>
          <p:nvPr/>
        </p:nvGrpSpPr>
        <p:grpSpPr>
          <a:xfrm>
            <a:off x="408888" y="1401921"/>
            <a:ext cx="814330" cy="4965580"/>
            <a:chOff x="-5176328" y="927720"/>
            <a:chExt cx="3411309" cy="208013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3FADA7-F14D-84EE-BD97-F5CDA24C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139343" y="927720"/>
              <a:ext cx="3374323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E16F6F-8021-BE5A-4112-9A72A286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76328" y="5467572"/>
              <a:ext cx="3399639" cy="653574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D7C60AE-D88F-BC21-E0A6-7AE5B593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76328" y="10732512"/>
              <a:ext cx="3411308" cy="63753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E36B99-0B6F-F0AD-53CF-2E85C05E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176327" y="16799645"/>
              <a:ext cx="3411308" cy="4929383"/>
            </a:xfrm>
            <a:prstGeom prst="rect">
              <a:avLst/>
            </a:prstGeom>
          </p:spPr>
        </p:pic>
      </p:grpSp>
      <p:sp>
        <p:nvSpPr>
          <p:cNvPr id="11" name="Rectangle 120">
            <a:extLst>
              <a:ext uri="{FF2B5EF4-FFF2-40B4-BE49-F238E27FC236}">
                <a16:creationId xmlns:a16="http://schemas.microsoft.com/office/drawing/2014/main" id="{418070C6-B1C5-38D5-1E19-A7B18C30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01" y="2140764"/>
            <a:ext cx="823159" cy="1234955"/>
          </a:xfrm>
          <a:prstGeom prst="rect">
            <a:avLst/>
          </a:prstGeom>
          <a:solidFill>
            <a:srgbClr val="000000">
              <a:alpha val="1176"/>
            </a:srgbClr>
          </a:solidFill>
          <a:ln w="6350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5C7F7F-78F6-4767-907B-C1743BAFCED4}"/>
              </a:ext>
            </a:extLst>
          </p:cNvPr>
          <p:cNvSpPr/>
          <p:nvPr/>
        </p:nvSpPr>
        <p:spPr>
          <a:xfrm rot="16200000">
            <a:off x="1185052" y="2961264"/>
            <a:ext cx="523875" cy="155524"/>
          </a:xfrm>
          <a:prstGeom prst="downArrow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4CCDCF3-70E8-CE96-263D-3C0577588669}"/>
              </a:ext>
            </a:extLst>
          </p:cNvPr>
          <p:cNvSpPr txBox="1"/>
          <p:nvPr/>
        </p:nvSpPr>
        <p:spPr>
          <a:xfrm>
            <a:off x="6654305" y="5536504"/>
            <a:ext cx="30019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필터기능을 추가한 전체 보험상품 목록 영역 삽입으로 상품 전시 효과 강화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ASIS </a:t>
            </a: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대비 상품 열람에 대한 스텝 감소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9CCB81EE-A4B5-D0DA-EAF0-9BA7C69D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85" y="956991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274FF93B-AA9D-97E7-693F-2E5189D7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703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6" name="그림 325">
            <a:extLst>
              <a:ext uri="{FF2B5EF4-FFF2-40B4-BE49-F238E27FC236}">
                <a16:creationId xmlns:a16="http://schemas.microsoft.com/office/drawing/2014/main" id="{109542F2-D4B5-8092-8345-C14610AFD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305" y="1649725"/>
            <a:ext cx="2049882" cy="3690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01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82A86C-640B-787F-E734-DBABCBAF2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1D4551-575C-2144-134B-386D3DEEB5B4}"/>
              </a:ext>
            </a:extLst>
          </p:cNvPr>
          <p:cNvGrpSpPr/>
          <p:nvPr/>
        </p:nvGrpSpPr>
        <p:grpSpPr>
          <a:xfrm>
            <a:off x="412645" y="1412875"/>
            <a:ext cx="814330" cy="4965580"/>
            <a:chOff x="-5176328" y="927720"/>
            <a:chExt cx="3411309" cy="208013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3FADA7-F14D-84EE-BD97-F5CDA24C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139343" y="927720"/>
              <a:ext cx="3374323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E16F6F-8021-BE5A-4112-9A72A286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176328" y="5467572"/>
              <a:ext cx="3399639" cy="653574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D7C60AE-D88F-BC21-E0A6-7AE5B593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76328" y="10732512"/>
              <a:ext cx="3411308" cy="63753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E36B99-0B6F-F0AD-53CF-2E85C05E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76327" y="16799645"/>
              <a:ext cx="3411308" cy="4929383"/>
            </a:xfrm>
            <a:prstGeom prst="rect">
              <a:avLst/>
            </a:prstGeom>
          </p:spPr>
        </p:pic>
      </p:grpSp>
      <p:sp>
        <p:nvSpPr>
          <p:cNvPr id="11" name="Rectangle 120">
            <a:extLst>
              <a:ext uri="{FF2B5EF4-FFF2-40B4-BE49-F238E27FC236}">
                <a16:creationId xmlns:a16="http://schemas.microsoft.com/office/drawing/2014/main" id="{418070C6-B1C5-38D5-1E19-A7B18C30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8" y="4335188"/>
            <a:ext cx="823159" cy="488846"/>
          </a:xfrm>
          <a:prstGeom prst="rect">
            <a:avLst/>
          </a:prstGeom>
          <a:solidFill>
            <a:srgbClr val="000000">
              <a:alpha val="1176"/>
            </a:srgbClr>
          </a:solidFill>
          <a:ln w="6350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5C7F7F-78F6-4767-907B-C1743BAFCED4}"/>
              </a:ext>
            </a:extLst>
          </p:cNvPr>
          <p:cNvSpPr/>
          <p:nvPr/>
        </p:nvSpPr>
        <p:spPr>
          <a:xfrm rot="14400000">
            <a:off x="1188809" y="4718521"/>
            <a:ext cx="523875" cy="155524"/>
          </a:xfrm>
          <a:prstGeom prst="downArrow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F63CA8E0-D6B8-D413-ABB6-E719DE57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8" y="4897617"/>
            <a:ext cx="823159" cy="435545"/>
          </a:xfrm>
          <a:prstGeom prst="rect">
            <a:avLst/>
          </a:prstGeom>
          <a:solidFill>
            <a:srgbClr val="000000">
              <a:alpha val="1176"/>
            </a:srgbClr>
          </a:solidFill>
          <a:ln w="6350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C3295E9-FE21-0AB2-AAEA-2B54BD01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103" y="1650347"/>
            <a:ext cx="2139431" cy="26359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8BF87-19C0-D2F7-E132-3730D5EB1F0C}"/>
              </a:ext>
            </a:extLst>
          </p:cNvPr>
          <p:cNvSpPr txBox="1"/>
          <p:nvPr/>
        </p:nvSpPr>
        <p:spPr>
          <a:xfrm>
            <a:off x="1682395" y="5227862"/>
            <a:ext cx="383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동영상 컨텐츠 영역 분산으로 콘텐츠 집중 분산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레코드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메리츠에게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맡겨주세요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친절한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매뉴얼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3FFA4-4F9C-14BF-1B1B-417150FCC1AB}"/>
              </a:ext>
            </a:extLst>
          </p:cNvPr>
          <p:cNvSpPr txBox="1"/>
          <p:nvPr/>
        </p:nvSpPr>
        <p:spPr>
          <a:xfrm>
            <a:off x="6579833" y="5941239"/>
            <a:ext cx="3137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하나의 영역에서 한번에 세개까지 노출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-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콘텐츠 집중 향상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84A67D06-6191-BF1B-C201-F367EFEE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78" y="1123304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2560D74F-7925-FB80-9437-179D1203F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324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8D333773-D7B7-0AF1-0297-5A7676A72C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2921"/>
          <a:stretch/>
        </p:blipFill>
        <p:spPr>
          <a:xfrm>
            <a:off x="6672263" y="1389042"/>
            <a:ext cx="2426493" cy="4415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1427FD-C7AD-9D4C-881B-127D1A133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98"/>
          <a:stretch/>
        </p:blipFill>
        <p:spPr>
          <a:xfrm>
            <a:off x="1780671" y="1628775"/>
            <a:ext cx="2145810" cy="24984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82A86C-640B-787F-E734-DBABCBAF2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1D4551-575C-2144-134B-386D3DEEB5B4}"/>
              </a:ext>
            </a:extLst>
          </p:cNvPr>
          <p:cNvGrpSpPr/>
          <p:nvPr/>
        </p:nvGrpSpPr>
        <p:grpSpPr>
          <a:xfrm>
            <a:off x="432082" y="1436512"/>
            <a:ext cx="814330" cy="4965580"/>
            <a:chOff x="-5176328" y="927720"/>
            <a:chExt cx="3411309" cy="208013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3FADA7-F14D-84EE-BD97-F5CDA24C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139343" y="927720"/>
              <a:ext cx="3374323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4E16F6F-8021-BE5A-4112-9A72A286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76328" y="5467572"/>
              <a:ext cx="3399639" cy="653574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D7C60AE-D88F-BC21-E0A6-7AE5B593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176328" y="10732512"/>
              <a:ext cx="3411308" cy="63753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E36B99-0B6F-F0AD-53CF-2E85C05E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76327" y="16799645"/>
              <a:ext cx="3411308" cy="4929383"/>
            </a:xfrm>
            <a:prstGeom prst="rect">
              <a:avLst/>
            </a:prstGeom>
          </p:spPr>
        </p:pic>
      </p:grpSp>
      <p:sp>
        <p:nvSpPr>
          <p:cNvPr id="11" name="Rectangle 120">
            <a:extLst>
              <a:ext uri="{FF2B5EF4-FFF2-40B4-BE49-F238E27FC236}">
                <a16:creationId xmlns:a16="http://schemas.microsoft.com/office/drawing/2014/main" id="{418070C6-B1C5-38D5-1E19-A7B18C30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18" y="3556987"/>
            <a:ext cx="823159" cy="897294"/>
          </a:xfrm>
          <a:prstGeom prst="rect">
            <a:avLst/>
          </a:prstGeom>
          <a:solidFill>
            <a:srgbClr val="000000">
              <a:alpha val="1176"/>
            </a:srgbClr>
          </a:solidFill>
          <a:ln w="6350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5C7F7F-78F6-4767-907B-C1743BAFCED4}"/>
              </a:ext>
            </a:extLst>
          </p:cNvPr>
          <p:cNvSpPr/>
          <p:nvPr/>
        </p:nvSpPr>
        <p:spPr>
          <a:xfrm rot="14400000">
            <a:off x="1208246" y="5119862"/>
            <a:ext cx="523875" cy="155524"/>
          </a:xfrm>
          <a:prstGeom prst="downArrow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F63CA8E0-D6B8-D413-ABB6-E719DE57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18" y="5298957"/>
            <a:ext cx="823159" cy="435545"/>
          </a:xfrm>
          <a:prstGeom prst="rect">
            <a:avLst/>
          </a:prstGeom>
          <a:solidFill>
            <a:srgbClr val="000000">
              <a:alpha val="1176"/>
            </a:srgbClr>
          </a:solidFill>
          <a:ln w="6350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8BF87-19C0-D2F7-E132-3730D5EB1F0C}"/>
              </a:ext>
            </a:extLst>
          </p:cNvPr>
          <p:cNvSpPr txBox="1"/>
          <p:nvPr/>
        </p:nvSpPr>
        <p:spPr>
          <a:xfrm>
            <a:off x="1788643" y="5298957"/>
            <a:ext cx="305767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기존 메리츠화재에서 제작하고 있는 다양한 콘텐츠들과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CS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관련 요소의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혼재로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착한 보험 연구소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’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콘텐츠 범위가 모호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F43404D-FF1B-CDBD-EB69-0DCA0D749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71" y="1123304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965B945-4C74-0B96-CDC3-89F31D0E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274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4DE34-819A-A5EE-B64D-A8590BF43917}"/>
              </a:ext>
            </a:extLst>
          </p:cNvPr>
          <p:cNvSpPr txBox="1"/>
          <p:nvPr/>
        </p:nvSpPr>
        <p:spPr>
          <a:xfrm>
            <a:off x="6692729" y="5916466"/>
            <a:ext cx="40971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콘텐츠 별 구분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및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분산된 상담 채널 취합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상담관련 접근 용이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85" name="그림 384">
            <a:extLst>
              <a:ext uri="{FF2B5EF4-FFF2-40B4-BE49-F238E27FC236}">
                <a16:creationId xmlns:a16="http://schemas.microsoft.com/office/drawing/2014/main" id="{E7B8B183-4DDB-5E0E-7684-263271F756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615" b="9688"/>
          <a:stretch/>
        </p:blipFill>
        <p:spPr>
          <a:xfrm>
            <a:off x="6692729" y="1817855"/>
            <a:ext cx="2476290" cy="1780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9" name="그림 488">
            <a:extLst>
              <a:ext uri="{FF2B5EF4-FFF2-40B4-BE49-F238E27FC236}">
                <a16:creationId xmlns:a16="http://schemas.microsoft.com/office/drawing/2014/main" id="{0AAABD70-067D-ACBC-4980-6F6C987C49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24" t="-253" r="-1124" b="62144"/>
          <a:stretch/>
        </p:blipFill>
        <p:spPr>
          <a:xfrm>
            <a:off x="6692728" y="4194000"/>
            <a:ext cx="2476291" cy="168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D637BA9F-6F38-2A86-2EE3-4158CD50609F}"/>
              </a:ext>
            </a:extLst>
          </p:cNvPr>
          <p:cNvSpPr txBox="1"/>
          <p:nvPr/>
        </p:nvSpPr>
        <p:spPr>
          <a:xfrm>
            <a:off x="6678369" y="3648958"/>
            <a:ext cx="450691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기존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메리츠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 화재 내 제작하고 있는 다양하고 유익한 보험 가입 컨텐츠 메인 내 지정 노출을 통해 더 많은 콘텐츠 노출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재사용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)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37E70A72-C3E0-8E03-FA23-3939727F0765}"/>
              </a:ext>
            </a:extLst>
          </p:cNvPr>
          <p:cNvSpPr txBox="1"/>
          <p:nvPr/>
        </p:nvSpPr>
        <p:spPr>
          <a:xfrm>
            <a:off x="6692729" y="1430466"/>
            <a:ext cx="40971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착한 보험 안내서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’. ‘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빠른 맞춤 상담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콘텐츠 분할</a:t>
            </a: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9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C5CE6E-1A0A-DC01-6114-D83043F1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" y="1406526"/>
            <a:ext cx="1320697" cy="28901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9E8E5A-4C11-17D4-0148-1E32E9B6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472" y="1442689"/>
            <a:ext cx="1320696" cy="28866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76DC0D-3F68-DD64-FDE4-FDC1121D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263C0-3E38-5785-AF4B-5F8C6660F299}"/>
              </a:ext>
            </a:extLst>
          </p:cNvPr>
          <p:cNvSpPr txBox="1"/>
          <p:nvPr/>
        </p:nvSpPr>
        <p:spPr>
          <a:xfrm>
            <a:off x="1774825" y="5329575"/>
            <a:ext cx="34988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보장분석진단화면에서 헤더영역 로고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탭시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이탈 불가능한 레이어 팝업 출력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닫기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뒤로가기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미존재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메인화면 이동 불가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OS</a:t>
            </a: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기기 </a:t>
            </a:r>
            <a:r>
              <a:rPr lang="ko-KR" altLang="en-US" sz="11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뒤로가기</a:t>
            </a:r>
            <a:r>
              <a:rPr lang="ko-KR" altLang="en-US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버튼을 통해 진행 시 검색엔진 화면으로 이동</a:t>
            </a:r>
            <a:r>
              <a:rPr lang="en-US" altLang="ko-KR" sz="11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) 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나눔스퀘어 Light" panose="020B0600000101010101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698E2-E729-F82E-C1DE-FCE6797B510E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7248C-C38A-AE07-E406-2CF36267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720" y="1406525"/>
            <a:ext cx="1320697" cy="28459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1188B01F-190F-F5D4-AE16-04A3220C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687" y="1123304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1C57085-985D-553A-CBBA-3C6FF93E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274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FB94A-0BD6-9575-BFC1-D1566CF93B0C}"/>
              </a:ext>
            </a:extLst>
          </p:cNvPr>
          <p:cNvSpPr txBox="1"/>
          <p:nvPr/>
        </p:nvSpPr>
        <p:spPr>
          <a:xfrm>
            <a:off x="8074025" y="1760493"/>
            <a:ext cx="30257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뒤로가기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선택시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공통 기능동작 정의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취소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/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확인 등의 사용자 선택 가능 영역 제공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정책 기준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스퀘어 Light" panose="020B0600000101010101" pitchFamily="50" charset="-127"/>
                <a:cs typeface="+mn-cs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11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45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3B49DA6-8452-008E-E94E-5E6F8A0D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3" y="1412875"/>
            <a:ext cx="1982232" cy="43071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CFA300-0EE0-5CA7-2C1C-56E129188F8D}"/>
              </a:ext>
            </a:extLst>
          </p:cNvPr>
          <p:cNvSpPr txBox="1"/>
          <p:nvPr/>
        </p:nvSpPr>
        <p:spPr>
          <a:xfrm>
            <a:off x="2430492" y="1861343"/>
            <a:ext cx="3329486" cy="79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안내 문구가 모호함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콘텐트가 많고 </a:t>
            </a:r>
            <a:r>
              <a:rPr lang="en-US" altLang="ko-KR" sz="1100" dirty="0"/>
              <a:t>CTA </a:t>
            </a:r>
            <a:r>
              <a:rPr lang="ko-KR" altLang="en-US" sz="1100" dirty="0"/>
              <a:t>버튼의 문구가 오른쪽으로 </a:t>
            </a:r>
            <a:r>
              <a:rPr lang="ko-KR" altLang="en-US" sz="1100" dirty="0" err="1"/>
              <a:t>치우져져</a:t>
            </a:r>
            <a:r>
              <a:rPr lang="ko-KR" altLang="en-US" sz="1100" dirty="0"/>
              <a:t> 있어 해당 버튼 전체영역을 이용하는 것이 아닌 오른쪽 화살표 부분을 누르게 됨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82A86C-640B-787F-E734-DBABCBAF2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CB40E-3724-3453-A49E-12E129E7A9A9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D039F37D-BB9C-D163-0768-63999285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611" y="1109932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17D7E13-3BEC-4C9D-DBFF-348466A9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274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CBA23-62AA-A4AF-25EE-8873BC96FF93}"/>
              </a:ext>
            </a:extLst>
          </p:cNvPr>
          <p:cNvSpPr txBox="1"/>
          <p:nvPr/>
        </p:nvSpPr>
        <p:spPr>
          <a:xfrm>
            <a:off x="9115425" y="1629688"/>
            <a:ext cx="30268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분석 관련 문구 수정</a:t>
            </a:r>
            <a:endParaRPr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확인하지 않은 진단결과에 대해 지금까지 보험 진단한 사람들의 수치를 강조해 사용자가 안심하고 진단을 이어갈 수 있도록 유도</a:t>
            </a:r>
            <a:endParaRPr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endParaRPr kumimoji="0"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r>
              <a:rPr kumimoji="0" lang="en-US" altLang="ko-KR" sz="1100" dirty="0">
                <a:solidFill>
                  <a:sysClr val="windowText" lastClr="000000"/>
                </a:solidFill>
                <a:latin typeface="+mn-ea"/>
              </a:rPr>
              <a:t>CTA</a:t>
            </a:r>
            <a:r>
              <a:rPr kumimoji="0" lang="ko-KR" altLang="en-US" sz="1100" dirty="0">
                <a:solidFill>
                  <a:sysClr val="windowText" lastClr="000000"/>
                </a:solidFill>
                <a:latin typeface="+mn-ea"/>
              </a:rPr>
              <a:t> 버튼 문구 및 배치 수정을 통한 버튼영역 표시 강조 </a:t>
            </a:r>
            <a:endParaRPr lang="en-US" altLang="ko-KR" sz="11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9B9FC2A-5DE0-B2A7-39AF-EA6B70EF0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2" r="2883"/>
          <a:stretch/>
        </p:blipFill>
        <p:spPr>
          <a:xfrm>
            <a:off x="6672263" y="1412875"/>
            <a:ext cx="2370137" cy="439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60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F8F6BC-2E28-1D2F-DC54-F716B2E8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" y="1480099"/>
            <a:ext cx="1684046" cy="3673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1C5ED-5826-50F6-CCE7-8647FD8E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09" y="1494641"/>
            <a:ext cx="1684046" cy="36443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26126-DF69-8E95-3136-46C7E753D0E6}"/>
              </a:ext>
            </a:extLst>
          </p:cNvPr>
          <p:cNvSpPr txBox="1"/>
          <p:nvPr/>
        </p:nvSpPr>
        <p:spPr>
          <a:xfrm>
            <a:off x="442913" y="5267724"/>
            <a:ext cx="4062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필수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선택 약관 혼재로 의도치 않은 선택 유도</a:t>
            </a:r>
          </a:p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약관그룹 탭 구분으로 전체동의 외 약관 동의 시 최소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회의 탭 선택 추가 필요</a:t>
            </a:r>
            <a:endParaRPr kumimoji="0" lang="en-US" altLang="ko-KR" sz="1200" b="0" i="0" u="none" strike="noStrike" kern="0" cap="none" spc="0" normalizeH="0" baseline="0" noProof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나눔스퀘어 Light" panose="020B0600000101010101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6B704-79AC-3A85-F3E9-D6D3ABF2F2ED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08CDC9-4EFD-3ABA-80F5-76BA0B9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30A7CB05-EC50-550E-9BCA-9716C2D6D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687" y="1123304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2A6CEEA-911F-D8DB-6AAD-91EEA31DF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274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CD49E-EE99-36C9-0CC0-F2901C5DD940}"/>
              </a:ext>
            </a:extLst>
          </p:cNvPr>
          <p:cNvSpPr txBox="1"/>
          <p:nvPr/>
        </p:nvSpPr>
        <p:spPr>
          <a:xfrm>
            <a:off x="6651798" y="5278511"/>
            <a:ext cx="4797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필수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선택 약관 구분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휴대폰인증 약관동의 휴대폰 인증화면으로 분리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, </a:t>
            </a:r>
          </a:p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 기존 필수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선택 동의항목의 구분으로 선택 및 후속 프로세스 진입 간소화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휴대폰 인증화면 내 동의 삽입의 경우 일반적인 휴대폰 인증 과 유사해 사용자입장에서 거부감이 덜함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A0CBDE9-96CD-89CF-A0C1-3068677D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860" y="1412875"/>
            <a:ext cx="2116667" cy="3673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54F39C7B-B224-554B-053F-4DEC46C1B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79" y="1412876"/>
            <a:ext cx="2087592" cy="36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EAA3833-ED06-68B3-264E-17E3530AC342}"/>
              </a:ext>
            </a:extLst>
          </p:cNvPr>
          <p:cNvSpPr txBox="1"/>
          <p:nvPr/>
        </p:nvSpPr>
        <p:spPr>
          <a:xfrm>
            <a:off x="442913" y="6114405"/>
            <a:ext cx="406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전체동의 상태에서 휴대폰 인증에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진입했을때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 통신사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재선택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 필요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kumimoji="0" lang="en-US" altLang="ko-KR" sz="1200" b="0" i="0" u="none" strike="noStrike" kern="0" cap="none" spc="0" normalizeH="0" baseline="0" noProof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나눔스퀘어 Light" panose="020B0600000101010101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57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E8721B-0145-E8C0-C004-C420CC6BEF79}"/>
              </a:ext>
            </a:extLst>
          </p:cNvPr>
          <p:cNvSpPr txBox="1"/>
          <p:nvPr/>
        </p:nvSpPr>
        <p:spPr>
          <a:xfrm>
            <a:off x="582370" y="5363889"/>
            <a:ext cx="424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주요위험에 대한 대비항목에서 각 카테고리의 노출이 부족</a:t>
            </a:r>
            <a:r>
              <a:rPr lang="en-US" altLang="ko-KR" sz="1100" dirty="0"/>
              <a:t>/</a:t>
            </a:r>
            <a:r>
              <a:rPr lang="ko-KR" altLang="en-US" sz="1100" dirty="0"/>
              <a:t>충분에 대한 색으로만 나와있고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/>
              <a:t>각 항목별로 현재 나의 상황을 </a:t>
            </a:r>
            <a:r>
              <a:rPr lang="ko-KR" altLang="en-US" sz="1100" dirty="0" err="1"/>
              <a:t>알기위해선</a:t>
            </a:r>
            <a:r>
              <a:rPr lang="ko-KR" altLang="en-US" sz="1100" dirty="0"/>
              <a:t> 각각의 영역을 클릭해서 확인해야하는 불편함이 존재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D269BA-0788-2535-F7BB-F0BEE352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874DC-87EF-ECE8-45B6-1295638D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6" y="1400303"/>
            <a:ext cx="1983600" cy="356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2C1DB-F927-BDAC-83CD-73D1CD712310}"/>
              </a:ext>
            </a:extLst>
          </p:cNvPr>
          <p:cNvSpPr txBox="1"/>
          <p:nvPr/>
        </p:nvSpPr>
        <p:spPr>
          <a:xfrm>
            <a:off x="8528947" y="646150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2CC5044-6F00-5E42-3578-2C645F817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9" y="1109390"/>
            <a:ext cx="556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7A39393-DDD8-6574-5926-A8C3FD35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666" y="1124470"/>
            <a:ext cx="6100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TO-BE</a:t>
            </a:r>
            <a:endParaRPr lang="ko-KR" altLang="en-US" sz="12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F4C42B3-76FE-DED5-1E6D-A1ABFC8D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875"/>
            <a:ext cx="2024060" cy="36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A2578F2-90D6-D258-8AC7-B88CE12A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567" y="2060575"/>
            <a:ext cx="773726" cy="43093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9115C8-C01F-E9C8-6D9A-02E13CAA0153}"/>
              </a:ext>
            </a:extLst>
          </p:cNvPr>
          <p:cNvSpPr txBox="1"/>
          <p:nvPr/>
        </p:nvSpPr>
        <p:spPr>
          <a:xfrm>
            <a:off x="6024563" y="5363889"/>
            <a:ext cx="42481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주요 카테고리에 대한 대조군 비교 출력을 통해 부족한 보장 노출 강화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보험진단 결과 상단 노출로 개요항목 전체 단일 화면 내 출력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개선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보험진단 결과 화면 성별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연령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;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보험연령 대조 출력을 통한 개인화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9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443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jaehyun</dc:creator>
  <cp:lastModifiedBy>Shin jaehyun</cp:lastModifiedBy>
  <cp:revision>88</cp:revision>
  <dcterms:created xsi:type="dcterms:W3CDTF">2022-11-10T02:29:16Z</dcterms:created>
  <dcterms:modified xsi:type="dcterms:W3CDTF">2022-11-24T08:54:05Z</dcterms:modified>
</cp:coreProperties>
</file>