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5" r:id="rId2"/>
    <p:sldId id="2826" r:id="rId3"/>
    <p:sldId id="2827" r:id="rId4"/>
    <p:sldId id="2829" r:id="rId5"/>
    <p:sldId id="282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39B33-43DC-5992-CBAD-7C8CAF059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EB466B-0988-50F9-54CF-3BB5666D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6AAD8-3DE8-CD97-BE70-1964C69A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F5F7A-E998-A3AB-4523-607C7F00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7350-155D-5B2F-2A4B-223FAB44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82249-F3D2-1568-B56F-7EFDF61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16A77-B614-7B76-43F2-B18596CE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00855-40CA-8743-A8FF-BC0617C3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D3F97-9106-8B20-CE65-1EBAB475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FD9F2-5CD8-4811-188D-DE15879F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4D604-190E-0CE1-7860-9ABA9E2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58850-3EED-6E40-27F0-920DA48E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E27C4-EBA0-8231-9B1A-A02AD863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12399-2E63-D4A3-1978-3651F7F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9EB59-1137-3C7A-439F-94383882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D46C7-586F-2207-E13D-A1EC6CAA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06C10-EA46-5960-9E32-0A75405C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47239-D982-BD8A-7A25-BE8C81D4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07D2-B8B0-53BF-4D8F-7EF62A5B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F6D52-CEF7-AEB0-A158-542E3D49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696D-D665-3A30-8570-3F66AE9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BC736-58FF-9CC6-322E-E2594E4E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62B61-F77C-FB5E-EF9C-F187CEDA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2D6A3-8557-D6E6-B340-711EE055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23AD9-E933-555E-B27F-3F7EC53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6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293A-DE26-7CB0-CC0E-C5284ECA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189B1-8F7C-D41D-EA6C-E43522FD9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086FD-E37A-031D-1EF7-92CA31C6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3AD5C-77A0-D184-3D40-3A6071D8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400C6-5EB4-FB70-BC9A-AAF6DF1C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AEB28-D163-A0D6-6F71-E5A27247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EE0F-28C6-72D5-2F55-861A658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49E34-EFC6-CBB7-6ECA-7DE89BD6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C20F0-F71D-F428-95F4-6DC05676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41763-AF26-6A67-A75E-5547E6082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0A4DB-8737-74A2-7F47-4F69E4BD5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8F2B3-2521-94FC-5C25-37909E99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8436F-2665-87FD-F826-620C507F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76A6E0-F69D-F709-66A0-C144AF28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CFF4-A67E-06B6-4E38-2FEF0957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449B3-9491-875B-AA62-1733CCFB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76DBB-6FC2-E2C4-DFFC-9D405348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38EF2-2531-78CF-831C-6F1030B8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6AEA2-EE51-9475-3AAB-0A66BA5F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A193D2-07B6-DD7A-CBEF-F155EC87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B95BD-EF48-F40D-F953-4850B7B5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3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43B34-7EDE-0F18-EC59-C7E1A644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77D25-52A4-BA80-250D-E83A7308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EDDCD-8383-32C8-5C56-603C485B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D984D-4755-D2EC-ABEA-59E8FD51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AD38C-9572-152F-FCDC-5BF8BB00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658E9-DACA-7627-4D1A-84E41A3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3CD33-B3B8-6EC2-7A51-016F98EF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870F9C-54B4-A0AB-27CA-4AFA3EB2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ADD9A-F8D6-1D85-82E4-601D9BC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153EA-E45F-FCAB-7CC2-5458FCFA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0DFB2-94B3-3966-14A0-6F6E2E8E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C4B3F-213E-FF7C-52CA-01CE69A1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1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4DA16-D543-A892-A760-81383073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9EBC5-C683-7060-6665-2F3D5A8D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0FBAD-4113-CBE6-9FA2-CBCCCCA5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D479-B416-489B-98D9-93A43E84248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0D4D3-B18A-27FD-58FD-D117DE45E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BC426-83B9-3839-92AE-80ED1034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D7B6-4BFA-4B33-8F02-DE93BFF1C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6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8">
            <a:extLst>
              <a:ext uri="{FF2B5EF4-FFF2-40B4-BE49-F238E27FC236}">
                <a16:creationId xmlns:a16="http://schemas.microsoft.com/office/drawing/2014/main" id="{62F7F21A-BDB1-2926-8536-74EECFE215F7}"/>
              </a:ext>
            </a:extLst>
          </p:cNvPr>
          <p:cNvSpPr txBox="1"/>
          <p:nvPr/>
        </p:nvSpPr>
        <p:spPr>
          <a:xfrm>
            <a:off x="-2814151" y="1522291"/>
            <a:ext cx="1310301" cy="33361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추가확인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C178-0C61-9586-60EE-899FF627902C}"/>
              </a:ext>
            </a:extLst>
          </p:cNvPr>
          <p:cNvSpPr txBox="1"/>
          <p:nvPr/>
        </p:nvSpPr>
        <p:spPr>
          <a:xfrm>
            <a:off x="539750" y="247134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KoPubDotumBold"/>
              </a:rPr>
              <a:t>세대별 보험상품 가입 변화와 시사점</a:t>
            </a:r>
            <a:r>
              <a:rPr lang="en-US" altLang="ko-KR" sz="1800" b="1" i="0" u="none" strike="noStrike" baseline="0" dirty="0">
                <a:latin typeface="KoPubDotumBold"/>
              </a:rPr>
              <a:t>.2022.01.</a:t>
            </a:r>
            <a:r>
              <a:rPr lang="ko-KR" altLang="en-US" sz="1800" b="1" i="0" u="none" strike="noStrike" baseline="0" dirty="0">
                <a:latin typeface="KoPubDotumBold"/>
              </a:rPr>
              <a:t>보험연구원</a:t>
            </a:r>
            <a:r>
              <a:rPr lang="en-US" altLang="ko-KR" sz="1800" b="1" i="0" u="none" strike="noStrike" baseline="0" dirty="0">
                <a:latin typeface="KoPubDotumBold"/>
              </a:rPr>
              <a:t>(KIRI)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CD49-6CB3-51E8-0136-334CBD618E04}"/>
              </a:ext>
            </a:extLst>
          </p:cNvPr>
          <p:cNvSpPr txBox="1"/>
          <p:nvPr/>
        </p:nvSpPr>
        <p:spPr>
          <a:xfrm>
            <a:off x="539750" y="1337625"/>
            <a:ext cx="102044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u="none" strike="noStrike" baseline="0" dirty="0">
                <a:latin typeface="KoPubDotumBold"/>
              </a:rPr>
              <a:t>보험산업이 지속가능한 성장을 달성하기 위해서는 확대되는 고령층의 보험수요를 흡수함과 동시에</a:t>
            </a:r>
            <a:r>
              <a:rPr lang="en-US" altLang="ko-KR" sz="1200" b="1" i="0" u="none" strike="noStrike" baseline="0" dirty="0">
                <a:latin typeface="KoPubDotumBold"/>
              </a:rPr>
              <a:t>, 30</a:t>
            </a:r>
            <a:r>
              <a:rPr lang="ko-KR" altLang="en-US" sz="1200" b="1" i="0" u="none" strike="noStrike" baseline="0" dirty="0">
                <a:latin typeface="KoPubDotumBold"/>
              </a:rPr>
              <a:t>･</a:t>
            </a:r>
            <a:r>
              <a:rPr lang="en-US" altLang="ko-KR" sz="1200" b="1" i="0" u="none" strike="noStrike" baseline="0" dirty="0">
                <a:latin typeface="KoPubDotumBold"/>
              </a:rPr>
              <a:t>40</a:t>
            </a:r>
            <a:r>
              <a:rPr lang="ko-KR" altLang="en-US" sz="1200" b="1" i="0" u="none" strike="noStrike" baseline="0" dirty="0">
                <a:latin typeface="KoPubDotumBold"/>
              </a:rPr>
              <a:t>대 및</a:t>
            </a:r>
          </a:p>
          <a:p>
            <a:r>
              <a:rPr lang="ko-KR" altLang="en-US" sz="1200" b="1" i="0" u="none" strike="noStrike" baseline="0" dirty="0">
                <a:latin typeface="KoPubDotumBold"/>
              </a:rPr>
              <a:t>그 이하 연령층의 니즈를 파악하고 보험가입에 대한 필요성 인식을 유도할 필요가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출산율이 낮아지면서 초고령사회로 접어드는 상황에서 고령층의 보장수요 충족을 통한 성장전략은 필수적임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청년층의 보험가입 유도를 위해 획일화된 상품공급에서 벗어나</a:t>
            </a:r>
            <a:r>
              <a:rPr lang="en-US" altLang="ko-KR" sz="1200" i="0" u="none" strike="noStrike" baseline="0" dirty="0">
                <a:latin typeface="KoPubDotumBold"/>
              </a:rPr>
              <a:t>, </a:t>
            </a:r>
            <a:r>
              <a:rPr lang="ko-KR" altLang="en-US" sz="1200" i="0" u="none" strike="noStrike" baseline="0" dirty="0">
                <a:latin typeface="KoPubDotumBold"/>
              </a:rPr>
              <a:t>이들이 원하는 바를 파악할 필요가 있음</a:t>
            </a:r>
          </a:p>
          <a:p>
            <a:r>
              <a:rPr lang="en-US" altLang="ko-KR" sz="1200" i="0" u="none" strike="noStrike" baseline="0" dirty="0">
                <a:latin typeface="KoPubDotumBold"/>
              </a:rPr>
              <a:t>- </a:t>
            </a:r>
            <a:r>
              <a:rPr lang="ko-KR" altLang="en-US" sz="1200" i="0" u="none" strike="noStrike" baseline="0" dirty="0">
                <a:latin typeface="KoPubDotumBold"/>
              </a:rPr>
              <a:t>새로운 세대는 이전 세대들보다 정보 접근성이 높기 때문에 보험상품 구매결정 과정에서 각 보험회사들이 제공하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는 상품들의 차별화된 특성이나 본인이 얻을 수 있는 혜택 및 서비스 등에 이전보다 민감하게 반응할 수 있음</a:t>
            </a:r>
            <a:endParaRPr lang="en-US" altLang="ko-KR" sz="1200" i="0" u="none" strike="noStrike" baseline="0" dirty="0">
              <a:latin typeface="KoPubDotumBold"/>
            </a:endParaRPr>
          </a:p>
          <a:p>
            <a:endParaRPr lang="ko-KR" altLang="en-US" sz="1200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보험회사는 </a:t>
            </a:r>
            <a:r>
              <a:rPr lang="ko-KR" altLang="en-US" sz="1200" b="1" i="0" u="none" strike="noStrike" baseline="0" dirty="0" err="1">
                <a:latin typeface="KoPubDotumBold"/>
              </a:rPr>
              <a:t>사회･경제</a:t>
            </a:r>
            <a:r>
              <a:rPr lang="ko-KR" altLang="en-US" sz="1200" b="1" i="0" u="none" strike="noStrike" baseline="0" dirty="0">
                <a:latin typeface="KoPubDotumBold"/>
              </a:rPr>
              <a:t> 환경변화 속에서 위험보장 공백을 채우기 위한 보다 적극적인 노력이 필요함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인구 및 가구구조 변화를 감안해 볼 때 고령층 확대에 따른 간병보험</a:t>
            </a:r>
            <a:r>
              <a:rPr lang="en-US" altLang="ko-KR" sz="1200" i="0" u="none" strike="noStrike" baseline="0" dirty="0">
                <a:latin typeface="KoPubDotumBold"/>
              </a:rPr>
              <a:t>, </a:t>
            </a:r>
            <a:r>
              <a:rPr lang="ko-KR" altLang="en-US" sz="1200" i="0" u="none" strike="noStrike" baseline="0" dirty="0">
                <a:latin typeface="KoPubDotumBold"/>
              </a:rPr>
              <a:t>건강보험에 대한 수요는 지속될 것으로 전망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됨에 따라 보다 체계적인 상품 개발 및 공급이 이루어질 필요가 있음</a:t>
            </a:r>
          </a:p>
          <a:p>
            <a:r>
              <a:rPr lang="en-US" altLang="ko-KR" sz="1200" i="0" u="none" strike="noStrike" baseline="0" dirty="0">
                <a:latin typeface="KoPubDotumBold"/>
              </a:rPr>
              <a:t>- 65</a:t>
            </a:r>
            <a:r>
              <a:rPr lang="ko-KR" altLang="en-US" sz="1200" i="0" u="none" strike="noStrike" baseline="0" dirty="0">
                <a:latin typeface="KoPubDotumBold"/>
              </a:rPr>
              <a:t>세 이상 고령자 가구 비중은 계속 증가하여 </a:t>
            </a:r>
            <a:r>
              <a:rPr lang="en-US" altLang="ko-KR" sz="1200" i="0" u="none" strike="noStrike" baseline="0" dirty="0">
                <a:latin typeface="KoPubDotumBold"/>
              </a:rPr>
              <a:t>2047</a:t>
            </a:r>
            <a:r>
              <a:rPr lang="ko-KR" altLang="en-US" sz="1200" i="0" u="none" strike="noStrike" baseline="0" dirty="0">
                <a:latin typeface="KoPubDotumBold"/>
              </a:rPr>
              <a:t>년에는 전체가구의 절반</a:t>
            </a:r>
            <a:r>
              <a:rPr lang="en-US" altLang="ko-KR" sz="1200" i="0" u="none" strike="noStrike" baseline="0" dirty="0">
                <a:latin typeface="KoPubDotumBold"/>
              </a:rPr>
              <a:t>(49.6%)</a:t>
            </a:r>
            <a:r>
              <a:rPr lang="ko-KR" altLang="en-US" sz="1200" i="0" u="none" strike="noStrike" baseline="0" dirty="0">
                <a:latin typeface="KoPubDotumBold"/>
              </a:rPr>
              <a:t>에 이를 것으로 전망됨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노후소득보장 시장에서 타 금융업권과의 경쟁을 고려할 때</a:t>
            </a:r>
            <a:r>
              <a:rPr lang="en-US" altLang="ko-KR" sz="1200" i="0" u="none" strike="noStrike" baseline="0" dirty="0">
                <a:latin typeface="KoPubDotumBold"/>
              </a:rPr>
              <a:t>, </a:t>
            </a:r>
            <a:r>
              <a:rPr lang="ko-KR" altLang="en-US" sz="1200" i="0" u="none" strike="noStrike" baseline="0" dirty="0">
                <a:latin typeface="KoPubDotumBold"/>
              </a:rPr>
              <a:t>수익률 개선이나 차별화된 서비스전략 마련이 요구됨</a:t>
            </a:r>
          </a:p>
          <a:p>
            <a:endParaRPr lang="en-US" altLang="ko-KR" sz="1200" b="1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전통적 가족구조나 사회규범을 중심으로 한 보험마케팅 방식에서 벗어나 개인의 활동영역이나 중요한 생애사건</a:t>
            </a:r>
          </a:p>
          <a:p>
            <a:r>
              <a:rPr lang="ko-KR" altLang="en-US" sz="1200" b="1" i="0" u="none" strike="noStrike" baseline="0" dirty="0">
                <a:latin typeface="KoPubDotumBold"/>
              </a:rPr>
              <a:t>을 기반으로 보험상품을 공급할 필요가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사회규범 마케팅은 소비자에게 사회적으로 바람직하다고 인식되는 것이 무엇인지를 전달함으로써 행동을 변화하게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하는 것이나</a:t>
            </a:r>
            <a:r>
              <a:rPr lang="en-US" altLang="ko-KR" sz="1200" i="0" u="none" strike="noStrike" baseline="0" dirty="0">
                <a:latin typeface="KoPubDotumBold"/>
              </a:rPr>
              <a:t>,9) </a:t>
            </a:r>
            <a:r>
              <a:rPr lang="ko-KR" altLang="en-US" sz="1200" i="0" u="none" strike="noStrike" baseline="0" dirty="0">
                <a:latin typeface="KoPubDotumBold"/>
              </a:rPr>
              <a:t>사회환경 및 가치관 변화로 이 같은 방식은 보험상품 판매과정에서 주효하지 않을 수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보험회사는 개인의 활동영역이나 생애 주요 사건들에 집중하여 상품공급의 우선순위를 정할 필요가 있음</a:t>
            </a:r>
            <a:r>
              <a:rPr lang="en-US" altLang="ko-KR" sz="1200" i="0" u="none" strike="noStrike" baseline="0" dirty="0">
                <a:latin typeface="KoPubDotumBold"/>
              </a:rPr>
              <a:t>10)</a:t>
            </a:r>
          </a:p>
          <a:p>
            <a:r>
              <a:rPr lang="en-US" altLang="ko-KR" sz="1200" i="0" u="none" strike="noStrike" baseline="0" dirty="0">
                <a:latin typeface="KoPubDotumBold"/>
              </a:rPr>
              <a:t>- </a:t>
            </a:r>
            <a:r>
              <a:rPr lang="ko-KR" altLang="en-US" sz="1200" i="0" u="none" strike="noStrike" baseline="0" dirty="0">
                <a:latin typeface="KoPubDotumBold"/>
              </a:rPr>
              <a:t>이를 위해 고객행동과 관련한 데이터 </a:t>
            </a:r>
            <a:r>
              <a:rPr lang="ko-KR" altLang="en-US" sz="1200" i="0" u="none" strike="noStrike" baseline="0" dirty="0" err="1">
                <a:latin typeface="KoPubDotumBold"/>
              </a:rPr>
              <a:t>수집･분석을</a:t>
            </a:r>
            <a:r>
              <a:rPr lang="ko-KR" altLang="en-US" sz="1200" i="0" u="none" strike="noStrike" baseline="0" dirty="0">
                <a:latin typeface="KoPubDotumBold"/>
              </a:rPr>
              <a:t> 바탕으로 고객을 이해하고 이들이 원하는 경험을 제공해야 함</a:t>
            </a:r>
          </a:p>
          <a:p>
            <a:endParaRPr lang="en-US" altLang="ko-KR" sz="1200" b="1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현재와 같은 설계사 채널 중심의 대면영업은 청년층과의 접점 마련에 한계가 존재해 이들 계층을 흡수할 수 </a:t>
            </a:r>
            <a:r>
              <a:rPr lang="ko-KR" altLang="en-US" sz="1200" b="1" i="0" u="none" strike="noStrike" baseline="0" dirty="0" err="1">
                <a:latin typeface="KoPubDotumBold"/>
              </a:rPr>
              <a:t>있</a:t>
            </a:r>
            <a:endParaRPr lang="ko-KR" altLang="en-US" sz="1200" b="1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는 새로운 </a:t>
            </a:r>
            <a:r>
              <a:rPr lang="ko-KR" altLang="en-US" sz="1200" b="1" i="0" u="none" strike="noStrike" baseline="0" dirty="0" err="1">
                <a:latin typeface="KoPubDotumBold"/>
              </a:rPr>
              <a:t>채널･상품</a:t>
            </a:r>
            <a:r>
              <a:rPr lang="ko-KR" altLang="en-US" sz="1200" b="1" i="0" u="none" strike="noStrike" baseline="0" dirty="0">
                <a:latin typeface="KoPubDotumBold"/>
              </a:rPr>
              <a:t> 전략을 마련할 필요가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디지털 채널을 통한 단순하고 차별화된 상품 제공으로 청년층의 보험 접근성을 제고할 필요가 있으며</a:t>
            </a:r>
            <a:r>
              <a:rPr lang="en-US" altLang="ko-KR" sz="1200" i="0" u="none" strike="noStrike" baseline="0" dirty="0">
                <a:latin typeface="KoPubDotumBold"/>
              </a:rPr>
              <a:t>, </a:t>
            </a:r>
            <a:r>
              <a:rPr lang="ko-KR" altLang="en-US" sz="1200" i="0" u="none" strike="noStrike" baseline="0" dirty="0">
                <a:latin typeface="KoPubDotumBold"/>
              </a:rPr>
              <a:t>이에 대한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성공을 기반으로 회사 전체의 사업모형 전환 기회를 모색해야 함</a:t>
            </a:r>
          </a:p>
          <a:p>
            <a:endParaRPr lang="en-US" altLang="ko-KR" sz="1200" b="1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한편</a:t>
            </a:r>
            <a:r>
              <a:rPr lang="en-US" altLang="ko-KR" sz="1200" b="1" i="0" u="none" strike="noStrike" baseline="0" dirty="0">
                <a:latin typeface="KoPubDotumBold"/>
              </a:rPr>
              <a:t>, </a:t>
            </a:r>
            <a:r>
              <a:rPr lang="ko-KR" altLang="en-US" sz="1200" b="1" i="0" u="none" strike="noStrike" baseline="0" dirty="0">
                <a:latin typeface="KoPubDotumBold"/>
              </a:rPr>
              <a:t>향후 인구감소에 따라 </a:t>
            </a:r>
            <a:r>
              <a:rPr lang="ko-KR" altLang="en-US" sz="1200" b="1" i="0" u="none" strike="noStrike" baseline="0" dirty="0" err="1">
                <a:latin typeface="KoPubDotumBold"/>
              </a:rPr>
              <a:t>신계약</a:t>
            </a:r>
            <a:r>
              <a:rPr lang="ko-KR" altLang="en-US" sz="1200" b="1" i="0" u="none" strike="noStrike" baseline="0" dirty="0">
                <a:latin typeface="KoPubDotumBold"/>
              </a:rPr>
              <a:t> 창출을 통한 회사의 성장이나 수익성 확보에 어려움이 뒤따를 것으로 예상</a:t>
            </a:r>
          </a:p>
          <a:p>
            <a:r>
              <a:rPr lang="ko-KR" altLang="en-US" sz="1200" b="1" i="0" u="none" strike="noStrike" baseline="0" dirty="0">
                <a:latin typeface="KoPubDotumBold"/>
              </a:rPr>
              <a:t>됨에 따라 지속적인 고객관리를 통해 고객이탈을 최소화하는 전략도 병행될 필요가 있음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980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8">
            <a:extLst>
              <a:ext uri="{FF2B5EF4-FFF2-40B4-BE49-F238E27FC236}">
                <a16:creationId xmlns:a16="http://schemas.microsoft.com/office/drawing/2014/main" id="{62F7F21A-BDB1-2926-8536-74EECFE215F7}"/>
              </a:ext>
            </a:extLst>
          </p:cNvPr>
          <p:cNvSpPr txBox="1"/>
          <p:nvPr/>
        </p:nvSpPr>
        <p:spPr>
          <a:xfrm>
            <a:off x="-2814151" y="1522291"/>
            <a:ext cx="1310301" cy="33361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추가확인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C178-0C61-9586-60EE-899FF627902C}"/>
              </a:ext>
            </a:extLst>
          </p:cNvPr>
          <p:cNvSpPr txBox="1"/>
          <p:nvPr/>
        </p:nvSpPr>
        <p:spPr>
          <a:xfrm>
            <a:off x="539749" y="247134"/>
            <a:ext cx="8473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KoPubDotumBold"/>
              </a:rPr>
              <a:t>온라인채널 보험 가입자 </a:t>
            </a:r>
            <a:r>
              <a:rPr lang="ko-KR" altLang="en-US" sz="1800" b="1" i="0" u="none" strike="noStrike" baseline="0" dirty="0" err="1">
                <a:latin typeface="KoPubDotumBold"/>
              </a:rPr>
              <a:t>상품・연령별</a:t>
            </a:r>
            <a:r>
              <a:rPr lang="ko-KR" altLang="en-US" sz="1800" b="1" i="0" u="none" strike="noStrike" baseline="0" dirty="0">
                <a:latin typeface="KoPubDotumBold"/>
              </a:rPr>
              <a:t> 특성 분석</a:t>
            </a:r>
            <a:r>
              <a:rPr lang="en-US" altLang="ko-KR" sz="1800" b="1" i="0" u="none" strike="noStrike" baseline="0" dirty="0">
                <a:latin typeface="KoPubDotumBold"/>
              </a:rPr>
              <a:t>.2021.11.</a:t>
            </a:r>
            <a:r>
              <a:rPr lang="ko-KR" altLang="ko-KR" sz="1800" b="1" i="0" kern="1200" baseline="0" dirty="0">
                <a:solidFill>
                  <a:srgbClr val="000000"/>
                </a:solidFill>
                <a:effectLst/>
                <a:latin typeface="KoPubDotumBold"/>
                <a:ea typeface="맑은 고딕" panose="020B0503020000020004" pitchFamily="50" charset="-127"/>
                <a:cs typeface="+mn-cs"/>
              </a:rPr>
              <a:t> 보험연구원</a:t>
            </a:r>
            <a:r>
              <a:rPr lang="en-US" altLang="ko-KR" sz="1800" b="1" i="0" kern="1200" baseline="0" dirty="0">
                <a:solidFill>
                  <a:srgbClr val="000000"/>
                </a:solidFill>
                <a:effectLst/>
                <a:latin typeface="KoPubDotumBold"/>
                <a:ea typeface="맑은 고딕" panose="020B0503020000020004" pitchFamily="50" charset="-127"/>
                <a:cs typeface="+mn-cs"/>
              </a:rPr>
              <a:t>(KIRI)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CD49-6CB3-51E8-0136-334CBD618E04}"/>
              </a:ext>
            </a:extLst>
          </p:cNvPr>
          <p:cNvSpPr txBox="1"/>
          <p:nvPr/>
        </p:nvSpPr>
        <p:spPr>
          <a:xfrm>
            <a:off x="539750" y="1337625"/>
            <a:ext cx="10204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u="none" strike="noStrike" baseline="0" dirty="0">
                <a:latin typeface="KoPubDotumBold"/>
              </a:rPr>
              <a:t>온라인채널은 주로 젊은 연령층이 소액 맞춤형 </a:t>
            </a:r>
            <a:r>
              <a:rPr lang="ko-KR" altLang="en-US" sz="1200" b="1" i="0" u="none" strike="noStrike" baseline="0" dirty="0" err="1">
                <a:latin typeface="KoPubDotumBold"/>
              </a:rPr>
              <a:t>보장성･월납</a:t>
            </a:r>
            <a:r>
              <a:rPr lang="ko-KR" altLang="en-US" sz="1200" b="1" i="0" u="none" strike="noStrike" baseline="0" dirty="0">
                <a:latin typeface="KoPubDotumBold"/>
              </a:rPr>
              <a:t> 저축성 보험 등에 가입하며 성장함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상품별로 </a:t>
            </a:r>
            <a:r>
              <a:rPr lang="en-US" altLang="ko-KR" sz="1200" i="0" u="none" strike="noStrike" baseline="0" dirty="0">
                <a:latin typeface="KoPubDotumBold"/>
              </a:rPr>
              <a:t>30</a:t>
            </a:r>
            <a:r>
              <a:rPr lang="ko-KR" altLang="en-US" sz="1200" i="0" u="none" strike="noStrike" baseline="0" dirty="0">
                <a:latin typeface="KoPubDotumBold"/>
              </a:rPr>
              <a:t>대 이하의 소비자를 중심으로 소액 맞춤형 보장성 보험이</a:t>
            </a:r>
            <a:r>
              <a:rPr lang="en-US" altLang="ko-KR" sz="1200" i="0" u="none" strike="noStrike" baseline="0" dirty="0">
                <a:latin typeface="KoPubDotumBold"/>
              </a:rPr>
              <a:t>, 30</a:t>
            </a:r>
            <a:r>
              <a:rPr lang="ko-KR" altLang="en-US" sz="1200" i="0" u="none" strike="noStrike" baseline="0" dirty="0">
                <a:latin typeface="KoPubDotumBold"/>
              </a:rPr>
              <a:t>･</a:t>
            </a:r>
            <a:r>
              <a:rPr lang="en-US" altLang="ko-KR" sz="1200" i="0" u="none" strike="noStrike" baseline="0" dirty="0">
                <a:latin typeface="KoPubDotumBold"/>
              </a:rPr>
              <a:t>40</a:t>
            </a:r>
            <a:r>
              <a:rPr lang="ko-KR" altLang="en-US" sz="1200" i="0" u="none" strike="noStrike" baseline="0" dirty="0">
                <a:latin typeface="KoPubDotumBold"/>
              </a:rPr>
              <a:t>대를 중심으로 </a:t>
            </a:r>
            <a:r>
              <a:rPr lang="ko-KR" altLang="en-US" sz="1200" i="0" u="none" strike="noStrike" baseline="0" dirty="0" err="1">
                <a:latin typeface="KoPubDotumBold"/>
              </a:rPr>
              <a:t>월납</a:t>
            </a:r>
            <a:r>
              <a:rPr lang="ko-KR" altLang="en-US" sz="1200" i="0" u="none" strike="noStrike" baseline="0" dirty="0">
                <a:latin typeface="KoPubDotumBold"/>
              </a:rPr>
              <a:t> 저축성 보험이</a:t>
            </a:r>
            <a:r>
              <a:rPr lang="en-US" altLang="ko-KR" sz="1200" i="0" u="none" strike="noStrike" baseline="0" dirty="0">
                <a:latin typeface="KoPubDotumBold"/>
              </a:rPr>
              <a:t>,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전 연령대를 중심으로 납입기간이 짧은 운전자보험과 여행자보험이 주로 온라인채널을 통해 판매됨</a:t>
            </a:r>
            <a:endParaRPr lang="en-US" altLang="ko-KR" sz="1200" i="0" u="none" strike="noStrike" baseline="0" dirty="0">
              <a:latin typeface="KoPubDotumBold"/>
            </a:endParaRPr>
          </a:p>
          <a:p>
            <a:endParaRPr lang="ko-KR" altLang="en-US" sz="1200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보험회사의 온라인채널 판매 비중은 아직 높은 수준이 아니고 이를 빠르게 확대하기에도 한계가 있는 상황이지</a:t>
            </a:r>
          </a:p>
          <a:p>
            <a:r>
              <a:rPr lang="ko-KR" altLang="en-US" sz="1200" b="1" i="0" u="none" strike="noStrike" baseline="0" dirty="0">
                <a:latin typeface="KoPubDotumBold"/>
              </a:rPr>
              <a:t>만</a:t>
            </a:r>
            <a:r>
              <a:rPr lang="en-US" altLang="ko-KR" sz="1200" b="1" i="0" u="none" strike="noStrike" baseline="0" dirty="0">
                <a:latin typeface="KoPubDotumBold"/>
              </a:rPr>
              <a:t>, </a:t>
            </a:r>
            <a:r>
              <a:rPr lang="ko-KR" altLang="en-US" sz="1200" b="1" i="0" u="none" strike="noStrike" baseline="0" dirty="0">
                <a:latin typeface="KoPubDotumBold"/>
              </a:rPr>
              <a:t>향후 디지털 기술이 발전하고 소비자가 이에 익숙해지며 온라인채널은 지속하여 주목받을 것으로 보임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온라인채널을 통한 보험 판매는 증가세가 이어지고 있지만 아직 전체 판매채널에서 차지하는 절대적인 비중은 높지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않고</a:t>
            </a:r>
            <a:r>
              <a:rPr lang="en-US" altLang="ko-KR" sz="1200" i="0" u="none" strike="noStrike" baseline="0" dirty="0">
                <a:latin typeface="KoPubDotumBold"/>
              </a:rPr>
              <a:t>, </a:t>
            </a:r>
            <a:r>
              <a:rPr lang="ko-KR" altLang="en-US" sz="1200" i="0" u="none" strike="noStrike" baseline="0" dirty="0" err="1">
                <a:latin typeface="KoPubDotumBold"/>
              </a:rPr>
              <a:t>소액･단기보험</a:t>
            </a:r>
            <a:r>
              <a:rPr lang="ko-KR" altLang="en-US" sz="1200" i="0" u="none" strike="noStrike" baseline="0" dirty="0">
                <a:latin typeface="KoPubDotumBold"/>
              </a:rPr>
              <a:t> 중심의 판매가 이루어져 온라인판매는 보험회사 수익성에 큰 도움이 안 되는 상황임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보험회사는 기존 전속설계사 판매채널과의 충돌 문제 혹은 종신보험과 같은 복잡한 상품의 온라인을 통한 설명의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어려움 등으로 인해 한정적인 상품만을 온라인으로 판매하고 있는 실정이기도 함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하지만 </a:t>
            </a:r>
            <a:r>
              <a:rPr lang="ko-KR" altLang="en-US" sz="1200" i="0" u="none" strike="noStrike" baseline="0" dirty="0" err="1">
                <a:latin typeface="KoPubDotumBold"/>
              </a:rPr>
              <a:t>보험업법시행령이</a:t>
            </a:r>
            <a:r>
              <a:rPr lang="ko-KR" altLang="en-US" sz="1200" i="0" u="none" strike="noStrike" baseline="0" dirty="0">
                <a:latin typeface="KoPubDotumBold"/>
              </a:rPr>
              <a:t> 개정되어 소액단기전문보험업의 문턱이 낮아지고</a:t>
            </a:r>
            <a:r>
              <a:rPr lang="en-US" altLang="ko-KR" sz="1200" i="0" u="none" strike="noStrike" baseline="0" dirty="0">
                <a:latin typeface="KoPubDotumBold"/>
              </a:rPr>
              <a:t>,8) </a:t>
            </a:r>
            <a:r>
              <a:rPr lang="ko-KR" altLang="en-US" sz="1200" i="0" u="none" strike="noStrike" baseline="0" dirty="0">
                <a:latin typeface="KoPubDotumBold"/>
              </a:rPr>
              <a:t>디지털 기술의 발전으로 온라인채널의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검색 효율성과 경쟁력이 향상되며</a:t>
            </a:r>
            <a:r>
              <a:rPr lang="en-US" altLang="ko-KR" sz="1200" i="0" u="none" strike="noStrike" baseline="0" dirty="0">
                <a:latin typeface="KoPubDotumBold"/>
              </a:rPr>
              <a:t>, MZ</a:t>
            </a:r>
            <a:r>
              <a:rPr lang="ko-KR" altLang="en-US" sz="1200" i="0" u="none" strike="noStrike" baseline="0" dirty="0">
                <a:latin typeface="KoPubDotumBold"/>
              </a:rPr>
              <a:t>세대 등 </a:t>
            </a:r>
            <a:r>
              <a:rPr lang="ko-KR" altLang="en-US" sz="1200" i="0" u="none" strike="noStrike" baseline="0" dirty="0" err="1">
                <a:latin typeface="KoPubDotumBold"/>
              </a:rPr>
              <a:t>젊은층이</a:t>
            </a:r>
            <a:r>
              <a:rPr lang="ko-KR" altLang="en-US" sz="1200" i="0" u="none" strike="noStrike" baseline="0" dirty="0">
                <a:latin typeface="KoPubDotumBold"/>
              </a:rPr>
              <a:t> 주 소비층으로 부상하여 소비자가 온라인채널에 익숙해질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가능성이 높으므로 온라인판매 시장의 성장과 관심은 지속될 것으로 보임</a:t>
            </a:r>
            <a:endParaRPr lang="en-US" altLang="ko-KR" sz="1200" i="0" u="none" strike="noStrike" baseline="0" dirty="0">
              <a:latin typeface="KoPubDotumBold"/>
            </a:endParaRPr>
          </a:p>
          <a:p>
            <a:endParaRPr lang="ko-KR" altLang="en-US" sz="1200" i="0" u="none" strike="noStrike" baseline="0" dirty="0">
              <a:latin typeface="KoPubDotumBold"/>
            </a:endParaRPr>
          </a:p>
          <a:p>
            <a:r>
              <a:rPr lang="ko-KR" altLang="en-US" sz="1200" b="1" i="0" u="none" strike="noStrike" baseline="0" dirty="0">
                <a:latin typeface="KoPubDotumBold"/>
              </a:rPr>
              <a:t>○ 보험회사는 상품별로 소비자 연령층에 따라 맞춤형 온라인판매 전략을 구상하여 온라인채널 활용 방안을 검토할</a:t>
            </a:r>
          </a:p>
          <a:p>
            <a:r>
              <a:rPr lang="ko-KR" altLang="en-US" sz="1200" b="1" i="0" u="none" strike="noStrike" baseline="0" dirty="0">
                <a:latin typeface="KoPubDotumBold"/>
              </a:rPr>
              <a:t>필요가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보험회사는 </a:t>
            </a:r>
            <a:r>
              <a:rPr lang="en-US" altLang="ko-KR" sz="1200" i="0" u="none" strike="noStrike" baseline="0" dirty="0">
                <a:latin typeface="KoPubDotumBold"/>
              </a:rPr>
              <a:t>30</a:t>
            </a:r>
            <a:r>
              <a:rPr lang="ko-KR" altLang="en-US" sz="1200" i="0" u="none" strike="noStrike" baseline="0" dirty="0">
                <a:latin typeface="KoPubDotumBold"/>
              </a:rPr>
              <a:t>대 이하 젊은 고객층의 수요 파악에 집중하여 다양한 맞춤형 </a:t>
            </a:r>
            <a:r>
              <a:rPr lang="ko-KR" altLang="en-US" sz="1200" i="0" u="none" strike="noStrike" baseline="0" dirty="0" err="1">
                <a:latin typeface="KoPubDotumBold"/>
              </a:rPr>
              <a:t>소액･단기보험</a:t>
            </a:r>
            <a:r>
              <a:rPr lang="ko-KR" altLang="en-US" sz="1200" i="0" u="none" strike="noStrike" baseline="0" dirty="0">
                <a:latin typeface="KoPubDotumBold"/>
              </a:rPr>
              <a:t> 상품을 출시하고 </a:t>
            </a:r>
            <a:r>
              <a:rPr lang="en-US" altLang="ko-KR" sz="1200" i="0" u="none" strike="noStrike" baseline="0" dirty="0">
                <a:latin typeface="KoPubDotumBold"/>
              </a:rPr>
              <a:t>30</a:t>
            </a:r>
            <a:r>
              <a:rPr lang="ko-KR" altLang="en-US" sz="1200" i="0" u="none" strike="noStrike" baseline="0" dirty="0">
                <a:latin typeface="KoPubDotumBold"/>
              </a:rPr>
              <a:t>･</a:t>
            </a:r>
            <a:r>
              <a:rPr lang="en-US" altLang="ko-KR" sz="1200" i="0" u="none" strike="noStrike" baseline="0" dirty="0">
                <a:latin typeface="KoPubDotumBold"/>
              </a:rPr>
              <a:t>40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대 소비자를 위한 저축성 상품 라인업을 강화하여 온라인채널의 활용 방안을 모색할 필요가 있음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∙ 이와 더불어 아직까지 온라인채널을 통한 보험 가입 비중이 낮은 고령층에서 디지털 소외가 일어나지 않도록 쉽고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직관적인 상품설명과 판매절차를 제공하여야 함</a:t>
            </a:r>
            <a:endParaRPr lang="en-US" altLang="ko-KR" sz="1200" i="0" u="none" strike="noStrike" baseline="0" dirty="0">
              <a:latin typeface="KoPubDotumBold"/>
            </a:endParaRPr>
          </a:p>
          <a:p>
            <a:r>
              <a:rPr lang="en-US" altLang="ko-KR" sz="1200" i="0" u="none" strike="noStrike" baseline="0" dirty="0">
                <a:latin typeface="KoPubDotumBold"/>
              </a:rPr>
              <a:t>∙ </a:t>
            </a:r>
            <a:r>
              <a:rPr lang="ko-KR" altLang="en-US" sz="1200" i="0" u="none" strike="noStrike" baseline="0" dirty="0">
                <a:latin typeface="KoPubDotumBold"/>
              </a:rPr>
              <a:t>또한 온라인채널을 통해 거의 판매되지 않는 전통적인 장기보험 등의 온라인판매 전략을 검토하여 시장 확대의 기회</a:t>
            </a:r>
          </a:p>
          <a:p>
            <a:r>
              <a:rPr lang="ko-KR" altLang="en-US" sz="1200" i="0" u="none" strike="noStrike" baseline="0" dirty="0">
                <a:latin typeface="KoPubDotumBold"/>
              </a:rPr>
              <a:t>로 삼을 필요도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57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8">
            <a:extLst>
              <a:ext uri="{FF2B5EF4-FFF2-40B4-BE49-F238E27FC236}">
                <a16:creationId xmlns:a16="http://schemas.microsoft.com/office/drawing/2014/main" id="{62F7F21A-BDB1-2926-8536-74EECFE215F7}"/>
              </a:ext>
            </a:extLst>
          </p:cNvPr>
          <p:cNvSpPr txBox="1"/>
          <p:nvPr/>
        </p:nvSpPr>
        <p:spPr>
          <a:xfrm>
            <a:off x="-2814151" y="1522291"/>
            <a:ext cx="1310301" cy="33361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추가확인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C178-0C61-9586-60EE-899FF627902C}"/>
              </a:ext>
            </a:extLst>
          </p:cNvPr>
          <p:cNvSpPr txBox="1"/>
          <p:nvPr/>
        </p:nvSpPr>
        <p:spPr>
          <a:xfrm>
            <a:off x="539750" y="247134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KoPubDotumBold"/>
              </a:rPr>
              <a:t>코로나</a:t>
            </a:r>
            <a:r>
              <a:rPr lang="en-US" altLang="ko-KR" sz="1800" b="1" i="0" u="none" strike="noStrike" baseline="0" dirty="0">
                <a:latin typeface="KoPubDotumBold"/>
              </a:rPr>
              <a:t>19 </a:t>
            </a:r>
            <a:r>
              <a:rPr lang="ko-KR" altLang="en-US" sz="1800" b="1" i="0" u="none" strike="noStrike" baseline="0" dirty="0">
                <a:latin typeface="KoPubDotumBold"/>
              </a:rPr>
              <a:t>이후 온라인 쇼핑 채널의 구성 변화</a:t>
            </a:r>
            <a:r>
              <a:rPr lang="en-US" altLang="ko-KR" sz="1800" b="1" i="0" u="none" strike="noStrike" baseline="0" dirty="0">
                <a:latin typeface="KoPubDotumBold"/>
              </a:rPr>
              <a:t>.2021.01.</a:t>
            </a:r>
            <a:r>
              <a:rPr lang="ko-KR" altLang="ko-KR" sz="1800" b="1" i="0" kern="1200" baseline="0" dirty="0">
                <a:solidFill>
                  <a:srgbClr val="000000"/>
                </a:solidFill>
                <a:effectLst/>
                <a:latin typeface="KoPubDotumBold"/>
                <a:ea typeface="맑은 고딕" panose="020B0503020000020004" pitchFamily="50" charset="-127"/>
                <a:cs typeface="+mn-cs"/>
              </a:rPr>
              <a:t> 보험연구원</a:t>
            </a:r>
            <a:r>
              <a:rPr lang="en-US" altLang="ko-KR" sz="1800" b="1" i="0" kern="1200" baseline="0" dirty="0">
                <a:solidFill>
                  <a:srgbClr val="000000"/>
                </a:solidFill>
                <a:effectLst/>
                <a:latin typeface="KoPubDotumBold"/>
                <a:ea typeface="맑은 고딕" panose="020B0503020000020004" pitchFamily="50" charset="-127"/>
                <a:cs typeface="+mn-cs"/>
              </a:rPr>
              <a:t>(KIRI)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CD49-6CB3-51E8-0136-334CBD618E04}"/>
              </a:ext>
            </a:extLst>
          </p:cNvPr>
          <p:cNvSpPr txBox="1"/>
          <p:nvPr/>
        </p:nvSpPr>
        <p:spPr>
          <a:xfrm>
            <a:off x="539750" y="1337625"/>
            <a:ext cx="102044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소매판매에서 온라인 쇼핑의 비중이 확대되는 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온라인 쇼핑에서 모바일 쇼핑의 비중이 정체되는 현상은 구</a:t>
            </a:r>
          </a:p>
          <a:p>
            <a:r>
              <a:rPr lang="ko-KR" altLang="en-US" sz="1200" b="1" dirty="0"/>
              <a:t>조적으로 지속될 것으로 보이나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코로나</a:t>
            </a:r>
            <a:r>
              <a:rPr lang="en-US" altLang="ko-KR" sz="1200" b="1" dirty="0"/>
              <a:t>19</a:t>
            </a:r>
            <a:r>
              <a:rPr lang="ko-KR" altLang="en-US" sz="1200" b="1" dirty="0"/>
              <a:t>에 따른 불안정에 유의할 필요가 있음</a:t>
            </a:r>
          </a:p>
          <a:p>
            <a:r>
              <a:rPr lang="ko-KR" altLang="en-US" sz="1200" dirty="0"/>
              <a:t>∙ 최근 나타나고 있는 온라인 쇼핑의 비중 확대와 모바일 쇼핑의 비중 정체는 코로나</a:t>
            </a:r>
            <a:r>
              <a:rPr lang="en-US" altLang="ko-KR" sz="1200" dirty="0"/>
              <a:t>19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영향이라기보다는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구조적으</a:t>
            </a:r>
            <a:endParaRPr lang="ko-KR" altLang="en-US" sz="1200" dirty="0"/>
          </a:p>
          <a:p>
            <a:r>
              <a:rPr lang="ko-KR" altLang="en-US" sz="1200" dirty="0"/>
              <a:t>로 지속되어 온 변화로부터 파생된 것으로 보는 것이 타당함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전체 금융 거래에서 인터넷 뱅킹의 비중과 인터넷 뱅킹에서 모바일 뱅킹의 비중은 모두 상승하고 있으나</a:t>
            </a:r>
            <a:r>
              <a:rPr lang="en-US" altLang="ko-KR" sz="1200" dirty="0"/>
              <a:t>, ‘</a:t>
            </a:r>
            <a:r>
              <a:rPr lang="ko-KR" altLang="en-US" sz="1200" dirty="0"/>
              <a:t>이용</a:t>
            </a:r>
          </a:p>
          <a:p>
            <a:r>
              <a:rPr lang="ko-KR" altLang="en-US" sz="1200" dirty="0" err="1"/>
              <a:t>건수’에서</a:t>
            </a:r>
            <a:r>
              <a:rPr lang="ko-KR" altLang="en-US" sz="1200" dirty="0"/>
              <a:t> 모바일 뱅킹의 비중이 정체되는 현상은 소매판매와 유사하다고 할 수 있음</a:t>
            </a:r>
          </a:p>
          <a:p>
            <a:r>
              <a:rPr lang="ko-KR" altLang="en-US" sz="1200" dirty="0"/>
              <a:t>∙ 코로나</a:t>
            </a:r>
            <a:r>
              <a:rPr lang="en-US" altLang="ko-KR" sz="1200" dirty="0"/>
              <a:t>19</a:t>
            </a:r>
            <a:r>
              <a:rPr lang="ko-KR" altLang="en-US" sz="1200" dirty="0"/>
              <a:t>의 </a:t>
            </a:r>
            <a:r>
              <a:rPr lang="en-US" altLang="ko-KR" sz="1200" dirty="0"/>
              <a:t>1</a:t>
            </a:r>
            <a:r>
              <a:rPr lang="ko-KR" altLang="en-US" sz="1200" dirty="0"/>
              <a:t>차 유행기와 같이 대면 활동에 직접적인 제약이 발생할 경우 온라인 쇼핑의 비중이 일시적으로 크게</a:t>
            </a:r>
          </a:p>
          <a:p>
            <a:r>
              <a:rPr lang="ko-KR" altLang="en-US" sz="1200" dirty="0"/>
              <a:t>불안정해졌던 사례가 있는 만큼</a:t>
            </a:r>
            <a:r>
              <a:rPr lang="en-US" altLang="ko-KR" sz="1200" dirty="0"/>
              <a:t>, </a:t>
            </a:r>
            <a:r>
              <a:rPr lang="ko-KR" altLang="en-US" sz="1200" dirty="0"/>
              <a:t>최근 </a:t>
            </a:r>
            <a:r>
              <a:rPr lang="en-US" altLang="ko-KR" sz="1200" dirty="0"/>
              <a:t>3</a:t>
            </a:r>
            <a:r>
              <a:rPr lang="ko-KR" altLang="en-US" sz="1200" dirty="0"/>
              <a:t>차 유행의 심각성 정도에 주목할 필요가 있을 것임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특히</a:t>
            </a:r>
            <a:r>
              <a:rPr lang="en-US" altLang="ko-KR" sz="1200" dirty="0"/>
              <a:t>, 3</a:t>
            </a:r>
            <a:r>
              <a:rPr lang="ko-KR" altLang="en-US" sz="1200" dirty="0"/>
              <a:t>차 유행이 </a:t>
            </a:r>
            <a:r>
              <a:rPr lang="ko-KR" altLang="en-US" sz="1200" dirty="0" err="1"/>
              <a:t>심각해져서</a:t>
            </a:r>
            <a:r>
              <a:rPr lang="ko-KR" altLang="en-US" sz="1200" dirty="0"/>
              <a:t> 이동의 자유가 추가로 제한될 경우 </a:t>
            </a:r>
            <a:r>
              <a:rPr lang="en-US" altLang="ko-KR" sz="1200" dirty="0"/>
              <a:t>PC</a:t>
            </a:r>
            <a:r>
              <a:rPr lang="ko-KR" altLang="en-US" sz="1200" dirty="0"/>
              <a:t>에 비해 모바일 기기가 갖는 편리성이 약화</a:t>
            </a:r>
          </a:p>
          <a:p>
            <a:r>
              <a:rPr lang="ko-KR" altLang="en-US" sz="1200" dirty="0"/>
              <a:t>되기 때문에 모바일 쇼핑이나 모바일 뱅킹의 활용성에 부정적인 영향을 줄 수 있음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○ 보험산업은 인터넷 활용에 불리한 여건을 가지고 있으나</a:t>
            </a:r>
            <a:r>
              <a:rPr lang="en-US" altLang="ko-KR" sz="1200" b="1" dirty="0"/>
              <a:t>, PC </a:t>
            </a:r>
            <a:r>
              <a:rPr lang="ko-KR" altLang="en-US" sz="1200" b="1" dirty="0"/>
              <a:t>및 모바일 기기 등 인터넷 활용과 관련한 소비자</a:t>
            </a:r>
          </a:p>
          <a:p>
            <a:r>
              <a:rPr lang="ko-KR" altLang="en-US" sz="1200" b="1" dirty="0"/>
              <a:t>행동의 변화 추이에 적극적으로 관심을 가질 필요가 있을 것임</a:t>
            </a:r>
          </a:p>
          <a:p>
            <a:r>
              <a:rPr lang="ko-KR" altLang="en-US" sz="1200" dirty="0"/>
              <a:t>∙ 보험산업은 소매판매나 인터넷 뱅킹에 비해 일상적인 거래보다는 장기 계약 중심이기 때문에 인터넷 활용에 한계가</a:t>
            </a:r>
          </a:p>
          <a:p>
            <a:r>
              <a:rPr lang="ko-KR" altLang="en-US" sz="1200" dirty="0"/>
              <a:t>있어 현재 조회</a:t>
            </a:r>
            <a:r>
              <a:rPr lang="en-US" altLang="ko-KR" sz="1200" dirty="0"/>
              <a:t>, </a:t>
            </a:r>
            <a:r>
              <a:rPr lang="ko-KR" altLang="en-US" sz="1200" dirty="0"/>
              <a:t>보험금 청구 등 보조적인 역할에 머물러 있는 경우가 많음</a:t>
            </a:r>
          </a:p>
          <a:p>
            <a:r>
              <a:rPr lang="ko-KR" altLang="en-US" sz="1200" dirty="0"/>
              <a:t>∙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소매판매와 금융 거래에서 인터넷의 활용이 지속적으로 변화하고 있는 만큼</a:t>
            </a:r>
            <a:r>
              <a:rPr lang="en-US" altLang="ko-KR" sz="1200" dirty="0"/>
              <a:t>, </a:t>
            </a:r>
            <a:r>
              <a:rPr lang="ko-KR" altLang="en-US" sz="1200" dirty="0"/>
              <a:t>소비자 </a:t>
            </a:r>
            <a:r>
              <a:rPr lang="ko-KR" altLang="en-US" sz="1200" dirty="0" err="1"/>
              <a:t>특성별</a:t>
            </a:r>
            <a:r>
              <a:rPr lang="en-US" altLang="ko-KR" sz="1200" dirty="0"/>
              <a:t>·</a:t>
            </a:r>
            <a:r>
              <a:rPr lang="ko-KR" altLang="en-US" sz="1200" dirty="0"/>
              <a:t>상품별</a:t>
            </a:r>
            <a:r>
              <a:rPr lang="en-US" altLang="ko-KR" sz="1200" dirty="0"/>
              <a:t>·</a:t>
            </a:r>
            <a:r>
              <a:rPr lang="ko-KR" altLang="en-US" sz="1200" dirty="0"/>
              <a:t>기능별</a:t>
            </a:r>
          </a:p>
          <a:p>
            <a:r>
              <a:rPr lang="ko-KR" altLang="en-US" sz="1200" dirty="0"/>
              <a:t>로 나타나고 있는 다양한 특징을 지속적으로 관찰할 필요가 있을 것임</a:t>
            </a:r>
          </a:p>
        </p:txBody>
      </p:sp>
    </p:spTree>
    <p:extLst>
      <p:ext uri="{BB962C8B-B14F-4D97-AF65-F5344CB8AC3E}">
        <p14:creationId xmlns:p14="http://schemas.microsoft.com/office/powerpoint/2010/main" val="255831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CBC178-0C61-9586-60EE-899FF627902C}"/>
              </a:ext>
            </a:extLst>
          </p:cNvPr>
          <p:cNvSpPr txBox="1"/>
          <p:nvPr/>
        </p:nvSpPr>
        <p:spPr>
          <a:xfrm>
            <a:off x="539750" y="247134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KoPubDotumBold"/>
              </a:rPr>
              <a:t>보험동향</a:t>
            </a:r>
            <a:r>
              <a:rPr lang="en-US" altLang="ko-KR" sz="1800" b="1" i="0" u="none" strike="noStrike" baseline="0" dirty="0">
                <a:latin typeface="KoPubDotumBold"/>
              </a:rPr>
              <a:t>.2022.11.</a:t>
            </a:r>
            <a:r>
              <a:rPr lang="ko-KR" altLang="en-US" sz="1800" b="1" i="0" u="none" strike="noStrike" baseline="0" dirty="0">
                <a:latin typeface="KoPubDotumBold"/>
              </a:rPr>
              <a:t>보험연구원</a:t>
            </a:r>
            <a:r>
              <a:rPr lang="en-US" altLang="ko-KR" sz="1800" b="1" i="0" u="none" strike="noStrike" baseline="0" dirty="0">
                <a:latin typeface="KoPubDotumBold"/>
              </a:rPr>
              <a:t>(KIRI)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CD49-6CB3-51E8-0136-334CBD618E04}"/>
              </a:ext>
            </a:extLst>
          </p:cNvPr>
          <p:cNvSpPr txBox="1"/>
          <p:nvPr/>
        </p:nvSpPr>
        <p:spPr>
          <a:xfrm>
            <a:off x="539750" y="978555"/>
            <a:ext cx="10204450" cy="50013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100" b="1" dirty="0"/>
              <a:t>손해보험 성장 요인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2/4</a:t>
            </a:r>
            <a:r>
              <a:rPr lang="ko-KR" altLang="en-US" sz="1100" dirty="0"/>
              <a:t>분기 손해보험 총자산은 금리 상승의 영향으로 전분기 대비 </a:t>
            </a:r>
            <a:r>
              <a:rPr lang="en-US" altLang="ko-KR" sz="1100" dirty="0"/>
              <a:t>0.1</a:t>
            </a:r>
            <a:r>
              <a:rPr lang="ko-KR" altLang="en-US" sz="1100" dirty="0"/>
              <a:t>조 원 증가에 그침</a:t>
            </a:r>
          </a:p>
          <a:p>
            <a:r>
              <a:rPr lang="ko-KR" altLang="en-US" sz="1100" dirty="0"/>
              <a:t>∙ 금리 상승에 따라 </a:t>
            </a:r>
            <a:r>
              <a:rPr lang="ko-KR" altLang="en-US" sz="1100" dirty="0" err="1"/>
              <a:t>기타포괄손익누계액</a:t>
            </a:r>
            <a:r>
              <a:rPr lang="en-US" altLang="ko-KR" sz="1100" dirty="0"/>
              <a:t>(OCI)</a:t>
            </a:r>
            <a:r>
              <a:rPr lang="ko-KR" altLang="en-US" sz="1100" dirty="0"/>
              <a:t>은 </a:t>
            </a:r>
            <a:r>
              <a:rPr lang="en-US" altLang="ko-KR" sz="1100" dirty="0"/>
              <a:t>5.7</a:t>
            </a:r>
            <a:r>
              <a:rPr lang="ko-KR" altLang="en-US" sz="1100" dirty="0"/>
              <a:t>조 원 감소하였으나</a:t>
            </a:r>
            <a:r>
              <a:rPr lang="en-US" altLang="ko-KR" sz="1100" dirty="0"/>
              <a:t>, </a:t>
            </a:r>
            <a:r>
              <a:rPr lang="ko-KR" altLang="en-US" sz="1100" dirty="0"/>
              <a:t>책임준비금은 </a:t>
            </a:r>
            <a:r>
              <a:rPr lang="en-US" altLang="ko-KR" sz="1100" dirty="0"/>
              <a:t>3.4</a:t>
            </a:r>
            <a:r>
              <a:rPr lang="ko-KR" altLang="en-US" sz="1100" dirty="0"/>
              <a:t>조 원 증가하였고 이익잉여금도 </a:t>
            </a:r>
            <a:r>
              <a:rPr lang="en-US" altLang="ko-KR" sz="1100" dirty="0"/>
              <a:t>1.8</a:t>
            </a:r>
            <a:r>
              <a:rPr lang="ko-KR" altLang="en-US" sz="1100" dirty="0"/>
              <a:t>조 원 확대됨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2/4</a:t>
            </a:r>
            <a:r>
              <a:rPr lang="ko-KR" altLang="en-US" sz="1100" dirty="0"/>
              <a:t>분기 손해보험 종목별 원수보험료 가운데 퇴직연금의 비중 확대가 두드러짐</a:t>
            </a:r>
            <a:endParaRPr lang="en-US" altLang="ko-KR" sz="1100" dirty="0"/>
          </a:p>
          <a:p>
            <a:r>
              <a:rPr lang="ko-KR" altLang="en-US" sz="1100" dirty="0"/>
              <a:t>손해보험회사 유형별로 보면</a:t>
            </a:r>
            <a:r>
              <a:rPr lang="en-US" altLang="ko-KR" sz="1100" dirty="0"/>
              <a:t>, </a:t>
            </a:r>
            <a:r>
              <a:rPr lang="ko-KR" altLang="en-US" sz="1100" dirty="0"/>
              <a:t>외국사의 전년 동기 대비 원수보험료 증가율이 상대적으로 낮았음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b="1" dirty="0"/>
              <a:t>손해보험 발생손해액 및 사업비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2/4</a:t>
            </a:r>
            <a:r>
              <a:rPr lang="ko-KR" altLang="en-US" sz="1100" dirty="0"/>
              <a:t>분기 손해보험의 발생손해액과 사업비 모두 전년 동기 대비 증가함</a:t>
            </a:r>
          </a:p>
          <a:p>
            <a:r>
              <a:rPr lang="ko-KR" altLang="en-US" sz="1100" dirty="0"/>
              <a:t>∙ 발생손해액은 장기 질병 및 상해보험 보험금 지급이 확대되면서 전년 동기 대비 </a:t>
            </a:r>
            <a:r>
              <a:rPr lang="en-US" altLang="ko-KR" sz="1100" dirty="0"/>
              <a:t>8.7% </a:t>
            </a:r>
            <a:r>
              <a:rPr lang="ko-KR" altLang="en-US" sz="1100" dirty="0"/>
              <a:t>증가하였으며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사업비는 전년 동기 대비 </a:t>
            </a:r>
            <a:r>
              <a:rPr lang="en-US" altLang="ko-KR" sz="1100" dirty="0"/>
              <a:t>1.7% </a:t>
            </a:r>
            <a:r>
              <a:rPr lang="ko-KR" altLang="en-US" sz="1100" dirty="0"/>
              <a:t>증가함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2022</a:t>
            </a:r>
            <a:r>
              <a:rPr lang="ko-KR" altLang="en-US" sz="1100" b="1" dirty="0"/>
              <a:t>년 </a:t>
            </a:r>
            <a:r>
              <a:rPr lang="en-US" altLang="ko-KR" sz="1100" b="1" dirty="0"/>
              <a:t>2/4</a:t>
            </a:r>
            <a:r>
              <a:rPr lang="ko-KR" altLang="en-US" sz="1100" b="1" dirty="0"/>
              <a:t>분기 자동차보험 발생손해액은 증가한 반면 장기손해보험 사업비는 감소함</a:t>
            </a:r>
          </a:p>
          <a:p>
            <a:r>
              <a:rPr lang="ko-KR" altLang="en-US" sz="1100" dirty="0"/>
              <a:t>∙ 자동차보험 발생손해액은 코로나</a:t>
            </a:r>
            <a:r>
              <a:rPr lang="en-US" altLang="ko-KR" sz="1100" dirty="0"/>
              <a:t>19 </a:t>
            </a:r>
            <a:r>
              <a:rPr lang="ko-KR" altLang="en-US" sz="1100" dirty="0" err="1"/>
              <a:t>재확산</a:t>
            </a:r>
            <a:r>
              <a:rPr lang="ko-KR" altLang="en-US" sz="1100" dirty="0"/>
              <a:t> 추세가 소폭 완화되면서 전년 동기 대비 </a:t>
            </a:r>
            <a:r>
              <a:rPr lang="en-US" altLang="ko-KR" sz="1100" dirty="0"/>
              <a:t>2.7% </a:t>
            </a:r>
            <a:r>
              <a:rPr lang="ko-KR" altLang="en-US" sz="1100" dirty="0"/>
              <a:t>증가함</a:t>
            </a:r>
          </a:p>
          <a:p>
            <a:r>
              <a:rPr lang="ko-KR" altLang="en-US" sz="1100" dirty="0"/>
              <a:t>∙ 장기손해보험 사업비는 질병 및 상해보험 신규 판매 둔화 등으로 전년 동기 대비 </a:t>
            </a:r>
            <a:r>
              <a:rPr lang="en-US" altLang="ko-KR" sz="1100" dirty="0"/>
              <a:t>2.5% </a:t>
            </a:r>
            <a:r>
              <a:rPr lang="ko-KR" altLang="en-US" sz="1100" dirty="0"/>
              <a:t>감소함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2022</a:t>
            </a:r>
            <a:r>
              <a:rPr lang="ko-KR" altLang="en-US" sz="1100" b="1" dirty="0"/>
              <a:t>년 상반기 손해보험산업 합산비율은 사업비율 상승으로 전년 말 대비 </a:t>
            </a:r>
            <a:r>
              <a:rPr lang="en-US" altLang="ko-KR" sz="1100" b="1" dirty="0"/>
              <a:t>0.4%p </a:t>
            </a:r>
            <a:r>
              <a:rPr lang="ko-KR" altLang="en-US" sz="1100" b="1" dirty="0"/>
              <a:t>상승한 </a:t>
            </a:r>
            <a:r>
              <a:rPr lang="en-US" altLang="ko-KR" sz="1100" b="1" dirty="0"/>
              <a:t>101.1%</a:t>
            </a:r>
            <a:r>
              <a:rPr lang="ko-KR" altLang="en-US" sz="1100" b="1" dirty="0"/>
              <a:t>를 기록함</a:t>
            </a:r>
          </a:p>
          <a:p>
            <a:r>
              <a:rPr lang="ko-KR" altLang="en-US" sz="1100" dirty="0"/>
              <a:t>∙ 손해율은 대부분의 종목에서 개선되었으며</a:t>
            </a:r>
            <a:r>
              <a:rPr lang="en-US" altLang="ko-KR" sz="1100" dirty="0"/>
              <a:t>, </a:t>
            </a:r>
            <a:r>
              <a:rPr lang="ko-KR" altLang="en-US" sz="1100" dirty="0"/>
              <a:t>특히 자동차보험 손해율이 전년 말 대비 </a:t>
            </a:r>
            <a:r>
              <a:rPr lang="en-US" altLang="ko-KR" sz="1100" dirty="0"/>
              <a:t>3.9%p </a:t>
            </a:r>
            <a:r>
              <a:rPr lang="ko-KR" altLang="en-US" sz="1100" dirty="0"/>
              <a:t>하락함</a:t>
            </a:r>
          </a:p>
          <a:p>
            <a:r>
              <a:rPr lang="ko-KR" altLang="en-US" sz="1100" dirty="0"/>
              <a:t>∙ 사업비율은 대부분 종목의 사업비율 하락에도 개인연금과 퇴직연금 사업비율이 상승하여 전년 말 대비 </a:t>
            </a:r>
            <a:r>
              <a:rPr lang="en-US" altLang="ko-KR" sz="1100" dirty="0"/>
              <a:t>0.4%p </a:t>
            </a:r>
            <a:r>
              <a:rPr lang="ko-KR" altLang="en-US" sz="1100" dirty="0"/>
              <a:t>상승한 </a:t>
            </a:r>
            <a:r>
              <a:rPr lang="en-US" altLang="ko-KR" sz="1100" dirty="0"/>
              <a:t>18.2%</a:t>
            </a:r>
            <a:r>
              <a:rPr lang="ko-KR" altLang="en-US" sz="1100" dirty="0"/>
              <a:t>를 기록함</a:t>
            </a:r>
          </a:p>
          <a:p>
            <a:endParaRPr lang="ko-KR" altLang="en-US" sz="1100" dirty="0"/>
          </a:p>
          <a:p>
            <a:r>
              <a:rPr lang="ko-KR" altLang="en-US" sz="1100" b="1" dirty="0"/>
              <a:t>당기순이익 구성</a:t>
            </a:r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상반기 손해보험산업 당기순이익은 </a:t>
            </a:r>
            <a:r>
              <a:rPr lang="ko-KR" altLang="en-US" sz="1100" dirty="0" err="1"/>
              <a:t>손해율</a:t>
            </a:r>
            <a:r>
              <a:rPr lang="ko-KR" altLang="en-US" sz="1100" dirty="0"/>
              <a:t> 하락 등으로 </a:t>
            </a:r>
            <a:r>
              <a:rPr lang="en-US" altLang="ko-KR" sz="1100" dirty="0"/>
              <a:t>3.4</a:t>
            </a:r>
            <a:r>
              <a:rPr lang="ko-KR" altLang="en-US" sz="1100" dirty="0"/>
              <a:t>조 원 흑자를 기록하였고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영업이익은 </a:t>
            </a:r>
            <a:r>
              <a:rPr lang="en-US" altLang="ko-KR" sz="1100" dirty="0"/>
              <a:t>4.7</a:t>
            </a:r>
            <a:r>
              <a:rPr lang="ko-KR" altLang="en-US" sz="1100" dirty="0"/>
              <a:t>조 원 흑자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영업외이익은</a:t>
            </a:r>
            <a:r>
              <a:rPr lang="ko-KR" altLang="en-US" sz="1100" dirty="0"/>
              <a:t> </a:t>
            </a:r>
            <a:r>
              <a:rPr lang="en-US" altLang="ko-KR" sz="1100" dirty="0"/>
              <a:t>0.03</a:t>
            </a:r>
            <a:r>
              <a:rPr lang="ko-KR" altLang="en-US" sz="1100" dirty="0"/>
              <a:t>조 원 적자를 기록함</a:t>
            </a:r>
          </a:p>
          <a:p>
            <a:endParaRPr lang="ko-KR" altLang="en-US" sz="1100" dirty="0"/>
          </a:p>
          <a:p>
            <a:r>
              <a:rPr lang="ko-KR" altLang="en-US" sz="1100" b="1" dirty="0"/>
              <a:t>영업이익 구성</a:t>
            </a:r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상반기 손해보험산업 영업이익은 </a:t>
            </a:r>
            <a:r>
              <a:rPr lang="en-US" altLang="ko-KR" sz="1100" dirty="0"/>
              <a:t>4.7</a:t>
            </a:r>
            <a:r>
              <a:rPr lang="ko-KR" altLang="en-US" sz="1100" dirty="0"/>
              <a:t>조 원 흑자를 나타냈으며</a:t>
            </a:r>
            <a:r>
              <a:rPr lang="en-US" altLang="ko-KR" sz="1100" dirty="0"/>
              <a:t>, </a:t>
            </a:r>
            <a:r>
              <a:rPr lang="ko-KR" altLang="en-US" sz="1100" dirty="0"/>
              <a:t>보험영업과 투자영업에서 각각 </a:t>
            </a:r>
            <a:r>
              <a:rPr lang="en-US" altLang="ko-KR" sz="1100" dirty="0"/>
              <a:t>0.1</a:t>
            </a:r>
            <a:r>
              <a:rPr lang="ko-KR" altLang="en-US" sz="1100" dirty="0"/>
              <a:t>조 원</a:t>
            </a:r>
            <a:r>
              <a:rPr lang="en-US" altLang="ko-KR" sz="1100" dirty="0"/>
              <a:t>, 4.6</a:t>
            </a:r>
            <a:r>
              <a:rPr lang="ko-KR" altLang="en-US" sz="1100" dirty="0"/>
              <a:t>조 원 이익을 나타냄</a:t>
            </a:r>
          </a:p>
          <a:p>
            <a:r>
              <a:rPr lang="ko-KR" altLang="en-US" sz="1100" dirty="0"/>
              <a:t>∙ 보험영업이익은 장기손해보험과 자동차보험 </a:t>
            </a:r>
            <a:r>
              <a:rPr lang="ko-KR" altLang="en-US" sz="1100" dirty="0" err="1"/>
              <a:t>손해율</a:t>
            </a:r>
            <a:r>
              <a:rPr lang="ko-KR" altLang="en-US" sz="1100" dirty="0"/>
              <a:t> 개선으로 흑자를 기록하였고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금리 및 환율 상승에 따른 외화환산이익 증가로 투자영업이익이 증가함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799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8">
            <a:extLst>
              <a:ext uri="{FF2B5EF4-FFF2-40B4-BE49-F238E27FC236}">
                <a16:creationId xmlns:a16="http://schemas.microsoft.com/office/drawing/2014/main" id="{62F7F21A-BDB1-2926-8536-74EECFE215F7}"/>
              </a:ext>
            </a:extLst>
          </p:cNvPr>
          <p:cNvSpPr txBox="1"/>
          <p:nvPr/>
        </p:nvSpPr>
        <p:spPr>
          <a:xfrm>
            <a:off x="-2814151" y="1522291"/>
            <a:ext cx="1310301" cy="33361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추가확인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C178-0C61-9586-60EE-899FF627902C}"/>
              </a:ext>
            </a:extLst>
          </p:cNvPr>
          <p:cNvSpPr txBox="1"/>
          <p:nvPr/>
        </p:nvSpPr>
        <p:spPr>
          <a:xfrm>
            <a:off x="539750" y="247134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KoPubDotumBold"/>
              </a:rPr>
              <a:t>보험동향</a:t>
            </a:r>
            <a:r>
              <a:rPr lang="en-US" altLang="ko-KR" sz="1800" b="1" i="0" u="none" strike="noStrike" baseline="0" dirty="0">
                <a:latin typeface="KoPubDotumBold"/>
              </a:rPr>
              <a:t>.2022.11.</a:t>
            </a:r>
            <a:r>
              <a:rPr lang="ko-KR" altLang="en-US" sz="1800" b="1" i="0" u="none" strike="noStrike" baseline="0" dirty="0">
                <a:latin typeface="KoPubDotumBold"/>
              </a:rPr>
              <a:t>보험연구원</a:t>
            </a:r>
            <a:r>
              <a:rPr lang="en-US" altLang="ko-KR" sz="1800" b="1" i="0" u="none" strike="noStrike" baseline="0" dirty="0">
                <a:latin typeface="KoPubDotumBold"/>
              </a:rPr>
              <a:t>(KIRI)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CD49-6CB3-51E8-0136-334CBD618E04}"/>
              </a:ext>
            </a:extLst>
          </p:cNvPr>
          <p:cNvSpPr txBox="1"/>
          <p:nvPr/>
        </p:nvSpPr>
        <p:spPr>
          <a:xfrm>
            <a:off x="539750" y="996601"/>
            <a:ext cx="102044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손해보험 판매채널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2/4</a:t>
            </a:r>
            <a:r>
              <a:rPr lang="ko-KR" altLang="en-US" sz="1200" dirty="0"/>
              <a:t>분기 손해보험 </a:t>
            </a:r>
            <a:r>
              <a:rPr lang="ko-KR" altLang="en-US" sz="1200" dirty="0" err="1"/>
              <a:t>채널별</a:t>
            </a:r>
            <a:r>
              <a:rPr lang="ko-KR" altLang="en-US" sz="1200" dirty="0"/>
              <a:t> 원수보험료 비중의 경우 대리점 채널 비중은 전년 동기 대비 </a:t>
            </a:r>
            <a:r>
              <a:rPr lang="ko-KR" altLang="en-US" sz="1200" dirty="0" err="1"/>
              <a:t>소폭확대되었으나</a:t>
            </a:r>
            <a:r>
              <a:rPr lang="ko-KR" altLang="en-US" sz="1200" dirty="0"/>
              <a:t> 설계사 채널 비중은 축소됨</a:t>
            </a:r>
          </a:p>
          <a:p>
            <a:endParaRPr lang="en-US" altLang="ko-KR" sz="1200" dirty="0"/>
          </a:p>
          <a:p>
            <a:r>
              <a:rPr lang="ko-KR" altLang="en-US" sz="1200" dirty="0"/>
              <a:t>∙ 대리점 채널 비중은 장기손해보험 성장 등으로 전년 동기 대비 </a:t>
            </a:r>
            <a:r>
              <a:rPr lang="en-US" altLang="ko-KR" sz="1200" dirty="0"/>
              <a:t>0.2%p </a:t>
            </a:r>
            <a:r>
              <a:rPr lang="ko-KR" altLang="en-US" sz="1200" dirty="0"/>
              <a:t>확대된 </a:t>
            </a:r>
            <a:r>
              <a:rPr lang="en-US" altLang="ko-KR" sz="1200" dirty="0"/>
              <a:t>47.8%</a:t>
            </a:r>
            <a:r>
              <a:rPr lang="ko-KR" altLang="en-US" sz="1200" dirty="0"/>
              <a:t>를</a:t>
            </a:r>
            <a:r>
              <a:rPr lang="en-US" altLang="ko-KR" sz="1200" dirty="0"/>
              <a:t>, </a:t>
            </a:r>
            <a:r>
              <a:rPr lang="ko-KR" altLang="en-US" sz="1200" dirty="0"/>
              <a:t>설계사 채널비중은 자동차보험 및 개인연금 판매 축소로 전년 동기 대비 </a:t>
            </a:r>
            <a:r>
              <a:rPr lang="en-US" altLang="ko-KR" sz="1200" dirty="0"/>
              <a:t>1.4%p </a:t>
            </a:r>
            <a:r>
              <a:rPr lang="ko-KR" altLang="en-US" sz="1200" dirty="0"/>
              <a:t>축소된 </a:t>
            </a:r>
            <a:r>
              <a:rPr lang="en-US" altLang="ko-KR" sz="1200" dirty="0"/>
              <a:t>21.8%</a:t>
            </a:r>
            <a:r>
              <a:rPr lang="ko-KR" altLang="en-US" sz="1200" dirty="0"/>
              <a:t>를 기록함</a:t>
            </a:r>
          </a:p>
          <a:p>
            <a:r>
              <a:rPr lang="ko-KR" altLang="en-US" sz="1200" dirty="0"/>
              <a:t>∙ 임직원 채널 비중은 퇴직연금 판매 확대로 전년 동기 대비 </a:t>
            </a:r>
            <a:r>
              <a:rPr lang="en-US" altLang="ko-KR" sz="1200" dirty="0"/>
              <a:t>1.6%p </a:t>
            </a:r>
            <a:r>
              <a:rPr lang="ko-KR" altLang="en-US" sz="1200" dirty="0"/>
              <a:t>확대된 </a:t>
            </a:r>
            <a:r>
              <a:rPr lang="en-US" altLang="ko-KR" sz="1200" dirty="0"/>
              <a:t>22.8%</a:t>
            </a:r>
            <a:r>
              <a:rPr lang="ko-KR" altLang="en-US" sz="1200" dirty="0"/>
              <a:t>를 나타냄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EE0311-19AC-66DC-A43F-BAA99F80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" y="2939423"/>
            <a:ext cx="6260537" cy="3130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E6654B-52BA-BFA6-B8D6-A8AB74B9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82" y="3685592"/>
            <a:ext cx="5467917" cy="22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1238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KoPubDotumBold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jaehyun</dc:creator>
  <cp:lastModifiedBy>Shin jaehyun</cp:lastModifiedBy>
  <cp:revision>4</cp:revision>
  <dcterms:created xsi:type="dcterms:W3CDTF">2022-11-22T04:35:28Z</dcterms:created>
  <dcterms:modified xsi:type="dcterms:W3CDTF">2022-11-22T05:00:33Z</dcterms:modified>
</cp:coreProperties>
</file>